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9" r:id="rId5"/>
    <p:sldId id="316" r:id="rId6"/>
    <p:sldId id="296" r:id="rId7"/>
    <p:sldId id="317" r:id="rId8"/>
    <p:sldId id="321" r:id="rId9"/>
    <p:sldId id="319" r:id="rId10"/>
    <p:sldId id="320" r:id="rId11"/>
    <p:sldId id="322" r:id="rId12"/>
    <p:sldId id="297" r:id="rId13"/>
    <p:sldId id="330" r:id="rId14"/>
    <p:sldId id="323" r:id="rId15"/>
    <p:sldId id="324" r:id="rId16"/>
    <p:sldId id="325" r:id="rId17"/>
    <p:sldId id="298" r:id="rId18"/>
    <p:sldId id="327" r:id="rId19"/>
    <p:sldId id="326" r:id="rId20"/>
    <p:sldId id="328" r:id="rId21"/>
    <p:sldId id="282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B8"/>
    <a:srgbClr val="FF66FF"/>
    <a:srgbClr val="FF99CC"/>
    <a:srgbClr val="0F518E"/>
    <a:srgbClr val="174366"/>
    <a:srgbClr val="EFD5B2"/>
    <a:srgbClr val="6BC0FF"/>
    <a:srgbClr val="396E9A"/>
    <a:srgbClr val="000000"/>
    <a:srgbClr val="4B5C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220" y="1166397"/>
            <a:ext cx="1799805" cy="1799805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5250406" y="1166397"/>
            <a:ext cx="1799805" cy="179980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5353099" y="1216556"/>
            <a:ext cx="1799805" cy="179980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278243" y="3357750"/>
            <a:ext cx="783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kern="1800" spc="1100" dirty="0" err="1">
                <a:solidFill>
                  <a:schemeClr val="accent6"/>
                </a:solidFill>
              </a:rPr>
              <a:t>시계열</a:t>
            </a:r>
            <a:r>
              <a:rPr lang="ko-KR" altLang="en-US" sz="4400" kern="1800" spc="1100" dirty="0">
                <a:solidFill>
                  <a:schemeClr val="accent6"/>
                </a:solidFill>
              </a:rPr>
              <a:t> </a:t>
            </a:r>
            <a:r>
              <a:rPr lang="ko-KR" altLang="en-US" sz="4400" kern="1800" spc="1100" dirty="0" smtClean="0">
                <a:solidFill>
                  <a:schemeClr val="accent6"/>
                </a:solidFill>
              </a:rPr>
              <a:t>데이터를 활용한</a:t>
            </a:r>
            <a:endParaRPr lang="ko-KR" altLang="en-US" sz="4400" kern="1800" spc="11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22A0-C813-4C2F-BC83-FD8A029C17B2}"/>
              </a:ext>
            </a:extLst>
          </p:cNvPr>
          <p:cNvSpPr txBox="1"/>
          <p:nvPr/>
        </p:nvSpPr>
        <p:spPr>
          <a:xfrm>
            <a:off x="3688884" y="4227663"/>
            <a:ext cx="5012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kern="1800" spc="1100" dirty="0" smtClean="0">
                <a:solidFill>
                  <a:schemeClr val="accent6"/>
                </a:solidFill>
              </a:rPr>
              <a:t>한국 경제 이해</a:t>
            </a:r>
            <a:endParaRPr lang="ko-KR" altLang="en-US" sz="4400" kern="1800" spc="11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A86BB-850D-4141-9066-A2FAD139289C}"/>
              </a:ext>
            </a:extLst>
          </p:cNvPr>
          <p:cNvSpPr txBox="1"/>
          <p:nvPr/>
        </p:nvSpPr>
        <p:spPr>
          <a:xfrm>
            <a:off x="4109447" y="5990358"/>
            <a:ext cx="43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1800" spc="1100" dirty="0" err="1">
                <a:solidFill>
                  <a:schemeClr val="accent6">
                    <a:lumMod val="75000"/>
                  </a:schemeClr>
                </a:solidFill>
              </a:rPr>
              <a:t>민경호</a:t>
            </a:r>
            <a:r>
              <a:rPr lang="en-US" altLang="ko-KR" sz="1600" kern="1800" spc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kern="1800" spc="1100" dirty="0" err="1">
                <a:solidFill>
                  <a:schemeClr val="accent6">
                    <a:lumMod val="75000"/>
                  </a:schemeClr>
                </a:solidFill>
              </a:rPr>
              <a:t>홍혁기</a:t>
            </a:r>
            <a:r>
              <a:rPr lang="en-US" altLang="ko-KR" sz="1600" kern="1800" spc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kern="1800" spc="1100" dirty="0" err="1">
                <a:solidFill>
                  <a:schemeClr val="accent6">
                    <a:lumMod val="75000"/>
                  </a:schemeClr>
                </a:solidFill>
              </a:rPr>
              <a:t>최홍기</a:t>
            </a:r>
            <a:endParaRPr lang="ko-KR" altLang="en-US" sz="1600" kern="1800" spc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0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399" y="138935"/>
            <a:ext cx="84055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종속변수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범위 매핑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4320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of dependent variable Mapping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alue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omparison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660401" y="1574106"/>
            <a:ext cx="555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def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x,input_min,input_max,output_min,output_max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return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(x -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input_min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 * 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output_max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output_min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 / 	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input_max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input_min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)+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output_min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[ ]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[ ]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SI_map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[ ]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GDP: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i,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(GDP),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(GDP), 1, 100)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GDP_map.append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j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ER: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j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(j,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(ER),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(ER), 1, 100)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ER_map.append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(j)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k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SI: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k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(k,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(SI),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(SI), 1, 100)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SI_map.append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AF7D9-3D7D-49C7-A9E1-DE3D24417D08}"/>
              </a:ext>
            </a:extLst>
          </p:cNvPr>
          <p:cNvSpPr txBox="1"/>
          <p:nvPr/>
        </p:nvSpPr>
        <p:spPr>
          <a:xfrm>
            <a:off x="6871708" y="1580093"/>
            <a:ext cx="344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</a:rPr>
              <a:t>GDP_map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</a:rPr>
              <a:t>ER_map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</a:rPr>
              <a:t>SI_map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)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05138-C6A3-4D79-84BA-638657EE5E2B}"/>
              </a:ext>
            </a:extLst>
          </p:cNvPr>
          <p:cNvCxnSpPr>
            <a:cxnSpLocks/>
          </p:cNvCxnSpPr>
          <p:nvPr/>
        </p:nvCxnSpPr>
        <p:spPr>
          <a:xfrm>
            <a:off x="6661486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6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0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399" y="138935"/>
            <a:ext cx="66908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그래프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(by </a:t>
            </a:r>
            <a:r>
              <a:rPr lang="en-US" altLang="ko-KR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pyplot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 graph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1011278" y="2031311"/>
            <a:ext cx="5559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'GDP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GDP, 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’orange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(dpi = 75)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('GDP Change')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(x_1,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GDP_CR,'orange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'Exchange Rate ($)'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ER, 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'violet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(dpi = 75)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('Exchange Rate ($) Change')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(x_1, ER_CR, 'violet')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9D93-8495-45E1-B5E7-5CFF4D479FD3}"/>
              </a:ext>
            </a:extLst>
          </p:cNvPr>
          <p:cNvSpPr txBox="1"/>
          <p:nvPr/>
        </p:nvSpPr>
        <p:spPr>
          <a:xfrm>
            <a:off x="6753582" y="1801659"/>
            <a:ext cx="34403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'Stock Index'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'g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(dpi = 75)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('Stock Index Change')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(x_1,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SI_CR,'g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')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'Mapping Graph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GDP_map,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'orange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', label=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'GDP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ER_map,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'violet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',label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=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'Exchange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Rate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SI_map,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'g',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label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=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'Stock Index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plt.legend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plt.show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5D7D19-7C50-4E6E-B04D-CB6DA36DE872}"/>
              </a:ext>
            </a:extLst>
          </p:cNvPr>
          <p:cNvCxnSpPr>
            <a:cxnSpLocks/>
          </p:cNvCxnSpPr>
          <p:nvPr/>
        </p:nvCxnSpPr>
        <p:spPr>
          <a:xfrm>
            <a:off x="5702969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1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964648" y="3262771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그래프 및 데이터 읽기</a:t>
            </a:r>
            <a:endParaRPr lang="en-US" altLang="ko-KR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9876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&lt; 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before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1980 in 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KOREA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&gt;</a:t>
            </a:r>
          </a:p>
          <a:p>
            <a:pPr algn="just"/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미국의 원조 바탕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1950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년대 공업화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수입대체산업 육성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목적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면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제당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제분 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‘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rPr>
              <a:t>삼백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三白</a:t>
            </a:r>
            <a:r>
              <a:rPr lang="en-US" altLang="ko-KR" sz="1600" spc="-15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600" spc="-15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rPr>
              <a:t> 산업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’ 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집중</a:t>
            </a:r>
            <a:endParaRPr lang="en-US" altLang="ko-KR" sz="1600" spc="-150" dirty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1960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년 이후 군사정권 하 경제 정책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경제 개발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개년 계획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중화학 공업 중심 내수 시장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‘</a:t>
            </a:r>
            <a:r>
              <a:rPr lang="ko-KR" altLang="en-US" sz="1600" spc="-150" dirty="0" smtClean="0">
                <a:solidFill>
                  <a:srgbClr val="00B050"/>
                </a:solidFill>
                <a:cs typeface="Arial" panose="020B0604020202020204" pitchFamily="34" charset="0"/>
              </a:rPr>
              <a:t>수입대체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’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 목적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  자본 집약적 산업화 목표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무리한 산업구조  개혁 시도 실패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 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외수 지향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‘</a:t>
            </a:r>
            <a:r>
              <a:rPr lang="ko-KR" altLang="en-US" sz="1600" spc="-150" dirty="0" smtClean="0">
                <a:solidFill>
                  <a:srgbClr val="4785B8"/>
                </a:solidFill>
                <a:latin typeface="+mj-lt"/>
                <a:cs typeface="Arial" panose="020B0604020202020204" pitchFamily="34" charset="0"/>
              </a:rPr>
              <a:t>수출촉진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’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으로 정책 방향 변경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GDP</a:t>
            </a:r>
            <a:endParaRPr lang="ko-KR" altLang="en-US" sz="3200" u="sng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그래프 및 데이터 읽기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2813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pyplot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그래프를 통한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시계열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분석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653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4732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&lt; 1980 to 2021 in KOREA &gt;</a:t>
            </a:r>
          </a:p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spc="-15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최대 </a:t>
            </a:r>
            <a:r>
              <a:rPr lang="ko-KR" altLang="en-US" sz="1600" spc="-1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상승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해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:  ‘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1988’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전년대비 </a:t>
            </a:r>
            <a:r>
              <a:rPr lang="en-US" altLang="ko-KR" sz="1600" spc="-1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134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제조업 중심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개년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경제개발계획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제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차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경제개발계획 중화학공업화 목표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일부 산업 분야 금융 및 조세 특혜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제공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산업구조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고도화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만성적 무역수지적자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해소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spc="-15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최대 </a:t>
            </a:r>
            <a:r>
              <a:rPr lang="ko-KR" altLang="en-US" sz="1600" spc="-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해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:  ‘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1998’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전년대비 </a:t>
            </a:r>
            <a:r>
              <a:rPr lang="en-US" altLang="ko-KR" sz="1600" spc="-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대기업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중심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주요수출산업 비효율적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경쟁 투자로 수익성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저하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소수 재벌 기업 불투명 회계 및 산업지배구조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노동시장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경직성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관치금융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등 한국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경제 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내부  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취약성 증가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아시아금융위기 여파가 결정적으로 작용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외환위기 발생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GDP</a:t>
            </a:r>
            <a:endParaRPr lang="ko-KR" altLang="en-US" sz="3200" u="sng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그래프 및 데이터 읽기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2813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pyplot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그래프를 통한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시계열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E42970-CB6B-4915-9768-B2C961F8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15" y="2176425"/>
            <a:ext cx="5227590" cy="3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7" y="2573305"/>
            <a:ext cx="5059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&lt; 1980 to 2021 in KOREA &gt;</a:t>
            </a:r>
          </a:p>
          <a:p>
            <a:pPr algn="just"/>
            <a:endParaRPr lang="en-US" altLang="ko-KR" sz="1600" spc="-15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ko-KR" altLang="en-US" sz="1600" spc="-150" dirty="0" smtClean="0">
                <a:solidFill>
                  <a:srgbClr val="FF66FF"/>
                </a:solidFill>
                <a:latin typeface="+mj-lt"/>
                <a:cs typeface="Arial" panose="020B0604020202020204" pitchFamily="34" charset="0"/>
              </a:rPr>
              <a:t>환율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최대 </a:t>
            </a:r>
            <a:r>
              <a:rPr lang="ko-KR" altLang="en-US" sz="1600" spc="-15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상승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 해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:  ‘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1998’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년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전년대비 </a:t>
            </a:r>
            <a:r>
              <a:rPr lang="en-US" altLang="ko-KR" sz="1600" spc="-15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147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%</a:t>
            </a: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1970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년대 이후 중화학공업화 본격 추진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비효율적 과잉투자경쟁 및 부도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 금융기관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동반 부실화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경상수지 적자 누적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아시아금융위기 여파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대한민국  재정 안정성 평가절하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외화 통화량 급감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투자금 회수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)</a:t>
            </a:r>
            <a:endParaRPr lang="en-US" altLang="ko-KR" sz="1600" spc="-150" dirty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외환위기 봉착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원화 대비 달러 가치 비약적 상승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 </a:t>
            </a:r>
            <a:endParaRPr lang="en-US" altLang="ko-KR" sz="1600" spc="-15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ko-KR" altLang="en-US" sz="1600" spc="-150" dirty="0" smtClean="0">
                <a:solidFill>
                  <a:srgbClr val="FF66FF"/>
                </a:solidFill>
                <a:latin typeface="+mj-lt"/>
                <a:cs typeface="Arial" panose="020B0604020202020204" pitchFamily="34" charset="0"/>
              </a:rPr>
              <a:t>환율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최대 </a:t>
            </a:r>
            <a:r>
              <a:rPr lang="ko-KR" altLang="en-US" sz="1600" spc="-15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감소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 해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:  ‘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1999’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년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전년대비 </a:t>
            </a:r>
            <a:r>
              <a:rPr lang="en-US" altLang="ko-KR" sz="1600" spc="-15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85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%</a:t>
            </a: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1998.  09.  28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대통령 기자회견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,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 외환위기 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재연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가능성 없음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cs typeface="Arial" panose="020B0604020202020204" pitchFamily="34" charset="0"/>
              </a:rPr>
              <a:t>1998. 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12.  18 IMF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에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18</a:t>
            </a:r>
            <a:r>
              <a:rPr lang="ko-KR" altLang="en-US" sz="1600" spc="-150" dirty="0">
                <a:latin typeface="+mj-lt"/>
                <a:cs typeface="Arial" panose="020B0604020202020204" pitchFamily="34" charset="0"/>
              </a:rPr>
              <a:t>억 달러 첫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상환</a:t>
            </a:r>
            <a:endParaRPr lang="en-US" altLang="ko-KR" sz="1600" spc="-150" dirty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cs typeface="Arial" panose="020B0604020202020204" pitchFamily="34" charset="0"/>
              </a:rPr>
              <a:t>1998. 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12.  30  IMF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에</a:t>
            </a: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spc="-150" dirty="0">
                <a:latin typeface="+mj-lt"/>
                <a:cs typeface="Arial" panose="020B0604020202020204" pitchFamily="34" charset="0"/>
              </a:rPr>
              <a:t>10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억 달러 상환</a:t>
            </a:r>
            <a:endParaRPr lang="en-US" altLang="ko-KR" sz="1600" spc="-150" dirty="0" smtClean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+mj-lt"/>
                <a:cs typeface="Arial" panose="020B0604020202020204" pitchFamily="34" charset="0"/>
              </a:rPr>
              <a:t>1999 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원화가치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600" spc="-150" dirty="0" smtClean="0">
                <a:latin typeface="+mj-lt"/>
                <a:cs typeface="Arial" panose="020B0604020202020204" pitchFamily="34" charset="0"/>
              </a:rPr>
              <a:t>정상화</a:t>
            </a:r>
            <a:endParaRPr lang="ko-KR" altLang="en-US" sz="1600" spc="-15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Exchange Rate </a:t>
            </a:r>
            <a:r>
              <a:rPr lang="en-US" altLang="ko-KR" sz="3200" u="sng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($)</a:t>
            </a:r>
            <a:endParaRPr lang="ko-KR" altLang="en-US" sz="3200" u="sng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그래프 및 데이터 읽기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2813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pyplot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그래프를 통한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시계열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분석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9F9783-522D-44EF-92D3-81D7B4F6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50" y="2176425"/>
            <a:ext cx="5508066" cy="3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47320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&lt; 1980 to 2021 in KOREA &gt;</a:t>
            </a:r>
          </a:p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600" spc="-1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주가지수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최대 </a:t>
            </a:r>
            <a:r>
              <a:rPr lang="ko-KR" altLang="en-US" sz="1600" spc="-1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상승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해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:  ‘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1987’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전년대비 </a:t>
            </a:r>
            <a:r>
              <a:rPr lang="en-US" altLang="ko-KR" sz="1600" spc="-1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1980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년대 정부주도 수출중심 중화학공업 경제 정책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성공으로 매년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+8.7%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수준 높은 성장률 기록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1986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1990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구간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+363.2%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비약적인 성장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성공적인 물가상승 통제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내수 안정화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1985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무역수지 흑자전환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1987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재정수지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흑자전환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600" spc="-1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주가지수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최대 </a:t>
            </a:r>
            <a:r>
              <a:rPr lang="ko-KR" altLang="en-US" sz="1600" spc="-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해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‘2000’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전년대비 </a:t>
            </a:r>
            <a:r>
              <a:rPr lang="en-US" altLang="ko-KR" sz="1600" spc="-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1996 ~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지난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년간 유일한 하락 구간</a:t>
            </a:r>
            <a:endParaRPr lang="en-US" altLang="ko-KR" sz="1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IMF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금융위기 영향으로 큰 폭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하락</a:t>
            </a:r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2005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년 이전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1000p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이하 수준  꾸준한 하향세</a:t>
            </a:r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Stock Index</a:t>
            </a:r>
            <a:endParaRPr lang="ko-KR" altLang="en-US" sz="3200" u="sng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그래프 및 데이터 읽기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2813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pyplot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그래프를 통한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시계열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분석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0A2D85-C7C4-4A4B-B578-EC5CCA6F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50" y="2176425"/>
            <a:ext cx="5376574" cy="3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580473" y="326277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정리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95173" y="2573305"/>
            <a:ext cx="47320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cs typeface="Arial" panose="020B0604020202020204" pitchFamily="34" charset="0"/>
              </a:rPr>
              <a:t>환율과 주가지수의 관계</a:t>
            </a:r>
            <a:endParaRPr lang="en-US" altLang="ko-KR" sz="1600" b="1" spc="-150" dirty="0" smtClean="0">
              <a:cs typeface="Arial" panose="020B0604020202020204" pitchFamily="34" charset="0"/>
            </a:endParaRPr>
          </a:p>
          <a:p>
            <a:pPr algn="just"/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algn="just"/>
            <a:r>
              <a:rPr lang="en-US" altLang="ko-KR" sz="1600" spc="-150" dirty="0" smtClean="0">
                <a:cs typeface="Arial" panose="020B0604020202020204" pitchFamily="34" charset="0"/>
              </a:rPr>
              <a:t>1.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주가 지수 상승 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=&gt;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환율 하락</a:t>
            </a:r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cs typeface="Arial" panose="020B0604020202020204" pitchFamily="34" charset="0"/>
              </a:rPr>
              <a:t>제조업 중심 산업구조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수출중심 무역 기반</a:t>
            </a:r>
            <a:endParaRPr lang="en-US" altLang="ko-KR" sz="1600" spc="-150" dirty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cs typeface="Arial" panose="020B0604020202020204" pitchFamily="34" charset="0"/>
              </a:rPr>
              <a:t>수출 상승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기업 매출 상승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국내 외화 공급량 상승</a:t>
            </a:r>
            <a:endParaRPr lang="en-US" altLang="ko-KR" sz="1600" spc="-150" dirty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cs typeface="Arial" panose="020B0604020202020204" pitchFamily="34" charset="0"/>
              </a:rPr>
              <a:t>주가지수 상승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,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유통 외화 가치 하락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(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환율 하락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)</a:t>
            </a:r>
          </a:p>
          <a:p>
            <a:pPr algn="just"/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algn="just"/>
            <a:r>
              <a:rPr lang="en-US" altLang="ko-KR" sz="1600" spc="-150" dirty="0" smtClean="0">
                <a:cs typeface="Arial" panose="020B0604020202020204" pitchFamily="34" charset="0"/>
              </a:rPr>
              <a:t>2.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환율 하락 </a:t>
            </a:r>
            <a:r>
              <a:rPr lang="en-US" altLang="ko-KR" sz="1600" spc="-150" dirty="0">
                <a:cs typeface="Arial" panose="020B0604020202020204" pitchFamily="34" charset="0"/>
              </a:rPr>
              <a:t>=&gt;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주가 지수 상승</a:t>
            </a:r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/>
              <a:t>1995,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GATT</a:t>
            </a:r>
            <a:r>
              <a:rPr lang="ko-KR" altLang="en-US" sz="1600" dirty="0"/>
              <a:t>체제에서 </a:t>
            </a:r>
            <a:r>
              <a:rPr lang="en-US" altLang="ko-KR" sz="1600" dirty="0" smtClean="0"/>
              <a:t>WTO</a:t>
            </a:r>
            <a:r>
              <a:rPr lang="ko-KR" altLang="en-US" sz="1600" dirty="0" smtClean="0"/>
              <a:t>로 변화</a:t>
            </a:r>
            <a:endParaRPr lang="en-US" altLang="ko-KR" sz="1600" dirty="0" smtClean="0"/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/>
              <a:t>국가 간 협상 체제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세계 무역 전반 </a:t>
            </a:r>
            <a:r>
              <a:rPr lang="ko-KR" altLang="en-US" sz="1600" dirty="0"/>
              <a:t>합의</a:t>
            </a:r>
            <a:endParaRPr lang="en-US" altLang="ko-KR" sz="1600" dirty="0" smtClean="0"/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/>
              <a:t>국제 자본 개방 </a:t>
            </a:r>
            <a:r>
              <a:rPr lang="ko-KR" altLang="en-US" sz="1600" dirty="0"/>
              <a:t>및 </a:t>
            </a:r>
            <a:r>
              <a:rPr lang="ko-KR" altLang="en-US" sz="1600" dirty="0" smtClean="0"/>
              <a:t>자유화 진전</a:t>
            </a:r>
            <a:endParaRPr lang="en-US" altLang="ko-KR" sz="1600" dirty="0" smtClean="0"/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/>
              <a:t>환율 하락 기대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환차익 발생 기대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외국 자본 투자 증대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주가지수 상승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4500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‘TWO’ </a:t>
            </a:r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Mapping Data Graph</a:t>
            </a:r>
            <a:endParaRPr lang="ko-KR" altLang="en-US" sz="3200" u="sng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정리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pyplot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매핑 그래프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AD347-4651-447B-8B78-9E7669FE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0" y="1884039"/>
            <a:ext cx="6282716" cy="39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4678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‘THREE’ </a:t>
            </a:r>
            <a:r>
              <a:rPr lang="en-US" altLang="ko-KR" sz="3200" u="sng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Mapping Data Graph</a:t>
            </a:r>
            <a:endParaRPr lang="ko-KR" altLang="en-US" sz="3200" u="sng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정리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pyplot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매핑 그래프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0E81A0-AF2B-4DE2-B7F4-413F2E68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84039"/>
            <a:ext cx="5724701" cy="36819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53B51B-EB1D-4E5A-87CE-D6DBC5A38697}"/>
              </a:ext>
            </a:extLst>
          </p:cNvPr>
          <p:cNvSpPr txBox="1"/>
          <p:nvPr/>
        </p:nvSpPr>
        <p:spPr>
          <a:xfrm>
            <a:off x="895173" y="2573305"/>
            <a:ext cx="47320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spc="-150" dirty="0" smtClean="0">
                <a:cs typeface="Arial" panose="020B0604020202020204" pitchFamily="34" charset="0"/>
              </a:rPr>
              <a:t>GDP </a:t>
            </a:r>
            <a:r>
              <a:rPr lang="ko-KR" altLang="en-US" sz="1600" b="1" spc="-150" dirty="0" smtClean="0">
                <a:cs typeface="Arial" panose="020B0604020202020204" pitchFamily="34" charset="0"/>
              </a:rPr>
              <a:t>와 환율</a:t>
            </a:r>
            <a:r>
              <a:rPr lang="en-US" altLang="ko-KR" sz="1600" b="1" spc="-150" dirty="0" smtClean="0">
                <a:cs typeface="Arial" panose="020B0604020202020204" pitchFamily="34" charset="0"/>
              </a:rPr>
              <a:t>, </a:t>
            </a:r>
            <a:r>
              <a:rPr lang="ko-KR" altLang="en-US" sz="1600" b="1" spc="-150" dirty="0" smtClean="0">
                <a:cs typeface="Arial" panose="020B0604020202020204" pitchFamily="34" charset="0"/>
              </a:rPr>
              <a:t>주가지수</a:t>
            </a:r>
            <a:endParaRPr lang="en-US" altLang="ko-KR" sz="1600" b="1" spc="-150" dirty="0" smtClean="0">
              <a:cs typeface="Arial" panose="020B0604020202020204" pitchFamily="34" charset="0"/>
            </a:endParaRPr>
          </a:p>
          <a:p>
            <a:pPr algn="just"/>
            <a:endParaRPr lang="en-US" altLang="ko-KR" sz="1600" b="1" spc="-150" dirty="0" smtClean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cs typeface="Arial" panose="020B0604020202020204" pitchFamily="34" charset="0"/>
              </a:rPr>
              <a:t>환율과 주가지수는 </a:t>
            </a:r>
            <a:r>
              <a:rPr lang="en-US" altLang="ko-KR" sz="1600" spc="-150" dirty="0" smtClean="0">
                <a:cs typeface="Arial" panose="020B0604020202020204" pitchFamily="34" charset="0"/>
              </a:rPr>
              <a:t>GDP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예측 모형 설계를 위해 사용되는 대표적인 거시경제 데이터임</a:t>
            </a:r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cs typeface="Arial" panose="020B0604020202020204" pitchFamily="34" charset="0"/>
              </a:rPr>
              <a:t>경제 </a:t>
            </a:r>
            <a:r>
              <a:rPr lang="ko-KR" altLang="en-US" sz="1600" spc="-150" dirty="0">
                <a:cs typeface="Arial" panose="020B0604020202020204" pitchFamily="34" charset="0"/>
              </a:rPr>
              <a:t>지표 </a:t>
            </a:r>
            <a:r>
              <a:rPr lang="ko-KR" altLang="en-US" sz="1600" spc="-150" dirty="0" smtClean="0">
                <a:cs typeface="Arial" panose="020B0604020202020204" pitchFamily="34" charset="0"/>
              </a:rPr>
              <a:t>예측 모델 연구 등에서 대표적으로 활용되는 신뢰성 있는 데이터</a:t>
            </a:r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600" spc="-150" dirty="0" smtClean="0"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dirty="0" smtClean="0">
                <a:cs typeface="Arial" panose="020B0604020202020204" pitchFamily="34" charset="0"/>
              </a:rPr>
              <a:t>정확한 계량 분석이 아닌 매핑 된 그래프 통해 분석해도 대략적인 상관관계를 보이는 것을 알 수 있음</a:t>
            </a:r>
            <a:endParaRPr lang="en-US" altLang="ko-KR" sz="1600" spc="-15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1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46271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2169553" cy="707886"/>
            <a:chOff x="939800" y="1442839"/>
            <a:chExt cx="216955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588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이용  자료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3607447" cy="707886"/>
            <a:chOff x="939800" y="1442839"/>
            <a:chExt cx="3607447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3026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</a:t>
              </a:r>
              <a:r>
                <a:rPr lang="en-US" altLang="ko-KR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(Python  Code)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4016212" cy="707886"/>
            <a:chOff x="939800" y="1442839"/>
            <a:chExt cx="4016212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34355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그래프  및  데이터  읽기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1406523" cy="707886"/>
            <a:chOff x="939800" y="1442839"/>
            <a:chExt cx="1406523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정리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402641" y="1411880"/>
            <a:ext cx="5270520" cy="4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 smtClean="0">
                <a:latin typeface="+mj-ea"/>
                <a:ea typeface="+mj-ea"/>
              </a:rPr>
              <a:t>한국은행 경제통계시스템</a:t>
            </a:r>
            <a:r>
              <a:rPr lang="en-US" altLang="ko-KR" sz="1600" spc="-150" dirty="0" smtClean="0">
                <a:latin typeface="+mj-ea"/>
                <a:ea typeface="+mj-ea"/>
              </a:rPr>
              <a:t>(</a:t>
            </a:r>
            <a:r>
              <a:rPr lang="en-US" altLang="ko-KR" sz="1600" spc="-150" dirty="0">
                <a:latin typeface="+mj-ea"/>
                <a:ea typeface="+mj-ea"/>
              </a:rPr>
              <a:t>ECOS</a:t>
            </a:r>
            <a:r>
              <a:rPr lang="en-US" altLang="ko-KR" sz="1600" spc="-150" dirty="0" smtClean="0">
                <a:latin typeface="+mj-ea"/>
                <a:ea typeface="+mj-ea"/>
              </a:rPr>
              <a:t>) – </a:t>
            </a:r>
            <a:r>
              <a:rPr lang="ko-KR" altLang="en-US" sz="1600" spc="-150" dirty="0" smtClean="0">
                <a:latin typeface="+mj-ea"/>
                <a:ea typeface="+mj-ea"/>
              </a:rPr>
              <a:t>연간 </a:t>
            </a:r>
            <a:r>
              <a:rPr lang="en-US" altLang="ko-KR" sz="1600" spc="-150" dirty="0" smtClean="0">
                <a:latin typeface="+mj-ea"/>
                <a:ea typeface="+mj-ea"/>
              </a:rPr>
              <a:t>GDP, </a:t>
            </a:r>
            <a:r>
              <a:rPr lang="ko-KR" altLang="en-US" sz="1600" spc="-150" dirty="0" smtClean="0">
                <a:latin typeface="+mj-ea"/>
                <a:ea typeface="+mj-ea"/>
              </a:rPr>
              <a:t>한국주가지수</a:t>
            </a:r>
            <a:r>
              <a:rPr lang="en-US" altLang="ko-KR" sz="1600" spc="-150" dirty="0" smtClean="0">
                <a:latin typeface="+mj-ea"/>
                <a:ea typeface="+mj-ea"/>
              </a:rPr>
              <a:t>, </a:t>
            </a:r>
            <a:r>
              <a:rPr lang="ko-KR" altLang="en-US" sz="1600" spc="-150" dirty="0" err="1" smtClean="0">
                <a:latin typeface="+mj-ea"/>
                <a:ea typeface="+mj-ea"/>
              </a:rPr>
              <a:t>원달러</a:t>
            </a:r>
            <a:r>
              <a:rPr lang="ko-KR" altLang="en-US" sz="1600" spc="-150" dirty="0" smtClean="0">
                <a:latin typeface="+mj-ea"/>
                <a:ea typeface="+mj-ea"/>
              </a:rPr>
              <a:t> 환율 </a:t>
            </a:r>
            <a:r>
              <a:rPr lang="en-US" altLang="ko-KR" sz="1600" spc="-150" dirty="0" smtClean="0">
                <a:latin typeface="+mj-ea"/>
                <a:ea typeface="+mj-ea"/>
              </a:rPr>
              <a:t>(CSV, 1980 - 2021)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600" spc="-150" dirty="0" smtClean="0">
              <a:latin typeface="+mj-ea"/>
              <a:ea typeface="+mj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 smtClean="0">
                <a:latin typeface="+mj-ea"/>
                <a:ea typeface="+mj-ea"/>
              </a:rPr>
              <a:t>코스피 주가지수와 원</a:t>
            </a:r>
            <a:r>
              <a:rPr lang="en-US" altLang="ko-KR" sz="1600" spc="-150" dirty="0" smtClean="0">
                <a:latin typeface="+mj-ea"/>
                <a:ea typeface="+mj-ea"/>
              </a:rPr>
              <a:t>/</a:t>
            </a:r>
            <a:r>
              <a:rPr lang="ko-KR" altLang="en-US" sz="1600" spc="-150" dirty="0" smtClean="0">
                <a:latin typeface="+mj-ea"/>
                <a:ea typeface="+mj-ea"/>
              </a:rPr>
              <a:t>달러 환율 간의 구조적 변동 </a:t>
            </a:r>
            <a:r>
              <a:rPr lang="en-US" altLang="ko-KR" sz="1600" spc="-150" dirty="0" smtClean="0">
                <a:latin typeface="+mj-ea"/>
                <a:ea typeface="+mj-ea"/>
              </a:rPr>
              <a:t>– </a:t>
            </a:r>
            <a:r>
              <a:rPr lang="ko-KR" altLang="en-US" sz="1600" spc="-150" dirty="0" err="1" smtClean="0">
                <a:latin typeface="+mj-ea"/>
                <a:ea typeface="+mj-ea"/>
              </a:rPr>
              <a:t>이한재</a:t>
            </a:r>
            <a:r>
              <a:rPr lang="en-US" altLang="ko-KR" sz="1600" spc="-150" dirty="0" smtClean="0">
                <a:latin typeface="+mj-ea"/>
                <a:ea typeface="+mj-ea"/>
              </a:rPr>
              <a:t>, </a:t>
            </a:r>
            <a:r>
              <a:rPr lang="ko-KR" altLang="en-US" sz="1600" spc="-150" dirty="0" smtClean="0">
                <a:latin typeface="+mj-ea"/>
                <a:ea typeface="+mj-ea"/>
              </a:rPr>
              <a:t>조선대학교</a:t>
            </a:r>
            <a:r>
              <a:rPr lang="en-US" altLang="ko-KR" sz="1600" spc="-150" dirty="0" smtClean="0">
                <a:latin typeface="+mj-ea"/>
                <a:ea typeface="+mj-ea"/>
              </a:rPr>
              <a:t>, </a:t>
            </a:r>
            <a:r>
              <a:rPr lang="ko-KR" altLang="en-US" sz="1600" spc="-150" dirty="0" smtClean="0">
                <a:latin typeface="+mj-ea"/>
                <a:ea typeface="+mj-ea"/>
              </a:rPr>
              <a:t>한국산업경제학회</a:t>
            </a:r>
            <a:r>
              <a:rPr lang="en-US" altLang="ko-KR" sz="1600" spc="-150" dirty="0">
                <a:latin typeface="+mj-ea"/>
                <a:ea typeface="+mj-ea"/>
              </a:rPr>
              <a:t>, 2012.02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600" spc="-150" dirty="0" smtClean="0">
              <a:latin typeface="+mj-ea"/>
              <a:ea typeface="+mj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대외 불확실성 충격의 영향에 대한 </a:t>
            </a:r>
            <a:r>
              <a:rPr lang="ko-KR" altLang="en-US" sz="1600" dirty="0" smtClean="0">
                <a:latin typeface="+mj-ea"/>
                <a:ea typeface="+mj-ea"/>
              </a:rPr>
              <a:t>연구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- </a:t>
            </a:r>
            <a:r>
              <a:rPr lang="ko-KR" altLang="en-US" sz="1600" spc="-150" dirty="0" err="1" smtClean="0">
                <a:latin typeface="+mj-ea"/>
                <a:ea typeface="+mj-ea"/>
              </a:rPr>
              <a:t>박웅용</a:t>
            </a:r>
            <a:r>
              <a:rPr lang="en-US" altLang="ko-KR" sz="1600" spc="-150" dirty="0" smtClean="0">
                <a:latin typeface="+mj-ea"/>
                <a:ea typeface="+mj-ea"/>
              </a:rPr>
              <a:t>, </a:t>
            </a:r>
            <a:r>
              <a:rPr lang="ko-KR" altLang="en-US" sz="1600" spc="-150" dirty="0">
                <a:latin typeface="+mj-ea"/>
                <a:ea typeface="+mj-ea"/>
              </a:rPr>
              <a:t>서울대학교 </a:t>
            </a:r>
            <a:r>
              <a:rPr lang="ko-KR" altLang="en-US" sz="1600" spc="-150" dirty="0" smtClean="0">
                <a:latin typeface="+mj-ea"/>
                <a:ea typeface="+mj-ea"/>
              </a:rPr>
              <a:t>경제연구소</a:t>
            </a:r>
            <a:r>
              <a:rPr lang="en-US" altLang="ko-KR" sz="1600" spc="-150" dirty="0" smtClean="0">
                <a:latin typeface="+mj-ea"/>
                <a:ea typeface="+mj-ea"/>
              </a:rPr>
              <a:t>, 2017.12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600" spc="-150" dirty="0" smtClean="0">
              <a:latin typeface="+mj-ea"/>
              <a:ea typeface="+mj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 smtClean="0">
                <a:latin typeface="+mj-ea"/>
                <a:ea typeface="+mj-ea"/>
              </a:rPr>
              <a:t>월별 지표를</a:t>
            </a:r>
            <a:r>
              <a:rPr lang="en-US" altLang="ko-KR" sz="1600" spc="-150" dirty="0" smtClean="0">
                <a:latin typeface="+mj-ea"/>
                <a:ea typeface="+mj-ea"/>
              </a:rPr>
              <a:t> </a:t>
            </a:r>
            <a:r>
              <a:rPr lang="ko-KR" altLang="en-US" sz="1600" spc="-150" dirty="0" smtClean="0">
                <a:latin typeface="+mj-ea"/>
                <a:ea typeface="+mj-ea"/>
              </a:rPr>
              <a:t>이용한</a:t>
            </a:r>
            <a:r>
              <a:rPr lang="en-US" altLang="ko-KR" sz="1600" spc="-150" dirty="0" smtClean="0">
                <a:latin typeface="+mj-ea"/>
                <a:ea typeface="+mj-ea"/>
              </a:rPr>
              <a:t> GDP</a:t>
            </a:r>
            <a:r>
              <a:rPr lang="ko-KR" altLang="en-US" sz="1600" spc="-150" dirty="0" smtClean="0">
                <a:latin typeface="+mj-ea"/>
                <a:ea typeface="+mj-ea"/>
              </a:rPr>
              <a:t>추정을</a:t>
            </a:r>
            <a:r>
              <a:rPr lang="en-US" altLang="ko-KR" sz="1600" spc="-150" dirty="0" smtClean="0">
                <a:latin typeface="+mj-ea"/>
                <a:ea typeface="+mj-ea"/>
              </a:rPr>
              <a:t> </a:t>
            </a:r>
            <a:r>
              <a:rPr lang="ko-KR" altLang="en-US" sz="1600" spc="-150" dirty="0" smtClean="0">
                <a:latin typeface="+mj-ea"/>
                <a:ea typeface="+mj-ea"/>
              </a:rPr>
              <a:t>위한</a:t>
            </a:r>
            <a:r>
              <a:rPr lang="en-US" altLang="ko-KR" sz="1600" spc="-150" dirty="0" smtClean="0">
                <a:latin typeface="+mj-ea"/>
                <a:ea typeface="+mj-ea"/>
              </a:rPr>
              <a:t> </a:t>
            </a:r>
            <a:r>
              <a:rPr lang="ko-KR" altLang="en-US" sz="1600" spc="-150" dirty="0" smtClean="0">
                <a:latin typeface="+mj-ea"/>
                <a:ea typeface="+mj-ea"/>
              </a:rPr>
              <a:t>계량 모형</a:t>
            </a:r>
            <a:r>
              <a:rPr lang="en-US" altLang="ko-KR" sz="1600" spc="-150" dirty="0" smtClean="0">
                <a:latin typeface="+mj-ea"/>
                <a:ea typeface="+mj-ea"/>
              </a:rPr>
              <a:t> </a:t>
            </a:r>
            <a:r>
              <a:rPr lang="ko-KR" altLang="en-US" sz="1600" spc="-150" dirty="0" smtClean="0">
                <a:latin typeface="+mj-ea"/>
                <a:ea typeface="+mj-ea"/>
              </a:rPr>
              <a:t>구축</a:t>
            </a:r>
            <a:r>
              <a:rPr lang="en-US" altLang="ko-KR" sz="1600" spc="-150" dirty="0"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latin typeface="+mj-ea"/>
                <a:ea typeface="+mj-ea"/>
              </a:rPr>
              <a:t>-</a:t>
            </a:r>
            <a:r>
              <a:rPr lang="ko-KR" altLang="en-US" sz="1600" spc="-150" dirty="0" smtClean="0">
                <a:latin typeface="+mj-ea"/>
                <a:ea typeface="+mj-ea"/>
              </a:rPr>
              <a:t> </a:t>
            </a:r>
            <a:r>
              <a:rPr lang="ko-KR" altLang="en-US" sz="1600" spc="-150" dirty="0">
                <a:latin typeface="+mj-ea"/>
                <a:ea typeface="+mj-ea"/>
              </a:rPr>
              <a:t>고려대학교 </a:t>
            </a:r>
            <a:r>
              <a:rPr lang="ko-KR" altLang="en-US" sz="1600" spc="-150" dirty="0" err="1" smtClean="0">
                <a:latin typeface="+mj-ea"/>
                <a:ea typeface="+mj-ea"/>
              </a:rPr>
              <a:t>김덕파</a:t>
            </a:r>
            <a:r>
              <a:rPr lang="en-US" altLang="ko-KR" sz="1600" spc="-150" dirty="0">
                <a:latin typeface="+mj-ea"/>
                <a:ea typeface="+mj-ea"/>
              </a:rPr>
              <a:t>, </a:t>
            </a:r>
            <a:r>
              <a:rPr lang="en-US" altLang="ko-KR" sz="1600" spc="-150" dirty="0" smtClean="0">
                <a:latin typeface="+mj-ea"/>
                <a:ea typeface="+mj-ea"/>
              </a:rPr>
              <a:t>2020</a:t>
            </a:r>
            <a:r>
              <a:rPr lang="en-US" altLang="ko-KR" sz="1600" spc="-150" dirty="0">
                <a:latin typeface="+mj-ea"/>
                <a:ea typeface="+mj-ea"/>
              </a:rPr>
              <a:t>. 12. </a:t>
            </a:r>
            <a:r>
              <a:rPr lang="en-US" altLang="ko-KR" sz="1600" spc="-150" dirty="0" smtClean="0">
                <a:latin typeface="+mj-ea"/>
                <a:ea typeface="+mj-ea"/>
              </a:rPr>
              <a:t>16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600" spc="-150" dirty="0">
              <a:latin typeface="+mj-ea"/>
              <a:ea typeface="+mj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 smtClean="0">
                <a:latin typeface="+mj-ea"/>
                <a:ea typeface="+mj-ea"/>
              </a:rPr>
              <a:t>불확실성 </a:t>
            </a:r>
            <a:r>
              <a:rPr lang="ko-KR" altLang="en-US" sz="1600" spc="-150" dirty="0">
                <a:latin typeface="+mj-ea"/>
                <a:ea typeface="+mj-ea"/>
              </a:rPr>
              <a:t>확대의 경제적 영향 </a:t>
            </a:r>
            <a:r>
              <a:rPr lang="ko-KR" altLang="en-US" sz="1600" spc="-150" dirty="0" smtClean="0">
                <a:latin typeface="+mj-ea"/>
                <a:ea typeface="+mj-ea"/>
              </a:rPr>
              <a:t>분석</a:t>
            </a:r>
            <a:r>
              <a:rPr lang="en-US" altLang="ko-KR" sz="1600" spc="-150" dirty="0"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latin typeface="+mj-ea"/>
                <a:ea typeface="+mj-ea"/>
              </a:rPr>
              <a:t>- </a:t>
            </a:r>
            <a:r>
              <a:rPr lang="ko-KR" altLang="en-US" sz="1600" spc="-150" dirty="0" smtClean="0">
                <a:latin typeface="+mj-ea"/>
                <a:ea typeface="+mj-ea"/>
              </a:rPr>
              <a:t>정원석</a:t>
            </a:r>
            <a:r>
              <a:rPr lang="en-US" altLang="ko-KR" sz="1600" spc="-150" dirty="0" smtClean="0">
                <a:latin typeface="+mj-ea"/>
                <a:ea typeface="+mj-ea"/>
              </a:rPr>
              <a:t>, </a:t>
            </a:r>
            <a:r>
              <a:rPr lang="ko-KR" altLang="en-US" sz="1600" spc="-150" dirty="0" err="1" smtClean="0">
                <a:latin typeface="+mj-ea"/>
                <a:ea typeface="+mj-ea"/>
              </a:rPr>
              <a:t>이이수</a:t>
            </a:r>
            <a:r>
              <a:rPr lang="en-US" altLang="ko-KR" sz="1600" spc="-150" dirty="0" smtClean="0">
                <a:latin typeface="+mj-ea"/>
                <a:ea typeface="+mj-ea"/>
              </a:rPr>
              <a:t>, </a:t>
            </a:r>
            <a:r>
              <a:rPr lang="ko-KR" altLang="en-US" sz="1600" spc="-150" dirty="0" err="1" smtClean="0">
                <a:latin typeface="+mj-ea"/>
                <a:ea typeface="+mj-ea"/>
              </a:rPr>
              <a:t>정희완</a:t>
            </a:r>
            <a:r>
              <a:rPr lang="en-US" altLang="ko-KR" sz="1600" spc="-150" dirty="0" smtClean="0">
                <a:latin typeface="+mj-ea"/>
                <a:ea typeface="+mj-ea"/>
              </a:rPr>
              <a:t>(</a:t>
            </a:r>
            <a:r>
              <a:rPr lang="ko-KR" altLang="en-US" sz="1600" spc="-150" dirty="0" smtClean="0">
                <a:latin typeface="+mj-ea"/>
                <a:ea typeface="+mj-ea"/>
              </a:rPr>
              <a:t>한국은행 </a:t>
            </a:r>
            <a:r>
              <a:rPr lang="ko-KR" altLang="en-US" sz="1600" spc="-150" dirty="0" err="1">
                <a:latin typeface="+mj-ea"/>
                <a:ea typeface="+mj-ea"/>
              </a:rPr>
              <a:t>조사국</a:t>
            </a:r>
            <a:r>
              <a:rPr lang="ko-KR" altLang="en-US" sz="1600" spc="-150" dirty="0">
                <a:latin typeface="+mj-ea"/>
                <a:ea typeface="+mj-ea"/>
              </a:rPr>
              <a:t> </a:t>
            </a:r>
            <a:r>
              <a:rPr lang="ko-KR" altLang="en-US" sz="1600" spc="-150" dirty="0" err="1" smtClean="0">
                <a:latin typeface="+mj-ea"/>
                <a:ea typeface="+mj-ea"/>
              </a:rPr>
              <a:t>계량모형부</a:t>
            </a:r>
            <a:r>
              <a:rPr lang="ko-KR" altLang="en-US" sz="1600" spc="-150" dirty="0" smtClean="0">
                <a:latin typeface="+mj-ea"/>
                <a:ea typeface="+mj-ea"/>
              </a:rPr>
              <a:t> </a:t>
            </a:r>
            <a:r>
              <a:rPr lang="ko-KR" altLang="en-US" sz="1600" spc="-150" dirty="0" err="1" smtClean="0">
                <a:latin typeface="+mj-ea"/>
                <a:ea typeface="+mj-ea"/>
              </a:rPr>
              <a:t>모형분석팀</a:t>
            </a:r>
            <a:r>
              <a:rPr lang="en-US" altLang="ko-KR" sz="1600" spc="-150" dirty="0">
                <a:latin typeface="+mj-ea"/>
                <a:ea typeface="+mj-ea"/>
              </a:rPr>
              <a:t>), </a:t>
            </a:r>
            <a:r>
              <a:rPr lang="en-US" altLang="ko-KR" sz="1600" spc="-150" dirty="0" smtClean="0">
                <a:latin typeface="+mj-ea"/>
                <a:ea typeface="+mj-ea"/>
              </a:rPr>
              <a:t>2016.5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402641" y="480913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참고 자료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402641" y="1196247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33D694A-E682-433C-A596-0737BFF2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2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5368881" y="2824480"/>
            <a:ext cx="1454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 err="1" smtClean="0">
                <a:solidFill>
                  <a:schemeClr val="bg1"/>
                </a:solidFill>
              </a:rPr>
              <a:t>QnA</a:t>
            </a:r>
            <a:endParaRPr lang="ko-KR" altLang="en-US" sz="5400" spc="-300" dirty="0">
              <a:solidFill>
                <a:schemeClr val="bg1"/>
              </a:solidFill>
            </a:endParaRP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573788" y="3262771"/>
            <a:ext cx="3044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이용 자료</a:t>
            </a:r>
            <a:endParaRPr lang="en-US" altLang="ko-KR" sz="3600" spc="-300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3600" spc="-300" dirty="0">
                <a:solidFill>
                  <a:schemeClr val="accent6"/>
                </a:solidFill>
              </a:rPr>
              <a:t>(</a:t>
            </a:r>
            <a:r>
              <a:rPr lang="ko-KR" altLang="en-US" sz="3600" spc="-300" dirty="0">
                <a:solidFill>
                  <a:schemeClr val="accent6"/>
                </a:solidFill>
              </a:rPr>
              <a:t>시계열 데이터</a:t>
            </a:r>
            <a:r>
              <a:rPr lang="en-US" altLang="ko-KR" sz="3600" spc="-300" dirty="0">
                <a:solidFill>
                  <a:schemeClr val="accent6"/>
                </a:solidFill>
              </a:rPr>
              <a:t>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5A3951-8120-4C45-8E87-F3195643AAC4}"/>
              </a:ext>
            </a:extLst>
          </p:cNvPr>
          <p:cNvSpPr/>
          <p:nvPr/>
        </p:nvSpPr>
        <p:spPr>
          <a:xfrm>
            <a:off x="1095548" y="238500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359202-8335-472F-B2F6-489B6320AB05}"/>
              </a:ext>
            </a:extLst>
          </p:cNvPr>
          <p:cNvSpPr/>
          <p:nvPr/>
        </p:nvSpPr>
        <p:spPr>
          <a:xfrm>
            <a:off x="2505248" y="238500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20BE3-C0D6-4B3F-9E19-EFFF7021F279}"/>
              </a:ext>
            </a:extLst>
          </p:cNvPr>
          <p:cNvSpPr txBox="1"/>
          <p:nvPr/>
        </p:nvSpPr>
        <p:spPr>
          <a:xfrm>
            <a:off x="1418084" y="2551557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44984-937D-4665-9FFB-4074AB7F2667}"/>
              </a:ext>
            </a:extLst>
          </p:cNvPr>
          <p:cNvSpPr txBox="1"/>
          <p:nvPr/>
        </p:nvSpPr>
        <p:spPr>
          <a:xfrm>
            <a:off x="2762342" y="2582335"/>
            <a:ext cx="581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국내 연간 총생산 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GDP/year)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FEA93-96EB-45C6-BC07-596E176C28E7}"/>
              </a:ext>
            </a:extLst>
          </p:cNvPr>
          <p:cNvSpPr/>
          <p:nvPr/>
        </p:nvSpPr>
        <p:spPr>
          <a:xfrm>
            <a:off x="1095548" y="3704501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7C47DF-9EE3-40DD-AB00-9B25BAE40792}"/>
              </a:ext>
            </a:extLst>
          </p:cNvPr>
          <p:cNvSpPr/>
          <p:nvPr/>
        </p:nvSpPr>
        <p:spPr>
          <a:xfrm>
            <a:off x="2505248" y="3704501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46B9B-87F2-44A6-9773-58C25067070E}"/>
              </a:ext>
            </a:extLst>
          </p:cNvPr>
          <p:cNvSpPr txBox="1"/>
          <p:nvPr/>
        </p:nvSpPr>
        <p:spPr>
          <a:xfrm>
            <a:off x="1428717" y="3858536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4FCA3-2953-438C-9D20-6CFE3FF878DB}"/>
              </a:ext>
            </a:extLst>
          </p:cNvPr>
          <p:cNvSpPr txBox="1"/>
          <p:nvPr/>
        </p:nvSpPr>
        <p:spPr>
          <a:xfrm>
            <a:off x="2762342" y="3889314"/>
            <a:ext cx="757450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달러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환율</a:t>
            </a:r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</a:rPr>
              <a:t>won/dollar Exchange rate 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1F122D-19D1-4F9C-9131-5A04574986EC}"/>
              </a:ext>
            </a:extLst>
          </p:cNvPr>
          <p:cNvSpPr/>
          <p:nvPr/>
        </p:nvSpPr>
        <p:spPr>
          <a:xfrm>
            <a:off x="1095548" y="50240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EB9FD7-4DB3-468B-AFF4-1405C13F0694}"/>
              </a:ext>
            </a:extLst>
          </p:cNvPr>
          <p:cNvSpPr/>
          <p:nvPr/>
        </p:nvSpPr>
        <p:spPr>
          <a:xfrm>
            <a:off x="2505248" y="50240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DF410-9D78-491D-8E10-FEC72A880973}"/>
              </a:ext>
            </a:extLst>
          </p:cNvPr>
          <p:cNvSpPr txBox="1"/>
          <p:nvPr/>
        </p:nvSpPr>
        <p:spPr>
          <a:xfrm>
            <a:off x="1428717" y="5178037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04A34-DCF5-46C3-88F0-742C06114EF7}"/>
              </a:ext>
            </a:extLst>
          </p:cNvPr>
          <p:cNvSpPr txBox="1"/>
          <p:nvPr/>
        </p:nvSpPr>
        <p:spPr>
          <a:xfrm>
            <a:off x="2762342" y="5208815"/>
            <a:ext cx="737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종합</a:t>
            </a:r>
            <a:r>
              <a:rPr lang="ko-KR" altLang="en-US" sz="36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주가지수</a:t>
            </a:r>
            <a:r>
              <a:rPr lang="en-US" altLang="ko-KR" sz="36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ko-KR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Stocks </a:t>
            </a:r>
            <a:r>
              <a:rPr lang="en-US" altLang="ko-KR" sz="36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index / KOSPI</a:t>
            </a:r>
            <a:r>
              <a:rPr lang="en-US" altLang="ko-KR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420A59-44EA-423D-8D6D-9FD7E0ECF6EA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B30029-52E1-4D9C-8629-E41F92B32226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170033-514B-4826-A414-5F85A43AEFE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14AC0-9562-4FC6-91E3-C2B95F51E164}"/>
                </a:ext>
              </a:extLst>
            </p:cNvPr>
            <p:cNvSpPr txBox="1"/>
            <p:nvPr/>
          </p:nvSpPr>
          <p:spPr>
            <a:xfrm>
              <a:off x="660400" y="138935"/>
              <a:ext cx="447269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이용 자료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시계열 데이터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2CB3E-EC8B-44EA-A5A7-B80B029E54A1}"/>
                </a:ext>
              </a:extLst>
            </p:cNvPr>
            <p:cNvSpPr txBox="1"/>
            <p:nvPr/>
          </p:nvSpPr>
          <p:spPr>
            <a:xfrm>
              <a:off x="660400" y="694970"/>
              <a:ext cx="4439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Korea GDP, won-dollar EX rate, Korea Stocks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index (1980 ~ 2021)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7714BF-FAD0-4A0D-A60C-698E7D28C6DD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AA08CD5-5058-4FEE-BACE-610A3EC989A7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3296C1-38D8-456B-B335-8B0C10E8150F}"/>
              </a:ext>
            </a:extLst>
          </p:cNvPr>
          <p:cNvSpPr/>
          <p:nvPr/>
        </p:nvSpPr>
        <p:spPr>
          <a:xfrm>
            <a:off x="1088569" y="1606702"/>
            <a:ext cx="6371011" cy="447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25C239-528D-4F2E-A154-2DE723E924CF}"/>
              </a:ext>
            </a:extLst>
          </p:cNvPr>
          <p:cNvSpPr txBox="1"/>
          <p:nvPr/>
        </p:nvSpPr>
        <p:spPr>
          <a:xfrm>
            <a:off x="1345662" y="1620133"/>
            <a:ext cx="590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자료 시계열 범위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: 1980 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~ 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2021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745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420A59-44EA-423D-8D6D-9FD7E0ECF6EA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B30029-52E1-4D9C-8629-E41F92B32226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170033-514B-4826-A414-5F85A43AEFE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14AC0-9562-4FC6-91E3-C2B95F51E164}"/>
                </a:ext>
              </a:extLst>
            </p:cNvPr>
            <p:cNvSpPr txBox="1"/>
            <p:nvPr/>
          </p:nvSpPr>
          <p:spPr>
            <a:xfrm>
              <a:off x="660400" y="138935"/>
              <a:ext cx="447269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이용 자료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시계열 데이터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2CB3E-EC8B-44EA-A5A7-B80B029E54A1}"/>
                </a:ext>
              </a:extLst>
            </p:cNvPr>
            <p:cNvSpPr txBox="1"/>
            <p:nvPr/>
          </p:nvSpPr>
          <p:spPr>
            <a:xfrm>
              <a:off x="660400" y="694970"/>
              <a:ext cx="48894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Korea GDP, won-dollar EX rate, Korea Stocks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index data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source of ECOS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7714BF-FAD0-4A0D-A60C-698E7D28C6DD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AA08CD5-5058-4FEE-BACE-610A3EC989A7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8F1CAE-A3FC-4C1C-8656-6BCC82D18EF6}"/>
              </a:ext>
            </a:extLst>
          </p:cNvPr>
          <p:cNvSpPr txBox="1"/>
          <p:nvPr/>
        </p:nvSpPr>
        <p:spPr>
          <a:xfrm>
            <a:off x="930873" y="6457455"/>
            <a:ext cx="4916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http://ecos.bok.or.kr/flex/EasySearch.jsp?langGubun=K&amp;topCode=102Y002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4D59C3C-4D21-44CD-AB4C-BDE62407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6" y="1191191"/>
            <a:ext cx="5902629" cy="51719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468BAE-67C8-4259-AD8F-3815D643F578}"/>
              </a:ext>
            </a:extLst>
          </p:cNvPr>
          <p:cNvSpPr txBox="1"/>
          <p:nvPr/>
        </p:nvSpPr>
        <p:spPr>
          <a:xfrm>
            <a:off x="6912811" y="2339285"/>
            <a:ext cx="46538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 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한국은행 경제통계시스템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(ECOS)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	 .CSV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261E44-98E9-4D37-BB5E-4CA2CCAE6B23}"/>
              </a:ext>
            </a:extLst>
          </p:cNvPr>
          <p:cNvSpPr txBox="1"/>
          <p:nvPr/>
        </p:nvSpPr>
        <p:spPr>
          <a:xfrm>
            <a:off x="6912811" y="1741141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 출처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43092" y="3262771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solidFill>
                  <a:schemeClr val="accent6"/>
                </a:solidFill>
              </a:rPr>
              <a:t>파이썬</a:t>
            </a:r>
            <a:endParaRPr lang="en-US" altLang="ko-KR" sz="3600" spc="-300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3600" spc="-300" dirty="0">
                <a:solidFill>
                  <a:schemeClr val="accent6"/>
                </a:solidFill>
              </a:rPr>
              <a:t>(python code)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0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400" y="138935"/>
            <a:ext cx="69112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CSV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불러오기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23182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 data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560042" y="1574106"/>
            <a:ext cx="5559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import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csv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import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matplotlib.pyplot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as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file1 =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open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'GDP.csv'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data1 =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csv.reader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(file1)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next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(file1)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file2 =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open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'ER.csv'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data2 =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csv.reader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(file2)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next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(file2)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file3 =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open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'SI.csv'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data3 =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csv.reader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(file3)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next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(file3)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GDP ,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ER , SI , x , x_1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= [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]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</a:rPr>
              <a:t>데이터 저장을 위한 리스트</a:t>
            </a:r>
            <a:endParaRPr lang="en-US" altLang="ko-KR" sz="16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9D93-8495-45E1-B5E7-5CFF4D479FD3}"/>
              </a:ext>
            </a:extLst>
          </p:cNvPr>
          <p:cNvSpPr txBox="1"/>
          <p:nvPr/>
        </p:nvSpPr>
        <p:spPr>
          <a:xfrm>
            <a:off x="4725992" y="1574106"/>
            <a:ext cx="3440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year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1980,2022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x.append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(year)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year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1980,2021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x_1.append(year)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row1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data1: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i1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(row1)):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(float(row1[i1]))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row2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data2: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i2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(row2)):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(float(row2[i2]))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row3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data3: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i3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(row3)):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float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(row3[i3]))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AF7D9-3D7D-49C7-A9E1-DE3D24417D08}"/>
              </a:ext>
            </a:extLst>
          </p:cNvPr>
          <p:cNvSpPr txBox="1"/>
          <p:nvPr/>
        </p:nvSpPr>
        <p:spPr>
          <a:xfrm>
            <a:off x="8152250" y="1580093"/>
            <a:ext cx="344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print(x, '\n')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print(GDP, "\n")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print(ER, "\n")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print(SI, "\n")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5D7D19-7C50-4E6E-B04D-CB6DA36DE872}"/>
              </a:ext>
            </a:extLst>
          </p:cNvPr>
          <p:cNvCxnSpPr>
            <a:cxnSpLocks/>
          </p:cNvCxnSpPr>
          <p:nvPr/>
        </p:nvCxnSpPr>
        <p:spPr>
          <a:xfrm>
            <a:off x="4244506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05138-C6A3-4D79-84BA-638657EE5E2B}"/>
              </a:ext>
            </a:extLst>
          </p:cNvPr>
          <p:cNvCxnSpPr>
            <a:cxnSpLocks/>
          </p:cNvCxnSpPr>
          <p:nvPr/>
        </p:nvCxnSpPr>
        <p:spPr>
          <a:xfrm>
            <a:off x="7910129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0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69443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399" y="138935"/>
            <a:ext cx="8555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최소치 등 데이터 추출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3719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maximum/minimum values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576891" y="1463515"/>
            <a:ext cx="55599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#---------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GDP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---------</a:t>
            </a:r>
            <a:endParaRPr lang="en-US" altLang="ko-KR" sz="1600" spc="-150" dirty="0">
              <a:solidFill>
                <a:schemeClr val="accent4"/>
              </a:solidFill>
              <a:latin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max_differ1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최대 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상승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max_index1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최대 상승 해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min_differ1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최대 감소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Min_index1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최대 감소 해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lvl="1"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GDP_CR = [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]</a:t>
            </a:r>
          </a:p>
          <a:p>
            <a:pPr lvl="1"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매해 전년대비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GDP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변화량</a:t>
            </a:r>
          </a:p>
          <a:p>
            <a:pPr lvl="1"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pre1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(GDP)-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a = GDP[pre1+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]/GDP[pre1]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GDP_CR.append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(a)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a &gt; max_differ1: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max_differ1 = a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max_index1 = pre1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a &lt; min_differ1: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min_differ1 = a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min_index1 = pre1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#---------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GDP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---------</a:t>
            </a:r>
            <a:endParaRPr lang="en-US" altLang="ko-KR" sz="16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9D93-8495-45E1-B5E7-5CFF4D479FD3}"/>
              </a:ext>
            </a:extLst>
          </p:cNvPr>
          <p:cNvSpPr txBox="1"/>
          <p:nvPr/>
        </p:nvSpPr>
        <p:spPr>
          <a:xfrm>
            <a:off x="4630295" y="1451204"/>
            <a:ext cx="34403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#---------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ER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---------</a:t>
            </a:r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max_differ2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최대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상승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max_index2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최대 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상승 해</a:t>
            </a:r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min_differ2 = </a:t>
            </a:r>
            <a:r>
              <a:rPr lang="en-US" altLang="ko-KR" sz="1600" spc="-150" dirty="0" smtClean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최대 감소</a:t>
            </a:r>
            <a:endParaRPr lang="en-US" altLang="ko-KR" sz="1600" spc="-150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min_index2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최대 감소 해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ER_CR = [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]</a:t>
            </a:r>
          </a:p>
          <a:p>
            <a:pPr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매해 전년대비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ER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변화량</a:t>
            </a: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pre2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(ER)-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b = ER[pre2+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]/ER[pre2]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ER_CR.append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(b)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b &gt; max_differ2: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max_differ2 = b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max_index2 = pre2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b &lt; min_differ2: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min_differ2 = b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min_index2 = pre2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#---------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ER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---------</a:t>
            </a:r>
            <a:endParaRPr lang="en-US" altLang="ko-KR" sz="1600" spc="-150" dirty="0">
              <a:solidFill>
                <a:schemeClr val="accent4"/>
              </a:solidFill>
              <a:latin typeface="+mj-ea"/>
            </a:endParaRP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AF7D9-3D7D-49C7-A9E1-DE3D24417D08}"/>
              </a:ext>
            </a:extLst>
          </p:cNvPr>
          <p:cNvSpPr txBox="1"/>
          <p:nvPr/>
        </p:nvSpPr>
        <p:spPr>
          <a:xfrm>
            <a:off x="8099082" y="1469502"/>
            <a:ext cx="34403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#---------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SI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---------</a:t>
            </a:r>
            <a:endParaRPr lang="en-US" altLang="ko-KR" sz="1600" spc="-150" dirty="0">
              <a:solidFill>
                <a:schemeClr val="accent4"/>
              </a:solidFill>
              <a:latin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max_differ3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최대 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</a:rPr>
              <a:t>상승</a:t>
            </a:r>
            <a:endParaRPr lang="ko-KR" altLang="en-US" sz="1600" spc="-150" dirty="0">
              <a:solidFill>
                <a:schemeClr val="accent4"/>
              </a:solidFill>
              <a:latin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+mj-ea"/>
              </a:rPr>
              <a:t>Max_index3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최대 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</a:rPr>
              <a:t>상승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</a:rPr>
              <a:t> 해</a:t>
            </a:r>
            <a:endParaRPr lang="ko-KR" altLang="en-US" sz="1600" spc="-150" dirty="0">
              <a:solidFill>
                <a:schemeClr val="accent4"/>
              </a:solidFill>
              <a:latin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+mj-ea"/>
              </a:rPr>
              <a:t>Min_differ3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</a:rPr>
              <a:t>최대 감소</a:t>
            </a:r>
            <a:endParaRPr lang="ko-KR" altLang="en-US" sz="1600" spc="-150" dirty="0">
              <a:solidFill>
                <a:schemeClr val="accent4"/>
              </a:solidFill>
              <a:latin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+mj-ea"/>
              </a:rPr>
              <a:t>Min_index3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</a:rPr>
              <a:t>최대 감소 해</a:t>
            </a:r>
            <a:endParaRPr lang="ko-KR" altLang="en-US" sz="1600" spc="-150" dirty="0">
              <a:solidFill>
                <a:schemeClr val="accent4"/>
              </a:solidFill>
              <a:latin typeface="+mj-ea"/>
            </a:endParaRP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SI_CR = [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</a:rPr>
              <a:t>]</a:t>
            </a:r>
          </a:p>
          <a:p>
            <a:pPr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</a:rPr>
              <a:t>매해 전년대비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SI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변화량</a:t>
            </a: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</a:endParaRP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pre3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(SI)-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c = SI[pre3+1]/SI[pre3]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</a:rPr>
              <a:t>SI_CR.append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(c)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c &gt; max_differ3: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max_differ3 = c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max_index3 = pre3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c &lt; min_differ3: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min_differ3 = c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min_index3 = pre3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#---------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SI 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</a:rPr>
              <a:t>---------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       </a:t>
            </a:r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5D7D19-7C50-4E6E-B04D-CB6DA36DE872}"/>
              </a:ext>
            </a:extLst>
          </p:cNvPr>
          <p:cNvCxnSpPr>
            <a:cxnSpLocks/>
          </p:cNvCxnSpPr>
          <p:nvPr/>
        </p:nvCxnSpPr>
        <p:spPr>
          <a:xfrm>
            <a:off x="4244506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05138-C6A3-4D79-84BA-638657EE5E2B}"/>
              </a:ext>
            </a:extLst>
          </p:cNvPr>
          <p:cNvCxnSpPr>
            <a:cxnSpLocks/>
          </p:cNvCxnSpPr>
          <p:nvPr/>
        </p:nvCxnSpPr>
        <p:spPr>
          <a:xfrm>
            <a:off x="7910129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0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B14348-8ECD-4A54-82FD-222B927F0BAC}"/>
              </a:ext>
            </a:extLst>
          </p:cNvPr>
          <p:cNvSpPr/>
          <p:nvPr/>
        </p:nvSpPr>
        <p:spPr>
          <a:xfrm>
            <a:off x="752563" y="1310522"/>
            <a:ext cx="10990258" cy="5306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D5B97F-683D-4823-979F-E3A7460A3AB5}"/>
              </a:ext>
            </a:extLst>
          </p:cNvPr>
          <p:cNvCxnSpPr>
            <a:cxnSpLocks/>
          </p:cNvCxnSpPr>
          <p:nvPr/>
        </p:nvCxnSpPr>
        <p:spPr>
          <a:xfrm>
            <a:off x="5702969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D3B7C8-DB25-41F1-8906-F79938168A10}"/>
              </a:ext>
            </a:extLst>
          </p:cNvPr>
          <p:cNvSpPr txBox="1"/>
          <p:nvPr/>
        </p:nvSpPr>
        <p:spPr>
          <a:xfrm>
            <a:off x="660400" y="1574106"/>
            <a:ext cx="555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ko-KR" sz="1600" spc="-150" dirty="0">
              <a:solidFill>
                <a:srgbClr val="92D050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print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"GDP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최대 상승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",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max_index1+</a:t>
            </a:r>
            <a:r>
              <a:rPr lang="en-US" altLang="ko-KR" sz="1600" spc="-150" dirty="0" smtClean="0">
                <a:solidFill>
                  <a:srgbClr val="92D050"/>
                </a:solidFill>
                <a:latin typeface="+mj-ea"/>
                <a:ea typeface="+mj-ea"/>
              </a:rPr>
              <a:t>1981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(GDP_CR[max_index1]*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"%“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     "\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nGDP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최대 감소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",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min_index1+</a:t>
            </a:r>
            <a:r>
              <a:rPr lang="en-US" altLang="ko-KR" sz="1600" spc="-150" dirty="0" smtClean="0">
                <a:solidFill>
                  <a:srgbClr val="92D050"/>
                </a:solidFill>
                <a:latin typeface="+mj-ea"/>
                <a:ea typeface="+mj-ea"/>
              </a:rPr>
              <a:t>1981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(GDP_CR[min_index1]*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print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환율 최대 상승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max_index2+</a:t>
            </a:r>
            <a:r>
              <a:rPr lang="en-US" altLang="ko-KR" sz="1600" spc="-150" dirty="0" smtClean="0">
                <a:solidFill>
                  <a:srgbClr val="92D050"/>
                </a:solidFill>
                <a:latin typeface="+mj-ea"/>
                <a:ea typeface="+mj-ea"/>
              </a:rPr>
              <a:t>1981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(ER_CR[max_index2]*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     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환율 최대 감소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min_index2+</a:t>
            </a:r>
            <a:r>
              <a:rPr lang="en-US" altLang="ko-KR" sz="1600" spc="-150" dirty="0" smtClean="0">
                <a:solidFill>
                  <a:srgbClr val="92D050"/>
                </a:solidFill>
                <a:latin typeface="+mj-ea"/>
                <a:ea typeface="+mj-ea"/>
              </a:rPr>
              <a:t>1981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(ER_CR[min_index2]*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print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주가지수 최대 상승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",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max_index3+</a:t>
            </a:r>
            <a:r>
              <a:rPr lang="en-US" altLang="ko-KR" sz="1600" spc="-150" dirty="0" smtClean="0">
                <a:solidFill>
                  <a:srgbClr val="92D050"/>
                </a:solidFill>
                <a:latin typeface="+mj-ea"/>
                <a:ea typeface="+mj-ea"/>
              </a:rPr>
              <a:t>1981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(SI_CR[max_index3]*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     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주가지수 최대 감소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min_index3+</a:t>
            </a:r>
            <a:r>
              <a:rPr lang="en-US" altLang="ko-KR" sz="1600" spc="-150" dirty="0" smtClean="0">
                <a:solidFill>
                  <a:srgbClr val="92D050"/>
                </a:solidFill>
                <a:latin typeface="+mj-ea"/>
                <a:ea typeface="+mj-ea"/>
              </a:rPr>
              <a:t>1981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(SI_CR[min_index3]*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3E505-C15A-4803-AE1A-229F29406BC7}"/>
              </a:ext>
            </a:extLst>
          </p:cNvPr>
          <p:cNvSpPr txBox="1"/>
          <p:nvPr/>
        </p:nvSpPr>
        <p:spPr>
          <a:xfrm>
            <a:off x="5942932" y="2031517"/>
            <a:ext cx="5559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1980 to 2021 in KOREA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FFC000"/>
                </a:solidFill>
                <a:latin typeface="+mj-ea"/>
                <a:ea typeface="+mj-ea"/>
              </a:rPr>
              <a:t>GDP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lang="ko-KR" altLang="en-US" sz="1600" spc="-150" dirty="0">
                <a:solidFill>
                  <a:srgbClr val="FF0000"/>
                </a:solidFill>
                <a:latin typeface="+mj-ea"/>
                <a:ea typeface="+mj-ea"/>
              </a:rPr>
              <a:t>상승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1988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134 % </a:t>
            </a:r>
          </a:p>
          <a:p>
            <a:pPr lvl="1" algn="just"/>
            <a:r>
              <a:rPr lang="en-US" altLang="ko-KR" sz="1600" spc="-150" dirty="0">
                <a:solidFill>
                  <a:srgbClr val="FFC000"/>
                </a:solidFill>
                <a:latin typeface="+mj-ea"/>
                <a:ea typeface="+mj-ea"/>
              </a:rPr>
              <a:t>GDP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lang="ko-KR" altLang="en-US" sz="16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감소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1998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67 %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ko-KR" altLang="en-US" sz="1600" spc="-150" dirty="0">
                <a:solidFill>
                  <a:srgbClr val="FF99CC"/>
                </a:solidFill>
                <a:latin typeface="+mj-ea"/>
                <a:ea typeface="+mj-ea"/>
              </a:rPr>
              <a:t>환율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최대 </a:t>
            </a:r>
            <a:r>
              <a:rPr lang="ko-KR" altLang="en-US" sz="1600" spc="-150" dirty="0">
                <a:solidFill>
                  <a:srgbClr val="FF0000"/>
                </a:solidFill>
                <a:latin typeface="+mj-ea"/>
                <a:ea typeface="+mj-ea"/>
              </a:rPr>
              <a:t>상승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1998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147 % </a:t>
            </a:r>
          </a:p>
          <a:p>
            <a:pPr lvl="1" algn="just"/>
            <a:r>
              <a:rPr lang="ko-KR" altLang="en-US" sz="1600" spc="-150" dirty="0">
                <a:solidFill>
                  <a:srgbClr val="FF99CC"/>
                </a:solidFill>
                <a:latin typeface="+mj-ea"/>
                <a:ea typeface="+mj-ea"/>
              </a:rPr>
              <a:t>환율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최대 </a:t>
            </a:r>
            <a:r>
              <a:rPr lang="ko-KR" altLang="en-US" sz="16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감소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1999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85 %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ko-KR" altLang="en-US" sz="1600" spc="-150" dirty="0">
                <a:solidFill>
                  <a:srgbClr val="92D050"/>
                </a:solidFill>
                <a:latin typeface="+mj-ea"/>
                <a:ea typeface="+mj-ea"/>
              </a:rPr>
              <a:t>주가지수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최대 </a:t>
            </a:r>
            <a:r>
              <a:rPr lang="ko-KR" altLang="en-US" sz="1600" spc="-150" dirty="0">
                <a:solidFill>
                  <a:srgbClr val="FF0000"/>
                </a:solidFill>
                <a:latin typeface="+mj-ea"/>
                <a:ea typeface="+mj-ea"/>
              </a:rPr>
              <a:t>상승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1987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192 % </a:t>
            </a:r>
          </a:p>
          <a:p>
            <a:pPr lvl="1" algn="just"/>
            <a:r>
              <a:rPr lang="ko-KR" altLang="en-US" sz="1600" spc="-150" dirty="0">
                <a:solidFill>
                  <a:srgbClr val="92D050"/>
                </a:solidFill>
                <a:latin typeface="+mj-ea"/>
                <a:ea typeface="+mj-ea"/>
              </a:rPr>
              <a:t>주가지수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최대 </a:t>
            </a:r>
            <a:r>
              <a:rPr lang="ko-KR" altLang="en-US" sz="16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감소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2000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49 %</a:t>
            </a:r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83235-38B5-4A8F-BDA7-65DBC298F8A0}"/>
              </a:ext>
            </a:extLst>
          </p:cNvPr>
          <p:cNvSpPr txBox="1"/>
          <p:nvPr/>
        </p:nvSpPr>
        <p:spPr>
          <a:xfrm>
            <a:off x="5947610" y="1624264"/>
            <a:ext cx="555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결과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9755B-E691-4B3C-BDFA-74E4872755F7}"/>
              </a:ext>
            </a:extLst>
          </p:cNvPr>
          <p:cNvSpPr txBox="1"/>
          <p:nvPr/>
        </p:nvSpPr>
        <p:spPr>
          <a:xfrm>
            <a:off x="660400" y="1419726"/>
            <a:ext cx="555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Python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FFFF00"/>
                </a:solidFill>
                <a:latin typeface="+mj-ea"/>
                <a:ea typeface="+mj-ea"/>
              </a:rPr>
              <a:t>Code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F793EB-3085-4FE0-AEAB-2AEFA0888E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AF0890-2F54-44A9-9E82-0E306D6D1F6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6757F-86CD-405E-92B7-E44E485B7244}"/>
              </a:ext>
            </a:extLst>
          </p:cNvPr>
          <p:cNvSpPr txBox="1"/>
          <p:nvPr/>
        </p:nvSpPr>
        <p:spPr>
          <a:xfrm>
            <a:off x="660399" y="138935"/>
            <a:ext cx="100194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지표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변화량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및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최대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최소치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수치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표현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836B01-CBD4-4994-97A8-437BFE44BCE7}"/>
              </a:ext>
            </a:extLst>
          </p:cNvPr>
          <p:cNvSpPr txBox="1"/>
          <p:nvPr/>
        </p:nvSpPr>
        <p:spPr>
          <a:xfrm>
            <a:off x="660400" y="694970"/>
            <a:ext cx="5213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resulting changes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indicators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maximum/minimum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993F5-2DAB-4112-8B6B-F79316ADD09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49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1754</Words>
  <Application>Microsoft Office PowerPoint</Application>
  <PresentationFormat>와이드스크린</PresentationFormat>
  <Paragraphs>346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choi</cp:lastModifiedBy>
  <cp:revision>116</cp:revision>
  <dcterms:created xsi:type="dcterms:W3CDTF">2021-02-14T00:18:03Z</dcterms:created>
  <dcterms:modified xsi:type="dcterms:W3CDTF">2022-05-21T08:25:04Z</dcterms:modified>
</cp:coreProperties>
</file>