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7B52"/>
    <a:srgbClr val="919677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A0C4-9DF9-4252-8BE2-5E616A8236C5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B544-6437-4276-A8B0-6CADC76C6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64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A0C4-9DF9-4252-8BE2-5E616A8236C5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B544-6437-4276-A8B0-6CADC76C6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56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A0C4-9DF9-4252-8BE2-5E616A8236C5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B544-6437-4276-A8B0-6CADC76C6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8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A0C4-9DF9-4252-8BE2-5E616A8236C5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B544-6437-4276-A8B0-6CADC76C6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23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A0C4-9DF9-4252-8BE2-5E616A8236C5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B544-6437-4276-A8B0-6CADC76C6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32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A0C4-9DF9-4252-8BE2-5E616A8236C5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B544-6437-4276-A8B0-6CADC76C6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56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A0C4-9DF9-4252-8BE2-5E616A8236C5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B544-6437-4276-A8B0-6CADC76C6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0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A0C4-9DF9-4252-8BE2-5E616A8236C5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B544-6437-4276-A8B0-6CADC76C6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98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A0C4-9DF9-4252-8BE2-5E616A8236C5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B544-6437-4276-A8B0-6CADC76C6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4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A0C4-9DF9-4252-8BE2-5E616A8236C5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B544-6437-4276-A8B0-6CADC76C6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96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A0C4-9DF9-4252-8BE2-5E616A8236C5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B544-6437-4276-A8B0-6CADC76C6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20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6A0C4-9DF9-4252-8BE2-5E616A8236C5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6B544-6437-4276-A8B0-6CADC76C6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29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088640" y="2032000"/>
            <a:ext cx="6019203" cy="2570738"/>
            <a:chOff x="3383280" y="2032000"/>
            <a:chExt cx="6019203" cy="2570738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1745" y="2032000"/>
              <a:ext cx="2570738" cy="2570738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383280" y="2032000"/>
              <a:ext cx="32688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</a:t>
              </a:r>
              <a:r>
                <a:rPr lang="ko-KR" altLang="en-US" sz="32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학년 </a:t>
              </a:r>
              <a:r>
                <a:rPr lang="en-US" altLang="ko-KR" sz="32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</a:t>
              </a:r>
              <a:r>
                <a:rPr lang="ko-KR" altLang="en-US" sz="32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반 최진우</a:t>
              </a:r>
              <a:endParaRPr lang="ko-KR" altLang="en-US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71019" y="3525520"/>
              <a:ext cx="269336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계산기 만들기</a:t>
              </a:r>
              <a:endParaRPr lang="en-US" altLang="ko-KR" sz="3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32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보고서</a:t>
              </a:r>
              <a:endPara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958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788" y="1559684"/>
            <a:ext cx="4050184" cy="1869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360" y="233680"/>
            <a:ext cx="2403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연산자 별 계산 함수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416604"/>
              </p:ext>
            </p:extLst>
          </p:nvPr>
        </p:nvGraphicFramePr>
        <p:xfrm>
          <a:off x="2743002" y="4176939"/>
          <a:ext cx="670450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4834">
                  <a:extLst>
                    <a:ext uri="{9D8B030D-6E8A-4147-A177-3AD203B41FA5}">
                      <a16:colId xmlns:a16="http://schemas.microsoft.com/office/drawing/2014/main" val="380845953"/>
                    </a:ext>
                  </a:extLst>
                </a:gridCol>
                <a:gridCol w="4469668">
                  <a:extLst>
                    <a:ext uri="{9D8B030D-6E8A-4147-A177-3AD203B41FA5}">
                      <a16:colId xmlns:a16="http://schemas.microsoft.com/office/drawing/2014/main" val="1641971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기능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숫자와 연산자를</a:t>
                      </a:r>
                      <a:r>
                        <a:rPr lang="ko-KR" altLang="en-US" sz="14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받아 연산 결과를 반환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39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매개변수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double </a:t>
                      </a: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형 </a:t>
                      </a:r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op1, op2,</a:t>
                      </a:r>
                      <a:r>
                        <a:rPr lang="en-US" altLang="ko-KR" sz="14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char</a:t>
                      </a:r>
                      <a:r>
                        <a:rPr lang="ko-KR" altLang="en-US" sz="14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형 </a:t>
                      </a:r>
                      <a:r>
                        <a:rPr lang="en-US" altLang="ko-KR" sz="14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operator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98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반환 값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op</a:t>
                      </a:r>
                      <a:r>
                        <a:rPr lang="en-US" altLang="ko-KR" sz="14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 (</a:t>
                      </a:r>
                      <a:r>
                        <a:rPr lang="ko-KR" altLang="en-US" sz="14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연산자</a:t>
                      </a:r>
                      <a:r>
                        <a:rPr lang="en-US" altLang="ko-KR" sz="14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 op2</a:t>
                      </a:r>
                      <a:r>
                        <a:rPr lang="ko-KR" altLang="en-US" sz="14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의 값</a:t>
                      </a:r>
                      <a:r>
                        <a:rPr lang="en-US" altLang="ko-KR" sz="14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double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305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56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09" y="1381637"/>
            <a:ext cx="3922390" cy="35219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360" y="233680"/>
            <a:ext cx="1829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 계산 함수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253198"/>
              </p:ext>
            </p:extLst>
          </p:nvPr>
        </p:nvGraphicFramePr>
        <p:xfrm>
          <a:off x="2743002" y="5240809"/>
          <a:ext cx="670450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4834">
                  <a:extLst>
                    <a:ext uri="{9D8B030D-6E8A-4147-A177-3AD203B41FA5}">
                      <a16:colId xmlns:a16="http://schemas.microsoft.com/office/drawing/2014/main" val="380845953"/>
                    </a:ext>
                  </a:extLst>
                </a:gridCol>
                <a:gridCol w="4469668">
                  <a:extLst>
                    <a:ext uri="{9D8B030D-6E8A-4147-A177-3AD203B41FA5}">
                      <a16:colId xmlns:a16="http://schemas.microsoft.com/office/drawing/2014/main" val="1641971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기능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후위연산의</a:t>
                      </a: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결과를 반환함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39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매개변수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char</a:t>
                      </a:r>
                      <a:r>
                        <a:rPr lang="en-US" altLang="ko-KR" sz="14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*</a:t>
                      </a:r>
                      <a:r>
                        <a:rPr lang="ko-KR" altLang="en-US" sz="14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형 </a:t>
                      </a:r>
                      <a:r>
                        <a:rPr lang="en-US" altLang="ko-KR" sz="14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postfix(</a:t>
                      </a:r>
                      <a:r>
                        <a:rPr lang="ko-KR" altLang="en-US" sz="14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후위 연산 표기</a:t>
                      </a:r>
                      <a:r>
                        <a:rPr lang="en-US" altLang="ko-KR" sz="14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98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반환 값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연산 결과 </a:t>
                      </a:r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double</a:t>
                      </a: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형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30567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87462" y="1801063"/>
            <a:ext cx="2242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postfix[</a:t>
            </a:r>
            <a:r>
              <a:rPr lang="en-US" altLang="ko-KR" sz="11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문자가 존재하면 반복</a:t>
            </a:r>
            <a:endParaRPr lang="ko-KR" altLang="en-US" sz="11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206696" y="1931868"/>
            <a:ext cx="3980766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77608" y="2007470"/>
            <a:ext cx="43428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postfix[</a:t>
            </a:r>
            <a:r>
              <a:rPr lang="en-US" altLang="ko-KR" sz="11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숫자일 경우 </a:t>
            </a:r>
            <a:r>
              <a:rPr lang="en-US" altLang="ko-KR" sz="11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resultStack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ko-KR" altLang="en-US" sz="11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숫자료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변환한 값을 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push()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</a:t>
            </a:r>
            <a:endParaRPr lang="ko-KR" altLang="en-US" sz="11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96842" y="2138275"/>
            <a:ext cx="3980766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77608" y="3156122"/>
            <a:ext cx="2284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op1, 2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sz="11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resultStack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pop()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</a:t>
            </a:r>
            <a:endParaRPr lang="ko-KR" altLang="en-US" sz="11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341077" y="3286927"/>
            <a:ext cx="2136531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77608" y="3754945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resultStack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op1, op2, 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postfix[</a:t>
            </a:r>
            <a:r>
              <a:rPr lang="en-US" altLang="ko-KR" sz="11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](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연산자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연산 결과를 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push()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</a:t>
            </a:r>
            <a:endParaRPr lang="ko-KR" altLang="en-US" sz="11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565031" y="3885750"/>
            <a:ext cx="3912577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1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" y="233680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헤더 파일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72560" y="3149600"/>
            <a:ext cx="4253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919677"/>
                </a:solidFill>
                <a:latin typeface="Consolas" panose="020B0609020204030204" pitchFamily="49" charset="0"/>
              </a:rPr>
              <a:t>#include</a:t>
            </a:r>
            <a:r>
              <a:rPr lang="en-US" altLang="ko-KR" sz="3200" dirty="0" smtClean="0">
                <a:latin typeface="Consolas" panose="020B0609020204030204" pitchFamily="49" charset="0"/>
              </a:rPr>
              <a:t> </a:t>
            </a:r>
            <a:r>
              <a:rPr lang="en-US" altLang="ko-KR" sz="3200" dirty="0" smtClean="0">
                <a:solidFill>
                  <a:srgbClr val="B37B52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3200" dirty="0" err="1" smtClean="0">
                <a:solidFill>
                  <a:srgbClr val="B37B52"/>
                </a:solidFill>
                <a:latin typeface="Consolas" panose="020B0609020204030204" pitchFamily="49" charset="0"/>
              </a:rPr>
              <a:t>stdio.h</a:t>
            </a:r>
            <a:r>
              <a:rPr lang="en-US" altLang="ko-KR" sz="3200" dirty="0" smtClean="0">
                <a:solidFill>
                  <a:srgbClr val="B37B52"/>
                </a:solidFill>
                <a:latin typeface="Consolas" panose="020B0609020204030204" pitchFamily="49" charset="0"/>
              </a:rPr>
              <a:t>&gt;</a:t>
            </a:r>
            <a:endParaRPr lang="ko-KR" altLang="en-US" sz="3200" dirty="0">
              <a:solidFill>
                <a:srgbClr val="B37B5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6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" y="233680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전역 변수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40" y="1178529"/>
            <a:ext cx="3070153" cy="1412271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966741"/>
              </p:ext>
            </p:extLst>
          </p:nvPr>
        </p:nvGraphicFramePr>
        <p:xfrm>
          <a:off x="509830" y="3059339"/>
          <a:ext cx="11174170" cy="1630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4834">
                  <a:extLst>
                    <a:ext uri="{9D8B030D-6E8A-4147-A177-3AD203B41FA5}">
                      <a16:colId xmlns:a16="http://schemas.microsoft.com/office/drawing/2014/main" val="380845953"/>
                    </a:ext>
                  </a:extLst>
                </a:gridCol>
                <a:gridCol w="2234834">
                  <a:extLst>
                    <a:ext uri="{9D8B030D-6E8A-4147-A177-3AD203B41FA5}">
                      <a16:colId xmlns:a16="http://schemas.microsoft.com/office/drawing/2014/main" val="1641971294"/>
                    </a:ext>
                  </a:extLst>
                </a:gridCol>
                <a:gridCol w="2234834">
                  <a:extLst>
                    <a:ext uri="{9D8B030D-6E8A-4147-A177-3AD203B41FA5}">
                      <a16:colId xmlns:a16="http://schemas.microsoft.com/office/drawing/2014/main" val="2929639516"/>
                    </a:ext>
                  </a:extLst>
                </a:gridCol>
                <a:gridCol w="2234834">
                  <a:extLst>
                    <a:ext uri="{9D8B030D-6E8A-4147-A177-3AD203B41FA5}">
                      <a16:colId xmlns:a16="http://schemas.microsoft.com/office/drawing/2014/main" val="1192003182"/>
                    </a:ext>
                  </a:extLst>
                </a:gridCol>
                <a:gridCol w="2234834">
                  <a:extLst>
                    <a:ext uri="{9D8B030D-6E8A-4147-A177-3AD203B41FA5}">
                      <a16:colId xmlns:a16="http://schemas.microsoft.com/office/drawing/2014/main" val="3499329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변수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배열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이름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top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resultTop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stack[100]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resultStack</a:t>
                      </a:r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[100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60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초기값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-1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-1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X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X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30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자료형</a:t>
                      </a:r>
                      <a:endParaRPr lang="ko-KR" altLang="en-US" sz="1400" b="1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int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int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char[]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double[]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54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기능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stack</a:t>
                      </a: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의 </a:t>
                      </a:r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top</a:t>
                      </a: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을 </a:t>
                      </a:r>
                      <a:r>
                        <a:rPr lang="ko-KR" altLang="en-US" sz="14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가르킴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reultStack</a:t>
                      </a: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의 </a:t>
                      </a:r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top</a:t>
                      </a: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을 </a:t>
                      </a:r>
                      <a:r>
                        <a:rPr lang="ko-KR" altLang="en-US" sz="14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가르킴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후위연산으로 </a:t>
                      </a:r>
                      <a:r>
                        <a:rPr lang="ko-KR" altLang="en-US" sz="14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변경할때</a:t>
                      </a: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사용되는 </a:t>
                      </a:r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stack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후위연산을  계산할때 사용되는 </a:t>
                      </a:r>
                      <a:r>
                        <a:rPr lang="en-US" altLang="ko-KR" sz="140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stack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622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07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967" y="1049916"/>
            <a:ext cx="3619253" cy="22892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3360" y="233680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main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22084"/>
              </p:ext>
            </p:extLst>
          </p:nvPr>
        </p:nvGraphicFramePr>
        <p:xfrm>
          <a:off x="2747343" y="4176939"/>
          <a:ext cx="6704502" cy="1630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4834">
                  <a:extLst>
                    <a:ext uri="{9D8B030D-6E8A-4147-A177-3AD203B41FA5}">
                      <a16:colId xmlns:a16="http://schemas.microsoft.com/office/drawing/2014/main" val="380845953"/>
                    </a:ext>
                  </a:extLst>
                </a:gridCol>
                <a:gridCol w="2234834">
                  <a:extLst>
                    <a:ext uri="{9D8B030D-6E8A-4147-A177-3AD203B41FA5}">
                      <a16:colId xmlns:a16="http://schemas.microsoft.com/office/drawing/2014/main" val="1641971294"/>
                    </a:ext>
                  </a:extLst>
                </a:gridCol>
                <a:gridCol w="2234834">
                  <a:extLst>
                    <a:ext uri="{9D8B030D-6E8A-4147-A177-3AD203B41FA5}">
                      <a16:colId xmlns:a16="http://schemas.microsoft.com/office/drawing/2014/main" val="2929639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변수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배열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이름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postfix[100]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infix[]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60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초기값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X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계산할 수식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30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자료형</a:t>
                      </a:r>
                      <a:endParaRPr lang="ko-KR" altLang="en-US" sz="1400" b="1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char</a:t>
                      </a:r>
                      <a:r>
                        <a:rPr lang="en-US" altLang="ko-KR" sz="14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[]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char[]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54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기능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후위 연산을 저장함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계산할 수식을 문자열로 저장함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622394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4653280" y="2194560"/>
            <a:ext cx="612648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27416" y="1911511"/>
            <a:ext cx="2848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수식을 후위 연산 수식으로 변경함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4653280" y="3163918"/>
            <a:ext cx="5469581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027416" y="2880869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후위 연산 수식을 계산함</a:t>
            </a:r>
            <a:endParaRPr lang="ko-KR" altLang="en-US" sz="1400"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248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360" y="233680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stack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관리 함수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616589" y="1676400"/>
            <a:ext cx="6939459" cy="3084934"/>
            <a:chOff x="2642968" y="1676400"/>
            <a:chExt cx="6939459" cy="3084934"/>
          </a:xfrm>
        </p:grpSpPr>
        <p:grpSp>
          <p:nvGrpSpPr>
            <p:cNvPr id="10" name="그룹 9"/>
            <p:cNvGrpSpPr/>
            <p:nvPr/>
          </p:nvGrpSpPr>
          <p:grpSpPr>
            <a:xfrm>
              <a:off x="2642968" y="1676400"/>
              <a:ext cx="2605200" cy="3084934"/>
              <a:chOff x="822960" y="1676400"/>
              <a:chExt cx="2605200" cy="3084934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3892" y="2360826"/>
                <a:ext cx="2263336" cy="2400508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822960" y="1676400"/>
                <a:ext cx="2605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stack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함수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push &amp; pop</a:t>
                </a:r>
                <a:endParaRPr lang="ko-KR" altLang="en-US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6370907" y="1676400"/>
              <a:ext cx="3211520" cy="3084934"/>
              <a:chOff x="6370907" y="1676400"/>
              <a:chExt cx="3211520" cy="3084934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3"/>
              <a:srcRect b="1000"/>
              <a:stretch/>
            </p:blipFill>
            <p:spPr>
              <a:xfrm>
                <a:off x="6825947" y="2362200"/>
                <a:ext cx="2301439" cy="2399134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370907" y="1676400"/>
                <a:ext cx="3211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resultStack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함수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push &amp; pop</a:t>
                </a:r>
                <a:endParaRPr lang="ko-KR" altLang="en-US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830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22" y="1075640"/>
            <a:ext cx="1789264" cy="2659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360" y="233680"/>
            <a:ext cx="2574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연산자 우선순위 함수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999518"/>
              </p:ext>
            </p:extLst>
          </p:nvPr>
        </p:nvGraphicFramePr>
        <p:xfrm>
          <a:off x="2743002" y="4176939"/>
          <a:ext cx="670450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4834">
                  <a:extLst>
                    <a:ext uri="{9D8B030D-6E8A-4147-A177-3AD203B41FA5}">
                      <a16:colId xmlns:a16="http://schemas.microsoft.com/office/drawing/2014/main" val="380845953"/>
                    </a:ext>
                  </a:extLst>
                </a:gridCol>
                <a:gridCol w="2234834">
                  <a:extLst>
                    <a:ext uri="{9D8B030D-6E8A-4147-A177-3AD203B41FA5}">
                      <a16:colId xmlns:a16="http://schemas.microsoft.com/office/drawing/2014/main" val="1641971294"/>
                    </a:ext>
                  </a:extLst>
                </a:gridCol>
                <a:gridCol w="2234834">
                  <a:extLst>
                    <a:ext uri="{9D8B030D-6E8A-4147-A177-3AD203B41FA5}">
                      <a16:colId xmlns:a16="http://schemas.microsoft.com/office/drawing/2014/main" val="2929639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기능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연산자의 우선순위를 받아서 반환하는 함수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39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매개변수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char</a:t>
                      </a:r>
                      <a:r>
                        <a:rPr lang="ko-KR" altLang="en-US" sz="140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형 연산자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98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연산자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+, -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*,</a:t>
                      </a:r>
                      <a:r>
                        <a:rPr lang="en-US" altLang="ko-KR" sz="14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/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60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반환 값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305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38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592" y="2126774"/>
            <a:ext cx="2420816" cy="898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360" y="233680"/>
            <a:ext cx="3060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문자▶정수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형 변환 함수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96573"/>
              </p:ext>
            </p:extLst>
          </p:nvPr>
        </p:nvGraphicFramePr>
        <p:xfrm>
          <a:off x="2743002" y="4176939"/>
          <a:ext cx="6704502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4834">
                  <a:extLst>
                    <a:ext uri="{9D8B030D-6E8A-4147-A177-3AD203B41FA5}">
                      <a16:colId xmlns:a16="http://schemas.microsoft.com/office/drawing/2014/main" val="380845953"/>
                    </a:ext>
                  </a:extLst>
                </a:gridCol>
                <a:gridCol w="4469668">
                  <a:extLst>
                    <a:ext uri="{9D8B030D-6E8A-4147-A177-3AD203B41FA5}">
                      <a16:colId xmlns:a16="http://schemas.microsoft.com/office/drawing/2014/main" val="1641971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기능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ASCII</a:t>
                      </a: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코드 상의 숫자를 정수형 숫자로 변환하여 반환하는 함수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39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매개변수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int</a:t>
                      </a: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형 숫자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984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71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28" y="1951379"/>
            <a:ext cx="3822566" cy="4468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3360" y="233680"/>
            <a:ext cx="2550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후위연산으로 변환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638353"/>
              </p:ext>
            </p:extLst>
          </p:nvPr>
        </p:nvGraphicFramePr>
        <p:xfrm>
          <a:off x="213360" y="929995"/>
          <a:ext cx="5818163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9388">
                  <a:extLst>
                    <a:ext uri="{9D8B030D-6E8A-4147-A177-3AD203B41FA5}">
                      <a16:colId xmlns:a16="http://schemas.microsoft.com/office/drawing/2014/main" val="380845953"/>
                    </a:ext>
                  </a:extLst>
                </a:gridCol>
                <a:gridCol w="3878775">
                  <a:extLst>
                    <a:ext uri="{9D8B030D-6E8A-4147-A177-3AD203B41FA5}">
                      <a16:colId xmlns:a16="http://schemas.microsoft.com/office/drawing/2014/main" val="1641971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매개변수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중위표기법 문자열</a:t>
                      </a:r>
                      <a:r>
                        <a:rPr lang="en-US" altLang="ko-KR" sz="140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(infix), </a:t>
                      </a:r>
                      <a:r>
                        <a:rPr lang="ko-KR" altLang="en-US" sz="140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후위표기법 문자열</a:t>
                      </a:r>
                      <a:r>
                        <a:rPr lang="en-US" altLang="ko-KR" sz="140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(postfix)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98476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722771"/>
              </p:ext>
            </p:extLst>
          </p:nvPr>
        </p:nvGraphicFramePr>
        <p:xfrm>
          <a:off x="6535030" y="929995"/>
          <a:ext cx="5571978" cy="1259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4177">
                  <a:extLst>
                    <a:ext uri="{9D8B030D-6E8A-4147-A177-3AD203B41FA5}">
                      <a16:colId xmlns:a16="http://schemas.microsoft.com/office/drawing/2014/main" val="1339686158"/>
                    </a:ext>
                  </a:extLst>
                </a:gridCol>
                <a:gridCol w="2560475">
                  <a:extLst>
                    <a:ext uri="{9D8B030D-6E8A-4147-A177-3AD203B41FA5}">
                      <a16:colId xmlns:a16="http://schemas.microsoft.com/office/drawing/2014/main" val="1457328456"/>
                    </a:ext>
                  </a:extLst>
                </a:gridCol>
                <a:gridCol w="1857326">
                  <a:extLst>
                    <a:ext uri="{9D8B030D-6E8A-4147-A177-3AD203B41FA5}">
                      <a16:colId xmlns:a16="http://schemas.microsoft.com/office/drawing/2014/main" val="374685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 err="1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변수명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err="1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postTop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err="1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popCh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176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 smtClean="0">
                          <a:solidFill>
                            <a:schemeClr val="dk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자료형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int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char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02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기능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postfix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배열의 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top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을 표시한다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stack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에서 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pop()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한 반환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값을 저장함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96398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74223" y="2442901"/>
            <a:ext cx="2082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infix[</a:t>
            </a:r>
            <a:r>
              <a:rPr lang="en-US" altLang="ko-KR" sz="11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문자가 존재하면 반복</a:t>
            </a:r>
            <a:endParaRPr lang="ko-KR" altLang="en-US" sz="11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93457" y="2573706"/>
            <a:ext cx="3980766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17423" y="2623798"/>
            <a:ext cx="2425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infix[</a:t>
            </a:r>
            <a:r>
              <a:rPr lang="en-US" altLang="ko-KR" sz="11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숫자일 경우 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postfix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삽입</a:t>
            </a:r>
            <a:endParaRPr lang="ko-KR" altLang="en-US" sz="11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046285" y="2754603"/>
            <a:ext cx="647113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517423" y="3450176"/>
            <a:ext cx="22349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infix[</a:t>
            </a:r>
            <a:r>
              <a:rPr lang="en-US" altLang="ko-KR" sz="11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‘(’ 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 경우 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stack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삽입</a:t>
            </a:r>
            <a:endParaRPr lang="ko-KR" altLang="en-US" sz="11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046285" y="3580981"/>
            <a:ext cx="647113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17423" y="4276554"/>
            <a:ext cx="42178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infix[</a:t>
            </a:r>
            <a:r>
              <a:rPr lang="en-US" altLang="ko-KR" sz="11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‘)’ 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 경우 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stack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pop()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데이터가 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‘(‘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ko-KR" altLang="en-US" sz="11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아닐때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까지</a:t>
            </a:r>
            <a:endParaRPr lang="en-US" altLang="ko-KR" sz="11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postfix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pop()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데이터 삽입</a:t>
            </a:r>
            <a:endParaRPr lang="ko-KR" altLang="en-US" sz="11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046285" y="4407359"/>
            <a:ext cx="647113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45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391634"/>
            <a:ext cx="7788315" cy="41989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360" y="233680"/>
            <a:ext cx="2550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후위연산으로 변환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6992" y="1700604"/>
            <a:ext cx="35926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stack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비었거나 새로운 연산자가 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stack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연산자보다 </a:t>
            </a:r>
            <a:endParaRPr lang="en-US" altLang="ko-KR" sz="11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우선순위가 </a:t>
            </a:r>
            <a:r>
              <a:rPr lang="ko-KR" altLang="en-US" sz="11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높을경우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stack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push()</a:t>
            </a:r>
          </a:p>
        </p:txBody>
      </p:sp>
      <p:cxnSp>
        <p:nvCxnSpPr>
          <p:cNvPr id="7" name="직선 연결선 6"/>
          <p:cNvCxnSpPr>
            <a:endCxn id="6" idx="1"/>
          </p:cNvCxnSpPr>
          <p:nvPr/>
        </p:nvCxnSpPr>
        <p:spPr>
          <a:xfrm>
            <a:off x="729762" y="1831409"/>
            <a:ext cx="7737230" cy="84639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66992" y="2340878"/>
            <a:ext cx="344677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stack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비지 않았고 새로운 연산자가 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stack[top]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보다</a:t>
            </a:r>
            <a:endParaRPr lang="en-US" altLang="ko-KR" sz="11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우선순위가 크지 않으면 반복</a:t>
            </a:r>
            <a:endParaRPr lang="en-US" altLang="ko-KR" sz="11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pop()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후 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pop()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데이터를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postfix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삽입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29762" y="2655229"/>
            <a:ext cx="751742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66992" y="3975155"/>
            <a:ext cx="1888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stack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새로운 연산자 삽입</a:t>
            </a:r>
            <a:endParaRPr lang="en-US" altLang="ko-KR" sz="11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729762" y="4105960"/>
            <a:ext cx="751742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66992" y="4634578"/>
            <a:ext cx="3230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stack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빌 때 까지 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postfix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pop()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데이터 삽입</a:t>
            </a:r>
            <a:endParaRPr lang="en-US" altLang="ko-KR" sz="11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729762" y="4765383"/>
            <a:ext cx="751742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73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397</Words>
  <Application>Microsoft Office PowerPoint</Application>
  <PresentationFormat>와이드스크린</PresentationFormat>
  <Paragraphs>103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함초롬돋움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19</cp:revision>
  <dcterms:created xsi:type="dcterms:W3CDTF">2019-10-22T00:58:20Z</dcterms:created>
  <dcterms:modified xsi:type="dcterms:W3CDTF">2019-10-23T06:56:13Z</dcterms:modified>
</cp:coreProperties>
</file>