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88" r:id="rId4"/>
    <p:sldId id="276" r:id="rId5"/>
    <p:sldId id="280" r:id="rId6"/>
    <p:sldId id="285" r:id="rId7"/>
    <p:sldId id="289" r:id="rId8"/>
    <p:sldId id="283" r:id="rId9"/>
    <p:sldId id="282" r:id="rId10"/>
    <p:sldId id="284" r:id="rId11"/>
    <p:sldId id="286" r:id="rId12"/>
    <p:sldId id="292" r:id="rId13"/>
    <p:sldId id="287" r:id="rId14"/>
    <p:sldId id="290" r:id="rId15"/>
    <p:sldId id="267" r:id="rId16"/>
    <p:sldId id="265" r:id="rId17"/>
    <p:sldId id="266" r:id="rId18"/>
    <p:sldId id="268" r:id="rId19"/>
    <p:sldId id="269" r:id="rId20"/>
    <p:sldId id="270" r:id="rId21"/>
    <p:sldId id="271" r:id="rId22"/>
    <p:sldId id="29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성욱" initials="최" lastIdx="0" clrIdx="0">
    <p:extLst>
      <p:ext uri="{19B8F6BF-5375-455C-9EA6-DF929625EA0E}">
        <p15:presenceInfo xmlns:p15="http://schemas.microsoft.com/office/powerpoint/2012/main" userId="최성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50"/>
    <a:srgbClr val="FCF600"/>
    <a:srgbClr val="2F4577"/>
    <a:srgbClr val="00D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55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1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8FBE8F5-CF52-43C0-A5D7-0ED251D4B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B38A1-C099-4F48-8601-8DC0A89E6B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2A8FA-D362-466F-BA17-8322059CB390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156DEB-933C-43DA-B526-6F95EA6CEE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DE492-92D7-493E-A4C0-A71F7ABB67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393F9-4C75-4DD0-9709-D2873F45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7906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B6E13-A418-4F5E-94DF-E9D968B8FF5A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914606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6200" y="8914606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93DA7-8B6D-40F7-8D3B-D43AD2C38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071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93DA7-8B6D-40F7-8D3B-D43AD2C3872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A4BB4-0FE8-456C-809C-62D03AB06AB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AA37BDF-DD73-4185-9D90-47F07FC2371B}" type="datetime1">
              <a:rPr lang="ko-KR" altLang="en-US" smtClean="0"/>
              <a:t>2019-07-29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458" y="6501342"/>
            <a:ext cx="91193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F61BA2-C4EA-4287-9658-EBBEFB28B2C9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809" y="6470159"/>
            <a:ext cx="62976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MMI Lab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130" y="6515977"/>
            <a:ext cx="68333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776EE7-C152-461B-BC9C-A70865AC30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7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7FF1-2677-4C5D-A7E7-2FAC11E269F8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1FC-5DE0-4630-B553-2DC67BC7FD76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22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FD39-1956-4EB3-A5E0-AFAA7800293D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0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4A36-7771-4F44-8660-FA8F7335F031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2DFA-561D-45A3-BB9E-E7C7D38FB7FF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6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567A-D9C4-434E-B82B-1848C1CF0491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93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C73-007C-4FC3-ADD0-8B6741DF02DD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4213" y="6504028"/>
            <a:ext cx="91193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BDD99A-5446-4BB3-96EC-42E8A6AF93A3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6915" y="6504028"/>
            <a:ext cx="62976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MMI Lab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504028"/>
            <a:ext cx="683339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776EE7-C152-461B-BC9C-A70865AC30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4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404-8C7A-424B-8B78-B4908D6803D3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1715-46BF-40A2-9832-662C6B099491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1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1993-B765-4EC0-A278-9E97134F7BE9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FC1E-2EB8-4C2E-9ED5-33C8751ECB81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2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D4F2-C178-4924-ADF2-03C8D064539C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AAC5-E1F2-4026-9B73-F01682219A9B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D577-CC79-46FB-944B-46616B320413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2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1D49-FAC8-4093-8E61-364AD198967D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776EE7-C152-461B-BC9C-A70865AC3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hf hd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4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F54A4-BF93-4DF6-8951-1DB74DB68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DIP Seminar Week3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9CA98C-2420-4D87-9E9B-B4FF602B3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최성욱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ED059-3A25-4D9D-86C1-F93F6CC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2E776EE7-C152-461B-BC9C-A70865AC30B6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4B4808-72BE-4EB9-8918-C0B3F1CF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FA3-F386-4980-A1E7-18F66F236356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07A1C-6CB7-4A1F-A94E-0105A9F1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4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834F1-1225-4AEF-AA1E-24B391DD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834309" cy="16339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One component at a time</a:t>
            </a:r>
            <a:br>
              <a:rPr lang="en-US" altLang="ko-KR" dirty="0"/>
            </a:br>
            <a:r>
              <a:rPr lang="en-US" altLang="ko-KR" dirty="0"/>
              <a:t>-Methods to assign label to all the connected pixels</a:t>
            </a:r>
            <a:endParaRPr lang="ko-KR" altLang="en-US" dirty="0"/>
          </a:p>
        </p:txBody>
      </p:sp>
      <p:pic>
        <p:nvPicPr>
          <p:cNvPr id="5" name="내용 개체 틀 4" descr="낱말맞추기게임, 텍스트이(가) 표시된 사진&#10;&#10;자동 생성된 설명">
            <a:extLst>
              <a:ext uri="{FF2B5EF4-FFF2-40B4-BE49-F238E27FC236}">
                <a16:creationId xmlns:a16="http://schemas.microsoft.com/office/drawing/2014/main" id="{D918DD77-6C35-4F5A-9688-3E05B9D0E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14" y="2459397"/>
            <a:ext cx="3749771" cy="2468204"/>
          </a:xfr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945A817C-19DD-40E1-BAEF-A49BCA17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4213" y="6504028"/>
            <a:ext cx="911939" cy="365125"/>
          </a:xfrm>
        </p:spPr>
        <p:txBody>
          <a:bodyPr/>
          <a:lstStyle/>
          <a:p>
            <a:fld id="{ECFE8AF2-0C27-468E-BE55-9415D9EA89C7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47784E33-1F1F-4D0E-B5D5-A446F70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478" y="6572990"/>
            <a:ext cx="6297612" cy="365125"/>
          </a:xfrm>
        </p:spPr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C5A415-6376-46AE-83A8-F36D9F0A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0298"/>
            <a:ext cx="683339" cy="365125"/>
          </a:xfrm>
        </p:spPr>
        <p:txBody>
          <a:bodyPr/>
          <a:lstStyle/>
          <a:p>
            <a:fld id="{2E776EE7-C152-461B-BC9C-A70865AC30B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55C8ADFB-37B5-4B52-B1EA-C5251E76B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66" y="2459396"/>
            <a:ext cx="3791307" cy="2514236"/>
          </a:xfrm>
          <a:prstGeom prst="rect">
            <a:avLst/>
          </a:prstGeom>
        </p:spPr>
      </p:pic>
      <p:pic>
        <p:nvPicPr>
          <p:cNvPr id="13" name="그림 12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274033A4-ABB1-47F4-BD0B-B015C3135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6" y="2459396"/>
            <a:ext cx="3721896" cy="24682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118FD2-7EE6-44CF-9EAB-D0BFAA28C18D}"/>
              </a:ext>
            </a:extLst>
          </p:cNvPr>
          <p:cNvSpPr/>
          <p:nvPr/>
        </p:nvSpPr>
        <p:spPr>
          <a:xfrm>
            <a:off x="186627" y="4973632"/>
            <a:ext cx="372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(a) Using recursions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4D2199-F6C6-4622-ABBD-83D5A02CDBA6}"/>
              </a:ext>
            </a:extLst>
          </p:cNvPr>
          <p:cNvSpPr/>
          <p:nvPr/>
        </p:nvSpPr>
        <p:spPr>
          <a:xfrm>
            <a:off x="4248989" y="4973632"/>
            <a:ext cx="372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(b) Using queues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941591-9206-4EF0-AE7A-346396F4E2AC}"/>
              </a:ext>
            </a:extLst>
          </p:cNvPr>
          <p:cNvSpPr/>
          <p:nvPr/>
        </p:nvSpPr>
        <p:spPr>
          <a:xfrm>
            <a:off x="8248771" y="4973632"/>
            <a:ext cx="372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(c) Using stacks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DF499F-42DA-4543-BF07-23454D857959}"/>
              </a:ext>
            </a:extLst>
          </p:cNvPr>
          <p:cNvCxnSpPr>
            <a:cxnSpLocks/>
          </p:cNvCxnSpPr>
          <p:nvPr/>
        </p:nvCxnSpPr>
        <p:spPr>
          <a:xfrm>
            <a:off x="4074289" y="2481694"/>
            <a:ext cx="0" cy="244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0D4D16E-1AD9-41BD-A27D-2FAF927B7C68}"/>
              </a:ext>
            </a:extLst>
          </p:cNvPr>
          <p:cNvCxnSpPr>
            <a:cxnSpLocks/>
          </p:cNvCxnSpPr>
          <p:nvPr/>
        </p:nvCxnSpPr>
        <p:spPr>
          <a:xfrm>
            <a:off x="8088968" y="2459396"/>
            <a:ext cx="0" cy="2468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1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2C27C-B85A-4F8A-8BE4-C23754E7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20" y="538069"/>
            <a:ext cx="8596668" cy="1320800"/>
          </a:xfrm>
        </p:spPr>
        <p:txBody>
          <a:bodyPr/>
          <a:lstStyle/>
          <a:p>
            <a:r>
              <a:rPr lang="en-US" altLang="ko-KR" dirty="0"/>
              <a:t>Two pass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A2F43-8F10-434E-BC5C-802E92A4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13" y="2160589"/>
            <a:ext cx="4380441" cy="388077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The algorithm makes two passes over the image.</a:t>
            </a:r>
          </a:p>
          <a:p>
            <a:r>
              <a:rPr lang="en-US" altLang="ko-KR" sz="1400" dirty="0"/>
              <a:t>The first pass is to assign temporary labels and record equivalences.</a:t>
            </a:r>
          </a:p>
          <a:p>
            <a:r>
              <a:rPr lang="en-US" altLang="ko-KR" sz="1400" dirty="0"/>
              <a:t>The second pass is to replace each temporary label by the smallest label of its equivalence class.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E1A13-C866-4081-AF07-855A25CD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781B-4E70-451B-9B6E-F4C2B89EC6F6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A9A09-70B1-44E6-BF36-9DCB4934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15FE8-A59C-4FA0-A1CC-2D1BA6E0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5029D091-FCF5-4616-81D6-42F7847F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79" y="107539"/>
            <a:ext cx="3457384" cy="6465451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4C07FE-87AC-45CC-AC62-8D938225FF02}"/>
              </a:ext>
            </a:extLst>
          </p:cNvPr>
          <p:cNvCxnSpPr>
            <a:cxnSpLocks/>
          </p:cNvCxnSpPr>
          <p:nvPr/>
        </p:nvCxnSpPr>
        <p:spPr>
          <a:xfrm>
            <a:off x="8354463" y="107539"/>
            <a:ext cx="0" cy="657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BE3B8CB8-5478-4E74-A3A6-2A31A4260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3" y="4253997"/>
            <a:ext cx="2849103" cy="1903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DD6F669-6F97-44E2-9351-AB097959D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1" y="4253996"/>
            <a:ext cx="1415764" cy="19033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67D5D9-A21A-497F-B34F-30F1202D0B64}"/>
              </a:ext>
            </a:extLst>
          </p:cNvPr>
          <p:cNvCxnSpPr>
            <a:cxnSpLocks/>
          </p:cNvCxnSpPr>
          <p:nvPr/>
        </p:nvCxnSpPr>
        <p:spPr>
          <a:xfrm>
            <a:off x="4761123" y="107539"/>
            <a:ext cx="0" cy="657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3327871-3B89-4E59-AA72-1EFD45F9C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24" y="107539"/>
            <a:ext cx="3457384" cy="64654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D970A9-D04F-4058-AFCE-215B244B03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18" y="107539"/>
            <a:ext cx="2439743" cy="42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4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BAA61-7138-4488-A373-29CED8CD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8811"/>
            <a:ext cx="8596668" cy="1320800"/>
          </a:xfrm>
        </p:spPr>
        <p:txBody>
          <a:bodyPr/>
          <a:lstStyle/>
          <a:p>
            <a:r>
              <a:rPr lang="en-US" altLang="ko-KR" b="1" dirty="0"/>
              <a:t>Union–Find data structure</a:t>
            </a:r>
            <a:br>
              <a:rPr lang="en-US" altLang="ko-KR" b="1" dirty="0"/>
            </a:br>
            <a:r>
              <a:rPr lang="en-US" altLang="ko-KR" b="1" dirty="0"/>
              <a:t>-Method to store the equivalences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FD388-AF87-47D1-B9B1-5A2DC724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95"/>
            <a:ext cx="3789948" cy="388077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A union-find set forest consists of a number of elements each of which stores an </a:t>
            </a:r>
            <a:r>
              <a:rPr lang="en-US" altLang="ko-KR" sz="1600" dirty="0">
                <a:solidFill>
                  <a:srgbClr val="FF0000"/>
                </a:solidFill>
              </a:rPr>
              <a:t>id(label number), a parent pointer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The union-find set has three main operations, </a:t>
            </a:r>
            <a:r>
              <a:rPr lang="en-US" altLang="ko-KR" sz="1600" i="1" dirty="0" err="1">
                <a:solidFill>
                  <a:srgbClr val="FF0000"/>
                </a:solidFill>
              </a:rPr>
              <a:t>MakeSet</a:t>
            </a:r>
            <a:r>
              <a:rPr lang="en-US" altLang="ko-KR" sz="1600" i="1" dirty="0">
                <a:solidFill>
                  <a:srgbClr val="FF0000"/>
                </a:solidFill>
              </a:rPr>
              <a:t>, Union, Find</a:t>
            </a:r>
            <a:r>
              <a:rPr lang="en-US" altLang="ko-KR" sz="1600" i="1" dirty="0">
                <a:solidFill>
                  <a:schemeClr val="tx2"/>
                </a:solidFill>
              </a:rPr>
              <a:t>.</a:t>
            </a:r>
            <a:endParaRPr lang="ko-KR" altLang="en-US" sz="1600" i="1" dirty="0">
              <a:solidFill>
                <a:schemeClr val="tx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53D48-F38F-4FFD-8E15-63324E90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99A-5446-4BB3-96EC-42E8A6AF93A3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8E9EA-A737-42D3-95BA-A64E4A39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MMI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0B2F7-97F8-40E0-9D33-00C53556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7911E-2AD0-42AB-937F-14F6DC7DAAA3}"/>
              </a:ext>
            </a:extLst>
          </p:cNvPr>
          <p:cNvSpPr/>
          <p:nvPr/>
        </p:nvSpPr>
        <p:spPr>
          <a:xfrm>
            <a:off x="4789798" y="1858202"/>
            <a:ext cx="1429681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i="1" dirty="0" err="1"/>
              <a:t>MakeSet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labelNum</a:t>
            </a:r>
            <a:r>
              <a:rPr lang="en-US" altLang="ko-KR" sz="1000" dirty="0"/>
              <a:t> </a:t>
            </a:r>
            <a:r>
              <a:rPr lang="en-US" altLang="ko-KR" sz="1000" i="1" dirty="0"/>
              <a:t>n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 err="1"/>
              <a:t>set</a:t>
            </a:r>
            <a:r>
              <a:rPr lang="ko-KR" altLang="en-US" sz="1000" dirty="0"/>
              <a:t> </a:t>
            </a:r>
            <a:r>
              <a:rPr lang="ko-KR" altLang="en-US" sz="1000" i="1" dirty="0" err="1"/>
              <a:t>x</a:t>
            </a:r>
            <a:r>
              <a:rPr lang="ko-KR" altLang="en-US" sz="1000" dirty="0"/>
              <a:t>;</a:t>
            </a:r>
            <a:endParaRPr lang="en-US" altLang="ko-KR" sz="1000" dirty="0"/>
          </a:p>
          <a:p>
            <a:r>
              <a:rPr lang="en-US" altLang="ko-KR" sz="1000" i="1" dirty="0"/>
              <a:t>   </a:t>
            </a:r>
            <a:r>
              <a:rPr lang="ko-KR" altLang="en-US" sz="1000" i="1" dirty="0" err="1"/>
              <a:t>x</a:t>
            </a:r>
            <a:r>
              <a:rPr lang="ko-KR" altLang="en-US" sz="1000" dirty="0" err="1"/>
              <a:t>.labelNum</a:t>
            </a:r>
            <a:r>
              <a:rPr lang="ko-KR" altLang="en-US" sz="1000" dirty="0"/>
              <a:t> = </a:t>
            </a:r>
            <a:r>
              <a:rPr lang="ko-KR" altLang="en-US" sz="1000" i="1" dirty="0" err="1"/>
              <a:t>n</a:t>
            </a:r>
            <a:r>
              <a:rPr lang="ko-KR" altLang="en-US" sz="1000" dirty="0"/>
              <a:t>;</a:t>
            </a:r>
            <a:endParaRPr lang="en-US" altLang="ko-KR" sz="1000" dirty="0"/>
          </a:p>
          <a:p>
            <a:r>
              <a:rPr lang="en-US" altLang="ko-KR" sz="1000" i="1" dirty="0"/>
              <a:t>   </a:t>
            </a:r>
            <a:r>
              <a:rPr lang="ko-KR" altLang="en-US" sz="1000" i="1" dirty="0" err="1"/>
              <a:t>x</a:t>
            </a:r>
            <a:r>
              <a:rPr lang="ko-KR" altLang="en-US" sz="1000" dirty="0" err="1"/>
              <a:t>.parent</a:t>
            </a:r>
            <a:r>
              <a:rPr lang="ko-KR" altLang="en-US" sz="1000" dirty="0"/>
              <a:t> = </a:t>
            </a:r>
            <a:r>
              <a:rPr lang="ko-KR" altLang="en-US" sz="1000" i="1" dirty="0" err="1"/>
              <a:t>x</a:t>
            </a:r>
            <a:r>
              <a:rPr lang="ko-KR" altLang="en-US" sz="1000" dirty="0"/>
              <a:t>;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 err="1"/>
              <a:t>add</a:t>
            </a:r>
            <a:r>
              <a:rPr lang="ko-KR" altLang="en-US" sz="1000" dirty="0"/>
              <a:t> </a:t>
            </a:r>
            <a:r>
              <a:rPr lang="ko-KR" altLang="en-US" sz="1000" i="1" dirty="0" err="1"/>
              <a:t>x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set</a:t>
            </a:r>
            <a:r>
              <a:rPr lang="en-US" altLang="ko-KR" sz="1000" dirty="0"/>
              <a:t>s;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33A38E-C7C9-44C3-9DE0-35F9D4A1A8EB}"/>
              </a:ext>
            </a:extLst>
          </p:cNvPr>
          <p:cNvSpPr/>
          <p:nvPr/>
        </p:nvSpPr>
        <p:spPr>
          <a:xfrm>
            <a:off x="6300324" y="1550425"/>
            <a:ext cx="250910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i="1" dirty="0"/>
              <a:t>Union</a:t>
            </a:r>
            <a:r>
              <a:rPr lang="ko-KR" altLang="en-US" sz="1000" dirty="0"/>
              <a:t>(</a:t>
            </a:r>
            <a:r>
              <a:rPr lang="en-US" altLang="ko-KR" sz="1000" dirty="0"/>
              <a:t>set </a:t>
            </a:r>
            <a:r>
              <a:rPr lang="ko-KR" altLang="en-US" sz="1000" i="1" dirty="0" err="1"/>
              <a:t>x</a:t>
            </a:r>
            <a:r>
              <a:rPr lang="ko-KR" altLang="en-US" sz="1000" dirty="0"/>
              <a:t>, </a:t>
            </a:r>
            <a:r>
              <a:rPr lang="en-US" altLang="ko-KR" sz="1000" dirty="0"/>
              <a:t>set </a:t>
            </a:r>
            <a:r>
              <a:rPr lang="ko-KR" altLang="en-US" sz="1000" i="1" dirty="0" err="1"/>
              <a:t>y</a:t>
            </a:r>
            <a:r>
              <a:rPr lang="ko-KR" altLang="en-US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i="1" dirty="0"/>
              <a:t>   set </a:t>
            </a:r>
            <a:r>
              <a:rPr lang="ko-KR" altLang="en-US" sz="1000" i="1" dirty="0" err="1"/>
              <a:t>xRoot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Find</a:t>
            </a:r>
            <a:r>
              <a:rPr lang="ko-KR" altLang="en-US" sz="1000" dirty="0"/>
              <a:t>(</a:t>
            </a:r>
            <a:r>
              <a:rPr lang="ko-KR" altLang="en-US" sz="1000" i="1" dirty="0" err="1"/>
              <a:t>x</a:t>
            </a:r>
            <a:r>
              <a:rPr lang="ko-KR" altLang="en-US" sz="1000" dirty="0"/>
              <a:t>)</a:t>
            </a:r>
            <a:r>
              <a:rPr lang="en-US" altLang="ko-KR" sz="1000" dirty="0"/>
              <a:t>;</a:t>
            </a:r>
          </a:p>
          <a:p>
            <a:r>
              <a:rPr lang="en-US" altLang="ko-KR" sz="1000" i="1" dirty="0"/>
              <a:t>   set </a:t>
            </a:r>
            <a:r>
              <a:rPr lang="ko-KR" altLang="en-US" sz="1000" i="1" dirty="0" err="1"/>
              <a:t>yRoot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Find</a:t>
            </a:r>
            <a:r>
              <a:rPr lang="ko-KR" altLang="en-US" sz="1000" dirty="0"/>
              <a:t>(</a:t>
            </a:r>
            <a:r>
              <a:rPr lang="ko-KR" altLang="en-US" sz="1000" i="1" dirty="0" err="1"/>
              <a:t>y</a:t>
            </a:r>
            <a:r>
              <a:rPr lang="ko-KR" altLang="en-US" sz="1000" dirty="0"/>
              <a:t>)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i="1" dirty="0" err="1"/>
              <a:t>xRoot</a:t>
            </a:r>
            <a:r>
              <a:rPr lang="ko-KR" altLang="en-US" sz="1000" dirty="0" err="1"/>
              <a:t>.labelNum</a:t>
            </a:r>
            <a:r>
              <a:rPr lang="ko-KR" altLang="en-US" sz="1000" dirty="0"/>
              <a:t>  &lt; </a:t>
            </a:r>
            <a:r>
              <a:rPr lang="ko-KR" altLang="en-US" sz="1000" i="1" dirty="0" err="1"/>
              <a:t>yRoot</a:t>
            </a:r>
            <a:r>
              <a:rPr lang="ko-KR" altLang="en-US" sz="1000" dirty="0" err="1"/>
              <a:t>.labelNum</a:t>
            </a:r>
            <a:r>
              <a:rPr lang="ko-KR" altLang="en-US" sz="1000" dirty="0"/>
              <a:t> )</a:t>
            </a:r>
            <a:endParaRPr lang="en-US" altLang="ko-KR" sz="1000" dirty="0"/>
          </a:p>
          <a:p>
            <a:r>
              <a:rPr lang="en-US" altLang="ko-KR" sz="1000" i="1" dirty="0"/>
              <a:t>         </a:t>
            </a:r>
            <a:r>
              <a:rPr lang="ko-KR" altLang="en-US" sz="1000" i="1" dirty="0" err="1"/>
              <a:t>yRoot</a:t>
            </a:r>
            <a:r>
              <a:rPr lang="ko-KR" altLang="en-US" sz="1000" dirty="0" err="1"/>
              <a:t>.parent</a:t>
            </a:r>
            <a:r>
              <a:rPr lang="ko-KR" altLang="en-US" sz="1000" dirty="0"/>
              <a:t> = </a:t>
            </a:r>
            <a:r>
              <a:rPr lang="ko-KR" altLang="en-US" sz="1000" i="1" dirty="0" err="1"/>
              <a:t>xRoot</a:t>
            </a:r>
            <a:r>
              <a:rPr lang="ko-KR" altLang="en-US" sz="1000" dirty="0"/>
              <a:t>;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 err="1"/>
              <a:t>else</a:t>
            </a:r>
            <a:endParaRPr lang="en-US" altLang="ko-KR" sz="1000" dirty="0"/>
          </a:p>
          <a:p>
            <a:r>
              <a:rPr lang="en-US" altLang="ko-KR" sz="1000" dirty="0"/>
              <a:t>         x</a:t>
            </a:r>
            <a:r>
              <a:rPr lang="ko-KR" altLang="en-US" sz="1000" i="1" dirty="0" err="1"/>
              <a:t>Root</a:t>
            </a:r>
            <a:r>
              <a:rPr lang="ko-KR" altLang="en-US" sz="1000" dirty="0" err="1"/>
              <a:t>.parent</a:t>
            </a:r>
            <a:r>
              <a:rPr lang="ko-KR" altLang="en-US" sz="1000" dirty="0"/>
              <a:t> = </a:t>
            </a:r>
            <a:r>
              <a:rPr lang="ko-KR" altLang="en-US" sz="1000" i="1" dirty="0" err="1"/>
              <a:t>yRoot</a:t>
            </a:r>
            <a:r>
              <a:rPr lang="ko-KR" altLang="en-US" sz="1000" dirty="0"/>
              <a:t>;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05B18C-FEEC-452C-94CB-3264E4C8D16E}"/>
              </a:ext>
            </a:extLst>
          </p:cNvPr>
          <p:cNvSpPr/>
          <p:nvPr/>
        </p:nvSpPr>
        <p:spPr>
          <a:xfrm>
            <a:off x="8890276" y="2004563"/>
            <a:ext cx="2001842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set </a:t>
            </a:r>
            <a:r>
              <a:rPr lang="ko-KR" altLang="en-US" sz="1000" i="1" dirty="0" err="1"/>
              <a:t>Find</a:t>
            </a:r>
            <a:r>
              <a:rPr lang="ko-KR" altLang="en-US" sz="1000" dirty="0"/>
              <a:t>(</a:t>
            </a:r>
            <a:r>
              <a:rPr lang="ko-KR" altLang="en-US" sz="1000" i="1" dirty="0" err="1"/>
              <a:t>x</a:t>
            </a:r>
            <a:r>
              <a:rPr lang="ko-KR" altLang="en-US" sz="1000" dirty="0"/>
              <a:t>)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i="1" dirty="0" err="1"/>
              <a:t>x</a:t>
            </a:r>
            <a:r>
              <a:rPr lang="ko-KR" altLang="en-US" sz="1000" dirty="0" err="1"/>
              <a:t>.parent</a:t>
            </a:r>
            <a:r>
              <a:rPr lang="ko-KR" altLang="en-US" sz="1000" dirty="0"/>
              <a:t> != </a:t>
            </a:r>
            <a:r>
              <a:rPr lang="ko-KR" altLang="en-US" sz="1000" i="1" dirty="0" err="1"/>
              <a:t>x</a:t>
            </a:r>
            <a:r>
              <a:rPr lang="en-US" altLang="ko-KR" sz="1000" i="1" dirty="0"/>
              <a:t>)</a:t>
            </a:r>
          </a:p>
          <a:p>
            <a:r>
              <a:rPr lang="en-US" altLang="ko-KR" sz="1000" i="1" dirty="0"/>
              <a:t>         </a:t>
            </a:r>
            <a:r>
              <a:rPr lang="ko-KR" altLang="en-US" sz="1000" i="1" dirty="0" err="1"/>
              <a:t>x</a:t>
            </a:r>
            <a:r>
              <a:rPr lang="ko-KR" altLang="en-US" sz="1000" dirty="0" err="1"/>
              <a:t>.parent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Find</a:t>
            </a:r>
            <a:r>
              <a:rPr lang="ko-KR" altLang="en-US" sz="1000" dirty="0"/>
              <a:t>(</a:t>
            </a:r>
            <a:r>
              <a:rPr lang="ko-KR" altLang="en-US" sz="1000" i="1" dirty="0" err="1"/>
              <a:t>x</a:t>
            </a:r>
            <a:r>
              <a:rPr lang="ko-KR" altLang="en-US" sz="1000" dirty="0" err="1"/>
              <a:t>.parent</a:t>
            </a:r>
            <a:r>
              <a:rPr lang="ko-KR" altLang="en-US" sz="1000" dirty="0"/>
              <a:t>)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 err="1"/>
              <a:t>return</a:t>
            </a:r>
            <a:r>
              <a:rPr lang="ko-KR" altLang="en-US" sz="1000" dirty="0"/>
              <a:t> </a:t>
            </a:r>
            <a:r>
              <a:rPr lang="ko-KR" altLang="en-US" sz="1000" i="1" dirty="0" err="1"/>
              <a:t>x</a:t>
            </a:r>
            <a:r>
              <a:rPr lang="ko-KR" altLang="en-US" sz="1000" dirty="0" err="1"/>
              <a:t>.parent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20" name="그림 19" descr="개체이(가) 표시된 사진&#10;&#10;자동 생성된 설명">
            <a:extLst>
              <a:ext uri="{FF2B5EF4-FFF2-40B4-BE49-F238E27FC236}">
                <a16:creationId xmlns:a16="http://schemas.microsoft.com/office/drawing/2014/main" id="{EDC1FA3B-5BA4-43F1-AA8C-6F69D0C46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4" y="5510054"/>
            <a:ext cx="2832948" cy="5558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B29D450-E824-413B-9718-7A72E63BC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10" y="4737538"/>
            <a:ext cx="2832948" cy="1340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그림 23" descr="풀볼이(가) 표시된 사진&#10;&#10;자동 생성된 설명">
            <a:extLst>
              <a:ext uri="{FF2B5EF4-FFF2-40B4-BE49-F238E27FC236}">
                <a16:creationId xmlns:a16="http://schemas.microsoft.com/office/drawing/2014/main" id="{449A847C-744E-4DE9-9E33-34364DAD4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10" y="4792590"/>
            <a:ext cx="2152268" cy="1285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그림 29" descr="풀볼이(가) 표시된 사진&#10;&#10;자동 생성된 설명">
            <a:extLst>
              <a:ext uri="{FF2B5EF4-FFF2-40B4-BE49-F238E27FC236}">
                <a16:creationId xmlns:a16="http://schemas.microsoft.com/office/drawing/2014/main" id="{A66CEB54-557D-4EB1-8F7D-7BA07F2CF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030" y="3947616"/>
            <a:ext cx="1520701" cy="2129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1EEF19D-6453-47A0-BD45-3E0096B974F0}"/>
              </a:ext>
            </a:extLst>
          </p:cNvPr>
          <p:cNvSpPr txBox="1"/>
          <p:nvPr/>
        </p:nvSpPr>
        <p:spPr>
          <a:xfrm>
            <a:off x="3712110" y="6126774"/>
            <a:ext cx="283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Union</a:t>
            </a:r>
            <a:r>
              <a:rPr lang="en-US" altLang="ko-KR" sz="1200" dirty="0"/>
              <a:t>(3,4) </a:t>
            </a:r>
            <a:r>
              <a:rPr lang="en-US" altLang="ko-KR" sz="1200" i="1" dirty="0" err="1"/>
              <a:t>MakeSet</a:t>
            </a:r>
            <a:r>
              <a:rPr lang="en-US" altLang="ko-KR" sz="1200" dirty="0"/>
              <a:t>(5)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1E7048-F11C-4692-900B-F09ACC4EDFEA}"/>
              </a:ext>
            </a:extLst>
          </p:cNvPr>
          <p:cNvSpPr txBox="1"/>
          <p:nvPr/>
        </p:nvSpPr>
        <p:spPr>
          <a:xfrm>
            <a:off x="717974" y="6122977"/>
            <a:ext cx="283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err="1"/>
              <a:t>MakeSet</a:t>
            </a:r>
            <a:r>
              <a:rPr lang="en-US" altLang="ko-KR" sz="1200" dirty="0"/>
              <a:t>(1:4)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826869-6FC5-4743-B6CF-3856B0FB2A94}"/>
              </a:ext>
            </a:extLst>
          </p:cNvPr>
          <p:cNvSpPr txBox="1"/>
          <p:nvPr/>
        </p:nvSpPr>
        <p:spPr>
          <a:xfrm>
            <a:off x="6705910" y="6123060"/>
            <a:ext cx="215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Union</a:t>
            </a:r>
            <a:r>
              <a:rPr lang="en-US" altLang="ko-KR" sz="1200" dirty="0"/>
              <a:t>(1,2), </a:t>
            </a:r>
            <a:r>
              <a:rPr lang="en-US" altLang="ko-KR" sz="1200" i="1" dirty="0"/>
              <a:t>Union</a:t>
            </a:r>
            <a:r>
              <a:rPr lang="en-US" altLang="ko-KR" sz="1200" dirty="0"/>
              <a:t>(1,5)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7FEAAD-F63D-4072-8185-F93A5289DC3B}"/>
              </a:ext>
            </a:extLst>
          </p:cNvPr>
          <p:cNvSpPr txBox="1"/>
          <p:nvPr/>
        </p:nvSpPr>
        <p:spPr>
          <a:xfrm>
            <a:off x="9019030" y="6127952"/>
            <a:ext cx="173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Union</a:t>
            </a:r>
            <a:r>
              <a:rPr lang="en-US" altLang="ko-KR" sz="1200" dirty="0"/>
              <a:t>(2,3), </a:t>
            </a:r>
            <a:r>
              <a:rPr lang="en-US" altLang="ko-KR" sz="1200" i="1" dirty="0"/>
              <a:t>Union</a:t>
            </a:r>
            <a:r>
              <a:rPr lang="en-US" altLang="ko-KR" sz="1200" dirty="0"/>
              <a:t>(1,2)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BDADC4-F9D8-4625-B0E9-1FE6A2F69416}"/>
              </a:ext>
            </a:extLst>
          </p:cNvPr>
          <p:cNvSpPr txBox="1"/>
          <p:nvPr/>
        </p:nvSpPr>
        <p:spPr>
          <a:xfrm>
            <a:off x="4512416" y="3030749"/>
            <a:ext cx="616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Pseudo codes of </a:t>
            </a:r>
            <a:r>
              <a:rPr lang="en-US" altLang="ko-KR" sz="1200" i="1" dirty="0" err="1"/>
              <a:t>MakeSet</a:t>
            </a:r>
            <a:r>
              <a:rPr lang="en-US" altLang="ko-KR" sz="1200" i="1" dirty="0"/>
              <a:t>, Union, Find.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42391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68CF0-3235-487C-918F-54BBDDD0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pass Algorithm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2B8DB-C15E-4624-954A-982D0BCD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99A-5446-4BB3-96EC-42E8A6AF93A3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D9506-33D9-405D-9C81-ADD275BE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MMI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4DC60-2A75-4351-997D-2E4B81C6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A58CA2F-9D53-44B8-A932-D59419379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46688"/>
              </p:ext>
            </p:extLst>
          </p:nvPr>
        </p:nvGraphicFramePr>
        <p:xfrm>
          <a:off x="6505276" y="1465813"/>
          <a:ext cx="2438095" cy="388144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26008">
                  <a:extLst>
                    <a:ext uri="{9D8B030D-6E8A-4147-A177-3AD203B41FA5}">
                      <a16:colId xmlns:a16="http://schemas.microsoft.com/office/drawing/2014/main" val="1029442518"/>
                    </a:ext>
                  </a:extLst>
                </a:gridCol>
                <a:gridCol w="2112087">
                  <a:extLst>
                    <a:ext uri="{9D8B030D-6E8A-4147-A177-3AD203B41FA5}">
                      <a16:colId xmlns:a16="http://schemas.microsoft.com/office/drawing/2014/main" val="659112378"/>
                    </a:ext>
                  </a:extLst>
                </a:gridCol>
              </a:tblGrid>
              <a:tr h="3398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Label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Equivalent Labels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1631384893"/>
                  </a:ext>
                </a:extLst>
              </a:tr>
              <a:tr h="1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1153817314"/>
                  </a:ext>
                </a:extLst>
              </a:tr>
              <a:tr h="1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2786032526"/>
                  </a:ext>
                </a:extLst>
              </a:tr>
              <a:tr h="1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3412250133"/>
                  </a:ext>
                </a:extLst>
              </a:tr>
              <a:tr h="1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1027726059"/>
                  </a:ext>
                </a:extLst>
              </a:tr>
              <a:tr h="1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1574668105"/>
                  </a:ext>
                </a:extLst>
              </a:tr>
              <a:tr h="1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1024208964"/>
                  </a:ext>
                </a:extLst>
              </a:tr>
              <a:tr h="1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3191428189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318850575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1083530703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2875031683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1306371328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2108671135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830504278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997575333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1363433961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3562652533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2080564116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3 4 5 6 7 8 9 10 11 12 13 14 15 16 17 18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834098698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19 20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528751184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19 20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4057864258"/>
                  </a:ext>
                </a:extLst>
              </a:tr>
              <a:tr h="166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51" marR="7551" marT="7551" marB="0" anchor="ctr"/>
                </a:tc>
                <a:extLst>
                  <a:ext uri="{0D108BD9-81ED-4DB2-BD59-A6C34878D82A}">
                    <a16:rowId xmlns:a16="http://schemas.microsoft.com/office/drawing/2014/main" val="182048976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F6DABB9-668D-4396-9BE5-D3EC6663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04" y="1465813"/>
            <a:ext cx="2348542" cy="23485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EAA431-3354-43F1-94C3-A5BBDFAF8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55486"/>
            <a:ext cx="2348542" cy="23485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FD2840-A60B-450D-8186-853C2060C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804" y="4155486"/>
            <a:ext cx="2348542" cy="23485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5AF6445-9477-45DD-B759-F6EFA07AD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465814"/>
            <a:ext cx="2348542" cy="2348542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43D17D-B16B-4361-A3E8-C8BFE506546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3025877" y="2640084"/>
            <a:ext cx="635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99D6DC-0FB5-4491-9EC8-653A87A2FEE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025876" y="5329757"/>
            <a:ext cx="63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DE4F13-82F7-4437-BDA5-379426F13B2F}"/>
              </a:ext>
            </a:extLst>
          </p:cNvPr>
          <p:cNvSpPr txBox="1"/>
          <p:nvPr/>
        </p:nvSpPr>
        <p:spPr>
          <a:xfrm>
            <a:off x="8943369" y="5468450"/>
            <a:ext cx="33113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(a) Original image</a:t>
            </a:r>
          </a:p>
          <a:p>
            <a:r>
              <a:rPr lang="en-US" altLang="ko-KR" sz="1200" dirty="0"/>
              <a:t>(b) The result of first pass</a:t>
            </a:r>
          </a:p>
          <a:p>
            <a:r>
              <a:rPr lang="en-US" altLang="ko-KR" sz="1200" dirty="0"/>
              <a:t>(c) The result of second pass</a:t>
            </a:r>
          </a:p>
          <a:p>
            <a:r>
              <a:rPr lang="en-US" altLang="ko-KR" sz="1200" dirty="0"/>
              <a:t>(d) Rearranged image of (c)</a:t>
            </a:r>
          </a:p>
          <a:p>
            <a:r>
              <a:rPr lang="en-US" altLang="ko-KR" sz="1200" dirty="0"/>
              <a:t>(e) Equivalence relationships after first pass</a:t>
            </a:r>
          </a:p>
          <a:p>
            <a:r>
              <a:rPr lang="en-US" altLang="ko-KR" sz="1000" dirty="0"/>
              <a:t>*The numbers in (b)-(d) indicate the label numbers.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B445190-FF1D-4B32-ADE0-1645FC41DD01}"/>
              </a:ext>
            </a:extLst>
          </p:cNvPr>
          <p:cNvCxnSpPr>
            <a:cxnSpLocks/>
          </p:cNvCxnSpPr>
          <p:nvPr/>
        </p:nvCxnSpPr>
        <p:spPr>
          <a:xfrm flipH="1">
            <a:off x="3025877" y="3814353"/>
            <a:ext cx="635927" cy="34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4D065D-433D-4CB5-95E1-5F154A240B54}"/>
              </a:ext>
            </a:extLst>
          </p:cNvPr>
          <p:cNvSpPr txBox="1"/>
          <p:nvPr/>
        </p:nvSpPr>
        <p:spPr>
          <a:xfrm>
            <a:off x="3018714" y="2393862"/>
            <a:ext cx="631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1st pass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A7933B-DC12-4A0F-8DFA-591C803BA900}"/>
              </a:ext>
            </a:extLst>
          </p:cNvPr>
          <p:cNvSpPr txBox="1"/>
          <p:nvPr/>
        </p:nvSpPr>
        <p:spPr>
          <a:xfrm rot="19893905">
            <a:off x="2988680" y="3727070"/>
            <a:ext cx="670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2nd pass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7F342C-B726-488F-9AE3-F88E67AE7D06}"/>
              </a:ext>
            </a:extLst>
          </p:cNvPr>
          <p:cNvSpPr txBox="1"/>
          <p:nvPr/>
        </p:nvSpPr>
        <p:spPr>
          <a:xfrm>
            <a:off x="2954608" y="5066601"/>
            <a:ext cx="77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Rearrange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460101-52B8-416C-A062-B7969B7E03A0}"/>
              </a:ext>
            </a:extLst>
          </p:cNvPr>
          <p:cNvSpPr txBox="1"/>
          <p:nvPr/>
        </p:nvSpPr>
        <p:spPr>
          <a:xfrm>
            <a:off x="677333" y="3823501"/>
            <a:ext cx="232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(a)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2F40A9-C91B-4FDB-BF8E-AE94EFDA8793}"/>
              </a:ext>
            </a:extLst>
          </p:cNvPr>
          <p:cNvSpPr txBox="1"/>
          <p:nvPr/>
        </p:nvSpPr>
        <p:spPr>
          <a:xfrm>
            <a:off x="3672918" y="3812832"/>
            <a:ext cx="232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(b)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B2BC64-3773-45E7-B431-10F03007B691}"/>
              </a:ext>
            </a:extLst>
          </p:cNvPr>
          <p:cNvSpPr txBox="1"/>
          <p:nvPr/>
        </p:nvSpPr>
        <p:spPr>
          <a:xfrm>
            <a:off x="677333" y="6487092"/>
            <a:ext cx="232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(c)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AB0D55-38F2-4F2F-B00C-00D411A15EB6}"/>
              </a:ext>
            </a:extLst>
          </p:cNvPr>
          <p:cNvSpPr txBox="1"/>
          <p:nvPr/>
        </p:nvSpPr>
        <p:spPr>
          <a:xfrm>
            <a:off x="3627602" y="6487092"/>
            <a:ext cx="232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(d)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1EF2BF-9AC8-4776-BA2F-8956B30839B5}"/>
              </a:ext>
            </a:extLst>
          </p:cNvPr>
          <p:cNvSpPr txBox="1"/>
          <p:nvPr/>
        </p:nvSpPr>
        <p:spPr>
          <a:xfrm>
            <a:off x="6505274" y="5329951"/>
            <a:ext cx="243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(e)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51B9139-9269-4A9B-B950-BFF93A41385A}"/>
              </a:ext>
            </a:extLst>
          </p:cNvPr>
          <p:cNvCxnSpPr>
            <a:stCxn id="9" idx="3"/>
          </p:cNvCxnSpPr>
          <p:nvPr/>
        </p:nvCxnSpPr>
        <p:spPr>
          <a:xfrm flipV="1">
            <a:off x="6010346" y="2640083"/>
            <a:ext cx="494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A9EA85-D15F-4D2C-AEE0-2F82BA9FCE01}"/>
              </a:ext>
            </a:extLst>
          </p:cNvPr>
          <p:cNvSpPr/>
          <p:nvPr/>
        </p:nvSpPr>
        <p:spPr>
          <a:xfrm>
            <a:off x="5991816" y="2255656"/>
            <a:ext cx="558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stored</a:t>
            </a:r>
          </a:p>
          <a:p>
            <a:r>
              <a:rPr lang="en-US" altLang="ko-KR" sz="1000" dirty="0"/>
              <a:t>data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1150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5F191-DF85-49E7-B79F-0CF5AEE88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640" y="2404534"/>
            <a:ext cx="7766936" cy="1646302"/>
          </a:xfrm>
        </p:spPr>
        <p:txBody>
          <a:bodyPr/>
          <a:lstStyle/>
          <a:p>
            <a:r>
              <a:rPr lang="en-US" altLang="ko-KR" sz="3600" dirty="0"/>
              <a:t>3. Experimental results and Analysis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B85295-E2B7-4E50-BEBF-7ECF866C2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2477C-9CA1-46DE-B186-329AFB3F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1BA2-C4EA-4287-9658-EBBEFB28B2C9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938CE-85CC-4EA6-91D4-FE1E408A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DB64E-C139-452A-AA55-FD7B6BB4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6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개체, 시계이(가) 표시된 사진&#10;&#10;자동 생성된 설명">
            <a:extLst>
              <a:ext uri="{FF2B5EF4-FFF2-40B4-BE49-F238E27FC236}">
                <a16:creationId xmlns:a16="http://schemas.microsoft.com/office/drawing/2014/main" id="{488A44D2-7A4A-4C50-A148-B58CF968E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23" y="1258548"/>
            <a:ext cx="2400300" cy="2400300"/>
          </a:xfrm>
          <a:prstGeom prst="rect">
            <a:avLst/>
          </a:prstGeom>
        </p:spPr>
      </p:pic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A1AAF362-9A69-42C5-BA12-2434BBC31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36" y="1258548"/>
            <a:ext cx="2400300" cy="24003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A05E269-FB66-4098-8E3A-511326562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36" y="4101862"/>
            <a:ext cx="2400300" cy="2400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844AD2-2C38-46E8-AD97-C9A4B588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3" y="273156"/>
            <a:ext cx="4129968" cy="98822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Experimental result</a:t>
            </a:r>
            <a:br>
              <a:rPr lang="en-US" altLang="ko-KR" dirty="0"/>
            </a:br>
            <a:r>
              <a:rPr lang="en-US" altLang="ko-KR" sz="2200" dirty="0"/>
              <a:t>-symbol.bmp</a:t>
            </a:r>
            <a:endParaRPr lang="ko-KR" altLang="en-US" sz="2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EDB696-C0A9-4811-BBF6-48FD541BE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5" y="2664914"/>
            <a:ext cx="2400300" cy="2400300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2A3EEE-4337-4FC1-B976-22A4B548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4D6E-D114-40A0-9596-2C435838A0A8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1D80A-7E2F-448D-B3E7-8623295A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MMI Lab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8C46C94-A9BE-4361-A495-9618F452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556B83-FA46-4D18-B4F8-CB8B2E464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56" y="395380"/>
            <a:ext cx="849289" cy="6916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BDCE2F-375E-46C2-B576-4BFEF1DC27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18" y="396695"/>
            <a:ext cx="849289" cy="6903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F19C85-0FBF-4D5D-A69C-3591332FA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36" y="408653"/>
            <a:ext cx="532708" cy="6650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FA2281-4425-44C0-ABC9-12C529386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78" y="434729"/>
            <a:ext cx="562504" cy="66507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0A08AA-1A90-44F0-82BF-242BCCB2FA5D}"/>
              </a:ext>
            </a:extLst>
          </p:cNvPr>
          <p:cNvSpPr/>
          <p:nvPr/>
        </p:nvSpPr>
        <p:spPr>
          <a:xfrm>
            <a:off x="4546930" y="2448464"/>
            <a:ext cx="52387" cy="476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C51458-547A-40D4-9362-C7E128C3DEDC}"/>
              </a:ext>
            </a:extLst>
          </p:cNvPr>
          <p:cNvSpPr/>
          <p:nvPr/>
        </p:nvSpPr>
        <p:spPr>
          <a:xfrm>
            <a:off x="7353988" y="2448463"/>
            <a:ext cx="52387" cy="476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34A29F8-153D-4511-83AC-E3B1323CDB5A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4573124" y="1073731"/>
            <a:ext cx="79466" cy="137473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521B08-1FBB-4708-86E6-D293DF45B442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7380182" y="1099808"/>
            <a:ext cx="90748" cy="134865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908FAD-773B-43FC-8856-48622C7B010C}"/>
              </a:ext>
            </a:extLst>
          </p:cNvPr>
          <p:cNvSpPr/>
          <p:nvPr/>
        </p:nvSpPr>
        <p:spPr>
          <a:xfrm>
            <a:off x="5143036" y="1801386"/>
            <a:ext cx="104775" cy="117561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495BAB1-63C3-4899-A699-CAE92F6F658F}"/>
              </a:ext>
            </a:extLst>
          </p:cNvPr>
          <p:cNvCxnSpPr>
            <a:cxnSpLocks/>
            <a:stCxn id="28" idx="0"/>
            <a:endCxn id="13" idx="2"/>
          </p:cNvCxnSpPr>
          <p:nvPr/>
        </p:nvCxnSpPr>
        <p:spPr>
          <a:xfrm flipV="1">
            <a:off x="5195424" y="1087004"/>
            <a:ext cx="282639" cy="714382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721250-2722-4A14-894E-CC36AD10D621}"/>
              </a:ext>
            </a:extLst>
          </p:cNvPr>
          <p:cNvSpPr/>
          <p:nvPr/>
        </p:nvSpPr>
        <p:spPr>
          <a:xfrm>
            <a:off x="7959261" y="1805444"/>
            <a:ext cx="108821" cy="11350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C8FF2BC-1D4D-4C16-8638-FEADA56E8B22}"/>
              </a:ext>
            </a:extLst>
          </p:cNvPr>
          <p:cNvCxnSpPr>
            <a:cxnSpLocks/>
            <a:stCxn id="31" idx="0"/>
            <a:endCxn id="11" idx="2"/>
          </p:cNvCxnSpPr>
          <p:nvPr/>
        </p:nvCxnSpPr>
        <p:spPr>
          <a:xfrm flipV="1">
            <a:off x="8013672" y="1087004"/>
            <a:ext cx="297629" cy="718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14D16EE-1CF8-44C6-9F10-CF2D0FFA7CFA}"/>
              </a:ext>
            </a:extLst>
          </p:cNvPr>
          <p:cNvSpPr txBox="1"/>
          <p:nvPr/>
        </p:nvSpPr>
        <p:spPr>
          <a:xfrm>
            <a:off x="486915" y="5062111"/>
            <a:ext cx="2400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127DC9-4B99-456E-8914-D03E874F31CB}"/>
              </a:ext>
            </a:extLst>
          </p:cNvPr>
          <p:cNvSpPr txBox="1"/>
          <p:nvPr/>
        </p:nvSpPr>
        <p:spPr>
          <a:xfrm>
            <a:off x="3301536" y="3654823"/>
            <a:ext cx="2400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(b)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3665F9-59DF-48F5-8587-250186D1FC8B}"/>
              </a:ext>
            </a:extLst>
          </p:cNvPr>
          <p:cNvSpPr txBox="1"/>
          <p:nvPr/>
        </p:nvSpPr>
        <p:spPr>
          <a:xfrm>
            <a:off x="6116156" y="3654823"/>
            <a:ext cx="2400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(c)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4485A7-79BA-4B12-A6CA-C02ECF72E658}"/>
              </a:ext>
            </a:extLst>
          </p:cNvPr>
          <p:cNvSpPr txBox="1"/>
          <p:nvPr/>
        </p:nvSpPr>
        <p:spPr>
          <a:xfrm>
            <a:off x="2968608" y="6479734"/>
            <a:ext cx="2400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(d)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E9BDAC-90FD-444F-9ECA-51EC8F2F5F0F}"/>
              </a:ext>
            </a:extLst>
          </p:cNvPr>
          <p:cNvSpPr txBox="1"/>
          <p:nvPr/>
        </p:nvSpPr>
        <p:spPr>
          <a:xfrm>
            <a:off x="5777494" y="6480729"/>
            <a:ext cx="2400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(e)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E6EE19-F2B4-4802-849E-CDEA02891946}"/>
              </a:ext>
            </a:extLst>
          </p:cNvPr>
          <p:cNvSpPr txBox="1"/>
          <p:nvPr/>
        </p:nvSpPr>
        <p:spPr>
          <a:xfrm>
            <a:off x="8510720" y="5121335"/>
            <a:ext cx="34841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LcParenBoth"/>
            </a:pPr>
            <a:r>
              <a:rPr lang="en-US" altLang="ko-KR" sz="1400" dirty="0"/>
              <a:t>Original image</a:t>
            </a:r>
          </a:p>
          <a:p>
            <a:pPr marL="342900" indent="-342900">
              <a:buFontTx/>
              <a:buAutoNum type="alphaLcParenBoth"/>
            </a:pPr>
            <a:r>
              <a:rPr lang="en-US" altLang="ko-KR" sz="1400" dirty="0"/>
              <a:t>CCL with 4-connectivity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CCL with 8-connectivity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Annotated image of (b). 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Annotated image of (c). </a:t>
            </a:r>
          </a:p>
          <a:p>
            <a:r>
              <a:rPr lang="en-US" altLang="ko-KR" sz="1200" dirty="0"/>
              <a:t>*The numbers indicate the counts of pixels in each component.</a:t>
            </a:r>
          </a:p>
          <a:p>
            <a:endParaRPr lang="en-US" altLang="ko-KR" dirty="0"/>
          </a:p>
          <a:p>
            <a:pPr marL="342900" indent="-342900">
              <a:buAutoNum type="alphaLcParenBoth"/>
            </a:pPr>
            <a:endParaRPr lang="en-US" altLang="ko-KR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8B9BDB3-7861-4145-928E-4ABCCECE3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23" y="4101862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9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9F6946C-96FA-418E-87A4-031E0FB93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5" y="2369223"/>
            <a:ext cx="2653639" cy="2653639"/>
          </a:xfrm>
          <a:ln w="3175">
            <a:solidFill>
              <a:schemeClr val="tx1"/>
            </a:solidFill>
          </a:ln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2B217C-1AD8-43E8-97D3-CF834F6A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BA0-819B-4CD9-8ECD-78B765CA504E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CC2A6-DF98-4A80-9086-2FDB846B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D846B-8A34-4B68-9833-7255E57B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A411E4E-2D0B-4F84-9522-C6C7F0D6A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55" y="3892459"/>
            <a:ext cx="2667545" cy="2667545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DE2EB7C-D5AF-473A-80A0-741A428DD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55" y="946811"/>
            <a:ext cx="2653639" cy="2653639"/>
          </a:xfrm>
          <a:prstGeom prst="rect">
            <a:avLst/>
          </a:prstGeom>
        </p:spPr>
      </p:pic>
      <p:pic>
        <p:nvPicPr>
          <p:cNvPr id="8" name="그림 7" descr="개체이(가) 표시된 사진&#10;&#10;자동 생성된 설명">
            <a:extLst>
              <a:ext uri="{FF2B5EF4-FFF2-40B4-BE49-F238E27FC236}">
                <a16:creationId xmlns:a16="http://schemas.microsoft.com/office/drawing/2014/main" id="{9CD5CE62-5135-4D2D-9846-D16C3CE67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89" y="946812"/>
            <a:ext cx="2653639" cy="265363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B0AC5-9546-4238-9A86-D7DB7EED746B}"/>
              </a:ext>
            </a:extLst>
          </p:cNvPr>
          <p:cNvSpPr/>
          <p:nvPr/>
        </p:nvSpPr>
        <p:spPr>
          <a:xfrm>
            <a:off x="4583285" y="2169226"/>
            <a:ext cx="73320" cy="7247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BD3994-15A5-4453-8DFC-ADB34C166082}"/>
              </a:ext>
            </a:extLst>
          </p:cNvPr>
          <p:cNvCxnSpPr>
            <a:cxnSpLocks/>
            <a:stCxn id="17" idx="0"/>
            <a:endCxn id="39" idx="2"/>
          </p:cNvCxnSpPr>
          <p:nvPr/>
        </p:nvCxnSpPr>
        <p:spPr>
          <a:xfrm flipV="1">
            <a:off x="4619945" y="864957"/>
            <a:ext cx="0" cy="1304269"/>
          </a:xfrm>
          <a:prstGeom prst="line">
            <a:avLst/>
          </a:prstGeom>
          <a:ln w="222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8F679E-8C95-4DF5-8969-C3A5ABB434A5}"/>
              </a:ext>
            </a:extLst>
          </p:cNvPr>
          <p:cNvSpPr/>
          <p:nvPr/>
        </p:nvSpPr>
        <p:spPr>
          <a:xfrm>
            <a:off x="7690672" y="2169226"/>
            <a:ext cx="72603" cy="72473"/>
          </a:xfrm>
          <a:prstGeom prst="rect">
            <a:avLst/>
          </a:prstGeom>
          <a:noFill/>
          <a:ln w="158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EC0336-4854-4814-B951-925AE6AD3908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725135" y="823820"/>
            <a:ext cx="1839" cy="1345406"/>
          </a:xfrm>
          <a:prstGeom prst="line">
            <a:avLst/>
          </a:prstGeom>
          <a:ln w="2222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A3C97E6E-7E51-4402-95C7-E544FE06B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257" y="230970"/>
            <a:ext cx="595756" cy="59285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6664D7D-558C-4875-9909-A4A2B5F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2067" y="269201"/>
            <a:ext cx="595756" cy="59575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ED58173-9C35-470A-A8AC-CB2807B5BD4C}"/>
              </a:ext>
            </a:extLst>
          </p:cNvPr>
          <p:cNvSpPr txBox="1"/>
          <p:nvPr/>
        </p:nvSpPr>
        <p:spPr>
          <a:xfrm>
            <a:off x="338985" y="5022862"/>
            <a:ext cx="265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(a)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2995C-4C7B-435A-B91A-94A74B986236}"/>
              </a:ext>
            </a:extLst>
          </p:cNvPr>
          <p:cNvSpPr txBox="1"/>
          <p:nvPr/>
        </p:nvSpPr>
        <p:spPr>
          <a:xfrm>
            <a:off x="3421279" y="3584682"/>
            <a:ext cx="265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(b)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F9037C-40D9-4E5F-A038-82F2E5FEE351}"/>
              </a:ext>
            </a:extLst>
          </p:cNvPr>
          <p:cNvSpPr txBox="1"/>
          <p:nvPr/>
        </p:nvSpPr>
        <p:spPr>
          <a:xfrm>
            <a:off x="6538561" y="3569554"/>
            <a:ext cx="265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(c)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F55E35-7E21-4B87-A98E-7BDA27E56689}"/>
              </a:ext>
            </a:extLst>
          </p:cNvPr>
          <p:cNvSpPr txBox="1"/>
          <p:nvPr/>
        </p:nvSpPr>
        <p:spPr>
          <a:xfrm>
            <a:off x="3449537" y="6537977"/>
            <a:ext cx="265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(d)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3AA890-CB43-4A2B-98B6-04096FA954CE}"/>
              </a:ext>
            </a:extLst>
          </p:cNvPr>
          <p:cNvSpPr txBox="1"/>
          <p:nvPr/>
        </p:nvSpPr>
        <p:spPr>
          <a:xfrm>
            <a:off x="6538561" y="6549439"/>
            <a:ext cx="265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49F9DE-8C38-4CA1-81D3-3583F570BBA0}"/>
              </a:ext>
            </a:extLst>
          </p:cNvPr>
          <p:cNvSpPr txBox="1"/>
          <p:nvPr/>
        </p:nvSpPr>
        <p:spPr>
          <a:xfrm>
            <a:off x="9179128" y="5022862"/>
            <a:ext cx="294871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LcParenBoth"/>
            </a:pPr>
            <a:r>
              <a:rPr lang="en-US" altLang="ko-KR" sz="1400" dirty="0"/>
              <a:t>Original image</a:t>
            </a:r>
          </a:p>
          <a:p>
            <a:pPr marL="342900" indent="-342900">
              <a:buFontTx/>
              <a:buAutoNum type="alphaLcParenBoth"/>
            </a:pPr>
            <a:r>
              <a:rPr lang="en-US" altLang="ko-KR" sz="1400" dirty="0"/>
              <a:t>CCL with 4-connectivity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CCL with 8-connectivity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Annotated image of (b). 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Annotated image of (c). </a:t>
            </a:r>
          </a:p>
          <a:p>
            <a:r>
              <a:rPr lang="en-US" altLang="ko-KR" sz="1200" dirty="0"/>
              <a:t>*The numbers indicate the counts of pixels in each component.</a:t>
            </a:r>
          </a:p>
          <a:p>
            <a:endParaRPr lang="en-US" altLang="ko-KR" sz="1200" dirty="0"/>
          </a:p>
          <a:p>
            <a:endParaRPr lang="en-US" altLang="ko-KR" dirty="0"/>
          </a:p>
          <a:p>
            <a:pPr marL="342900" indent="-342900">
              <a:buAutoNum type="alphaLcParenBoth"/>
            </a:pPr>
            <a:endParaRPr lang="en-US" altLang="ko-KR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A8E4D6F-118A-4E89-AA02-D04A223CE7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4655" y="3892459"/>
            <a:ext cx="2667545" cy="2667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F0A298FD-ED0A-48FF-977A-FC5D4020B640}"/>
              </a:ext>
            </a:extLst>
          </p:cNvPr>
          <p:cNvSpPr txBox="1">
            <a:spLocks/>
          </p:cNvSpPr>
          <p:nvPr/>
        </p:nvSpPr>
        <p:spPr>
          <a:xfrm>
            <a:off x="337303" y="273156"/>
            <a:ext cx="4131002" cy="988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300" dirty="0"/>
              <a:t>Experimental result</a:t>
            </a:r>
            <a:br>
              <a:rPr lang="en-US" altLang="ko-KR" dirty="0"/>
            </a:br>
            <a:r>
              <a:rPr lang="en-US" altLang="ko-KR" sz="2200" dirty="0"/>
              <a:t>-haze.bmp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508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28523D-3FEE-40A6-AE2A-890F7AFC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1" y="3067067"/>
            <a:ext cx="2019284" cy="2019284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4C010C-A7AF-42AA-8080-DC24EF21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F44F-F392-446A-A75C-87876BAFBB62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0A1B17-CE2B-43BB-825C-7BD0DAB2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8B20ADD-F58A-4E55-BF11-ABA8984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596498-F029-4E92-98B3-6A5087444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78" y="4284991"/>
            <a:ext cx="2019284" cy="20192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C13BAB-96A6-4558-9840-576538733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33" y="4284991"/>
            <a:ext cx="2019284" cy="2019284"/>
          </a:xfrm>
          <a:prstGeom prst="rect">
            <a:avLst/>
          </a:prstGeom>
        </p:spPr>
      </p:pic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A67F7125-DE2B-45AC-95DD-003B8FAA5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85" y="1828818"/>
            <a:ext cx="2019284" cy="2019284"/>
          </a:xfrm>
          <a:prstGeom prst="rect">
            <a:avLst/>
          </a:prstGeom>
        </p:spPr>
      </p:pic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F99427A4-3682-498A-932D-4F7941E55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32" y="1828818"/>
            <a:ext cx="2019284" cy="20192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48B8F6-E237-48EA-867E-ACC2B71B3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475" y="340300"/>
            <a:ext cx="1315289" cy="13208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EA15BF-6674-4ABA-BEC2-7C894EE5EE6D}"/>
              </a:ext>
            </a:extLst>
          </p:cNvPr>
          <p:cNvSpPr/>
          <p:nvPr/>
        </p:nvSpPr>
        <p:spPr>
          <a:xfrm>
            <a:off x="3998119" y="2938462"/>
            <a:ext cx="402431" cy="40243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D12786-DD0F-4868-8854-04A11D0F3A90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H="1" flipV="1">
            <a:off x="3690439" y="1661100"/>
            <a:ext cx="508896" cy="1277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BE02C4-60E9-4C93-A166-3ACC8660A99D}"/>
              </a:ext>
            </a:extLst>
          </p:cNvPr>
          <p:cNvSpPr/>
          <p:nvPr/>
        </p:nvSpPr>
        <p:spPr>
          <a:xfrm>
            <a:off x="5481638" y="1828817"/>
            <a:ext cx="412031" cy="4047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FB3F248-7476-4EBC-8274-68B43A1057D9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5175120" y="1661100"/>
            <a:ext cx="512534" cy="1677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6515EE-1F74-4698-B4F5-2D766812039A}"/>
              </a:ext>
            </a:extLst>
          </p:cNvPr>
          <p:cNvSpPr/>
          <p:nvPr/>
        </p:nvSpPr>
        <p:spPr>
          <a:xfrm>
            <a:off x="6935959" y="2938462"/>
            <a:ext cx="386386" cy="402431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3B9CF9-DF0F-4489-8EEA-0675271CB39A}"/>
              </a:ext>
            </a:extLst>
          </p:cNvPr>
          <p:cNvCxnSpPr>
            <a:cxnSpLocks/>
            <a:stCxn id="30" idx="0"/>
            <a:endCxn id="46" idx="2"/>
          </p:cNvCxnSpPr>
          <p:nvPr/>
        </p:nvCxnSpPr>
        <p:spPr>
          <a:xfrm flipH="1" flipV="1">
            <a:off x="6821465" y="1651775"/>
            <a:ext cx="307687" cy="12866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226C1F-9EC8-4BB9-9018-26FC7C5E3A9B}"/>
              </a:ext>
            </a:extLst>
          </p:cNvPr>
          <p:cNvSpPr/>
          <p:nvPr/>
        </p:nvSpPr>
        <p:spPr>
          <a:xfrm>
            <a:off x="8404485" y="1828817"/>
            <a:ext cx="412031" cy="404796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7A17418-2729-4A6C-BE38-BB4B4AFF0B85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flipH="1" flipV="1">
            <a:off x="8458010" y="1651775"/>
            <a:ext cx="152491" cy="17704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B77C36FA-4470-4F76-8EDB-91DDE756AB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489" y="340300"/>
            <a:ext cx="1273951" cy="13114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17AD1B2-9DF2-4E3E-9C4E-6180DD6635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6874" y="340300"/>
            <a:ext cx="1302272" cy="13114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2AA32BD-D097-46B2-B0AE-8099A3BD1648}"/>
              </a:ext>
            </a:extLst>
          </p:cNvPr>
          <p:cNvSpPr txBox="1"/>
          <p:nvPr/>
        </p:nvSpPr>
        <p:spPr>
          <a:xfrm>
            <a:off x="972501" y="5086351"/>
            <a:ext cx="20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D662D7-2C4C-4F42-ABE9-EC5840D46052}"/>
              </a:ext>
            </a:extLst>
          </p:cNvPr>
          <p:cNvSpPr txBox="1"/>
          <p:nvPr/>
        </p:nvSpPr>
        <p:spPr>
          <a:xfrm>
            <a:off x="3874385" y="3848101"/>
            <a:ext cx="20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(b)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652F13-A8FC-4CFA-9B42-B22D81F38A76}"/>
              </a:ext>
            </a:extLst>
          </p:cNvPr>
          <p:cNvSpPr txBox="1"/>
          <p:nvPr/>
        </p:nvSpPr>
        <p:spPr>
          <a:xfrm>
            <a:off x="6797232" y="3848100"/>
            <a:ext cx="20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(c)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A08147-85B5-449F-86A4-727641D49F90}"/>
              </a:ext>
            </a:extLst>
          </p:cNvPr>
          <p:cNvSpPr txBox="1"/>
          <p:nvPr/>
        </p:nvSpPr>
        <p:spPr>
          <a:xfrm>
            <a:off x="3874385" y="6304275"/>
            <a:ext cx="20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(d)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5920DF-8610-4F2F-B30C-E4F758C182DC}"/>
              </a:ext>
            </a:extLst>
          </p:cNvPr>
          <p:cNvSpPr txBox="1"/>
          <p:nvPr/>
        </p:nvSpPr>
        <p:spPr>
          <a:xfrm>
            <a:off x="6821464" y="6304274"/>
            <a:ext cx="20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(e)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4D62FC-9924-41A7-92AE-C04E3A5B0CFF}"/>
              </a:ext>
            </a:extLst>
          </p:cNvPr>
          <p:cNvSpPr txBox="1"/>
          <p:nvPr/>
        </p:nvSpPr>
        <p:spPr>
          <a:xfrm>
            <a:off x="8816516" y="4897888"/>
            <a:ext cx="34841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LcParenBoth"/>
            </a:pPr>
            <a:r>
              <a:rPr lang="en-US" altLang="ko-KR" sz="1400" dirty="0"/>
              <a:t>Original image</a:t>
            </a:r>
          </a:p>
          <a:p>
            <a:pPr marL="342900" indent="-342900">
              <a:buFontTx/>
              <a:buAutoNum type="alphaLcParenBoth"/>
            </a:pPr>
            <a:r>
              <a:rPr lang="en-US" altLang="ko-KR" sz="1400" dirty="0"/>
              <a:t>CCL with 4-connectivity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CCL with 8-connectivity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Annotated image of (b).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Annotated image of (c).</a:t>
            </a:r>
          </a:p>
          <a:p>
            <a:r>
              <a:rPr lang="en-US" altLang="ko-KR" sz="1200" dirty="0"/>
              <a:t>*The numbers indicate the counts of pixels in each component.</a:t>
            </a:r>
          </a:p>
          <a:p>
            <a:pPr marL="342900" indent="-342900">
              <a:buAutoNum type="alphaLcParenBoth"/>
            </a:pPr>
            <a:endParaRPr lang="en-US" altLang="ko-KR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BDF84BE1-CEA3-4F36-8DE1-FB356900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3" y="273156"/>
            <a:ext cx="4063247" cy="98822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Experimental result</a:t>
            </a:r>
            <a:br>
              <a:rPr lang="en-US" altLang="ko-KR" dirty="0"/>
            </a:br>
            <a:r>
              <a:rPr lang="en-US" altLang="ko-KR" sz="2200" dirty="0"/>
              <a:t>-moonlight.bmp</a:t>
            </a:r>
            <a:endParaRPr lang="ko-KR" altLang="en-US" sz="2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6C1517-2CBB-40D8-A988-59D9FBC006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1614" y="340300"/>
            <a:ext cx="1277649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4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30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C522E8-C111-458F-9730-F7F253616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604251"/>
            <a:ext cx="2438400" cy="2438400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5076CD-7248-40DA-9C3C-4649210A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56D0-E751-4ADC-A0E5-C40499235D47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8A1E7-6BCD-4C24-AEC6-EBC0EA27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4E5FCCD-7C93-4FE4-9B41-CD41730F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B16853-AFB9-49A6-A14F-6F999EFF9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77" y="3994139"/>
            <a:ext cx="2438400" cy="2438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4318DD-518A-42F2-B12B-01743D622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02" y="3994139"/>
            <a:ext cx="2438400" cy="2438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F84C79-DC82-41BF-A090-78F411C3A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77" y="1098804"/>
            <a:ext cx="243840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770BBA-EFDD-4899-865D-634F8482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02" y="1098804"/>
            <a:ext cx="2438400" cy="2438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C155A7-129B-4901-92C6-4D6B25DA6C9C}"/>
              </a:ext>
            </a:extLst>
          </p:cNvPr>
          <p:cNvSpPr txBox="1"/>
          <p:nvPr/>
        </p:nvSpPr>
        <p:spPr>
          <a:xfrm>
            <a:off x="263352" y="5086351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611FF-0A37-458A-B3E5-0CB017D3BFC1}"/>
              </a:ext>
            </a:extLst>
          </p:cNvPr>
          <p:cNvSpPr txBox="1"/>
          <p:nvPr/>
        </p:nvSpPr>
        <p:spPr>
          <a:xfrm>
            <a:off x="3549477" y="355502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071DF-671B-4903-B44E-0C71D02B1D97}"/>
              </a:ext>
            </a:extLst>
          </p:cNvPr>
          <p:cNvSpPr txBox="1"/>
          <p:nvPr/>
        </p:nvSpPr>
        <p:spPr>
          <a:xfrm>
            <a:off x="6835602" y="3555019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3DAE0-FFC3-4568-8AC1-2F301A25F8E6}"/>
              </a:ext>
            </a:extLst>
          </p:cNvPr>
          <p:cNvSpPr txBox="1"/>
          <p:nvPr/>
        </p:nvSpPr>
        <p:spPr>
          <a:xfrm>
            <a:off x="3549477" y="644522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B80044-2C90-465A-BA60-7A0F69FF4501}"/>
              </a:ext>
            </a:extLst>
          </p:cNvPr>
          <p:cNvSpPr txBox="1"/>
          <p:nvPr/>
        </p:nvSpPr>
        <p:spPr>
          <a:xfrm>
            <a:off x="6835602" y="644522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CF60ED-9C82-4F20-8C54-0941DE0D6C12}"/>
              </a:ext>
            </a:extLst>
          </p:cNvPr>
          <p:cNvSpPr txBox="1"/>
          <p:nvPr/>
        </p:nvSpPr>
        <p:spPr>
          <a:xfrm>
            <a:off x="9274002" y="4912022"/>
            <a:ext cx="291799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LcParenBoth"/>
            </a:pPr>
            <a:r>
              <a:rPr lang="en-US" altLang="ko-KR" sz="1400" dirty="0"/>
              <a:t>Original image</a:t>
            </a:r>
          </a:p>
          <a:p>
            <a:pPr marL="342900" indent="-342900">
              <a:buFontTx/>
              <a:buAutoNum type="alphaLcParenBoth"/>
            </a:pPr>
            <a:r>
              <a:rPr lang="en-US" altLang="ko-KR" sz="1400" dirty="0"/>
              <a:t>CCL with 4-connectivity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CCL with 8-connectivity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Annotated image of (b).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Annotated image of (c).</a:t>
            </a:r>
          </a:p>
          <a:p>
            <a:r>
              <a:rPr lang="en-US" altLang="ko-KR" sz="1200" dirty="0"/>
              <a:t>*The numbers indicate the counts of pixels in each component.</a:t>
            </a:r>
          </a:p>
          <a:p>
            <a:endParaRPr lang="en-US" altLang="ko-KR" sz="1200" dirty="0"/>
          </a:p>
          <a:p>
            <a:pPr marL="342900" indent="-342900">
              <a:buAutoNum type="alphaLcParenBoth"/>
            </a:pPr>
            <a:endParaRPr lang="en-US" altLang="ko-KR" dirty="0"/>
          </a:p>
          <a:p>
            <a:pPr marL="342900" indent="-342900">
              <a:buAutoNum type="alphaLcParenBoth"/>
            </a:pPr>
            <a:endParaRPr lang="en-US" altLang="ko-KR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7E7953FF-BF3E-45A8-AEE0-34063E4CDD1A}"/>
              </a:ext>
            </a:extLst>
          </p:cNvPr>
          <p:cNvSpPr txBox="1">
            <a:spLocks/>
          </p:cNvSpPr>
          <p:nvPr/>
        </p:nvSpPr>
        <p:spPr>
          <a:xfrm>
            <a:off x="337303" y="273156"/>
            <a:ext cx="4129968" cy="988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Experimental result</a:t>
            </a:r>
            <a:br>
              <a:rPr lang="en-US" altLang="ko-KR" dirty="0"/>
            </a:br>
            <a:r>
              <a:rPr lang="en-US" altLang="ko-KR" sz="2200" dirty="0"/>
              <a:t>-polygon.bmp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7080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D6E5AF-7E73-46EE-8F98-787C66ECD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7" y="1816797"/>
            <a:ext cx="3047812" cy="3047812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5A43F-2B22-4EE2-A048-C4EE4885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A5A-B612-4890-8C9C-1E9EC3461788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98D1C-D2FC-43A3-95FD-979CDE22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25BFDD7-95CE-4124-9B76-C2C018E3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DA996D-E60D-4989-BEB6-2D2FB4317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90" y="3526536"/>
            <a:ext cx="2868425" cy="2868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4A8CAD-8575-4E55-BA85-BD2383FB5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91" y="3526536"/>
            <a:ext cx="2868424" cy="28684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E91AC8-821C-47B3-8B2B-86CA193A1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08" y="3544057"/>
            <a:ext cx="2868424" cy="2868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9D4A74-7AF7-4677-9A8B-117244CB0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08" y="3540125"/>
            <a:ext cx="2868424" cy="2868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2ED20-02E6-4AE1-BAD3-C96DDA00F268}"/>
              </a:ext>
            </a:extLst>
          </p:cNvPr>
          <p:cNvSpPr txBox="1"/>
          <p:nvPr/>
        </p:nvSpPr>
        <p:spPr>
          <a:xfrm>
            <a:off x="9766416" y="4864609"/>
            <a:ext cx="2497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LcParenBoth"/>
            </a:pPr>
            <a:r>
              <a:rPr lang="en-US" altLang="ko-KR" sz="1400" dirty="0"/>
              <a:t>Original image</a:t>
            </a:r>
          </a:p>
          <a:p>
            <a:pPr marL="342900" indent="-342900">
              <a:buFontTx/>
              <a:buAutoNum type="alphaLcParenBoth"/>
            </a:pPr>
            <a:r>
              <a:rPr lang="en-US" altLang="ko-KR" sz="1400" dirty="0"/>
              <a:t>CCL with 4-connectivity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CCL with 8-connectivity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Annotated image of (b).</a:t>
            </a:r>
          </a:p>
          <a:p>
            <a:pPr marL="342900" indent="-342900">
              <a:buAutoNum type="alphaLcParenBoth"/>
            </a:pPr>
            <a:r>
              <a:rPr lang="en-US" altLang="ko-KR" sz="1400" dirty="0"/>
              <a:t>Annotated image of (c).</a:t>
            </a:r>
          </a:p>
          <a:p>
            <a:r>
              <a:rPr lang="en-US" altLang="ko-KR" sz="1200" dirty="0"/>
              <a:t>*The numbers indicate the counts of pixels in each component.</a:t>
            </a:r>
          </a:p>
          <a:p>
            <a:pPr marL="342900" indent="-342900">
              <a:buAutoNum type="alphaLcParenBoth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D1BED-8AD0-468F-BA21-095FD0C26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08" y="203966"/>
            <a:ext cx="2868425" cy="2868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4DED45-047C-4352-939A-DDD01CBC7A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91" y="203967"/>
            <a:ext cx="2868425" cy="2868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A245B8-80BE-4B59-8949-F0B222A3CB11}"/>
              </a:ext>
            </a:extLst>
          </p:cNvPr>
          <p:cNvSpPr txBox="1"/>
          <p:nvPr/>
        </p:nvSpPr>
        <p:spPr>
          <a:xfrm>
            <a:off x="208436" y="4864609"/>
            <a:ext cx="304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89D50-6511-495E-9F76-AA7CA505D2AC}"/>
              </a:ext>
            </a:extLst>
          </p:cNvPr>
          <p:cNvSpPr txBox="1"/>
          <p:nvPr/>
        </p:nvSpPr>
        <p:spPr>
          <a:xfrm>
            <a:off x="3642907" y="3072391"/>
            <a:ext cx="286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939F6-5009-4258-9FCA-944D4A846672}"/>
              </a:ext>
            </a:extLst>
          </p:cNvPr>
          <p:cNvSpPr txBox="1"/>
          <p:nvPr/>
        </p:nvSpPr>
        <p:spPr>
          <a:xfrm>
            <a:off x="6897989" y="3072390"/>
            <a:ext cx="286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703B7-5959-4AD0-8790-EDB3CA1041D3}"/>
              </a:ext>
            </a:extLst>
          </p:cNvPr>
          <p:cNvSpPr txBox="1"/>
          <p:nvPr/>
        </p:nvSpPr>
        <p:spPr>
          <a:xfrm>
            <a:off x="3642907" y="6416413"/>
            <a:ext cx="286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5B299-1CF2-4DC2-8966-3E748F51B7A3}"/>
              </a:ext>
            </a:extLst>
          </p:cNvPr>
          <p:cNvSpPr txBox="1"/>
          <p:nvPr/>
        </p:nvSpPr>
        <p:spPr>
          <a:xfrm>
            <a:off x="6897989" y="6394960"/>
            <a:ext cx="286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1D26D-7484-4BDC-A1AC-276A8363C4E9}"/>
              </a:ext>
            </a:extLst>
          </p:cNvPr>
          <p:cNvSpPr txBox="1"/>
          <p:nvPr/>
        </p:nvSpPr>
        <p:spPr>
          <a:xfrm>
            <a:off x="5077119" y="6578165"/>
            <a:ext cx="338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Annotations only if pixel count ≥ 1000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95C258E2-FD2A-4844-93DB-B8888E7F4BD3}"/>
              </a:ext>
            </a:extLst>
          </p:cNvPr>
          <p:cNvSpPr txBox="1">
            <a:spLocks/>
          </p:cNvSpPr>
          <p:nvPr/>
        </p:nvSpPr>
        <p:spPr>
          <a:xfrm>
            <a:off x="208436" y="264446"/>
            <a:ext cx="3305604" cy="988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/>
              <a:t>Experimental result</a:t>
            </a:r>
            <a:br>
              <a:rPr lang="en-US" altLang="ko-KR" dirty="0"/>
            </a:br>
            <a:r>
              <a:rPr lang="en-US" altLang="ko-KR" sz="2200" dirty="0"/>
              <a:t>-pollen.bmp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401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754F7-3543-4A79-9E69-762D096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C0107-F97D-4ED1-A685-0DD8A38C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altLang="ko-KR" dirty="0"/>
              <a:t>Connected-Component Labeling(CCL)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Basic Concepts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Algorithms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Experimental Results and Analysis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C9C4-315A-4E0D-8158-2D0D773D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3DE-1C86-4B89-BB60-2FCFFB016A65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5DF6E-068E-46EB-926C-A338F61A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F8DD5-04BE-45A9-A23A-1750302F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9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905512D6-4C27-48EA-BD6A-E2008AC5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55" y="391976"/>
            <a:ext cx="1038140" cy="12120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53CFFF-AA3A-4ED8-8910-4730739E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34" y="254000"/>
            <a:ext cx="7585226" cy="1192232"/>
          </a:xfrm>
        </p:spPr>
        <p:txBody>
          <a:bodyPr/>
          <a:lstStyle/>
          <a:p>
            <a:r>
              <a:rPr lang="en-US" altLang="ko-KR" dirty="0"/>
              <a:t>Experimental result</a:t>
            </a:r>
            <a:br>
              <a:rPr lang="en-US" altLang="ko-KR" dirty="0"/>
            </a:br>
            <a:r>
              <a:rPr lang="en-US" altLang="ko-KR" sz="2800" dirty="0"/>
              <a:t>-footprint.bmp</a:t>
            </a:r>
            <a:endParaRPr lang="ko-KR" altLang="en-US" sz="2800" dirty="0"/>
          </a:p>
        </p:txBody>
      </p:sp>
      <p:pic>
        <p:nvPicPr>
          <p:cNvPr id="5" name="내용 개체 틀 4" descr="옥외설치물이(가) 표시된 사진&#10;&#10;자동 생성된 설명">
            <a:extLst>
              <a:ext uri="{FF2B5EF4-FFF2-40B4-BE49-F238E27FC236}">
                <a16:creationId xmlns:a16="http://schemas.microsoft.com/office/drawing/2014/main" id="{1CF31781-372E-4DDB-A118-ED28AE22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4" y="1804987"/>
            <a:ext cx="3503613" cy="3503613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DC6D14-EBF2-4339-8396-AFC4C4CD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2BD5-A22F-4E40-8647-DE3142048209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7C7C70-4B20-4F6A-BC4C-587CA894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MMI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BF21D-85E6-4A1A-BB0F-DFA5A9B3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5" name="그림 14" descr="옥외설치물, 그물이(가) 표시된 사진&#10;&#10;자동 생성된 설명">
            <a:extLst>
              <a:ext uri="{FF2B5EF4-FFF2-40B4-BE49-F238E27FC236}">
                <a16:creationId xmlns:a16="http://schemas.microsoft.com/office/drawing/2014/main" id="{A8E4C68E-E6E1-4617-A4EA-E3A46730A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44" y="1804987"/>
            <a:ext cx="3503613" cy="35036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037BBD8-BE37-4A5C-8663-9173E828C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29" y="1804987"/>
            <a:ext cx="3503613" cy="3503613"/>
          </a:xfrm>
          <a:prstGeom prst="rect">
            <a:avLst/>
          </a:prstGeom>
        </p:spPr>
      </p:pic>
      <p:pic>
        <p:nvPicPr>
          <p:cNvPr id="23" name="내용 개체 틀 4" descr="옥외설치물, 불꽃놀이이(가) 표시된 사진&#10;&#10;자동 생성된 설명">
            <a:extLst>
              <a:ext uri="{FF2B5EF4-FFF2-40B4-BE49-F238E27FC236}">
                <a16:creationId xmlns:a16="http://schemas.microsoft.com/office/drawing/2014/main" id="{A1E10FEE-A4CB-43AD-8B24-6AF69FCA5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29" y="1804987"/>
            <a:ext cx="3503613" cy="35036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B78A2EF-6AE9-406A-B7EC-79BBE50C4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3102" y="390195"/>
            <a:ext cx="1111247" cy="121382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0A32F78-EF85-4C09-830D-D9390DDE74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29" y="1804987"/>
            <a:ext cx="3503613" cy="3503613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B4E799-B616-4807-8A61-9E41FB3EB42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788726" y="1604018"/>
            <a:ext cx="0" cy="570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AD03E0-022D-4832-A69E-56CB8002A063}"/>
              </a:ext>
            </a:extLst>
          </p:cNvPr>
          <p:cNvSpPr/>
          <p:nvPr/>
        </p:nvSpPr>
        <p:spPr>
          <a:xfrm>
            <a:off x="8534400" y="2174082"/>
            <a:ext cx="492125" cy="553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6A13D4-6A80-41C5-9318-B8746C28B414}"/>
              </a:ext>
            </a:extLst>
          </p:cNvPr>
          <p:cNvSpPr txBox="1"/>
          <p:nvPr/>
        </p:nvSpPr>
        <p:spPr>
          <a:xfrm>
            <a:off x="8227211" y="5667355"/>
            <a:ext cx="351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Neighbor size increased to 5x5(24-connectivity)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DFA1B-BFFA-4C7C-87A6-32F93CF89094}"/>
              </a:ext>
            </a:extLst>
          </p:cNvPr>
          <p:cNvSpPr txBox="1"/>
          <p:nvPr/>
        </p:nvSpPr>
        <p:spPr>
          <a:xfrm>
            <a:off x="8233102" y="5498296"/>
            <a:ext cx="3503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Annotations without text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9808D-8ACD-4640-AA3F-BD6677C0DEA1}"/>
              </a:ext>
            </a:extLst>
          </p:cNvPr>
          <p:cNvSpPr txBox="1"/>
          <p:nvPr/>
        </p:nvSpPr>
        <p:spPr>
          <a:xfrm>
            <a:off x="118534" y="5308600"/>
            <a:ext cx="3503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(a) Original image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49A63-67E2-420C-B815-AA9511020FA3}"/>
              </a:ext>
            </a:extLst>
          </p:cNvPr>
          <p:cNvSpPr txBox="1"/>
          <p:nvPr/>
        </p:nvSpPr>
        <p:spPr>
          <a:xfrm>
            <a:off x="4167981" y="5308599"/>
            <a:ext cx="3503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(b) Result of CCL with 8-connectivity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4C482B-F642-489F-8636-A9D575A6ED79}"/>
              </a:ext>
            </a:extLst>
          </p:cNvPr>
          <p:cNvSpPr txBox="1"/>
          <p:nvPr/>
        </p:nvSpPr>
        <p:spPr>
          <a:xfrm>
            <a:off x="8217227" y="5308599"/>
            <a:ext cx="3503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(c) Annotated image of (b)</a:t>
            </a:r>
          </a:p>
        </p:txBody>
      </p:sp>
    </p:spTree>
    <p:extLst>
      <p:ext uri="{BB962C8B-B14F-4D97-AF65-F5344CB8AC3E}">
        <p14:creationId xmlns:p14="http://schemas.microsoft.com/office/powerpoint/2010/main" val="400214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8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D1697-D2F2-423C-8AE8-CBEBD848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855FBF-6E04-413B-8B70-52C618E7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24F2-D2FA-49F5-B624-6F09F2490FAE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2710B2-46FF-4160-92D1-6C709AE6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MMI 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E0381-C9F3-4C52-B825-3175FDE3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D4C95F-31AF-4384-BEE0-A0132A930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51" y="635597"/>
            <a:ext cx="2524515" cy="25245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179FA3-5027-49D3-BB8E-88A16C389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4" y="635596"/>
            <a:ext cx="2524515" cy="25245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124BBA-5820-4EC2-B7CF-32D121FAE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8" y="3653837"/>
            <a:ext cx="2524515" cy="25245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B027A1-D803-4D02-8D00-C3A00BC02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6" y="3658917"/>
            <a:ext cx="2543484" cy="25434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369BE1-EB2D-4D1A-98AE-91E01D00F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2" y="3653836"/>
            <a:ext cx="2543484" cy="2543484"/>
          </a:xfrm>
          <a:prstGeom prst="rect">
            <a:avLst/>
          </a:prstGeom>
        </p:spPr>
      </p:pic>
      <p:pic>
        <p:nvPicPr>
          <p:cNvPr id="8" name="그림 7" descr="옥외설치물, 불꽃놀이이(가) 표시된 사진&#10;&#10;자동 생성된 설명">
            <a:extLst>
              <a:ext uri="{FF2B5EF4-FFF2-40B4-BE49-F238E27FC236}">
                <a16:creationId xmlns:a16="http://schemas.microsoft.com/office/drawing/2014/main" id="{0E6D4687-60B0-457D-B011-8CF5898BD4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9" y="635597"/>
            <a:ext cx="2524515" cy="25245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186BA1-AEC2-4F99-B6B1-3680180FA6A9}"/>
              </a:ext>
            </a:extLst>
          </p:cNvPr>
          <p:cNvSpPr txBox="1"/>
          <p:nvPr/>
        </p:nvSpPr>
        <p:spPr>
          <a:xfrm>
            <a:off x="543108" y="3162048"/>
            <a:ext cx="252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(a) Neighbor size : 3x3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124B82-D2AC-4CC9-9825-ACD3F13DC7C3}"/>
              </a:ext>
            </a:extLst>
          </p:cNvPr>
          <p:cNvSpPr/>
          <p:nvPr/>
        </p:nvSpPr>
        <p:spPr>
          <a:xfrm>
            <a:off x="3395723" y="3160111"/>
            <a:ext cx="2506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(b) Neighbor size : 5x5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3ED036-DD52-4916-83E2-4D92C4BD3E72}"/>
              </a:ext>
            </a:extLst>
          </p:cNvPr>
          <p:cNvSpPr/>
          <p:nvPr/>
        </p:nvSpPr>
        <p:spPr>
          <a:xfrm>
            <a:off x="6114112" y="3160111"/>
            <a:ext cx="2506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(c) Neighbor size : 7x7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9EE37E-06D4-426A-B759-5F17CA00C894}"/>
              </a:ext>
            </a:extLst>
          </p:cNvPr>
          <p:cNvSpPr/>
          <p:nvPr/>
        </p:nvSpPr>
        <p:spPr>
          <a:xfrm>
            <a:off x="486915" y="6178351"/>
            <a:ext cx="2506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(d) Neighbor size : 9x9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970B8D-D272-4E72-A4AA-67805A5F92B0}"/>
              </a:ext>
            </a:extLst>
          </p:cNvPr>
          <p:cNvSpPr/>
          <p:nvPr/>
        </p:nvSpPr>
        <p:spPr>
          <a:xfrm>
            <a:off x="3377181" y="6215221"/>
            <a:ext cx="2543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(e) Neighbor size : 13x13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F1C610-1E3C-4706-97C4-EF746B09435B}"/>
              </a:ext>
            </a:extLst>
          </p:cNvPr>
          <p:cNvSpPr/>
          <p:nvPr/>
        </p:nvSpPr>
        <p:spPr>
          <a:xfrm>
            <a:off x="6230222" y="6202263"/>
            <a:ext cx="2543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(f) Neighbor size : 17x17</a:t>
            </a:r>
            <a:endParaRPr lang="ko-KR" altLang="en-US" sz="14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86CF0BF-942B-471A-ACEC-E7CD09B7B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83219"/>
              </p:ext>
            </p:extLst>
          </p:nvPr>
        </p:nvGraphicFramePr>
        <p:xfrm>
          <a:off x="9083264" y="2795316"/>
          <a:ext cx="2831841" cy="185928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599804">
                  <a:extLst>
                    <a:ext uri="{9D8B030D-6E8A-4147-A177-3AD203B41FA5}">
                      <a16:colId xmlns:a16="http://schemas.microsoft.com/office/drawing/2014/main" val="3166561270"/>
                    </a:ext>
                  </a:extLst>
                </a:gridCol>
                <a:gridCol w="801965">
                  <a:extLst>
                    <a:ext uri="{9D8B030D-6E8A-4147-A177-3AD203B41FA5}">
                      <a16:colId xmlns:a16="http://schemas.microsoft.com/office/drawing/2014/main" val="3038853064"/>
                    </a:ext>
                  </a:extLst>
                </a:gridCol>
                <a:gridCol w="1430072">
                  <a:extLst>
                    <a:ext uri="{9D8B030D-6E8A-4147-A177-3AD203B41FA5}">
                      <a16:colId xmlns:a16="http://schemas.microsoft.com/office/drawing/2014/main" val="106657736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neighbor 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size</a:t>
                      </a:r>
                      <a:endParaRPr lang="en-US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components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(count)</a:t>
                      </a:r>
                      <a:endParaRPr lang="en-US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non-1pixel components</a:t>
                      </a: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(count)</a:t>
                      </a:r>
                      <a:endParaRPr lang="en-US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154417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3x3</a:t>
                      </a:r>
                      <a:endParaRPr lang="en-US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1532</a:t>
                      </a:r>
                      <a:endParaRPr lang="en-US" altLang="ko-KR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859</a:t>
                      </a:r>
                      <a:endParaRPr lang="en-US" altLang="ko-KR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94276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5x5</a:t>
                      </a:r>
                      <a:endParaRPr lang="en-US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345</a:t>
                      </a:r>
                      <a:endParaRPr lang="en-US" altLang="ko-KR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296</a:t>
                      </a:r>
                      <a:endParaRPr lang="en-US" altLang="ko-KR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494574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7x7</a:t>
                      </a:r>
                      <a:endParaRPr lang="en-US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228</a:t>
                      </a:r>
                      <a:endParaRPr lang="en-US" altLang="ko-KR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221</a:t>
                      </a:r>
                      <a:endParaRPr lang="en-US" altLang="ko-KR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75817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9x9</a:t>
                      </a:r>
                      <a:endParaRPr lang="en-US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181</a:t>
                      </a:r>
                      <a:endParaRPr lang="en-US" altLang="ko-KR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181</a:t>
                      </a:r>
                      <a:endParaRPr lang="en-US" altLang="ko-KR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57869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11x11</a:t>
                      </a:r>
                      <a:endParaRPr lang="en-US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155</a:t>
                      </a:r>
                      <a:endParaRPr lang="en-US" altLang="ko-KR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155</a:t>
                      </a:r>
                      <a:endParaRPr lang="en-US" altLang="ko-KR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6518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13x13</a:t>
                      </a:r>
                      <a:endParaRPr lang="en-US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117</a:t>
                      </a:r>
                      <a:endParaRPr lang="en-US" altLang="ko-KR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117</a:t>
                      </a:r>
                      <a:endParaRPr lang="en-US" altLang="ko-KR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4861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17x17</a:t>
                      </a:r>
                      <a:endParaRPr lang="en-US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71</a:t>
                      </a:r>
                      <a:endParaRPr lang="en-US" altLang="ko-KR" sz="10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71</a:t>
                      </a:r>
                      <a:endParaRPr lang="en-US" altLang="ko-KR" sz="10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948805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69237C7-7EAF-440B-ACB9-19D093FD2679}"/>
              </a:ext>
            </a:extLst>
          </p:cNvPr>
          <p:cNvSpPr txBox="1"/>
          <p:nvPr/>
        </p:nvSpPr>
        <p:spPr>
          <a:xfrm>
            <a:off x="9073778" y="4718304"/>
            <a:ext cx="29109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en-US" altLang="ko-KR" sz="1000" baseline="30000" dirty="0"/>
              <a:t>st</a:t>
            </a:r>
            <a:r>
              <a:rPr lang="en-US" altLang="ko-KR" sz="1000" dirty="0"/>
              <a:t> row of table: Connected neighbor size. All elements in </a:t>
            </a:r>
            <a:r>
              <a:rPr lang="en-US" altLang="ko-KR" sz="1000" i="1" dirty="0" err="1"/>
              <a:t>n</a:t>
            </a:r>
            <a:r>
              <a:rPr lang="en-US" altLang="ko-KR" sz="1000" dirty="0" err="1"/>
              <a:t>x</a:t>
            </a:r>
            <a:r>
              <a:rPr lang="en-US" altLang="ko-KR" sz="1000" i="1" dirty="0" err="1"/>
              <a:t>n</a:t>
            </a:r>
            <a:r>
              <a:rPr lang="en-US" altLang="ko-KR" sz="1000" dirty="0"/>
              <a:t> mask is connected.</a:t>
            </a:r>
          </a:p>
          <a:p>
            <a:r>
              <a:rPr lang="en-US" altLang="ko-KR" sz="1000" dirty="0"/>
              <a:t>2</a:t>
            </a:r>
            <a:r>
              <a:rPr lang="en-US" altLang="ko-KR" sz="1000" baseline="30000" dirty="0"/>
              <a:t>nd</a:t>
            </a:r>
            <a:r>
              <a:rPr lang="en-US" altLang="ko-KR" sz="1000" dirty="0"/>
              <a:t> column of table: Count of all components.</a:t>
            </a:r>
          </a:p>
          <a:p>
            <a:r>
              <a:rPr lang="en-US" altLang="ko-KR" sz="1000" dirty="0"/>
              <a:t>3</a:t>
            </a:r>
            <a:r>
              <a:rPr lang="en-US" altLang="ko-KR" sz="1000" baseline="30000" dirty="0"/>
              <a:t>rd</a:t>
            </a:r>
            <a:r>
              <a:rPr lang="en-US" altLang="ko-KR" sz="1000" dirty="0"/>
              <a:t> column of table: Count of components that have more than 1 pixel.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530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BB12E-DB2A-45A9-9563-B3FE1BED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9155F-C0C7-4E33-8230-805CE64B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 checked the differences between 4-connectivity, 8-connectivity, and n-connectivity.</a:t>
            </a:r>
          </a:p>
          <a:p>
            <a:r>
              <a:rPr lang="en-US" altLang="ko-KR" dirty="0"/>
              <a:t>I also checked the number of objects in image, and the area of the object. </a:t>
            </a:r>
          </a:p>
          <a:p>
            <a:r>
              <a:rPr lang="en-US" altLang="ko-KR" dirty="0"/>
              <a:t>By experimenting with various cases, I found that CCL is useful in digital image analysis and labeling of connected components in an image is central to many automated image analysis applications.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25D3F-76A3-4949-B7B1-42430209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99A-5446-4BB3-96EC-42E8A6AF93A3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E61A4-4E4F-4390-8407-71284773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5685-6B88-432C-9CBC-B42B2335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794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5B7D-A520-4D46-B927-CAEAA3D7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Referneces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9B387-A281-4DEF-976B-FA0232B95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01418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 [1] L. G. Shapiro, “Connected component labeling and adjacency graph construction”, Machine Intelligence and Pattern Recognition, vol. 19, pp. 1–30, 1996.</a:t>
            </a:r>
          </a:p>
          <a:p>
            <a:pPr marL="0" indent="0">
              <a:buNone/>
            </a:pPr>
            <a:r>
              <a:rPr lang="en-US" altLang="ko-KR" sz="1600" dirty="0"/>
              <a:t>[2] R. Fisher, S. Perkins, A. Walker and E. </a:t>
            </a:r>
            <a:r>
              <a:rPr lang="en-US" altLang="ko-KR" sz="1600" dirty="0" err="1"/>
              <a:t>Wolfart</a:t>
            </a:r>
            <a:r>
              <a:rPr lang="en-US" altLang="ko-KR" sz="1600" dirty="0"/>
              <a:t>. , “Hypermedia Image Processing Reference”. J. Wiley &amp; Sons, Ltd, pp. 114, 1996</a:t>
            </a:r>
          </a:p>
          <a:p>
            <a:pPr marL="0" indent="0">
              <a:buNone/>
            </a:pPr>
            <a:r>
              <a:rPr lang="en-US" altLang="ko-KR" sz="1600" dirty="0"/>
              <a:t>[3] Abubaker, A; </a:t>
            </a:r>
            <a:r>
              <a:rPr lang="en-US" altLang="ko-KR" sz="1600" dirty="0" err="1"/>
              <a:t>Qahwaji</a:t>
            </a:r>
            <a:r>
              <a:rPr lang="en-US" altLang="ko-KR" sz="1600" dirty="0"/>
              <a:t>, R; </a:t>
            </a:r>
            <a:r>
              <a:rPr lang="en-US" altLang="ko-KR" sz="1600" dirty="0" err="1"/>
              <a:t>Ipson</a:t>
            </a:r>
            <a:r>
              <a:rPr lang="en-US" altLang="ko-KR" sz="1600" dirty="0"/>
              <a:t>, S; Saleh, M ; “</a:t>
            </a:r>
            <a:r>
              <a:rPr lang="en-US" altLang="ko-KR" sz="1600" i="1" dirty="0"/>
              <a:t>One Scan Connected Component Labeling Technique”, 2007. ICSPC 2007. IEEE International Conference</a:t>
            </a:r>
            <a:r>
              <a:rPr lang="en-US" altLang="ko-KR" sz="1600" dirty="0"/>
              <a:t>. p. 1283.</a:t>
            </a:r>
          </a:p>
          <a:p>
            <a:pPr marL="0" indent="0">
              <a:buNone/>
            </a:pPr>
            <a:r>
              <a:rPr lang="en-US" altLang="ko-KR" sz="1600" dirty="0"/>
              <a:t>[4] Shapiro, L.; Stockman, G. (2002). “</a:t>
            </a:r>
            <a:r>
              <a:rPr lang="en-US" altLang="ko-KR" sz="1600" i="1" dirty="0"/>
              <a:t>Computer Vision</a:t>
            </a:r>
            <a:r>
              <a:rPr lang="en-US" altLang="ko-KR" sz="1600" dirty="0"/>
              <a:t>(pdf)”, Prentice Hall. pp. 69–73.</a:t>
            </a:r>
            <a:endParaRPr lang="ko-KR" altLang="en-US" sz="1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D04A1-30DE-4150-B6EB-262E6168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20EF-755D-4DAC-B83E-2DE68474A0FD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D2D1-FB56-4A01-9369-939BFB37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ACEC0-C427-46F3-811D-1C423E4B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8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4DC1A-82C0-4852-B2A4-CA22701AA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Basic Concepts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47224-17F9-4B86-B6D0-AE4B21611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BD59D-EE14-4E81-8047-D86C340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1BA2-C4EA-4287-9658-EBBEFB28B2C9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1C38E-5B5A-4DBE-8553-9645653C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A1EC2-4C49-453E-B5E2-40E5144D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8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32903-9C5C-4221-9941-4E72DA9A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Connected-Components Labeling(CCL)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B198F-4DB9-4A43-BC80-E2009A88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ko-KR" dirty="0"/>
              <a:t>Connected components labeling(CCL) scans an image and </a:t>
            </a:r>
            <a:r>
              <a:rPr lang="en-US" altLang="ko-KR" dirty="0">
                <a:solidFill>
                  <a:schemeClr val="tx2"/>
                </a:solidFill>
              </a:rPr>
              <a:t>groups its pixels into components based on pixel connectivity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Once all groups have been determined, each pixel is labeled with a </a:t>
            </a:r>
            <a:r>
              <a:rPr lang="en-US" altLang="ko-KR" dirty="0" err="1"/>
              <a:t>graylevel</a:t>
            </a:r>
            <a:r>
              <a:rPr lang="en-US" altLang="ko-KR" dirty="0"/>
              <a:t> or a color (color labeling) according to the component it was assigned to.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12DAF-DBC0-4A7A-8AE1-9755D122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247F-9693-4A1B-804E-EE24314E946C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684DA-6C1B-4F10-9C3B-698BF6A6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MMI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B54D4-8BF4-4696-913C-1E28040D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F8FDA6-0C82-4A37-A3AE-C36E00A63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499" y="3618086"/>
            <a:ext cx="3701756" cy="17260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764E32-3A6A-49EE-B4E5-C6082C8D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90" y="3618086"/>
            <a:ext cx="3789858" cy="17260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89B319-611A-4DA5-BDF8-2A525ACDE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5" y="3618086"/>
            <a:ext cx="3756395" cy="17260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ACCF8B-951F-4F11-8C4A-6DE75F5F5C4B}"/>
              </a:ext>
            </a:extLst>
          </p:cNvPr>
          <p:cNvSpPr txBox="1"/>
          <p:nvPr/>
        </p:nvSpPr>
        <p:spPr>
          <a:xfrm>
            <a:off x="86476" y="5344160"/>
            <a:ext cx="375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529ED-05CA-47D6-989D-7A11AD57250C}"/>
              </a:ext>
            </a:extLst>
          </p:cNvPr>
          <p:cNvSpPr txBox="1"/>
          <p:nvPr/>
        </p:nvSpPr>
        <p:spPr>
          <a:xfrm>
            <a:off x="5517607" y="6211669"/>
            <a:ext cx="3756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(a) Original image</a:t>
            </a:r>
          </a:p>
          <a:p>
            <a:r>
              <a:rPr lang="en-US" altLang="ko-KR" sz="1200" dirty="0"/>
              <a:t>(b) Result of number labeling with 4-connectivity</a:t>
            </a:r>
          </a:p>
          <a:p>
            <a:r>
              <a:rPr lang="en-US" altLang="ko-KR" sz="1200" dirty="0"/>
              <a:t>(c) Result of color labeling with 4-connectivity </a:t>
            </a:r>
            <a:endParaRPr lang="ko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873747F-BBDA-4177-A838-399D7961776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826140" y="4481123"/>
            <a:ext cx="402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7BBED55-0990-44D0-B3B0-A00FAEE364DC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8018248" y="4481123"/>
            <a:ext cx="402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1747E1-29E0-422E-B6E1-8AA4B5A3DFB4}"/>
              </a:ext>
            </a:extLst>
          </p:cNvPr>
          <p:cNvSpPr txBox="1"/>
          <p:nvPr/>
        </p:nvSpPr>
        <p:spPr>
          <a:xfrm>
            <a:off x="3792022" y="4239982"/>
            <a:ext cx="46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CCL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B75B5-27A0-4210-9506-008D9FA01BF0}"/>
              </a:ext>
            </a:extLst>
          </p:cNvPr>
          <p:cNvSpPr txBox="1"/>
          <p:nvPr/>
        </p:nvSpPr>
        <p:spPr>
          <a:xfrm>
            <a:off x="7924214" y="4239982"/>
            <a:ext cx="563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color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82CA4-7741-455E-9C2D-AA92917C42B8}"/>
              </a:ext>
            </a:extLst>
          </p:cNvPr>
          <p:cNvSpPr txBox="1"/>
          <p:nvPr/>
        </p:nvSpPr>
        <p:spPr>
          <a:xfrm>
            <a:off x="4228390" y="5344160"/>
            <a:ext cx="375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90661D-6287-404A-A667-A051A681A315}"/>
              </a:ext>
            </a:extLst>
          </p:cNvPr>
          <p:cNvSpPr txBox="1"/>
          <p:nvPr/>
        </p:nvSpPr>
        <p:spPr>
          <a:xfrm>
            <a:off x="8420498" y="5344160"/>
            <a:ext cx="375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03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E9E6E-1BE4-4513-842A-02355F80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Pixel connectivity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B1BC97-36A0-4C69-8CA1-7EB4652B1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pixel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/>
                  <a:t> has the set of pixels given by: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is called its </a:t>
                </a:r>
                <a:r>
                  <a:rPr lang="en-US" altLang="ko-KR" i="1" dirty="0"/>
                  <a:t>4-neighbors</a:t>
                </a:r>
                <a:r>
                  <a:rPr lang="en-US" altLang="ko-KR" dirty="0"/>
                  <a:t>. And its </a:t>
                </a:r>
                <a:r>
                  <a:rPr lang="en-US" altLang="ko-KR" i="1" dirty="0"/>
                  <a:t>8-neighbors</a:t>
                </a:r>
                <a:r>
                  <a:rPr lang="en-US" altLang="ko-KR" dirty="0"/>
                  <a:t> are defined as</a:t>
                </a:r>
              </a:p>
              <a:p>
                <a:pPr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b="0" dirty="0"/>
                  <a:t>  </a:t>
                </a:r>
              </a:p>
              <a:p>
                <a:r>
                  <a:rPr lang="en-US" altLang="ko-KR" dirty="0"/>
                  <a:t>From these, </a:t>
                </a:r>
                <a:r>
                  <a:rPr lang="en-US" altLang="ko-KR" i="1" dirty="0"/>
                  <a:t>4-</a:t>
                </a:r>
                <a:r>
                  <a:rPr lang="en-US" altLang="ko-KR" dirty="0"/>
                  <a:t> and </a:t>
                </a:r>
                <a:r>
                  <a:rPr lang="en-US" altLang="ko-KR" i="1" dirty="0"/>
                  <a:t>8-connectivity </a:t>
                </a:r>
                <a:r>
                  <a:rPr lang="en-US" altLang="ko-KR" dirty="0"/>
                  <a:t>are defined as:</a:t>
                </a:r>
              </a:p>
              <a:p>
                <a:r>
                  <a:rPr lang="en-US" altLang="ko-KR" dirty="0"/>
                  <a:t>Two pixels 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 and </a:t>
                </a:r>
                <a:r>
                  <a:rPr lang="en-US" altLang="ko-KR" i="1" dirty="0"/>
                  <a:t>q</a:t>
                </a:r>
                <a:r>
                  <a:rPr lang="en-US" altLang="ko-KR" dirty="0"/>
                  <a:t>, are </a:t>
                </a:r>
                <a:r>
                  <a:rPr lang="en-US" altLang="ko-KR" i="1" dirty="0"/>
                  <a:t>4</a:t>
                </a:r>
                <a:r>
                  <a:rPr lang="en-US" altLang="ko-KR" dirty="0"/>
                  <a:t>-connected if </a:t>
                </a:r>
                <a:r>
                  <a:rPr lang="en-US" altLang="ko-KR" i="1" dirty="0"/>
                  <a:t>q</a:t>
                </a:r>
                <a:r>
                  <a:rPr lang="en-US" altLang="ko-KR" dirty="0"/>
                  <a:t> is from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 </a:t>
                </a:r>
                <a:r>
                  <a:rPr lang="en-US" altLang="ko-KR" i="1" dirty="0"/>
                  <a:t>8</a:t>
                </a:r>
                <a:r>
                  <a:rPr lang="en-US" altLang="ko-KR" dirty="0"/>
                  <a:t>-connected if </a:t>
                </a:r>
                <a:r>
                  <a:rPr lang="en-US" altLang="ko-KR" i="1" dirty="0"/>
                  <a:t>q</a:t>
                </a:r>
                <a:r>
                  <a:rPr lang="en-US" altLang="ko-KR" dirty="0"/>
                  <a:t> is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B1BC97-36A0-4C69-8CA1-7EB4652B1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46813-984F-4278-8600-05434308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C646-018A-4620-8D7B-023ABA77B2C9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2102D-4AB9-4CE5-9541-2832C90C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702D4-5F07-47F9-9E2C-11400A78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Picture 2" descr="https://sites.ualberta.ca/~ccwj/teaching/image/morph/Figs/PNG/connectivity.png">
            <a:extLst>
              <a:ext uri="{FF2B5EF4-FFF2-40B4-BE49-F238E27FC236}">
                <a16:creationId xmlns:a16="http://schemas.microsoft.com/office/drawing/2014/main" id="{D221645A-EA78-4413-A3CB-6A93CE5B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53" y="5022708"/>
            <a:ext cx="2938029" cy="160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78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3D130-FA50-4B1A-AF32-F5F3D042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Labeling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B33EF9-6C52-49F1-AC12-F6A9C5A5D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can transform the image labeled with the number to the color image, using the HSI model.</a:t>
                </a:r>
              </a:p>
              <a:p>
                <a:r>
                  <a:rPr lang="en-US" altLang="ko-KR" dirty="0"/>
                  <a:t>Let assume that the numbers in the labels start at “1”.</a:t>
                </a:r>
              </a:p>
              <a:p>
                <a:r>
                  <a:rPr lang="en-US" altLang="ko-KR" dirty="0"/>
                  <a:t>Then the hue value of a label</a:t>
                </a:r>
                <a:r>
                  <a:rPr lang="en-US" altLang="ko-KR" i="1" dirty="0"/>
                  <a:t>, denoted as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/>
                  <a:t>,</a:t>
                </a:r>
                <a:r>
                  <a:rPr lang="en-US" altLang="ko-KR" dirty="0"/>
                  <a:t> can be obtained by: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0       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Set </a:t>
                </a:r>
                <a:r>
                  <a:rPr lang="en-US" altLang="ko-KR" i="1" dirty="0"/>
                  <a:t>Intensity</a:t>
                </a:r>
                <a:r>
                  <a:rPr lang="en-US" altLang="ko-KR" dirty="0"/>
                  <a:t> = 127, </a:t>
                </a:r>
                <a:r>
                  <a:rPr lang="en-US" altLang="ko-KR" i="1" dirty="0"/>
                  <a:t>Saturation</a:t>
                </a:r>
                <a:r>
                  <a:rPr lang="en-US" altLang="ko-KR" dirty="0"/>
                  <a:t> = 1, and using the above hue we can get colored image.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B33EF9-6C52-49F1-AC12-F6A9C5A5D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01946-ED9C-4E89-9542-6D13DCEA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7B19-E5DA-413B-96B5-9D8615CFE455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915F4-2352-4FE6-9BAD-6F6F70AF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EE2E-8B2A-45B2-A457-AC5EE987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6F71051-8034-4FFC-882B-C1FFF694A008}"/>
                  </a:ext>
                </a:extLst>
              </p:cNvPr>
              <p:cNvSpPr/>
              <p:nvPr/>
            </p:nvSpPr>
            <p:spPr>
              <a:xfrm>
                <a:off x="6718169" y="3870142"/>
                <a:ext cx="28246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200" dirty="0"/>
                  <a:t> : a number in labels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i="1" dirty="0" smtClean="0">
                        <a:latin typeface="Cambria Math" panose="02040503050406030204" pitchFamily="18" charset="0"/>
                      </a:rPr>
                      <m:t>𝑀𝑎𝑥</m:t>
                    </m:r>
                  </m:oMath>
                </a14:m>
                <a:r>
                  <a:rPr lang="en-US" altLang="ko-KR" sz="1200" i="1" dirty="0"/>
                  <a:t> : </a:t>
                </a:r>
                <a:r>
                  <a:rPr lang="en-US" altLang="ko-KR" sz="1200" dirty="0"/>
                  <a:t>the maximum number in labels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6F71051-8034-4FFC-882B-C1FFF694A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169" y="3870142"/>
                <a:ext cx="2824684" cy="461665"/>
              </a:xfrm>
              <a:prstGeom prst="rect">
                <a:avLst/>
              </a:prstGeom>
              <a:blipFill>
                <a:blip r:embed="rId6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46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5F191-DF85-49E7-B79F-0CF5AEE88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640" y="2404534"/>
            <a:ext cx="7766936" cy="1646302"/>
          </a:xfrm>
        </p:spPr>
        <p:txBody>
          <a:bodyPr/>
          <a:lstStyle/>
          <a:p>
            <a:r>
              <a:rPr lang="en-US" altLang="ko-KR" dirty="0"/>
              <a:t>2. Algorithms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B85295-E2B7-4E50-BEBF-7ECF866C2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2477C-9CA1-46DE-B186-329AFB3F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1BA2-C4EA-4287-9658-EBBEFB28B2C9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938CE-85CC-4EA6-91D4-FE1E408A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DB64E-C139-452A-AA55-FD7B6BB4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74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6D230-155F-48C8-8BAD-ABF94A36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04" y="2205514"/>
            <a:ext cx="4158196" cy="356073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Once the first pixel of a connected component is found, all the connected pixels of that connected component are labelled before going onto the next pixel in the image.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3D8BD26-C178-4510-95A8-A7FEC2AB6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65" y="820501"/>
            <a:ext cx="4814055" cy="4296543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7AB9F-962C-413C-8142-B50CEA7B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968" y="6492875"/>
            <a:ext cx="55410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MMI Lab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6CBD4-768D-4969-BA8C-FA9E210D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14720" y="6492875"/>
            <a:ext cx="14379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99F9DD-4126-4F0E-AF63-29EB0602A1AD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842D1-F2E9-433A-ACD8-AA4A7891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518457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776EE7-C152-461B-BC9C-A70865AC30B6}" type="slidenum">
              <a:rPr lang="ko-KR" altLang="en-US" smtClean="0"/>
              <a:pPr>
                <a:spcAft>
                  <a:spcPts val="600"/>
                </a:spcAft>
              </a:pPr>
              <a:t>8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9B6251-EB2A-420C-A9EB-6D84CACE1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4" y="3590105"/>
            <a:ext cx="2297918" cy="15269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03F592-8759-46DF-9819-81496232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04" y="485508"/>
            <a:ext cx="5682196" cy="13208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One component at a time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8465205-37D1-4BBD-90EF-4F955C393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81" y="3591849"/>
            <a:ext cx="1543260" cy="152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54D089-6928-4506-BD1F-1A298F2BA8BB}"/>
              </a:ext>
            </a:extLst>
          </p:cNvPr>
          <p:cNvSpPr txBox="1"/>
          <p:nvPr/>
        </p:nvSpPr>
        <p:spPr>
          <a:xfrm>
            <a:off x="471204" y="5117044"/>
            <a:ext cx="229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(a)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97E11-FA9E-44DD-A54F-6087A7DEA5EE}"/>
              </a:ext>
            </a:extLst>
          </p:cNvPr>
          <p:cNvSpPr txBox="1"/>
          <p:nvPr/>
        </p:nvSpPr>
        <p:spPr>
          <a:xfrm>
            <a:off x="2826522" y="5107858"/>
            <a:ext cx="154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(b)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6FEB4-A829-4B05-9795-3C000A5DE7FE}"/>
              </a:ext>
            </a:extLst>
          </p:cNvPr>
          <p:cNvSpPr txBox="1"/>
          <p:nvPr/>
        </p:nvSpPr>
        <p:spPr>
          <a:xfrm>
            <a:off x="2710473" y="5728818"/>
            <a:ext cx="331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sz="1200" dirty="0"/>
              <a:t>Pixel-by-Pixel process</a:t>
            </a:r>
          </a:p>
          <a:p>
            <a:pPr marL="342900" indent="-342900">
              <a:buAutoNum type="alphaLcParenBoth"/>
            </a:pPr>
            <a:r>
              <a:rPr lang="en-US" altLang="ko-KR" sz="1200" dirty="0"/>
              <a:t>Component-by-Component process</a:t>
            </a:r>
          </a:p>
          <a:p>
            <a:pPr marL="342900" indent="-342900">
              <a:buAutoNum type="alphaLcParenBoth"/>
            </a:pPr>
            <a:r>
              <a:rPr lang="en-US" altLang="ko-KR" sz="1200" dirty="0"/>
              <a:t>Flow chart of algorithm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62060-56BD-4E5D-912C-9383E117757A}"/>
              </a:ext>
            </a:extLst>
          </p:cNvPr>
          <p:cNvSpPr txBox="1"/>
          <p:nvPr/>
        </p:nvSpPr>
        <p:spPr>
          <a:xfrm>
            <a:off x="6553492" y="5180902"/>
            <a:ext cx="154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(c)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771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6C668-2CCA-47CF-9665-C04D6FD2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52" y="148878"/>
            <a:ext cx="8584589" cy="976539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One component at a time</a:t>
            </a:r>
            <a:br>
              <a:rPr lang="en-US" altLang="ko-KR" sz="2800" dirty="0"/>
            </a:br>
            <a:r>
              <a:rPr lang="en-US" altLang="ko-KR" sz="2800" dirty="0"/>
              <a:t>-Methods to assign label to all the connected pixels</a:t>
            </a:r>
            <a:endParaRPr lang="ko-KR" altLang="en-US" sz="2800" dirty="0"/>
          </a:p>
        </p:txBody>
      </p:sp>
      <p:pic>
        <p:nvPicPr>
          <p:cNvPr id="8" name="내용 개체 틀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27A164B-438F-4149-8102-40A0F947D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24" y="1183269"/>
            <a:ext cx="4130023" cy="449146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7DEEA-A7A5-4E8C-A7C7-23B9700C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FA1-CF6B-4483-90B9-5EE451A628FD}" type="datetime1">
              <a:rPr lang="ko-KR" altLang="en-US" smtClean="0"/>
              <a:t>2019-07-29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38AB3-B023-4995-A870-793A72EA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MMI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BBA95-E758-412E-8686-C3E9FCB6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EE7-C152-461B-BC9C-A70865AC30B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F4037-01B0-4F4C-A084-523AE60EF390}"/>
              </a:ext>
            </a:extLst>
          </p:cNvPr>
          <p:cNvSpPr txBox="1"/>
          <p:nvPr/>
        </p:nvSpPr>
        <p:spPr>
          <a:xfrm>
            <a:off x="528478" y="6018992"/>
            <a:ext cx="46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Using recursions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559B9-9AA8-415B-BF7C-8E5E2364D98B}"/>
              </a:ext>
            </a:extLst>
          </p:cNvPr>
          <p:cNvSpPr txBox="1"/>
          <p:nvPr/>
        </p:nvSpPr>
        <p:spPr>
          <a:xfrm>
            <a:off x="5451823" y="6018992"/>
            <a:ext cx="41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Using queues(or stacks)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71833C-A49B-49C9-8405-9F7BF88EE466}"/>
              </a:ext>
            </a:extLst>
          </p:cNvPr>
          <p:cNvCxnSpPr/>
          <p:nvPr/>
        </p:nvCxnSpPr>
        <p:spPr>
          <a:xfrm>
            <a:off x="5243332" y="1099595"/>
            <a:ext cx="0" cy="528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F744E159-8CF4-4841-BB9D-C7985A322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32" y="1183269"/>
            <a:ext cx="4206893" cy="449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8476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1476</Words>
  <Application>Microsoft Office PowerPoint</Application>
  <PresentationFormat>와이드스크린</PresentationFormat>
  <Paragraphs>331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 Unicode MS</vt:lpstr>
      <vt:lpstr>맑은 고딕</vt:lpstr>
      <vt:lpstr>Arial</vt:lpstr>
      <vt:lpstr>Cambria Math</vt:lpstr>
      <vt:lpstr>Trebuchet MS</vt:lpstr>
      <vt:lpstr>Wingdings 3</vt:lpstr>
      <vt:lpstr>패싯</vt:lpstr>
      <vt:lpstr>DIP Seminar Week3</vt:lpstr>
      <vt:lpstr>Contents</vt:lpstr>
      <vt:lpstr>1. Basic Concepts</vt:lpstr>
      <vt:lpstr>Connected-Components Labeling(CCL) </vt:lpstr>
      <vt:lpstr>Pixel connectivity</vt:lpstr>
      <vt:lpstr>Color Labeling</vt:lpstr>
      <vt:lpstr>2. Algorithms</vt:lpstr>
      <vt:lpstr>One component at a time</vt:lpstr>
      <vt:lpstr>One component at a time -Methods to assign label to all the connected pixels</vt:lpstr>
      <vt:lpstr>One component at a time -Methods to assign label to all the connected pixels</vt:lpstr>
      <vt:lpstr>Two pass Algorithm</vt:lpstr>
      <vt:lpstr>Union–Find data structure -Method to store the equivalences</vt:lpstr>
      <vt:lpstr>Two pass Algorithm</vt:lpstr>
      <vt:lpstr>3. Experimental results and Analysis</vt:lpstr>
      <vt:lpstr>Experimental result -symbol.bmp</vt:lpstr>
      <vt:lpstr>PowerPoint 프레젠테이션</vt:lpstr>
      <vt:lpstr>Experimental result -moonlight.bmp</vt:lpstr>
      <vt:lpstr>PowerPoint 프레젠테이션</vt:lpstr>
      <vt:lpstr>PowerPoint 프레젠테이션</vt:lpstr>
      <vt:lpstr>Experimental result -footprint.bmp</vt:lpstr>
      <vt:lpstr>PowerPoint 프레젠테이션</vt:lpstr>
      <vt:lpstr>Conclusion</vt:lpstr>
      <vt:lpstr>Referneces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Seminar Week3</dc:title>
  <dc:creator>su</dc:creator>
  <cp:lastModifiedBy> </cp:lastModifiedBy>
  <cp:revision>82</cp:revision>
  <dcterms:created xsi:type="dcterms:W3CDTF">2019-07-25T08:28:39Z</dcterms:created>
  <dcterms:modified xsi:type="dcterms:W3CDTF">2019-07-29T06:01:37Z</dcterms:modified>
</cp:coreProperties>
</file>