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4" r:id="rId1"/>
  </p:sldMasterIdLst>
  <p:notesMasterIdLst>
    <p:notesMasterId r:id="rId33"/>
  </p:notesMasterIdLst>
  <p:handoutMasterIdLst>
    <p:handoutMasterId r:id="rId34"/>
  </p:handoutMasterIdLst>
  <p:sldIdLst>
    <p:sldId id="259" r:id="rId2"/>
    <p:sldId id="294" r:id="rId3"/>
    <p:sldId id="266" r:id="rId4"/>
    <p:sldId id="305" r:id="rId5"/>
    <p:sldId id="306" r:id="rId6"/>
    <p:sldId id="307" r:id="rId7"/>
    <p:sldId id="308" r:id="rId8"/>
    <p:sldId id="319" r:id="rId9"/>
    <p:sldId id="327" r:id="rId10"/>
    <p:sldId id="328" r:id="rId11"/>
    <p:sldId id="329" r:id="rId12"/>
    <p:sldId id="330" r:id="rId13"/>
    <p:sldId id="321" r:id="rId14"/>
    <p:sldId id="324" r:id="rId15"/>
    <p:sldId id="325" r:id="rId16"/>
    <p:sldId id="326" r:id="rId17"/>
    <p:sldId id="322" r:id="rId18"/>
    <p:sldId id="331" r:id="rId19"/>
    <p:sldId id="333" r:id="rId20"/>
    <p:sldId id="332" r:id="rId21"/>
    <p:sldId id="309" r:id="rId22"/>
    <p:sldId id="310" r:id="rId23"/>
    <p:sldId id="312" r:id="rId24"/>
    <p:sldId id="313" r:id="rId25"/>
    <p:sldId id="315" r:id="rId26"/>
    <p:sldId id="314" r:id="rId27"/>
    <p:sldId id="316" r:id="rId28"/>
    <p:sldId id="317" r:id="rId29"/>
    <p:sldId id="318" r:id="rId30"/>
    <p:sldId id="334" r:id="rId31"/>
    <p:sldId id="335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74147" autoAdjust="0"/>
  </p:normalViewPr>
  <p:slideViewPr>
    <p:cSldViewPr snapToGrid="0">
      <p:cViewPr varScale="1">
        <p:scale>
          <a:sx n="56" d="100"/>
          <a:sy n="56" d="100"/>
        </p:scale>
        <p:origin x="77" y="149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8A513BA-3E82-4812-9926-DD5B40EAAC25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22DC2647-C259-4EB5-84B8-93A3F8E54DE7}" type="datetime1">
              <a:rPr lang="ko-KR" altLang="en-US"/>
              <a:pPr lvl="0">
                <a:defRPr/>
              </a:pPr>
              <a:t>2023-07-16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B440BA11-FEDB-4E64-B4BE-9FDEE8123FE3}" type="datetime1">
              <a:rPr lang="ko-KR" altLang="en-US"/>
              <a:pPr lvl="0">
                <a:defRPr/>
              </a:pPr>
              <a:t>2023-07-16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F8D56DB-D808-478E-8624-F84E557D342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금일 </a:t>
            </a:r>
            <a:r>
              <a:rPr lang="en-US" altLang="ko-KR"/>
              <a:t>L1,L2</a:t>
            </a:r>
            <a:r>
              <a:rPr lang="ko-KR" altLang="en-US"/>
              <a:t> 정규화 및 엘라스틱 넷 </a:t>
            </a:r>
            <a:r>
              <a:rPr lang="en-US" altLang="ko-KR"/>
              <a:t>Stacking blending</a:t>
            </a:r>
            <a:r>
              <a:rPr lang="ko-KR" altLang="en-US"/>
              <a:t> 발표를 맡게된 프로젝트 </a:t>
            </a:r>
            <a:r>
              <a:rPr lang="en-US" altLang="ko-KR"/>
              <a:t>2</a:t>
            </a:r>
            <a:r>
              <a:rPr lang="ko-KR" altLang="en-US"/>
              <a:t>팀 박성민입니다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F8D56DB-D808-478E-8624-F84E557D3424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L2</a:t>
            </a:r>
            <a:r>
              <a:rPr lang="en-US" altLang="ko-KR" baseline="0"/>
              <a:t> </a:t>
            </a:r>
            <a:r>
              <a:rPr lang="ko-KR" altLang="en-US" baseline="0"/>
              <a:t>규제</a:t>
            </a:r>
            <a:r>
              <a:rPr lang="en-US" altLang="ko-KR" baseline="0"/>
              <a:t> </a:t>
            </a:r>
            <a:r>
              <a:rPr lang="ko-KR" altLang="en-US" baseline="0"/>
              <a:t>표 자료 </a:t>
            </a:r>
          </a:p>
          <a:p>
            <a:pPr lvl="0">
              <a:defRPr/>
            </a:pPr>
            <a:endParaRPr lang="en-US" altLang="ko-KR" baseline="0"/>
          </a:p>
          <a:p>
            <a:pPr lvl="0">
              <a:defRPr/>
            </a:pPr>
            <a:r>
              <a:rPr lang="ko-KR" altLang="en-US" baseline="0"/>
              <a:t>노란색 </a:t>
            </a:r>
            <a:r>
              <a:rPr lang="en-US" altLang="ko-KR" baseline="0"/>
              <a:t>BOX :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F8D56DB-D808-478E-8624-F84E557D3424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F8D56DB-D808-478E-8624-F84E557D3424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먼저 사이킷런에서 제공하는 </a:t>
            </a:r>
            <a:r>
              <a:rPr lang="en-US" altLang="ko-KR"/>
              <a:t>Ridge</a:t>
            </a:r>
            <a:r>
              <a:rPr lang="ko-KR" altLang="en-US"/>
              <a:t>를 불러와 객체를 만듭니다</a:t>
            </a:r>
            <a:r>
              <a:rPr lang="en-US" altLang="ko-KR"/>
              <a:t>.</a:t>
            </a:r>
          </a:p>
          <a:p>
            <a:pPr lvl="0">
              <a:defRPr/>
            </a:pPr>
            <a:r>
              <a:rPr lang="ko-KR" altLang="en-US"/>
              <a:t>이때 </a:t>
            </a:r>
            <a:r>
              <a:rPr lang="en-US" altLang="ko-KR"/>
              <a:t>alpha</a:t>
            </a:r>
            <a:r>
              <a:rPr lang="ko-KR" altLang="en-US"/>
              <a:t>값이 가중치의 패널티를 부여하는 정도입니다</a:t>
            </a:r>
            <a:r>
              <a:rPr lang="en-US" altLang="ko-KR"/>
              <a:t>.</a:t>
            </a:r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두번째로 </a:t>
            </a:r>
            <a:r>
              <a:rPr lang="en-US" altLang="ko-KR"/>
              <a:t>alpha</a:t>
            </a:r>
            <a:r>
              <a:rPr lang="ko-KR" altLang="en-US"/>
              <a:t>값에 따른 가중치 변화입니다</a:t>
            </a:r>
            <a:r>
              <a:rPr lang="en-US" altLang="ko-KR"/>
              <a:t>.</a:t>
            </a:r>
          </a:p>
          <a:p>
            <a:pPr lvl="0">
              <a:defRPr/>
            </a:pPr>
            <a:r>
              <a:rPr lang="ko-KR" altLang="en-US"/>
              <a:t>노란색 박스는 상대적으로 큰 가중치를 가진 컬럼들이 변하는 정도입니다</a:t>
            </a:r>
            <a:r>
              <a:rPr lang="en-US" altLang="ko-KR"/>
              <a:t>.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빨간색 박스는 비중요도 컬럼들이지만 </a:t>
            </a:r>
            <a:r>
              <a:rPr lang="en-US" altLang="ko-KR"/>
              <a:t>0</a:t>
            </a:r>
            <a:r>
              <a:rPr lang="ko-KR" altLang="en-US"/>
              <a:t>에 수렴하지 않고 값을 가지고 있는 것을 알수있습니다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F8D56DB-D808-478E-8624-F84E557D3424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L2</a:t>
            </a:r>
            <a:r>
              <a:rPr lang="en-US" altLang="ko-KR" baseline="0"/>
              <a:t> </a:t>
            </a:r>
            <a:r>
              <a:rPr lang="ko-KR" altLang="en-US" baseline="0"/>
              <a:t>규제</a:t>
            </a:r>
            <a:r>
              <a:rPr lang="en-US" altLang="ko-KR" baseline="0"/>
              <a:t> </a:t>
            </a:r>
            <a:r>
              <a:rPr lang="ko-KR" altLang="en-US" baseline="0"/>
              <a:t>표 자료 </a:t>
            </a:r>
          </a:p>
          <a:p>
            <a:pPr lvl="0">
              <a:defRPr/>
            </a:pPr>
            <a:endParaRPr lang="en-US" altLang="ko-KR" baseline="0"/>
          </a:p>
          <a:p>
            <a:pPr lvl="0">
              <a:defRPr/>
            </a:pPr>
            <a:r>
              <a:rPr lang="ko-KR" altLang="en-US" baseline="0"/>
              <a:t>노란색 </a:t>
            </a:r>
            <a:r>
              <a:rPr lang="en-US" altLang="ko-KR" baseline="0"/>
              <a:t>BOX :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F8D56DB-D808-478E-8624-F84E557D3424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그래프를 보시게 되면 </a:t>
            </a:r>
            <a:r>
              <a:rPr lang="ko-KR" altLang="en-US" dirty="0" err="1"/>
              <a:t>알파값</a:t>
            </a:r>
            <a:r>
              <a:rPr lang="ko-KR" altLang="en-US" dirty="0"/>
              <a:t> 즉 </a:t>
            </a:r>
            <a:r>
              <a:rPr lang="ko-KR" altLang="en-US" dirty="0" err="1"/>
              <a:t>패널티에</a:t>
            </a:r>
            <a:r>
              <a:rPr lang="ko-KR" altLang="en-US" dirty="0"/>
              <a:t> 따라 전체적으로 컬럼들의 가중치가 감소하는 것을 알 </a:t>
            </a:r>
            <a:r>
              <a:rPr lang="ko-KR" altLang="en-US" dirty="0" err="1"/>
              <a:t>수있습니다</a:t>
            </a:r>
            <a:r>
              <a:rPr lang="en-US" altLang="ko-KR" dirty="0"/>
              <a:t>.</a:t>
            </a:r>
          </a:p>
          <a:p>
            <a:pPr lvl="0">
              <a:defRPr/>
            </a:pPr>
            <a:r>
              <a:rPr lang="ko-KR" altLang="en-US" dirty="0"/>
              <a:t>크게 보시면 그림을 </a:t>
            </a:r>
            <a:r>
              <a:rPr lang="ko-KR" altLang="en-US" dirty="0" err="1"/>
              <a:t>누른다라고</a:t>
            </a:r>
            <a:r>
              <a:rPr lang="ko-KR" altLang="en-US" dirty="0"/>
              <a:t> 생각하면 이해가 되지 </a:t>
            </a:r>
            <a:r>
              <a:rPr lang="ko-KR" altLang="en-US" dirty="0" err="1"/>
              <a:t>않을까여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F8D56DB-D808-478E-8624-F84E557D3424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F8D56DB-D808-478E-8624-F84E557D3424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먼저 </a:t>
            </a:r>
            <a:r>
              <a:rPr lang="ko-KR" altLang="en-US" dirty="0" err="1"/>
              <a:t>사이킷런에서</a:t>
            </a:r>
            <a:r>
              <a:rPr lang="ko-KR" altLang="en-US" dirty="0"/>
              <a:t> 제공하는 </a:t>
            </a:r>
            <a:r>
              <a:rPr lang="ko-KR" altLang="en-US" dirty="0" err="1"/>
              <a:t>엘라스틱넷을</a:t>
            </a:r>
            <a:r>
              <a:rPr lang="ko-KR" altLang="en-US" dirty="0"/>
              <a:t> 불러와 객체를 만듭니다</a:t>
            </a:r>
            <a:r>
              <a:rPr lang="en-US" altLang="ko-KR" dirty="0"/>
              <a:t>.</a:t>
            </a:r>
          </a:p>
          <a:p>
            <a:pPr lvl="0">
              <a:defRPr/>
            </a:pPr>
            <a:r>
              <a:rPr lang="ko-KR" altLang="en-US" dirty="0"/>
              <a:t>이때 </a:t>
            </a:r>
            <a:r>
              <a:rPr lang="en-US" altLang="ko-KR" dirty="0"/>
              <a:t>alpha</a:t>
            </a:r>
            <a:r>
              <a:rPr lang="ko-KR" altLang="en-US" dirty="0"/>
              <a:t>값이 가중치의 </a:t>
            </a:r>
            <a:r>
              <a:rPr lang="ko-KR" altLang="en-US" dirty="0" err="1"/>
              <a:t>패널티를</a:t>
            </a:r>
            <a:r>
              <a:rPr lang="ko-KR" altLang="en-US" dirty="0"/>
              <a:t> 부여하는 정도이며</a:t>
            </a:r>
            <a:r>
              <a:rPr lang="en-US" altLang="ko-KR" dirty="0"/>
              <a:t>,</a:t>
            </a:r>
          </a:p>
          <a:p>
            <a:pPr lvl="0">
              <a:defRPr/>
            </a:pPr>
            <a:r>
              <a:rPr lang="ko-KR" altLang="en-US" dirty="0"/>
              <a:t>또한 </a:t>
            </a:r>
            <a:r>
              <a:rPr lang="ko-KR" altLang="en-US" dirty="0" err="1"/>
              <a:t>엘라스틱</a:t>
            </a:r>
            <a:r>
              <a:rPr lang="ko-KR" altLang="en-US" dirty="0"/>
              <a:t> 넷은 </a:t>
            </a:r>
            <a:r>
              <a:rPr lang="en-US" altLang="ko-KR" dirty="0"/>
              <a:t>l1_ratio</a:t>
            </a:r>
            <a:r>
              <a:rPr lang="ko-KR" altLang="en-US" dirty="0"/>
              <a:t>가 있는데 </a:t>
            </a:r>
            <a:r>
              <a:rPr lang="en-US" altLang="ko-KR" dirty="0"/>
              <a:t>l1</a:t>
            </a:r>
            <a:r>
              <a:rPr lang="ko-KR" altLang="en-US" dirty="0"/>
              <a:t>의 정도를 어떻게 사용할지 정하는 </a:t>
            </a:r>
            <a:r>
              <a:rPr lang="ko-KR" altLang="en-US" dirty="0" err="1"/>
              <a:t>하이퍼파라미터입니다</a:t>
            </a:r>
            <a:r>
              <a:rPr lang="en-US" altLang="ko-KR" dirty="0"/>
              <a:t>.</a:t>
            </a:r>
          </a:p>
          <a:p>
            <a:pPr lvl="0">
              <a:defRPr/>
            </a:pPr>
            <a:r>
              <a:rPr lang="ko-KR" altLang="en-US" dirty="0"/>
              <a:t>디폴트 값은 </a:t>
            </a:r>
            <a:r>
              <a:rPr lang="en-US" altLang="ko-KR" dirty="0"/>
              <a:t>0.5</a:t>
            </a:r>
            <a:r>
              <a:rPr lang="ko-KR" altLang="en-US" dirty="0"/>
              <a:t>즉 </a:t>
            </a:r>
            <a:r>
              <a:rPr lang="en-US" altLang="ko-KR" dirty="0"/>
              <a:t>l1,l2</a:t>
            </a:r>
            <a:r>
              <a:rPr lang="ko-KR" altLang="en-US" dirty="0"/>
              <a:t> 규제를 절반씩 사용하겠다는 것입니다</a:t>
            </a:r>
            <a:r>
              <a:rPr lang="en-US" altLang="ko-KR" dirty="0"/>
              <a:t>.</a:t>
            </a:r>
          </a:p>
          <a:p>
            <a:pPr lvl="0">
              <a:defRPr/>
            </a:pPr>
            <a:r>
              <a:rPr lang="ko-KR" altLang="en-US" dirty="0"/>
              <a:t>만약</a:t>
            </a:r>
          </a:p>
          <a:p>
            <a:pPr lvl="0">
              <a:defRPr/>
            </a:pPr>
            <a:r>
              <a:rPr lang="en-US" altLang="ko-KR" dirty="0"/>
              <a:t>l1_ratio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일 시 </a:t>
            </a:r>
            <a:r>
              <a:rPr lang="en-US" altLang="ko-KR" dirty="0"/>
              <a:t>l1</a:t>
            </a:r>
            <a:r>
              <a:rPr lang="ko-KR" altLang="en-US" dirty="0"/>
              <a:t> 규제만 적용하겠다는 것이며</a:t>
            </a:r>
          </a:p>
          <a:p>
            <a:pPr lvl="0">
              <a:defRPr/>
            </a:pPr>
            <a:r>
              <a:rPr lang="en-US" altLang="ko-KR" dirty="0"/>
              <a:t>l1_ratio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이면 </a:t>
            </a:r>
            <a:r>
              <a:rPr lang="en-US" altLang="ko-KR" dirty="0"/>
              <a:t>l2</a:t>
            </a:r>
            <a:r>
              <a:rPr lang="ko-KR" altLang="en-US" dirty="0"/>
              <a:t> 만 적용하겠다는 것입니다</a:t>
            </a:r>
            <a:r>
              <a:rPr lang="en-US" altLang="ko-KR" dirty="0"/>
              <a:t>.</a:t>
            </a:r>
          </a:p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F8D56DB-D808-478E-8624-F84E557D3424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다음은 </a:t>
            </a:r>
            <a:r>
              <a:rPr lang="en-US" altLang="ko-KR" dirty="0"/>
              <a:t>alpha</a:t>
            </a:r>
            <a:r>
              <a:rPr lang="ko-KR" altLang="en-US" dirty="0"/>
              <a:t>값과 </a:t>
            </a:r>
            <a:r>
              <a:rPr lang="en-US" altLang="ko-KR" dirty="0"/>
              <a:t>l1_ratio</a:t>
            </a:r>
            <a:r>
              <a:rPr lang="ko-KR" altLang="en-US" dirty="0"/>
              <a:t>값에 변화에 따른 가중치 변화입니다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F8D56DB-D808-478E-8624-F84E557D3424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시각화 자료를 보시게 되면</a:t>
            </a:r>
          </a:p>
          <a:p>
            <a:pPr lvl="0">
              <a:defRPr/>
            </a:pPr>
            <a:r>
              <a:rPr lang="ko-KR" altLang="en-US"/>
              <a:t>가장 마지막 하단에 위치한 </a:t>
            </a:r>
            <a:r>
              <a:rPr lang="en-US" altLang="ko-KR"/>
              <a:t>Nox</a:t>
            </a:r>
            <a:r>
              <a:rPr lang="ko-KR" altLang="en-US"/>
              <a:t>라는 컬럼은 상대적으로 </a:t>
            </a:r>
            <a:r>
              <a:rPr lang="en-US" altLang="ko-KR"/>
              <a:t>l1</a:t>
            </a:r>
            <a:r>
              <a:rPr lang="ko-KR" altLang="en-US"/>
              <a:t>규제에 비율이 올라가면 올라갈수록 가중치가 회복되는 모습을 볼 수있습니다</a:t>
            </a:r>
            <a:r>
              <a:rPr lang="en-US" altLang="ko-KR"/>
              <a:t>.</a:t>
            </a:r>
          </a:p>
          <a:p>
            <a:pPr lvl="0">
              <a:defRPr/>
            </a:pPr>
            <a:r>
              <a:rPr lang="en-US" altLang="ko-KR"/>
              <a:t>l1</a:t>
            </a:r>
            <a:r>
              <a:rPr lang="ko-KR" altLang="en-US"/>
              <a:t>은 비중요도 변수를 먼저 가중치를 </a:t>
            </a:r>
            <a:r>
              <a:rPr lang="en-US" altLang="ko-KR"/>
              <a:t>0</a:t>
            </a:r>
            <a:r>
              <a:rPr lang="ko-KR" altLang="en-US"/>
              <a:t>에 수렴하게 만드니깐여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F8D56DB-D808-478E-8624-F84E557D3424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/>
              <a:t>스태킹입니다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defRPr/>
            </a:pPr>
            <a:r>
              <a:rPr lang="ko-KR" altLang="en-US" dirty="0"/>
              <a:t>원리는 </a:t>
            </a:r>
            <a:r>
              <a:rPr lang="en-US" altLang="ko-KR" dirty="0"/>
              <a:t>1</a:t>
            </a:r>
            <a:r>
              <a:rPr lang="ko-KR" altLang="en-US" dirty="0"/>
              <a:t>가지 데이터를 가지고 </a:t>
            </a:r>
            <a:r>
              <a:rPr lang="en-US" altLang="ko-KR" dirty="0"/>
              <a:t>n</a:t>
            </a:r>
            <a:r>
              <a:rPr lang="ko-KR" altLang="en-US" dirty="0"/>
              <a:t>개의 모델을 </a:t>
            </a:r>
            <a:r>
              <a:rPr lang="ko-KR" altLang="en-US" dirty="0" err="1"/>
              <a:t>학습시킨후</a:t>
            </a:r>
            <a:r>
              <a:rPr lang="ko-KR" altLang="en-US" dirty="0"/>
              <a:t> </a:t>
            </a:r>
          </a:p>
          <a:p>
            <a:pPr>
              <a:defRPr/>
            </a:pPr>
            <a:r>
              <a:rPr lang="ko-KR" altLang="en-US" dirty="0"/>
              <a:t>거기서 파생되는 </a:t>
            </a:r>
            <a:r>
              <a:rPr lang="en-US" altLang="ko-KR" dirty="0"/>
              <a:t>n</a:t>
            </a:r>
            <a:r>
              <a:rPr lang="ko-KR" altLang="en-US" dirty="0"/>
              <a:t>개의 </a:t>
            </a:r>
            <a:r>
              <a:rPr lang="ko-KR" altLang="en-US" dirty="0" err="1"/>
              <a:t>예측값을</a:t>
            </a:r>
            <a:r>
              <a:rPr lang="ko-KR" altLang="en-US" dirty="0"/>
              <a:t> 새로운 모델 </a:t>
            </a:r>
            <a:r>
              <a:rPr lang="en-US" altLang="ko-KR" dirty="0"/>
              <a:t>(Meta Model)</a:t>
            </a:r>
            <a:r>
              <a:rPr lang="ko-KR" altLang="en-US" dirty="0"/>
              <a:t>에 학습데이터로 사용하여 예측해보는 것을 말합니다</a:t>
            </a:r>
            <a:r>
              <a:rPr lang="en-US" altLang="ko-KR" dirty="0"/>
              <a:t>.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특징은 </a:t>
            </a:r>
            <a:r>
              <a:rPr lang="en-US" altLang="ko-KR" dirty="0"/>
              <a:t>~~~~~~</a:t>
            </a:r>
            <a:r>
              <a:rPr lang="ko-KR" altLang="en-US" dirty="0"/>
              <a:t> 입니다</a:t>
            </a:r>
            <a:r>
              <a:rPr lang="en-US" altLang="ko-KR" dirty="0"/>
              <a:t>.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왼쪽은 잠시 후 저희가 적용해본 </a:t>
            </a:r>
            <a:r>
              <a:rPr lang="ko-KR" altLang="en-US" dirty="0" err="1"/>
              <a:t>스태킹의</a:t>
            </a:r>
            <a:r>
              <a:rPr lang="ko-KR" altLang="en-US" dirty="0"/>
              <a:t> 간단한 과정을 </a:t>
            </a:r>
            <a:r>
              <a:rPr lang="ko-KR" altLang="en-US" dirty="0" err="1"/>
              <a:t>시각화해봤습니다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저희는 </a:t>
            </a:r>
            <a:r>
              <a:rPr lang="en-US" altLang="ko-KR" dirty="0"/>
              <a:t>1</a:t>
            </a:r>
            <a:r>
              <a:rPr lang="ko-KR" altLang="en-US" dirty="0"/>
              <a:t>가지 모델을 돌린 결과값을 메타 모델에 적용시키고 </a:t>
            </a:r>
            <a:r>
              <a:rPr lang="en-US" altLang="ko-KR" dirty="0" err="1"/>
              <a:t>rmse</a:t>
            </a:r>
            <a:r>
              <a:rPr lang="ko-KR" altLang="en-US" dirty="0"/>
              <a:t>를 비교하겠습니다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F8D56DB-D808-478E-8624-F84E557D3424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먼저 목차입니다</a:t>
            </a:r>
            <a:r>
              <a:rPr lang="en-US" altLang="ko-KR"/>
              <a:t>.</a:t>
            </a:r>
          </a:p>
          <a:p>
            <a:pPr>
              <a:defRPr/>
            </a:pPr>
            <a:r>
              <a:rPr lang="ko-KR" altLang="en-US"/>
              <a:t>첫번째로 </a:t>
            </a:r>
            <a:r>
              <a:rPr lang="en-US" altLang="ko-KR"/>
              <a:t>L1,L2</a:t>
            </a:r>
            <a:r>
              <a:rPr lang="ko-KR" altLang="en-US"/>
              <a:t> 엘라스틱 넷의 특징을 설명할 것입니다</a:t>
            </a:r>
            <a:r>
              <a:rPr lang="en-US" altLang="ko-KR"/>
              <a:t>.</a:t>
            </a:r>
          </a:p>
          <a:p>
            <a:pPr>
              <a:defRPr/>
            </a:pPr>
            <a:r>
              <a:rPr lang="ko-KR" altLang="en-US"/>
              <a:t>두번째로 </a:t>
            </a:r>
            <a:r>
              <a:rPr lang="en-US" altLang="ko-KR"/>
              <a:t>L1,L2</a:t>
            </a:r>
            <a:r>
              <a:rPr lang="ko-KR" altLang="en-US"/>
              <a:t> 엘라스틱 넷을 적용했을 예시를 설명하겠습니다</a:t>
            </a:r>
            <a:r>
              <a:rPr lang="en-US" altLang="ko-KR"/>
              <a:t>.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세번재로 앙상블 기법인 </a:t>
            </a:r>
            <a:r>
              <a:rPr lang="en-US" altLang="ko-KR"/>
              <a:t>Stacking / blending</a:t>
            </a:r>
            <a:r>
              <a:rPr lang="ko-KR" altLang="en-US"/>
              <a:t>의 특징을 설명하고</a:t>
            </a:r>
          </a:p>
          <a:p>
            <a:pPr>
              <a:defRPr/>
            </a:pPr>
            <a:r>
              <a:rPr lang="ko-KR" altLang="en-US"/>
              <a:t>마지막으로 앙상블 기법을 적용한 특징을 보이겠습니다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F8D56DB-D808-478E-8624-F84E557D3424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블랜딩입니다</a:t>
            </a:r>
            <a:r>
              <a:rPr lang="en-US" altLang="ko-KR"/>
              <a:t>.</a:t>
            </a:r>
          </a:p>
          <a:p>
            <a:pPr>
              <a:defRPr/>
            </a:pPr>
            <a:r>
              <a:rPr lang="ko-KR" altLang="en-US"/>
              <a:t>원리는 </a:t>
            </a:r>
            <a:r>
              <a:rPr lang="en-US" altLang="ko-KR"/>
              <a:t>~~~~~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왼쪽은 저희가 블랜딩 기법을 적용해본 과정을 시각화 한 것입니다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F8D56DB-D808-478E-8624-F84E557D3424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먼저 스태킹 블랜딩에 사용할 공통 데이터인 유방암 데이터입니다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총 </a:t>
            </a:r>
            <a:r>
              <a:rPr lang="en-US" altLang="ko-KR"/>
              <a:t>30</a:t>
            </a:r>
            <a:r>
              <a:rPr lang="ko-KR" altLang="en-US"/>
              <a:t>개의 독립변수가 있는데 크게 </a:t>
            </a:r>
            <a:r>
              <a:rPr lang="en-US" altLang="ko-KR"/>
              <a:t>3</a:t>
            </a:r>
            <a:r>
              <a:rPr lang="ko-KR" altLang="en-US"/>
              <a:t>가지 분류로 나눴습니다</a:t>
            </a:r>
            <a:r>
              <a:rPr lang="en-US" altLang="ko-KR"/>
              <a:t>.</a:t>
            </a:r>
          </a:p>
          <a:p>
            <a:pPr>
              <a:defRPr/>
            </a:pPr>
            <a:r>
              <a:rPr lang="ko-KR" altLang="en-US"/>
              <a:t>첫번째로 </a:t>
            </a:r>
            <a:r>
              <a:rPr lang="en-US" altLang="ko-KR"/>
              <a:t>~</a:t>
            </a:r>
          </a:p>
          <a:p>
            <a:pPr>
              <a:defRPr/>
            </a:pPr>
            <a:r>
              <a:rPr lang="ko-KR" altLang="en-US"/>
              <a:t>두번쨰로</a:t>
            </a:r>
            <a:r>
              <a:rPr lang="en-US" altLang="ko-KR"/>
              <a:t>~</a:t>
            </a:r>
          </a:p>
          <a:p>
            <a:pPr>
              <a:defRPr/>
            </a:pPr>
            <a:r>
              <a:rPr lang="ko-KR" altLang="en-US"/>
              <a:t>세번쨰로</a:t>
            </a:r>
            <a:r>
              <a:rPr lang="en-US" altLang="ko-KR"/>
              <a:t>~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이 독립변수들을 가지고 종양의 악성</a:t>
            </a:r>
            <a:r>
              <a:rPr lang="en-US" altLang="ko-KR"/>
              <a:t>,</a:t>
            </a:r>
            <a:r>
              <a:rPr lang="ko-KR" altLang="en-US"/>
              <a:t>양성 즉 암인지 부종인지 예측하는 데이터를 사용할 것입니다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F8D56DB-D808-478E-8624-F84E557D3424}" type="slidenum">
              <a:rPr lang="en-US" altLang="en-US"/>
              <a:pPr lvl="0">
                <a:defRPr/>
              </a:pPr>
              <a:t>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/>
              <a:t>스태킹</a:t>
            </a:r>
            <a:r>
              <a:rPr lang="ko-KR" altLang="en-US" dirty="0"/>
              <a:t> 과정입니다</a:t>
            </a:r>
            <a:r>
              <a:rPr lang="en-US" altLang="ko-KR" dirty="0"/>
              <a:t>.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기본모델은 </a:t>
            </a:r>
            <a:r>
              <a:rPr lang="ko-KR" altLang="en-US" dirty="0" err="1"/>
              <a:t>랜덤포레스트를</a:t>
            </a:r>
            <a:r>
              <a:rPr lang="ko-KR" altLang="en-US" dirty="0"/>
              <a:t> </a:t>
            </a:r>
            <a:r>
              <a:rPr lang="ko-KR" altLang="en-US" dirty="0" err="1"/>
              <a:t>돌릴것이며</a:t>
            </a:r>
            <a:r>
              <a:rPr lang="en-US" altLang="ko-KR" dirty="0"/>
              <a:t>,</a:t>
            </a:r>
          </a:p>
          <a:p>
            <a:pPr>
              <a:defRPr/>
            </a:pPr>
            <a:r>
              <a:rPr lang="ko-KR" altLang="en-US" dirty="0"/>
              <a:t>최종모델 즉 메타모델은 선형회귀를 사용할 것입니다</a:t>
            </a:r>
            <a:r>
              <a:rPr lang="en-US" altLang="ko-KR" dirty="0"/>
              <a:t>.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그 후 </a:t>
            </a:r>
          </a:p>
          <a:p>
            <a:pPr>
              <a:defRPr/>
            </a:pPr>
            <a:r>
              <a:rPr lang="ko-KR" altLang="en-US" dirty="0" err="1"/>
              <a:t>랜덤포레스트의</a:t>
            </a:r>
            <a:r>
              <a:rPr lang="ko-KR" altLang="en-US" dirty="0"/>
              <a:t> </a:t>
            </a:r>
            <a:r>
              <a:rPr lang="en-US" altLang="ko-KR" dirty="0" err="1"/>
              <a:t>rmse</a:t>
            </a:r>
            <a:r>
              <a:rPr lang="ko-KR" altLang="en-US" dirty="0"/>
              <a:t>와</a:t>
            </a:r>
          </a:p>
          <a:p>
            <a:pPr>
              <a:defRPr/>
            </a:pPr>
            <a:r>
              <a:rPr lang="en-US" altLang="ko-KR" dirty="0"/>
              <a:t>stacking</a:t>
            </a:r>
            <a:r>
              <a:rPr lang="ko-KR" altLang="en-US" dirty="0"/>
              <a:t>을 사용한 후 </a:t>
            </a:r>
            <a:r>
              <a:rPr lang="en-US" altLang="ko-KR" dirty="0" err="1"/>
              <a:t>rmse</a:t>
            </a:r>
            <a:r>
              <a:rPr lang="ko-KR" altLang="en-US" dirty="0"/>
              <a:t>를 비교하겠습니다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F8D56DB-D808-478E-8624-F84E557D3424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먼저 기본모델의 랜덤포레스트를 돌리게 되면 </a:t>
            </a:r>
            <a:r>
              <a:rPr lang="en-US" altLang="ko-KR"/>
              <a:t>RMSE</a:t>
            </a:r>
            <a:r>
              <a:rPr lang="ko-KR" altLang="en-US"/>
              <a:t>가 </a:t>
            </a:r>
            <a:r>
              <a:rPr lang="en-US" altLang="ko-KR"/>
              <a:t>2.905</a:t>
            </a:r>
            <a:r>
              <a:rPr lang="ko-KR" altLang="en-US"/>
              <a:t>인 것을 알 수 있습니다</a:t>
            </a:r>
            <a:r>
              <a:rPr lang="en-US" altLang="ko-KR"/>
              <a:t>.</a:t>
            </a:r>
          </a:p>
          <a:p>
            <a:pPr>
              <a:defRPr/>
            </a:pPr>
            <a:r>
              <a:rPr lang="ko-KR" altLang="en-US"/>
              <a:t>그러고 이제 스태킹을 적용하기 위해 사이킷런에서 제공하는 </a:t>
            </a:r>
            <a:r>
              <a:rPr lang="en-US" altLang="ko-KR"/>
              <a:t>Stackingregressor</a:t>
            </a:r>
            <a:r>
              <a:rPr lang="ko-KR" altLang="en-US"/>
              <a:t>를 이용하여 </a:t>
            </a:r>
          </a:p>
          <a:p>
            <a:pPr>
              <a:defRPr/>
            </a:pPr>
            <a:r>
              <a:rPr lang="ko-KR" altLang="en-US"/>
              <a:t>하이퍼 파라미터의 기본모델이 무엇인지 넣어주고</a:t>
            </a:r>
            <a:r>
              <a:rPr lang="en-US" altLang="ko-KR"/>
              <a:t>,</a:t>
            </a:r>
            <a:r>
              <a:rPr lang="ko-KR" altLang="en-US"/>
              <a:t> 마지막 모델을 무엇을 할 것인지도 정합니다 저희는 선형회귀여서 </a:t>
            </a:r>
            <a:r>
              <a:rPr lang="en-US" altLang="ko-KR"/>
              <a:t>lr</a:t>
            </a:r>
            <a:r>
              <a:rPr lang="ko-KR" altLang="en-US"/>
              <a:t>을 선택했습니다</a:t>
            </a:r>
            <a:r>
              <a:rPr lang="en-US" altLang="ko-KR"/>
              <a:t>.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그 후 </a:t>
            </a:r>
            <a:r>
              <a:rPr lang="en-US" altLang="ko-KR"/>
              <a:t>rmse</a:t>
            </a:r>
            <a:r>
              <a:rPr lang="ko-KR" altLang="en-US"/>
              <a:t>를 비교하면 기존 </a:t>
            </a:r>
            <a:r>
              <a:rPr lang="en-US" altLang="ko-KR"/>
              <a:t>2.905</a:t>
            </a:r>
            <a:r>
              <a:rPr lang="ko-KR" altLang="en-US"/>
              <a:t>와달리 현재 </a:t>
            </a:r>
            <a:r>
              <a:rPr lang="en-US" altLang="ko-KR"/>
              <a:t>2.835</a:t>
            </a:r>
            <a:r>
              <a:rPr lang="ko-KR" altLang="en-US"/>
              <a:t>로 오차율이 감소한 것을 확인할 수 있습니다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F8D56DB-D808-478E-8624-F84E557D3424}" type="slidenum">
              <a:rPr lang="en-US" altLang="en-US"/>
              <a:pPr lvl="0">
                <a:defRPr/>
              </a:pPr>
              <a:t>27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F8D56DB-D808-478E-8624-F84E557D3424}" type="slidenum">
              <a:rPr lang="en-US" altLang="en-US"/>
              <a:pPr lvl="0">
                <a:defRPr/>
              </a:pPr>
              <a:t>28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F8D56DB-D808-478E-8624-F84E557D3424}" type="slidenum">
              <a:rPr lang="en-US" altLang="en-US"/>
              <a:pPr lvl="0">
                <a:defRPr/>
              </a:pPr>
              <a:t>29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F8D56DB-D808-478E-8624-F84E557D3424}" type="slidenum">
              <a:rPr lang="en-US" altLang="en-US"/>
              <a:pPr lvl="0">
                <a:defRPr/>
              </a:pPr>
              <a:t>30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F8D56DB-D808-478E-8624-F84E557D3424}" type="slidenum">
              <a:rPr lang="en-US" altLang="en-US"/>
              <a:pPr lvl="0">
                <a:defRPr/>
              </a:pPr>
              <a:t>31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L1</a:t>
            </a:r>
            <a:r>
              <a:rPr lang="ko-KR" altLang="en-US" dirty="0"/>
              <a:t> 정규화는 </a:t>
            </a:r>
            <a:r>
              <a:rPr lang="en-US" altLang="ko-KR" dirty="0"/>
              <a:t>Lasso(</a:t>
            </a:r>
            <a:r>
              <a:rPr lang="ko-KR" altLang="en-US" dirty="0" err="1"/>
              <a:t>라쏘</a:t>
            </a:r>
            <a:r>
              <a:rPr lang="en-US" altLang="ko-KR" dirty="0"/>
              <a:t>)</a:t>
            </a:r>
            <a:r>
              <a:rPr lang="ko-KR" altLang="en-US" dirty="0"/>
              <a:t>라고 흔히 불리는 </a:t>
            </a:r>
            <a:r>
              <a:rPr lang="ko-KR" altLang="en-US" dirty="0" err="1"/>
              <a:t>정규화입니다</a:t>
            </a:r>
            <a:r>
              <a:rPr lang="en-US" altLang="ko-KR" dirty="0"/>
              <a:t>.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 err="1"/>
              <a:t>과적합</a:t>
            </a:r>
            <a:r>
              <a:rPr lang="ko-KR" altLang="en-US" dirty="0"/>
              <a:t> 방지를 위해 사용하는 </a:t>
            </a:r>
            <a:r>
              <a:rPr lang="ko-KR" altLang="en-US" dirty="0" err="1"/>
              <a:t>방법중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개이며</a:t>
            </a:r>
            <a:r>
              <a:rPr lang="en-US" altLang="ko-KR" dirty="0"/>
              <a:t>,</a:t>
            </a:r>
            <a:r>
              <a:rPr lang="ko-KR" altLang="en-US" dirty="0"/>
              <a:t> 계산은 가중치와 편향 즉 </a:t>
            </a:r>
            <a:r>
              <a:rPr lang="en-US" altLang="ko-KR" dirty="0"/>
              <a:t>Weight</a:t>
            </a:r>
            <a:r>
              <a:rPr lang="ko-KR" altLang="en-US" dirty="0"/>
              <a:t>와 </a:t>
            </a:r>
            <a:r>
              <a:rPr lang="en-US" altLang="ko-KR" dirty="0"/>
              <a:t>bias</a:t>
            </a:r>
            <a:r>
              <a:rPr lang="ko-KR" altLang="en-US" dirty="0"/>
              <a:t>의 모든 절대값의 합을 기준으로 </a:t>
            </a:r>
            <a:r>
              <a:rPr lang="ko-KR" altLang="en-US" dirty="0" err="1"/>
              <a:t>패널티를</a:t>
            </a:r>
            <a:r>
              <a:rPr lang="ko-KR" altLang="en-US" dirty="0"/>
              <a:t> 적용합니다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상대적으로 비중요변수 즉 가중치가 작은 변수를 우선적으로 줄이게 되는 방법입니다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이에 따라</a:t>
            </a:r>
          </a:p>
          <a:p>
            <a:pPr>
              <a:defRPr/>
            </a:pPr>
            <a:r>
              <a:rPr lang="ko-KR" altLang="en-US" dirty="0"/>
              <a:t>상대적으로 </a:t>
            </a:r>
            <a:r>
              <a:rPr lang="ko-KR" altLang="en-US" dirty="0" err="1"/>
              <a:t>변수간의</a:t>
            </a:r>
            <a:r>
              <a:rPr lang="ko-KR" altLang="en-US" dirty="0"/>
              <a:t> 상관관계가 높은 데이터를 사용한 모델에 적용시 성능 저하가 될 가능성이 있습니다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예를 들어 </a:t>
            </a:r>
            <a:r>
              <a:rPr lang="en-US" altLang="ko-KR" dirty="0"/>
              <a:t>A</a:t>
            </a:r>
            <a:r>
              <a:rPr lang="ko-KR" altLang="en-US" dirty="0"/>
              <a:t>라는 변수는 </a:t>
            </a:r>
            <a:r>
              <a:rPr lang="en-US" altLang="ko-KR" dirty="0"/>
              <a:t>B</a:t>
            </a:r>
            <a:r>
              <a:rPr lang="ko-KR" altLang="en-US" dirty="0"/>
              <a:t>라는 변수와 상관계수가 높은데 </a:t>
            </a:r>
            <a:r>
              <a:rPr lang="en-US" altLang="ko-KR" dirty="0"/>
              <a:t>B</a:t>
            </a:r>
            <a:r>
              <a:rPr lang="ko-KR" altLang="en-US" dirty="0"/>
              <a:t> 변수가 모델의 가중치가 적게 잡혀 </a:t>
            </a:r>
            <a:r>
              <a:rPr lang="en-US" altLang="ko-KR" dirty="0"/>
              <a:t>L1</a:t>
            </a:r>
            <a:r>
              <a:rPr lang="ko-KR" altLang="en-US" dirty="0"/>
              <a:t> 정규화를 적용시 </a:t>
            </a:r>
            <a:r>
              <a:rPr lang="en-US" altLang="ko-KR" dirty="0"/>
              <a:t>0</a:t>
            </a:r>
            <a:r>
              <a:rPr lang="ko-KR" altLang="en-US" dirty="0"/>
              <a:t>에 수렴하게 되면 </a:t>
            </a:r>
          </a:p>
          <a:p>
            <a:pPr>
              <a:defRPr/>
            </a:pPr>
            <a:r>
              <a:rPr lang="ko-KR" altLang="en-US" dirty="0"/>
              <a:t>성능저하가 될 수 있다는 것이 예시입니다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F8D56DB-D808-478E-8624-F84E557D3424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L2</a:t>
            </a:r>
            <a:r>
              <a:rPr lang="ko-KR" altLang="en-US"/>
              <a:t> 정규화 입니다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Ridge</a:t>
            </a:r>
            <a:r>
              <a:rPr lang="ko-KR" altLang="en-US"/>
              <a:t>기법으로도 불리기도 합니다</a:t>
            </a:r>
            <a:r>
              <a:rPr lang="en-US" altLang="ko-KR"/>
              <a:t>.</a:t>
            </a:r>
          </a:p>
          <a:p>
            <a:pPr>
              <a:defRPr/>
            </a:pPr>
            <a:r>
              <a:rPr lang="en-US" altLang="ko-KR"/>
              <a:t>L1</a:t>
            </a:r>
            <a:r>
              <a:rPr lang="ko-KR" altLang="en-US"/>
              <a:t>과 마찬가지로 모델 컬럼의 가중치에 대해 패널티를 부여하는 것과 과적합 방지에 선택해서 사용해 볼 수 있는 방법은 같습니다</a:t>
            </a:r>
            <a:r>
              <a:rPr lang="en-US" altLang="ko-KR"/>
              <a:t>.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하지만 차이점으로는 계산법인데 가중치와 편향의 제곱의 합으로 계산이 됩니다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  <a:p>
            <a:pPr>
              <a:defRPr/>
            </a:pPr>
            <a:r>
              <a:rPr lang="ko-KR" altLang="en-US"/>
              <a:t>이러한 계산 방식은 </a:t>
            </a:r>
            <a:r>
              <a:rPr lang="en-US" altLang="ko-KR"/>
              <a:t>L1</a:t>
            </a:r>
            <a:r>
              <a:rPr lang="ko-KR" altLang="en-US"/>
              <a:t>은 </a:t>
            </a:r>
            <a:r>
              <a:rPr lang="en-US" altLang="ko-KR"/>
              <a:t>0</a:t>
            </a:r>
            <a:r>
              <a:rPr lang="ko-KR" altLang="en-US"/>
              <a:t>에 수렴할 수 있는데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L2</a:t>
            </a:r>
            <a:r>
              <a:rPr lang="ko-KR" altLang="en-US"/>
              <a:t>는 제곱의 합으로써 </a:t>
            </a:r>
            <a:r>
              <a:rPr lang="en-US" altLang="ko-KR"/>
              <a:t>0</a:t>
            </a:r>
            <a:r>
              <a:rPr lang="ko-KR" altLang="en-US"/>
              <a:t>으로 수렴할 확률이 상대적으로 적습니다</a:t>
            </a:r>
            <a:r>
              <a:rPr lang="en-US" altLang="ko-KR"/>
              <a:t>.</a:t>
            </a:r>
          </a:p>
          <a:p>
            <a:pPr>
              <a:defRPr/>
            </a:pPr>
            <a:r>
              <a:rPr lang="ko-KR" altLang="en-US"/>
              <a:t>또한 </a:t>
            </a:r>
            <a:r>
              <a:rPr lang="en-US" altLang="ko-KR"/>
              <a:t>L2</a:t>
            </a:r>
            <a:r>
              <a:rPr lang="ko-KR" altLang="en-US"/>
              <a:t>는 </a:t>
            </a:r>
            <a:r>
              <a:rPr lang="en-US" altLang="ko-KR"/>
              <a:t>L1</a:t>
            </a:r>
            <a:r>
              <a:rPr lang="ko-KR" altLang="en-US"/>
              <a:t>과 반대로 중요 변수를 우선적으로 줄입니다</a:t>
            </a:r>
            <a:r>
              <a:rPr lang="en-US" altLang="ko-KR"/>
              <a:t>.</a:t>
            </a:r>
            <a:r>
              <a:rPr lang="ko-KR" altLang="en-US"/>
              <a:t> 쉽게 생각하면 큰 가중치를 가지고 있다면 큰 패널티를 부여받는것입니다</a:t>
            </a:r>
            <a:r>
              <a:rPr lang="en-US" altLang="ko-KR"/>
              <a:t>.</a:t>
            </a:r>
          </a:p>
          <a:p>
            <a:pPr>
              <a:defRPr/>
            </a:pPr>
            <a:r>
              <a:rPr lang="ko-KR" altLang="en-US"/>
              <a:t>가중치의 기존 크기를 </a:t>
            </a:r>
            <a:r>
              <a:rPr lang="en-US" altLang="ko-KR"/>
              <a:t>100</a:t>
            </a:r>
            <a:r>
              <a:rPr lang="ko-KR" altLang="en-US"/>
              <a:t>이라 한다면 전체적으로 줄이는 기법이 </a:t>
            </a:r>
            <a:r>
              <a:rPr lang="en-US" altLang="ko-KR"/>
              <a:t>L2</a:t>
            </a:r>
            <a:r>
              <a:rPr lang="ko-KR" altLang="en-US"/>
              <a:t>입니다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  <a:p>
            <a:pPr>
              <a:defRPr/>
            </a:pPr>
            <a:r>
              <a:rPr lang="ko-KR" altLang="en-US"/>
              <a:t>따라서 변수간의 상관관계가 높아도 좋은 성능을 낼 수 있습니다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  <a:p>
            <a:pPr>
              <a:defRPr/>
            </a:pPr>
            <a:r>
              <a:rPr lang="en-US" altLang="ko-KR"/>
              <a:t>L1</a:t>
            </a:r>
            <a:r>
              <a:rPr lang="ko-KR" altLang="en-US"/>
              <a:t>과 달리 </a:t>
            </a:r>
            <a:r>
              <a:rPr lang="en-US" altLang="ko-KR"/>
              <a:t>L2</a:t>
            </a:r>
            <a:r>
              <a:rPr lang="ko-KR" altLang="en-US"/>
              <a:t>는 </a:t>
            </a:r>
            <a:r>
              <a:rPr lang="en-US" altLang="ko-KR"/>
              <a:t>0</a:t>
            </a:r>
            <a:r>
              <a:rPr lang="ko-KR" altLang="en-US"/>
              <a:t>으로 만들지 않기 때문이죠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F8D56DB-D808-478E-8624-F84E557D3424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엘라스틱 넷입니다</a:t>
            </a:r>
            <a:r>
              <a:rPr lang="en-US" altLang="ko-KR"/>
              <a:t>.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L1,L2</a:t>
            </a:r>
            <a:r>
              <a:rPr lang="ko-KR" altLang="en-US"/>
              <a:t>규제를 모두 사용할수 있게 만든 방법입니다</a:t>
            </a:r>
            <a:r>
              <a:rPr lang="en-US" altLang="ko-KR"/>
              <a:t>.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다른 규제와 마찬가지로 과적합을 방지할 수 있는 방법이 되며</a:t>
            </a:r>
            <a:r>
              <a:rPr lang="en-US" altLang="ko-KR"/>
              <a:t>,</a:t>
            </a:r>
            <a:r>
              <a:rPr lang="ko-KR" altLang="en-US"/>
              <a:t> 가중치 패널티를 주는 방식입니다</a:t>
            </a:r>
            <a:r>
              <a:rPr lang="en-US" altLang="ko-KR"/>
              <a:t>.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특징으로는 </a:t>
            </a:r>
            <a:r>
              <a:rPr lang="en-US" altLang="ko-KR"/>
              <a:t>L1</a:t>
            </a:r>
            <a:r>
              <a:rPr lang="ko-KR" altLang="en-US"/>
              <a:t>의 단점 패널티가 올라가면 가중치가 </a:t>
            </a:r>
            <a:r>
              <a:rPr lang="en-US" altLang="ko-KR"/>
              <a:t>0</a:t>
            </a:r>
            <a:r>
              <a:rPr lang="ko-KR" altLang="en-US"/>
              <a:t>에 수렴하게 만드는 점과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L2</a:t>
            </a:r>
            <a:r>
              <a:rPr lang="ko-KR" altLang="en-US"/>
              <a:t>의 모든 컬럼의 가중치를 줄이지만</a:t>
            </a:r>
            <a:r>
              <a:rPr lang="en-US" altLang="ko-KR"/>
              <a:t>,</a:t>
            </a:r>
            <a:r>
              <a:rPr lang="ko-KR" altLang="en-US"/>
              <a:t> 비중요 변수도 여전히 가중치를 가지고 있는 단점을 해결할수 있습니다</a:t>
            </a:r>
            <a:r>
              <a:rPr lang="en-US" altLang="ko-KR"/>
              <a:t>.</a:t>
            </a:r>
          </a:p>
          <a:p>
            <a:pPr>
              <a:defRPr/>
            </a:pPr>
            <a:r>
              <a:rPr lang="ko-KR" altLang="en-US"/>
              <a:t>또한 </a:t>
            </a:r>
            <a:r>
              <a:rPr lang="en-US" altLang="ko-KR"/>
              <a:t>L1,L2</a:t>
            </a:r>
            <a:r>
              <a:rPr lang="ko-KR" altLang="en-US"/>
              <a:t>의 비율을 하이퍼파라미터로 정할수 있다는 것이 특징입니다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F8D56DB-D808-478E-8624-F84E557D3424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L1 </a:t>
            </a:r>
            <a:r>
              <a:rPr lang="ko-KR" altLang="en-US"/>
              <a:t>예시</a:t>
            </a:r>
            <a:r>
              <a:rPr lang="en-US" altLang="ko-KR"/>
              <a:t>)</a:t>
            </a:r>
            <a:r>
              <a:rPr lang="ko-KR" altLang="en-US"/>
              <a:t> 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A</a:t>
            </a:r>
            <a:r>
              <a:rPr lang="ko-KR" altLang="en-US"/>
              <a:t>와 </a:t>
            </a:r>
            <a:r>
              <a:rPr lang="en-US" altLang="ko-KR"/>
              <a:t>B</a:t>
            </a:r>
            <a:r>
              <a:rPr lang="ko-KR" altLang="en-US"/>
              <a:t>라는 컬럼의 상관관계가 </a:t>
            </a:r>
            <a:r>
              <a:rPr lang="en-US" altLang="ko-KR"/>
              <a:t>0.8</a:t>
            </a:r>
            <a:r>
              <a:rPr lang="ko-KR" altLang="en-US"/>
              <a:t>일때 </a:t>
            </a:r>
            <a:r>
              <a:rPr lang="en-US" altLang="ko-KR"/>
              <a:t>/</a:t>
            </a:r>
            <a:r>
              <a:rPr lang="ko-KR" altLang="en-US"/>
              <a:t> 모델의 가중치가 </a:t>
            </a:r>
            <a:r>
              <a:rPr lang="en-US" altLang="ko-KR"/>
              <a:t>A</a:t>
            </a:r>
            <a:r>
              <a:rPr lang="ko-KR" altLang="en-US"/>
              <a:t>는 </a:t>
            </a:r>
            <a:r>
              <a:rPr lang="en-US" altLang="ko-KR"/>
              <a:t>2</a:t>
            </a:r>
            <a:r>
              <a:rPr lang="ko-KR" altLang="en-US"/>
              <a:t>위고 </a:t>
            </a:r>
            <a:r>
              <a:rPr lang="en-US" altLang="ko-KR"/>
              <a:t>B</a:t>
            </a:r>
            <a:r>
              <a:rPr lang="ko-KR" altLang="en-US"/>
              <a:t>는 꼴지라고 가정해보자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  <a:p>
            <a:pPr>
              <a:defRPr/>
            </a:pPr>
            <a:r>
              <a:rPr lang="ko-KR" altLang="en-US"/>
              <a:t>이랬을 때 </a:t>
            </a:r>
            <a:r>
              <a:rPr lang="en-US" altLang="ko-KR"/>
              <a:t>L1</a:t>
            </a:r>
            <a:r>
              <a:rPr lang="ko-KR" altLang="en-US"/>
              <a:t>을 적용하면 </a:t>
            </a:r>
            <a:r>
              <a:rPr lang="en-US" altLang="ko-KR"/>
              <a:t>B</a:t>
            </a:r>
            <a:r>
              <a:rPr lang="ko-KR" altLang="en-US"/>
              <a:t>는 </a:t>
            </a:r>
            <a:r>
              <a:rPr lang="en-US" altLang="ko-KR"/>
              <a:t>0</a:t>
            </a:r>
            <a:r>
              <a:rPr lang="ko-KR" altLang="en-US"/>
              <a:t>이 될 것이고</a:t>
            </a:r>
            <a:r>
              <a:rPr lang="en-US" altLang="ko-KR"/>
              <a:t>,</a:t>
            </a:r>
            <a:r>
              <a:rPr lang="ko-KR" altLang="en-US"/>
              <a:t> 그에 따라 </a:t>
            </a:r>
            <a:r>
              <a:rPr lang="en-US" altLang="ko-KR"/>
              <a:t>A</a:t>
            </a:r>
            <a:r>
              <a:rPr lang="ko-KR" altLang="en-US"/>
              <a:t>와 </a:t>
            </a:r>
            <a:r>
              <a:rPr lang="en-US" altLang="ko-KR"/>
              <a:t>B</a:t>
            </a:r>
            <a:r>
              <a:rPr lang="ko-KR" altLang="en-US"/>
              <a:t>의 연관성으로 인해 성능 저하 우려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F8D56DB-D808-478E-8624-F84E557D3424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L1</a:t>
            </a:r>
            <a:r>
              <a:rPr lang="ko-KR" altLang="en-US"/>
              <a:t>적용은 크게 </a:t>
            </a:r>
            <a:r>
              <a:rPr lang="en-US" altLang="ko-KR"/>
              <a:t>3</a:t>
            </a:r>
            <a:r>
              <a:rPr lang="ko-KR" altLang="en-US"/>
              <a:t>가지로 설명드리겠습니다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  <a:p>
            <a:pPr>
              <a:defRPr/>
            </a:pPr>
            <a:r>
              <a:rPr lang="en-US" altLang="ko-KR"/>
              <a:t>L1</a:t>
            </a:r>
            <a:r>
              <a:rPr lang="ko-KR" altLang="en-US"/>
              <a:t>을 적용하고</a:t>
            </a:r>
          </a:p>
          <a:p>
            <a:pPr>
              <a:defRPr/>
            </a:pPr>
            <a:r>
              <a:rPr lang="en-US" altLang="ko-KR"/>
              <a:t>L1</a:t>
            </a:r>
            <a:r>
              <a:rPr lang="ko-KR" altLang="en-US"/>
              <a:t>을 적용한 </a:t>
            </a:r>
            <a:r>
              <a:rPr lang="en-US" altLang="ko-KR"/>
              <a:t>column</a:t>
            </a:r>
            <a:r>
              <a:rPr lang="ko-KR" altLang="en-US"/>
              <a:t>의 가중치를 표로 확인하고</a:t>
            </a:r>
          </a:p>
          <a:p>
            <a:pPr>
              <a:defRPr/>
            </a:pPr>
            <a:r>
              <a:rPr lang="ko-KR" altLang="en-US"/>
              <a:t>마지막으로 시각화 자료로 확인해보겠습니다</a:t>
            </a:r>
            <a:r>
              <a:rPr lang="en-US" altLang="ko-KR"/>
              <a:t>.</a:t>
            </a:r>
          </a:p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F8D56DB-D808-478E-8624-F84E557D3424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먼저 사이킷런에서 제공하는 </a:t>
            </a:r>
            <a:r>
              <a:rPr lang="en-US" altLang="ko-KR"/>
              <a:t>lasso</a:t>
            </a:r>
            <a:r>
              <a:rPr lang="ko-KR" altLang="en-US"/>
              <a:t>를 불러와 객체를 만듭니다</a:t>
            </a:r>
            <a:r>
              <a:rPr lang="en-US" altLang="ko-KR"/>
              <a:t>.</a:t>
            </a:r>
          </a:p>
          <a:p>
            <a:pPr lvl="0">
              <a:defRPr/>
            </a:pPr>
            <a:r>
              <a:rPr lang="ko-KR" altLang="en-US"/>
              <a:t>이때 </a:t>
            </a:r>
            <a:r>
              <a:rPr lang="en-US" altLang="ko-KR"/>
              <a:t>alpha</a:t>
            </a:r>
            <a:r>
              <a:rPr lang="ko-KR" altLang="en-US"/>
              <a:t>값이 가중치의 패널티를 부여하는 정도입니다</a:t>
            </a:r>
            <a:r>
              <a:rPr lang="en-US" altLang="ko-KR"/>
              <a:t>.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이에 따라 </a:t>
            </a:r>
            <a:r>
              <a:rPr lang="en-US" altLang="ko-KR"/>
              <a:t>l1</a:t>
            </a:r>
            <a:r>
              <a:rPr lang="ko-KR" altLang="en-US"/>
              <a:t>을 적용한 모델의 가중치 변화입니다</a:t>
            </a:r>
            <a:r>
              <a:rPr lang="en-US" altLang="ko-KR"/>
              <a:t>.</a:t>
            </a:r>
          </a:p>
          <a:p>
            <a:pPr lvl="0">
              <a:defRPr/>
            </a:pPr>
            <a:r>
              <a:rPr lang="ko-KR" altLang="en-US"/>
              <a:t>표는 간략하게 알수 있었으며</a:t>
            </a:r>
            <a:r>
              <a:rPr lang="en-US" altLang="ko-KR"/>
              <a:t>,</a:t>
            </a:r>
            <a:r>
              <a:rPr lang="ko-KR" altLang="en-US"/>
              <a:t> 눈에 쉽게 들어오게 시각화 자료보겠습니다</a:t>
            </a:r>
            <a:r>
              <a:rPr lang="en-US" altLang="ko-KR"/>
              <a:t>.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각 표는 </a:t>
            </a:r>
            <a:r>
              <a:rPr lang="en-US" altLang="ko-KR"/>
              <a:t>alpha</a:t>
            </a:r>
            <a:r>
              <a:rPr lang="ko-KR" altLang="en-US"/>
              <a:t>값 별 컬럼의 가중치 변화인데</a:t>
            </a:r>
          </a:p>
          <a:p>
            <a:pPr lvl="0">
              <a:defRPr/>
            </a:pPr>
            <a:r>
              <a:rPr lang="ko-KR" altLang="en-US"/>
              <a:t>가운데에 위치하는 컬럼들을 보시면 상대적으로 비중요도가 있는 변수들이 순서가 바뀌는 것을 알 수 있습니다</a:t>
            </a:r>
            <a:r>
              <a:rPr lang="en-US" altLang="ko-KR"/>
              <a:t>.</a:t>
            </a:r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F8D56DB-D808-478E-8624-F84E557D3424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L2</a:t>
            </a:r>
            <a:r>
              <a:rPr lang="en-US" altLang="ko-KR" baseline="0"/>
              <a:t> </a:t>
            </a:r>
            <a:r>
              <a:rPr lang="ko-KR" altLang="en-US" baseline="0"/>
              <a:t>규제</a:t>
            </a:r>
            <a:r>
              <a:rPr lang="en-US" altLang="ko-KR" baseline="0"/>
              <a:t> </a:t>
            </a:r>
            <a:r>
              <a:rPr lang="ko-KR" altLang="en-US" baseline="0"/>
              <a:t>표 자료 </a:t>
            </a:r>
          </a:p>
          <a:p>
            <a:pPr lvl="0">
              <a:defRPr/>
            </a:pPr>
            <a:endParaRPr lang="en-US" altLang="ko-KR" baseline="0"/>
          </a:p>
          <a:p>
            <a:pPr lvl="0">
              <a:defRPr/>
            </a:pPr>
            <a:r>
              <a:rPr lang="ko-KR" altLang="en-US" baseline="0"/>
              <a:t>노란색 </a:t>
            </a:r>
            <a:r>
              <a:rPr lang="en-US" altLang="ko-KR" baseline="0"/>
              <a:t>BOX :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F8D56DB-D808-478E-8624-F84E557D3424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Them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8771C398-EBCC-4210-8AFD-1D056CED0821}" type="datetime1">
              <a:rPr lang="ko-KR" altLang="en-US"/>
              <a:pPr lvl="0">
                <a:defRPr/>
              </a:pPr>
              <a:t>2023-07-16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9789EC6C-4145-4527-B052-BF633A9807E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ransition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slide" Target="slide11.xml"/><Relationship Id="rId4" Type="http://schemas.openxmlformats.org/officeDocument/2006/relationships/image" Target="../media/image2.png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image" Target="../media/image7.png"/><Relationship Id="rId4" Type="http://schemas.openxmlformats.org/officeDocument/2006/relationships/slide" Target="slide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slide" Target="slide19.xml"/><Relationship Id="rId4" Type="http://schemas.openxmlformats.org/officeDocument/2006/relationships/image" Target="../media/image12.png"/><Relationship Id="rId9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8073713" y="5223919"/>
            <a:ext cx="384683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500" b="1" spc="-300">
                <a:solidFill>
                  <a:srgbClr val="D9D9D9"/>
                </a:solidFill>
              </a:rPr>
              <a:t>송태인             김준호          박성민           서승수         최영현           한형진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66567" y="4923734"/>
            <a:ext cx="384683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500" b="1" spc="-300">
                <a:solidFill>
                  <a:srgbClr val="D9D9D9"/>
                </a:solidFill>
              </a:rPr>
              <a:t>프로젝트 </a:t>
            </a:r>
            <a:r>
              <a:rPr lang="en-US" altLang="ko-KR" sz="1500" b="1" spc="-300">
                <a:solidFill>
                  <a:srgbClr val="D9D9D9"/>
                </a:solidFill>
              </a:rPr>
              <a:t>2</a:t>
            </a:r>
            <a:r>
              <a:rPr lang="ko-KR" altLang="en-US" sz="1500" b="1" spc="-300">
                <a:solidFill>
                  <a:srgbClr val="D9D9D9"/>
                </a:solidFill>
              </a:rPr>
              <a:t>팀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817616" y="1282003"/>
            <a:ext cx="5236474" cy="5575997"/>
            <a:chOff x="738958" y="308610"/>
            <a:chExt cx="5236474" cy="5575997"/>
          </a:xfrm>
        </p:grpSpPr>
        <p:sp>
          <p:nvSpPr>
            <p:cNvPr id="7" name="TextBox 6"/>
            <p:cNvSpPr txBox="1"/>
            <p:nvPr/>
          </p:nvSpPr>
          <p:spPr>
            <a:xfrm>
              <a:off x="792720" y="383617"/>
              <a:ext cx="5182712" cy="44799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7200" b="1" spc="-300">
                  <a:solidFill>
                    <a:srgbClr val="BFBFBF"/>
                  </a:solidFill>
                </a:rPr>
                <a:t>L1,L2</a:t>
              </a:r>
              <a:r>
                <a:rPr lang="ko-KR" altLang="en-US" sz="7200" b="1" spc="-300">
                  <a:solidFill>
                    <a:srgbClr val="BFBFBF"/>
                  </a:solidFill>
                </a:rPr>
                <a:t> 정규화</a:t>
              </a:r>
            </a:p>
            <a:p>
              <a:pPr lvl="0">
                <a:defRPr/>
              </a:pPr>
              <a:r>
                <a:rPr lang="ko-KR" altLang="en-US" sz="7200" b="1" spc="-300">
                  <a:solidFill>
                    <a:srgbClr val="BFBFBF"/>
                  </a:solidFill>
                </a:rPr>
                <a:t>엘라스틱 넷</a:t>
              </a:r>
            </a:p>
            <a:p>
              <a:pPr lvl="0">
                <a:defRPr/>
              </a:pPr>
              <a:r>
                <a:rPr lang="en-US" altLang="ko-KR" sz="7200" b="1" spc="-300">
                  <a:solidFill>
                    <a:srgbClr val="BFBFBF"/>
                  </a:solidFill>
                </a:rPr>
                <a:t>Stacking</a:t>
              </a:r>
            </a:p>
            <a:p>
              <a:pPr lvl="0">
                <a:defRPr/>
              </a:pPr>
              <a:r>
                <a:rPr lang="en-US" altLang="ko-KR" sz="7200" b="1" spc="-300">
                  <a:solidFill>
                    <a:srgbClr val="BFBFBF"/>
                  </a:solidFill>
                </a:rPr>
                <a:t>Blending</a:t>
              </a:r>
              <a:endParaRPr lang="ko-KR" altLang="en-US" sz="7200" b="1" spc="-300">
                <a:solidFill>
                  <a:srgbClr val="BFBFBF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38958" y="308610"/>
              <a:ext cx="5183347" cy="55759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7200" b="1" spc="-300">
                  <a:solidFill>
                    <a:schemeClr val="accent1">
                      <a:alpha val="70000"/>
                    </a:schemeClr>
                  </a:solidFill>
                </a:rPr>
                <a:t>L1,L2</a:t>
              </a:r>
              <a:r>
                <a:rPr lang="ko-KR" altLang="en-US" sz="7200" b="1" spc="-300">
                  <a:solidFill>
                    <a:schemeClr val="accent1">
                      <a:alpha val="70000"/>
                    </a:schemeClr>
                  </a:solidFill>
                </a:rPr>
                <a:t> 정규화</a:t>
              </a:r>
            </a:p>
            <a:p>
              <a:pPr lvl="0">
                <a:defRPr/>
              </a:pPr>
              <a:r>
                <a:rPr lang="ko-KR" altLang="en-US" sz="7200" b="1" spc="-300">
                  <a:solidFill>
                    <a:schemeClr val="accent1">
                      <a:alpha val="70000"/>
                    </a:schemeClr>
                  </a:solidFill>
                </a:rPr>
                <a:t>엘라스틱 넷</a:t>
              </a:r>
            </a:p>
            <a:p>
              <a:pPr lvl="0">
                <a:defRPr/>
              </a:pPr>
              <a:r>
                <a:rPr lang="en-US" altLang="ko-KR" sz="7200" b="1" spc="-300">
                  <a:solidFill>
                    <a:schemeClr val="accent1">
                      <a:alpha val="70000"/>
                    </a:schemeClr>
                  </a:solidFill>
                </a:rPr>
                <a:t>Stacking</a:t>
              </a:r>
            </a:p>
            <a:p>
              <a:pPr lvl="0">
                <a:defRPr/>
              </a:pPr>
              <a:r>
                <a:rPr lang="en-US" altLang="ko-KR" sz="7200" b="1" spc="-300">
                  <a:solidFill>
                    <a:schemeClr val="accent1">
                      <a:alpha val="70000"/>
                    </a:schemeClr>
                  </a:solidFill>
                </a:rPr>
                <a:t>Blending</a:t>
              </a:r>
            </a:p>
            <a:p>
              <a:pPr lvl="0">
                <a:defRPr/>
              </a:pPr>
              <a:endParaRPr lang="ko-KR" altLang="en-US" sz="7200" b="1" spc="-300">
                <a:solidFill>
                  <a:schemeClr val="accent1">
                    <a:alpha val="70000"/>
                  </a:schemeClr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8162925" y="2348030"/>
            <a:ext cx="3376734" cy="1866900"/>
            <a:chOff x="8162925" y="2495550"/>
            <a:chExt cx="3376734" cy="1866900"/>
          </a:xfrm>
        </p:grpSpPr>
        <p:sp>
          <p:nvSpPr>
            <p:cNvPr id="5" name="이등변 삼각형 4"/>
            <p:cNvSpPr/>
            <p:nvPr/>
          </p:nvSpPr>
          <p:spPr>
            <a:xfrm>
              <a:off x="8162925" y="2495550"/>
              <a:ext cx="2165604" cy="186690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9374055" y="2495550"/>
              <a:ext cx="2165604" cy="1866900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039637" y="5225340"/>
            <a:ext cx="384683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500" b="1" spc="-300">
                <a:solidFill>
                  <a:schemeClr val="accent1">
                    <a:alpha val="70000"/>
                  </a:schemeClr>
                </a:solidFill>
              </a:rPr>
              <a:t>송태인             김준호          박성민           서승수         최영현           한형진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38407" y="4901489"/>
            <a:ext cx="384683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500" b="1" spc="-300">
                <a:solidFill>
                  <a:schemeClr val="accent1">
                    <a:alpha val="70000"/>
                  </a:schemeClr>
                </a:solidFill>
              </a:rPr>
              <a:t>프로젝트 </a:t>
            </a:r>
            <a:r>
              <a:rPr lang="en-US" altLang="ko-KR" sz="1500" b="1" spc="-300">
                <a:solidFill>
                  <a:schemeClr val="accent1">
                    <a:alpha val="70000"/>
                  </a:schemeClr>
                </a:solidFill>
              </a:rPr>
              <a:t>2</a:t>
            </a:r>
            <a:r>
              <a:rPr lang="ko-KR" altLang="en-US" sz="1500" b="1" spc="-300">
                <a:solidFill>
                  <a:schemeClr val="accent1">
                    <a:alpha val="70000"/>
                  </a:schemeClr>
                </a:solidFill>
              </a:rPr>
              <a:t>팀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9702441" y="6328748"/>
            <a:ext cx="2405063" cy="41403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327359" y="4519128"/>
            <a:ext cx="240803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Lasso </a:t>
            </a:r>
            <a:r>
              <a:rPr lang="ko-KR" altLang="en-US" sz="2400" dirty="0">
                <a:solidFill>
                  <a:schemeClr val="tx2">
                    <a:lumMod val="75000"/>
                  </a:schemeClr>
                </a:solidFill>
              </a:rPr>
              <a:t>객체 형성</a:t>
            </a:r>
            <a:endParaRPr lang="en-US" altLang="ko-KR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99873" y="4551776"/>
            <a:ext cx="408316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Alpha </a:t>
            </a:r>
            <a:r>
              <a:rPr lang="ko-KR" altLang="en-US" sz="2400" dirty="0">
                <a:solidFill>
                  <a:schemeClr val="tx2">
                    <a:lumMod val="75000"/>
                  </a:schemeClr>
                </a:solidFill>
              </a:rPr>
              <a:t>값에 따른 가중치 변화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361530" y="4495464"/>
            <a:ext cx="110799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schemeClr val="tx2">
                    <a:lumMod val="75000"/>
                  </a:schemeClr>
                </a:solidFill>
              </a:rPr>
              <a:t>시각화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88881" y="581361"/>
            <a:ext cx="1141659" cy="430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200" dirty="0"/>
              <a:t>L1 </a:t>
            </a:r>
            <a:r>
              <a:rPr lang="ko-KR" altLang="en-US" sz="2200" dirty="0"/>
              <a:t>적용</a:t>
            </a:r>
          </a:p>
        </p:txBody>
      </p:sp>
      <p:grpSp>
        <p:nvGrpSpPr>
          <p:cNvPr id="45" name="그룹 3"/>
          <p:cNvGrpSpPr/>
          <p:nvPr/>
        </p:nvGrpSpPr>
        <p:grpSpPr>
          <a:xfrm>
            <a:off x="931706" y="2161165"/>
            <a:ext cx="3230392" cy="2121215"/>
            <a:chOff x="1188881" y="2057400"/>
            <a:chExt cx="5555438" cy="304958"/>
          </a:xfrm>
        </p:grpSpPr>
        <p:sp>
          <p:nvSpPr>
            <p:cNvPr id="46" name="모서리가 둥근 직사각형 1"/>
            <p:cNvSpPr/>
            <p:nvPr/>
          </p:nvSpPr>
          <p:spPr>
            <a:xfrm>
              <a:off x="1188881" y="2057400"/>
              <a:ext cx="5554819" cy="304800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7" name="모서리가 둥근 직사각형 31"/>
            <p:cNvSpPr/>
            <p:nvPr/>
          </p:nvSpPr>
          <p:spPr>
            <a:xfrm>
              <a:off x="1188881" y="2057400"/>
              <a:ext cx="5555438" cy="30495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altLang="ko-KR"/>
            </a:p>
          </p:txBody>
        </p:sp>
      </p:grpSp>
      <p:grpSp>
        <p:nvGrpSpPr>
          <p:cNvPr id="52" name="그룹 3"/>
          <p:cNvGrpSpPr/>
          <p:nvPr/>
        </p:nvGrpSpPr>
        <p:grpSpPr>
          <a:xfrm>
            <a:off x="4604215" y="2139689"/>
            <a:ext cx="3230392" cy="2121215"/>
            <a:chOff x="1188881" y="2057400"/>
            <a:chExt cx="5555438" cy="304958"/>
          </a:xfrm>
        </p:grpSpPr>
        <p:sp>
          <p:nvSpPr>
            <p:cNvPr id="53" name="모서리가 둥근 직사각형 1"/>
            <p:cNvSpPr/>
            <p:nvPr/>
          </p:nvSpPr>
          <p:spPr>
            <a:xfrm>
              <a:off x="1188881" y="2057400"/>
              <a:ext cx="5554819" cy="304800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4" name="모서리가 둥근 직사각형 31"/>
            <p:cNvSpPr/>
            <p:nvPr/>
          </p:nvSpPr>
          <p:spPr>
            <a:xfrm>
              <a:off x="1188881" y="2057400"/>
              <a:ext cx="5555438" cy="30495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altLang="ko-KR"/>
            </a:p>
          </p:txBody>
        </p:sp>
      </p:grpSp>
      <p:grpSp>
        <p:nvGrpSpPr>
          <p:cNvPr id="60" name="그룹 3"/>
          <p:cNvGrpSpPr/>
          <p:nvPr/>
        </p:nvGrpSpPr>
        <p:grpSpPr>
          <a:xfrm>
            <a:off x="8235310" y="2134660"/>
            <a:ext cx="3230392" cy="2121215"/>
            <a:chOff x="1188881" y="2057400"/>
            <a:chExt cx="5555438" cy="304958"/>
          </a:xfrm>
        </p:grpSpPr>
        <p:sp>
          <p:nvSpPr>
            <p:cNvPr id="61" name="모서리가 둥근 직사각형 1"/>
            <p:cNvSpPr/>
            <p:nvPr/>
          </p:nvSpPr>
          <p:spPr>
            <a:xfrm>
              <a:off x="1188881" y="2057400"/>
              <a:ext cx="5554819" cy="304800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2" name="모서리가 둥근 직사각형 31"/>
            <p:cNvSpPr/>
            <p:nvPr/>
          </p:nvSpPr>
          <p:spPr>
            <a:xfrm>
              <a:off x="1188881" y="2057400"/>
              <a:ext cx="5555438" cy="30495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altLang="ko-KR"/>
            </a:p>
          </p:txBody>
        </p:sp>
      </p:grpSp>
      <p:sp>
        <p:nvSpPr>
          <p:cNvPr id="65" name="모서리가 둥근 직사각형 64"/>
          <p:cNvSpPr/>
          <p:nvPr/>
        </p:nvSpPr>
        <p:spPr>
          <a:xfrm>
            <a:off x="9702440" y="6547565"/>
            <a:ext cx="2405063" cy="195213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346" y="2737495"/>
            <a:ext cx="3230392" cy="747747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슬라이드 확대/축소 9">
                <a:extLst>
                  <a:ext uri="{FF2B5EF4-FFF2-40B4-BE49-F238E27FC236}">
                    <a16:creationId xmlns:a16="http://schemas.microsoft.com/office/drawing/2014/main" id="{C73730F0-9E8E-B3ED-68DE-D34A1B8BFF5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57322406"/>
                  </p:ext>
                </p:extLst>
              </p:nvPr>
            </p:nvGraphicFramePr>
            <p:xfrm>
              <a:off x="4381803" y="2161165"/>
              <a:ext cx="3721972" cy="2093609"/>
            </p:xfrm>
            <a:graphic>
              <a:graphicData uri="http://schemas.microsoft.com/office/powerpoint/2016/slidezoom">
                <pslz:sldZm>
                  <pslz:sldZmObj sldId="329" cId="1396133260">
                    <pslz:zmPr id="{412C8518-5C1F-469B-AC09-0A9B66226901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721972" cy="2093609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슬라이드 확대/축소 9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C73730F0-9E8E-B3ED-68DE-D34A1B8BFF5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81803" y="2161165"/>
                <a:ext cx="3721972" cy="20936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2" name="슬라이드 확대/축소 11">
                <a:extLst>
                  <a:ext uri="{FF2B5EF4-FFF2-40B4-BE49-F238E27FC236}">
                    <a16:creationId xmlns:a16="http://schemas.microsoft.com/office/drawing/2014/main" id="{E7903250-42F2-8618-6959-09414F6DAEA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55028873"/>
                  </p:ext>
                </p:extLst>
              </p:nvPr>
            </p:nvGraphicFramePr>
            <p:xfrm>
              <a:off x="8345228" y="2254118"/>
              <a:ext cx="3048000" cy="1714500"/>
            </p:xfrm>
            <a:graphic>
              <a:graphicData uri="http://schemas.microsoft.com/office/powerpoint/2016/slidezoom">
                <pslz:sldZm>
                  <pslz:sldZmObj sldId="330" cId="1533985294">
                    <pslz:zmPr id="{E76778DB-867A-4B12-967D-72503F1475ED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2" name="슬라이드 확대/축소 11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E7903250-42F2-8618-6959-09414F6DAEA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45228" y="2254118"/>
                <a:ext cx="3048000" cy="17145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직사각형 2">
            <a:extLst>
              <a:ext uri="{FF2B5EF4-FFF2-40B4-BE49-F238E27FC236}">
                <a16:creationId xmlns:a16="http://schemas.microsoft.com/office/drawing/2014/main" id="{76523AF7-B0AF-059B-96AB-FE6C2E0E7283}"/>
              </a:ext>
            </a:extLst>
          </p:cNvPr>
          <p:cNvSpPr/>
          <p:nvPr/>
        </p:nvSpPr>
        <p:spPr>
          <a:xfrm>
            <a:off x="2015413" y="3088433"/>
            <a:ext cx="1212980" cy="46653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922" y="545594"/>
            <a:ext cx="7096125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33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3362"/>
            <a:ext cx="12192000" cy="392381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D997CCF-8C8E-2BE4-3090-EE6D996A4A1F}"/>
              </a:ext>
            </a:extLst>
          </p:cNvPr>
          <p:cNvSpPr/>
          <p:nvPr/>
        </p:nvSpPr>
        <p:spPr>
          <a:xfrm>
            <a:off x="9601200" y="3032450"/>
            <a:ext cx="597159" cy="104502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24844ED-FD4E-6FEE-1BF9-C0E8A2E0970E}"/>
              </a:ext>
            </a:extLst>
          </p:cNvPr>
          <p:cNvSpPr/>
          <p:nvPr/>
        </p:nvSpPr>
        <p:spPr>
          <a:xfrm>
            <a:off x="115077" y="3032450"/>
            <a:ext cx="597159" cy="104502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985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468544" y="2586273"/>
            <a:ext cx="9254912" cy="1796907"/>
            <a:chOff x="1468544" y="2902684"/>
            <a:chExt cx="9254912" cy="1796907"/>
          </a:xfrm>
        </p:grpSpPr>
        <p:sp>
          <p:nvSpPr>
            <p:cNvPr id="7" name="모서리가 둥근 직사각형 6"/>
            <p:cNvSpPr/>
            <p:nvPr/>
          </p:nvSpPr>
          <p:spPr>
            <a:xfrm rot="2700000">
              <a:off x="1468544" y="2902689"/>
              <a:ext cx="1796902" cy="1796902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 rot="2700000">
              <a:off x="5197549" y="2902687"/>
              <a:ext cx="1796902" cy="1796902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 rot="2700000">
              <a:off x="8926554" y="2902684"/>
              <a:ext cx="1796902" cy="1796902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701047" y="3471085"/>
            <a:ext cx="131318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bg1"/>
                </a:solidFill>
              </a:rPr>
              <a:t>Ridge </a:t>
            </a:r>
            <a:r>
              <a:rPr lang="ko-KR" altLang="en-US">
                <a:solidFill>
                  <a:schemeClr val="bg1"/>
                </a:solidFill>
              </a:rPr>
              <a:t>적용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94526" y="3471085"/>
            <a:ext cx="140294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bg1"/>
                </a:solidFill>
              </a:rPr>
              <a:t>Column</a:t>
            </a:r>
            <a:r>
              <a:rPr lang="ko-KR" altLang="en-US">
                <a:solidFill>
                  <a:schemeClr val="bg1"/>
                </a:solidFill>
              </a:rPr>
              <a:t>별</a:t>
            </a:r>
          </a:p>
          <a:p>
            <a:pPr algn="ctr">
              <a:defRPr/>
            </a:pPr>
            <a:r>
              <a:rPr lang="ko-KR" altLang="en-US">
                <a:solidFill>
                  <a:schemeClr val="bg1"/>
                </a:solidFill>
              </a:rPr>
              <a:t>가중치 확인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86426" y="3471085"/>
            <a:ext cx="87716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bg1"/>
                </a:solidFill>
              </a:rPr>
              <a:t>시각화</a:t>
            </a: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3790950" y="3465674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7524750" y="3484724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2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88881" y="581361"/>
            <a:ext cx="1141659" cy="430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200"/>
              <a:t>L2 </a:t>
            </a:r>
            <a:r>
              <a:rPr lang="ko-KR" altLang="en-US" sz="2200"/>
              <a:t>적용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633874" y="2915150"/>
            <a:ext cx="14191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 b="1">
                <a:solidFill>
                  <a:schemeClr val="bg1"/>
                </a:solidFill>
              </a:rPr>
              <a:t>Step1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86428" y="2915150"/>
            <a:ext cx="14191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 b="1">
                <a:solidFill>
                  <a:schemeClr val="bg1"/>
                </a:solidFill>
              </a:rPr>
              <a:t>Step2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115433" y="2904354"/>
            <a:ext cx="14191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 b="1">
                <a:solidFill>
                  <a:schemeClr val="bg1"/>
                </a:solidFill>
              </a:rPr>
              <a:t>Step3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9716865" y="6525806"/>
            <a:ext cx="2405063" cy="195213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335374" y="4700010"/>
            <a:ext cx="239200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tx2">
                    <a:lumMod val="75000"/>
                  </a:schemeClr>
                </a:solidFill>
              </a:rPr>
              <a:t>Ridge </a:t>
            </a:r>
            <a:r>
              <a:rPr lang="ko-KR" altLang="en-US" sz="2400">
                <a:solidFill>
                  <a:schemeClr val="tx2">
                    <a:lumMod val="75000"/>
                  </a:schemeClr>
                </a:solidFill>
              </a:rPr>
              <a:t>객체 생성</a:t>
            </a:r>
            <a:endParaRPr lang="en-US" altLang="ko-KR" sz="24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99873" y="4732658"/>
            <a:ext cx="408316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tx2">
                    <a:lumMod val="75000"/>
                  </a:schemeClr>
                </a:solidFill>
              </a:rPr>
              <a:t>Alpha </a:t>
            </a:r>
            <a:r>
              <a:rPr lang="ko-KR" altLang="en-US" sz="2400">
                <a:solidFill>
                  <a:schemeClr val="tx2">
                    <a:lumMod val="75000"/>
                  </a:schemeClr>
                </a:solidFill>
              </a:rPr>
              <a:t>값에 따른 가중치 변화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361530" y="4676346"/>
            <a:ext cx="110799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>
                <a:solidFill>
                  <a:schemeClr val="tx2">
                    <a:lumMod val="75000"/>
                  </a:schemeClr>
                </a:solidFill>
              </a:rPr>
              <a:t>시각화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88881" y="581361"/>
            <a:ext cx="1141659" cy="430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200"/>
              <a:t>L2 </a:t>
            </a:r>
            <a:r>
              <a:rPr lang="ko-KR" altLang="en-US" sz="2200"/>
              <a:t>적용</a:t>
            </a:r>
          </a:p>
        </p:txBody>
      </p:sp>
      <p:grpSp>
        <p:nvGrpSpPr>
          <p:cNvPr id="45" name="그룹 3"/>
          <p:cNvGrpSpPr/>
          <p:nvPr/>
        </p:nvGrpSpPr>
        <p:grpSpPr>
          <a:xfrm>
            <a:off x="931706" y="2342047"/>
            <a:ext cx="3230392" cy="2121215"/>
            <a:chOff x="1188881" y="2057400"/>
            <a:chExt cx="5555438" cy="304958"/>
          </a:xfrm>
        </p:grpSpPr>
        <p:sp>
          <p:nvSpPr>
            <p:cNvPr id="46" name="모서리가 둥근 직사각형 1"/>
            <p:cNvSpPr/>
            <p:nvPr/>
          </p:nvSpPr>
          <p:spPr>
            <a:xfrm>
              <a:off x="1188881" y="2057400"/>
              <a:ext cx="5554819" cy="304800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7" name="모서리가 둥근 직사각형 31"/>
            <p:cNvSpPr/>
            <p:nvPr/>
          </p:nvSpPr>
          <p:spPr>
            <a:xfrm>
              <a:off x="1188881" y="2057400"/>
              <a:ext cx="5555438" cy="30495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altLang="ko-KR"/>
            </a:p>
          </p:txBody>
        </p:sp>
      </p:grpSp>
      <p:grpSp>
        <p:nvGrpSpPr>
          <p:cNvPr id="52" name="그룹 3"/>
          <p:cNvGrpSpPr/>
          <p:nvPr/>
        </p:nvGrpSpPr>
        <p:grpSpPr>
          <a:xfrm>
            <a:off x="4604215" y="2320571"/>
            <a:ext cx="3230392" cy="2121215"/>
            <a:chOff x="1188881" y="2057400"/>
            <a:chExt cx="5555438" cy="304958"/>
          </a:xfrm>
        </p:grpSpPr>
        <p:sp>
          <p:nvSpPr>
            <p:cNvPr id="53" name="모서리가 둥근 직사각형 1"/>
            <p:cNvSpPr/>
            <p:nvPr/>
          </p:nvSpPr>
          <p:spPr>
            <a:xfrm>
              <a:off x="1188881" y="2057400"/>
              <a:ext cx="5554819" cy="304800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4" name="모서리가 둥근 직사각형 31"/>
            <p:cNvSpPr/>
            <p:nvPr/>
          </p:nvSpPr>
          <p:spPr>
            <a:xfrm>
              <a:off x="1188881" y="2057400"/>
              <a:ext cx="5555438" cy="30495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altLang="ko-KR"/>
            </a:p>
          </p:txBody>
        </p:sp>
      </p:grpSp>
      <p:grpSp>
        <p:nvGrpSpPr>
          <p:cNvPr id="60" name="그룹 3"/>
          <p:cNvGrpSpPr/>
          <p:nvPr/>
        </p:nvGrpSpPr>
        <p:grpSpPr>
          <a:xfrm>
            <a:off x="8235310" y="2315542"/>
            <a:ext cx="3230392" cy="2121215"/>
            <a:chOff x="1188881" y="2057400"/>
            <a:chExt cx="5555438" cy="304958"/>
          </a:xfrm>
        </p:grpSpPr>
        <p:sp>
          <p:nvSpPr>
            <p:cNvPr id="61" name="모서리가 둥근 직사각형 1"/>
            <p:cNvSpPr/>
            <p:nvPr/>
          </p:nvSpPr>
          <p:spPr>
            <a:xfrm>
              <a:off x="1188881" y="2057400"/>
              <a:ext cx="5554819" cy="304800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2" name="모서리가 둥근 직사각형 31"/>
            <p:cNvSpPr/>
            <p:nvPr/>
          </p:nvSpPr>
          <p:spPr>
            <a:xfrm>
              <a:off x="1188881" y="2057400"/>
              <a:ext cx="5555438" cy="30495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altLang="ko-KR"/>
            </a:p>
          </p:txBody>
        </p:sp>
      </p:grpSp>
      <p:sp>
        <p:nvSpPr>
          <p:cNvPr id="65" name="모서리가 둥근 직사각형 64"/>
          <p:cNvSpPr/>
          <p:nvPr/>
        </p:nvSpPr>
        <p:spPr>
          <a:xfrm>
            <a:off x="9702440" y="6547565"/>
            <a:ext cx="2405063" cy="195213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31346" y="2968675"/>
            <a:ext cx="3230392" cy="899939"/>
          </a:xfrm>
          <a:prstGeom prst="rect">
            <a:avLst/>
          </a:prstGeom>
        </p:spPr>
      </p:pic>
      <p:pic>
        <p:nvPicPr>
          <p:cNvPr id="3" name="슬라이드 확대/축소 2">
            <a:hlinkClick r:id="rId4" action="ppaction://hlinksldjump"/>
          </p:cNvPr>
          <p:cNvPicPr>
            <a:picLocks noGrp="1" noRot="1" noChangeAspect="1" noMove="1" noResize="1" noEditPoints="1" noAdjustHandles="1" noChangeArrowheads="1" noChangeShapeType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62081" y="2454419"/>
            <a:ext cx="3465175" cy="1949161"/>
          </a:xfrm>
          <a:prstGeom prst="rect">
            <a:avLst/>
          </a:prstGeom>
        </p:spPr>
      </p:pic>
      <p:pic>
        <p:nvPicPr>
          <p:cNvPr id="6" name="슬라이드 확대/축소 5">
            <a:hlinkClick r:id="rId6" action="ppaction://hlinksldjump"/>
          </p:cNvPr>
          <p:cNvPicPr>
            <a:picLocks noGrp="1" noRot="1" noChangeAspect="1" noMove="1" noResize="1" noEditPoints="1" noAdjustHandles="1" noChangeArrowheads="1" noChangeShapeType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355006" y="2454419"/>
            <a:ext cx="3048000" cy="17145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D8628DA-2FCF-C41F-8916-F75DE34215F1}"/>
              </a:ext>
            </a:extLst>
          </p:cNvPr>
          <p:cNvSpPr/>
          <p:nvPr/>
        </p:nvSpPr>
        <p:spPr>
          <a:xfrm>
            <a:off x="1854993" y="3409273"/>
            <a:ext cx="888207" cy="45934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509" y="970868"/>
            <a:ext cx="9069185" cy="497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402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36" y="1347041"/>
            <a:ext cx="12011092" cy="449642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DC8548E-47CD-4A95-707E-7A4022A776FA}"/>
              </a:ext>
            </a:extLst>
          </p:cNvPr>
          <p:cNvSpPr/>
          <p:nvPr/>
        </p:nvSpPr>
        <p:spPr>
          <a:xfrm>
            <a:off x="7284027" y="2827382"/>
            <a:ext cx="1319646" cy="123546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593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468544" y="2264728"/>
            <a:ext cx="9254912" cy="1796907"/>
            <a:chOff x="1468544" y="2902684"/>
            <a:chExt cx="9254912" cy="1796907"/>
          </a:xfrm>
        </p:grpSpPr>
        <p:sp>
          <p:nvSpPr>
            <p:cNvPr id="7" name="모서리가 둥근 직사각형 6"/>
            <p:cNvSpPr/>
            <p:nvPr/>
          </p:nvSpPr>
          <p:spPr>
            <a:xfrm rot="2700000">
              <a:off x="1468544" y="2902689"/>
              <a:ext cx="1796902" cy="1796902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 rot="2700000">
              <a:off x="5197549" y="2902687"/>
              <a:ext cx="1796902" cy="1796902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 rot="2700000">
              <a:off x="8926554" y="2902684"/>
              <a:ext cx="1796902" cy="1796902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713872" y="3149540"/>
            <a:ext cx="128753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bg1"/>
                </a:solidFill>
              </a:rPr>
              <a:t>Elastic Net</a:t>
            </a:r>
          </a:p>
          <a:p>
            <a:pPr algn="ctr">
              <a:defRPr/>
            </a:pPr>
            <a:r>
              <a:rPr lang="ko-KR" altLang="en-US">
                <a:solidFill>
                  <a:schemeClr val="bg1"/>
                </a:solidFill>
              </a:rPr>
              <a:t>적용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94526" y="3149540"/>
            <a:ext cx="140294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bg1"/>
                </a:solidFill>
              </a:rPr>
              <a:t>Column</a:t>
            </a:r>
            <a:r>
              <a:rPr lang="ko-KR" altLang="en-US">
                <a:solidFill>
                  <a:schemeClr val="bg1"/>
                </a:solidFill>
              </a:rPr>
              <a:t>별</a:t>
            </a:r>
          </a:p>
          <a:p>
            <a:pPr algn="ctr">
              <a:defRPr/>
            </a:pPr>
            <a:r>
              <a:rPr lang="ko-KR" altLang="en-US">
                <a:solidFill>
                  <a:schemeClr val="bg1"/>
                </a:solidFill>
              </a:rPr>
              <a:t>가중치 확인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95459" y="3178115"/>
            <a:ext cx="878205" cy="363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bg1"/>
                </a:solidFill>
              </a:rPr>
              <a:t>시각화</a:t>
            </a: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3790950" y="3144129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7524750" y="3163179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2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88881" y="581361"/>
            <a:ext cx="2097049" cy="430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200"/>
              <a:t>Elastic Net</a:t>
            </a:r>
            <a:r>
              <a:rPr lang="ko-KR" altLang="en-US" sz="2200"/>
              <a:t>적용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633874" y="2593605"/>
            <a:ext cx="14191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 b="1">
                <a:solidFill>
                  <a:schemeClr val="bg1"/>
                </a:solidFill>
              </a:rPr>
              <a:t>Step1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86428" y="2593605"/>
            <a:ext cx="14191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 b="1">
                <a:solidFill>
                  <a:schemeClr val="bg1"/>
                </a:solidFill>
              </a:rPr>
              <a:t>Step2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115433" y="2582809"/>
            <a:ext cx="14191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 b="1">
                <a:solidFill>
                  <a:schemeClr val="bg1"/>
                </a:solidFill>
              </a:rPr>
              <a:t>Step3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9716865" y="6525806"/>
            <a:ext cx="2405063" cy="195213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02752" y="4700010"/>
            <a:ext cx="305724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Elastic Net </a:t>
            </a:r>
            <a:r>
              <a:rPr lang="ko-KR" altLang="en-US" sz="2400" dirty="0">
                <a:solidFill>
                  <a:schemeClr val="tx2">
                    <a:lumMod val="75000"/>
                  </a:schemeClr>
                </a:solidFill>
              </a:rPr>
              <a:t>객체 생성</a:t>
            </a:r>
            <a:endParaRPr lang="en-US" altLang="ko-KR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25648" y="4707440"/>
            <a:ext cx="41713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Alpha </a:t>
            </a:r>
            <a:r>
              <a:rPr lang="ko-KR" altLang="en-US" sz="2400" dirty="0">
                <a:solidFill>
                  <a:schemeClr val="tx2">
                    <a:lumMod val="75000"/>
                  </a:schemeClr>
                </a:solidFill>
              </a:rPr>
              <a:t>값과 </a:t>
            </a:r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l1_ratio </a:t>
            </a:r>
            <a:r>
              <a:rPr lang="ko-KR" altLang="en-US" sz="2400" dirty="0">
                <a:solidFill>
                  <a:schemeClr val="tx2">
                    <a:lumMod val="75000"/>
                  </a:schemeClr>
                </a:solidFill>
              </a:rPr>
              <a:t>값에 따른</a:t>
            </a:r>
            <a:endParaRPr lang="en-US" altLang="ko-KR" sz="2400" dirty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schemeClr val="tx2">
                    <a:lumMod val="75000"/>
                  </a:schemeClr>
                </a:solidFill>
              </a:rPr>
              <a:t>가중치 변화</a:t>
            </a:r>
            <a:endParaRPr lang="en-US" altLang="ko-KR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325008" y="4697391"/>
            <a:ext cx="110799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schemeClr val="tx2">
                    <a:lumMod val="75000"/>
                  </a:schemeClr>
                </a:solidFill>
              </a:rPr>
              <a:t>시각화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88881" y="581361"/>
            <a:ext cx="2097049" cy="430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200" dirty="0"/>
              <a:t>Elastic Net</a:t>
            </a:r>
            <a:r>
              <a:rPr lang="ko-KR" altLang="en-US" sz="2200" dirty="0"/>
              <a:t>적용</a:t>
            </a:r>
          </a:p>
        </p:txBody>
      </p:sp>
      <p:grpSp>
        <p:nvGrpSpPr>
          <p:cNvPr id="45" name="그룹 3"/>
          <p:cNvGrpSpPr/>
          <p:nvPr/>
        </p:nvGrpSpPr>
        <p:grpSpPr>
          <a:xfrm>
            <a:off x="931706" y="2342047"/>
            <a:ext cx="3230392" cy="2121215"/>
            <a:chOff x="1188881" y="2057400"/>
            <a:chExt cx="5555438" cy="304958"/>
          </a:xfrm>
        </p:grpSpPr>
        <p:sp>
          <p:nvSpPr>
            <p:cNvPr id="46" name="모서리가 둥근 직사각형 1"/>
            <p:cNvSpPr/>
            <p:nvPr/>
          </p:nvSpPr>
          <p:spPr>
            <a:xfrm>
              <a:off x="1188881" y="2057400"/>
              <a:ext cx="5554819" cy="304800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7" name="모서리가 둥근 직사각형 31"/>
            <p:cNvSpPr/>
            <p:nvPr/>
          </p:nvSpPr>
          <p:spPr>
            <a:xfrm>
              <a:off x="1188881" y="2057400"/>
              <a:ext cx="5555438" cy="30495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altLang="ko-KR"/>
            </a:p>
          </p:txBody>
        </p:sp>
      </p:grpSp>
      <p:grpSp>
        <p:nvGrpSpPr>
          <p:cNvPr id="52" name="그룹 3"/>
          <p:cNvGrpSpPr/>
          <p:nvPr/>
        </p:nvGrpSpPr>
        <p:grpSpPr>
          <a:xfrm>
            <a:off x="4604215" y="2320571"/>
            <a:ext cx="3230392" cy="2121215"/>
            <a:chOff x="1188881" y="2057400"/>
            <a:chExt cx="5555438" cy="304958"/>
          </a:xfrm>
        </p:grpSpPr>
        <p:sp>
          <p:nvSpPr>
            <p:cNvPr id="53" name="모서리가 둥근 직사각형 1"/>
            <p:cNvSpPr/>
            <p:nvPr/>
          </p:nvSpPr>
          <p:spPr>
            <a:xfrm>
              <a:off x="1188881" y="2057400"/>
              <a:ext cx="5554819" cy="304800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4" name="모서리가 둥근 직사각형 31"/>
            <p:cNvSpPr/>
            <p:nvPr/>
          </p:nvSpPr>
          <p:spPr>
            <a:xfrm>
              <a:off x="1188881" y="2057400"/>
              <a:ext cx="5555438" cy="30495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altLang="ko-KR"/>
            </a:p>
          </p:txBody>
        </p:sp>
      </p:grpSp>
      <p:grpSp>
        <p:nvGrpSpPr>
          <p:cNvPr id="60" name="그룹 3"/>
          <p:cNvGrpSpPr/>
          <p:nvPr/>
        </p:nvGrpSpPr>
        <p:grpSpPr>
          <a:xfrm>
            <a:off x="8235310" y="2315542"/>
            <a:ext cx="3230392" cy="2121215"/>
            <a:chOff x="1188881" y="2057400"/>
            <a:chExt cx="5555438" cy="304958"/>
          </a:xfrm>
        </p:grpSpPr>
        <p:sp>
          <p:nvSpPr>
            <p:cNvPr id="61" name="모서리가 둥근 직사각형 1"/>
            <p:cNvSpPr/>
            <p:nvPr/>
          </p:nvSpPr>
          <p:spPr>
            <a:xfrm>
              <a:off x="1188881" y="2057400"/>
              <a:ext cx="5554819" cy="304800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2" name="모서리가 둥근 직사각형 31"/>
            <p:cNvSpPr/>
            <p:nvPr/>
          </p:nvSpPr>
          <p:spPr>
            <a:xfrm>
              <a:off x="1188881" y="2057400"/>
              <a:ext cx="5555438" cy="30495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altLang="ko-KR"/>
            </a:p>
          </p:txBody>
        </p:sp>
      </p:grpSp>
      <p:sp>
        <p:nvSpPr>
          <p:cNvPr id="65" name="모서리가 둥근 직사각형 64"/>
          <p:cNvSpPr/>
          <p:nvPr/>
        </p:nvSpPr>
        <p:spPr>
          <a:xfrm>
            <a:off x="9702440" y="6547565"/>
            <a:ext cx="2405063" cy="195213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706" y="2926335"/>
            <a:ext cx="3230032" cy="897742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슬라이드 확대/축소 5">
                <a:extLst>
                  <a:ext uri="{FF2B5EF4-FFF2-40B4-BE49-F238E27FC236}">
                    <a16:creationId xmlns:a16="http://schemas.microsoft.com/office/drawing/2014/main" id="{8B07E5B3-4317-BF52-A820-73CD484D3B0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48282509"/>
                  </p:ext>
                </p:extLst>
              </p:nvPr>
            </p:nvGraphicFramePr>
            <p:xfrm>
              <a:off x="4776137" y="2573855"/>
              <a:ext cx="2886187" cy="1623480"/>
            </p:xfrm>
            <a:graphic>
              <a:graphicData uri="http://schemas.microsoft.com/office/powerpoint/2016/slidezoom">
                <pslz:sldZm>
                  <pslz:sldZmObj sldId="333" cId="1463813033">
                    <pslz:zmPr id="{453409F3-D8BC-4065-AF6E-41E9F4183E6B}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6187" cy="162348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슬라이드 확대/축소 5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8B07E5B3-4317-BF52-A820-73CD484D3B0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76137" y="2573855"/>
                <a:ext cx="2886187" cy="16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슬라이드 확대/축소 7">
                <a:extLst>
                  <a:ext uri="{FF2B5EF4-FFF2-40B4-BE49-F238E27FC236}">
                    <a16:creationId xmlns:a16="http://schemas.microsoft.com/office/drawing/2014/main" id="{E0E210D4-4CBE-AB0A-CBD5-3340E0763B7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25804009"/>
                  </p:ext>
                </p:extLst>
              </p:nvPr>
            </p:nvGraphicFramePr>
            <p:xfrm>
              <a:off x="8390320" y="2522563"/>
              <a:ext cx="2977372" cy="1674772"/>
            </p:xfrm>
            <a:graphic>
              <a:graphicData uri="http://schemas.microsoft.com/office/powerpoint/2016/slidezoom">
                <pslz:sldZm>
                  <pslz:sldZmObj sldId="332" cId="2853262030">
                    <pslz:zmPr id="{271D363C-21E3-47DE-BDAE-5F22471F2468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977372" cy="1674772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슬라이드 확대/축소 7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E0E210D4-4CBE-AB0A-CBD5-3340E0763B7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90320" y="2522563"/>
                <a:ext cx="2977372" cy="167477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689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54" y="1547550"/>
            <a:ext cx="12117491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813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13845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bg1"/>
                </a:solidFill>
              </a:rPr>
              <a:t>Contents</a:t>
            </a:r>
            <a:endParaRPr lang="ko-KR" altLang="en-US" b="1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57636" y="3568064"/>
            <a:ext cx="5440106" cy="1287781"/>
            <a:chOff x="257636" y="3206557"/>
            <a:chExt cx="5440106" cy="1287781"/>
          </a:xfrm>
        </p:grpSpPr>
        <p:sp>
          <p:nvSpPr>
            <p:cNvPr id="9" name="TextBox 8"/>
            <p:cNvSpPr txBox="1"/>
            <p:nvPr/>
          </p:nvSpPr>
          <p:spPr>
            <a:xfrm>
              <a:off x="792126" y="3575889"/>
              <a:ext cx="3541394" cy="9184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/>
                <a:buChar char="§"/>
                <a:defRPr/>
              </a:pPr>
              <a:r>
                <a:rPr lang="en-US" altLang="ko-KR" sz="1400" spc="-150">
                  <a:solidFill>
                    <a:schemeClr val="bg1"/>
                  </a:solidFill>
                  <a:latin typeface="Noto Sans CJK KR Thin"/>
                  <a:ea typeface="Noto Sans CJK KR Thin"/>
                  <a:cs typeface="Arial"/>
                </a:rPr>
                <a:t>L1</a:t>
              </a:r>
            </a:p>
            <a:p>
              <a:pPr marL="180975" indent="-180975">
                <a:lnSpc>
                  <a:spcPct val="130000"/>
                </a:lnSpc>
                <a:buFont typeface="Wingdings"/>
                <a:buChar char="§"/>
                <a:defRPr/>
              </a:pPr>
              <a:r>
                <a:rPr lang="en-US" altLang="ko-KR" sz="1400" spc="-150">
                  <a:solidFill>
                    <a:schemeClr val="bg1"/>
                  </a:solidFill>
                  <a:latin typeface="Noto Sans CJK KR Thin"/>
                  <a:ea typeface="Noto Sans CJK KR Thin"/>
                  <a:cs typeface="Arial"/>
                </a:rPr>
                <a:t>L2</a:t>
              </a:r>
            </a:p>
            <a:p>
              <a:pPr marL="180975" indent="-180975">
                <a:lnSpc>
                  <a:spcPct val="130000"/>
                </a:lnSpc>
                <a:buFont typeface="Wingdings"/>
                <a:buChar char="§"/>
                <a:defRPr/>
              </a:pPr>
              <a:r>
                <a:rPr lang="ko-KR" altLang="en-US" sz="1400" spc="-150">
                  <a:solidFill>
                    <a:schemeClr val="bg1"/>
                  </a:solidFill>
                  <a:latin typeface="Noto Sans CJK KR Thin"/>
                  <a:ea typeface="Noto Sans CJK KR Thin"/>
                  <a:cs typeface="Arial"/>
                </a:rPr>
                <a:t>엘라스틱 넷</a:t>
              </a: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257636" y="3206557"/>
              <a:ext cx="2348404" cy="369332"/>
              <a:chOff x="257636" y="3255887"/>
              <a:chExt cx="2348404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57636" y="3255887"/>
                <a:ext cx="545342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>
                    <a:solidFill>
                      <a:schemeClr val="bg1"/>
                    </a:solidFill>
                  </a:rPr>
                  <a:t>001</a:t>
                </a:r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57993" y="3255887"/>
                <a:ext cx="1848047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pc="-150">
                    <a:solidFill>
                      <a:schemeClr val="bg1"/>
                    </a:solidFill>
                  </a:rPr>
                  <a:t>L1 L2 </a:t>
                </a:r>
                <a:r>
                  <a:rPr lang="ko-KR" altLang="en-US" spc="-150">
                    <a:solidFill>
                      <a:schemeClr val="bg1"/>
                    </a:solidFill>
                  </a:rPr>
                  <a:t> 엘라스틱 넷</a:t>
                </a: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2760812" y="3219429"/>
              <a:ext cx="2936930" cy="384830"/>
              <a:chOff x="2760812" y="3219429"/>
              <a:chExt cx="2936930" cy="384830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60812" y="3234927"/>
                <a:ext cx="603050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>
                    <a:solidFill>
                      <a:schemeClr val="bg1"/>
                    </a:solidFill>
                  </a:rPr>
                  <a:t>002</a:t>
                </a:r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262623" y="3219429"/>
                <a:ext cx="24351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pc="-150">
                    <a:solidFill>
                      <a:schemeClr val="bg1"/>
                    </a:solidFill>
                  </a:rPr>
                  <a:t>L1 L2 </a:t>
                </a:r>
                <a:r>
                  <a:rPr lang="ko-KR" altLang="en-US" spc="-150">
                    <a:solidFill>
                      <a:schemeClr val="bg1"/>
                    </a:solidFill>
                  </a:rPr>
                  <a:t>엘라스틱 넷 적용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5055873" y="3206557"/>
              <a:ext cx="255267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en-US" altLang="ko-KR" spc="-150">
                <a:solidFill>
                  <a:schemeClr val="bg1"/>
                </a:solidFill>
              </a:endParaRPr>
            </a:p>
          </p:txBody>
        </p:sp>
      </p:grp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19"/>
          <p:cNvSpPr txBox="1"/>
          <p:nvPr/>
        </p:nvSpPr>
        <p:spPr>
          <a:xfrm>
            <a:off x="5055873" y="3568064"/>
            <a:ext cx="25526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pc="-150">
              <a:solidFill>
                <a:schemeClr val="bg1"/>
              </a:solidFill>
            </a:endParaRPr>
          </a:p>
        </p:txBody>
      </p:sp>
      <p:sp>
        <p:nvSpPr>
          <p:cNvPr id="42" name="TextBox 20"/>
          <p:cNvSpPr txBox="1"/>
          <p:nvPr/>
        </p:nvSpPr>
        <p:spPr>
          <a:xfrm>
            <a:off x="5622257" y="3580935"/>
            <a:ext cx="6013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003</a:t>
            </a:r>
          </a:p>
        </p:txBody>
      </p:sp>
      <p:sp>
        <p:nvSpPr>
          <p:cNvPr id="43" name="TextBox 21"/>
          <p:cNvSpPr txBox="1"/>
          <p:nvPr/>
        </p:nvSpPr>
        <p:spPr>
          <a:xfrm>
            <a:off x="6077630" y="3580935"/>
            <a:ext cx="1275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pc="-150">
                <a:solidFill>
                  <a:schemeClr val="bg1"/>
                </a:solidFill>
              </a:rPr>
              <a:t>앙상블 모델</a:t>
            </a:r>
          </a:p>
        </p:txBody>
      </p:sp>
      <p:sp>
        <p:nvSpPr>
          <p:cNvPr id="44" name="TextBox 20"/>
          <p:cNvSpPr txBox="1"/>
          <p:nvPr/>
        </p:nvSpPr>
        <p:spPr>
          <a:xfrm>
            <a:off x="7662244" y="3594530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004</a:t>
            </a:r>
          </a:p>
        </p:txBody>
      </p:sp>
      <p:sp>
        <p:nvSpPr>
          <p:cNvPr id="45" name="TextBox 21"/>
          <p:cNvSpPr txBox="1"/>
          <p:nvPr/>
        </p:nvSpPr>
        <p:spPr>
          <a:xfrm>
            <a:off x="8115050" y="3573833"/>
            <a:ext cx="1275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pc="-150">
                <a:solidFill>
                  <a:schemeClr val="bg1"/>
                </a:solidFill>
              </a:rPr>
              <a:t>앙상블 적용</a:t>
            </a:r>
          </a:p>
        </p:txBody>
      </p:sp>
      <p:sp>
        <p:nvSpPr>
          <p:cNvPr id="46" name="TextBox 14"/>
          <p:cNvSpPr txBox="1"/>
          <p:nvPr/>
        </p:nvSpPr>
        <p:spPr>
          <a:xfrm>
            <a:off x="6120928" y="3963862"/>
            <a:ext cx="3541394" cy="640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lnSpc>
                <a:spcPct val="130000"/>
              </a:lnSpc>
              <a:buFont typeface="Wingdings"/>
              <a:buChar char="§"/>
              <a:defRPr/>
            </a:pPr>
            <a:r>
              <a:rPr lang="en-US" altLang="ko-KR" sz="1400" spc="-150">
                <a:solidFill>
                  <a:schemeClr val="bg1"/>
                </a:solidFill>
                <a:latin typeface="Noto Sans CJK KR Thin"/>
                <a:ea typeface="Noto Sans CJK KR Thin"/>
                <a:cs typeface="Arial"/>
              </a:rPr>
              <a:t>stacking</a:t>
            </a:r>
          </a:p>
          <a:p>
            <a:pPr marL="180975" indent="-180975">
              <a:lnSpc>
                <a:spcPct val="130000"/>
              </a:lnSpc>
              <a:buFont typeface="Wingdings"/>
              <a:buChar char="§"/>
              <a:defRPr/>
            </a:pPr>
            <a:r>
              <a:rPr lang="en-US" altLang="ko-KR" sz="1400" spc="-150">
                <a:solidFill>
                  <a:schemeClr val="bg1"/>
                </a:solidFill>
                <a:latin typeface="Noto Sans CJK KR Thin"/>
                <a:ea typeface="Noto Sans CJK KR Thin"/>
                <a:cs typeface="Arial"/>
              </a:rPr>
              <a:t>blending</a:t>
            </a:r>
          </a:p>
        </p:txBody>
      </p:sp>
      <p:sp>
        <p:nvSpPr>
          <p:cNvPr id="47" name="TextBox 14"/>
          <p:cNvSpPr txBox="1"/>
          <p:nvPr/>
        </p:nvSpPr>
        <p:spPr>
          <a:xfrm>
            <a:off x="8141816" y="3960503"/>
            <a:ext cx="3541394" cy="640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lnSpc>
                <a:spcPct val="130000"/>
              </a:lnSpc>
              <a:buFont typeface="Wingdings"/>
              <a:buChar char="§"/>
              <a:defRPr/>
            </a:pPr>
            <a:r>
              <a:rPr lang="en-US" altLang="ko-KR" sz="1400" spc="-150">
                <a:solidFill>
                  <a:schemeClr val="bg1"/>
                </a:solidFill>
                <a:latin typeface="Noto Sans CJK KR Thin"/>
                <a:ea typeface="Noto Sans CJK KR Thin"/>
                <a:cs typeface="Arial"/>
              </a:rPr>
              <a:t>stacking</a:t>
            </a:r>
          </a:p>
          <a:p>
            <a:pPr marL="180975" indent="-180975">
              <a:lnSpc>
                <a:spcPct val="130000"/>
              </a:lnSpc>
              <a:buFont typeface="Wingdings"/>
              <a:buChar char="§"/>
              <a:defRPr/>
            </a:pPr>
            <a:r>
              <a:rPr lang="en-US" altLang="ko-KR" sz="1400" spc="-150">
                <a:solidFill>
                  <a:schemeClr val="bg1"/>
                </a:solidFill>
                <a:latin typeface="Noto Sans CJK KR Thin"/>
                <a:ea typeface="Noto Sans CJK KR Thin"/>
                <a:cs typeface="Arial"/>
              </a:rPr>
              <a:t>blending</a:t>
            </a:r>
          </a:p>
        </p:txBody>
      </p:sp>
      <p:sp>
        <p:nvSpPr>
          <p:cNvPr id="48" name="TextBox 8"/>
          <p:cNvSpPr txBox="1"/>
          <p:nvPr/>
        </p:nvSpPr>
        <p:spPr>
          <a:xfrm>
            <a:off x="3276127" y="3923211"/>
            <a:ext cx="3541394" cy="918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lnSpc>
                <a:spcPct val="130000"/>
              </a:lnSpc>
              <a:buFont typeface="Wingdings"/>
              <a:buChar char="§"/>
              <a:defRPr/>
            </a:pPr>
            <a:r>
              <a:rPr lang="en-US" altLang="ko-KR" sz="1400" spc="-150">
                <a:solidFill>
                  <a:schemeClr val="bg1"/>
                </a:solidFill>
                <a:latin typeface="Noto Sans CJK KR Thin"/>
                <a:ea typeface="Noto Sans CJK KR Thin"/>
                <a:cs typeface="Arial"/>
              </a:rPr>
              <a:t>L1</a:t>
            </a:r>
          </a:p>
          <a:p>
            <a:pPr marL="180975" indent="-180975">
              <a:lnSpc>
                <a:spcPct val="130000"/>
              </a:lnSpc>
              <a:buFont typeface="Wingdings"/>
              <a:buChar char="§"/>
              <a:defRPr/>
            </a:pPr>
            <a:r>
              <a:rPr lang="en-US" altLang="ko-KR" sz="1400" spc="-150">
                <a:solidFill>
                  <a:schemeClr val="bg1"/>
                </a:solidFill>
                <a:latin typeface="Noto Sans CJK KR Thin"/>
                <a:ea typeface="Noto Sans CJK KR Thin"/>
                <a:cs typeface="Arial"/>
              </a:rPr>
              <a:t>L2</a:t>
            </a:r>
          </a:p>
          <a:p>
            <a:pPr marL="180975" indent="-180975">
              <a:lnSpc>
                <a:spcPct val="130000"/>
              </a:lnSpc>
              <a:buFont typeface="Wingdings"/>
              <a:buChar char="§"/>
              <a:defRPr/>
            </a:pPr>
            <a:r>
              <a:rPr lang="ko-KR" altLang="en-US" sz="1400" spc="-150">
                <a:solidFill>
                  <a:schemeClr val="bg1"/>
                </a:solidFill>
                <a:latin typeface="Noto Sans CJK KR Thin"/>
                <a:ea typeface="Noto Sans CJK KR Thin"/>
                <a:cs typeface="Arial"/>
              </a:rPr>
              <a:t>엘라스틱 넷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3765"/>
            <a:ext cx="12192000" cy="440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262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235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1" dirty="0">
                <a:solidFill>
                  <a:schemeClr val="tx2"/>
                </a:solidFill>
              </a:rPr>
              <a:t>003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00956" cy="5730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 sz="3200" spc="-15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>
              <a:gd name="adj" fmla="val 50000"/>
            </a:avLst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9702441" y="6328748"/>
            <a:ext cx="2405063" cy="41403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/>
          </a:p>
        </p:txBody>
      </p:sp>
      <p:sp>
        <p:nvSpPr>
          <p:cNvPr id="24" name="TextBox 8"/>
          <p:cNvSpPr txBox="1"/>
          <p:nvPr/>
        </p:nvSpPr>
        <p:spPr>
          <a:xfrm>
            <a:off x="533432" y="3549402"/>
            <a:ext cx="225734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15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모델 앙상블</a:t>
            </a:r>
          </a:p>
        </p:txBody>
      </p:sp>
      <p:sp>
        <p:nvSpPr>
          <p:cNvPr id="10" name="TextBox 8"/>
          <p:cNvSpPr txBox="1"/>
          <p:nvPr/>
        </p:nvSpPr>
        <p:spPr>
          <a:xfrm>
            <a:off x="495154" y="3516687"/>
            <a:ext cx="225734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150" dirty="0">
                <a:solidFill>
                  <a:schemeClr val="accent1"/>
                </a:solidFill>
                <a:latin typeface="+mn-ea"/>
              </a:rPr>
              <a:t>모델 앙상블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3389197" y="3594928"/>
            <a:ext cx="91440" cy="125278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1252786"/>
                </a:lnTo>
              </a:path>
            </a:pathLst>
          </a:custGeom>
          <a:noFill/>
          <a:ln w="12700" cap="flat" cmpd="sng" algn="ctr"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prstDash val="solid"/>
            <a:miter/>
          </a:ln>
          <a:effectLst/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0" name="자유형 29"/>
          <p:cNvSpPr/>
          <p:nvPr/>
        </p:nvSpPr>
        <p:spPr>
          <a:xfrm>
            <a:off x="3389197" y="2251991"/>
            <a:ext cx="91440" cy="125278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1252786"/>
                </a:lnTo>
              </a:path>
            </a:pathLst>
          </a:custGeom>
          <a:noFill/>
          <a:ln w="12700" cap="flat" cmpd="sng" algn="ctr"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prstDash val="solid"/>
            <a:miter/>
          </a:ln>
          <a:effectLst/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/>
          </a:p>
        </p:txBody>
      </p:sp>
      <p:sp>
        <p:nvSpPr>
          <p:cNvPr id="32" name="직사각형 31"/>
          <p:cNvSpPr/>
          <p:nvPr/>
        </p:nvSpPr>
        <p:spPr>
          <a:xfrm>
            <a:off x="2754054" y="1571129"/>
            <a:ext cx="1361724" cy="680862"/>
          </a:xfrm>
          <a:prstGeom prst="rect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12700" cap="flat" cmpd="sng" algn="ctr">
            <a:noFill/>
            <a:prstDash val="solid"/>
            <a:miter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/>
          </a:p>
        </p:txBody>
      </p:sp>
      <p:sp>
        <p:nvSpPr>
          <p:cNvPr id="33" name="TextBox 32"/>
          <p:cNvSpPr txBox="1"/>
          <p:nvPr/>
        </p:nvSpPr>
        <p:spPr>
          <a:xfrm>
            <a:off x="2754054" y="1571129"/>
            <a:ext cx="1361724" cy="680862"/>
          </a:xfrm>
          <a:prstGeom prst="rect">
            <a:avLst/>
          </a:prstGeom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590" tIns="21590" rIns="21590" bIns="21590" anchor="ctr" anchorCtr="0">
            <a:noAutofit/>
          </a:bodyPr>
          <a:lstStyle/>
          <a:p>
            <a:pPr marL="0" lvl="0" indent="0" algn="ctr" defTabSz="1511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3400" kern="1200"/>
              <a:t>Data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2742880" y="2939871"/>
            <a:ext cx="1361724" cy="680862"/>
          </a:xfrm>
          <a:prstGeom prst="rect">
            <a:avLst/>
          </a:prstGeom>
          <a:solidFill>
            <a:schemeClr val="accent2">
              <a:hueOff val="0"/>
              <a:satOff val="0"/>
              <a:lumOff val="0"/>
              <a:alphaOff val="0"/>
            </a:schemeClr>
          </a:solidFill>
          <a:ln w="12700" cap="flat" cmpd="sng" algn="ctr">
            <a:noFill/>
            <a:prstDash val="solid"/>
            <a:miter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/>
              <a:t>기본 모델</a:t>
            </a:r>
            <a:endParaRPr lang="en-US" altLang="ko-KR"/>
          </a:p>
        </p:txBody>
      </p:sp>
      <p:sp>
        <p:nvSpPr>
          <p:cNvPr id="41" name="TextBox 40"/>
          <p:cNvSpPr txBox="1"/>
          <p:nvPr/>
        </p:nvSpPr>
        <p:spPr>
          <a:xfrm>
            <a:off x="1930211" y="2537953"/>
            <a:ext cx="1361724" cy="680862"/>
          </a:xfrm>
          <a:prstGeom prst="rect">
            <a:avLst/>
          </a:prstGeom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590" tIns="21590" rIns="21590" bIns="21590" anchor="ctr" anchorCtr="0">
            <a:noAutofit/>
          </a:bodyPr>
          <a:lstStyle/>
          <a:p>
            <a:pPr marL="0" lvl="0" indent="0" algn="ctr" defTabSz="1511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endParaRPr lang="ko-KR" altLang="en-US" sz="3400" kern="1200"/>
          </a:p>
        </p:txBody>
      </p:sp>
      <p:sp>
        <p:nvSpPr>
          <p:cNvPr id="25" name="TextBox 24"/>
          <p:cNvSpPr txBox="1"/>
          <p:nvPr/>
        </p:nvSpPr>
        <p:spPr>
          <a:xfrm>
            <a:off x="6398863" y="1153332"/>
            <a:ext cx="3359151" cy="574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>
                <a:solidFill>
                  <a:schemeClr val="tx2"/>
                </a:solidFill>
              </a:rPr>
              <a:t>스태킹</a:t>
            </a:r>
            <a:r>
              <a:rPr lang="en-US" altLang="ko-KR" sz="3200" b="1">
                <a:solidFill>
                  <a:schemeClr val="tx2"/>
                </a:solidFill>
              </a:rPr>
              <a:t>(Stacking)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60247" y="1621202"/>
            <a:ext cx="4977216" cy="5401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500" b="1" dirty="0">
              <a:solidFill>
                <a:schemeClr val="tx2"/>
              </a:solidFill>
            </a:endParaRPr>
          </a:p>
          <a:p>
            <a:pPr algn="just">
              <a:defRPr/>
            </a:pPr>
            <a:r>
              <a:rPr lang="ko-KR" altLang="en-US" sz="1500" b="1" dirty="0">
                <a:solidFill>
                  <a:schemeClr val="tx2"/>
                </a:solidFill>
              </a:rPr>
              <a:t>원리</a:t>
            </a:r>
            <a:r>
              <a:rPr lang="en-US" altLang="ko-KR" sz="1500" b="1" dirty="0">
                <a:solidFill>
                  <a:schemeClr val="tx2"/>
                </a:solidFill>
              </a:rPr>
              <a:t>)</a:t>
            </a:r>
          </a:p>
          <a:p>
            <a:pPr algn="just">
              <a:defRPr/>
            </a:pPr>
            <a:endParaRPr lang="en-US" altLang="ko-KR" sz="1500" b="1" dirty="0">
              <a:solidFill>
                <a:schemeClr val="tx2"/>
              </a:solidFill>
            </a:endParaRPr>
          </a:p>
          <a:p>
            <a:pPr algn="just">
              <a:defRPr/>
            </a:pPr>
            <a:r>
              <a:rPr lang="en-US" altLang="ko-KR" sz="1500" b="1" dirty="0">
                <a:solidFill>
                  <a:schemeClr val="tx2"/>
                </a:solidFill>
              </a:rPr>
              <a:t>1</a:t>
            </a:r>
            <a:r>
              <a:rPr lang="ko-KR" altLang="en-US" sz="1500" b="1" dirty="0">
                <a:solidFill>
                  <a:schemeClr val="tx2"/>
                </a:solidFill>
              </a:rPr>
              <a:t>가지 데이터를 가지고  </a:t>
            </a:r>
            <a:r>
              <a:rPr lang="en-US" altLang="ko-KR" sz="1500" b="1" dirty="0">
                <a:solidFill>
                  <a:schemeClr val="tx2"/>
                </a:solidFill>
              </a:rPr>
              <a:t>n</a:t>
            </a:r>
            <a:r>
              <a:rPr lang="ko-KR" altLang="en-US" sz="1500" b="1" dirty="0">
                <a:solidFill>
                  <a:schemeClr val="tx2"/>
                </a:solidFill>
              </a:rPr>
              <a:t>개의 모델을 학습 시킨 후 </a:t>
            </a:r>
          </a:p>
          <a:p>
            <a:pPr algn="just">
              <a:defRPr/>
            </a:pPr>
            <a:r>
              <a:rPr lang="en-US" altLang="ko-KR" sz="1500" b="1" dirty="0">
                <a:solidFill>
                  <a:schemeClr val="tx2"/>
                </a:solidFill>
              </a:rPr>
              <a:t>n</a:t>
            </a:r>
            <a:r>
              <a:rPr lang="ko-KR" altLang="en-US" sz="1500" b="1" dirty="0">
                <a:solidFill>
                  <a:schemeClr val="tx2"/>
                </a:solidFill>
              </a:rPr>
              <a:t>개의 </a:t>
            </a:r>
            <a:r>
              <a:rPr lang="ko-KR" altLang="en-US" sz="1500" b="1" dirty="0" err="1">
                <a:solidFill>
                  <a:schemeClr val="tx2"/>
                </a:solidFill>
              </a:rPr>
              <a:t>예측값을</a:t>
            </a:r>
            <a:r>
              <a:rPr lang="ko-KR" altLang="en-US" sz="1500" b="1" dirty="0">
                <a:solidFill>
                  <a:schemeClr val="tx2"/>
                </a:solidFill>
              </a:rPr>
              <a:t> 새로운 모델</a:t>
            </a:r>
            <a:r>
              <a:rPr lang="en-US" altLang="ko-KR" sz="1500" b="1" dirty="0">
                <a:solidFill>
                  <a:schemeClr val="tx2"/>
                </a:solidFill>
              </a:rPr>
              <a:t>(Meta Model) </a:t>
            </a:r>
            <a:r>
              <a:rPr lang="ko-KR" altLang="en-US" sz="1500" b="1" dirty="0">
                <a:solidFill>
                  <a:schemeClr val="tx2"/>
                </a:solidFill>
              </a:rPr>
              <a:t>학습데이터로 새로운 </a:t>
            </a:r>
            <a:r>
              <a:rPr lang="ko-KR" altLang="en-US" sz="1500" b="1" dirty="0" err="1">
                <a:solidFill>
                  <a:schemeClr val="tx2"/>
                </a:solidFill>
              </a:rPr>
              <a:t>예측값을</a:t>
            </a:r>
            <a:r>
              <a:rPr lang="ko-KR" altLang="en-US" sz="1500" b="1" dirty="0">
                <a:solidFill>
                  <a:schemeClr val="tx2"/>
                </a:solidFill>
              </a:rPr>
              <a:t> 확인</a:t>
            </a:r>
          </a:p>
          <a:p>
            <a:pPr algn="just">
              <a:defRPr/>
            </a:pPr>
            <a:endParaRPr lang="ko-KR" altLang="en-US" sz="1500" b="1" dirty="0">
              <a:solidFill>
                <a:schemeClr val="tx2"/>
              </a:solidFill>
            </a:endParaRPr>
          </a:p>
          <a:p>
            <a:pPr algn="just">
              <a:defRPr/>
            </a:pPr>
            <a:endParaRPr lang="ko-KR" altLang="en-US" sz="1500" b="1" dirty="0">
              <a:solidFill>
                <a:schemeClr val="tx2"/>
              </a:solidFill>
            </a:endParaRPr>
          </a:p>
          <a:p>
            <a:pPr algn="just">
              <a:defRPr/>
            </a:pPr>
            <a:r>
              <a:rPr lang="ko-KR" altLang="en-US" sz="1500" b="1" dirty="0">
                <a:solidFill>
                  <a:schemeClr val="tx2"/>
                </a:solidFill>
              </a:rPr>
              <a:t>특징</a:t>
            </a:r>
            <a:endParaRPr lang="en-US" altLang="ko-KR" sz="1500" b="1" dirty="0">
              <a:solidFill>
                <a:schemeClr val="tx2"/>
              </a:solidFill>
            </a:endParaRPr>
          </a:p>
          <a:p>
            <a:pPr algn="just">
              <a:defRPr/>
            </a:pPr>
            <a:endParaRPr lang="ko-KR" altLang="en-US" sz="1500" b="1" dirty="0">
              <a:solidFill>
                <a:schemeClr val="tx2"/>
              </a:solidFill>
            </a:endParaRPr>
          </a:p>
          <a:p>
            <a:pPr algn="just">
              <a:defRPr/>
            </a:pPr>
            <a:r>
              <a:rPr lang="en-US" altLang="ko-KR" sz="1500" b="1" dirty="0">
                <a:solidFill>
                  <a:schemeClr val="tx2"/>
                </a:solidFill>
              </a:rPr>
              <a:t>1. </a:t>
            </a:r>
            <a:r>
              <a:rPr lang="ko-KR" altLang="en-US" sz="1500" b="1" dirty="0" err="1">
                <a:solidFill>
                  <a:schemeClr val="tx2"/>
                </a:solidFill>
              </a:rPr>
              <a:t>사이킷</a:t>
            </a:r>
            <a:r>
              <a:rPr lang="ko-KR" altLang="en-US" sz="1500" b="1" dirty="0">
                <a:solidFill>
                  <a:schemeClr val="tx2"/>
                </a:solidFill>
              </a:rPr>
              <a:t> </a:t>
            </a:r>
            <a:r>
              <a:rPr lang="ko-KR" altLang="en-US" sz="1500" b="1" dirty="0" err="1">
                <a:solidFill>
                  <a:schemeClr val="tx2"/>
                </a:solidFill>
              </a:rPr>
              <a:t>런에서</a:t>
            </a:r>
            <a:r>
              <a:rPr lang="ko-KR" altLang="en-US" sz="1500" b="1" dirty="0">
                <a:solidFill>
                  <a:schemeClr val="tx2"/>
                </a:solidFill>
              </a:rPr>
              <a:t> 모듈을 제공</a:t>
            </a:r>
          </a:p>
          <a:p>
            <a:pPr algn="just">
              <a:defRPr/>
            </a:pPr>
            <a:endParaRPr lang="ko-KR" altLang="en-US" sz="1500" b="1" dirty="0">
              <a:solidFill>
                <a:schemeClr val="tx2"/>
              </a:solidFill>
            </a:endParaRPr>
          </a:p>
          <a:p>
            <a:pPr algn="just">
              <a:defRPr/>
            </a:pPr>
            <a:r>
              <a:rPr lang="en-US" altLang="ko-KR" sz="1500" b="1" dirty="0">
                <a:solidFill>
                  <a:schemeClr val="tx2"/>
                </a:solidFill>
              </a:rPr>
              <a:t>2. </a:t>
            </a:r>
            <a:r>
              <a:rPr lang="ko-KR" altLang="en-US" sz="1500" b="1" dirty="0">
                <a:solidFill>
                  <a:schemeClr val="tx2"/>
                </a:solidFill>
              </a:rPr>
              <a:t>개별 모델에 대한 약점을 보안</a:t>
            </a:r>
          </a:p>
          <a:p>
            <a:pPr algn="just">
              <a:defRPr/>
            </a:pPr>
            <a:endParaRPr lang="ko-KR" altLang="en-US" sz="1500" b="1" dirty="0">
              <a:solidFill>
                <a:schemeClr val="tx2"/>
              </a:solidFill>
            </a:endParaRPr>
          </a:p>
          <a:p>
            <a:pPr algn="just">
              <a:defRPr/>
            </a:pPr>
            <a:r>
              <a:rPr lang="en-US" altLang="ko-KR" sz="1500" b="1" dirty="0">
                <a:solidFill>
                  <a:schemeClr val="tx2"/>
                </a:solidFill>
              </a:rPr>
              <a:t>3. </a:t>
            </a:r>
            <a:r>
              <a:rPr lang="ko-KR" altLang="en-US" sz="1500" b="1" dirty="0">
                <a:solidFill>
                  <a:schemeClr val="tx2"/>
                </a:solidFill>
              </a:rPr>
              <a:t>기존 학습 모델과 최종 모델을 선택</a:t>
            </a:r>
          </a:p>
          <a:p>
            <a:pPr algn="just">
              <a:defRPr/>
            </a:pPr>
            <a:endParaRPr lang="ko-KR" altLang="en-US" sz="1500" b="1" dirty="0">
              <a:solidFill>
                <a:schemeClr val="tx2"/>
              </a:solidFill>
            </a:endParaRPr>
          </a:p>
          <a:p>
            <a:pPr algn="just">
              <a:defRPr/>
            </a:pPr>
            <a:r>
              <a:rPr lang="en-US" altLang="ko-KR" sz="1500" b="1" dirty="0">
                <a:solidFill>
                  <a:schemeClr val="tx2"/>
                </a:solidFill>
              </a:rPr>
              <a:t>4.</a:t>
            </a:r>
            <a:r>
              <a:rPr lang="ko-KR" altLang="en-US" sz="1500" b="1" dirty="0">
                <a:solidFill>
                  <a:schemeClr val="tx2"/>
                </a:solidFill>
              </a:rPr>
              <a:t> 모델의 복잡성이 증가</a:t>
            </a:r>
          </a:p>
          <a:p>
            <a:pPr algn="just">
              <a:defRPr/>
            </a:pPr>
            <a:endParaRPr lang="ko-KR" altLang="en-US" sz="1500" b="1" dirty="0">
              <a:solidFill>
                <a:schemeClr val="tx2"/>
              </a:solidFill>
            </a:endParaRPr>
          </a:p>
          <a:p>
            <a:pPr algn="just">
              <a:defRPr/>
            </a:pPr>
            <a:r>
              <a:rPr lang="en-US" altLang="ko-KR" sz="1500" b="1" dirty="0">
                <a:solidFill>
                  <a:schemeClr val="tx2"/>
                </a:solidFill>
              </a:rPr>
              <a:t>5.</a:t>
            </a:r>
            <a:r>
              <a:rPr lang="ko-KR" altLang="en-US" sz="1500" b="1" dirty="0">
                <a:solidFill>
                  <a:schemeClr val="tx2"/>
                </a:solidFill>
              </a:rPr>
              <a:t> 다양한 모델을 사용할 수 있기에 섬세한 조정 필요</a:t>
            </a:r>
          </a:p>
          <a:p>
            <a:pPr algn="just">
              <a:defRPr/>
            </a:pPr>
            <a:endParaRPr lang="ko-KR" altLang="en-US" sz="1500" b="1" dirty="0">
              <a:solidFill>
                <a:schemeClr val="tx2"/>
              </a:solidFill>
            </a:endParaRPr>
          </a:p>
          <a:p>
            <a:pPr algn="just">
              <a:defRPr/>
            </a:pPr>
            <a:r>
              <a:rPr lang="en-US" altLang="ko-KR" sz="1500" b="1" dirty="0">
                <a:solidFill>
                  <a:schemeClr val="tx2"/>
                </a:solidFill>
              </a:rPr>
              <a:t>6.</a:t>
            </a:r>
            <a:r>
              <a:rPr lang="ko-KR" altLang="en-US" sz="1500" b="1" dirty="0">
                <a:solidFill>
                  <a:schemeClr val="tx2"/>
                </a:solidFill>
              </a:rPr>
              <a:t> 계산 비용 증가</a:t>
            </a:r>
            <a:r>
              <a:rPr lang="en-US" altLang="ko-KR" sz="1500" b="1" dirty="0">
                <a:solidFill>
                  <a:schemeClr val="tx2"/>
                </a:solidFill>
              </a:rPr>
              <a:t>(</a:t>
            </a:r>
            <a:r>
              <a:rPr lang="ko-KR" altLang="en-US" sz="1500" b="1" dirty="0">
                <a:solidFill>
                  <a:schemeClr val="tx2"/>
                </a:solidFill>
              </a:rPr>
              <a:t>메모리사용량</a:t>
            </a:r>
            <a:r>
              <a:rPr lang="en-US" altLang="ko-KR" sz="1500" b="1" dirty="0">
                <a:solidFill>
                  <a:schemeClr val="tx2"/>
                </a:solidFill>
              </a:rPr>
              <a:t>,</a:t>
            </a:r>
            <a:r>
              <a:rPr lang="ko-KR" altLang="en-US" sz="1500" b="1" dirty="0">
                <a:solidFill>
                  <a:schemeClr val="tx2"/>
                </a:solidFill>
              </a:rPr>
              <a:t> </a:t>
            </a:r>
            <a:r>
              <a:rPr lang="ko-KR" altLang="en-US" sz="1500" b="1" dirty="0" err="1">
                <a:solidFill>
                  <a:schemeClr val="tx2"/>
                </a:solidFill>
              </a:rPr>
              <a:t>연산량</a:t>
            </a:r>
            <a:r>
              <a:rPr lang="en-US" altLang="ko-KR" sz="1500" b="1" dirty="0">
                <a:solidFill>
                  <a:schemeClr val="tx2"/>
                </a:solidFill>
              </a:rPr>
              <a:t>...</a:t>
            </a:r>
            <a:r>
              <a:rPr lang="en-US" altLang="ko-KR" sz="1500" b="1" dirty="0" err="1">
                <a:solidFill>
                  <a:schemeClr val="tx2"/>
                </a:solidFill>
              </a:rPr>
              <a:t>etc</a:t>
            </a:r>
            <a:r>
              <a:rPr lang="en-US" altLang="ko-KR" sz="1500" b="1" dirty="0">
                <a:solidFill>
                  <a:schemeClr val="tx2"/>
                </a:solidFill>
              </a:rPr>
              <a:t>)</a:t>
            </a:r>
          </a:p>
          <a:p>
            <a:pPr algn="just">
              <a:defRPr/>
            </a:pPr>
            <a:endParaRPr lang="ko-KR" altLang="en-US" sz="1500" dirty="0">
              <a:solidFill>
                <a:schemeClr val="tx2"/>
              </a:solidFill>
            </a:endParaRPr>
          </a:p>
          <a:p>
            <a:pPr algn="just">
              <a:defRPr/>
            </a:pPr>
            <a:endParaRPr lang="ko-KR" altLang="en-US" sz="1500" dirty="0">
              <a:solidFill>
                <a:schemeClr val="tx2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3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88881" y="581361"/>
            <a:ext cx="2969734" cy="41685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200"/>
              <a:t>모델 앙상블 </a:t>
            </a:r>
            <a:r>
              <a:rPr lang="en-US" altLang="ko-KR" sz="2200"/>
              <a:t>-</a:t>
            </a:r>
            <a:r>
              <a:rPr lang="ko-KR" altLang="en-US" sz="2200"/>
              <a:t> </a:t>
            </a:r>
            <a:r>
              <a:rPr lang="en-US" altLang="ko-KR" sz="2200"/>
              <a:t>Stacking</a:t>
            </a:r>
          </a:p>
        </p:txBody>
      </p:sp>
      <p:cxnSp>
        <p:nvCxnSpPr>
          <p:cNvPr id="53" name="직선 연결선 32"/>
          <p:cNvCxnSpPr/>
          <p:nvPr/>
        </p:nvCxnSpPr>
        <p:spPr>
          <a:xfrm>
            <a:off x="1857079" y="3255925"/>
            <a:ext cx="1225008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9702440" y="6547565"/>
            <a:ext cx="2405063" cy="195213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/>
          </a:p>
        </p:txBody>
      </p:sp>
      <p:sp>
        <p:nvSpPr>
          <p:cNvPr id="55" name="이등변 삼각형 10"/>
          <p:cNvSpPr/>
          <p:nvPr/>
        </p:nvSpPr>
        <p:spPr>
          <a:xfrm>
            <a:off x="6171055" y="1896091"/>
            <a:ext cx="252053" cy="198506"/>
          </a:xfrm>
          <a:prstGeom prst="triangle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이등변 삼각형 10"/>
          <p:cNvSpPr/>
          <p:nvPr/>
        </p:nvSpPr>
        <p:spPr>
          <a:xfrm>
            <a:off x="6191250" y="3495675"/>
            <a:ext cx="228388" cy="198506"/>
          </a:xfrm>
          <a:prstGeom prst="triangle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57" name="직선 연결선 32"/>
          <p:cNvCxnSpPr/>
          <p:nvPr/>
        </p:nvCxnSpPr>
        <p:spPr>
          <a:xfrm>
            <a:off x="6095999" y="3177387"/>
            <a:ext cx="5593720" cy="176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776121" y="4146381"/>
            <a:ext cx="1361724" cy="680862"/>
          </a:xfrm>
          <a:prstGeom prst="rect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12700" cap="flat" cmpd="sng" algn="ctr">
            <a:noFill/>
            <a:prstDash val="solid"/>
            <a:miter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/>
              <a:t>최종 모델</a:t>
            </a:r>
            <a:endParaRPr lang="en-US" altLang="ko-KR"/>
          </a:p>
        </p:txBody>
      </p:sp>
      <p:sp>
        <p:nvSpPr>
          <p:cNvPr id="42" name="자유형 41"/>
          <p:cNvSpPr/>
          <p:nvPr/>
        </p:nvSpPr>
        <p:spPr>
          <a:xfrm>
            <a:off x="3411263" y="4719335"/>
            <a:ext cx="91440" cy="125278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1252786"/>
                </a:lnTo>
              </a:path>
            </a:pathLst>
          </a:custGeom>
          <a:noFill/>
          <a:ln w="12700" cap="flat" cmpd="sng" algn="ctr"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prstDash val="solid"/>
            <a:miter/>
          </a:ln>
          <a:effectLst/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/>
          </a:p>
        </p:txBody>
      </p:sp>
      <p:sp>
        <p:nvSpPr>
          <p:cNvPr id="43" name="직사각형 42"/>
          <p:cNvSpPr/>
          <p:nvPr/>
        </p:nvSpPr>
        <p:spPr>
          <a:xfrm>
            <a:off x="2776132" y="5515123"/>
            <a:ext cx="1361724" cy="680862"/>
          </a:xfrm>
          <a:prstGeom prst="rect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12700" cap="flat" cmpd="sng" algn="ctr">
            <a:noFill/>
            <a:prstDash val="solid"/>
            <a:miter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/>
              <a:t>최종 예측</a:t>
            </a:r>
          </a:p>
        </p:txBody>
      </p:sp>
      <p:sp>
        <p:nvSpPr>
          <p:cNvPr id="47" name="TextBox 24"/>
          <p:cNvSpPr txBox="1"/>
          <p:nvPr/>
        </p:nvSpPr>
        <p:spPr>
          <a:xfrm>
            <a:off x="839934" y="3242463"/>
            <a:ext cx="1589666" cy="246221"/>
          </a:xfrm>
          <a:prstGeom prst="rect">
            <a:avLst/>
          </a:prstGeom>
          <a:solidFill>
            <a:schemeClr val="lt1"/>
          </a:solidFill>
          <a:ln w="254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 b="1">
                <a:solidFill>
                  <a:schemeClr val="tx2"/>
                </a:solidFill>
              </a:rPr>
              <a:t>모델 개수</a:t>
            </a:r>
            <a:r>
              <a:rPr lang="en-US" altLang="ko-KR" sz="1000" b="1">
                <a:solidFill>
                  <a:schemeClr val="tx2"/>
                </a:solidFill>
              </a:rPr>
              <a:t> </a:t>
            </a:r>
            <a:r>
              <a:rPr lang="ko-KR" altLang="en-US" sz="1000" b="1">
                <a:solidFill>
                  <a:schemeClr val="tx2"/>
                </a:solidFill>
              </a:rPr>
              <a:t>및 선택 가능</a:t>
            </a:r>
            <a:endParaRPr lang="en-US" altLang="ko-KR" sz="1000" b="1">
              <a:solidFill>
                <a:schemeClr val="tx2"/>
              </a:solidFill>
            </a:endParaRPr>
          </a:p>
        </p:txBody>
      </p:sp>
      <p:cxnSp>
        <p:nvCxnSpPr>
          <p:cNvPr id="48" name="직선 연결선 32"/>
          <p:cNvCxnSpPr/>
          <p:nvPr/>
        </p:nvCxnSpPr>
        <p:spPr>
          <a:xfrm>
            <a:off x="2006529" y="4550351"/>
            <a:ext cx="1225008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24"/>
          <p:cNvSpPr txBox="1"/>
          <p:nvPr/>
        </p:nvSpPr>
        <p:spPr>
          <a:xfrm>
            <a:off x="886663" y="4541931"/>
            <a:ext cx="1570605" cy="553998"/>
          </a:xfrm>
          <a:prstGeom prst="rect">
            <a:avLst/>
          </a:prstGeom>
          <a:solidFill>
            <a:schemeClr val="lt1"/>
          </a:solidFill>
          <a:ln w="254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 b="1">
                <a:solidFill>
                  <a:schemeClr val="tx2"/>
                </a:solidFill>
              </a:rPr>
              <a:t>기본모델의 예측값</a:t>
            </a:r>
          </a:p>
          <a:p>
            <a:pPr lvl="0">
              <a:defRPr/>
            </a:pPr>
            <a:endParaRPr lang="en-US" altLang="ko-KR" sz="1000" b="1">
              <a:solidFill>
                <a:schemeClr val="tx2"/>
              </a:solidFill>
            </a:endParaRPr>
          </a:p>
          <a:p>
            <a:pPr lvl="0">
              <a:defRPr/>
            </a:pPr>
            <a:r>
              <a:rPr lang="ko-KR" altLang="en-US" sz="1000" b="1">
                <a:solidFill>
                  <a:schemeClr val="tx2"/>
                </a:solidFill>
              </a:rPr>
              <a:t>최종모델의 학습데이터</a:t>
            </a:r>
            <a:endParaRPr lang="en-US" altLang="ko-KR" sz="1000" b="1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자유형 44"/>
          <p:cNvSpPr/>
          <p:nvPr/>
        </p:nvSpPr>
        <p:spPr>
          <a:xfrm rot="16181847">
            <a:off x="714133" y="4174950"/>
            <a:ext cx="1647686" cy="82552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647686" y="0"/>
                </a:moveTo>
                <a:lnTo>
                  <a:pt x="1647686" y="1109805"/>
                </a:lnTo>
                <a:lnTo>
                  <a:pt x="0" y="1109805"/>
                </a:lnTo>
                <a:lnTo>
                  <a:pt x="0" y="1252786"/>
                </a:lnTo>
              </a:path>
            </a:pathLst>
          </a:custGeom>
          <a:noFill/>
          <a:ln w="12700" cap="flat" cmpd="sng" algn="ctr"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prstDash val="solid"/>
            <a:miter/>
          </a:ln>
          <a:effectLst/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/>
          </a:p>
        </p:txBody>
      </p:sp>
      <p:sp>
        <p:nvSpPr>
          <p:cNvPr id="29" name="자유형 28"/>
          <p:cNvSpPr/>
          <p:nvPr/>
        </p:nvSpPr>
        <p:spPr>
          <a:xfrm rot="16191625">
            <a:off x="917636" y="2322182"/>
            <a:ext cx="1647686" cy="125278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9805"/>
                </a:lnTo>
                <a:lnTo>
                  <a:pt x="1647686" y="1109805"/>
                </a:lnTo>
                <a:lnTo>
                  <a:pt x="1647686" y="1252786"/>
                </a:lnTo>
              </a:path>
            </a:pathLst>
          </a:custGeom>
          <a:noFill/>
          <a:ln w="12700" cap="flat" cmpd="sng" algn="ctr"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prstDash val="solid"/>
            <a:miter/>
          </a:ln>
          <a:effectLst/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305940" y="3327783"/>
            <a:ext cx="1361724" cy="680862"/>
          </a:xfrm>
          <a:prstGeom prst="rect">
            <a:avLst/>
          </a:prstGeom>
          <a:solidFill>
            <a:schemeClr val="accent2">
              <a:hueOff val="0"/>
              <a:satOff val="0"/>
              <a:lumOff val="0"/>
              <a:alphaOff val="0"/>
            </a:schemeClr>
          </a:solidFill>
          <a:ln w="12700" cap="flat" cmpd="sng" algn="ctr">
            <a:noFill/>
            <a:prstDash val="solid"/>
            <a:miter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/>
              <a:t>LGBM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690950" y="1055493"/>
            <a:ext cx="1361724" cy="680862"/>
          </a:xfrm>
          <a:prstGeom prst="rect">
            <a:avLst/>
          </a:prstGeom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590" tIns="21590" rIns="21590" bIns="21590" anchor="ctr" anchorCtr="0">
            <a:noAutofit/>
          </a:bodyPr>
          <a:lstStyle/>
          <a:p>
            <a:pPr marL="0" lvl="0" indent="0" algn="ctr" defTabSz="1511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endParaRPr lang="ko-KR" altLang="en-US" sz="3400" kern="1200"/>
          </a:p>
        </p:txBody>
      </p:sp>
      <p:sp>
        <p:nvSpPr>
          <p:cNvPr id="25" name="TextBox 24"/>
          <p:cNvSpPr txBox="1"/>
          <p:nvPr/>
        </p:nvSpPr>
        <p:spPr>
          <a:xfrm>
            <a:off x="6754847" y="1649165"/>
            <a:ext cx="45128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>
                <a:solidFill>
                  <a:schemeClr val="tx2"/>
                </a:solidFill>
              </a:rPr>
              <a:t>블랜딩 </a:t>
            </a:r>
            <a:r>
              <a:rPr lang="en-US" altLang="ko-KR" sz="3200" b="1">
                <a:solidFill>
                  <a:schemeClr val="tx2"/>
                </a:solidFill>
              </a:rPr>
              <a:t>(Blending)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754847" y="2433986"/>
            <a:ext cx="4977216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500" b="1" dirty="0">
              <a:solidFill>
                <a:schemeClr val="tx2"/>
              </a:solidFill>
            </a:endParaRPr>
          </a:p>
          <a:p>
            <a:pPr algn="just">
              <a:defRPr/>
            </a:pPr>
            <a:r>
              <a:rPr lang="ko-KR" altLang="en-US" sz="1500" b="1" dirty="0">
                <a:solidFill>
                  <a:schemeClr val="tx2"/>
                </a:solidFill>
              </a:rPr>
              <a:t>원리</a:t>
            </a:r>
            <a:r>
              <a:rPr lang="en-US" altLang="ko-KR" sz="1500" b="1" dirty="0">
                <a:solidFill>
                  <a:schemeClr val="tx2"/>
                </a:solidFill>
              </a:rPr>
              <a:t>)</a:t>
            </a:r>
          </a:p>
          <a:p>
            <a:pPr algn="just">
              <a:defRPr/>
            </a:pPr>
            <a:endParaRPr lang="en-US" altLang="ko-KR" sz="1500" b="1" dirty="0">
              <a:solidFill>
                <a:schemeClr val="tx2"/>
              </a:solidFill>
            </a:endParaRPr>
          </a:p>
          <a:p>
            <a:pPr algn="just">
              <a:defRPr/>
            </a:pPr>
            <a:r>
              <a:rPr lang="en-US" altLang="ko-KR" sz="1500" b="1" dirty="0">
                <a:solidFill>
                  <a:schemeClr val="tx2"/>
                </a:solidFill>
              </a:rPr>
              <a:t>1. Data</a:t>
            </a:r>
            <a:r>
              <a:rPr lang="ko-KR" altLang="en-US" sz="1500" b="1" dirty="0">
                <a:solidFill>
                  <a:schemeClr val="tx2"/>
                </a:solidFill>
              </a:rPr>
              <a:t>를 </a:t>
            </a:r>
            <a:r>
              <a:rPr lang="en-US" altLang="ko-KR" sz="1500" b="1" dirty="0">
                <a:solidFill>
                  <a:schemeClr val="tx2"/>
                </a:solidFill>
              </a:rPr>
              <a:t>3</a:t>
            </a:r>
            <a:r>
              <a:rPr lang="ko-KR" altLang="en-US" sz="1500" b="1" dirty="0">
                <a:solidFill>
                  <a:schemeClr val="tx2"/>
                </a:solidFill>
              </a:rPr>
              <a:t>가지로 나눈다</a:t>
            </a:r>
            <a:r>
              <a:rPr lang="en-US" altLang="ko-KR" sz="1500" b="1" dirty="0">
                <a:solidFill>
                  <a:schemeClr val="tx2"/>
                </a:solidFill>
              </a:rPr>
              <a:t> (Train, Test, Valid)</a:t>
            </a:r>
          </a:p>
          <a:p>
            <a:pPr marL="342900" indent="-342900" algn="just">
              <a:buAutoNum type="arabicPeriod"/>
              <a:defRPr/>
            </a:pPr>
            <a:endParaRPr lang="en-US" altLang="ko-KR" sz="1500" b="1" dirty="0">
              <a:solidFill>
                <a:schemeClr val="tx2"/>
              </a:solidFill>
            </a:endParaRPr>
          </a:p>
          <a:p>
            <a:pPr algn="just">
              <a:defRPr/>
            </a:pPr>
            <a:r>
              <a:rPr lang="en-US" altLang="ko-KR" sz="1500" b="1" dirty="0">
                <a:solidFill>
                  <a:schemeClr val="tx2"/>
                </a:solidFill>
              </a:rPr>
              <a:t>2. </a:t>
            </a:r>
            <a:r>
              <a:rPr lang="ko-KR" altLang="en-US" sz="1500" b="1" dirty="0">
                <a:solidFill>
                  <a:schemeClr val="tx2"/>
                </a:solidFill>
              </a:rPr>
              <a:t>각각 모델의 </a:t>
            </a:r>
            <a:r>
              <a:rPr lang="en-US" altLang="ko-KR" sz="1500" b="1" dirty="0">
                <a:solidFill>
                  <a:schemeClr val="tx2"/>
                </a:solidFill>
              </a:rPr>
              <a:t>Train</a:t>
            </a:r>
            <a:r>
              <a:rPr lang="ko-KR" altLang="en-US" sz="1500" b="1" dirty="0">
                <a:solidFill>
                  <a:schemeClr val="tx2"/>
                </a:solidFill>
              </a:rPr>
              <a:t>으로 학습</a:t>
            </a:r>
          </a:p>
          <a:p>
            <a:pPr algn="just">
              <a:defRPr/>
            </a:pPr>
            <a:endParaRPr lang="en-US" altLang="ko-KR" sz="1500" b="1" dirty="0">
              <a:solidFill>
                <a:schemeClr val="tx2"/>
              </a:solidFill>
            </a:endParaRPr>
          </a:p>
          <a:p>
            <a:pPr algn="just">
              <a:defRPr/>
            </a:pPr>
            <a:r>
              <a:rPr lang="en-US" altLang="ko-KR" sz="1500" b="1" dirty="0">
                <a:solidFill>
                  <a:schemeClr val="tx2"/>
                </a:solidFill>
              </a:rPr>
              <a:t>3. </a:t>
            </a:r>
            <a:r>
              <a:rPr lang="ko-KR" altLang="en-US" sz="1500" b="1" dirty="0">
                <a:solidFill>
                  <a:schemeClr val="tx2"/>
                </a:solidFill>
              </a:rPr>
              <a:t>개별 모델 </a:t>
            </a:r>
            <a:r>
              <a:rPr lang="en-US" altLang="ko-KR" sz="1500" b="1" dirty="0">
                <a:solidFill>
                  <a:schemeClr val="tx2"/>
                </a:solidFill>
              </a:rPr>
              <a:t>predict</a:t>
            </a:r>
            <a:r>
              <a:rPr lang="ko-KR" altLang="en-US" sz="1500" b="1" dirty="0">
                <a:solidFill>
                  <a:schemeClr val="tx2"/>
                </a:solidFill>
              </a:rPr>
              <a:t>에 </a:t>
            </a:r>
            <a:r>
              <a:rPr lang="en-US" altLang="ko-KR" sz="1500" b="1" dirty="0">
                <a:solidFill>
                  <a:schemeClr val="tx2"/>
                </a:solidFill>
              </a:rPr>
              <a:t>Test</a:t>
            </a:r>
            <a:r>
              <a:rPr lang="ko-KR" altLang="en-US" sz="1500" b="1" dirty="0">
                <a:solidFill>
                  <a:schemeClr val="tx2"/>
                </a:solidFill>
              </a:rPr>
              <a:t>와 </a:t>
            </a:r>
            <a:r>
              <a:rPr lang="en-US" altLang="ko-KR" sz="1500" b="1" dirty="0">
                <a:solidFill>
                  <a:schemeClr val="tx2"/>
                </a:solidFill>
              </a:rPr>
              <a:t>Valid</a:t>
            </a:r>
            <a:r>
              <a:rPr lang="ko-KR" altLang="en-US" sz="1500" b="1" dirty="0">
                <a:solidFill>
                  <a:schemeClr val="tx2"/>
                </a:solidFill>
              </a:rPr>
              <a:t>를</a:t>
            </a:r>
            <a:r>
              <a:rPr lang="en-US" altLang="ko-KR" sz="1500" b="1" dirty="0">
                <a:solidFill>
                  <a:schemeClr val="tx2"/>
                </a:solidFill>
              </a:rPr>
              <a:t> </a:t>
            </a:r>
            <a:r>
              <a:rPr lang="ko-KR" altLang="en-US" sz="1500" b="1" dirty="0">
                <a:solidFill>
                  <a:schemeClr val="tx2"/>
                </a:solidFill>
              </a:rPr>
              <a:t>적용</a:t>
            </a:r>
          </a:p>
          <a:p>
            <a:pPr algn="just">
              <a:defRPr/>
            </a:pPr>
            <a:endParaRPr lang="en-US" altLang="ko-KR" sz="1500" b="1" dirty="0">
              <a:solidFill>
                <a:schemeClr val="tx2"/>
              </a:solidFill>
            </a:endParaRPr>
          </a:p>
          <a:p>
            <a:pPr algn="just">
              <a:defRPr/>
            </a:pPr>
            <a:r>
              <a:rPr lang="en-US" altLang="ko-KR" sz="1500" b="1" dirty="0">
                <a:solidFill>
                  <a:schemeClr val="tx2"/>
                </a:solidFill>
              </a:rPr>
              <a:t>4. </a:t>
            </a:r>
            <a:r>
              <a:rPr lang="ko-KR" altLang="en-US" sz="1500" b="1" dirty="0">
                <a:solidFill>
                  <a:schemeClr val="tx2"/>
                </a:solidFill>
              </a:rPr>
              <a:t>각각 모델의 </a:t>
            </a:r>
            <a:r>
              <a:rPr lang="en-US" altLang="ko-KR" sz="1500" b="1" dirty="0">
                <a:solidFill>
                  <a:schemeClr val="tx2"/>
                </a:solidFill>
              </a:rPr>
              <a:t>Test</a:t>
            </a:r>
            <a:r>
              <a:rPr lang="ko-KR" altLang="en-US" sz="1500" b="1" dirty="0">
                <a:solidFill>
                  <a:schemeClr val="tx2"/>
                </a:solidFill>
              </a:rPr>
              <a:t> </a:t>
            </a:r>
            <a:r>
              <a:rPr lang="en-US" altLang="ko-KR" sz="1500" b="1" dirty="0">
                <a:solidFill>
                  <a:schemeClr val="tx2"/>
                </a:solidFill>
              </a:rPr>
              <a:t>predict</a:t>
            </a:r>
            <a:r>
              <a:rPr lang="ko-KR" altLang="en-US" sz="1500" b="1" dirty="0">
                <a:solidFill>
                  <a:schemeClr val="tx2"/>
                </a:solidFill>
              </a:rPr>
              <a:t>을 </a:t>
            </a:r>
            <a:r>
              <a:rPr lang="en-US" altLang="ko-KR" sz="1500" b="1" dirty="0">
                <a:solidFill>
                  <a:schemeClr val="tx2"/>
                </a:solidFill>
              </a:rPr>
              <a:t> </a:t>
            </a:r>
            <a:r>
              <a:rPr lang="ko-KR" altLang="en-US" sz="1500" b="1" dirty="0">
                <a:solidFill>
                  <a:schemeClr val="tx2"/>
                </a:solidFill>
              </a:rPr>
              <a:t>메타 모델에 </a:t>
            </a:r>
            <a:r>
              <a:rPr lang="en-US" altLang="ko-KR" sz="1500" b="1" dirty="0">
                <a:solidFill>
                  <a:schemeClr val="tx2"/>
                </a:solidFill>
              </a:rPr>
              <a:t>train </a:t>
            </a:r>
          </a:p>
          <a:p>
            <a:pPr algn="just">
              <a:defRPr/>
            </a:pPr>
            <a:endParaRPr lang="en-US" altLang="ko-KR" sz="1500" b="1" dirty="0">
              <a:solidFill>
                <a:schemeClr val="tx2"/>
              </a:solidFill>
            </a:endParaRPr>
          </a:p>
          <a:p>
            <a:pPr algn="just">
              <a:defRPr/>
            </a:pPr>
            <a:r>
              <a:rPr lang="en-US" altLang="ko-KR" sz="1500" b="1" dirty="0">
                <a:solidFill>
                  <a:schemeClr val="tx2"/>
                </a:solidFill>
              </a:rPr>
              <a:t>6. Valid set</a:t>
            </a:r>
            <a:r>
              <a:rPr lang="ko-KR" altLang="en-US" sz="1500" b="1" dirty="0">
                <a:solidFill>
                  <a:schemeClr val="tx2"/>
                </a:solidFill>
              </a:rPr>
              <a:t>로 예측 값의 결과 확인</a:t>
            </a:r>
          </a:p>
          <a:p>
            <a:pPr algn="just">
              <a:defRPr/>
            </a:pPr>
            <a:endParaRPr lang="ko-KR" altLang="en-US" sz="1500" dirty="0">
              <a:solidFill>
                <a:schemeClr val="tx2"/>
              </a:solidFill>
            </a:endParaRPr>
          </a:p>
          <a:p>
            <a:pPr algn="just">
              <a:defRPr/>
            </a:pPr>
            <a:endParaRPr lang="en-US" altLang="ko-KR" sz="1500" dirty="0">
              <a:solidFill>
                <a:schemeClr val="tx2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3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88881" y="581361"/>
            <a:ext cx="2988784" cy="41685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200"/>
              <a:t>모델 앙상블 </a:t>
            </a:r>
            <a:r>
              <a:rPr lang="en-US" altLang="ko-KR" sz="2200"/>
              <a:t>-</a:t>
            </a:r>
            <a:r>
              <a:rPr lang="ko-KR" altLang="en-US" sz="2200"/>
              <a:t> </a:t>
            </a:r>
            <a:r>
              <a:rPr lang="en-US" altLang="ko-KR" sz="2200"/>
              <a:t>Blending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33200" y="3429000"/>
            <a:ext cx="1223074" cy="680862"/>
          </a:xfrm>
          <a:prstGeom prst="rect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12700" cap="flat" cmpd="sng" algn="ctr">
            <a:noFill/>
            <a:prstDash val="solid"/>
            <a:miter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/>
          </a:p>
        </p:txBody>
      </p:sp>
      <p:sp>
        <p:nvSpPr>
          <p:cNvPr id="34" name="직사각형 33"/>
          <p:cNvSpPr/>
          <p:nvPr/>
        </p:nvSpPr>
        <p:spPr>
          <a:xfrm>
            <a:off x="2313914" y="1695281"/>
            <a:ext cx="1361724" cy="680862"/>
          </a:xfrm>
          <a:prstGeom prst="rect">
            <a:avLst/>
          </a:prstGeom>
          <a:solidFill>
            <a:schemeClr val="accent2">
              <a:hueOff val="0"/>
              <a:satOff val="0"/>
              <a:lumOff val="0"/>
              <a:alphaOff val="0"/>
            </a:schemeClr>
          </a:solidFill>
          <a:ln w="12700" cap="flat" cmpd="sng" algn="ctr">
            <a:noFill/>
            <a:prstDash val="solid"/>
            <a:miter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/>
              <a:t>Linear</a:t>
            </a:r>
          </a:p>
          <a:p>
            <a:pPr algn="ctr">
              <a:defRPr/>
            </a:pPr>
            <a:r>
              <a:rPr lang="en-US" altLang="ko-KR"/>
              <a:t>Regression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355134" y="4954001"/>
            <a:ext cx="1361724" cy="680862"/>
          </a:xfrm>
          <a:prstGeom prst="rect">
            <a:avLst/>
          </a:prstGeom>
          <a:solidFill>
            <a:schemeClr val="accent2">
              <a:hueOff val="0"/>
              <a:satOff val="0"/>
              <a:lumOff val="0"/>
              <a:alphaOff val="0"/>
            </a:schemeClr>
          </a:solidFill>
          <a:ln w="12700" cap="flat" cmpd="sng" algn="ctr">
            <a:noFill/>
            <a:prstDash val="solid"/>
            <a:miter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/>
              <a:t>SVM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621406" y="2558302"/>
            <a:ext cx="1361724" cy="680862"/>
          </a:xfrm>
          <a:prstGeom prst="rect">
            <a:avLst/>
          </a:prstGeom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590" tIns="21590" rIns="21590" bIns="21590" anchor="ctr" anchorCtr="0">
            <a:noAutofit/>
          </a:bodyPr>
          <a:lstStyle/>
          <a:p>
            <a:pPr marL="0" lvl="0" indent="0" algn="ctr" defTabSz="1511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endParaRPr lang="ko-KR" altLang="en-US" sz="3400" kern="1200"/>
          </a:p>
        </p:txBody>
      </p:sp>
      <p:sp>
        <p:nvSpPr>
          <p:cNvPr id="43" name="직사각형 42"/>
          <p:cNvSpPr/>
          <p:nvPr/>
        </p:nvSpPr>
        <p:spPr>
          <a:xfrm>
            <a:off x="5623468" y="3593802"/>
            <a:ext cx="800774" cy="680862"/>
          </a:xfrm>
          <a:prstGeom prst="rect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12700" cap="flat" cmpd="sng" algn="ctr">
            <a:noFill/>
            <a:prstDash val="solid"/>
            <a:miter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/>
              <a:t>최종 예측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9702440" y="6547565"/>
            <a:ext cx="2405063" cy="195213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/>
          </a:p>
        </p:txBody>
      </p:sp>
      <p:cxnSp>
        <p:nvCxnSpPr>
          <p:cNvPr id="59" name="직선 연결선 58"/>
          <p:cNvCxnSpPr/>
          <p:nvPr/>
        </p:nvCxnSpPr>
        <p:spPr>
          <a:xfrm>
            <a:off x="3652865" y="2039600"/>
            <a:ext cx="483180" cy="1400092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36" idx="3"/>
          </p:cNvCxnSpPr>
          <p:nvPr/>
        </p:nvCxnSpPr>
        <p:spPr>
          <a:xfrm flipV="1">
            <a:off x="3716858" y="4125683"/>
            <a:ext cx="427536" cy="1168749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4150903" y="2005443"/>
            <a:ext cx="1059887" cy="3595263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miter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(Train)</a:t>
            </a:r>
          </a:p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Valid set</a:t>
            </a:r>
          </a:p>
          <a:p>
            <a:pPr algn="ctr"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|</a:t>
            </a:r>
          </a:p>
          <a:p>
            <a:pPr algn="ctr"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(Predict)</a:t>
            </a:r>
          </a:p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Test set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 flipV="1">
            <a:off x="3652865" y="3919424"/>
            <a:ext cx="472906" cy="5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endCxn id="43" idx="1"/>
          </p:cNvCxnSpPr>
          <p:nvPr/>
        </p:nvCxnSpPr>
        <p:spPr>
          <a:xfrm>
            <a:off x="5195932" y="3919424"/>
            <a:ext cx="427536" cy="14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33200" y="3429000"/>
            <a:ext cx="1197069" cy="680862"/>
          </a:xfrm>
          <a:prstGeom prst="rect">
            <a:avLst/>
          </a:prstGeom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590" tIns="21590" rIns="21590" bIns="21590" anchor="ctr" anchorCtr="0">
            <a:noAutofit/>
          </a:bodyPr>
          <a:lstStyle/>
          <a:p>
            <a:pPr marL="0" lvl="0" indent="0" algn="ctr" defTabSz="1511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3400" kern="1200"/>
              <a:t>Data</a:t>
            </a:r>
          </a:p>
        </p:txBody>
      </p:sp>
      <p:sp>
        <p:nvSpPr>
          <p:cNvPr id="31" name="이등변 삼각형 10"/>
          <p:cNvSpPr/>
          <p:nvPr/>
        </p:nvSpPr>
        <p:spPr>
          <a:xfrm>
            <a:off x="6522091" y="2700227"/>
            <a:ext cx="252053" cy="198506"/>
          </a:xfrm>
          <a:prstGeom prst="triangle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235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1" dirty="0">
                <a:solidFill>
                  <a:schemeClr val="tx2"/>
                </a:solidFill>
              </a:rPr>
              <a:t>004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00956" cy="5730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 sz="3200" spc="-15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>
              <a:gd name="adj" fmla="val 50000"/>
            </a:avLst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9702441" y="6328748"/>
            <a:ext cx="2405063" cy="41403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/>
          </a:p>
        </p:txBody>
      </p:sp>
      <p:sp>
        <p:nvSpPr>
          <p:cNvPr id="24" name="TextBox 8"/>
          <p:cNvSpPr txBox="1"/>
          <p:nvPr/>
        </p:nvSpPr>
        <p:spPr>
          <a:xfrm>
            <a:off x="533431" y="3549402"/>
            <a:ext cx="393889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15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모델 앙상블 사용하기</a:t>
            </a:r>
          </a:p>
        </p:txBody>
      </p:sp>
      <p:sp>
        <p:nvSpPr>
          <p:cNvPr id="10" name="TextBox 8"/>
          <p:cNvSpPr txBox="1"/>
          <p:nvPr/>
        </p:nvSpPr>
        <p:spPr>
          <a:xfrm>
            <a:off x="489352" y="3519258"/>
            <a:ext cx="393889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150" dirty="0">
                <a:solidFill>
                  <a:schemeClr val="accent1"/>
                </a:solidFill>
                <a:latin typeface="+mn-ea"/>
              </a:rPr>
              <a:t>모델 앙상블 사용하기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88881" y="2057400"/>
            <a:ext cx="5555438" cy="304958"/>
            <a:chOff x="1188881" y="2057400"/>
            <a:chExt cx="5555438" cy="304958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188881" y="2057400"/>
              <a:ext cx="5554819" cy="304800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1188881" y="2057400"/>
              <a:ext cx="5555438" cy="30495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altLang="ko-KR"/>
                <a:t>Target 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194797" y="2916274"/>
            <a:ext cx="5561356" cy="304800"/>
            <a:chOff x="1188881" y="2570126"/>
            <a:chExt cx="5561356" cy="304800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1188881" y="2570126"/>
              <a:ext cx="5554819" cy="304800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1188882" y="2570126"/>
              <a:ext cx="5561355" cy="3048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altLang="ko-KR"/>
                <a:t>1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181382" y="3429000"/>
            <a:ext cx="5568854" cy="309636"/>
            <a:chOff x="1175466" y="3082852"/>
            <a:chExt cx="5568854" cy="309636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175466" y="3087688"/>
              <a:ext cx="5554819" cy="304800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1188881" y="3082852"/>
              <a:ext cx="5555439" cy="3048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altLang="ko-KR"/>
                <a:t>2</a:t>
              </a: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194797" y="3941726"/>
            <a:ext cx="5554819" cy="304800"/>
            <a:chOff x="1188881" y="3595578"/>
            <a:chExt cx="5554819" cy="30480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188881" y="3595578"/>
              <a:ext cx="5554819" cy="304800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1188882" y="3595578"/>
              <a:ext cx="5531775" cy="3048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altLang="ko-KR"/>
                <a:t>3</a:t>
              </a:r>
            </a:p>
          </p:txBody>
        </p:sp>
      </p:grpSp>
      <p:sp>
        <p:nvSpPr>
          <p:cNvPr id="21" name="모서리가 둥근 직사각형 20"/>
          <p:cNvSpPr/>
          <p:nvPr/>
        </p:nvSpPr>
        <p:spPr>
          <a:xfrm>
            <a:off x="1159300" y="2609539"/>
            <a:ext cx="10340986" cy="7407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194797" y="4766955"/>
            <a:ext cx="9885442" cy="1085731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6936718" y="2871012"/>
            <a:ext cx="37714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dirty="0">
                <a:solidFill>
                  <a:schemeClr val="tx1"/>
                </a:solidFill>
              </a:rPr>
              <a:t>의심세포의 질감</a:t>
            </a:r>
            <a:r>
              <a:rPr lang="en-US" altLang="ko-KR" sz="2000" b="1" dirty="0">
                <a:solidFill>
                  <a:schemeClr val="tx1"/>
                </a:solidFill>
              </a:rPr>
              <a:t>,</a:t>
            </a:r>
            <a:r>
              <a:rPr lang="ko-KR" altLang="en-US" sz="2000" b="1" dirty="0">
                <a:solidFill>
                  <a:schemeClr val="tx1"/>
                </a:solidFill>
              </a:rPr>
              <a:t> 크기</a:t>
            </a:r>
            <a:r>
              <a:rPr lang="en-US" altLang="ko-KR" sz="2000" b="1" dirty="0">
                <a:solidFill>
                  <a:schemeClr val="tx1"/>
                </a:solidFill>
              </a:rPr>
              <a:t>,</a:t>
            </a:r>
            <a:r>
              <a:rPr lang="ko-KR" altLang="en-US" sz="2000" b="1" dirty="0">
                <a:solidFill>
                  <a:schemeClr val="tx1"/>
                </a:solidFill>
              </a:rPr>
              <a:t>너비 등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930803" y="2013232"/>
            <a:ext cx="4621142" cy="394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>
                <a:solidFill>
                  <a:schemeClr val="accent1"/>
                </a:solidFill>
              </a:rPr>
              <a:t>종양의 악성</a:t>
            </a:r>
            <a:r>
              <a:rPr lang="en-US" altLang="ko-KR" sz="2000" b="1">
                <a:solidFill>
                  <a:schemeClr val="accent1"/>
                </a:solidFill>
              </a:rPr>
              <a:t>,</a:t>
            </a:r>
            <a:r>
              <a:rPr lang="ko-KR" altLang="en-US" sz="2000" b="1">
                <a:solidFill>
                  <a:schemeClr val="accent1"/>
                </a:solidFill>
              </a:rPr>
              <a:t> 양성 여부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936719" y="3382644"/>
            <a:ext cx="4044069" cy="38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dirty="0">
                <a:solidFill>
                  <a:schemeClr val="tx1"/>
                </a:solidFill>
              </a:rPr>
              <a:t>질감</a:t>
            </a:r>
            <a:r>
              <a:rPr lang="en-US" altLang="ko-KR" sz="2000" b="1" dirty="0">
                <a:solidFill>
                  <a:schemeClr val="tx1"/>
                </a:solidFill>
              </a:rPr>
              <a:t>,</a:t>
            </a:r>
            <a:r>
              <a:rPr lang="ko-KR" altLang="en-US" sz="2000" b="1" dirty="0">
                <a:solidFill>
                  <a:schemeClr val="tx1"/>
                </a:solidFill>
              </a:rPr>
              <a:t>크기</a:t>
            </a:r>
            <a:r>
              <a:rPr lang="en-US" altLang="ko-KR" sz="2000" b="1" dirty="0">
                <a:solidFill>
                  <a:schemeClr val="tx1"/>
                </a:solidFill>
              </a:rPr>
              <a:t>,</a:t>
            </a:r>
            <a:r>
              <a:rPr lang="ko-KR" altLang="en-US" sz="2000" b="1" dirty="0">
                <a:solidFill>
                  <a:schemeClr val="tx1"/>
                </a:solidFill>
              </a:rPr>
              <a:t>너비 오차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936716" y="3894276"/>
            <a:ext cx="3771490" cy="3900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암 세포들의 최대 크기</a:t>
            </a:r>
            <a:r>
              <a:rPr lang="en-US" altLang="ko-KR" sz="2000" b="1">
                <a:solidFill>
                  <a:schemeClr val="tx1"/>
                </a:solidFill>
              </a:rPr>
              <a:t>,</a:t>
            </a:r>
            <a:r>
              <a:rPr lang="ko-KR" altLang="en-US" sz="2000" b="1">
                <a:solidFill>
                  <a:schemeClr val="tx1"/>
                </a:solidFill>
              </a:rPr>
              <a:t>넓이</a:t>
            </a:r>
            <a:r>
              <a:rPr lang="en-US" altLang="ko-KR" sz="2000" b="1">
                <a:solidFill>
                  <a:schemeClr val="tx1"/>
                </a:solidFill>
              </a:rPr>
              <a:t>,</a:t>
            </a:r>
            <a:r>
              <a:rPr lang="ko-KR" altLang="en-US" sz="2000" b="1">
                <a:solidFill>
                  <a:schemeClr val="tx1"/>
                </a:solidFill>
              </a:rPr>
              <a:t>질감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67012" y="2107106"/>
            <a:ext cx="4328988" cy="224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900">
              <a:solidFill>
                <a:schemeClr val="tx2"/>
              </a:solidFill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188881" y="581361"/>
            <a:ext cx="3303109" cy="41685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200"/>
              <a:t>Sklearn </a:t>
            </a:r>
            <a:r>
              <a:rPr lang="ko-KR" altLang="en-US" sz="2200"/>
              <a:t>유방암 데이터 셋</a:t>
            </a:r>
          </a:p>
        </p:txBody>
      </p:sp>
      <p:sp>
        <p:nvSpPr>
          <p:cNvPr id="68" name="TextBox 40"/>
          <p:cNvSpPr txBox="1"/>
          <p:nvPr/>
        </p:nvSpPr>
        <p:spPr>
          <a:xfrm>
            <a:off x="3241144" y="5100045"/>
            <a:ext cx="5709712" cy="393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>
                <a:solidFill>
                  <a:schemeClr val="accent1"/>
                </a:solidFill>
              </a:rPr>
              <a:t>총 </a:t>
            </a:r>
            <a:r>
              <a:rPr lang="en-US" altLang="ko-KR" sz="2000" b="1">
                <a:solidFill>
                  <a:schemeClr val="accent1"/>
                </a:solidFill>
              </a:rPr>
              <a:t>30</a:t>
            </a:r>
            <a:r>
              <a:rPr lang="ko-KR" altLang="en-US" sz="2000" b="1">
                <a:solidFill>
                  <a:schemeClr val="accent1"/>
                </a:solidFill>
              </a:rPr>
              <a:t>개의 독립변수와 </a:t>
            </a:r>
            <a:r>
              <a:rPr lang="en-US" altLang="ko-KR" sz="2000" b="1">
                <a:solidFill>
                  <a:schemeClr val="accent1"/>
                </a:solidFill>
              </a:rPr>
              <a:t>Target</a:t>
            </a:r>
            <a:r>
              <a:rPr lang="ko-KR" altLang="en-US" sz="2000" b="1">
                <a:solidFill>
                  <a:schemeClr val="accent1"/>
                </a:solidFill>
              </a:rPr>
              <a:t>의 관계를 확인한다</a:t>
            </a:r>
            <a:r>
              <a:rPr lang="en-US" altLang="ko-KR" sz="2000" b="1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9702441" y="6328748"/>
            <a:ext cx="2405063" cy="41403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모서리가 둥근 직사각형 1"/>
          <p:cNvSpPr/>
          <p:nvPr/>
        </p:nvSpPr>
        <p:spPr>
          <a:xfrm>
            <a:off x="4605352" y="4564428"/>
            <a:ext cx="2981295" cy="1724676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" name="모서리가 둥근 직사각형 1"/>
          <p:cNvSpPr/>
          <p:nvPr/>
        </p:nvSpPr>
        <p:spPr>
          <a:xfrm>
            <a:off x="1112234" y="4512601"/>
            <a:ext cx="2981295" cy="1807502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468544" y="2264728"/>
            <a:ext cx="9254912" cy="1796907"/>
            <a:chOff x="1468544" y="2902684"/>
            <a:chExt cx="9254912" cy="1796907"/>
          </a:xfrm>
        </p:grpSpPr>
        <p:sp>
          <p:nvSpPr>
            <p:cNvPr id="7" name="모서리가 둥근 직사각형 6"/>
            <p:cNvSpPr/>
            <p:nvPr/>
          </p:nvSpPr>
          <p:spPr>
            <a:xfrm rot="2700000">
              <a:off x="1468544" y="2902689"/>
              <a:ext cx="1796902" cy="1796902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 rot="2700000">
              <a:off x="5197549" y="2902687"/>
              <a:ext cx="1796902" cy="1796902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 rot="2700000">
              <a:off x="8926554" y="2902684"/>
              <a:ext cx="1796902" cy="1796902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37335" y="3149540"/>
            <a:ext cx="166878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bg1"/>
                </a:solidFill>
              </a:rPr>
              <a:t>데이터 셋 준비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47335" y="3149540"/>
            <a:ext cx="1573530" cy="6395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bg1"/>
                </a:solidFill>
              </a:rPr>
              <a:t>Stacking</a:t>
            </a:r>
          </a:p>
          <a:p>
            <a:pPr algn="ctr">
              <a:defRPr/>
            </a:pPr>
            <a:r>
              <a:rPr lang="ko-KR" altLang="en-US">
                <a:solidFill>
                  <a:schemeClr val="bg1"/>
                </a:solidFill>
              </a:rPr>
              <a:t>모델 </a:t>
            </a:r>
            <a:r>
              <a:rPr lang="en-US" altLang="ko-KR">
                <a:solidFill>
                  <a:schemeClr val="bg1"/>
                </a:solidFill>
              </a:rPr>
              <a:t>1</a:t>
            </a:r>
            <a:r>
              <a:rPr lang="ko-KR" altLang="en-US">
                <a:solidFill>
                  <a:schemeClr val="bg1"/>
                </a:solidFill>
              </a:rPr>
              <a:t>개 선정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195435" y="3244334"/>
            <a:ext cx="137350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bg1"/>
                </a:solidFill>
              </a:rPr>
              <a:t>RMSE</a:t>
            </a:r>
            <a:r>
              <a:rPr lang="ko-KR" altLang="en-US">
                <a:solidFill>
                  <a:schemeClr val="bg1"/>
                </a:solidFill>
              </a:rPr>
              <a:t> 비교</a:t>
            </a: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3790950" y="3144129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7524750" y="3163179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49809" y="4572223"/>
            <a:ext cx="2492382" cy="2026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1">
                <a:solidFill>
                  <a:schemeClr val="tx1"/>
                </a:solidFill>
              </a:rPr>
              <a:t>Stacking</a:t>
            </a:r>
          </a:p>
          <a:p>
            <a:pPr algn="ctr">
              <a:defRPr/>
            </a:pPr>
            <a:endParaRPr lang="en-US" altLang="ko-KR" sz="120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200" b="1">
                <a:solidFill>
                  <a:schemeClr val="tx1"/>
                </a:solidFill>
              </a:rPr>
              <a:t>기본모델</a:t>
            </a:r>
          </a:p>
          <a:p>
            <a:pPr algn="ctr">
              <a:defRPr/>
            </a:pPr>
            <a:r>
              <a:rPr lang="en-US" altLang="ko-KR" sz="1200" b="1">
                <a:solidFill>
                  <a:schemeClr val="tx1"/>
                </a:solidFill>
              </a:rPr>
              <a:t>RandomForest</a:t>
            </a:r>
          </a:p>
          <a:p>
            <a:pPr algn="ctr">
              <a:defRPr/>
            </a:pPr>
            <a:endParaRPr lang="en-US" altLang="ko-KR" sz="1200" b="1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 sz="120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200" b="1">
                <a:solidFill>
                  <a:schemeClr val="tx1"/>
                </a:solidFill>
              </a:rPr>
              <a:t>최종 모델</a:t>
            </a:r>
          </a:p>
          <a:p>
            <a:pPr algn="ctr">
              <a:defRPr/>
            </a:pPr>
            <a:r>
              <a:rPr lang="en-US" altLang="ko-KR" sz="1200" b="1">
                <a:solidFill>
                  <a:schemeClr val="tx1"/>
                </a:solidFill>
              </a:rPr>
              <a:t>LinearRegression</a:t>
            </a:r>
          </a:p>
          <a:p>
            <a:pPr algn="just">
              <a:defRPr/>
            </a:pPr>
            <a:endParaRPr lang="en-US" altLang="ko-KR" sz="1050">
              <a:solidFill>
                <a:schemeClr val="tx2"/>
              </a:solidFill>
            </a:endParaRPr>
          </a:p>
          <a:p>
            <a:pPr algn="just">
              <a:defRPr/>
            </a:pPr>
            <a:endParaRPr lang="en-US" altLang="ko-KR" sz="1050">
              <a:solidFill>
                <a:schemeClr val="tx2"/>
              </a:solidFill>
            </a:endParaRPr>
          </a:p>
          <a:p>
            <a:pPr algn="just">
              <a:defRPr/>
            </a:pPr>
            <a:endParaRPr lang="ko-KR" altLang="en-US" sz="1050">
              <a:solidFill>
                <a:schemeClr val="tx2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88880" y="581361"/>
            <a:ext cx="3969860" cy="41685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200"/>
              <a:t>모델 앙상블 </a:t>
            </a:r>
            <a:r>
              <a:rPr lang="en-US" altLang="ko-KR" sz="2200"/>
              <a:t>Stacking </a:t>
            </a:r>
            <a:r>
              <a:rPr lang="ko-KR" altLang="en-US" sz="2200"/>
              <a:t>사용하기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633874" y="2593605"/>
            <a:ext cx="14191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 b="1">
                <a:solidFill>
                  <a:schemeClr val="bg1"/>
                </a:solidFill>
              </a:rPr>
              <a:t>Step1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93579" y="2611353"/>
            <a:ext cx="2134997" cy="519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 b="1">
                <a:solidFill>
                  <a:schemeClr val="bg1"/>
                </a:solidFill>
              </a:rPr>
              <a:t>Step 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115433" y="2582809"/>
            <a:ext cx="14191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 b="1">
                <a:solidFill>
                  <a:schemeClr val="bg1"/>
                </a:solidFill>
              </a:rPr>
              <a:t>Step3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00401" y="4805633"/>
            <a:ext cx="3007771" cy="793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endParaRPr lang="en-US" altLang="ko-KR" sz="280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Sklearn</a:t>
            </a:r>
            <a:r>
              <a:rPr lang="ko-KR" altLang="en-US" b="1">
                <a:solidFill>
                  <a:schemeClr val="tx1"/>
                </a:solidFill>
              </a:rPr>
              <a:t>의 유방암 데이터 셋 </a:t>
            </a:r>
          </a:p>
        </p:txBody>
      </p:sp>
      <p:sp>
        <p:nvSpPr>
          <p:cNvPr id="44" name="모서리가 둥근 직사각형 1"/>
          <p:cNvSpPr/>
          <p:nvPr/>
        </p:nvSpPr>
        <p:spPr>
          <a:xfrm>
            <a:off x="8431680" y="4486098"/>
            <a:ext cx="2981295" cy="1724676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8440923" y="4200765"/>
            <a:ext cx="3007771" cy="1888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endParaRPr lang="en-US" altLang="ko-KR" sz="280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</a:rPr>
              <a:t>기존 모델의 </a:t>
            </a:r>
            <a:r>
              <a:rPr lang="en-US" altLang="ko-KR" b="1">
                <a:solidFill>
                  <a:schemeClr val="tx1"/>
                </a:solidFill>
              </a:rPr>
              <a:t>RMSE</a:t>
            </a:r>
          </a:p>
          <a:p>
            <a:pPr algn="ctr">
              <a:defRPr/>
            </a:pPr>
            <a:endParaRPr lang="en-US" altLang="ko-KR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VS</a:t>
            </a:r>
          </a:p>
          <a:p>
            <a:pPr algn="ctr">
              <a:defRPr/>
            </a:pPr>
            <a:endParaRPr lang="en-US" altLang="ko-KR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Stacking</a:t>
            </a:r>
            <a:r>
              <a:rPr lang="ko-KR" altLang="en-US" b="1">
                <a:solidFill>
                  <a:schemeClr val="tx1"/>
                </a:solidFill>
              </a:rPr>
              <a:t> 적용한 </a:t>
            </a:r>
            <a:r>
              <a:rPr lang="en-US" altLang="ko-KR" b="1">
                <a:solidFill>
                  <a:schemeClr val="tx1"/>
                </a:solidFill>
              </a:rPr>
              <a:t>RMSE</a:t>
            </a:r>
            <a:r>
              <a:rPr lang="ko-KR" altLang="en-US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9702441" y="6328748"/>
            <a:ext cx="2405063" cy="41403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39805" y="4137304"/>
            <a:ext cx="278313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schemeClr val="tx2">
                    <a:lumMod val="75000"/>
                  </a:schemeClr>
                </a:solidFill>
              </a:rPr>
              <a:t>기본 모델의</a:t>
            </a:r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 RMSE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770811" y="5027736"/>
            <a:ext cx="365829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200">
                <a:solidFill>
                  <a:schemeClr val="tx2"/>
                </a:solidFill>
              </a:rPr>
              <a:t>1.</a:t>
            </a:r>
            <a:r>
              <a:rPr lang="ko-KR" altLang="en-US" sz="1200">
                <a:solidFill>
                  <a:schemeClr val="tx2"/>
                </a:solidFill>
              </a:rPr>
              <a:t> </a:t>
            </a:r>
            <a:r>
              <a:rPr lang="en-US" altLang="ko-KR" sz="1200">
                <a:solidFill>
                  <a:schemeClr val="tx2"/>
                </a:solidFill>
              </a:rPr>
              <a:t>Stacking</a:t>
            </a:r>
            <a:r>
              <a:rPr lang="ko-KR" altLang="en-US" sz="1200">
                <a:solidFill>
                  <a:schemeClr val="tx2"/>
                </a:solidFill>
              </a:rPr>
              <a:t>은 </a:t>
            </a:r>
            <a:r>
              <a:rPr lang="en-US" altLang="ko-KR" sz="1200">
                <a:solidFill>
                  <a:schemeClr val="tx2"/>
                </a:solidFill>
              </a:rPr>
              <a:t>sklearn</a:t>
            </a:r>
            <a:r>
              <a:rPr lang="ko-KR" altLang="en-US" sz="1200">
                <a:solidFill>
                  <a:schemeClr val="tx2"/>
                </a:solidFill>
              </a:rPr>
              <a:t>에서 제공하는 모듈</a:t>
            </a:r>
          </a:p>
          <a:p>
            <a:pPr algn="just">
              <a:defRPr/>
            </a:pPr>
            <a:endParaRPr lang="en-US" altLang="ko-KR" sz="1200">
              <a:solidFill>
                <a:schemeClr val="tx2"/>
              </a:solidFill>
            </a:endParaRPr>
          </a:p>
          <a:p>
            <a:pPr algn="just">
              <a:defRPr/>
            </a:pPr>
            <a:r>
              <a:rPr lang="en-US" altLang="ko-KR" sz="1200">
                <a:solidFill>
                  <a:schemeClr val="tx2"/>
                </a:solidFill>
              </a:rPr>
              <a:t>2.</a:t>
            </a:r>
            <a:r>
              <a:rPr lang="ko-KR" altLang="en-US" sz="1200">
                <a:solidFill>
                  <a:schemeClr val="tx2"/>
                </a:solidFill>
              </a:rPr>
              <a:t> 기존 학습한 모델을 </a:t>
            </a:r>
            <a:r>
              <a:rPr lang="en-US" altLang="ko-KR" sz="1200">
                <a:solidFill>
                  <a:schemeClr val="tx2"/>
                </a:solidFill>
              </a:rPr>
              <a:t>stack_models</a:t>
            </a:r>
            <a:r>
              <a:rPr lang="ko-KR" altLang="en-US" sz="1200">
                <a:solidFill>
                  <a:schemeClr val="tx2"/>
                </a:solidFill>
              </a:rPr>
              <a:t>에 저장</a:t>
            </a:r>
          </a:p>
          <a:p>
            <a:pPr algn="just">
              <a:defRPr/>
            </a:pPr>
            <a:endParaRPr lang="ko-KR" altLang="en-US" sz="1200">
              <a:solidFill>
                <a:schemeClr val="tx2"/>
              </a:solidFill>
            </a:endParaRPr>
          </a:p>
          <a:p>
            <a:pPr algn="just">
              <a:defRPr/>
            </a:pPr>
            <a:r>
              <a:rPr lang="en-US" altLang="ko-KR" sz="1200">
                <a:solidFill>
                  <a:schemeClr val="tx2"/>
                </a:solidFill>
              </a:rPr>
              <a:t>3.</a:t>
            </a:r>
            <a:r>
              <a:rPr lang="ko-KR" altLang="en-US" sz="1200">
                <a:solidFill>
                  <a:schemeClr val="tx2"/>
                </a:solidFill>
              </a:rPr>
              <a:t> </a:t>
            </a:r>
            <a:r>
              <a:rPr lang="en-US" altLang="ko-KR" sz="1200">
                <a:solidFill>
                  <a:schemeClr val="tx2"/>
                </a:solidFill>
              </a:rPr>
              <a:t>stacking</a:t>
            </a:r>
            <a:r>
              <a:rPr lang="ko-KR" altLang="en-US" sz="1200">
                <a:solidFill>
                  <a:schemeClr val="tx2"/>
                </a:solidFill>
              </a:rPr>
              <a:t> 모듈에 기본모델 </a:t>
            </a:r>
            <a:r>
              <a:rPr lang="en-US" altLang="ko-KR" sz="1200">
                <a:solidFill>
                  <a:schemeClr val="tx2"/>
                </a:solidFill>
              </a:rPr>
              <a:t>+</a:t>
            </a:r>
            <a:r>
              <a:rPr lang="ko-KR" altLang="en-US" sz="1200">
                <a:solidFill>
                  <a:schemeClr val="tx2"/>
                </a:solidFill>
              </a:rPr>
              <a:t> 새로운 모델 입력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886526" y="4143220"/>
            <a:ext cx="2726055" cy="4469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tx2">
                    <a:lumMod val="75000"/>
                  </a:schemeClr>
                </a:solidFill>
              </a:rPr>
              <a:t>Stacking </a:t>
            </a:r>
            <a:r>
              <a:rPr lang="ko-KR" altLang="en-US" sz="2400">
                <a:solidFill>
                  <a:schemeClr val="tx2">
                    <a:lumMod val="75000"/>
                  </a:schemeClr>
                </a:solidFill>
              </a:rPr>
              <a:t>객체 설정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028104" y="4113640"/>
            <a:ext cx="177484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tx2">
                    <a:lumMod val="75000"/>
                  </a:schemeClr>
                </a:solidFill>
              </a:rPr>
              <a:t>RMSE</a:t>
            </a:r>
            <a:r>
              <a:rPr lang="ko-KR" altLang="en-US" sz="2400">
                <a:solidFill>
                  <a:schemeClr val="tx2">
                    <a:lumMod val="75000"/>
                  </a:schemeClr>
                </a:solidFill>
              </a:rPr>
              <a:t> 비교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88881" y="581361"/>
            <a:ext cx="1912459" cy="41685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200"/>
              <a:t>Stacking </a:t>
            </a:r>
            <a:r>
              <a:rPr lang="ko-KR" altLang="en-US" sz="2200"/>
              <a:t>적용</a:t>
            </a:r>
          </a:p>
        </p:txBody>
      </p:sp>
      <p:grpSp>
        <p:nvGrpSpPr>
          <p:cNvPr id="45" name="그룹 3"/>
          <p:cNvGrpSpPr/>
          <p:nvPr/>
        </p:nvGrpSpPr>
        <p:grpSpPr>
          <a:xfrm>
            <a:off x="931706" y="1779341"/>
            <a:ext cx="3230392" cy="2121215"/>
            <a:chOff x="1188881" y="2057400"/>
            <a:chExt cx="5555438" cy="304958"/>
          </a:xfrm>
        </p:grpSpPr>
        <p:sp>
          <p:nvSpPr>
            <p:cNvPr id="46" name="모서리가 둥근 직사각형 1"/>
            <p:cNvSpPr/>
            <p:nvPr/>
          </p:nvSpPr>
          <p:spPr>
            <a:xfrm>
              <a:off x="1188881" y="2057400"/>
              <a:ext cx="5554819" cy="304800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7" name="모서리가 둥근 직사각형 31"/>
            <p:cNvSpPr/>
            <p:nvPr/>
          </p:nvSpPr>
          <p:spPr>
            <a:xfrm>
              <a:off x="1188881" y="2057400"/>
              <a:ext cx="5555438" cy="30495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altLang="ko-KR"/>
            </a:p>
          </p:txBody>
        </p:sp>
      </p:grpSp>
      <p:grpSp>
        <p:nvGrpSpPr>
          <p:cNvPr id="52" name="그룹 3"/>
          <p:cNvGrpSpPr/>
          <p:nvPr/>
        </p:nvGrpSpPr>
        <p:grpSpPr>
          <a:xfrm>
            <a:off x="4604215" y="1757865"/>
            <a:ext cx="3230392" cy="2121215"/>
            <a:chOff x="1188881" y="2057400"/>
            <a:chExt cx="5555438" cy="304958"/>
          </a:xfrm>
        </p:grpSpPr>
        <p:sp>
          <p:nvSpPr>
            <p:cNvPr id="53" name="모서리가 둥근 직사각형 1"/>
            <p:cNvSpPr/>
            <p:nvPr/>
          </p:nvSpPr>
          <p:spPr>
            <a:xfrm>
              <a:off x="1188881" y="2057400"/>
              <a:ext cx="5554819" cy="304800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4" name="모서리가 둥근 직사각형 31"/>
            <p:cNvSpPr/>
            <p:nvPr/>
          </p:nvSpPr>
          <p:spPr>
            <a:xfrm>
              <a:off x="1188881" y="2057400"/>
              <a:ext cx="5555438" cy="30495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altLang="ko-KR"/>
            </a:p>
          </p:txBody>
        </p:sp>
      </p:grpSp>
      <p:grpSp>
        <p:nvGrpSpPr>
          <p:cNvPr id="60" name="그룹 3"/>
          <p:cNvGrpSpPr/>
          <p:nvPr/>
        </p:nvGrpSpPr>
        <p:grpSpPr>
          <a:xfrm>
            <a:off x="8235310" y="1752836"/>
            <a:ext cx="3230392" cy="2121215"/>
            <a:chOff x="1188881" y="2057400"/>
            <a:chExt cx="5555438" cy="304958"/>
          </a:xfrm>
        </p:grpSpPr>
        <p:sp>
          <p:nvSpPr>
            <p:cNvPr id="61" name="모서리가 둥근 직사각형 1"/>
            <p:cNvSpPr/>
            <p:nvPr/>
          </p:nvSpPr>
          <p:spPr>
            <a:xfrm>
              <a:off x="1188881" y="2057400"/>
              <a:ext cx="5554819" cy="304800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2" name="모서리가 둥근 직사각형 31"/>
            <p:cNvSpPr/>
            <p:nvPr/>
          </p:nvSpPr>
          <p:spPr>
            <a:xfrm>
              <a:off x="1188881" y="2057400"/>
              <a:ext cx="5555438" cy="30495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altLang="ko-KR"/>
            </a:p>
          </p:txBody>
        </p:sp>
      </p:grpSp>
      <p:sp>
        <p:nvSpPr>
          <p:cNvPr id="65" name="모서리가 둥근 직사각형 64"/>
          <p:cNvSpPr/>
          <p:nvPr/>
        </p:nvSpPr>
        <p:spPr>
          <a:xfrm>
            <a:off x="9702440" y="6547565"/>
            <a:ext cx="2405063" cy="195213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26607" y="2292482"/>
            <a:ext cx="3235132" cy="110742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604216" y="2269819"/>
            <a:ext cx="3230032" cy="113008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234950" y="2269819"/>
            <a:ext cx="3230392" cy="113008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3998025-3144-0CA0-3FFA-8E0E3EDEB203}"/>
              </a:ext>
            </a:extLst>
          </p:cNvPr>
          <p:cNvSpPr/>
          <p:nvPr/>
        </p:nvSpPr>
        <p:spPr>
          <a:xfrm>
            <a:off x="3577590" y="2720697"/>
            <a:ext cx="384810" cy="25110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2FAE9F-B7A6-7520-AE85-F6F8B5CFA144}"/>
              </a:ext>
            </a:extLst>
          </p:cNvPr>
          <p:cNvSpPr/>
          <p:nvPr/>
        </p:nvSpPr>
        <p:spPr>
          <a:xfrm>
            <a:off x="6415878" y="2812894"/>
            <a:ext cx="1305721" cy="25110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CFF2403-A438-39DF-4CE3-83810EEC1E1A}"/>
              </a:ext>
            </a:extLst>
          </p:cNvPr>
          <p:cNvSpPr/>
          <p:nvPr/>
        </p:nvSpPr>
        <p:spPr>
          <a:xfrm>
            <a:off x="11000467" y="2476499"/>
            <a:ext cx="288563" cy="24419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모서리가 둥근 직사각형 1"/>
          <p:cNvSpPr/>
          <p:nvPr/>
        </p:nvSpPr>
        <p:spPr>
          <a:xfrm>
            <a:off x="4605352" y="4564428"/>
            <a:ext cx="2981295" cy="1724676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" name="모서리가 둥근 직사각형 1"/>
          <p:cNvSpPr/>
          <p:nvPr/>
        </p:nvSpPr>
        <p:spPr>
          <a:xfrm>
            <a:off x="1112234" y="4512601"/>
            <a:ext cx="2981295" cy="1807502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468544" y="2264728"/>
            <a:ext cx="9254912" cy="1796907"/>
            <a:chOff x="1468544" y="2902684"/>
            <a:chExt cx="9254912" cy="1796907"/>
          </a:xfrm>
        </p:grpSpPr>
        <p:sp>
          <p:nvSpPr>
            <p:cNvPr id="7" name="모서리가 둥근 직사각형 6"/>
            <p:cNvSpPr/>
            <p:nvPr/>
          </p:nvSpPr>
          <p:spPr>
            <a:xfrm rot="2700000">
              <a:off x="1468544" y="2902689"/>
              <a:ext cx="1796902" cy="1796902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 rot="2700000">
              <a:off x="5197549" y="2902687"/>
              <a:ext cx="1796902" cy="1796902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 rot="2700000">
              <a:off x="8926554" y="2902684"/>
              <a:ext cx="1796902" cy="1796902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37335" y="3149540"/>
            <a:ext cx="166878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bg1"/>
                </a:solidFill>
              </a:rPr>
              <a:t>데이터 셋 준비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66385" y="3149540"/>
            <a:ext cx="1573530" cy="6395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bg1"/>
                </a:solidFill>
              </a:rPr>
              <a:t>Blending</a:t>
            </a:r>
          </a:p>
          <a:p>
            <a:pPr algn="ctr">
              <a:defRPr/>
            </a:pPr>
            <a:r>
              <a:rPr lang="ko-KR" altLang="en-US">
                <a:solidFill>
                  <a:schemeClr val="bg1"/>
                </a:solidFill>
              </a:rPr>
              <a:t>모델 </a:t>
            </a:r>
            <a:r>
              <a:rPr lang="en-US" altLang="ko-KR">
                <a:solidFill>
                  <a:schemeClr val="bg1"/>
                </a:solidFill>
              </a:rPr>
              <a:t>3</a:t>
            </a:r>
            <a:r>
              <a:rPr lang="ko-KR" altLang="en-US">
                <a:solidFill>
                  <a:schemeClr val="bg1"/>
                </a:solidFill>
              </a:rPr>
              <a:t>개 설정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204960" y="3244334"/>
            <a:ext cx="137350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bg1"/>
                </a:solidFill>
              </a:rPr>
              <a:t>RMSE</a:t>
            </a:r>
            <a:r>
              <a:rPr lang="ko-KR" altLang="en-US">
                <a:solidFill>
                  <a:schemeClr val="bg1"/>
                </a:solidFill>
              </a:rPr>
              <a:t> 비교</a:t>
            </a: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3790950" y="3144129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7524750" y="3163179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06103" y="4583478"/>
            <a:ext cx="3379792" cy="23160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b="1">
                <a:solidFill>
                  <a:schemeClr val="tx1"/>
                </a:solidFill>
              </a:rPr>
              <a:t>SVC</a:t>
            </a:r>
          </a:p>
          <a:p>
            <a:pPr algn="ctr">
              <a:defRPr/>
            </a:pPr>
            <a:r>
              <a:rPr lang="en-US" altLang="ko-KR" sz="1400" b="1"/>
              <a:t>LGBM</a:t>
            </a:r>
          </a:p>
          <a:p>
            <a:pPr algn="ctr">
              <a:defRPr/>
            </a:pPr>
            <a:r>
              <a:rPr lang="en-US" altLang="ko-KR" sz="1400" b="1">
                <a:solidFill>
                  <a:schemeClr val="tx1"/>
                </a:solidFill>
              </a:rPr>
              <a:t>LinearRegression</a:t>
            </a:r>
          </a:p>
          <a:p>
            <a:pPr algn="ctr">
              <a:defRPr/>
            </a:pPr>
            <a:endParaRPr lang="en-US" altLang="ko-KR" sz="140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400" b="1">
                <a:solidFill>
                  <a:schemeClr val="tx1"/>
                </a:solidFill>
              </a:rPr>
              <a:t>+</a:t>
            </a:r>
          </a:p>
          <a:p>
            <a:pPr algn="ctr">
              <a:defRPr/>
            </a:pPr>
            <a:endParaRPr lang="en-US" altLang="ko-KR" sz="140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400" b="1"/>
              <a:t>Meta Model : Random Forest</a:t>
            </a:r>
          </a:p>
          <a:p>
            <a:pPr algn="ctr">
              <a:defRPr/>
            </a:pPr>
            <a:endParaRPr lang="en-US" altLang="ko-KR" sz="1500" b="1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ko-KR" sz="1050">
              <a:solidFill>
                <a:schemeClr val="tx2"/>
              </a:solidFill>
            </a:endParaRPr>
          </a:p>
          <a:p>
            <a:pPr algn="just">
              <a:defRPr/>
            </a:pPr>
            <a:endParaRPr lang="en-US" altLang="ko-KR" sz="1050">
              <a:solidFill>
                <a:schemeClr val="tx2"/>
              </a:solidFill>
            </a:endParaRPr>
          </a:p>
          <a:p>
            <a:pPr algn="just">
              <a:defRPr/>
            </a:pPr>
            <a:endParaRPr lang="ko-KR" altLang="en-US" sz="1050">
              <a:solidFill>
                <a:schemeClr val="tx2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88878" y="581361"/>
            <a:ext cx="3979387" cy="41685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200"/>
              <a:t>모델 앙상블 </a:t>
            </a:r>
            <a:r>
              <a:rPr lang="en-US" altLang="ko-KR" sz="2200"/>
              <a:t>Blending </a:t>
            </a:r>
            <a:r>
              <a:rPr lang="ko-KR" altLang="en-US" sz="2200"/>
              <a:t>사용하기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633874" y="2593605"/>
            <a:ext cx="14191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 b="1">
                <a:solidFill>
                  <a:schemeClr val="bg1"/>
                </a:solidFill>
              </a:rPr>
              <a:t>Step1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93579" y="2611353"/>
            <a:ext cx="2134997" cy="519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 b="1">
                <a:solidFill>
                  <a:schemeClr val="bg1"/>
                </a:solidFill>
              </a:rPr>
              <a:t>Step 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115433" y="2582809"/>
            <a:ext cx="14191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 b="1">
                <a:solidFill>
                  <a:schemeClr val="bg1"/>
                </a:solidFill>
              </a:rPr>
              <a:t>Step3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98995" y="4965101"/>
            <a:ext cx="30077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Sklearn</a:t>
            </a:r>
            <a:r>
              <a:rPr lang="ko-KR" altLang="en-US" b="1">
                <a:solidFill>
                  <a:schemeClr val="tx1"/>
                </a:solidFill>
              </a:rPr>
              <a:t>의 유방암 데이터 셋</a:t>
            </a:r>
          </a:p>
          <a:p>
            <a:pPr algn="ctr">
              <a:defRPr/>
            </a:pPr>
            <a:endParaRPr lang="en-US" altLang="ko-KR" b="1"/>
          </a:p>
          <a:p>
            <a:pPr algn="ctr">
              <a:defRPr/>
            </a:pPr>
            <a:r>
              <a:rPr lang="en-US" altLang="ko-KR" b="1"/>
              <a:t>Train / Test / Valid</a:t>
            </a:r>
            <a:r>
              <a:rPr lang="ko-KR" altLang="en-US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4" name="모서리가 둥근 직사각형 1"/>
          <p:cNvSpPr/>
          <p:nvPr/>
        </p:nvSpPr>
        <p:spPr>
          <a:xfrm>
            <a:off x="8431680" y="4486098"/>
            <a:ext cx="2981295" cy="1724676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8440923" y="4200765"/>
            <a:ext cx="3007771" cy="1888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endParaRPr lang="en-US" altLang="ko-KR" sz="280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  <a:r>
              <a:rPr lang="ko-KR" altLang="en-US" b="1">
                <a:solidFill>
                  <a:schemeClr val="tx1"/>
                </a:solidFill>
              </a:rPr>
              <a:t>가지의 </a:t>
            </a:r>
            <a:r>
              <a:rPr lang="en-US" altLang="ko-KR" b="1">
                <a:solidFill>
                  <a:schemeClr val="tx1"/>
                </a:solidFill>
              </a:rPr>
              <a:t>RMSE</a:t>
            </a:r>
          </a:p>
          <a:p>
            <a:pPr algn="ctr">
              <a:defRPr/>
            </a:pPr>
            <a:endParaRPr lang="en-US" altLang="ko-KR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VS</a:t>
            </a:r>
          </a:p>
          <a:p>
            <a:pPr algn="ctr">
              <a:defRPr/>
            </a:pPr>
            <a:endParaRPr lang="en-US" altLang="ko-KR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Blending</a:t>
            </a:r>
            <a:r>
              <a:rPr lang="ko-KR" altLang="en-US" b="1">
                <a:solidFill>
                  <a:schemeClr val="tx1"/>
                </a:solidFill>
              </a:rPr>
              <a:t> 적용한 </a:t>
            </a:r>
            <a:r>
              <a:rPr lang="en-US" altLang="ko-KR" b="1">
                <a:solidFill>
                  <a:schemeClr val="tx1"/>
                </a:solidFill>
              </a:rPr>
              <a:t>RMSE</a:t>
            </a:r>
            <a:r>
              <a:rPr lang="ko-KR" altLang="en-US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9702441" y="6328748"/>
            <a:ext cx="2405063" cy="41403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30754" y="4137304"/>
            <a:ext cx="220124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schemeClr val="tx2">
                    <a:lumMod val="75000"/>
                  </a:schemeClr>
                </a:solidFill>
              </a:rPr>
              <a:t>데이터 셋 분리</a:t>
            </a:r>
            <a:endParaRPr lang="en-US" altLang="ko-KR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77887" y="5082505"/>
            <a:ext cx="33663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200" dirty="0">
                <a:solidFill>
                  <a:schemeClr val="tx2"/>
                </a:solidFill>
              </a:rPr>
              <a:t>Train – Train Data set</a:t>
            </a:r>
          </a:p>
          <a:p>
            <a:pPr algn="just">
              <a:defRPr/>
            </a:pPr>
            <a:endParaRPr lang="en-US" altLang="ko-KR" sz="1200" dirty="0">
              <a:solidFill>
                <a:schemeClr val="tx2"/>
              </a:solidFill>
            </a:endParaRPr>
          </a:p>
          <a:p>
            <a:pPr algn="just">
              <a:defRPr/>
            </a:pPr>
            <a:r>
              <a:rPr lang="en-US" altLang="ko-KR" sz="1200" dirty="0">
                <a:solidFill>
                  <a:schemeClr val="tx2"/>
                </a:solidFill>
              </a:rPr>
              <a:t>Predict – Test / Valid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929724" y="4143220"/>
            <a:ext cx="264687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ko-KR" altLang="en-US" sz="2400" dirty="0">
                <a:solidFill>
                  <a:schemeClr val="tx2">
                    <a:lumMod val="75000"/>
                  </a:schemeClr>
                </a:solidFill>
              </a:rPr>
              <a:t>개 모델의</a:t>
            </a:r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 RMSE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033511" y="4113640"/>
            <a:ext cx="1764030" cy="4469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RMSE</a:t>
            </a:r>
            <a:r>
              <a:rPr lang="ko-KR" altLang="en-US" sz="2400" dirty="0">
                <a:solidFill>
                  <a:schemeClr val="tx2">
                    <a:lumMod val="75000"/>
                  </a:schemeClr>
                </a:solidFill>
              </a:rPr>
              <a:t> 비교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88881" y="581361"/>
            <a:ext cx="1921984" cy="41685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200"/>
              <a:t>Blending </a:t>
            </a:r>
            <a:r>
              <a:rPr lang="ko-KR" altLang="en-US" sz="2200"/>
              <a:t>적용</a:t>
            </a:r>
          </a:p>
        </p:txBody>
      </p:sp>
      <p:grpSp>
        <p:nvGrpSpPr>
          <p:cNvPr id="45" name="그룹 3"/>
          <p:cNvGrpSpPr/>
          <p:nvPr/>
        </p:nvGrpSpPr>
        <p:grpSpPr>
          <a:xfrm>
            <a:off x="931706" y="1779341"/>
            <a:ext cx="3230392" cy="2121215"/>
            <a:chOff x="1188881" y="2057400"/>
            <a:chExt cx="5555438" cy="304958"/>
          </a:xfrm>
        </p:grpSpPr>
        <p:sp>
          <p:nvSpPr>
            <p:cNvPr id="46" name="모서리가 둥근 직사각형 1"/>
            <p:cNvSpPr/>
            <p:nvPr/>
          </p:nvSpPr>
          <p:spPr>
            <a:xfrm>
              <a:off x="1188881" y="2057400"/>
              <a:ext cx="5554819" cy="304800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7" name="모서리가 둥근 직사각형 31"/>
            <p:cNvSpPr/>
            <p:nvPr/>
          </p:nvSpPr>
          <p:spPr>
            <a:xfrm>
              <a:off x="1188881" y="2057400"/>
              <a:ext cx="5555438" cy="30495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altLang="ko-KR"/>
            </a:p>
          </p:txBody>
        </p:sp>
      </p:grpSp>
      <p:grpSp>
        <p:nvGrpSpPr>
          <p:cNvPr id="52" name="그룹 3"/>
          <p:cNvGrpSpPr/>
          <p:nvPr/>
        </p:nvGrpSpPr>
        <p:grpSpPr>
          <a:xfrm>
            <a:off x="4604215" y="1757865"/>
            <a:ext cx="3230392" cy="2121215"/>
            <a:chOff x="1188881" y="2057400"/>
            <a:chExt cx="5555438" cy="304958"/>
          </a:xfrm>
        </p:grpSpPr>
        <p:sp>
          <p:nvSpPr>
            <p:cNvPr id="53" name="모서리가 둥근 직사각형 1"/>
            <p:cNvSpPr/>
            <p:nvPr/>
          </p:nvSpPr>
          <p:spPr>
            <a:xfrm>
              <a:off x="1188881" y="2057400"/>
              <a:ext cx="5554819" cy="304800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4" name="모서리가 둥근 직사각형 31"/>
            <p:cNvSpPr/>
            <p:nvPr/>
          </p:nvSpPr>
          <p:spPr>
            <a:xfrm>
              <a:off x="1188881" y="2057400"/>
              <a:ext cx="5555438" cy="30495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altLang="ko-KR"/>
            </a:p>
          </p:txBody>
        </p:sp>
      </p:grpSp>
      <p:grpSp>
        <p:nvGrpSpPr>
          <p:cNvPr id="60" name="그룹 3"/>
          <p:cNvGrpSpPr/>
          <p:nvPr/>
        </p:nvGrpSpPr>
        <p:grpSpPr>
          <a:xfrm>
            <a:off x="8235310" y="1752836"/>
            <a:ext cx="3230392" cy="2121215"/>
            <a:chOff x="1188881" y="2057400"/>
            <a:chExt cx="5555438" cy="304958"/>
          </a:xfrm>
        </p:grpSpPr>
        <p:sp>
          <p:nvSpPr>
            <p:cNvPr id="61" name="모서리가 둥근 직사각형 1"/>
            <p:cNvSpPr/>
            <p:nvPr/>
          </p:nvSpPr>
          <p:spPr>
            <a:xfrm>
              <a:off x="1188881" y="2057400"/>
              <a:ext cx="5554819" cy="304800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2" name="모서리가 둥근 직사각형 31"/>
            <p:cNvSpPr/>
            <p:nvPr/>
          </p:nvSpPr>
          <p:spPr>
            <a:xfrm>
              <a:off x="1188881" y="2057400"/>
              <a:ext cx="5555438" cy="30495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altLang="ko-KR"/>
            </a:p>
          </p:txBody>
        </p:sp>
      </p:grpSp>
      <p:sp>
        <p:nvSpPr>
          <p:cNvPr id="65" name="모서리가 둥근 직사각형 64"/>
          <p:cNvSpPr/>
          <p:nvPr/>
        </p:nvSpPr>
        <p:spPr>
          <a:xfrm>
            <a:off x="9702440" y="6547565"/>
            <a:ext cx="2405063" cy="195213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/>
          </a:p>
        </p:txBody>
      </p:sp>
      <p:sp>
        <p:nvSpPr>
          <p:cNvPr id="31" name="TextBox 30"/>
          <p:cNvSpPr txBox="1"/>
          <p:nvPr/>
        </p:nvSpPr>
        <p:spPr>
          <a:xfrm>
            <a:off x="1430754" y="5040332"/>
            <a:ext cx="336637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200" dirty="0">
                <a:solidFill>
                  <a:schemeClr val="tx2"/>
                </a:solidFill>
              </a:rPr>
              <a:t>전체 데이터의 </a:t>
            </a:r>
            <a:r>
              <a:rPr lang="en-US" altLang="ko-KR" sz="1200" dirty="0">
                <a:solidFill>
                  <a:schemeClr val="tx2"/>
                </a:solidFill>
              </a:rPr>
              <a:t>72% train</a:t>
            </a:r>
          </a:p>
          <a:p>
            <a:pPr algn="just">
              <a:defRPr/>
            </a:pPr>
            <a:endParaRPr lang="en-US" altLang="ko-KR" sz="1200" dirty="0">
              <a:solidFill>
                <a:schemeClr val="tx2"/>
              </a:solidFill>
            </a:endParaRPr>
          </a:p>
          <a:p>
            <a:pPr algn="just">
              <a:defRPr/>
            </a:pPr>
            <a:r>
              <a:rPr lang="ko-KR" altLang="en-US" sz="1200" dirty="0">
                <a:solidFill>
                  <a:schemeClr val="tx2"/>
                </a:solidFill>
              </a:rPr>
              <a:t>전체 데이터의 </a:t>
            </a:r>
            <a:r>
              <a:rPr lang="en-US" altLang="ko-KR" sz="1200" dirty="0">
                <a:solidFill>
                  <a:schemeClr val="tx2"/>
                </a:solidFill>
              </a:rPr>
              <a:t>20% test</a:t>
            </a:r>
          </a:p>
          <a:p>
            <a:pPr algn="just">
              <a:defRPr/>
            </a:pPr>
            <a:endParaRPr lang="en-US" altLang="ko-KR" sz="1200" dirty="0">
              <a:solidFill>
                <a:schemeClr val="tx2"/>
              </a:solidFill>
            </a:endParaRPr>
          </a:p>
          <a:p>
            <a:pPr algn="just">
              <a:defRPr/>
            </a:pPr>
            <a:r>
              <a:rPr lang="ko-KR" altLang="en-US" sz="1200" dirty="0">
                <a:solidFill>
                  <a:schemeClr val="tx2"/>
                </a:solidFill>
              </a:rPr>
              <a:t>전체 데이터의 </a:t>
            </a:r>
            <a:r>
              <a:rPr lang="en-US" altLang="ko-KR" sz="1200" dirty="0">
                <a:solidFill>
                  <a:schemeClr val="tx2"/>
                </a:solidFill>
              </a:rPr>
              <a:t>8% Valid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707" y="2065908"/>
            <a:ext cx="3230031" cy="154698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4949" y="2275243"/>
            <a:ext cx="3230393" cy="119116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8488928" y="4890932"/>
            <a:ext cx="336637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200" dirty="0">
                <a:solidFill>
                  <a:schemeClr val="tx2"/>
                </a:solidFill>
              </a:rPr>
              <a:t>Blending</a:t>
            </a:r>
            <a:r>
              <a:rPr lang="ko-KR" altLang="en-US" sz="1200" dirty="0">
                <a:solidFill>
                  <a:schemeClr val="tx2"/>
                </a:solidFill>
              </a:rPr>
              <a:t>을 적용한 모델의 </a:t>
            </a:r>
            <a:r>
              <a:rPr lang="en-US" altLang="ko-KR" sz="1200" dirty="0">
                <a:solidFill>
                  <a:schemeClr val="tx2"/>
                </a:solidFill>
              </a:rPr>
              <a:t>RMSE: 0.18</a:t>
            </a:r>
          </a:p>
          <a:p>
            <a:pPr algn="just">
              <a:defRPr/>
            </a:pPr>
            <a:endParaRPr lang="en-US" altLang="ko-KR" sz="1200" dirty="0">
              <a:solidFill>
                <a:schemeClr val="tx2"/>
              </a:solidFill>
            </a:endParaRPr>
          </a:p>
          <a:p>
            <a:pPr algn="just">
              <a:defRPr/>
            </a:pPr>
            <a:r>
              <a:rPr lang="en-US" altLang="ko-KR" sz="1200" dirty="0">
                <a:solidFill>
                  <a:schemeClr val="tx2"/>
                </a:solidFill>
              </a:rPr>
              <a:t>LGBM RMSE: 0.18</a:t>
            </a:r>
          </a:p>
          <a:p>
            <a:pPr algn="just">
              <a:defRPr/>
            </a:pPr>
            <a:endParaRPr lang="en-US" altLang="ko-KR" sz="1200" dirty="0">
              <a:solidFill>
                <a:schemeClr val="tx2"/>
              </a:solidFill>
            </a:endParaRPr>
          </a:p>
          <a:p>
            <a:pPr algn="just">
              <a:defRPr/>
            </a:pPr>
            <a:r>
              <a:rPr lang="en-US" altLang="ko-KR" sz="1200" dirty="0">
                <a:solidFill>
                  <a:schemeClr val="tx2"/>
                </a:solidFill>
              </a:rPr>
              <a:t>SVC RMSE: 0.24</a:t>
            </a:r>
          </a:p>
          <a:p>
            <a:pPr algn="just">
              <a:defRPr/>
            </a:pPr>
            <a:endParaRPr lang="en-US" altLang="ko-KR" sz="1200" dirty="0">
              <a:solidFill>
                <a:schemeClr val="tx2"/>
              </a:solidFill>
            </a:endParaRPr>
          </a:p>
          <a:p>
            <a:pPr algn="just">
              <a:defRPr/>
            </a:pPr>
            <a:r>
              <a:rPr lang="en-US" altLang="ko-KR" sz="1200" dirty="0" err="1">
                <a:solidFill>
                  <a:schemeClr val="tx2"/>
                </a:solidFill>
              </a:rPr>
              <a:t>Lr</a:t>
            </a:r>
            <a:r>
              <a:rPr lang="en-US" altLang="ko-KR" sz="1200" dirty="0">
                <a:solidFill>
                  <a:schemeClr val="tx2"/>
                </a:solidFill>
              </a:rPr>
              <a:t> RMSE: 0.29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4035" y="2275243"/>
            <a:ext cx="3230392" cy="10474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091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1">
                <a:solidFill>
                  <a:schemeClr val="tx2"/>
                </a:solidFill>
              </a:rPr>
              <a:t>001</a:t>
            </a:r>
            <a:endParaRPr lang="ko-KR" altLang="en-US" sz="7200" b="1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2656496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b="1" spc="-15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L1 / L2 </a:t>
            </a:r>
            <a:r>
              <a:rPr lang="ko-KR" altLang="en-US" sz="3200" b="1" spc="-15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정규화</a:t>
            </a:r>
          </a:p>
          <a:p>
            <a:pPr lvl="0">
              <a:defRPr/>
            </a:pPr>
            <a:r>
              <a:rPr lang="ko-KR" altLang="en-US" sz="3200" b="1" spc="-150" dirty="0" err="1">
                <a:solidFill>
                  <a:schemeClr val="bg1">
                    <a:lumMod val="85000"/>
                  </a:schemeClr>
                </a:solidFill>
                <a:latin typeface="+mn-ea"/>
              </a:rPr>
              <a:t>엘라스틱</a:t>
            </a:r>
            <a:r>
              <a:rPr lang="ko-KR" altLang="en-US" sz="3200" b="1" spc="-15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 넷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>
              <a:gd name="adj" fmla="val 50000"/>
            </a:avLst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9702441" y="6328748"/>
            <a:ext cx="2405063" cy="41403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487795" y="3549402"/>
            <a:ext cx="2656496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b="1" spc="-150" dirty="0">
                <a:solidFill>
                  <a:schemeClr val="accent2"/>
                </a:solidFill>
                <a:latin typeface="+mn-ea"/>
              </a:rPr>
              <a:t>L1 / L2 </a:t>
            </a:r>
            <a:r>
              <a:rPr lang="ko-KR" altLang="en-US" sz="3200" b="1" spc="-150" dirty="0">
                <a:solidFill>
                  <a:schemeClr val="accent2"/>
                </a:solidFill>
                <a:latin typeface="+mn-ea"/>
              </a:rPr>
              <a:t>정규화</a:t>
            </a:r>
          </a:p>
          <a:p>
            <a:pPr lvl="0">
              <a:defRPr/>
            </a:pPr>
            <a:r>
              <a:rPr lang="ko-KR" altLang="en-US" sz="3200" b="1" spc="-150" dirty="0" err="1">
                <a:solidFill>
                  <a:schemeClr val="accent2"/>
                </a:solidFill>
                <a:latin typeface="+mn-ea"/>
              </a:rPr>
              <a:t>엘라스틱</a:t>
            </a:r>
            <a:r>
              <a:rPr lang="ko-KR" altLang="en-US" sz="3200" b="1" spc="-150" dirty="0">
                <a:solidFill>
                  <a:schemeClr val="accent2"/>
                </a:solidFill>
                <a:latin typeface="+mn-ea"/>
              </a:rPr>
              <a:t> 넷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1" name="직사각형 27"/>
          <p:cNvSpPr/>
          <p:nvPr/>
        </p:nvSpPr>
        <p:spPr>
          <a:xfrm>
            <a:off x="4199496" y="2251931"/>
            <a:ext cx="1816100" cy="1791163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TextBox 29"/>
          <p:cNvSpPr txBox="1"/>
          <p:nvPr/>
        </p:nvSpPr>
        <p:spPr>
          <a:xfrm>
            <a:off x="4948343" y="2929205"/>
            <a:ext cx="2896447" cy="13075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0" b="1">
                <a:solidFill>
                  <a:schemeClr val="bg1"/>
                </a:solidFill>
              </a:rPr>
              <a:t>Q </a:t>
            </a:r>
            <a:r>
              <a:rPr lang="en-US" altLang="ko-KR" sz="8000" b="1">
                <a:solidFill>
                  <a:schemeClr val="accent2"/>
                </a:solidFill>
              </a:rPr>
              <a:t>n A</a:t>
            </a:r>
          </a:p>
        </p:txBody>
      </p:sp>
      <p:sp>
        <p:nvSpPr>
          <p:cNvPr id="33" name="모서리가 둥근 직사각형 64"/>
          <p:cNvSpPr/>
          <p:nvPr/>
        </p:nvSpPr>
        <p:spPr>
          <a:xfrm>
            <a:off x="9702440" y="6547565"/>
            <a:ext cx="2405063" cy="195213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1" name="직사각형 27"/>
          <p:cNvSpPr/>
          <p:nvPr/>
        </p:nvSpPr>
        <p:spPr>
          <a:xfrm>
            <a:off x="4199496" y="2251931"/>
            <a:ext cx="1816100" cy="1791163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TextBox 29"/>
          <p:cNvSpPr txBox="1"/>
          <p:nvPr/>
        </p:nvSpPr>
        <p:spPr>
          <a:xfrm>
            <a:off x="4691168" y="2929205"/>
            <a:ext cx="3782272" cy="13075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0" b="1">
                <a:solidFill>
                  <a:schemeClr val="bg1"/>
                </a:solidFill>
              </a:rPr>
              <a:t>Th</a:t>
            </a:r>
            <a:r>
              <a:rPr lang="en-US" altLang="ko-KR" sz="8000" b="1">
                <a:solidFill>
                  <a:schemeClr val="accent2"/>
                </a:solidFill>
              </a:rPr>
              <a:t>anks</a:t>
            </a:r>
          </a:p>
        </p:txBody>
      </p:sp>
      <p:sp>
        <p:nvSpPr>
          <p:cNvPr id="33" name="모서리가 둥근 직사각형 64"/>
          <p:cNvSpPr/>
          <p:nvPr/>
        </p:nvSpPr>
        <p:spPr>
          <a:xfrm>
            <a:off x="9702440" y="6547565"/>
            <a:ext cx="2405063" cy="195213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3" name="다이아몬드 22"/>
          <p:cNvSpPr/>
          <p:nvPr/>
        </p:nvSpPr>
        <p:spPr>
          <a:xfrm>
            <a:off x="2219325" y="1961525"/>
            <a:ext cx="2547791" cy="2547791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다이아몬드 23"/>
          <p:cNvSpPr/>
          <p:nvPr/>
        </p:nvSpPr>
        <p:spPr>
          <a:xfrm>
            <a:off x="6096000" y="3221262"/>
            <a:ext cx="2547791" cy="2547791"/>
          </a:xfrm>
          <a:prstGeom prst="diamond">
            <a:avLst/>
          </a:prstGeom>
          <a:solidFill>
            <a:schemeClr val="accent2">
              <a:alpha val="3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다이아몬드 24"/>
          <p:cNvSpPr/>
          <p:nvPr/>
        </p:nvSpPr>
        <p:spPr>
          <a:xfrm>
            <a:off x="4822104" y="1973118"/>
            <a:ext cx="2547791" cy="2547791"/>
          </a:xfrm>
          <a:prstGeom prst="diamond">
            <a:avLst/>
          </a:prstGeom>
          <a:solidFill>
            <a:schemeClr val="accent4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다이아몬드 25"/>
          <p:cNvSpPr/>
          <p:nvPr/>
        </p:nvSpPr>
        <p:spPr>
          <a:xfrm>
            <a:off x="3520715" y="3265343"/>
            <a:ext cx="2547791" cy="2547791"/>
          </a:xfrm>
          <a:prstGeom prst="diamond">
            <a:avLst/>
          </a:prstGeom>
          <a:solidFill>
            <a:schemeClr val="bg1">
              <a:alpha val="7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다이아몬드 16"/>
          <p:cNvSpPr/>
          <p:nvPr/>
        </p:nvSpPr>
        <p:spPr>
          <a:xfrm>
            <a:off x="7424884" y="1973118"/>
            <a:ext cx="2547791" cy="2547791"/>
          </a:xfrm>
          <a:prstGeom prst="diamond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118735" y="3032781"/>
            <a:ext cx="2049780" cy="3962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b="1">
                <a:solidFill>
                  <a:schemeClr val="tx2"/>
                </a:solidFill>
              </a:rPr>
              <a:t>Overfitting</a:t>
            </a:r>
            <a:r>
              <a:rPr lang="ko-KR" altLang="en-US" sz="2000" b="1">
                <a:solidFill>
                  <a:schemeClr val="tx2"/>
                </a:solidFill>
              </a:rPr>
              <a:t> 방지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32297" y="4078043"/>
            <a:ext cx="1817318" cy="10027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 b="1">
                <a:solidFill>
                  <a:schemeClr val="tx2"/>
                </a:solidFill>
              </a:rPr>
              <a:t>비중요 변수를 </a:t>
            </a:r>
          </a:p>
          <a:p>
            <a:pPr algn="ctr">
              <a:defRPr/>
            </a:pPr>
            <a:r>
              <a:rPr lang="ko-KR" altLang="en-US" sz="2000" b="1">
                <a:solidFill>
                  <a:schemeClr val="tx2"/>
                </a:solidFill>
              </a:rPr>
              <a:t>우선적으로</a:t>
            </a:r>
          </a:p>
          <a:p>
            <a:pPr algn="ctr">
              <a:defRPr/>
            </a:pPr>
            <a:r>
              <a:rPr lang="ko-KR" altLang="en-US" sz="2000" b="1">
                <a:solidFill>
                  <a:schemeClr val="tx2"/>
                </a:solidFill>
              </a:rPr>
              <a:t>줄임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57274" y="2930616"/>
            <a:ext cx="2235391" cy="10013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 b="1" dirty="0" err="1">
                <a:solidFill>
                  <a:schemeClr val="bg1"/>
                </a:solidFill>
              </a:rPr>
              <a:t>변수간의</a:t>
            </a:r>
            <a:r>
              <a:rPr lang="ko-KR" altLang="en-US" sz="2000" b="1" dirty="0">
                <a:solidFill>
                  <a:schemeClr val="bg1"/>
                </a:solidFill>
              </a:rPr>
              <a:t> 상관관계</a:t>
            </a:r>
          </a:p>
          <a:p>
            <a:pPr algn="ctr">
              <a:defRPr/>
            </a:pPr>
            <a:r>
              <a:rPr lang="ko-KR" altLang="en-US" sz="2000" b="1" dirty="0">
                <a:solidFill>
                  <a:schemeClr val="bg1"/>
                </a:solidFill>
              </a:rPr>
              <a:t>높으면 </a:t>
            </a:r>
          </a:p>
          <a:p>
            <a:pPr algn="ctr">
              <a:defRPr/>
            </a:pPr>
            <a:r>
              <a:rPr lang="ko-KR" altLang="en-US" sz="2000" b="1" dirty="0">
                <a:solidFill>
                  <a:schemeClr val="bg1"/>
                </a:solidFill>
              </a:rPr>
              <a:t>성능 저하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75560" y="3074453"/>
            <a:ext cx="175450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 b="1">
                <a:solidFill>
                  <a:schemeClr val="bg1"/>
                </a:solidFill>
              </a:rPr>
              <a:t>가중치 패널티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22446" y="4065172"/>
            <a:ext cx="1817319" cy="10027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 b="1">
                <a:solidFill>
                  <a:schemeClr val="tx2"/>
                </a:solidFill>
              </a:rPr>
              <a:t>가중치와 편향</a:t>
            </a:r>
          </a:p>
          <a:p>
            <a:pPr algn="ctr">
              <a:defRPr/>
            </a:pPr>
            <a:r>
              <a:rPr lang="ko-KR" altLang="en-US" sz="2000" b="1">
                <a:solidFill>
                  <a:schemeClr val="tx2"/>
                </a:solidFill>
              </a:rPr>
              <a:t>모든 절대값의 </a:t>
            </a:r>
          </a:p>
          <a:p>
            <a:pPr algn="ctr">
              <a:defRPr/>
            </a:pPr>
            <a:r>
              <a:rPr lang="ko-KR" altLang="en-US" sz="2000" b="1">
                <a:solidFill>
                  <a:schemeClr val="tx2"/>
                </a:solidFill>
              </a:rPr>
              <a:t>합</a:t>
            </a:r>
          </a:p>
        </p:txBody>
      </p:sp>
      <p:cxnSp>
        <p:nvCxnSpPr>
          <p:cNvPr id="27" name="직선 연결선 2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90138" y="323244"/>
            <a:ext cx="259302" cy="1055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1</a:t>
            </a:r>
          </a:p>
          <a:p>
            <a:pPr algn="ctr">
              <a:defRPr/>
            </a:pPr>
            <a:endParaRPr lang="en-US" altLang="ko-KR" sz="3200" b="1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8881" y="581361"/>
            <a:ext cx="2426809" cy="41685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200"/>
              <a:t>L1</a:t>
            </a:r>
            <a:r>
              <a:rPr lang="ko-KR" altLang="en-US" sz="2200"/>
              <a:t> 정규화 </a:t>
            </a:r>
            <a:r>
              <a:rPr lang="en-US" altLang="ko-KR" sz="2200"/>
              <a:t>(Lasso)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9702441" y="6328748"/>
            <a:ext cx="2405063" cy="41403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3" name="다이아몬드 22"/>
          <p:cNvSpPr/>
          <p:nvPr/>
        </p:nvSpPr>
        <p:spPr>
          <a:xfrm>
            <a:off x="2219325" y="1961525"/>
            <a:ext cx="2547791" cy="2547791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다이아몬드 23"/>
          <p:cNvSpPr/>
          <p:nvPr/>
        </p:nvSpPr>
        <p:spPr>
          <a:xfrm>
            <a:off x="6096000" y="3221262"/>
            <a:ext cx="2547791" cy="2547791"/>
          </a:xfrm>
          <a:prstGeom prst="diamond">
            <a:avLst/>
          </a:prstGeom>
          <a:solidFill>
            <a:schemeClr val="accent2">
              <a:alpha val="3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다이아몬드 24"/>
          <p:cNvSpPr/>
          <p:nvPr/>
        </p:nvSpPr>
        <p:spPr>
          <a:xfrm>
            <a:off x="4822104" y="1973118"/>
            <a:ext cx="2547791" cy="2547791"/>
          </a:xfrm>
          <a:prstGeom prst="diamond">
            <a:avLst/>
          </a:prstGeom>
          <a:solidFill>
            <a:schemeClr val="accent4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다이아몬드 25"/>
          <p:cNvSpPr/>
          <p:nvPr/>
        </p:nvSpPr>
        <p:spPr>
          <a:xfrm>
            <a:off x="3520715" y="3265343"/>
            <a:ext cx="2547791" cy="2547791"/>
          </a:xfrm>
          <a:prstGeom prst="diamond">
            <a:avLst/>
          </a:prstGeom>
          <a:solidFill>
            <a:schemeClr val="bg1">
              <a:alpha val="7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다이아몬드 16"/>
          <p:cNvSpPr/>
          <p:nvPr/>
        </p:nvSpPr>
        <p:spPr>
          <a:xfrm>
            <a:off x="7424884" y="1973118"/>
            <a:ext cx="2547791" cy="2547791"/>
          </a:xfrm>
          <a:prstGeom prst="diamond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118735" y="3032781"/>
            <a:ext cx="2049780" cy="3962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b="1">
                <a:solidFill>
                  <a:schemeClr val="tx2"/>
                </a:solidFill>
              </a:rPr>
              <a:t>Overfitting</a:t>
            </a:r>
            <a:r>
              <a:rPr lang="ko-KR" altLang="en-US" sz="2000" b="1">
                <a:solidFill>
                  <a:schemeClr val="tx2"/>
                </a:solidFill>
              </a:rPr>
              <a:t> 방지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28460" y="4078042"/>
            <a:ext cx="1449705" cy="99687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 b="1">
                <a:solidFill>
                  <a:schemeClr val="tx2"/>
                </a:solidFill>
              </a:rPr>
              <a:t>중요 변수</a:t>
            </a:r>
          </a:p>
          <a:p>
            <a:pPr algn="ctr">
              <a:defRPr/>
            </a:pPr>
            <a:r>
              <a:rPr lang="ko-KR" altLang="en-US" sz="2000" b="1">
                <a:solidFill>
                  <a:schemeClr val="tx2"/>
                </a:solidFill>
              </a:rPr>
              <a:t>우선적으로</a:t>
            </a:r>
          </a:p>
          <a:p>
            <a:pPr algn="ctr">
              <a:defRPr/>
            </a:pPr>
            <a:r>
              <a:rPr lang="ko-KR" altLang="en-US" sz="2000" b="1">
                <a:solidFill>
                  <a:schemeClr val="tx2"/>
                </a:solidFill>
              </a:rPr>
              <a:t>줄임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23809" y="2930616"/>
            <a:ext cx="2249806" cy="10013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 b="1">
                <a:solidFill>
                  <a:schemeClr val="bg1"/>
                </a:solidFill>
              </a:rPr>
              <a:t>변수간 상관관계가</a:t>
            </a:r>
          </a:p>
          <a:p>
            <a:pPr algn="ctr">
              <a:defRPr/>
            </a:pPr>
            <a:r>
              <a:rPr lang="ko-KR" altLang="en-US" sz="2000" b="1">
                <a:solidFill>
                  <a:schemeClr val="bg1"/>
                </a:solidFill>
              </a:rPr>
              <a:t>높아도 </a:t>
            </a:r>
          </a:p>
          <a:p>
            <a:pPr algn="ctr">
              <a:defRPr/>
            </a:pPr>
            <a:r>
              <a:rPr lang="ko-KR" altLang="en-US" sz="2000" b="1">
                <a:solidFill>
                  <a:schemeClr val="bg1"/>
                </a:solidFill>
              </a:rPr>
              <a:t>좋은 성능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75560" y="3074453"/>
            <a:ext cx="175450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 b="1">
                <a:solidFill>
                  <a:schemeClr val="bg1"/>
                </a:solidFill>
              </a:rPr>
              <a:t>가중치 패널티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60031" y="4232503"/>
            <a:ext cx="1751159" cy="6995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 b="1">
                <a:solidFill>
                  <a:schemeClr val="tx2"/>
                </a:solidFill>
              </a:rPr>
              <a:t>가중치와 편향</a:t>
            </a:r>
          </a:p>
          <a:p>
            <a:pPr algn="ctr">
              <a:defRPr/>
            </a:pPr>
            <a:r>
              <a:rPr lang="ko-KR" altLang="en-US" sz="2000" b="1">
                <a:solidFill>
                  <a:schemeClr val="tx2"/>
                </a:solidFill>
              </a:rPr>
              <a:t>제곱의 합</a:t>
            </a:r>
          </a:p>
        </p:txBody>
      </p:sp>
      <p:cxnSp>
        <p:nvCxnSpPr>
          <p:cNvPr id="27" name="직선 연결선 2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90138" y="323244"/>
            <a:ext cx="259302" cy="1055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1</a:t>
            </a:r>
          </a:p>
          <a:p>
            <a:pPr algn="ctr">
              <a:defRPr/>
            </a:pPr>
            <a:endParaRPr lang="en-US" altLang="ko-KR" sz="3200" b="1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8881" y="581361"/>
            <a:ext cx="2417284" cy="41685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200"/>
              <a:t>L2</a:t>
            </a:r>
            <a:r>
              <a:rPr lang="ko-KR" altLang="en-US" sz="2200"/>
              <a:t> 정규화 </a:t>
            </a:r>
            <a:r>
              <a:rPr lang="en-US" altLang="ko-KR" sz="2200"/>
              <a:t>(Ridge)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9702441" y="6328748"/>
            <a:ext cx="2405063" cy="41403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3" name="다이아몬드 22"/>
          <p:cNvSpPr/>
          <p:nvPr/>
        </p:nvSpPr>
        <p:spPr>
          <a:xfrm>
            <a:off x="2219325" y="1961525"/>
            <a:ext cx="2547791" cy="2547791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다이아몬드 23"/>
          <p:cNvSpPr/>
          <p:nvPr/>
        </p:nvSpPr>
        <p:spPr>
          <a:xfrm>
            <a:off x="6096000" y="3221262"/>
            <a:ext cx="2547791" cy="2547791"/>
          </a:xfrm>
          <a:prstGeom prst="diamond">
            <a:avLst/>
          </a:prstGeom>
          <a:solidFill>
            <a:schemeClr val="accent2">
              <a:alpha val="3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다이아몬드 24"/>
          <p:cNvSpPr/>
          <p:nvPr/>
        </p:nvSpPr>
        <p:spPr>
          <a:xfrm>
            <a:off x="4822104" y="1973118"/>
            <a:ext cx="2547791" cy="2547791"/>
          </a:xfrm>
          <a:prstGeom prst="diamond">
            <a:avLst/>
          </a:prstGeom>
          <a:solidFill>
            <a:schemeClr val="accent4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다이아몬드 25"/>
          <p:cNvSpPr/>
          <p:nvPr/>
        </p:nvSpPr>
        <p:spPr>
          <a:xfrm>
            <a:off x="3520715" y="3265343"/>
            <a:ext cx="2547791" cy="2547791"/>
          </a:xfrm>
          <a:prstGeom prst="diamond">
            <a:avLst/>
          </a:prstGeom>
          <a:solidFill>
            <a:schemeClr val="bg1">
              <a:alpha val="7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다이아몬드 16"/>
          <p:cNvSpPr/>
          <p:nvPr/>
        </p:nvSpPr>
        <p:spPr>
          <a:xfrm>
            <a:off x="7424884" y="1973118"/>
            <a:ext cx="2547791" cy="2547791"/>
          </a:xfrm>
          <a:prstGeom prst="diamond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118735" y="3032781"/>
            <a:ext cx="2049780" cy="3962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b="1">
                <a:solidFill>
                  <a:schemeClr val="tx2"/>
                </a:solidFill>
              </a:rPr>
              <a:t>Overfitting</a:t>
            </a:r>
            <a:r>
              <a:rPr lang="ko-KR" altLang="en-US" sz="2000" b="1">
                <a:solidFill>
                  <a:schemeClr val="tx2"/>
                </a:solidFill>
              </a:rPr>
              <a:t> 방지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83641" y="3962197"/>
            <a:ext cx="1935481" cy="13032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>
                <a:solidFill>
                  <a:schemeClr val="tx2"/>
                </a:solidFill>
              </a:rPr>
              <a:t>L1,L2</a:t>
            </a:r>
            <a:r>
              <a:rPr lang="ko-KR" altLang="en-US" sz="2000" b="1">
                <a:solidFill>
                  <a:schemeClr val="tx2"/>
                </a:solidFill>
              </a:rPr>
              <a:t>의 </a:t>
            </a:r>
          </a:p>
          <a:p>
            <a:pPr algn="ctr">
              <a:defRPr/>
            </a:pPr>
            <a:r>
              <a:rPr lang="ko-KR" altLang="en-US" sz="2000" b="1">
                <a:solidFill>
                  <a:schemeClr val="tx2"/>
                </a:solidFill>
              </a:rPr>
              <a:t>하이퍼파라미터</a:t>
            </a:r>
          </a:p>
          <a:p>
            <a:pPr algn="ctr">
              <a:defRPr/>
            </a:pPr>
            <a:r>
              <a:rPr lang="ko-KR" altLang="en-US" sz="2000" b="1">
                <a:solidFill>
                  <a:schemeClr val="tx2"/>
                </a:solidFill>
              </a:rPr>
              <a:t>혼합 비율을</a:t>
            </a:r>
          </a:p>
          <a:p>
            <a:pPr algn="ctr">
              <a:defRPr/>
            </a:pPr>
            <a:r>
              <a:rPr lang="ko-KR" altLang="en-US" sz="2000" b="1">
                <a:solidFill>
                  <a:schemeClr val="tx2"/>
                </a:solidFill>
              </a:rPr>
              <a:t>정함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85735" y="2930616"/>
            <a:ext cx="1830705" cy="69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b="1">
                <a:solidFill>
                  <a:schemeClr val="bg1"/>
                </a:solidFill>
              </a:rPr>
              <a:t>L1,</a:t>
            </a:r>
            <a:r>
              <a:rPr lang="ko-KR" altLang="en-US" sz="2000" b="1">
                <a:solidFill>
                  <a:schemeClr val="bg1"/>
                </a:solidFill>
              </a:rPr>
              <a:t> </a:t>
            </a:r>
            <a:r>
              <a:rPr lang="en-US" altLang="ko-KR" sz="2000" b="1">
                <a:solidFill>
                  <a:schemeClr val="bg1"/>
                </a:solidFill>
              </a:rPr>
              <a:t>L2</a:t>
            </a:r>
            <a:r>
              <a:rPr lang="ko-KR" altLang="en-US" sz="2000" b="1">
                <a:solidFill>
                  <a:schemeClr val="bg1"/>
                </a:solidFill>
              </a:rPr>
              <a:t> 규제를 </a:t>
            </a:r>
          </a:p>
          <a:p>
            <a:pPr algn="ctr">
              <a:defRPr/>
            </a:pPr>
            <a:r>
              <a:rPr lang="ko-KR" altLang="en-US" sz="2000" b="1">
                <a:solidFill>
                  <a:schemeClr val="bg1"/>
                </a:solidFill>
              </a:rPr>
              <a:t>합쳐서 사용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75560" y="3074453"/>
            <a:ext cx="175450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 b="1">
                <a:solidFill>
                  <a:schemeClr val="bg1"/>
                </a:solidFill>
              </a:rPr>
              <a:t>가중치 패널티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85260" y="4232503"/>
            <a:ext cx="1754505" cy="6995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 b="1">
                <a:solidFill>
                  <a:schemeClr val="tx2"/>
                </a:solidFill>
              </a:rPr>
              <a:t> </a:t>
            </a:r>
            <a:r>
              <a:rPr lang="en-US" altLang="ko-KR" sz="2000" b="1">
                <a:solidFill>
                  <a:schemeClr val="tx2"/>
                </a:solidFill>
              </a:rPr>
              <a:t>L1,L2</a:t>
            </a:r>
            <a:r>
              <a:rPr lang="ko-KR" altLang="en-US" sz="2000" b="1">
                <a:solidFill>
                  <a:schemeClr val="tx2"/>
                </a:solidFill>
              </a:rPr>
              <a:t>의 단점</a:t>
            </a:r>
          </a:p>
          <a:p>
            <a:pPr algn="ctr">
              <a:defRPr/>
            </a:pPr>
            <a:r>
              <a:rPr lang="ko-KR" altLang="en-US" sz="2000" b="1">
                <a:solidFill>
                  <a:schemeClr val="tx2"/>
                </a:solidFill>
              </a:rPr>
              <a:t>해소 가능</a:t>
            </a:r>
          </a:p>
        </p:txBody>
      </p:sp>
      <p:cxnSp>
        <p:nvCxnSpPr>
          <p:cNvPr id="27" name="직선 연결선 2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90138" y="323244"/>
            <a:ext cx="259302" cy="1055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1</a:t>
            </a:r>
          </a:p>
          <a:p>
            <a:pPr algn="ctr">
              <a:defRPr/>
            </a:pPr>
            <a:endParaRPr lang="en-US" altLang="ko-KR" sz="3200" b="1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8880" y="581361"/>
            <a:ext cx="3255485" cy="41685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200"/>
              <a:t>엘라스틱 넷 </a:t>
            </a:r>
            <a:r>
              <a:rPr lang="en-US" altLang="ko-KR" sz="2200"/>
              <a:t>(Elastic Net)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9702441" y="6328748"/>
            <a:ext cx="2405063" cy="41403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438678"/>
              </p:ext>
            </p:extLst>
          </p:nvPr>
        </p:nvGraphicFramePr>
        <p:xfrm>
          <a:off x="1200788" y="1649183"/>
          <a:ext cx="9790423" cy="44669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5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3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3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75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9287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20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b="1">
                          <a:solidFill>
                            <a:schemeClr val="bg1"/>
                          </a:solidFill>
                        </a:rPr>
                        <a:t>L1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b="1">
                          <a:solidFill>
                            <a:schemeClr val="bg1"/>
                          </a:solidFill>
                        </a:rPr>
                        <a:t>L2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b="1">
                          <a:solidFill>
                            <a:schemeClr val="bg1"/>
                          </a:solidFill>
                        </a:rPr>
                        <a:t>Elastic Net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287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b="1" dirty="0"/>
                        <a:t>수단</a:t>
                      </a:r>
                      <a:endParaRPr lang="en-US" altLang="ko-KR" b="1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b="1" dirty="0" err="1"/>
                        <a:t>비중요</a:t>
                      </a:r>
                      <a:r>
                        <a:rPr lang="ko-KR" altLang="en-US" b="1" dirty="0"/>
                        <a:t> 변수를 우선적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b="1" dirty="0"/>
                        <a:t>줄임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b="1" dirty="0"/>
                        <a:t>중요 변수를 우선적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b="1" dirty="0"/>
                        <a:t>줄임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2000" b="1" dirty="0"/>
                        <a:t>L1 + L2</a:t>
                      </a:r>
                      <a:endParaRPr lang="ko-KR" altLang="en-US" sz="2000" b="1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5423"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/>
                        <a:t>Cost-Benefit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b="1" dirty="0"/>
                        <a:t>분석</a:t>
                      </a:r>
                      <a:endParaRPr lang="en-US" altLang="ko-KR" b="1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dirty="0"/>
                        <a:t>변수 상관관계가 높을 때</a:t>
                      </a:r>
                    </a:p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dirty="0"/>
                        <a:t>성능 저하</a:t>
                      </a:r>
                      <a:r>
                        <a:rPr lang="en-US" altLang="ko-KR" dirty="0"/>
                        <a:t>(-)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dirty="0"/>
                        <a:t>변수 상관관계가 높아도</a:t>
                      </a:r>
                    </a:p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dirty="0"/>
                        <a:t>좋은 성능</a:t>
                      </a:r>
                      <a:r>
                        <a:rPr lang="en-US" altLang="ko-KR" dirty="0"/>
                        <a:t>(+)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상관관계가 큰 변수를 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선택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배제</a:t>
                      </a:r>
                      <a:r>
                        <a:rPr lang="en-US" altLang="ko-KR" dirty="0"/>
                        <a:t>(+)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2873">
                <a:tc vMerge="1"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dirty="0"/>
                        <a:t>특성 선택에 유리</a:t>
                      </a:r>
                      <a:r>
                        <a:rPr lang="en-US" altLang="ko-KR" dirty="0"/>
                        <a:t>(+)</a:t>
                      </a:r>
                    </a:p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dirty="0"/>
                        <a:t>다중공산성 문제</a:t>
                      </a:r>
                      <a:r>
                        <a:rPr lang="en-US" altLang="ko-KR" dirty="0"/>
                        <a:t>(-)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dirty="0"/>
                        <a:t>다중공산성 문제 해결</a:t>
                      </a:r>
                      <a:r>
                        <a:rPr lang="en-US" altLang="ko-KR" dirty="0"/>
                        <a:t>(+)</a:t>
                      </a:r>
                    </a:p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dirty="0"/>
                        <a:t>희소성 부족</a:t>
                      </a:r>
                      <a:r>
                        <a:rPr lang="en-US" altLang="ko-KR" dirty="0"/>
                        <a:t>(-)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dirty="0"/>
                        <a:t>수행시간이 상대적 </a:t>
                      </a:r>
                      <a:r>
                        <a:rPr lang="ko-KR" altLang="en-US" dirty="0" err="1"/>
                        <a:t>오래걸림</a:t>
                      </a:r>
                      <a:r>
                        <a:rPr lang="en-US" altLang="ko-KR" dirty="0"/>
                        <a:t>(-)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2873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800" b="1" dirty="0"/>
                        <a:t>목적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300" dirty="0"/>
                        <a:t>overfitting</a:t>
                      </a:r>
                      <a:r>
                        <a:rPr lang="ko-KR" altLang="en-US" sz="2300" dirty="0"/>
                        <a:t>을 방지하고 일반화 성능을 향상시키기 위함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9" name="직선 연결선 8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90138" y="323244"/>
            <a:ext cx="259302" cy="570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88881" y="581361"/>
            <a:ext cx="2817334" cy="41685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200"/>
              <a:t>정규화 방식의 차이점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9633786" y="6487269"/>
            <a:ext cx="2405063" cy="195213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235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1" dirty="0">
                <a:solidFill>
                  <a:schemeClr val="tx2"/>
                </a:solidFill>
              </a:rPr>
              <a:t>002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938899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b="1" spc="-15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L1 / L2 </a:t>
            </a:r>
            <a:r>
              <a:rPr lang="ko-KR" altLang="en-US" sz="3200" b="1" spc="-15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정규화</a:t>
            </a:r>
          </a:p>
          <a:p>
            <a:pPr lvl="0">
              <a:defRPr/>
            </a:pPr>
            <a:r>
              <a:rPr lang="ko-KR" altLang="en-US" sz="3200" b="1" spc="-150" dirty="0" err="1">
                <a:solidFill>
                  <a:schemeClr val="bg1">
                    <a:lumMod val="85000"/>
                  </a:schemeClr>
                </a:solidFill>
                <a:latin typeface="+mn-ea"/>
              </a:rPr>
              <a:t>엘라스틱</a:t>
            </a:r>
            <a:r>
              <a:rPr lang="ko-KR" altLang="en-US" sz="3200" b="1" spc="-15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 넷 적용하기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>
              <a:gd name="adj" fmla="val 50000"/>
            </a:avLst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9702441" y="6328748"/>
            <a:ext cx="2405063" cy="41403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489352" y="3556881"/>
            <a:ext cx="3938899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b="1" spc="-150" dirty="0">
                <a:solidFill>
                  <a:schemeClr val="accent1"/>
                </a:solidFill>
                <a:latin typeface="+mn-ea"/>
              </a:rPr>
              <a:t>L1 / L2 </a:t>
            </a:r>
            <a:r>
              <a:rPr lang="ko-KR" altLang="en-US" sz="3200" b="1" spc="-150" dirty="0">
                <a:solidFill>
                  <a:schemeClr val="accent1"/>
                </a:solidFill>
                <a:latin typeface="+mn-ea"/>
              </a:rPr>
              <a:t>정규화</a:t>
            </a:r>
          </a:p>
          <a:p>
            <a:pPr lvl="0">
              <a:defRPr/>
            </a:pPr>
            <a:r>
              <a:rPr lang="ko-KR" altLang="en-US" sz="3200" b="1" spc="-150" dirty="0" err="1">
                <a:solidFill>
                  <a:schemeClr val="accent1"/>
                </a:solidFill>
                <a:latin typeface="+mn-ea"/>
              </a:rPr>
              <a:t>엘라스틱</a:t>
            </a:r>
            <a:r>
              <a:rPr lang="ko-KR" altLang="en-US" sz="3200" b="1" spc="-150" dirty="0">
                <a:solidFill>
                  <a:schemeClr val="accent1"/>
                </a:solidFill>
                <a:latin typeface="+mn-ea"/>
              </a:rPr>
              <a:t> 넷 적용하기</a:t>
            </a:r>
          </a:p>
        </p:txBody>
      </p:sp>
    </p:spTree>
    <p:extLst>
      <p:ext uri="{BB962C8B-B14F-4D97-AF65-F5344CB8AC3E}">
        <p14:creationId xmlns:p14="http://schemas.microsoft.com/office/powerpoint/2010/main" val="376779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468544" y="2646565"/>
            <a:ext cx="9254912" cy="1796907"/>
            <a:chOff x="1468544" y="2902684"/>
            <a:chExt cx="9254912" cy="1796907"/>
          </a:xfrm>
        </p:grpSpPr>
        <p:sp>
          <p:nvSpPr>
            <p:cNvPr id="7" name="모서리가 둥근 직사각형 6"/>
            <p:cNvSpPr/>
            <p:nvPr/>
          </p:nvSpPr>
          <p:spPr>
            <a:xfrm rot="2700000">
              <a:off x="1468544" y="2902689"/>
              <a:ext cx="1796902" cy="1796902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 rot="2700000">
              <a:off x="5197549" y="2902687"/>
              <a:ext cx="1796902" cy="1796902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 rot="2700000">
              <a:off x="8926554" y="2902684"/>
              <a:ext cx="1796902" cy="1796902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726695" y="3531377"/>
            <a:ext cx="126188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bg1"/>
                </a:solidFill>
              </a:rPr>
              <a:t>Lasso</a:t>
            </a:r>
            <a:r>
              <a:rPr lang="ko-KR" altLang="en-US">
                <a:solidFill>
                  <a:schemeClr val="bg1"/>
                </a:solidFill>
              </a:rPr>
              <a:t>적용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94526" y="3531377"/>
            <a:ext cx="140294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bg1"/>
                </a:solidFill>
              </a:rPr>
              <a:t>Column</a:t>
            </a:r>
            <a:r>
              <a:rPr lang="ko-KR" altLang="en-US">
                <a:solidFill>
                  <a:schemeClr val="bg1"/>
                </a:solidFill>
              </a:rPr>
              <a:t>별</a:t>
            </a:r>
          </a:p>
          <a:p>
            <a:pPr algn="ctr">
              <a:defRPr/>
            </a:pPr>
            <a:r>
              <a:rPr lang="ko-KR" altLang="en-US">
                <a:solidFill>
                  <a:schemeClr val="bg1"/>
                </a:solidFill>
              </a:rPr>
              <a:t>가중치 확인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86426" y="3531377"/>
            <a:ext cx="87716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bg1"/>
                </a:solidFill>
              </a:rPr>
              <a:t>시각화</a:t>
            </a: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3790950" y="3525966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7524750" y="3545016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2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88881" y="581361"/>
            <a:ext cx="1141659" cy="430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200"/>
              <a:t>L1 </a:t>
            </a:r>
            <a:r>
              <a:rPr lang="ko-KR" altLang="en-US" sz="2200"/>
              <a:t>적용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633874" y="2975442"/>
            <a:ext cx="14191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 b="1">
                <a:solidFill>
                  <a:schemeClr val="bg1"/>
                </a:solidFill>
              </a:rPr>
              <a:t>Step1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86428" y="2975442"/>
            <a:ext cx="14191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 b="1">
                <a:solidFill>
                  <a:schemeClr val="bg1"/>
                </a:solidFill>
              </a:rPr>
              <a:t>Step2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115433" y="2964646"/>
            <a:ext cx="14191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 b="1">
                <a:solidFill>
                  <a:schemeClr val="bg1"/>
                </a:solidFill>
              </a:rPr>
              <a:t>Step3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9716865" y="6525806"/>
            <a:ext cx="2405063" cy="195213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1757</Words>
  <Application>Microsoft Office PowerPoint</Application>
  <PresentationFormat>와이드스크린</PresentationFormat>
  <Paragraphs>459</Paragraphs>
  <Slides>31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Noto Sans CJK KR Thin</vt:lpstr>
      <vt:lpstr>나눔스퀘어라운드 Regular</vt:lpstr>
      <vt:lpstr>맑은 고딕</vt:lpstr>
      <vt:lpstr>Arial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성민 박</cp:lastModifiedBy>
  <cp:revision>258</cp:revision>
  <dcterms:created xsi:type="dcterms:W3CDTF">2015-01-21T11:35:38Z</dcterms:created>
  <dcterms:modified xsi:type="dcterms:W3CDTF">2023-07-16T12:30:28Z</dcterms:modified>
  <cp:version/>
</cp:coreProperties>
</file>