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3" r:id="rId1"/>
  </p:sldMasterIdLst>
  <p:notesMasterIdLst>
    <p:notesMasterId r:id="rId9"/>
  </p:notesMasterIdLst>
  <p:sldIdLst>
    <p:sldId id="270" r:id="rId2"/>
    <p:sldId id="272" r:id="rId3"/>
    <p:sldId id="273" r:id="rId4"/>
    <p:sldId id="277" r:id="rId5"/>
    <p:sldId id="275" r:id="rId6"/>
    <p:sldId id="276" r:id="rId7"/>
    <p:sldId id="27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ngyeop Jin" initials="HJ" lastIdx="1" clrIdx="0">
    <p:extLst>
      <p:ext uri="{19B8F6BF-5375-455C-9EA6-DF929625EA0E}">
        <p15:presenceInfo xmlns:p15="http://schemas.microsoft.com/office/powerpoint/2012/main" userId="58bd3147653e42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7" autoAdjust="0"/>
    <p:restoredTop sz="85667" autoAdjust="0"/>
  </p:normalViewPr>
  <p:slideViewPr>
    <p:cSldViewPr snapToGrid="0">
      <p:cViewPr varScale="1">
        <p:scale>
          <a:sx n="66" d="100"/>
          <a:sy n="66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B0A3A-D926-4D0C-9B55-848D1FEAD691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B7AA0-1989-4243-82CB-66B17431D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392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1B7AA0-1989-4243-82CB-66B17431D49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642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EE94AC-5D42-4C78-921B-6F7323C06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4A19E5-B400-4BF5-9E55-63332D8C6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EF784F-405A-4D54-BBFF-0DD50BD49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3B60-0709-468F-A5E7-EB7A161409AC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E64F91-B10D-4364-A0ED-75F7A6ACB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6BF595-2F5E-4310-90C8-F7833A68A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5AD1-6038-4A2E-B49E-3C9E46D76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827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DE72F-3C04-42FD-8A6A-E10FD0974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3D5BA6-F326-438F-82DD-743AD1FCC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AD1FC0-892F-4EBC-A1E1-FB25D450B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3B60-0709-468F-A5E7-EB7A161409AC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FF93E6-018E-4A73-B6C9-4DF97019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999C8F-D9F8-476D-A0F8-C7EE9F783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5AD1-6038-4A2E-B49E-3C9E46D76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65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8E8674-F3ED-4EA1-BFA3-3213C5A4C6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B9D6C9-4219-4CA2-8F68-5B65AC359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3C30D3-F959-4C85-BA7A-B2EA36546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3B60-0709-468F-A5E7-EB7A161409AC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1B09A2-E3C8-4490-BDC0-491F613FC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CE6455-BC4F-47FC-A459-FEA6F2716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5AD1-6038-4A2E-B49E-3C9E46D76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51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886B6-D4BD-440C-85D2-2B457BC53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FE552B-2765-49E3-BE30-F320DF97D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  <a:defRPr/>
            </a:lvl1pPr>
            <a:lvl2pPr marL="800100" indent="-342900"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  <a:defRPr/>
            </a:lvl2pPr>
            <a:lvl3pPr marL="1257300" indent="-342900"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1657350" indent="-285750"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2114550" indent="-285750"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9C63EC-FED0-484D-845C-858D7A488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3B60-0709-468F-A5E7-EB7A161409AC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B7C3F8-6B2F-479A-AB9D-F3B09B993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5A4F65-DC2E-4458-AA3E-01BD19623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5AD1-6038-4A2E-B49E-3C9E46D76CD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E9DB778-EC0F-424C-A965-7398EACF6DF5}"/>
              </a:ext>
            </a:extLst>
          </p:cNvPr>
          <p:cNvCxnSpPr/>
          <p:nvPr userDrawn="1"/>
        </p:nvCxnSpPr>
        <p:spPr>
          <a:xfrm>
            <a:off x="914400" y="1398850"/>
            <a:ext cx="994334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평행 사변형 8">
            <a:extLst>
              <a:ext uri="{FF2B5EF4-FFF2-40B4-BE49-F238E27FC236}">
                <a16:creationId xmlns:a16="http://schemas.microsoft.com/office/drawing/2014/main" id="{9A54740D-8AE4-43FB-84BC-726CF1A10EA0}"/>
              </a:ext>
            </a:extLst>
          </p:cNvPr>
          <p:cNvSpPr/>
          <p:nvPr userDrawn="1"/>
        </p:nvSpPr>
        <p:spPr>
          <a:xfrm rot="2202157">
            <a:off x="10776280" y="1346552"/>
            <a:ext cx="139817" cy="106098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606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DC2891-E7CE-4CC3-B0F8-3F5FD0419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03829B-6798-4F13-9DA3-6410050CD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76411-7EFF-41A9-841A-5296CF0F1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3B60-0709-468F-A5E7-EB7A161409AC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7F5DF1-7BDE-494E-8E53-BD62AE510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505AE3-0416-41F0-86F5-6783EC40C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5AD1-6038-4A2E-B49E-3C9E46D76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544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BEBD2-D888-4D43-88D9-69DAE9DE2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5965A0-71D3-4889-9046-FF557D39E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Clr>
                <a:srgbClr val="FF0000"/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>
                <a:srgbClr val="FF0000"/>
              </a:buClr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rgbClr val="FF0000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FF0000"/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2F6A96-2210-48CD-A0C0-3A1310516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228600" indent="-228600">
              <a:buClr>
                <a:srgbClr val="FF0000"/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>
                <a:srgbClr val="FF0000"/>
              </a:buClr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rgbClr val="FF0000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FF0000"/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3C89E7-E662-4D33-9C1C-7DF473AE8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3B60-0709-468F-A5E7-EB7A161409AC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5BFB98-3CB1-4F92-B816-C59583E8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359901-41B4-4958-AB02-49012C6BB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5AD1-6038-4A2E-B49E-3C9E46D76CD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A23F886-87C7-45DA-BFF5-5709E6F5CF94}"/>
              </a:ext>
            </a:extLst>
          </p:cNvPr>
          <p:cNvCxnSpPr/>
          <p:nvPr userDrawn="1"/>
        </p:nvCxnSpPr>
        <p:spPr>
          <a:xfrm>
            <a:off x="914400" y="1398850"/>
            <a:ext cx="994334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평행 사변형 8">
            <a:extLst>
              <a:ext uri="{FF2B5EF4-FFF2-40B4-BE49-F238E27FC236}">
                <a16:creationId xmlns:a16="http://schemas.microsoft.com/office/drawing/2014/main" id="{1DE9342D-56DD-4CB8-A0EC-A1B4C5012CA1}"/>
              </a:ext>
            </a:extLst>
          </p:cNvPr>
          <p:cNvSpPr/>
          <p:nvPr userDrawn="1"/>
        </p:nvSpPr>
        <p:spPr>
          <a:xfrm rot="2202157">
            <a:off x="10776280" y="1346552"/>
            <a:ext cx="139817" cy="106098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973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F018B8-91C2-43F2-8225-A6A1495AC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58D7F1-ADB3-4528-A0B7-01CF94EE5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77B733-B37D-4262-858B-96AADFFC2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DFD5FA-0B4A-4934-B04B-43D35B5A73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F4AA74-5BE2-45F3-99D5-80F745C224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97D4EB-71E2-4E8E-BFBD-7CAEF782B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3B60-0709-468F-A5E7-EB7A161409AC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AF5B14-2A7D-4C09-8FFB-AB5ECF5D2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410AAC4-8AA1-410C-B2D8-33808B0ED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5AD1-6038-4A2E-B49E-3C9E46D76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711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B0369-9CD4-4EC8-89FC-2F680BA63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EBF130-F6E7-4917-93CC-B0983A0E9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3B60-0709-468F-A5E7-EB7A161409AC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B79755-1E52-483C-8A91-3EC74E626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32640D-5B5D-40B3-8DEA-C95737734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5AD1-6038-4A2E-B49E-3C9E46D76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920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444685-34B7-45CC-A63E-349B8FD9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3B60-0709-468F-A5E7-EB7A161409AC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F36F31-A1E9-4A80-A94A-92DC59ABB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71EA6A-F646-49CC-8F32-1E1791E5F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5AD1-6038-4A2E-B49E-3C9E46D76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26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513EA-753D-4730-AAB2-F9B1F8BFA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06D658-7392-4200-9AD0-30BFF8423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689562-EEE3-45D4-AF10-3654AA4E1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C05B0C-FA58-471E-83ED-03E9C9118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3B60-0709-468F-A5E7-EB7A161409AC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8FA12C-8D97-42FE-BBD6-DD8F9FE94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0C5035-C355-45EC-AB16-06C6E8FF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5AD1-6038-4A2E-B49E-3C9E46D76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94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C7DA8-7685-4BA5-A3FA-9B951CA60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561537A-914F-422B-97B6-6C3FF531A1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2DE669-863C-4895-A187-7164F2D8B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C5FE13-C3C8-43EE-86F1-A744DD1B0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3B60-0709-468F-A5E7-EB7A161409AC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5DFC51-69CB-4D4A-9603-6D2FF74EA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237FFC-057A-4FA2-AB39-15758E08E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5AD1-6038-4A2E-B49E-3C9E46D76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687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9EE5BE-0A19-4053-B002-739EC649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5519CE-897E-422E-91BD-8167E3B41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B322BE-83F1-4143-9593-2C30891C61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D3B60-0709-468F-A5E7-EB7A161409AC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2514DA-B236-4926-9411-5BB4BF333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8CF68C-D60A-4383-8362-AD614A90DD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B5AD1-6038-4A2E-B49E-3C9E46D76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20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heap?slide=7-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hongcoding.tistory.com/7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1F420-C45B-4BB6-A53E-88E0688E9D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백준 </a:t>
            </a:r>
            <a:r>
              <a:rPr lang="en-US" altLang="ko-KR"/>
              <a:t>11000 </a:t>
            </a:r>
            <a:r>
              <a:rPr lang="ko-KR" altLang="en-US"/>
              <a:t>강의실 배정</a:t>
            </a:r>
            <a:br>
              <a:rPr lang="en-US" altLang="ko-KR"/>
            </a:br>
            <a:r>
              <a:rPr lang="ko-KR" altLang="en-US" sz="4400">
                <a:solidFill>
                  <a:srgbClr val="FF0000"/>
                </a:solidFill>
              </a:rPr>
              <a:t>그리디 </a:t>
            </a:r>
            <a:r>
              <a:rPr lang="en-US" altLang="ko-KR" sz="4400">
                <a:solidFill>
                  <a:srgbClr val="FF0000"/>
                </a:solidFill>
              </a:rPr>
              <a:t>+ HEAP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61FF32-14D6-4436-A932-C137CDDE09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Algo</a:t>
            </a:r>
            <a:r>
              <a:rPr lang="ko-KR" altLang="en-US"/>
              <a:t> 알고😆</a:t>
            </a:r>
            <a:endParaRPr lang="en-US" altLang="ko-KR"/>
          </a:p>
          <a:p>
            <a:r>
              <a:rPr lang="ko-KR" altLang="en-US"/>
              <a:t>진홍엽</a:t>
            </a:r>
          </a:p>
        </p:txBody>
      </p:sp>
    </p:spTree>
    <p:extLst>
      <p:ext uri="{BB962C8B-B14F-4D97-AF65-F5344CB8AC3E}">
        <p14:creationId xmlns:p14="http://schemas.microsoft.com/office/powerpoint/2010/main" val="737535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D6655-B834-4A85-A007-2364C2A66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DFCD09-F8FB-4F1C-9D17-6D6BFEB8CC24}"/>
              </a:ext>
            </a:extLst>
          </p:cNvPr>
          <p:cNvSpPr txBox="1"/>
          <p:nvPr/>
        </p:nvSpPr>
        <p:spPr>
          <a:xfrm>
            <a:off x="838200" y="1690688"/>
            <a:ext cx="62600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0" i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S</a:t>
            </a:r>
            <a:r>
              <a:rPr lang="en-US" altLang="ko-KR" b="0" i="0" baseline="-2500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i</a:t>
            </a:r>
            <a:r>
              <a:rPr lang="ko-KR" altLang="en-US" b="0" i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에 시작해서 </a:t>
            </a:r>
            <a:r>
              <a:rPr lang="en-US" altLang="ko-KR" b="0" i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T</a:t>
            </a:r>
            <a:r>
              <a:rPr lang="en-US" altLang="ko-KR" b="0" i="0" baseline="-2500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i</a:t>
            </a:r>
            <a:r>
              <a:rPr lang="ko-KR" altLang="en-US" b="0" i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에 끝나는 </a:t>
            </a:r>
            <a:r>
              <a:rPr lang="en-US" altLang="ko-KR" b="0" i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N</a:t>
            </a:r>
            <a:r>
              <a:rPr lang="ko-KR" altLang="en-US" b="0" i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개의 수업이 주어지는데</a:t>
            </a:r>
            <a:r>
              <a:rPr lang="en-US" altLang="ko-KR" b="0" i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, </a:t>
            </a:r>
          </a:p>
          <a:p>
            <a:pPr algn="l"/>
            <a:r>
              <a:rPr lang="ko-KR" altLang="en-US" b="0" i="0">
                <a:solidFill>
                  <a:srgbClr val="FF0000"/>
                </a:solidFill>
                <a:effectLst/>
                <a:latin typeface="Open Sans" panose="020B0604020202020204" pitchFamily="34" charset="0"/>
              </a:rPr>
              <a:t>최소의 강의실</a:t>
            </a:r>
            <a:r>
              <a:rPr lang="ko-KR" altLang="en-US" b="0" i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을 사용해서 모든 수업을 가능하게 해야 한다</a:t>
            </a:r>
            <a:r>
              <a:rPr lang="en-US" altLang="ko-KR" b="0" i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. </a:t>
            </a:r>
          </a:p>
          <a:p>
            <a:pPr algn="l"/>
            <a:r>
              <a:rPr lang="en-US" altLang="ko-KR" b="0" i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(T</a:t>
            </a:r>
            <a:r>
              <a:rPr lang="en-US" altLang="ko-KR" b="0" i="0" baseline="-2500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i</a:t>
            </a:r>
            <a:r>
              <a:rPr lang="ko-KR" altLang="en-US" b="0" i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 ≤ </a:t>
            </a:r>
            <a:r>
              <a:rPr lang="en-US" altLang="ko-KR" b="0" i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S</a:t>
            </a:r>
            <a:r>
              <a:rPr lang="en-US" altLang="ko-KR" b="0" i="0" baseline="-2500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j</a:t>
            </a:r>
            <a:r>
              <a:rPr lang="ko-KR" altLang="en-US" b="0" i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 일 경우 </a:t>
            </a:r>
            <a:r>
              <a:rPr lang="en-US" altLang="ko-KR" b="0" i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i </a:t>
            </a:r>
            <a:r>
              <a:rPr lang="ko-KR" altLang="en-US" b="0" i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수업과 </a:t>
            </a:r>
            <a:r>
              <a:rPr lang="en-US" altLang="ko-KR" b="0" i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j </a:t>
            </a:r>
            <a:r>
              <a:rPr lang="ko-KR" altLang="en-US" b="0" i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수업은 같이 들을 수 있다</a:t>
            </a:r>
            <a:r>
              <a:rPr lang="en-US" altLang="ko-KR" b="0" i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05D7DE-2C25-4A35-AAB0-FD62281E5AF5}"/>
              </a:ext>
            </a:extLst>
          </p:cNvPr>
          <p:cNvSpPr txBox="1"/>
          <p:nvPr/>
        </p:nvSpPr>
        <p:spPr>
          <a:xfrm>
            <a:off x="838200" y="3105834"/>
            <a:ext cx="5405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첫 번째 줄에 </a:t>
            </a:r>
            <a:r>
              <a:rPr lang="en-US" altLang="ko-KR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N</a:t>
            </a:r>
            <a:r>
              <a:rPr lang="ko-KR" altLang="en-US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이 주어진다</a:t>
            </a:r>
            <a:r>
              <a:rPr lang="en-US" altLang="ko-KR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 (</a:t>
            </a:r>
            <a:r>
              <a:rPr lang="en-US" altLang="ko-KR" b="0" i="0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1 ≤ N ≤ 200,000</a:t>
            </a:r>
            <a:r>
              <a:rPr lang="en-US" altLang="ko-KR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)</a:t>
            </a:r>
          </a:p>
          <a:p>
            <a:pPr algn="l"/>
            <a:r>
              <a:rPr lang="ko-KR" altLang="en-US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이후 </a:t>
            </a:r>
            <a:r>
              <a:rPr lang="en-US" altLang="ko-KR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N</a:t>
            </a:r>
            <a:r>
              <a:rPr lang="ko-KR" altLang="en-US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개의 줄에 </a:t>
            </a:r>
            <a:r>
              <a:rPr lang="en-US" altLang="ko-KR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S</a:t>
            </a:r>
            <a:r>
              <a:rPr lang="en-US" altLang="ko-KR" b="0" i="0" baseline="-2500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i</a:t>
            </a:r>
            <a:r>
              <a:rPr lang="en-US" altLang="ko-KR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, T</a:t>
            </a:r>
            <a:r>
              <a:rPr lang="en-US" altLang="ko-KR" b="0" i="0" baseline="-2500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i</a:t>
            </a:r>
            <a:r>
              <a:rPr lang="ko-KR" altLang="en-US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가 주어진다</a:t>
            </a:r>
            <a:r>
              <a:rPr lang="en-US" altLang="ko-KR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 (</a:t>
            </a:r>
            <a:r>
              <a:rPr lang="en-US" altLang="ko-KR" b="0" i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0 ≤ S</a:t>
            </a:r>
            <a:r>
              <a:rPr lang="en-US" altLang="ko-KR" b="0" i="0" baseline="-2500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i</a:t>
            </a:r>
            <a:r>
              <a:rPr lang="ko-KR" altLang="en-US" b="0" i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altLang="ko-KR" b="0" i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&lt; T</a:t>
            </a:r>
            <a:r>
              <a:rPr lang="en-US" altLang="ko-KR" b="0" i="0" baseline="-2500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i</a:t>
            </a:r>
            <a:r>
              <a:rPr lang="ko-KR" altLang="en-US" b="0" i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 ≤ </a:t>
            </a:r>
            <a:r>
              <a:rPr lang="en-US" altLang="ko-KR" b="0" i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10</a:t>
            </a:r>
            <a:r>
              <a:rPr lang="en-US" altLang="ko-KR" b="0" i="0" baseline="3000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9</a:t>
            </a:r>
            <a:r>
              <a:rPr lang="en-US" altLang="ko-KR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BB4D36E-3B0F-4A22-AE7E-E9D77CA50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875" y="4243983"/>
            <a:ext cx="10738249" cy="201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59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2244E-0218-4AA1-9F3D-A12F16AF5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 통한 문제 이해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114B00-EF9D-4CBF-AB1C-09FEDA2080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6259" y="2670175"/>
            <a:ext cx="1215127" cy="4351338"/>
          </a:xfrm>
        </p:spPr>
        <p:txBody>
          <a:bodyPr/>
          <a:lstStyle/>
          <a:p>
            <a:r>
              <a:rPr lang="en-US" altLang="ko-KR"/>
              <a:t>5</a:t>
            </a:r>
            <a:br>
              <a:rPr lang="en-US" altLang="ko-KR"/>
            </a:br>
            <a:br>
              <a:rPr lang="en-US" altLang="ko-KR"/>
            </a:br>
            <a:r>
              <a:rPr lang="en-US" altLang="ko-KR"/>
              <a:t>1 4</a:t>
            </a:r>
            <a:br>
              <a:rPr lang="en-US" altLang="ko-KR"/>
            </a:br>
            <a:r>
              <a:rPr lang="en-US" altLang="ko-KR"/>
              <a:t>2 5</a:t>
            </a:r>
            <a:br>
              <a:rPr lang="en-US" altLang="ko-KR"/>
            </a:br>
            <a:r>
              <a:rPr lang="en-US" altLang="ko-KR"/>
              <a:t>3 8</a:t>
            </a:r>
            <a:br>
              <a:rPr lang="en-US" altLang="ko-KR"/>
            </a:br>
            <a:r>
              <a:rPr lang="en-US" altLang="ko-KR"/>
              <a:t>4 5</a:t>
            </a:r>
            <a:br>
              <a:rPr lang="en-US" altLang="ko-KR"/>
            </a:br>
            <a:r>
              <a:rPr lang="en-US" altLang="ko-KR"/>
              <a:t>5 7</a:t>
            </a:r>
          </a:p>
        </p:txBody>
      </p:sp>
      <p:graphicFrame>
        <p:nvGraphicFramePr>
          <p:cNvPr id="7" name="표 8">
            <a:extLst>
              <a:ext uri="{FF2B5EF4-FFF2-40B4-BE49-F238E27FC236}">
                <a16:creationId xmlns:a16="http://schemas.microsoft.com/office/drawing/2014/main" id="{66FC8B91-DED2-4DCC-8128-F9FB4EE0B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218850"/>
              </p:ext>
            </p:extLst>
          </p:nvPr>
        </p:nvGraphicFramePr>
        <p:xfrm>
          <a:off x="2794000" y="2513171"/>
          <a:ext cx="8128002" cy="30079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7450">
                  <a:extLst>
                    <a:ext uri="{9D8B030D-6E8A-4147-A177-3AD203B41FA5}">
                      <a16:colId xmlns:a16="http://schemas.microsoft.com/office/drawing/2014/main" val="3843277151"/>
                    </a:ext>
                  </a:extLst>
                </a:gridCol>
                <a:gridCol w="867569">
                  <a:extLst>
                    <a:ext uri="{9D8B030D-6E8A-4147-A177-3AD203B41FA5}">
                      <a16:colId xmlns:a16="http://schemas.microsoft.com/office/drawing/2014/main" val="1712265830"/>
                    </a:ext>
                  </a:extLst>
                </a:gridCol>
                <a:gridCol w="867569">
                  <a:extLst>
                    <a:ext uri="{9D8B030D-6E8A-4147-A177-3AD203B41FA5}">
                      <a16:colId xmlns:a16="http://schemas.microsoft.com/office/drawing/2014/main" val="1160043180"/>
                    </a:ext>
                  </a:extLst>
                </a:gridCol>
                <a:gridCol w="867569">
                  <a:extLst>
                    <a:ext uri="{9D8B030D-6E8A-4147-A177-3AD203B41FA5}">
                      <a16:colId xmlns:a16="http://schemas.microsoft.com/office/drawing/2014/main" val="2347373597"/>
                    </a:ext>
                  </a:extLst>
                </a:gridCol>
                <a:gridCol w="867569">
                  <a:extLst>
                    <a:ext uri="{9D8B030D-6E8A-4147-A177-3AD203B41FA5}">
                      <a16:colId xmlns:a16="http://schemas.microsoft.com/office/drawing/2014/main" val="2914293512"/>
                    </a:ext>
                  </a:extLst>
                </a:gridCol>
                <a:gridCol w="867569">
                  <a:extLst>
                    <a:ext uri="{9D8B030D-6E8A-4147-A177-3AD203B41FA5}">
                      <a16:colId xmlns:a16="http://schemas.microsoft.com/office/drawing/2014/main" val="297255115"/>
                    </a:ext>
                  </a:extLst>
                </a:gridCol>
                <a:gridCol w="867569">
                  <a:extLst>
                    <a:ext uri="{9D8B030D-6E8A-4147-A177-3AD203B41FA5}">
                      <a16:colId xmlns:a16="http://schemas.microsoft.com/office/drawing/2014/main" val="3111381235"/>
                    </a:ext>
                  </a:extLst>
                </a:gridCol>
                <a:gridCol w="867569">
                  <a:extLst>
                    <a:ext uri="{9D8B030D-6E8A-4147-A177-3AD203B41FA5}">
                      <a16:colId xmlns:a16="http://schemas.microsoft.com/office/drawing/2014/main" val="1128420599"/>
                    </a:ext>
                  </a:extLst>
                </a:gridCol>
                <a:gridCol w="867569">
                  <a:extLst>
                    <a:ext uri="{9D8B030D-6E8A-4147-A177-3AD203B41FA5}">
                      <a16:colId xmlns:a16="http://schemas.microsoft.com/office/drawing/2014/main" val="616244621"/>
                    </a:ext>
                  </a:extLst>
                </a:gridCol>
              </a:tblGrid>
              <a:tr h="751999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5190023"/>
                  </a:ext>
                </a:extLst>
              </a:tr>
              <a:tr h="7519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강의실 </a:t>
                      </a:r>
                      <a:r>
                        <a:rPr lang="en-US" altLang="ko-KR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320550"/>
                  </a:ext>
                </a:extLst>
              </a:tr>
              <a:tr h="7519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강의실 </a:t>
                      </a:r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4099966"/>
                  </a:ext>
                </a:extLst>
              </a:tr>
              <a:tr h="7519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강의실</a:t>
                      </a:r>
                      <a:r>
                        <a:rPr lang="en-US" altLang="ko-KR"/>
                        <a:t>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3028070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EA56284D-4D0D-4954-8B63-1257418F15C1}"/>
              </a:ext>
            </a:extLst>
          </p:cNvPr>
          <p:cNvSpPr/>
          <p:nvPr/>
        </p:nvSpPr>
        <p:spPr>
          <a:xfrm>
            <a:off x="4371975" y="3429000"/>
            <a:ext cx="2647950" cy="40957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93E0963-986B-4923-9D7C-635A95CFAED7}"/>
              </a:ext>
            </a:extLst>
          </p:cNvPr>
          <p:cNvSpPr/>
          <p:nvPr/>
        </p:nvSpPr>
        <p:spPr>
          <a:xfrm>
            <a:off x="5229225" y="4162425"/>
            <a:ext cx="2714625" cy="40957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3F89C9D-DE3C-4CB3-8B0D-51B019DF94AC}"/>
              </a:ext>
            </a:extLst>
          </p:cNvPr>
          <p:cNvSpPr/>
          <p:nvPr/>
        </p:nvSpPr>
        <p:spPr>
          <a:xfrm>
            <a:off x="6096000" y="4984908"/>
            <a:ext cx="4505325" cy="409575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91B906B-A8B3-4831-84CA-2D801E72DF2C}"/>
              </a:ext>
            </a:extLst>
          </p:cNvPr>
          <p:cNvSpPr/>
          <p:nvPr/>
        </p:nvSpPr>
        <p:spPr>
          <a:xfrm>
            <a:off x="7019925" y="3429000"/>
            <a:ext cx="923925" cy="409575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A2EABF4-DF6E-4718-B8AB-6E98363365B6}"/>
              </a:ext>
            </a:extLst>
          </p:cNvPr>
          <p:cNvSpPr/>
          <p:nvPr/>
        </p:nvSpPr>
        <p:spPr>
          <a:xfrm>
            <a:off x="7943850" y="3429000"/>
            <a:ext cx="2657475" cy="409575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8E4DB54-407E-479E-A8D8-744651C6EFE8}"/>
              </a:ext>
            </a:extLst>
          </p:cNvPr>
          <p:cNvSpPr/>
          <p:nvPr/>
        </p:nvSpPr>
        <p:spPr>
          <a:xfrm>
            <a:off x="2794000" y="4017169"/>
            <a:ext cx="8128002" cy="73723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E697A9-F1E8-4654-AB78-E9273B6B5563}"/>
              </a:ext>
            </a:extLst>
          </p:cNvPr>
          <p:cNvSpPr/>
          <p:nvPr/>
        </p:nvSpPr>
        <p:spPr>
          <a:xfrm>
            <a:off x="2794000" y="4769168"/>
            <a:ext cx="8128002" cy="73723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97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2244E-0218-4AA1-9F3D-A12F16AF5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114B00-EF9D-4CBF-AB1C-09FEDA2080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그리디 알고리즘</a:t>
            </a:r>
            <a:br>
              <a:rPr lang="en-US" altLang="ko-KR"/>
            </a:br>
            <a:br>
              <a:rPr lang="en-US" altLang="ko-KR"/>
            </a:br>
            <a:r>
              <a:rPr lang="en-US" altLang="ko-KR"/>
              <a:t>(</a:t>
            </a:r>
            <a:r>
              <a:rPr lang="ko-KR" altLang="en-US"/>
              <a:t>강의 시작</a:t>
            </a:r>
            <a:r>
              <a:rPr lang="en-US" altLang="ko-KR"/>
              <a:t>, </a:t>
            </a:r>
            <a:r>
              <a:rPr lang="ko-KR" altLang="en-US"/>
              <a:t>종료</a:t>
            </a:r>
            <a:r>
              <a:rPr lang="en-US" altLang="ko-KR"/>
              <a:t>).sort()</a:t>
            </a:r>
          </a:p>
          <a:p>
            <a:pPr marL="0" indent="0" algn="ctr">
              <a:buNone/>
            </a:pPr>
            <a:endParaRPr lang="en-US" altLang="ko-KR"/>
          </a:p>
          <a:p>
            <a:pPr marL="0" indent="0" algn="ctr">
              <a:buNone/>
            </a:pPr>
            <a:r>
              <a:rPr lang="ko-KR" altLang="en-US" b="1"/>
              <a:t>새로 시작하는 수업 시간</a:t>
            </a:r>
            <a:endParaRPr lang="en-US" altLang="ko-KR" b="1"/>
          </a:p>
          <a:p>
            <a:pPr marL="0" indent="0" algn="ctr">
              <a:buNone/>
            </a:pPr>
            <a:r>
              <a:rPr lang="en-US" altLang="ko-KR" b="1">
                <a:solidFill>
                  <a:srgbClr val="FF0000"/>
                </a:solidFill>
              </a:rPr>
              <a:t>vs</a:t>
            </a:r>
          </a:p>
          <a:p>
            <a:pPr marL="0" indent="0" algn="ctr">
              <a:buNone/>
            </a:pPr>
            <a:r>
              <a:rPr lang="ko-KR" altLang="en-US" sz="2400" b="1"/>
              <a:t>강의실 중 가장 일찍 끝난 강의실</a:t>
            </a:r>
            <a:endParaRPr lang="en-US" altLang="ko-KR" sz="2400" b="1"/>
          </a:p>
          <a:p>
            <a:pPr marL="0" indent="0">
              <a:buNone/>
            </a:pPr>
            <a:endParaRPr lang="en-US" altLang="ko-KR"/>
          </a:p>
          <a:p>
            <a:endParaRPr lang="en-US" altLang="ko-KR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3F1AB667-1650-4769-B295-D577A0C7E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836432"/>
          </a:xfrm>
        </p:spPr>
        <p:txBody>
          <a:bodyPr>
            <a:normAutofit/>
          </a:bodyPr>
          <a:lstStyle/>
          <a:p>
            <a:r>
              <a:rPr lang="en-US" altLang="ko-KR"/>
              <a:t>Heapq</a:t>
            </a:r>
            <a:br>
              <a:rPr lang="en-US" altLang="ko-KR"/>
            </a:br>
            <a:br>
              <a:rPr lang="en-US" altLang="ko-KR"/>
            </a:br>
            <a:r>
              <a:rPr lang="ko-KR" altLang="en-US"/>
              <a:t>가장 일찍 끝난 강의실 찾기</a:t>
            </a:r>
            <a:endParaRPr lang="en-US" altLang="ko-KR"/>
          </a:p>
          <a:p>
            <a:endParaRPr lang="en-US" altLang="ko-KR"/>
          </a:p>
          <a:p>
            <a:pPr marL="0" indent="0" algn="ctr">
              <a:buNone/>
            </a:pPr>
            <a:r>
              <a:rPr lang="en-US" altLang="ko-KR" b="1"/>
              <a:t>min() </a:t>
            </a:r>
          </a:p>
          <a:p>
            <a:pPr marL="0" indent="0" algn="ctr">
              <a:buNone/>
            </a:pPr>
            <a:r>
              <a:rPr lang="en-US" altLang="ko-KR" b="1">
                <a:solidFill>
                  <a:srgbClr val="FF0000"/>
                </a:solidFill>
              </a:rPr>
              <a:t>vs </a:t>
            </a:r>
          </a:p>
          <a:p>
            <a:pPr marL="0" indent="0" algn="ctr">
              <a:buNone/>
            </a:pPr>
            <a:r>
              <a:rPr lang="en-US" altLang="ko-KR" b="1"/>
              <a:t>heapq</a:t>
            </a:r>
            <a:br>
              <a:rPr lang="en-US" altLang="ko-KR" b="1"/>
            </a:br>
            <a:br>
              <a:rPr lang="en-US" altLang="ko-KR" b="1"/>
            </a:br>
            <a:r>
              <a:rPr lang="en-US" altLang="ko-KR"/>
              <a:t>[heappush, heappop</a:t>
            </a:r>
            <a:r>
              <a:rPr lang="ko-KR" altLang="en-US"/>
              <a:t>의 경우</a:t>
            </a:r>
            <a:r>
              <a:rPr lang="en-US" altLang="ko-KR"/>
              <a:t>]</a:t>
            </a:r>
            <a:br>
              <a:rPr lang="en-US" altLang="ko-KR"/>
            </a:b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5632A3-DC39-450F-9D2E-9DE0BEE96DAD}"/>
              </a:ext>
            </a:extLst>
          </p:cNvPr>
          <p:cNvSpPr txBox="1"/>
          <p:nvPr/>
        </p:nvSpPr>
        <p:spPr>
          <a:xfrm>
            <a:off x="9949542" y="3502483"/>
            <a:ext cx="1161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i="0">
                <a:solidFill>
                  <a:srgbClr val="FF0000"/>
                </a:solidFill>
                <a:effectLst/>
                <a:latin typeface="Helvetica Neue"/>
              </a:rPr>
              <a:t>O(N)</a:t>
            </a:r>
            <a:endParaRPr lang="ko-KR" altLang="en-US" sz="360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025253-7281-439D-8BBE-EF6534C77C87}"/>
              </a:ext>
            </a:extLst>
          </p:cNvPr>
          <p:cNvSpPr txBox="1"/>
          <p:nvPr/>
        </p:nvSpPr>
        <p:spPr>
          <a:xfrm>
            <a:off x="9554029" y="4573125"/>
            <a:ext cx="1952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i="0">
                <a:solidFill>
                  <a:srgbClr val="FF0000"/>
                </a:solidFill>
                <a:effectLst/>
                <a:latin typeface="Helvetica Neue"/>
              </a:rPr>
              <a:t>O(logN)</a:t>
            </a:r>
            <a:endParaRPr lang="ko-KR" altLang="en-US" sz="3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274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08BC9E55-D6FD-4492-B785-29D21404F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52" y="2447964"/>
            <a:ext cx="2894000" cy="260239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926257B-EED7-4377-8F8D-E0C59DD7A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HEAP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CDFD10-B6CD-405A-A7BE-105755EC0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3526" y="1825625"/>
            <a:ext cx="6010274" cy="4351338"/>
          </a:xfrm>
        </p:spPr>
        <p:txBody>
          <a:bodyPr>
            <a:normAutofit/>
          </a:bodyPr>
          <a:lstStyle/>
          <a:p>
            <a:r>
              <a:rPr lang="ko-KR" altLang="en-US" sz="2200"/>
              <a:t>우선순위 큐 </a:t>
            </a:r>
            <a:r>
              <a:rPr lang="en-US" altLang="ko-KR" sz="2200"/>
              <a:t>(heap)</a:t>
            </a:r>
          </a:p>
          <a:p>
            <a:r>
              <a:rPr lang="ko-KR" altLang="en-US" sz="2200"/>
              <a:t>파이썬에서는 최소힙</a:t>
            </a:r>
            <a:endParaRPr lang="en-US" altLang="ko-KR" sz="2200"/>
          </a:p>
          <a:p>
            <a:r>
              <a:rPr lang="ko-KR" altLang="en-US" sz="2200"/>
              <a:t>루트노드 </a:t>
            </a:r>
            <a:r>
              <a:rPr lang="en-US" altLang="ko-KR" sz="2200"/>
              <a:t>(heap[0])</a:t>
            </a:r>
            <a:r>
              <a:rPr lang="ko-KR" altLang="en-US" sz="2200"/>
              <a:t>은 가장 작은 값</a:t>
            </a:r>
            <a:endParaRPr lang="en-US" altLang="ko-KR" sz="2200"/>
          </a:p>
          <a:p>
            <a:r>
              <a:rPr lang="ko-KR" altLang="en-US" sz="2200"/>
              <a:t>기존 리스트를 힙으로 변환</a:t>
            </a:r>
            <a:br>
              <a:rPr lang="en-US" altLang="ko-KR" sz="2200"/>
            </a:br>
            <a:r>
              <a:rPr lang="en-US" altLang="ko-KR" sz="2200" b="0" i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heapq.</a:t>
            </a:r>
            <a:r>
              <a:rPr lang="en-US" altLang="ko-KR" sz="2200" b="1" i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heapify</a:t>
            </a:r>
            <a:r>
              <a:rPr lang="en-US" altLang="ko-KR" sz="2200" b="0" i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200" b="0" i="1">
                <a:solidFill>
                  <a:srgbClr val="222222"/>
                </a:solidFill>
                <a:effectLst/>
                <a:latin typeface="ui-monospace"/>
              </a:rPr>
              <a:t>x</a:t>
            </a:r>
            <a:r>
              <a:rPr lang="en-US" altLang="ko-KR" sz="2200" b="0" i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ko-KR" sz="2200" b="0" i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200" b="0" i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O(n)</a:t>
            </a:r>
          </a:p>
          <a:p>
            <a:r>
              <a:rPr lang="ko-KR" altLang="en-US" sz="2200">
                <a:solidFill>
                  <a:srgbClr val="222222"/>
                </a:solidFill>
                <a:latin typeface="Consolas" panose="020B0609020204030204" pitchFamily="49" charset="0"/>
              </a:rPr>
              <a:t>원소 추가</a:t>
            </a:r>
            <a:br>
              <a:rPr lang="en-US" altLang="ko-KR" sz="2200">
                <a:solidFill>
                  <a:srgbClr val="222222"/>
                </a:solidFill>
                <a:latin typeface="Consolas" panose="020B0609020204030204" pitchFamily="49" charset="0"/>
              </a:rPr>
            </a:br>
            <a:r>
              <a:rPr lang="en-US" altLang="ko-KR" sz="2200" b="0" i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heapq.</a:t>
            </a:r>
            <a:r>
              <a:rPr lang="en-US" altLang="ko-KR" sz="2200" b="1" i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heappush</a:t>
            </a:r>
            <a:r>
              <a:rPr lang="en-US" altLang="ko-KR" sz="2200" b="0" i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200" b="0" i="1">
                <a:solidFill>
                  <a:srgbClr val="222222"/>
                </a:solidFill>
                <a:effectLst/>
                <a:latin typeface="ui-monospace"/>
              </a:rPr>
              <a:t>heap</a:t>
            </a:r>
            <a:r>
              <a:rPr lang="en-US" altLang="ko-KR" sz="2200" b="0" i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2200" b="0" i="1">
                <a:solidFill>
                  <a:srgbClr val="222222"/>
                </a:solidFill>
                <a:effectLst/>
                <a:latin typeface="ui-monospace"/>
              </a:rPr>
              <a:t>item</a:t>
            </a:r>
            <a:r>
              <a:rPr lang="en-US" altLang="ko-KR" sz="2200" b="0" i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ko-KR" sz="2200" b="0" i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200" b="0" i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O(logn)</a:t>
            </a:r>
          </a:p>
          <a:p>
            <a:r>
              <a:rPr lang="ko-KR" altLang="en-US" sz="2200">
                <a:solidFill>
                  <a:srgbClr val="222222"/>
                </a:solidFill>
                <a:latin typeface="Consolas" panose="020B0609020204030204" pitchFamily="49" charset="0"/>
              </a:rPr>
              <a:t>원소 제거</a:t>
            </a:r>
            <a:br>
              <a:rPr lang="en-US" altLang="ko-KR" sz="2200">
                <a:solidFill>
                  <a:srgbClr val="222222"/>
                </a:solidFill>
                <a:latin typeface="Consolas" panose="020B0609020204030204" pitchFamily="49" charset="0"/>
              </a:rPr>
            </a:br>
            <a:r>
              <a:rPr lang="en-US" altLang="ko-KR" sz="2200" b="0" i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heapq.</a:t>
            </a:r>
            <a:r>
              <a:rPr lang="en-US" altLang="ko-KR" sz="2200" b="1" i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heappop</a:t>
            </a:r>
            <a:r>
              <a:rPr lang="en-US" altLang="ko-KR" sz="2200" b="0" i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200" b="0" i="1">
                <a:solidFill>
                  <a:srgbClr val="222222"/>
                </a:solidFill>
                <a:effectLst/>
                <a:latin typeface="ui-monospace"/>
              </a:rPr>
              <a:t>heap</a:t>
            </a:r>
            <a:r>
              <a:rPr lang="en-US" altLang="ko-KR" sz="2200" b="0" i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ko-KR" sz="2200" b="0" i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200" b="0" i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O(logn)</a:t>
            </a:r>
          </a:p>
          <a:p>
            <a:endParaRPr lang="en-US" altLang="ko-KR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endParaRPr lang="en-US" altLang="ko-KR" b="0" i="0">
              <a:solidFill>
                <a:srgbClr val="22222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8FDD94-674A-4536-A678-2AD8010DA78A}"/>
              </a:ext>
            </a:extLst>
          </p:cNvPr>
          <p:cNvSpPr txBox="1"/>
          <p:nvPr/>
        </p:nvSpPr>
        <p:spPr>
          <a:xfrm>
            <a:off x="600075" y="5441165"/>
            <a:ext cx="4276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hlinkClick r:id="rId3"/>
              </a:rPr>
              <a:t>visualgo heap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7E3658-6685-4D5D-9C8E-A5735676DDBE}"/>
                  </a:ext>
                </a:extLst>
              </p:cNvPr>
              <p:cNvSpPr txBox="1"/>
              <p:nvPr/>
            </p:nvSpPr>
            <p:spPr>
              <a:xfrm>
                <a:off x="3200401" y="3256870"/>
                <a:ext cx="214312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ko-KR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320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ko-KR" altLang="en-US" sz="320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7E3658-6685-4D5D-9C8E-A5735676D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1" y="3256870"/>
                <a:ext cx="214312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7166878-EED4-4013-A1F9-1459A390DF26}"/>
              </a:ext>
            </a:extLst>
          </p:cNvPr>
          <p:cNvCxnSpPr>
            <a:cxnSpLocks/>
          </p:cNvCxnSpPr>
          <p:nvPr/>
        </p:nvCxnSpPr>
        <p:spPr>
          <a:xfrm flipV="1">
            <a:off x="3537074" y="2609890"/>
            <a:ext cx="0" cy="2295723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14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6257B-EED7-4377-8F8D-E0C59DD7A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정리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8BD04F9-FB11-4B90-9B5E-4D73D40CA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07771"/>
            <a:ext cx="10515600" cy="2989943"/>
          </a:xfrm>
        </p:spPr>
        <p:txBody>
          <a:bodyPr>
            <a:normAutofit/>
          </a:bodyPr>
          <a:lstStyle/>
          <a:p>
            <a:r>
              <a:rPr lang="ko-KR" altLang="en-US" sz="3600"/>
              <a:t>그리디알고리즘</a:t>
            </a:r>
            <a:endParaRPr lang="en-US" altLang="ko-KR" sz="3600"/>
          </a:p>
          <a:p>
            <a:pPr lvl="1"/>
            <a:r>
              <a:rPr lang="ko-KR" altLang="en-US" sz="3200" b="0" i="0">
                <a:solidFill>
                  <a:srgbClr val="040C28"/>
                </a:solidFill>
                <a:effectLst/>
                <a:latin typeface="Apple SD Gothic Neo"/>
              </a:rPr>
              <a:t>현재 상황에서 지금 당장 좋은 것만 고르기</a:t>
            </a:r>
            <a:endParaRPr lang="en-US" altLang="ko-KR" sz="3200"/>
          </a:p>
          <a:p>
            <a:r>
              <a:rPr lang="en-US" altLang="ko-KR" sz="3600"/>
              <a:t>HEAP</a:t>
            </a:r>
          </a:p>
          <a:p>
            <a:pPr lvl="1"/>
            <a:r>
              <a:rPr lang="ko-KR" altLang="en-US" sz="3200"/>
              <a:t>그 데이터가 지속적으로 정렬되고</a:t>
            </a:r>
            <a:r>
              <a:rPr lang="en-US" altLang="ko-KR" sz="3200"/>
              <a:t>, (</a:t>
            </a:r>
            <a:r>
              <a:rPr lang="ko-KR" altLang="en-US" sz="3200"/>
              <a:t>삽입</a:t>
            </a:r>
            <a:r>
              <a:rPr lang="en-US" altLang="ko-KR" sz="3200"/>
              <a:t>/ </a:t>
            </a:r>
            <a:r>
              <a:rPr lang="ko-KR" altLang="en-US" sz="3200"/>
              <a:t>삭제 빈번</a:t>
            </a:r>
            <a:r>
              <a:rPr lang="en-US" altLang="ko-KR" sz="3200"/>
              <a:t>)</a:t>
            </a:r>
          </a:p>
          <a:p>
            <a:pPr lvl="1"/>
            <a:r>
              <a:rPr lang="ko-KR" altLang="en-US" sz="3200"/>
              <a:t>최소 </a:t>
            </a:r>
            <a:r>
              <a:rPr lang="en-US" altLang="ko-KR" sz="3200"/>
              <a:t>or </a:t>
            </a:r>
            <a:r>
              <a:rPr lang="ko-KR" altLang="en-US" sz="3200"/>
              <a:t>최대 값을 요구할 때</a:t>
            </a:r>
            <a:endParaRPr lang="en-US" altLang="ko-KR" sz="3200"/>
          </a:p>
          <a:p>
            <a:endParaRPr lang="en-US" altLang="ko-KR" sz="3600"/>
          </a:p>
        </p:txBody>
      </p:sp>
    </p:spTree>
    <p:extLst>
      <p:ext uri="{BB962C8B-B14F-4D97-AF65-F5344CB8AC3E}">
        <p14:creationId xmlns:p14="http://schemas.microsoft.com/office/powerpoint/2010/main" val="1134595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5FECE4-4951-4B02-A6BB-3975D75CA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출처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C91643-F660-499D-A01B-C19200675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hlinkClick r:id="rId2"/>
              </a:rPr>
              <a:t>https://docs.python.org/ko/3/library/heapq.html</a:t>
            </a:r>
          </a:p>
          <a:p>
            <a:r>
              <a:rPr lang="en-US" altLang="ko-KR">
                <a:hlinkClick r:id="rId2"/>
              </a:rPr>
              <a:t>https://hongcoding.tistory.com/79</a:t>
            </a:r>
            <a:endParaRPr lang="en-US" altLang="ko-KR"/>
          </a:p>
          <a:p>
            <a:r>
              <a:rPr lang="en-US" altLang="ko-KR"/>
              <a:t>https://yoongrammer.tistory.com/80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887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778</TotalTime>
  <Words>300</Words>
  <Application>Microsoft Office PowerPoint</Application>
  <PresentationFormat>와이드스크린</PresentationFormat>
  <Paragraphs>55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7" baseType="lpstr">
      <vt:lpstr>Apple SD Gothic Neo</vt:lpstr>
      <vt:lpstr>Helvetica Neue</vt:lpstr>
      <vt:lpstr>ui-monospace</vt:lpstr>
      <vt:lpstr>맑은 고딕</vt:lpstr>
      <vt:lpstr>Arial</vt:lpstr>
      <vt:lpstr>Cambria Math</vt:lpstr>
      <vt:lpstr>Consolas</vt:lpstr>
      <vt:lpstr>Open Sans</vt:lpstr>
      <vt:lpstr>Wingdings</vt:lpstr>
      <vt:lpstr>Office 테마</vt:lpstr>
      <vt:lpstr>백준 11000 강의실 배정 그리디 + HEAP</vt:lpstr>
      <vt:lpstr>문제</vt:lpstr>
      <vt:lpstr>예제 통한 문제 이해</vt:lpstr>
      <vt:lpstr>알고리즘</vt:lpstr>
      <vt:lpstr>HEAP</vt:lpstr>
      <vt:lpstr>정리</vt:lpstr>
      <vt:lpstr>출처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Hongyeop Jin</dc:creator>
  <cp:lastModifiedBy>Hongyeop Jin</cp:lastModifiedBy>
  <cp:revision>44</cp:revision>
  <dcterms:created xsi:type="dcterms:W3CDTF">2023-03-11T07:26:00Z</dcterms:created>
  <dcterms:modified xsi:type="dcterms:W3CDTF">2023-04-05T08:54:02Z</dcterms:modified>
</cp:coreProperties>
</file>