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7" r:id="rId2"/>
    <p:sldId id="258" r:id="rId3"/>
    <p:sldId id="259" r:id="rId4"/>
    <p:sldId id="385" r:id="rId5"/>
    <p:sldId id="606" r:id="rId6"/>
    <p:sldId id="787" r:id="rId7"/>
    <p:sldId id="788" r:id="rId8"/>
    <p:sldId id="789" r:id="rId9"/>
    <p:sldId id="790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800" r:id="rId19"/>
    <p:sldId id="801" r:id="rId20"/>
    <p:sldId id="806" r:id="rId21"/>
    <p:sldId id="802" r:id="rId22"/>
    <p:sldId id="807" r:id="rId23"/>
    <p:sldId id="803" r:id="rId24"/>
    <p:sldId id="804" r:id="rId25"/>
    <p:sldId id="808" r:id="rId26"/>
    <p:sldId id="809" r:id="rId27"/>
    <p:sldId id="814" r:id="rId28"/>
    <p:sldId id="810" r:id="rId29"/>
    <p:sldId id="811" r:id="rId30"/>
    <p:sldId id="812" r:id="rId31"/>
    <p:sldId id="815" r:id="rId32"/>
    <p:sldId id="816" r:id="rId33"/>
    <p:sldId id="817" r:id="rId34"/>
    <p:sldId id="818" r:id="rId35"/>
    <p:sldId id="819" r:id="rId36"/>
    <p:sldId id="820" r:id="rId37"/>
    <p:sldId id="829" r:id="rId38"/>
    <p:sldId id="830" r:id="rId39"/>
    <p:sldId id="831" r:id="rId40"/>
    <p:sldId id="834" r:id="rId41"/>
    <p:sldId id="822" r:id="rId42"/>
    <p:sldId id="823" r:id="rId43"/>
    <p:sldId id="825" r:id="rId44"/>
    <p:sldId id="835" r:id="rId45"/>
    <p:sldId id="828" r:id="rId46"/>
    <p:sldId id="836" r:id="rId47"/>
    <p:sldId id="837" r:id="rId48"/>
    <p:sldId id="838" r:id="rId49"/>
    <p:sldId id="839" r:id="rId50"/>
    <p:sldId id="840" r:id="rId51"/>
    <p:sldId id="842" r:id="rId52"/>
    <p:sldId id="843" r:id="rId53"/>
    <p:sldId id="844" r:id="rId54"/>
    <p:sldId id="845" r:id="rId55"/>
    <p:sldId id="846" r:id="rId56"/>
    <p:sldId id="847" r:id="rId57"/>
    <p:sldId id="848" r:id="rId58"/>
    <p:sldId id="851" r:id="rId59"/>
    <p:sldId id="849" r:id="rId60"/>
    <p:sldId id="857" r:id="rId61"/>
    <p:sldId id="858" r:id="rId62"/>
    <p:sldId id="859" r:id="rId63"/>
    <p:sldId id="861" r:id="rId64"/>
    <p:sldId id="852" r:id="rId65"/>
    <p:sldId id="853" r:id="rId66"/>
    <p:sldId id="854" r:id="rId67"/>
    <p:sldId id="855" r:id="rId68"/>
    <p:sldId id="856" r:id="rId69"/>
    <p:sldId id="862" r:id="rId70"/>
    <p:sldId id="863" r:id="rId71"/>
    <p:sldId id="864" r:id="rId72"/>
    <p:sldId id="865" r:id="rId73"/>
    <p:sldId id="866" r:id="rId74"/>
    <p:sldId id="867" r:id="rId75"/>
    <p:sldId id="868" r:id="rId76"/>
    <p:sldId id="869" r:id="rId77"/>
    <p:sldId id="871" r:id="rId78"/>
    <p:sldId id="872" r:id="rId79"/>
    <p:sldId id="873" r:id="rId80"/>
    <p:sldId id="874" r:id="rId81"/>
    <p:sldId id="877" r:id="rId82"/>
    <p:sldId id="876" r:id="rId83"/>
    <p:sldId id="878" r:id="rId84"/>
    <p:sldId id="879" r:id="rId85"/>
    <p:sldId id="880" r:id="rId86"/>
    <p:sldId id="881" r:id="rId87"/>
    <p:sldId id="882" r:id="rId88"/>
    <p:sldId id="883" r:id="rId89"/>
    <p:sldId id="884" r:id="rId90"/>
    <p:sldId id="885" r:id="rId91"/>
    <p:sldId id="887" r:id="rId92"/>
    <p:sldId id="888" r:id="rId93"/>
    <p:sldId id="512" r:id="rId94"/>
  </p:sldIdLst>
  <p:sldSz cx="9144000" cy="6858000" type="screen4x3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1" autoAdjust="0"/>
    <p:restoredTop sz="95640" autoAdjust="0"/>
  </p:normalViewPr>
  <p:slideViewPr>
    <p:cSldViewPr>
      <p:cViewPr>
        <p:scale>
          <a:sx n="100" d="100"/>
          <a:sy n="100" d="100"/>
        </p:scale>
        <p:origin x="50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r">
              <a:defRPr sz="1200"/>
            </a:lvl1pPr>
          </a:lstStyle>
          <a:p>
            <a:fld id="{52CEEE91-AA09-44B2-B174-47819997DB2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r">
              <a:defRPr sz="1200"/>
            </a:lvl1pPr>
          </a:lstStyle>
          <a:p>
            <a:fld id="{13CD7A99-AC17-4895-9D17-9C84202EA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44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r">
              <a:defRPr sz="1200"/>
            </a:lvl1pPr>
          </a:lstStyle>
          <a:p>
            <a:fld id="{096DB12D-9CCD-42FF-A87F-FD67021372B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5" tIns="47413" rIns="94825" bIns="474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4825" tIns="47413" rIns="94825" bIns="4741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r">
              <a:defRPr sz="1200"/>
            </a:lvl1pPr>
          </a:lstStyle>
          <a:p>
            <a:fld id="{BEC07C78-4542-4181-B01E-150D6A03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971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콘솔형</a:t>
            </a:r>
            <a:r>
              <a:rPr lang="ko-KR" altLang="en-US" dirty="0"/>
              <a:t> 게시판 제작하면서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8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5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4" descr="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37888"/>
            <a:ext cx="8610600" cy="91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780928"/>
            <a:ext cx="8496944" cy="819522"/>
          </a:xfrm>
        </p:spPr>
        <p:txBody>
          <a:bodyPr>
            <a:normAutofit/>
          </a:bodyPr>
          <a:lstStyle>
            <a:lvl1pPr algn="ctr">
              <a:defRPr sz="40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752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4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9525" y="0"/>
            <a:ext cx="9089517" cy="6858000"/>
            <a:chOff x="-9525" y="0"/>
            <a:chExt cx="9089517" cy="6858000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609600"/>
              <a:ext cx="8851392" cy="404949"/>
            </a:xfrm>
            <a:prstGeom prst="rect">
              <a:avLst/>
            </a:prstGeom>
          </p:spPr>
        </p:pic>
        <p:sp>
          <p:nvSpPr>
            <p:cNvPr id="6" name="Rectangle 7" descr="Light horizontal"/>
            <p:cNvSpPr>
              <a:spLocks noChangeArrowheads="1"/>
            </p:cNvSpPr>
            <p:nvPr userDrawn="1"/>
          </p:nvSpPr>
          <p:spPr bwMode="gray">
            <a:xfrm>
              <a:off x="-9525" y="0"/>
              <a:ext cx="238125" cy="6858000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latinLnBrk="1">
                <a:defRPr/>
              </a:pPr>
              <a:endParaRPr lang="ko-KR" altLang="en-US">
                <a:solidFill>
                  <a:srgbClr val="1D494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484" y="139337"/>
            <a:ext cx="852351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04800" y="990600"/>
            <a:ext cx="844366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6"/>
          <p:cNvSpPr txBox="1">
            <a:spLocks/>
          </p:cNvSpPr>
          <p:nvPr userDrawn="1"/>
        </p:nvSpPr>
        <p:spPr>
          <a:xfrm>
            <a:off x="8458200" y="6400800"/>
            <a:ext cx="6858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fld id="{2C3EA781-EB16-4297-ACE2-F5D7FECAB377}" type="slidenum">
              <a:rPr lang="ko-KR" altLang="en-US" sz="1800" smtClean="0"/>
              <a:pPr fontAlgn="auto">
                <a:spcAft>
                  <a:spcPts val="0"/>
                </a:spcAft>
              </a:pPr>
              <a:t>‹#›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587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6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2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7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AF15-B92D-408E-98D5-004D5ECE2BC7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147C-C406-445B-BAC5-6F569EBBD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3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실전코드로 배우는 </a:t>
            </a:r>
            <a:br>
              <a:rPr lang="en-US" altLang="ko-KR" dirty="0"/>
            </a:br>
            <a:r>
              <a:rPr lang="ko-KR" altLang="en-US" dirty="0"/>
              <a:t>실용주의 </a:t>
            </a:r>
            <a:r>
              <a:rPr lang="en-US" altLang="ko-KR" dirty="0"/>
              <a:t>Design Patterns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47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디자인 패턴의 기본 상식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r>
              <a:rPr lang="en-US" altLang="ko-KR" dirty="0"/>
              <a:t>Unified Modeling Language : </a:t>
            </a:r>
            <a:r>
              <a:rPr lang="ko-KR" altLang="en-US" dirty="0"/>
              <a:t>통합 모델링 언어</a:t>
            </a:r>
            <a:endParaRPr lang="en-US" altLang="ko-KR" dirty="0"/>
          </a:p>
          <a:p>
            <a:pPr lvl="1"/>
            <a:r>
              <a:rPr lang="ko-KR" altLang="en-US" dirty="0"/>
              <a:t>객체 지향 소프트웨어 집약 시스템을 개발할 때 산출물을 명세화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문서화 할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통합</a:t>
            </a:r>
            <a:r>
              <a:rPr lang="en-US" altLang="ko-KR" dirty="0"/>
              <a:t>_</a:t>
            </a:r>
            <a:r>
              <a:rPr lang="ko-KR" altLang="en-US" dirty="0"/>
              <a:t>모델링</a:t>
            </a:r>
            <a:r>
              <a:rPr lang="en-US" altLang="ko-KR" dirty="0"/>
              <a:t>_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/>
              <a:t>멤버변수 표기 </a:t>
            </a:r>
            <a:r>
              <a:rPr lang="en-US" altLang="ko-KR" dirty="0"/>
              <a:t>(</a:t>
            </a:r>
            <a:r>
              <a:rPr lang="ko-KR" altLang="en-US" dirty="0"/>
              <a:t>내부생성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1181202" cy="1752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202" y="4547822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ClassB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ClassA</a:t>
            </a:r>
            <a:r>
              <a:rPr lang="ko-KR" altLang="en-US" sz="1400" dirty="0"/>
              <a:t>의 멤버변수로 사용된다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ClassA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ClassB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ClassA</a:t>
            </a:r>
            <a:r>
              <a:rPr lang="ko-KR" altLang="en-US" sz="1400" dirty="0"/>
              <a:t>에서 생성된다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037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디자인 패턴의 기본 상식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/>
              <a:t>인터페이스의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667202" y="2455122"/>
            <a:ext cx="3500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InterfaceAImpl</a:t>
            </a:r>
            <a:r>
              <a:rPr lang="en-US" altLang="ko-KR" sz="1400" dirty="0"/>
              <a:t> </a:t>
            </a:r>
            <a:r>
              <a:rPr lang="ko-KR" altLang="en-US" sz="1400" dirty="0"/>
              <a:t>이 </a:t>
            </a:r>
            <a:r>
              <a:rPr lang="en-US" altLang="ko-KR" sz="1400" dirty="0" err="1"/>
              <a:t>InterfaceA</a:t>
            </a:r>
            <a:r>
              <a:rPr lang="ko-KR" altLang="en-US" sz="1400" dirty="0"/>
              <a:t>를 구현한다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8" y="1851787"/>
            <a:ext cx="1409822" cy="172989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2" y="4581128"/>
            <a:ext cx="1318374" cy="1806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202" y="5330287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ClassT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ClassP</a:t>
            </a:r>
            <a:r>
              <a:rPr lang="ko-KR" altLang="en-US" sz="1400" dirty="0"/>
              <a:t>를 상속한다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366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디자인 패턴의 기본 상식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/>
              <a:t>복합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0" y="2126432"/>
            <a:ext cx="4892464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6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(Strategy) - </a:t>
            </a:r>
            <a:r>
              <a:rPr lang="ko-KR" altLang="en-US" dirty="0"/>
              <a:t>행동패턴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1-02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36344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전략 </a:t>
            </a:r>
            <a:r>
              <a:rPr lang="en-US" altLang="ko-KR" dirty="0"/>
              <a:t>(Strategy)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여러 알고리즘을 하나의 </a:t>
            </a:r>
            <a:r>
              <a:rPr lang="ko-KR" altLang="en-US" b="1" dirty="0">
                <a:solidFill>
                  <a:srgbClr val="FF0000"/>
                </a:solidFill>
              </a:rPr>
              <a:t>추상적인 </a:t>
            </a:r>
            <a:r>
              <a:rPr lang="ko-KR" altLang="en-US" b="1" dirty="0" err="1">
                <a:solidFill>
                  <a:srgbClr val="FF0000"/>
                </a:solidFill>
              </a:rPr>
              <a:t>접근점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인터페이스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을 만들어 접근점에서 </a:t>
            </a:r>
            <a:r>
              <a:rPr lang="ko-KR" altLang="en-US" b="1" dirty="0">
                <a:solidFill>
                  <a:srgbClr val="FF0000"/>
                </a:solidFill>
              </a:rPr>
              <a:t>서로 교환 가능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구현체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하도록 하는 패턴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Game </a:t>
            </a:r>
            <a:r>
              <a:rPr lang="ko-KR" altLang="en-US" dirty="0"/>
              <a:t>캐릭터가 무기를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무기 </a:t>
            </a:r>
            <a:r>
              <a:rPr lang="en-US" altLang="ko-KR" dirty="0"/>
              <a:t>: </a:t>
            </a:r>
            <a:r>
              <a:rPr lang="ko-KR" altLang="en-US" dirty="0"/>
              <a:t>없다</a:t>
            </a:r>
            <a:r>
              <a:rPr lang="en-US" altLang="ko-KR" dirty="0"/>
              <a:t>, </a:t>
            </a:r>
            <a:r>
              <a:rPr lang="ko-KR" altLang="en-US" dirty="0"/>
              <a:t>검</a:t>
            </a:r>
            <a:r>
              <a:rPr lang="en-US" altLang="ko-KR" dirty="0"/>
              <a:t>, </a:t>
            </a:r>
            <a:r>
              <a:rPr lang="ko-KR" altLang="en-US" dirty="0"/>
              <a:t>칼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00362"/>
            <a:ext cx="3764606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전략 </a:t>
            </a:r>
            <a:r>
              <a:rPr lang="en-US" altLang="ko-KR" dirty="0"/>
              <a:t>(Strategy)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게임 캐릭터가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 캐릭터는 공격을 하기 위해</a:t>
            </a:r>
            <a:r>
              <a:rPr lang="en-US" altLang="ko-KR" dirty="0"/>
              <a:t> </a:t>
            </a:r>
            <a:r>
              <a:rPr lang="ko-KR" altLang="en-US" dirty="0"/>
              <a:t>무기를 가지거나 가지지 않을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무기로 사용할 수 있는 것은 아래와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맨주먹</a:t>
            </a:r>
            <a:endParaRPr lang="en-US" altLang="ko-KR" dirty="0"/>
          </a:p>
          <a:p>
            <a:pPr lvl="2"/>
            <a:r>
              <a:rPr lang="ko-KR" altLang="en-US" dirty="0"/>
              <a:t>글러브</a:t>
            </a:r>
            <a:endParaRPr lang="en-US" altLang="ko-KR" dirty="0"/>
          </a:p>
          <a:p>
            <a:pPr lvl="2"/>
            <a:r>
              <a:rPr lang="ko-KR" altLang="en-US" dirty="0"/>
              <a:t>방망이</a:t>
            </a:r>
            <a:endParaRPr lang="en-US" altLang="ko-KR" dirty="0"/>
          </a:p>
          <a:p>
            <a:pPr lvl="2"/>
            <a:r>
              <a:rPr lang="ko-KR" altLang="en-US" dirty="0"/>
              <a:t>칼</a:t>
            </a:r>
            <a:endParaRPr lang="en-US" altLang="ko-KR" dirty="0"/>
          </a:p>
          <a:p>
            <a:pPr lvl="1"/>
            <a:r>
              <a:rPr lang="ko-KR" altLang="en-US" dirty="0"/>
              <a:t>각 무기는 데미지가 다르다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맨주먹 데미지 </a:t>
            </a:r>
            <a:r>
              <a:rPr lang="en-US" altLang="ko-KR" dirty="0"/>
              <a:t>: 5 Point</a:t>
            </a:r>
          </a:p>
          <a:p>
            <a:pPr lvl="2"/>
            <a:r>
              <a:rPr lang="ko-KR" altLang="en-US" dirty="0"/>
              <a:t>글러브 데미지 </a:t>
            </a:r>
            <a:r>
              <a:rPr lang="en-US" altLang="ko-KR" dirty="0"/>
              <a:t>: 10 Point</a:t>
            </a:r>
          </a:p>
          <a:p>
            <a:pPr lvl="2"/>
            <a:r>
              <a:rPr lang="ko-KR" altLang="en-US" dirty="0"/>
              <a:t>방망이 데미지 </a:t>
            </a:r>
            <a:r>
              <a:rPr lang="en-US" altLang="ko-KR" dirty="0"/>
              <a:t>: 30 Point</a:t>
            </a:r>
          </a:p>
          <a:p>
            <a:pPr lvl="2"/>
            <a:r>
              <a:rPr lang="ko-KR" altLang="en-US" dirty="0"/>
              <a:t>칼 데미지 </a:t>
            </a:r>
            <a:r>
              <a:rPr lang="en-US" altLang="ko-KR" dirty="0"/>
              <a:t>: 80 Point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14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전략 </a:t>
            </a:r>
            <a:r>
              <a:rPr lang="en-US" altLang="ko-KR" dirty="0"/>
              <a:t>(Strategy)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4816257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전략 </a:t>
            </a:r>
            <a:r>
              <a:rPr lang="en-US" altLang="ko-KR" dirty="0"/>
              <a:t>(Strategy)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캐릭터 만들어 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en-US" altLang="ko-KR" dirty="0"/>
              <a:t>Logger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LoggerA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콘솔에 출력만 할 수 있는 </a:t>
            </a:r>
            <a:r>
              <a:rPr lang="en-US" altLang="ko-KR" dirty="0"/>
              <a:t>Logger 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LoggerB</a:t>
            </a:r>
            <a:r>
              <a:rPr lang="en-US" altLang="ko-KR" dirty="0"/>
              <a:t> </a:t>
            </a:r>
            <a:r>
              <a:rPr lang="ko-KR" altLang="en-US" dirty="0"/>
              <a:t>는 파일에 쓸 수만 있는 </a:t>
            </a:r>
            <a:r>
              <a:rPr lang="en-US" altLang="ko-KR" dirty="0"/>
              <a:t>Logger 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LoggerC</a:t>
            </a:r>
            <a:r>
              <a:rPr lang="ko-KR" altLang="en-US" dirty="0"/>
              <a:t> 는 콘솔에 출력할 수 있고</a:t>
            </a:r>
            <a:r>
              <a:rPr lang="en-US" altLang="ko-KR" dirty="0"/>
              <a:t>, </a:t>
            </a:r>
            <a:r>
              <a:rPr lang="ko-KR" altLang="en-US" dirty="0"/>
              <a:t>파일에 쓸 수 있다</a:t>
            </a:r>
            <a:r>
              <a:rPr lang="en-US" altLang="ko-KR" dirty="0"/>
              <a:t>. </a:t>
            </a:r>
            <a:r>
              <a:rPr lang="ko-KR" altLang="en-US" dirty="0"/>
              <a:t>이 두가지 기능을 동시에 수행한다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전략패턴을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865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적응자</a:t>
            </a:r>
            <a:r>
              <a:rPr lang="ko-KR" altLang="en-US" dirty="0"/>
              <a:t> </a:t>
            </a:r>
            <a:r>
              <a:rPr lang="en-US" altLang="ko-KR" dirty="0"/>
              <a:t>(Adapter) - </a:t>
            </a:r>
            <a:r>
              <a:rPr lang="ko-KR" altLang="en-US" dirty="0"/>
              <a:t>구조패턴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1-03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96126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48880"/>
            <a:ext cx="4846740" cy="3307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적응자</a:t>
            </a:r>
            <a:r>
              <a:rPr lang="ko-KR" altLang="en-US" dirty="0"/>
              <a:t> </a:t>
            </a:r>
            <a:r>
              <a:rPr lang="en-US" altLang="ko-KR" dirty="0"/>
              <a:t>(Adapter)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서로 다른 </a:t>
            </a:r>
            <a:r>
              <a:rPr lang="en-US" altLang="ko-KR" dirty="0">
                <a:solidFill>
                  <a:srgbClr val="FF0000"/>
                </a:solidFill>
              </a:rPr>
              <a:t>Interface</a:t>
            </a:r>
            <a:r>
              <a:rPr lang="ko-KR" altLang="en-US" dirty="0">
                <a:solidFill>
                  <a:srgbClr val="FF0000"/>
                </a:solidFill>
              </a:rPr>
              <a:t>를 가진 </a:t>
            </a:r>
            <a:r>
              <a:rPr lang="en-US" altLang="ko-KR" dirty="0">
                <a:solidFill>
                  <a:srgbClr val="FF0000"/>
                </a:solidFill>
              </a:rPr>
              <a:t>Class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하나의 </a:t>
            </a:r>
            <a:r>
              <a:rPr lang="en-US" altLang="ko-KR" dirty="0">
                <a:solidFill>
                  <a:srgbClr val="FF0000"/>
                </a:solidFill>
              </a:rPr>
              <a:t>Interface</a:t>
            </a:r>
            <a:r>
              <a:rPr lang="ko-KR" altLang="en-US" dirty="0"/>
              <a:t>로 사용할 수 있도록 해주는 패턴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변압기 </a:t>
            </a:r>
            <a:r>
              <a:rPr lang="en-US" altLang="ko-KR" dirty="0"/>
              <a:t>(220V -&gt; 110V)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 &gt; Micro 5Pin -&gt; Apple 8Pin / Apple 8Pin -&gt; Micro 5Pin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VGA -&gt; DVI / VGA -&gt; HDMI</a:t>
            </a:r>
          </a:p>
          <a:p>
            <a:r>
              <a:rPr lang="en-US" altLang="ko-KR" dirty="0"/>
              <a:t>UML Case 1 (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어댑터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클래스를 상속받아 처리함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04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Design Patterns</a:t>
            </a:r>
            <a:endParaRPr lang="ko-KR" altLang="en-US" dirty="0"/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2565024"/>
            <a:ext cx="584167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77828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적응자</a:t>
            </a:r>
            <a:r>
              <a:rPr lang="ko-KR" altLang="en-US" dirty="0"/>
              <a:t> </a:t>
            </a:r>
            <a:r>
              <a:rPr lang="en-US" altLang="ko-KR" dirty="0"/>
              <a:t>(Adapter)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 Case 2 (</a:t>
            </a:r>
            <a:r>
              <a:rPr lang="ko-KR" altLang="en-US" dirty="0"/>
              <a:t>객체 어댑터</a:t>
            </a:r>
            <a:r>
              <a:rPr lang="en-US" altLang="ko-KR" dirty="0"/>
              <a:t>) – </a:t>
            </a:r>
            <a:r>
              <a:rPr lang="ko-KR" altLang="en-US" dirty="0"/>
              <a:t>객체를 멤버변수로 두고 처리함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4801016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8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적응자</a:t>
            </a:r>
            <a:r>
              <a:rPr lang="ko-KR" altLang="en-US" dirty="0"/>
              <a:t> </a:t>
            </a:r>
            <a:r>
              <a:rPr lang="en-US" altLang="ko-KR" dirty="0"/>
              <a:t>(Adapter)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회원을 관리하는 시스템</a:t>
            </a:r>
            <a:r>
              <a:rPr lang="en-US" altLang="ko-KR" dirty="0"/>
              <a:t>A</a:t>
            </a:r>
            <a:r>
              <a:rPr lang="ko-KR" altLang="en-US" dirty="0"/>
              <a:t>와 시스템</a:t>
            </a:r>
            <a:r>
              <a:rPr lang="en-US" altLang="ko-KR" dirty="0"/>
              <a:t>B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B</a:t>
            </a:r>
            <a:r>
              <a:rPr lang="ko-KR" altLang="en-US" dirty="0"/>
              <a:t>는 시스템</a:t>
            </a:r>
            <a:r>
              <a:rPr lang="en-US" altLang="ko-KR" dirty="0"/>
              <a:t>A</a:t>
            </a:r>
            <a:r>
              <a:rPr lang="ko-KR" altLang="en-US" dirty="0"/>
              <a:t>의 회원 정보를 필요로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A</a:t>
            </a:r>
            <a:r>
              <a:rPr lang="ko-KR" altLang="en-US" dirty="0"/>
              <a:t>는 라이브러리</a:t>
            </a:r>
            <a:r>
              <a:rPr lang="en-US" altLang="ko-KR" dirty="0"/>
              <a:t>(jar)</a:t>
            </a:r>
            <a:r>
              <a:rPr lang="ko-KR" altLang="en-US" dirty="0"/>
              <a:t>를 제공하는데</a:t>
            </a:r>
            <a:r>
              <a:rPr lang="en-US" altLang="ko-KR" dirty="0"/>
              <a:t>, </a:t>
            </a:r>
            <a:r>
              <a:rPr lang="ko-KR" altLang="en-US" dirty="0"/>
              <a:t>이 라이브러리는 시스템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 err="1"/>
              <a:t>RESTfulAPI</a:t>
            </a:r>
            <a:r>
              <a:rPr lang="ko-KR" altLang="en-US" dirty="0"/>
              <a:t>로 정보를 요청해 전달한다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A</a:t>
            </a:r>
            <a:r>
              <a:rPr lang="ko-KR" altLang="en-US" dirty="0"/>
              <a:t>가 제공하는 회원의 정보는 주민등록번호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이름 등을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B</a:t>
            </a:r>
            <a:r>
              <a:rPr lang="ko-KR" altLang="en-US" dirty="0"/>
              <a:t>는 주민번호의 앞 </a:t>
            </a:r>
            <a:r>
              <a:rPr lang="en-US" altLang="ko-KR" dirty="0"/>
              <a:t>6</a:t>
            </a:r>
            <a:r>
              <a:rPr lang="ko-KR" altLang="en-US" dirty="0"/>
              <a:t>자리와 성별을 나타내는 뒷부분의 </a:t>
            </a:r>
            <a:r>
              <a:rPr lang="en-US" altLang="ko-KR" dirty="0"/>
              <a:t>1</a:t>
            </a:r>
            <a:r>
              <a:rPr lang="ko-KR" altLang="en-US" dirty="0"/>
              <a:t>자리를 필요로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전화번호는 가운데 자리가 </a:t>
            </a:r>
            <a:r>
              <a:rPr lang="ko-KR" altLang="en-US" dirty="0" err="1"/>
              <a:t>마스킹</a:t>
            </a:r>
            <a:r>
              <a:rPr lang="ko-KR" altLang="en-US" dirty="0"/>
              <a:t> 처리되어야 한다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010-****-1234)</a:t>
            </a:r>
          </a:p>
          <a:p>
            <a:pPr lvl="1"/>
            <a:r>
              <a:rPr lang="ko-KR" altLang="en-US" dirty="0"/>
              <a:t>주소는 상세한 주소는 필요하지 않고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군</a:t>
            </a:r>
            <a:r>
              <a:rPr lang="en-US" altLang="ko-KR" dirty="0"/>
              <a:t>, </a:t>
            </a:r>
            <a:r>
              <a:rPr lang="ko-KR" altLang="en-US" dirty="0"/>
              <a:t>구 정도만 필요로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이름은 그대로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B </a:t>
            </a:r>
            <a:r>
              <a:rPr lang="ko-KR" altLang="en-US" dirty="0"/>
              <a:t>개발자는 시스템</a:t>
            </a:r>
            <a:r>
              <a:rPr lang="en-US" altLang="ko-KR" dirty="0"/>
              <a:t>A</a:t>
            </a:r>
            <a:r>
              <a:rPr lang="ko-KR" altLang="en-US" dirty="0"/>
              <a:t>의 라이브러리를 수정할 수 없고</a:t>
            </a:r>
            <a:r>
              <a:rPr lang="en-US" altLang="ko-KR" dirty="0"/>
              <a:t>, </a:t>
            </a:r>
            <a:r>
              <a:rPr lang="ko-KR" altLang="en-US" dirty="0"/>
              <a:t>수정 요청을 할 수도 없는 상황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제공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26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99128"/>
            <a:ext cx="7071973" cy="34445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적응자</a:t>
            </a:r>
            <a:r>
              <a:rPr lang="ko-KR" altLang="en-US" dirty="0"/>
              <a:t> </a:t>
            </a:r>
            <a:r>
              <a:rPr lang="en-US" altLang="ko-KR" dirty="0"/>
              <a:t>(Adapter)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 : </a:t>
            </a:r>
            <a:r>
              <a:rPr lang="ko-KR" altLang="en-US" dirty="0"/>
              <a:t>클래스 어댑터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191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018628" cy="35664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적응자</a:t>
            </a:r>
            <a:r>
              <a:rPr lang="ko-KR" altLang="en-US" dirty="0"/>
              <a:t> </a:t>
            </a:r>
            <a:r>
              <a:rPr lang="en-US" altLang="ko-KR" dirty="0"/>
              <a:t>(Adapter)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 : </a:t>
            </a:r>
            <a:r>
              <a:rPr lang="ko-KR" altLang="en-US" dirty="0"/>
              <a:t>객체 어댑터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292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적응자</a:t>
            </a:r>
            <a:r>
              <a:rPr lang="ko-KR" altLang="en-US" dirty="0"/>
              <a:t> </a:t>
            </a:r>
            <a:r>
              <a:rPr lang="en-US" altLang="ko-KR" dirty="0"/>
              <a:t>(Adapter)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어댑터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ko-KR" altLang="en-US" dirty="0"/>
              <a:t>계산기 클래스가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계산기는 입력한 값의 절반과 두배를 구하는 기능을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계산된 값의 결과는 모두 </a:t>
            </a:r>
            <a:r>
              <a:rPr lang="en-US" altLang="ko-KR" dirty="0"/>
              <a:t>double </a:t>
            </a:r>
            <a:r>
              <a:rPr lang="ko-KR" altLang="en-US" dirty="0"/>
              <a:t>타입으로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현재 시스템은 </a:t>
            </a:r>
            <a:r>
              <a:rPr lang="en-US" altLang="ko-KR" dirty="0"/>
              <a:t>float </a:t>
            </a:r>
            <a:r>
              <a:rPr lang="ko-KR" altLang="en-US" dirty="0"/>
              <a:t>타입의 계산 결과가 필요하다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어댑터 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83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템플릿 메서드 </a:t>
            </a:r>
            <a:r>
              <a:rPr lang="en-US" altLang="ko-KR" dirty="0"/>
              <a:t>(Template Method)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행동패턴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1-04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181089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템플릿 메서드 </a:t>
            </a:r>
            <a:r>
              <a:rPr lang="en-US" altLang="ko-KR" dirty="0"/>
              <a:t>(Template Method)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알고리즘의 구조를 메소드에 정의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하위 클래스</a:t>
            </a:r>
            <a:r>
              <a:rPr lang="ko-KR" altLang="en-US" dirty="0"/>
              <a:t>에서 알고리즘 구조의 변경없이 알고리즘을 </a:t>
            </a:r>
            <a:r>
              <a:rPr lang="ko-KR" altLang="en-US" dirty="0">
                <a:solidFill>
                  <a:srgbClr val="FF0000"/>
                </a:solidFill>
              </a:rPr>
              <a:t>재정의 하는 패턴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구현하려는 알고리즘이 일정한 프로세스가 있을 경우</a:t>
            </a:r>
            <a:endParaRPr lang="en-US" altLang="ko-KR" dirty="0"/>
          </a:p>
          <a:p>
            <a:pPr lvl="1"/>
            <a:r>
              <a:rPr lang="ko-KR" altLang="en-US" dirty="0"/>
              <a:t>구현하려는 알고리즘이 변경가능성이 높을 경우</a:t>
            </a:r>
            <a:r>
              <a:rPr lang="en-US" altLang="ko-KR" dirty="0"/>
              <a:t>(</a:t>
            </a:r>
            <a:r>
              <a:rPr lang="ko-KR" altLang="en-US" dirty="0"/>
              <a:t>프로세스의 변경이 아님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객체 간의 공통적인 부분들을 분리할 수 있는 경우</a:t>
            </a:r>
            <a:endParaRPr lang="en-US" altLang="ko-KR" dirty="0"/>
          </a:p>
          <a:p>
            <a:pPr lvl="1"/>
            <a:r>
              <a:rPr lang="en-US" altLang="ko-KR" dirty="0"/>
              <a:t>       </a:t>
            </a:r>
            <a:r>
              <a:rPr lang="ko-KR" altLang="en-US" dirty="0"/>
              <a:t>게임 캐릭터의 행동 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방어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로깅 툴</a:t>
            </a:r>
            <a:endParaRPr lang="en-US" altLang="ko-KR" dirty="0"/>
          </a:p>
          <a:p>
            <a:pPr lvl="1"/>
            <a:r>
              <a:rPr lang="en-US" altLang="ko-KR" dirty="0"/>
              <a:t>       </a:t>
            </a:r>
            <a:r>
              <a:rPr lang="ko-KR" altLang="en-US" dirty="0"/>
              <a:t>로그를 작성하는 순서만 정의함</a:t>
            </a:r>
            <a:r>
              <a:rPr lang="en-US" altLang="ko-KR" dirty="0"/>
              <a:t>. </a:t>
            </a:r>
            <a:r>
              <a:rPr lang="ko-KR" altLang="en-US" dirty="0"/>
              <a:t>로그 데이터의 준비 및 작성</a:t>
            </a:r>
            <a:r>
              <a:rPr lang="en-US" altLang="ko-KR" dirty="0"/>
              <a:t>(</a:t>
            </a:r>
            <a:r>
              <a:rPr lang="ko-KR" altLang="en-US" dirty="0"/>
              <a:t>아웃풋</a:t>
            </a:r>
            <a:r>
              <a:rPr lang="en-US" altLang="ko-KR" dirty="0"/>
              <a:t>)</a:t>
            </a:r>
            <a:r>
              <a:rPr lang="ko-KR" altLang="en-US" dirty="0"/>
              <a:t>을 하위 클래스에서 정의함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14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템플릿 메서드 </a:t>
            </a:r>
            <a:r>
              <a:rPr lang="en-US" altLang="ko-KR" dirty="0"/>
              <a:t>(Template Method)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2476715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7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템플릿 메서드 </a:t>
            </a:r>
            <a:r>
              <a:rPr lang="en-US" altLang="ko-KR" dirty="0"/>
              <a:t>(Template Method)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Logger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Logger</a:t>
            </a:r>
            <a:r>
              <a:rPr lang="ko-KR" altLang="en-US" dirty="0"/>
              <a:t>는 아래 프로세스대로 동작한다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1. Logger</a:t>
            </a:r>
            <a:r>
              <a:rPr lang="ko-KR" altLang="en-US" dirty="0"/>
              <a:t>의 이름을 정의함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2. Log</a:t>
            </a:r>
            <a:r>
              <a:rPr lang="ko-KR" altLang="en-US" dirty="0"/>
              <a:t>를 생성한 시간을 정의함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메시지를 정의함</a:t>
            </a:r>
            <a:endParaRPr lang="en-US" altLang="ko-KR" dirty="0"/>
          </a:p>
          <a:p>
            <a:pPr lvl="2"/>
            <a:r>
              <a:rPr lang="en-US" altLang="ko-KR" dirty="0"/>
              <a:t>4. Logger</a:t>
            </a:r>
            <a:r>
              <a:rPr lang="ko-KR" altLang="en-US" dirty="0"/>
              <a:t>의 이름</a:t>
            </a:r>
            <a:r>
              <a:rPr lang="en-US" altLang="ko-KR" dirty="0"/>
              <a:t>, Log</a:t>
            </a:r>
            <a:r>
              <a:rPr lang="ko-KR" altLang="en-US" dirty="0"/>
              <a:t>를 생성한 시간</a:t>
            </a:r>
            <a:r>
              <a:rPr lang="en-US" altLang="ko-KR" dirty="0"/>
              <a:t>, </a:t>
            </a:r>
            <a:r>
              <a:rPr lang="ko-KR" altLang="en-US" dirty="0"/>
              <a:t>메시지를 출력함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5062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4755292" cy="3414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템플릿 메서드 </a:t>
            </a:r>
            <a:r>
              <a:rPr lang="en-US" altLang="ko-KR" dirty="0"/>
              <a:t>(Template Method)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55776" y="2564904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55776" y="3032512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7984" y="2708920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00376" y="4755624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5776" y="4761448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67944" y="4767272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400" dirty="0"/>
              <a:t>00. </a:t>
            </a:r>
            <a:r>
              <a:rPr lang="ko-KR" altLang="en-US" sz="2400" dirty="0"/>
              <a:t>개요</a:t>
            </a:r>
            <a:endParaRPr lang="en-US" altLang="ko-KR" sz="2400" dirty="0"/>
          </a:p>
          <a:p>
            <a:r>
              <a:rPr lang="en-US" altLang="ko-KR" sz="2400" dirty="0"/>
              <a:t>01. </a:t>
            </a:r>
            <a:r>
              <a:rPr lang="ko-KR" altLang="en-US" sz="2400" dirty="0"/>
              <a:t>디자인 패턴의 기본 상식</a:t>
            </a:r>
            <a:endParaRPr lang="en-US" altLang="ko-KR" sz="2400" dirty="0"/>
          </a:p>
          <a:p>
            <a:r>
              <a:rPr lang="en-US" altLang="ko-KR" sz="2400" dirty="0"/>
              <a:t>02. </a:t>
            </a:r>
            <a:r>
              <a:rPr lang="ko-KR" altLang="en-US" sz="2400" dirty="0"/>
              <a:t>전략 </a:t>
            </a:r>
            <a:r>
              <a:rPr lang="en-US" altLang="ko-KR" sz="2400" dirty="0"/>
              <a:t>(Strategy)</a:t>
            </a:r>
          </a:p>
          <a:p>
            <a:r>
              <a:rPr lang="en-US" altLang="ko-KR" sz="2400" dirty="0"/>
              <a:t>03. </a:t>
            </a:r>
            <a:r>
              <a:rPr lang="ko-KR" altLang="en-US" sz="2400" dirty="0" err="1"/>
              <a:t>적응자</a:t>
            </a:r>
            <a:r>
              <a:rPr lang="ko-KR" altLang="en-US" sz="2400" dirty="0"/>
              <a:t> </a:t>
            </a:r>
            <a:r>
              <a:rPr lang="en-US" altLang="ko-KR" sz="2400" dirty="0"/>
              <a:t>(Adapter)</a:t>
            </a:r>
          </a:p>
          <a:p>
            <a:r>
              <a:rPr lang="en-US" altLang="ko-KR" sz="2400" dirty="0"/>
              <a:t>04. </a:t>
            </a:r>
            <a:r>
              <a:rPr lang="ko-KR" altLang="en-US" sz="2400" dirty="0"/>
              <a:t>템플릿 메서드 </a:t>
            </a:r>
            <a:r>
              <a:rPr lang="en-US" altLang="ko-KR" sz="2400" dirty="0"/>
              <a:t>(Template Method)</a:t>
            </a:r>
          </a:p>
          <a:p>
            <a:r>
              <a:rPr lang="en-US" altLang="ko-KR" sz="2400" dirty="0"/>
              <a:t>05. </a:t>
            </a:r>
            <a:r>
              <a:rPr lang="ko-KR" altLang="en-US" sz="2400" dirty="0"/>
              <a:t>팩토리 메서드 </a:t>
            </a:r>
            <a:r>
              <a:rPr lang="en-US" altLang="ko-KR" sz="2400" dirty="0"/>
              <a:t>(Factory Method)</a:t>
            </a:r>
          </a:p>
          <a:p>
            <a:r>
              <a:rPr lang="en-US" altLang="ko-KR" sz="2400" dirty="0"/>
              <a:t>06. </a:t>
            </a:r>
            <a:r>
              <a:rPr lang="ko-KR" altLang="en-US" sz="2400" dirty="0" err="1"/>
              <a:t>단일체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Singletone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07. </a:t>
            </a:r>
            <a:r>
              <a:rPr lang="ko-KR" altLang="en-US" sz="2400" dirty="0"/>
              <a:t>원형 </a:t>
            </a:r>
            <a:r>
              <a:rPr lang="en-US" altLang="ko-KR" sz="2400" dirty="0"/>
              <a:t>(Prototype)</a:t>
            </a:r>
          </a:p>
          <a:p>
            <a:r>
              <a:rPr lang="en-US" altLang="ko-KR" sz="2400" dirty="0"/>
              <a:t>08. </a:t>
            </a:r>
            <a:r>
              <a:rPr lang="ko-KR" altLang="en-US" sz="2400" dirty="0"/>
              <a:t>빌더 </a:t>
            </a:r>
            <a:r>
              <a:rPr lang="en-US" altLang="ko-KR" sz="2400" dirty="0"/>
              <a:t>(Builder)</a:t>
            </a:r>
          </a:p>
          <a:p>
            <a:r>
              <a:rPr lang="en-US" altLang="ko-KR" sz="2400" dirty="0"/>
              <a:t>09. </a:t>
            </a:r>
            <a:r>
              <a:rPr lang="ko-KR" altLang="en-US" sz="2400" dirty="0"/>
              <a:t>추상 팩토리 </a:t>
            </a:r>
            <a:r>
              <a:rPr lang="en-US" altLang="ko-KR" sz="2400" dirty="0"/>
              <a:t>(Abstract Factory)</a:t>
            </a:r>
          </a:p>
          <a:p>
            <a:r>
              <a:rPr lang="en-US" altLang="ko-KR" sz="2400" dirty="0"/>
              <a:t>10. </a:t>
            </a:r>
            <a:r>
              <a:rPr lang="ko-KR" altLang="en-US" sz="2400" dirty="0"/>
              <a:t>가교 </a:t>
            </a:r>
            <a:r>
              <a:rPr lang="en-US" altLang="ko-KR" sz="2400" dirty="0"/>
              <a:t>(Bridge)</a:t>
            </a:r>
          </a:p>
          <a:p>
            <a:r>
              <a:rPr lang="en-US" altLang="ko-KR" sz="2400" dirty="0"/>
              <a:t>11. </a:t>
            </a:r>
            <a:r>
              <a:rPr lang="ko-KR" altLang="en-US" sz="2400" dirty="0"/>
              <a:t>복합체 </a:t>
            </a:r>
            <a:r>
              <a:rPr lang="en-US" altLang="ko-KR" sz="2400" dirty="0"/>
              <a:t>(Composite)</a:t>
            </a:r>
          </a:p>
          <a:p>
            <a:r>
              <a:rPr lang="en-US" altLang="ko-KR" sz="2400" dirty="0"/>
              <a:t>12. </a:t>
            </a:r>
            <a:r>
              <a:rPr lang="ko-KR" altLang="en-US" sz="2400" dirty="0"/>
              <a:t>장식자 </a:t>
            </a:r>
            <a:r>
              <a:rPr lang="en-US" altLang="ko-KR" sz="2400" dirty="0"/>
              <a:t>(Decorator)</a:t>
            </a:r>
          </a:p>
          <a:p>
            <a:r>
              <a:rPr lang="en-US" altLang="ko-KR" sz="2400" dirty="0"/>
              <a:t>13. </a:t>
            </a:r>
            <a:r>
              <a:rPr lang="ko-KR" altLang="en-US" sz="2400" dirty="0"/>
              <a:t>방문자 </a:t>
            </a:r>
            <a:r>
              <a:rPr lang="en-US" altLang="ko-KR" sz="2400" dirty="0"/>
              <a:t>(Visitor)</a:t>
            </a:r>
          </a:p>
          <a:p>
            <a:r>
              <a:rPr lang="en-US" altLang="ko-KR" sz="2400" dirty="0"/>
              <a:t>14. </a:t>
            </a:r>
            <a:r>
              <a:rPr lang="ko-KR" altLang="en-US" sz="2400" dirty="0"/>
              <a:t>책임 연쇄 </a:t>
            </a:r>
            <a:r>
              <a:rPr lang="en-US" altLang="ko-KR" sz="2400" dirty="0"/>
              <a:t>(Chain of responsibility)</a:t>
            </a:r>
          </a:p>
          <a:p>
            <a:r>
              <a:rPr lang="en-US" altLang="ko-KR" sz="2400" dirty="0"/>
              <a:t>15. </a:t>
            </a:r>
            <a:r>
              <a:rPr lang="ko-KR" altLang="en-US" sz="2400" dirty="0" err="1"/>
              <a:t>퍼사드</a:t>
            </a:r>
            <a:r>
              <a:rPr lang="en-US" altLang="ko-KR" sz="2400" dirty="0"/>
              <a:t> (Facade)</a:t>
            </a:r>
          </a:p>
          <a:p>
            <a:r>
              <a:rPr lang="en-US" altLang="ko-KR" sz="2400" dirty="0"/>
              <a:t>16. </a:t>
            </a:r>
            <a:r>
              <a:rPr lang="ko-KR" altLang="en-US" sz="2400" dirty="0"/>
              <a:t>감시자</a:t>
            </a:r>
            <a:r>
              <a:rPr lang="en-US" altLang="ko-KR" sz="2400" dirty="0"/>
              <a:t> (Observer) </a:t>
            </a:r>
          </a:p>
        </p:txBody>
      </p:sp>
    </p:spTree>
    <p:extLst>
      <p:ext uri="{BB962C8B-B14F-4D97-AF65-F5344CB8AC3E}">
        <p14:creationId xmlns:p14="http://schemas.microsoft.com/office/powerpoint/2010/main" val="597705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템플릿 메서드 </a:t>
            </a:r>
            <a:r>
              <a:rPr lang="en-US" altLang="ko-KR" dirty="0"/>
              <a:t>(Template Method)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로거</a:t>
            </a:r>
            <a:r>
              <a:rPr lang="ko-KR" altLang="en-US" dirty="0"/>
              <a:t>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en-US" altLang="ko-KR" dirty="0"/>
              <a:t>DB Connector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2"/>
            <a:r>
              <a:rPr lang="en-US" altLang="ko-KR" dirty="0"/>
              <a:t>URL, UserName, Password</a:t>
            </a:r>
            <a:r>
              <a:rPr lang="ko-KR" altLang="en-US" dirty="0"/>
              <a:t>를 각각 </a:t>
            </a:r>
            <a:r>
              <a:rPr lang="ko-KR" altLang="en-US" dirty="0" err="1"/>
              <a:t>셋팅할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Select Query</a:t>
            </a:r>
            <a:r>
              <a:rPr lang="ko-KR" altLang="en-US" dirty="0"/>
              <a:t>와 </a:t>
            </a:r>
            <a:r>
              <a:rPr lang="en-US" altLang="ko-KR" dirty="0"/>
              <a:t>Insert Query</a:t>
            </a:r>
            <a:r>
              <a:rPr lang="ko-KR" altLang="en-US" dirty="0"/>
              <a:t>를 수행할 수 있음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Oracle, MySQL </a:t>
            </a:r>
            <a:r>
              <a:rPr lang="ko-KR" altLang="en-US" dirty="0"/>
              <a:t>제품을 모두 </a:t>
            </a:r>
            <a:r>
              <a:rPr lang="en-US" altLang="ko-KR" dirty="0"/>
              <a:t>Cover </a:t>
            </a:r>
            <a:r>
              <a:rPr lang="ko-KR" altLang="en-US" dirty="0"/>
              <a:t>할 수 있는 </a:t>
            </a:r>
            <a:r>
              <a:rPr lang="en-US" altLang="ko-KR" dirty="0"/>
              <a:t>Connector</a:t>
            </a:r>
            <a:r>
              <a:rPr lang="ko-KR" altLang="en-US" dirty="0"/>
              <a:t>를 만들어야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템플릿 메서드 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54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팩토리 메서드 </a:t>
            </a:r>
            <a:r>
              <a:rPr lang="en-US" altLang="ko-KR" dirty="0"/>
              <a:t>(Factory Method)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생성패턴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1-05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1725500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/>
              <a:t>팩토리 메서드 </a:t>
            </a:r>
            <a:r>
              <a:rPr lang="en-US" altLang="ko-KR" dirty="0"/>
              <a:t>(Factory Method)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객체를 생성하기 위해 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ko-KR" altLang="en-US" dirty="0"/>
              <a:t>를 정의하지만</a:t>
            </a:r>
            <a:r>
              <a:rPr lang="en-US" altLang="ko-KR" dirty="0"/>
              <a:t>, </a:t>
            </a:r>
            <a:r>
              <a:rPr lang="ko-KR" altLang="en-US" dirty="0"/>
              <a:t>어떤 클래스의 </a:t>
            </a:r>
            <a:r>
              <a:rPr lang="ko-KR" altLang="en-US" dirty="0">
                <a:solidFill>
                  <a:srgbClr val="FF0000"/>
                </a:solidFill>
              </a:rPr>
              <a:t>인스턴스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ko-KR" altLang="en-US" dirty="0"/>
              <a:t>할지에 대한 </a:t>
            </a:r>
            <a:r>
              <a:rPr lang="ko-KR" altLang="en-US" dirty="0">
                <a:solidFill>
                  <a:srgbClr val="FF0000"/>
                </a:solidFill>
              </a:rPr>
              <a:t>결정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FF0000"/>
                </a:solidFill>
              </a:rPr>
              <a:t>서브클래스</a:t>
            </a:r>
            <a:r>
              <a:rPr lang="ko-KR" altLang="en-US" dirty="0"/>
              <a:t>가 정함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상황에 따라 필요한 </a:t>
            </a:r>
            <a:r>
              <a:rPr lang="en-US" altLang="ko-KR" dirty="0"/>
              <a:t>Logger</a:t>
            </a:r>
            <a:r>
              <a:rPr lang="ko-KR" altLang="en-US" dirty="0"/>
              <a:t>를 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 </a:t>
            </a:r>
            <a:r>
              <a:rPr lang="ko-KR" altLang="en-US" dirty="0"/>
              <a:t>파일 </a:t>
            </a:r>
            <a:r>
              <a:rPr lang="ko-KR" altLang="en-US" dirty="0" err="1"/>
              <a:t>로거를</a:t>
            </a:r>
            <a:r>
              <a:rPr lang="ko-KR" altLang="en-US" dirty="0"/>
              <a:t> 필요로 하면 파일에 쓰는 </a:t>
            </a:r>
            <a:r>
              <a:rPr lang="ko-KR" altLang="en-US" dirty="0" err="1"/>
              <a:t>로거를</a:t>
            </a:r>
            <a:r>
              <a:rPr lang="ko-KR" altLang="en-US" dirty="0"/>
              <a:t> 생성해 돌려준다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 &gt; </a:t>
            </a:r>
            <a:r>
              <a:rPr lang="ko-KR" altLang="en-US" dirty="0"/>
              <a:t>상황에 따라 필요한 물약을 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 </a:t>
            </a:r>
            <a:r>
              <a:rPr lang="ko-KR" altLang="en-US" dirty="0" err="1"/>
              <a:t>생명물약을</a:t>
            </a:r>
            <a:r>
              <a:rPr lang="ko-KR" altLang="en-US" dirty="0"/>
              <a:t> 필요로 하면 </a:t>
            </a:r>
            <a:r>
              <a:rPr lang="ko-KR" altLang="en-US" dirty="0" err="1"/>
              <a:t>생명물약을</a:t>
            </a:r>
            <a:r>
              <a:rPr lang="ko-KR" altLang="en-US" dirty="0"/>
              <a:t> 생성해 돌려준다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 </a:t>
            </a:r>
            <a:r>
              <a:rPr lang="ko-KR" altLang="en-US" dirty="0"/>
              <a:t>마나물약을 필요로 하면 마나물약을 생성해 돌려준다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0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3612193" cy="36426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/>
              <a:t>팩토리 메서드 </a:t>
            </a:r>
            <a:r>
              <a:rPr lang="en-US" altLang="ko-KR" dirty="0"/>
              <a:t>(Factory Method)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709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팩토리 메서드 </a:t>
            </a:r>
            <a:r>
              <a:rPr lang="en-US" altLang="ko-KR" dirty="0"/>
              <a:t>(Factory Method)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게임 아이템을 만든다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게임 아이템 중 물약은 아래 종류가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체력회복 물약</a:t>
            </a:r>
            <a:endParaRPr lang="en-US" altLang="ko-KR" dirty="0"/>
          </a:p>
          <a:p>
            <a:pPr lvl="3"/>
            <a:r>
              <a:rPr lang="ko-KR" altLang="en-US" dirty="0"/>
              <a:t>마력회복 물약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물약은 아래 과정을 거쳐 만들어 진다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물약의 정보를 </a:t>
            </a:r>
            <a:r>
              <a:rPr lang="en-US" altLang="ko-KR" dirty="0"/>
              <a:t>DB</a:t>
            </a:r>
            <a:r>
              <a:rPr lang="ko-KR" altLang="en-US" dirty="0"/>
              <a:t>에서 가져온다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물약을 만든다</a:t>
            </a:r>
            <a:r>
              <a:rPr lang="en-US" altLang="ko-KR" dirty="0"/>
              <a:t>. </a:t>
            </a:r>
            <a:r>
              <a:rPr lang="ko-KR" altLang="en-US" dirty="0"/>
              <a:t>동시에 물약 생성 로그를 출력한다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물약을 사용한다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238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1397"/>
            <a:ext cx="5456393" cy="33454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팩토리 메서드 </a:t>
            </a:r>
            <a:r>
              <a:rPr lang="en-US" altLang="ko-KR" dirty="0"/>
              <a:t>(Factory Method)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638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팩토리 메서드 </a:t>
            </a:r>
            <a:r>
              <a:rPr lang="en-US" altLang="ko-KR" dirty="0"/>
              <a:t>(Factory Method)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게임 물약 만들기 예제 완성해보기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ko-KR" altLang="en-US" dirty="0"/>
              <a:t>템플릿 메서드의 </a:t>
            </a:r>
            <a:r>
              <a:rPr lang="en-US" altLang="ko-KR" dirty="0"/>
              <a:t>Logger </a:t>
            </a:r>
            <a:r>
              <a:rPr lang="ko-KR" altLang="en-US" dirty="0"/>
              <a:t>예제에 팩토리 메서드 패턴 적용해보기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팩토리 메서드 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9209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단일체</a:t>
            </a:r>
            <a:r>
              <a:rPr lang="ko-KR" altLang="en-US" dirty="0"/>
              <a:t> </a:t>
            </a:r>
            <a:r>
              <a:rPr lang="en-US" altLang="ko-KR" dirty="0"/>
              <a:t>(Singleton) - </a:t>
            </a:r>
            <a:r>
              <a:rPr lang="ko-KR" altLang="en-US" dirty="0"/>
              <a:t>생성패턴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1-06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249093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 </a:t>
            </a:r>
            <a:r>
              <a:rPr lang="ko-KR" altLang="en-US" dirty="0" err="1"/>
              <a:t>단일체</a:t>
            </a:r>
            <a:r>
              <a:rPr lang="ko-KR" altLang="en-US" dirty="0"/>
              <a:t> </a:t>
            </a:r>
            <a:r>
              <a:rPr lang="en-US" altLang="ko-KR" dirty="0"/>
              <a:t>(Singleton)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Application </a:t>
            </a:r>
            <a:r>
              <a:rPr lang="ko-KR" altLang="en-US" dirty="0"/>
              <a:t>이 오직 한 개의 클래스 인스턴스 만을 갖도록 보장함</a:t>
            </a:r>
            <a:endParaRPr lang="en-US" altLang="ko-KR" dirty="0"/>
          </a:p>
          <a:p>
            <a:pPr lvl="1"/>
            <a:r>
              <a:rPr lang="ko-KR" altLang="en-US" dirty="0"/>
              <a:t>동시에 이 인스턴스에 대한 전역적인 접근점을 제공함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Calendar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현재 사이트에 접속한 모든 사용자의 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84355"/>
            <a:ext cx="1889924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14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 err="1"/>
              <a:t>단일체</a:t>
            </a:r>
            <a:r>
              <a:rPr lang="ko-KR" altLang="en-US" dirty="0"/>
              <a:t> </a:t>
            </a:r>
            <a:r>
              <a:rPr lang="en-US" altLang="ko-KR" dirty="0"/>
              <a:t>(Singleton)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한 웹사이트에 접속한 모든 사용자의 수와 사용자의 이름을 조회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카운터 만들어 사용해보기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80928"/>
            <a:ext cx="207282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1-00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3278393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 err="1"/>
              <a:t>단일체</a:t>
            </a:r>
            <a:r>
              <a:rPr lang="ko-KR" altLang="en-US" dirty="0"/>
              <a:t> </a:t>
            </a:r>
            <a:r>
              <a:rPr lang="en-US" altLang="ko-KR" dirty="0"/>
              <a:t>(Singleton)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ko-KR" altLang="en-US" dirty="0"/>
              <a:t>현재 개발중인 모바일 시스템에서 </a:t>
            </a:r>
            <a:r>
              <a:rPr lang="en-US" altLang="ko-KR" dirty="0"/>
              <a:t>Speaker</a:t>
            </a:r>
            <a:r>
              <a:rPr lang="ko-KR" altLang="en-US" dirty="0"/>
              <a:t>의 음량을 조절하는 기능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단일체</a:t>
            </a:r>
            <a:r>
              <a:rPr lang="ko-KR" altLang="en-US" dirty="0"/>
              <a:t> 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0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원형 </a:t>
            </a:r>
            <a:r>
              <a:rPr lang="en-US" altLang="ko-KR" dirty="0"/>
              <a:t>(Prototype) - </a:t>
            </a:r>
            <a:r>
              <a:rPr lang="ko-KR" altLang="en-US" dirty="0"/>
              <a:t>생성패턴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1-07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185507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 </a:t>
            </a:r>
            <a:r>
              <a:rPr lang="ko-KR" altLang="en-US" dirty="0"/>
              <a:t>원형 </a:t>
            </a:r>
            <a:r>
              <a:rPr lang="en-US" altLang="ko-KR" dirty="0"/>
              <a:t>(Prototype)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생산 비용이 높은 인스턴스를 복사를 통해서 쉽게 생성할 수 있도록 함</a:t>
            </a:r>
            <a:endParaRPr lang="en-US" altLang="ko-KR" dirty="0"/>
          </a:p>
          <a:p>
            <a:pPr lvl="1"/>
            <a:r>
              <a:rPr lang="ko-KR" altLang="en-US" dirty="0"/>
              <a:t>생산 비용이 높다 </a:t>
            </a:r>
            <a:r>
              <a:rPr lang="en-US" altLang="ko-KR" dirty="0"/>
              <a:t>= Instance Filed </a:t>
            </a:r>
            <a:r>
              <a:rPr lang="ko-KR" altLang="en-US" dirty="0"/>
              <a:t>혹은 </a:t>
            </a:r>
            <a:r>
              <a:rPr lang="en-US" altLang="ko-KR" dirty="0"/>
              <a:t>Class Filed </a:t>
            </a:r>
            <a:r>
              <a:rPr lang="ko-KR" altLang="en-US" dirty="0"/>
              <a:t>가 많다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객체 복사</a:t>
            </a:r>
            <a:endParaRPr lang="en-US" altLang="ko-KR" dirty="0"/>
          </a:p>
          <a:p>
            <a:pPr lvl="1"/>
            <a:r>
              <a:rPr lang="ko-KR" altLang="en-US" dirty="0"/>
              <a:t>캡슐화 되어있는 객체의 메모리를 분리시키고 싶을 때 사용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84355"/>
            <a:ext cx="2240474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5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원형 </a:t>
            </a:r>
            <a:r>
              <a:rPr lang="en-US" altLang="ko-KR" dirty="0"/>
              <a:t>(Prototype)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하나의 메모를 저장할 수 있는 클래스를 만들어서 복제하기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131075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55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원형 </a:t>
            </a:r>
            <a:r>
              <a:rPr lang="en-US" altLang="ko-KR" dirty="0"/>
              <a:t>(Prototype)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복제 가능한 메모 클래스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복사의 종류</a:t>
            </a:r>
            <a:endParaRPr lang="en-US" altLang="ko-KR" dirty="0"/>
          </a:p>
          <a:p>
            <a:pPr lvl="1"/>
            <a:r>
              <a:rPr lang="ko-KR" altLang="en-US" dirty="0"/>
              <a:t>깊은 복사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을 통한 복사 </a:t>
            </a:r>
            <a:r>
              <a:rPr lang="en-US" altLang="ko-KR" dirty="0"/>
              <a:t>(</a:t>
            </a:r>
            <a:r>
              <a:rPr lang="ko-KR" altLang="en-US" dirty="0"/>
              <a:t>객체의 메모리가 분리됨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Wrapper Class, String, Primitive Type</a:t>
            </a:r>
            <a:r>
              <a:rPr lang="ko-KR" altLang="en-US" dirty="0"/>
              <a:t>의 변수 혹은 인스턴스만 깊은 복사를 지원함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옅은 복사</a:t>
            </a:r>
            <a:endParaRPr lang="en-US" altLang="ko-KR" dirty="0"/>
          </a:p>
          <a:p>
            <a:pPr lvl="2"/>
            <a:r>
              <a:rPr lang="ko-KR" altLang="en-US" dirty="0"/>
              <a:t>복사 대상 클래스에 있는 </a:t>
            </a:r>
            <a:r>
              <a:rPr lang="en-US" altLang="ko-KR" dirty="0"/>
              <a:t>Reference Type </a:t>
            </a:r>
            <a:r>
              <a:rPr lang="ko-KR" altLang="en-US" dirty="0"/>
              <a:t>의 인스턴스들은 메모리 주소를 복사함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Reference Type </a:t>
            </a:r>
            <a:r>
              <a:rPr lang="ko-KR" altLang="en-US" dirty="0"/>
              <a:t>은 메모리가 분리되지 않으므로 수동으로 깊은 복사를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4060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원형 </a:t>
            </a:r>
            <a:r>
              <a:rPr lang="en-US" altLang="ko-KR" dirty="0"/>
              <a:t>(Prototype)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ko-KR" altLang="en-US" dirty="0"/>
              <a:t>여러 개의 메모를 저장할 수 있는 메모 클래스로 변경시킨다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옅은 복사의 예를 확인 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원형 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6415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1-08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3421467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복잡한 </a:t>
            </a:r>
            <a:r>
              <a:rPr lang="ko-KR" altLang="en-US" dirty="0" err="1"/>
              <a:t>단계를거쳐야</a:t>
            </a:r>
            <a:r>
              <a:rPr lang="ko-KR" altLang="en-US" dirty="0"/>
              <a:t> 생성되는 객체의 구현을 서브클래스에게 넘겨주는 패턴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 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2987299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2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컴퓨터의 본체를 만들어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컴퓨터 본체는 아래 부품을 가지고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메인보드</a:t>
            </a:r>
            <a:endParaRPr lang="en-US" altLang="ko-KR" dirty="0"/>
          </a:p>
          <a:p>
            <a:pPr lvl="2"/>
            <a:r>
              <a:rPr lang="ko-KR" altLang="en-US" dirty="0"/>
              <a:t>그래픽카드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RAM</a:t>
            </a:r>
          </a:p>
          <a:p>
            <a:pPr lvl="2"/>
            <a:r>
              <a:rPr lang="en-US" altLang="ko-KR" dirty="0"/>
              <a:t>Storage</a:t>
            </a:r>
          </a:p>
          <a:p>
            <a:pPr lvl="1"/>
            <a:r>
              <a:rPr lang="ko-KR" altLang="en-US" dirty="0"/>
              <a:t>메인보드는 </a:t>
            </a:r>
            <a:r>
              <a:rPr lang="en-US" altLang="ko-KR" dirty="0" err="1"/>
              <a:t>GigaByte</a:t>
            </a:r>
            <a:r>
              <a:rPr lang="en-US" altLang="ko-KR" dirty="0"/>
              <a:t>, ACER</a:t>
            </a:r>
          </a:p>
          <a:p>
            <a:pPr lvl="1"/>
            <a:r>
              <a:rPr lang="ko-KR" altLang="en-US" dirty="0"/>
              <a:t>그래픽카드는 </a:t>
            </a:r>
            <a:r>
              <a:rPr lang="en-US" altLang="ko-KR" dirty="0"/>
              <a:t>Radeon, </a:t>
            </a:r>
            <a:r>
              <a:rPr lang="en-US" altLang="ko-KR" dirty="0" err="1"/>
              <a:t>Nvidia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Intel, AMD</a:t>
            </a:r>
          </a:p>
          <a:p>
            <a:pPr lvl="1"/>
            <a:r>
              <a:rPr lang="en-US" altLang="ko-KR" dirty="0"/>
              <a:t>RAM</a:t>
            </a:r>
            <a:r>
              <a:rPr lang="ko-KR" altLang="en-US" dirty="0"/>
              <a:t>은 </a:t>
            </a:r>
            <a:r>
              <a:rPr lang="en-US" altLang="ko-KR" dirty="0"/>
              <a:t>DDR3, DD4</a:t>
            </a:r>
          </a:p>
          <a:p>
            <a:pPr lvl="1"/>
            <a:r>
              <a:rPr lang="en-US" altLang="ko-KR" dirty="0"/>
              <a:t>Storage</a:t>
            </a:r>
            <a:r>
              <a:rPr lang="ko-KR" altLang="en-US" dirty="0"/>
              <a:t>는 </a:t>
            </a:r>
            <a:r>
              <a:rPr lang="en-US" altLang="ko-KR" dirty="0"/>
              <a:t>HDD, SSD </a:t>
            </a:r>
          </a:p>
          <a:p>
            <a:pPr lvl="1"/>
            <a:r>
              <a:rPr lang="ko-KR" altLang="en-US" dirty="0"/>
              <a:t>로 정의한다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81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4557155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재사용 가능한 형태의 시스템으로 설계함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현실적으로 힘든 일</a:t>
            </a:r>
            <a:endParaRPr lang="en-US" altLang="ko-KR" dirty="0"/>
          </a:p>
          <a:p>
            <a:pPr lvl="1"/>
            <a:r>
              <a:rPr lang="ko-KR" altLang="en-US" dirty="0"/>
              <a:t>어떻게 해야 인터페이스와 클래스를 효율적으로 관리할 수 있는지</a:t>
            </a:r>
            <a:endParaRPr lang="en-US" altLang="ko-KR" dirty="0"/>
          </a:p>
          <a:p>
            <a:pPr lvl="1"/>
            <a:r>
              <a:rPr lang="ko-KR" altLang="en-US" dirty="0"/>
              <a:t>어떻게 해야 인터페이스 간의 관계를 만들어 줄 수 있을지</a:t>
            </a:r>
            <a:endParaRPr lang="en-US" altLang="ko-KR" dirty="0"/>
          </a:p>
          <a:p>
            <a:pPr lvl="1"/>
            <a:r>
              <a:rPr lang="ko-KR" altLang="en-US" dirty="0"/>
              <a:t>초보자 혹은 오랜 경력자들에게도 힘든 과제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소설가들은 어떻게 작품을 써 나갈까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빈 종이에 매번 새로운 줄거리를 </a:t>
            </a:r>
            <a:r>
              <a:rPr lang="ko-KR" altLang="en-US" dirty="0" err="1"/>
              <a:t>써나갈지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각 장르마다 정해진 일정한 흐름에</a:t>
            </a:r>
            <a:r>
              <a:rPr lang="en-US" altLang="ko-KR" dirty="0"/>
              <a:t>, </a:t>
            </a:r>
            <a:r>
              <a:rPr lang="ko-KR" altLang="en-US" dirty="0"/>
              <a:t>약간의 살을 </a:t>
            </a:r>
            <a:r>
              <a:rPr lang="ko-KR" altLang="en-US" dirty="0" err="1"/>
              <a:t>붙혀</a:t>
            </a:r>
            <a:r>
              <a:rPr lang="ko-KR" altLang="en-US" dirty="0"/>
              <a:t> 나가는 형식으로 써 나갈 것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로맨스</a:t>
            </a:r>
            <a:r>
              <a:rPr lang="en-US" altLang="ko-KR" dirty="0"/>
              <a:t>, </a:t>
            </a:r>
            <a:r>
              <a:rPr lang="ko-KR" altLang="en-US" dirty="0"/>
              <a:t>비극</a:t>
            </a:r>
            <a:r>
              <a:rPr lang="en-US" altLang="ko-KR" dirty="0"/>
              <a:t>, </a:t>
            </a:r>
            <a:r>
              <a:rPr lang="ko-KR" altLang="en-US" dirty="0"/>
              <a:t>코미디 등등</a:t>
            </a:r>
            <a:r>
              <a:rPr lang="en-US" altLang="ko-KR" dirty="0"/>
              <a:t>..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설계라는 것도 비슷하다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시스템의 설계는 노련한 설계자의 경험에서 만들어진다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설계에도 일정한 패턴이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디자인 패턴은 노련한 개발자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설계자 들이 겪은 경험들을 정리해 놓은 것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657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 빌더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3109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많은 인자를 가진 객체의 생성을 다른 객체의 도움으로 생성하는 패턴</a:t>
            </a:r>
            <a:endParaRPr lang="en-US" altLang="ko-KR" dirty="0"/>
          </a:p>
          <a:p>
            <a:pPr lvl="1"/>
            <a:r>
              <a:rPr lang="ko-KR" altLang="en-US" dirty="0"/>
              <a:t>실무에서 많이 사용되는 패턴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 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3375953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5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컴퓨터의 본체를 만들어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컴퓨터 본체는 아래 부품을 가지고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메인보드</a:t>
            </a:r>
            <a:endParaRPr lang="en-US" altLang="ko-KR" dirty="0"/>
          </a:p>
          <a:p>
            <a:pPr lvl="2"/>
            <a:r>
              <a:rPr lang="ko-KR" altLang="en-US" dirty="0"/>
              <a:t>그래픽카드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RAM</a:t>
            </a:r>
          </a:p>
          <a:p>
            <a:pPr lvl="2"/>
            <a:r>
              <a:rPr lang="en-US" altLang="ko-KR" dirty="0"/>
              <a:t>Storage</a:t>
            </a:r>
          </a:p>
          <a:p>
            <a:pPr lvl="1"/>
            <a:r>
              <a:rPr lang="ko-KR" altLang="en-US" dirty="0"/>
              <a:t>메인보드는 </a:t>
            </a:r>
            <a:r>
              <a:rPr lang="en-US" altLang="ko-KR" dirty="0" err="1"/>
              <a:t>GigaByte</a:t>
            </a:r>
            <a:r>
              <a:rPr lang="en-US" altLang="ko-KR" dirty="0"/>
              <a:t>, ACER</a:t>
            </a:r>
          </a:p>
          <a:p>
            <a:pPr lvl="1"/>
            <a:r>
              <a:rPr lang="ko-KR" altLang="en-US" dirty="0"/>
              <a:t>그래픽카드는 </a:t>
            </a:r>
            <a:r>
              <a:rPr lang="en-US" altLang="ko-KR" dirty="0"/>
              <a:t>Radeon, </a:t>
            </a:r>
            <a:r>
              <a:rPr lang="en-US" altLang="ko-KR" dirty="0" err="1"/>
              <a:t>Nvidia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Intel, AMD</a:t>
            </a:r>
          </a:p>
          <a:p>
            <a:pPr lvl="1"/>
            <a:r>
              <a:rPr lang="en-US" altLang="ko-KR" dirty="0"/>
              <a:t>RAM</a:t>
            </a:r>
            <a:r>
              <a:rPr lang="ko-KR" altLang="en-US" dirty="0"/>
              <a:t>은 </a:t>
            </a:r>
            <a:r>
              <a:rPr lang="en-US" altLang="ko-KR" dirty="0"/>
              <a:t>DDR3, DD4</a:t>
            </a:r>
          </a:p>
          <a:p>
            <a:pPr lvl="1"/>
            <a:r>
              <a:rPr lang="en-US" altLang="ko-KR" dirty="0"/>
              <a:t>Storage</a:t>
            </a:r>
            <a:r>
              <a:rPr lang="ko-KR" altLang="en-US" dirty="0"/>
              <a:t>는 </a:t>
            </a:r>
            <a:r>
              <a:rPr lang="en-US" altLang="ko-KR" dirty="0"/>
              <a:t>HDD, SSD </a:t>
            </a:r>
          </a:p>
          <a:p>
            <a:pPr lvl="1"/>
            <a:r>
              <a:rPr lang="ko-KR" altLang="en-US" dirty="0"/>
              <a:t>로 정의한다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426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6" y="1556792"/>
            <a:ext cx="3734124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91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빌더 </a:t>
            </a:r>
            <a:r>
              <a:rPr lang="en-US" altLang="ko-KR" dirty="0"/>
              <a:t>(Builder)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 빌더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en-US" altLang="ko-KR" dirty="0" err="1"/>
              <a:t>HttpConnection</a:t>
            </a:r>
            <a:r>
              <a:rPr lang="en-US" altLang="ko-KR" dirty="0"/>
              <a:t> Utility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빌더 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790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팩토리 </a:t>
            </a:r>
            <a:r>
              <a:rPr lang="en-US" altLang="ko-KR" dirty="0"/>
              <a:t>(Abstract Factory)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생성패턴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1-09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525377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 </a:t>
            </a:r>
            <a:r>
              <a:rPr lang="ko-KR" altLang="en-US" dirty="0"/>
              <a:t>추상 팩토리 </a:t>
            </a:r>
            <a:r>
              <a:rPr lang="en-US" altLang="ko-KR" dirty="0"/>
              <a:t>(Abstract Factory)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있는 객체의 생성을 가상화 시키는 패턴</a:t>
            </a:r>
            <a:endParaRPr lang="en-US" altLang="ko-KR" dirty="0"/>
          </a:p>
          <a:p>
            <a:pPr lvl="1"/>
            <a:r>
              <a:rPr lang="ko-KR" altLang="en-US" dirty="0"/>
              <a:t>객체 생성의 책임을 다른 클래스가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빌더 패턴과 함께 사용되면 더 효율적으로 객체를 생성할 수 있다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852936"/>
            <a:ext cx="2880320" cy="16766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Builder Pattern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52011" y="3429000"/>
            <a:ext cx="2063513" cy="8597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Abstract Factory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6107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추상 팩토리 </a:t>
            </a:r>
            <a:r>
              <a:rPr lang="en-US" altLang="ko-KR" dirty="0"/>
              <a:t>(Abstract Factory)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8138865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1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추상 팩토리 </a:t>
            </a:r>
            <a:r>
              <a:rPr lang="en-US" altLang="ko-KR" dirty="0"/>
              <a:t>(Abstract Factory)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CPU </a:t>
            </a:r>
            <a:r>
              <a:rPr lang="ko-KR" altLang="en-US" dirty="0"/>
              <a:t>제조사 별로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제조사 인 </a:t>
            </a:r>
            <a:r>
              <a:rPr lang="en-US" altLang="ko-KR" dirty="0"/>
              <a:t>Intel, AMD </a:t>
            </a:r>
            <a:r>
              <a:rPr lang="ko-KR" altLang="en-US" dirty="0"/>
              <a:t>를 추상 팩토리로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9" y="1988840"/>
            <a:ext cx="7902625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1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추상 팩토리 </a:t>
            </a:r>
            <a:r>
              <a:rPr lang="en-US" altLang="ko-KR" dirty="0"/>
              <a:t>(Abstract Factory) - </a:t>
            </a:r>
            <a:r>
              <a:rPr lang="ko-KR" altLang="en-US" dirty="0"/>
              <a:t>생성패턴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Ram, </a:t>
            </a:r>
            <a:r>
              <a:rPr lang="en-US" altLang="ko-KR" dirty="0" err="1"/>
              <a:t>Vga</a:t>
            </a:r>
            <a:r>
              <a:rPr lang="en-US" altLang="ko-KR" dirty="0"/>
              <a:t> </a:t>
            </a:r>
            <a:r>
              <a:rPr lang="ko-KR" altLang="en-US" dirty="0"/>
              <a:t>도 같은 방식으로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Builder Pattern  </a:t>
            </a:r>
            <a:r>
              <a:rPr lang="ko-KR" altLang="en-US" dirty="0"/>
              <a:t>예제에 적용해보기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 팩토리 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858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초보자 혹은 객체 지향 설계를 처음 접하는 사람에게는</a:t>
            </a:r>
            <a:r>
              <a:rPr lang="en-US" altLang="ko-KR" dirty="0"/>
              <a:t>..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2" y="1916832"/>
            <a:ext cx="3165078" cy="40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2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가교 </a:t>
            </a:r>
            <a:r>
              <a:rPr lang="en-US" altLang="ko-KR" dirty="0"/>
              <a:t>(Bridge) - </a:t>
            </a:r>
            <a:r>
              <a:rPr lang="ko-KR" altLang="en-US" dirty="0"/>
              <a:t>구조패턴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1-10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3794601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 </a:t>
            </a:r>
            <a:r>
              <a:rPr lang="ko-KR" altLang="en-US" dirty="0"/>
              <a:t>가교 </a:t>
            </a:r>
            <a:r>
              <a:rPr lang="en-US" altLang="ko-KR" dirty="0"/>
              <a:t>(Bridge)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 err="1"/>
              <a:t>사용중이던</a:t>
            </a:r>
            <a:r>
              <a:rPr lang="ko-KR" altLang="en-US" dirty="0"/>
              <a:t> 클래스의 기능에 변경사항이 생긴다면</a:t>
            </a:r>
            <a:r>
              <a:rPr lang="en-US" altLang="ko-KR" dirty="0"/>
              <a:t>, </a:t>
            </a:r>
            <a:r>
              <a:rPr lang="ko-KR" altLang="en-US" dirty="0"/>
              <a:t>기능을 수정하지 않고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  <a:r>
              <a:rPr lang="ko-KR" altLang="en-US" dirty="0"/>
              <a:t>를 만들어 새로운 </a:t>
            </a:r>
            <a:r>
              <a:rPr lang="en-US" altLang="ko-KR" dirty="0"/>
              <a:t>Class </a:t>
            </a:r>
            <a:r>
              <a:rPr lang="ko-KR" altLang="en-US" dirty="0"/>
              <a:t>로 </a:t>
            </a:r>
            <a:r>
              <a:rPr lang="ko-KR" altLang="en-US" dirty="0" err="1"/>
              <a:t>재구현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Adapter Pattern</a:t>
            </a:r>
            <a:r>
              <a:rPr lang="ko-KR" altLang="en-US" dirty="0"/>
              <a:t>과 매우 유사함</a:t>
            </a:r>
            <a:endParaRPr lang="en-US" altLang="ko-KR" dirty="0"/>
          </a:p>
          <a:p>
            <a:pPr lvl="2"/>
            <a:r>
              <a:rPr lang="en-US" altLang="ko-KR" dirty="0"/>
              <a:t>Adapter Pattern </a:t>
            </a:r>
            <a:r>
              <a:rPr lang="ko-KR" altLang="en-US" dirty="0"/>
              <a:t>은 구현을 분리해 연결시킴</a:t>
            </a:r>
            <a:endParaRPr lang="en-US" altLang="ko-KR" dirty="0"/>
          </a:p>
          <a:p>
            <a:pPr lvl="2"/>
            <a:r>
              <a:rPr lang="en-US" altLang="ko-KR" dirty="0"/>
              <a:t>Bridge Patten </a:t>
            </a:r>
            <a:r>
              <a:rPr lang="ko-KR" altLang="en-US" dirty="0"/>
              <a:t>은 구현과 추상을 분리하는 패턴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3" y="3861048"/>
            <a:ext cx="3810330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980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 </a:t>
            </a:r>
            <a:r>
              <a:rPr lang="ko-KR" altLang="en-US" dirty="0"/>
              <a:t>가교 </a:t>
            </a:r>
            <a:r>
              <a:rPr lang="en-US" altLang="ko-KR" dirty="0"/>
              <a:t>(Bridge)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모스 부호를 출력해주는 클래스가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Dot, Dash </a:t>
            </a:r>
            <a:r>
              <a:rPr lang="ko-KR" altLang="en-US" dirty="0"/>
              <a:t>가 아닌 빛으로 표현하는 모스 부호</a:t>
            </a:r>
            <a:r>
              <a:rPr lang="en-US" altLang="ko-KR" dirty="0"/>
              <a:t>, </a:t>
            </a:r>
            <a:r>
              <a:rPr lang="ko-KR" altLang="en-US" dirty="0"/>
              <a:t>소리로 표현하는 모스 부호가 필요하다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554784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21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 </a:t>
            </a:r>
            <a:r>
              <a:rPr lang="ko-KR" altLang="en-US" dirty="0"/>
              <a:t>가교 </a:t>
            </a:r>
            <a:r>
              <a:rPr lang="en-US" altLang="ko-KR" dirty="0"/>
              <a:t>(Bridge)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모스 코드 시스템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en-US" altLang="ko-KR" dirty="0"/>
              <a:t>Console Logger </a:t>
            </a:r>
            <a:r>
              <a:rPr lang="ko-KR" altLang="en-US" dirty="0"/>
              <a:t>에 클래스명을 추가하도록 변경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가교패턴을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8213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복합체 </a:t>
            </a:r>
            <a:r>
              <a:rPr lang="en-US" altLang="ko-KR" dirty="0"/>
              <a:t>(Composite) - </a:t>
            </a:r>
            <a:r>
              <a:rPr lang="ko-KR" altLang="en-US" dirty="0"/>
              <a:t>구조패턴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1-11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6278417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/>
              <a:t>복합체 </a:t>
            </a:r>
            <a:r>
              <a:rPr lang="en-US" altLang="ko-KR" dirty="0"/>
              <a:t>(Composite)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부분과 전체의 계층을 표현하기 위해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ko-KR" altLang="en-US" dirty="0"/>
              <a:t>들을 모아 </a:t>
            </a:r>
            <a:r>
              <a:rPr lang="ko-KR" altLang="en-US" dirty="0">
                <a:solidFill>
                  <a:srgbClr val="FF0000"/>
                </a:solidFill>
              </a:rPr>
              <a:t>트리구조</a:t>
            </a:r>
            <a:r>
              <a:rPr lang="ko-KR" altLang="en-US" dirty="0"/>
              <a:t>로 구성함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파일 시스템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&gt; GUI</a:t>
            </a:r>
            <a:r>
              <a:rPr lang="ko-KR" altLang="en-US" dirty="0"/>
              <a:t>의 </a:t>
            </a:r>
            <a:r>
              <a:rPr lang="en-US" altLang="ko-KR" dirty="0"/>
              <a:t>Component 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텍스트 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00362"/>
            <a:ext cx="4084674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527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/>
              <a:t>복합체 </a:t>
            </a:r>
            <a:r>
              <a:rPr lang="en-US" altLang="ko-KR" dirty="0"/>
              <a:t>(Composite)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115616" y="2739408"/>
            <a:ext cx="864096" cy="648072"/>
            <a:chOff x="1115616" y="2060848"/>
            <a:chExt cx="864096" cy="64807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root</a:t>
              </a:r>
              <a:endParaRPr lang="ko-KR" altLang="en-US" sz="12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83768" y="2745512"/>
            <a:ext cx="864096" cy="648072"/>
            <a:chOff x="1115616" y="2060848"/>
            <a:chExt cx="864096" cy="6480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game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483768" y="4683625"/>
            <a:ext cx="864096" cy="648072"/>
            <a:chOff x="1115616" y="2060848"/>
            <a:chExt cx="864096" cy="64807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movie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06280" y="2754647"/>
            <a:ext cx="864096" cy="648072"/>
            <a:chOff x="1115616" y="2060848"/>
            <a:chExt cx="864096" cy="64807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fps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06280" y="3566661"/>
            <a:ext cx="864096" cy="648072"/>
            <a:chOff x="1115616" y="2060848"/>
            <a:chExt cx="864096" cy="6480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/>
                <a:t>rpg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006280" y="4683624"/>
            <a:ext cx="864096" cy="648072"/>
            <a:chOff x="1115616" y="2060848"/>
            <a:chExt cx="864096" cy="64807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action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06280" y="5517232"/>
            <a:ext cx="864096" cy="648072"/>
            <a:chOff x="1115616" y="2060848"/>
            <a:chExt cx="864096" cy="64807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comedy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19524" y="1844839"/>
            <a:ext cx="864096" cy="648072"/>
            <a:chOff x="1115616" y="2060848"/>
            <a:chExt cx="864096" cy="64807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/>
                <a:t>kor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619524" y="2760750"/>
            <a:ext cx="864096" cy="648072"/>
            <a:chOff x="1115616" y="2060848"/>
            <a:chExt cx="864096" cy="64807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060848"/>
              <a:ext cx="864096" cy="64807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15616" y="22463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/>
                <a:t>eng</a:t>
              </a:r>
              <a:endParaRPr lang="ko-KR" altLang="en-US" sz="1200" dirty="0"/>
            </a:p>
          </p:txBody>
        </p:sp>
      </p:grpSp>
      <p:cxnSp>
        <p:nvCxnSpPr>
          <p:cNvPr id="36" name="직선 연결선 35"/>
          <p:cNvCxnSpPr>
            <a:stCxn id="6" idx="3"/>
            <a:endCxn id="10" idx="1"/>
          </p:cNvCxnSpPr>
          <p:nvPr/>
        </p:nvCxnSpPr>
        <p:spPr>
          <a:xfrm>
            <a:off x="1979712" y="3063444"/>
            <a:ext cx="504056" cy="6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3"/>
            <a:endCxn id="19" idx="1"/>
          </p:cNvCxnSpPr>
          <p:nvPr/>
        </p:nvCxnSpPr>
        <p:spPr>
          <a:xfrm>
            <a:off x="3347864" y="3069548"/>
            <a:ext cx="658416" cy="9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3"/>
            <a:endCxn id="31" idx="1"/>
          </p:cNvCxnSpPr>
          <p:nvPr/>
        </p:nvCxnSpPr>
        <p:spPr>
          <a:xfrm flipV="1">
            <a:off x="4870376" y="2168875"/>
            <a:ext cx="749148" cy="909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9" idx="3"/>
            <a:endCxn id="34" idx="1"/>
          </p:cNvCxnSpPr>
          <p:nvPr/>
        </p:nvCxnSpPr>
        <p:spPr>
          <a:xfrm>
            <a:off x="4870376" y="3078683"/>
            <a:ext cx="749148" cy="6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3"/>
            <a:endCxn id="22" idx="1"/>
          </p:cNvCxnSpPr>
          <p:nvPr/>
        </p:nvCxnSpPr>
        <p:spPr>
          <a:xfrm>
            <a:off x="3347864" y="3069548"/>
            <a:ext cx="658416" cy="821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6" idx="3"/>
            <a:endCxn id="13" idx="1"/>
          </p:cNvCxnSpPr>
          <p:nvPr/>
        </p:nvCxnSpPr>
        <p:spPr>
          <a:xfrm>
            <a:off x="1979712" y="3063444"/>
            <a:ext cx="504056" cy="1944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3" idx="3"/>
            <a:endCxn id="25" idx="1"/>
          </p:cNvCxnSpPr>
          <p:nvPr/>
        </p:nvCxnSpPr>
        <p:spPr>
          <a:xfrm flipV="1">
            <a:off x="3347864" y="5007660"/>
            <a:ext cx="65841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3"/>
            <a:endCxn id="28" idx="1"/>
          </p:cNvCxnSpPr>
          <p:nvPr/>
        </p:nvCxnSpPr>
        <p:spPr>
          <a:xfrm>
            <a:off x="3347864" y="5007661"/>
            <a:ext cx="658416" cy="83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7114943" y="1026096"/>
            <a:ext cx="646331" cy="662880"/>
            <a:chOff x="7201162" y="1274290"/>
            <a:chExt cx="646331" cy="6628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1274290"/>
              <a:ext cx="432048" cy="432048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201162" y="17063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/>
                <a:t>서든어택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057237" y="1952695"/>
            <a:ext cx="761747" cy="662880"/>
            <a:chOff x="7143455" y="1274290"/>
            <a:chExt cx="761747" cy="66288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1274290"/>
              <a:ext cx="432048" cy="43204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7143455" y="170633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err="1"/>
                <a:t>스페셜포스</a:t>
              </a:r>
              <a:endParaRPr lang="ko-KR" altLang="en-US" sz="900" dirty="0"/>
            </a:p>
          </p:txBody>
        </p:sp>
      </p:grpSp>
      <p:cxnSp>
        <p:nvCxnSpPr>
          <p:cNvPr id="64" name="직선 연결선 63"/>
          <p:cNvCxnSpPr>
            <a:stCxn id="31" idx="3"/>
            <a:endCxn id="5" idx="1"/>
          </p:cNvCxnSpPr>
          <p:nvPr/>
        </p:nvCxnSpPr>
        <p:spPr>
          <a:xfrm flipV="1">
            <a:off x="6483620" y="1242120"/>
            <a:ext cx="738465" cy="926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1" idx="3"/>
            <a:endCxn id="62" idx="1"/>
          </p:cNvCxnSpPr>
          <p:nvPr/>
        </p:nvCxnSpPr>
        <p:spPr>
          <a:xfrm flipV="1">
            <a:off x="6483620" y="2168719"/>
            <a:ext cx="738466" cy="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7114946" y="2875796"/>
            <a:ext cx="646331" cy="662880"/>
            <a:chOff x="7201164" y="1274290"/>
            <a:chExt cx="646331" cy="66288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1274290"/>
              <a:ext cx="432048" cy="432048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201164" y="17063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err="1"/>
                <a:t>오버워치</a:t>
              </a:r>
              <a:endParaRPr lang="ko-KR" altLang="en-US" sz="900" dirty="0"/>
            </a:p>
          </p:txBody>
        </p:sp>
      </p:grpSp>
      <p:cxnSp>
        <p:nvCxnSpPr>
          <p:cNvPr id="73" name="직선 연결선 72"/>
          <p:cNvCxnSpPr>
            <a:stCxn id="34" idx="3"/>
            <a:endCxn id="71" idx="1"/>
          </p:cNvCxnSpPr>
          <p:nvPr/>
        </p:nvCxnSpPr>
        <p:spPr>
          <a:xfrm>
            <a:off x="6483620" y="3084786"/>
            <a:ext cx="738466" cy="7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5708369" y="4786884"/>
            <a:ext cx="686406" cy="662880"/>
            <a:chOff x="7181127" y="1274290"/>
            <a:chExt cx="686406" cy="662880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1274290"/>
              <a:ext cx="432048" cy="432048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7181127" y="1706338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/>
                <a:t>제이슨 본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708367" y="5617847"/>
            <a:ext cx="686406" cy="662880"/>
            <a:chOff x="7181127" y="1274290"/>
            <a:chExt cx="686406" cy="662880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1274290"/>
              <a:ext cx="432048" cy="43204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181127" y="1706338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/>
                <a:t>세 얼간이</a:t>
              </a:r>
            </a:p>
          </p:txBody>
        </p:sp>
      </p:grpSp>
      <p:cxnSp>
        <p:nvCxnSpPr>
          <p:cNvPr id="83" name="직선 연결선 82"/>
          <p:cNvCxnSpPr>
            <a:stCxn id="25" idx="3"/>
            <a:endCxn id="78" idx="1"/>
          </p:cNvCxnSpPr>
          <p:nvPr/>
        </p:nvCxnSpPr>
        <p:spPr>
          <a:xfrm flipV="1">
            <a:off x="4870376" y="5002908"/>
            <a:ext cx="965170" cy="4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8" idx="3"/>
            <a:endCxn id="81" idx="1"/>
          </p:cNvCxnSpPr>
          <p:nvPr/>
        </p:nvCxnSpPr>
        <p:spPr>
          <a:xfrm flipV="1">
            <a:off x="4870376" y="5833871"/>
            <a:ext cx="965168" cy="7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27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/>
              <a:t>복합체 </a:t>
            </a:r>
            <a:r>
              <a:rPr lang="en-US" altLang="ko-KR" dirty="0"/>
              <a:t>(Composite)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412277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00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/>
              <a:t>복합체 </a:t>
            </a:r>
            <a:r>
              <a:rPr lang="en-US" altLang="ko-KR" dirty="0"/>
              <a:t>(Composite)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디렉토리 구조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의 컴포넌트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pPr lvl="1"/>
            <a:r>
              <a:rPr lang="ko-KR" altLang="en-US" dirty="0"/>
              <a:t>컴포넌트들은 클릭되어질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사각형: 둥근 모서리 2"/>
          <p:cNvSpPr/>
          <p:nvPr/>
        </p:nvSpPr>
        <p:spPr>
          <a:xfrm>
            <a:off x="899592" y="4221088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Component</a:t>
            </a:r>
            <a:endParaRPr lang="ko-KR" altLang="en-US" sz="800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1691680" y="4729823"/>
            <a:ext cx="1080120" cy="288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TextView</a:t>
            </a:r>
            <a:endParaRPr lang="ko-KR" altLang="en-US" sz="800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2555776" y="5238558"/>
            <a:ext cx="1080120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Button</a:t>
            </a:r>
            <a:endParaRPr lang="ko-KR" altLang="en-US" sz="800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1691680" y="5747293"/>
            <a:ext cx="1080120" cy="288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ImageView</a:t>
            </a:r>
            <a:endParaRPr lang="ko-KR" altLang="en-US" sz="800" dirty="0"/>
          </a:p>
        </p:txBody>
      </p:sp>
      <p:cxnSp>
        <p:nvCxnSpPr>
          <p:cNvPr id="11" name="연결선: 꺾임 10"/>
          <p:cNvCxnSpPr>
            <a:stCxn id="3" idx="2"/>
            <a:endCxn id="5" idx="1"/>
          </p:cNvCxnSpPr>
          <p:nvPr/>
        </p:nvCxnSpPr>
        <p:spPr>
          <a:xfrm rot="16200000" flipH="1">
            <a:off x="1383307" y="4565465"/>
            <a:ext cx="364719" cy="252028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/>
          <p:cNvCxnSpPr>
            <a:stCxn id="5" idx="2"/>
            <a:endCxn id="6" idx="1"/>
          </p:cNvCxnSpPr>
          <p:nvPr/>
        </p:nvCxnSpPr>
        <p:spPr>
          <a:xfrm rot="16200000" flipH="1">
            <a:off x="2211399" y="5038196"/>
            <a:ext cx="364719" cy="324036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/>
          <p:cNvCxnSpPr>
            <a:stCxn id="3" idx="2"/>
            <a:endCxn id="7" idx="1"/>
          </p:cNvCxnSpPr>
          <p:nvPr/>
        </p:nvCxnSpPr>
        <p:spPr>
          <a:xfrm rot="16200000" flipH="1">
            <a:off x="874572" y="5074200"/>
            <a:ext cx="1382189" cy="252028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22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장식자 </a:t>
            </a:r>
            <a:r>
              <a:rPr lang="en-US" altLang="ko-KR" dirty="0"/>
              <a:t>(Decorator) - </a:t>
            </a:r>
            <a:r>
              <a:rPr lang="ko-KR" altLang="en-US" dirty="0"/>
              <a:t>구조패턴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1-12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93813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디자인 패턴은 문제의 유형과 해법에 따라 아래 세가지로 구분된다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생성 패턴</a:t>
            </a:r>
            <a:endParaRPr lang="en-US" altLang="ko-KR" dirty="0"/>
          </a:p>
          <a:p>
            <a:pPr lvl="2"/>
            <a:r>
              <a:rPr lang="ko-KR" altLang="en-US" dirty="0"/>
              <a:t>객체의 생성에 관련된 패턴들을 정의함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구조 패턴</a:t>
            </a:r>
            <a:endParaRPr lang="en-US" altLang="ko-KR" dirty="0"/>
          </a:p>
          <a:p>
            <a:pPr lvl="2"/>
            <a:r>
              <a:rPr lang="ko-KR" altLang="en-US" dirty="0"/>
              <a:t>구조의 확장을 어떻게 해야 효율적으로 할 수 있는지에 대해 정의함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행동 패턴</a:t>
            </a:r>
            <a:endParaRPr lang="en-US" altLang="ko-KR" dirty="0"/>
          </a:p>
          <a:p>
            <a:pPr lvl="2"/>
            <a:r>
              <a:rPr lang="ko-KR" altLang="en-US" dirty="0"/>
              <a:t>특정 처리에 대한 책임을 어느 객체에 할당하는 것이 좋을지 등에 대해 정의함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466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 </a:t>
            </a:r>
            <a:r>
              <a:rPr lang="ko-KR" altLang="en-US" dirty="0"/>
              <a:t>장식자 </a:t>
            </a:r>
            <a:r>
              <a:rPr lang="en-US" altLang="ko-KR" dirty="0"/>
              <a:t>(Decorator)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객체에 동적으로 새로운 책임을 추가할 수 있게 하는 패턴</a:t>
            </a:r>
            <a:endParaRPr lang="en-US" altLang="ko-KR" dirty="0"/>
          </a:p>
          <a:p>
            <a:pPr lvl="1"/>
            <a:r>
              <a:rPr lang="ko-KR" altLang="en-US" dirty="0"/>
              <a:t>서브 클래스를 생성하는 것 보다 융통성 있는 방법을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원래의 객체를 감싸 기능의 추가를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4092295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04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 </a:t>
            </a:r>
            <a:r>
              <a:rPr lang="ko-KR" altLang="en-US" dirty="0"/>
              <a:t>장식자 </a:t>
            </a:r>
            <a:r>
              <a:rPr lang="en-US" altLang="ko-KR" dirty="0"/>
              <a:t>(Decorator)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커피 제조 방법</a:t>
            </a:r>
            <a:endParaRPr lang="en-US" altLang="ko-KR" dirty="0"/>
          </a:p>
          <a:p>
            <a:pPr lvl="1"/>
            <a:r>
              <a:rPr lang="ko-KR" altLang="en-US" dirty="0"/>
              <a:t>에스프레소</a:t>
            </a:r>
            <a:endParaRPr lang="en-US" altLang="ko-KR" dirty="0"/>
          </a:p>
          <a:p>
            <a:pPr lvl="2"/>
            <a:r>
              <a:rPr lang="ko-KR" altLang="en-US" dirty="0"/>
              <a:t>커피의 기본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아메리카노 </a:t>
            </a:r>
            <a:endParaRPr lang="en-US" altLang="ko-KR" dirty="0"/>
          </a:p>
          <a:p>
            <a:pPr lvl="2"/>
            <a:r>
              <a:rPr lang="ko-KR" altLang="en-US" dirty="0"/>
              <a:t>에스프레소 </a:t>
            </a:r>
            <a:r>
              <a:rPr lang="en-US" altLang="ko-KR" dirty="0"/>
              <a:t>+ </a:t>
            </a:r>
            <a:r>
              <a:rPr lang="ko-KR" altLang="en-US" dirty="0"/>
              <a:t>물</a:t>
            </a:r>
            <a:endParaRPr lang="en-US" altLang="ko-KR" dirty="0"/>
          </a:p>
          <a:p>
            <a:pPr lvl="1"/>
            <a:r>
              <a:rPr lang="ko-KR" altLang="en-US" dirty="0" err="1"/>
              <a:t>카페라떼</a:t>
            </a:r>
            <a:endParaRPr lang="en-US" altLang="ko-KR" dirty="0"/>
          </a:p>
          <a:p>
            <a:pPr lvl="2"/>
            <a:r>
              <a:rPr lang="ko-KR" altLang="en-US" dirty="0"/>
              <a:t>에스프레소 </a:t>
            </a:r>
            <a:r>
              <a:rPr lang="en-US" altLang="ko-KR" dirty="0"/>
              <a:t>+ </a:t>
            </a:r>
            <a:r>
              <a:rPr lang="ko-KR" altLang="en-US" dirty="0"/>
              <a:t>스팀 밀크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헤이즐넛</a:t>
            </a:r>
            <a:endParaRPr lang="en-US" altLang="ko-KR" dirty="0"/>
          </a:p>
          <a:p>
            <a:pPr lvl="2"/>
            <a:r>
              <a:rPr lang="ko-KR" altLang="en-US" dirty="0"/>
              <a:t>아메리카노 </a:t>
            </a:r>
            <a:r>
              <a:rPr lang="en-US" altLang="ko-KR" dirty="0"/>
              <a:t>+ </a:t>
            </a:r>
            <a:r>
              <a:rPr lang="ko-KR" altLang="en-US" dirty="0" err="1"/>
              <a:t>헤이즐넛</a:t>
            </a:r>
            <a:r>
              <a:rPr lang="ko-KR" altLang="en-US" dirty="0"/>
              <a:t> 시럽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카페모카</a:t>
            </a:r>
            <a:endParaRPr lang="en-US" altLang="ko-KR" dirty="0"/>
          </a:p>
          <a:p>
            <a:pPr lvl="2"/>
            <a:r>
              <a:rPr lang="ko-KR" altLang="en-US" dirty="0" err="1"/>
              <a:t>카페라떼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초콜릿</a:t>
            </a:r>
            <a:endParaRPr lang="en-US" altLang="ko-KR" dirty="0"/>
          </a:p>
          <a:p>
            <a:pPr lvl="1"/>
            <a:r>
              <a:rPr lang="ko-KR" altLang="en-US" dirty="0" err="1"/>
              <a:t>카라멜</a:t>
            </a:r>
            <a:r>
              <a:rPr lang="ko-KR" altLang="en-US" dirty="0"/>
              <a:t> </a:t>
            </a:r>
            <a:r>
              <a:rPr lang="ko-KR" altLang="en-US" dirty="0" err="1"/>
              <a:t>마키야토</a:t>
            </a:r>
            <a:endParaRPr lang="en-US" altLang="ko-KR" dirty="0"/>
          </a:p>
          <a:p>
            <a:pPr lvl="2"/>
            <a:r>
              <a:rPr lang="ko-KR" altLang="en-US" dirty="0" err="1"/>
              <a:t>카페라떼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캬라멜</a:t>
            </a:r>
            <a:r>
              <a:rPr lang="ko-KR" altLang="en-US" dirty="0"/>
              <a:t> 시럽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위 음료들의 가격을 책정하는 프로그램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35095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 </a:t>
            </a:r>
            <a:r>
              <a:rPr lang="ko-KR" altLang="en-US" dirty="0"/>
              <a:t>장식자 </a:t>
            </a:r>
            <a:r>
              <a:rPr lang="en-US" altLang="ko-KR" dirty="0"/>
              <a:t>(Decorator)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AbstractAdding</a:t>
            </a:r>
            <a:endParaRPr lang="en-US" altLang="ko-KR" dirty="0"/>
          </a:p>
          <a:p>
            <a:pPr lvl="1"/>
            <a:r>
              <a:rPr lang="en-US" altLang="ko-KR" dirty="0" err="1"/>
              <a:t>IBeverage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Espresso, Milk, Water </a:t>
            </a:r>
            <a:r>
              <a:rPr lang="ko-KR" altLang="en-US" dirty="0"/>
              <a:t>를 동일시 </a:t>
            </a:r>
            <a:r>
              <a:rPr lang="ko-KR" altLang="en-US" dirty="0" err="1"/>
              <a:t>시켜줌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4831499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7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 </a:t>
            </a:r>
            <a:r>
              <a:rPr lang="ko-KR" altLang="en-US" dirty="0"/>
              <a:t>장식자 </a:t>
            </a:r>
            <a:r>
              <a:rPr lang="en-US" altLang="ko-KR" dirty="0"/>
              <a:t>(Decorator)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커피 계산기 만들어 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AOP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 시작하기 전</a:t>
            </a:r>
            <a:r>
              <a:rPr lang="en-US" altLang="ko-KR" dirty="0"/>
              <a:t>, Process </a:t>
            </a:r>
            <a:r>
              <a:rPr lang="ko-KR" altLang="en-US" dirty="0"/>
              <a:t>끝난 후</a:t>
            </a:r>
            <a:r>
              <a:rPr lang="en-US" altLang="ko-KR" dirty="0"/>
              <a:t>, Exception </a:t>
            </a:r>
            <a:r>
              <a:rPr lang="ko-KR" altLang="en-US" dirty="0"/>
              <a:t>이 던져진 경우 핸들링 할 수 있는 객체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858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방문자 </a:t>
            </a:r>
            <a:r>
              <a:rPr lang="en-US" altLang="ko-KR" dirty="0"/>
              <a:t>(Visitor) - </a:t>
            </a:r>
            <a:r>
              <a:rPr lang="ko-KR" altLang="en-US" dirty="0"/>
              <a:t>행동패턴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1-13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36686095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 </a:t>
            </a:r>
            <a:r>
              <a:rPr lang="ko-KR" altLang="en-US" dirty="0"/>
              <a:t>방문자 </a:t>
            </a:r>
            <a:r>
              <a:rPr lang="en-US" altLang="ko-KR" dirty="0"/>
              <a:t>(Visitor)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객체에서 공통적인 복잡한 처리를 분리함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객체에서 복잡한 로직을 </a:t>
            </a:r>
            <a:r>
              <a:rPr lang="ko-KR" altLang="en-US" dirty="0" err="1"/>
              <a:t>떼내어</a:t>
            </a:r>
            <a:r>
              <a:rPr lang="ko-KR" altLang="en-US" dirty="0"/>
              <a:t> 외부에서 수행함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4000847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70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 </a:t>
            </a:r>
            <a:r>
              <a:rPr lang="ko-KR" altLang="en-US" dirty="0"/>
              <a:t>방문자 </a:t>
            </a:r>
            <a:r>
              <a:rPr lang="en-US" altLang="ko-KR" dirty="0"/>
              <a:t>(Visitor)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한 학년의 프로그래밍 점수의 총합을 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3505504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2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 </a:t>
            </a:r>
            <a:r>
              <a:rPr lang="ko-KR" altLang="en-US" dirty="0"/>
              <a:t>방문자 </a:t>
            </a:r>
            <a:r>
              <a:rPr lang="en-US" altLang="ko-KR" dirty="0"/>
              <a:t>(Visitor)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점수 합계 프로그램 </a:t>
            </a:r>
            <a:r>
              <a:rPr lang="ko-KR" altLang="en-US" dirty="0" err="1"/>
              <a:t>만들어보기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ko-KR" altLang="en-US" dirty="0"/>
              <a:t>도형들의 넓이를 모두 더하는 기능을 만들어 봅시다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삼각형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방문자패턴을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1521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책임 연쇄 </a:t>
            </a:r>
            <a:r>
              <a:rPr lang="en-US" altLang="ko-KR" dirty="0"/>
              <a:t>(Chain of responsibility)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행동패턴</a:t>
            </a:r>
            <a:endParaRPr lang="en-US" altLang="ko-KR" dirty="0"/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1-14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1717578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 </a:t>
            </a:r>
            <a:r>
              <a:rPr lang="ko-KR" altLang="en-US" dirty="0"/>
              <a:t>책임 연쇄 </a:t>
            </a:r>
            <a:r>
              <a:rPr lang="en-US" altLang="ko-KR" dirty="0"/>
              <a:t>(Chain of responsibility) –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다양한 처리 방식을 유연하게 연결할 수 있는 패턴</a:t>
            </a:r>
            <a:endParaRPr lang="en-US" altLang="ko-KR" dirty="0"/>
          </a:p>
          <a:p>
            <a:pPr lvl="1"/>
            <a:r>
              <a:rPr lang="ko-KR" altLang="en-US" dirty="0"/>
              <a:t>메시지를 보내는 객체와 이를 받아 처리하는 객체들 간의 결합도를 없애기 위한 패턴</a:t>
            </a:r>
            <a:endParaRPr lang="en-US" altLang="ko-KR" dirty="0"/>
          </a:p>
          <a:p>
            <a:pPr lvl="1"/>
            <a:r>
              <a:rPr lang="ko-KR" altLang="en-US" dirty="0"/>
              <a:t>하나의 요청에 대한 처리를 여러 객체에게 넘기고</a:t>
            </a:r>
            <a:r>
              <a:rPr lang="en-US" altLang="ko-KR" dirty="0"/>
              <a:t>, </a:t>
            </a:r>
            <a:r>
              <a:rPr lang="ko-KR" altLang="en-US" dirty="0"/>
              <a:t>처리할 수 있는 클래스만 처리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352836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8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패턴의 기본 상식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1-01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687695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 </a:t>
            </a:r>
            <a:r>
              <a:rPr lang="ko-KR" altLang="en-US" dirty="0"/>
              <a:t>책임 연쇄 </a:t>
            </a:r>
            <a:r>
              <a:rPr lang="en-US" altLang="ko-KR" dirty="0"/>
              <a:t>(Chain of responsibility) –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사칙연산을 할 수 있는 계산기 클래스가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각각은 </a:t>
            </a:r>
            <a:r>
              <a:rPr lang="en-US" altLang="ko-KR" dirty="0"/>
              <a:t>“</a:t>
            </a:r>
            <a:r>
              <a:rPr lang="ko-KR" altLang="en-US" dirty="0"/>
              <a:t>더하기</a:t>
            </a:r>
            <a:r>
              <a:rPr lang="en-US" altLang="ko-KR" dirty="0"/>
              <a:t>”, “</a:t>
            </a:r>
            <a:r>
              <a:rPr lang="ko-KR" altLang="en-US" dirty="0"/>
              <a:t>빼기</a:t>
            </a:r>
            <a:r>
              <a:rPr lang="en-US" altLang="ko-KR" dirty="0"/>
              <a:t>”, “</a:t>
            </a:r>
            <a:r>
              <a:rPr lang="ko-KR" altLang="en-US" dirty="0"/>
              <a:t>곱하기</a:t>
            </a:r>
            <a:r>
              <a:rPr lang="en-US" altLang="ko-KR" dirty="0"/>
              <a:t>”, “</a:t>
            </a:r>
            <a:r>
              <a:rPr lang="ko-KR" altLang="en-US" dirty="0"/>
              <a:t>나누기</a:t>
            </a:r>
            <a:r>
              <a:rPr lang="en-US" altLang="ko-KR" dirty="0"/>
              <a:t>” </a:t>
            </a:r>
            <a:r>
              <a:rPr lang="ko-KR" altLang="en-US" dirty="0"/>
              <a:t>클래스로 이루어져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요청을 보낼 때</a:t>
            </a:r>
            <a:r>
              <a:rPr lang="en-US" altLang="ko-KR" dirty="0"/>
              <a:t>, 10, 50, “+”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보내면 더하기를 할 수 있는 계산기 클래스가 더하기를 수행한다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7443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 </a:t>
            </a:r>
            <a:r>
              <a:rPr lang="ko-KR" altLang="en-US" dirty="0"/>
              <a:t>책임 연쇄 </a:t>
            </a:r>
            <a:r>
              <a:rPr lang="en-US" altLang="ko-KR" dirty="0"/>
              <a:t>(Chain of responsibility) –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04149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27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 </a:t>
            </a:r>
            <a:r>
              <a:rPr lang="ko-KR" altLang="en-US" dirty="0"/>
              <a:t>책임 연쇄 </a:t>
            </a:r>
            <a:r>
              <a:rPr lang="en-US" altLang="ko-KR" dirty="0"/>
              <a:t>(Chain of responsibility) –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사칙연산 계산기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ko-KR" altLang="en-US" dirty="0"/>
              <a:t>게임 캐릭터의 공격과 방어 예제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캐릭터가 </a:t>
            </a:r>
            <a:r>
              <a:rPr lang="en-US" altLang="ko-KR" dirty="0"/>
              <a:t>100 </a:t>
            </a:r>
            <a:r>
              <a:rPr lang="ko-KR" altLang="en-US" dirty="0"/>
              <a:t>데미지의 공격을 </a:t>
            </a:r>
            <a:r>
              <a:rPr lang="en-US" altLang="ko-KR" dirty="0"/>
              <a:t>B </a:t>
            </a:r>
            <a:r>
              <a:rPr lang="ko-KR" altLang="en-US" dirty="0"/>
              <a:t>캐릭터에게 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 </a:t>
            </a:r>
            <a:r>
              <a:rPr lang="ko-KR" altLang="en-US" dirty="0"/>
              <a:t>캐릭터는 방어수단인 갑옷</a:t>
            </a:r>
            <a:r>
              <a:rPr lang="en-US" altLang="ko-KR" dirty="0"/>
              <a:t>, </a:t>
            </a:r>
            <a:r>
              <a:rPr lang="ko-KR" altLang="en-US" dirty="0"/>
              <a:t>장갑</a:t>
            </a:r>
            <a:r>
              <a:rPr lang="en-US" altLang="ko-KR" dirty="0"/>
              <a:t>, </a:t>
            </a:r>
            <a:r>
              <a:rPr lang="ko-KR" altLang="en-US" dirty="0"/>
              <a:t>투구를 쓰고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갑옷의 방어력은 </a:t>
            </a:r>
            <a:r>
              <a:rPr lang="en-US" altLang="ko-KR" dirty="0"/>
              <a:t>30</a:t>
            </a:r>
          </a:p>
          <a:p>
            <a:pPr lvl="3"/>
            <a:r>
              <a:rPr lang="ko-KR" altLang="en-US" dirty="0"/>
              <a:t>장갑의 방어력은 </a:t>
            </a:r>
            <a:r>
              <a:rPr lang="en-US" altLang="ko-KR" dirty="0"/>
              <a:t>10</a:t>
            </a:r>
          </a:p>
          <a:p>
            <a:pPr lvl="3"/>
            <a:r>
              <a:rPr lang="ko-KR" altLang="en-US" dirty="0"/>
              <a:t>투구의 방어력은 </a:t>
            </a:r>
            <a:r>
              <a:rPr lang="en-US" altLang="ko-KR" dirty="0"/>
              <a:t>15</a:t>
            </a:r>
          </a:p>
          <a:p>
            <a:pPr lvl="2"/>
            <a:r>
              <a:rPr lang="en-US" altLang="ko-KR" dirty="0"/>
              <a:t>B </a:t>
            </a:r>
            <a:r>
              <a:rPr lang="ko-KR" altLang="en-US" dirty="0"/>
              <a:t>캐릭터가 받는 데미지는 </a:t>
            </a:r>
            <a:r>
              <a:rPr lang="en-US" altLang="ko-KR" dirty="0"/>
              <a:t>100 – (30 – 10 – 15)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책임 사슬 패턴에서는 모든 객체가 책임을 지워도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책임 연쇄패턴을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82470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퍼사드</a:t>
            </a:r>
            <a:r>
              <a:rPr lang="en-US" altLang="ko-KR" dirty="0"/>
              <a:t> (Facade) - </a:t>
            </a:r>
            <a:r>
              <a:rPr lang="ko-KR" altLang="en-US" dirty="0"/>
              <a:t>구조패턴</a:t>
            </a:r>
            <a:endParaRPr lang="en-US" altLang="ko-KR" dirty="0"/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1-15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36569184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4" y="3337301"/>
            <a:ext cx="3901778" cy="29872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 </a:t>
            </a:r>
            <a:r>
              <a:rPr lang="ko-KR" altLang="en-US" dirty="0" err="1"/>
              <a:t>퍼사드</a:t>
            </a:r>
            <a:r>
              <a:rPr lang="en-US" altLang="ko-KR" dirty="0"/>
              <a:t> (Facade)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복잡한 과정을 간단하게 표현하게 하는 패턴</a:t>
            </a:r>
            <a:endParaRPr lang="en-US" altLang="ko-KR" dirty="0"/>
          </a:p>
          <a:p>
            <a:pPr lvl="1"/>
            <a:r>
              <a:rPr lang="ko-KR" altLang="en-US" dirty="0"/>
              <a:t>한 서브 시스템 내의 인터페이스 집합에 대한 획일화된 하나의 인터페이스를 제공함</a:t>
            </a:r>
            <a:endParaRPr lang="en-US" altLang="ko-KR" dirty="0"/>
          </a:p>
          <a:p>
            <a:pPr lvl="1"/>
            <a:r>
              <a:rPr lang="ko-KR" altLang="en-US" dirty="0"/>
              <a:t>서브 시스템을 사용하기 쉽도록 상위 수준의 인터페이스를 정의함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서브 시스템의 클래스를 조합해 장문의 </a:t>
            </a:r>
            <a:r>
              <a:rPr lang="en-US" altLang="ko-KR" dirty="0"/>
              <a:t>Code</a:t>
            </a:r>
            <a:r>
              <a:rPr lang="ko-KR" altLang="en-US" dirty="0"/>
              <a:t>를 만들어야 할 때 사용함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FAÇADE</a:t>
            </a:r>
            <a:r>
              <a:rPr lang="ko-KR" altLang="en-US" dirty="0"/>
              <a:t>의 역할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62" y="3405887"/>
            <a:ext cx="3802710" cy="2918713"/>
          </a:xfrm>
          <a:prstGeom prst="rect">
            <a:avLst/>
          </a:prstGeom>
        </p:spPr>
      </p:pic>
      <p:sp>
        <p:nvSpPr>
          <p:cNvPr id="7" name="화살표: 오른쪽 6"/>
          <p:cNvSpPr/>
          <p:nvPr/>
        </p:nvSpPr>
        <p:spPr>
          <a:xfrm>
            <a:off x="4517745" y="4649219"/>
            <a:ext cx="444513" cy="43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82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 </a:t>
            </a:r>
            <a:r>
              <a:rPr lang="ko-KR" altLang="en-US" dirty="0" err="1"/>
              <a:t>퍼사드</a:t>
            </a:r>
            <a:r>
              <a:rPr lang="en-US" altLang="ko-KR" dirty="0"/>
              <a:t> (Facade)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패턴화 되어있지 않은 서브 시스템을 사용하기 쉽게 만들 때</a:t>
            </a:r>
            <a:endParaRPr lang="en-US" altLang="ko-KR" dirty="0"/>
          </a:p>
          <a:p>
            <a:pPr lvl="1"/>
            <a:r>
              <a:rPr lang="ko-KR" altLang="en-US" dirty="0"/>
              <a:t>복잡한 서브 시스템을 재설계 하기가 힘들 때</a:t>
            </a:r>
            <a:endParaRPr lang="en-US" altLang="ko-KR" dirty="0"/>
          </a:p>
          <a:p>
            <a:pPr lvl="1"/>
            <a:r>
              <a:rPr lang="ko-KR" altLang="en-US" dirty="0"/>
              <a:t>서브 시스템을 사용하는 접점이 </a:t>
            </a:r>
            <a:r>
              <a:rPr lang="ko-KR" altLang="en-US" dirty="0" err="1"/>
              <a:t>여러군데에</a:t>
            </a:r>
            <a:r>
              <a:rPr lang="ko-KR" altLang="en-US" dirty="0"/>
              <a:t> 많아 유지보수에 많은 공수가 들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889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 </a:t>
            </a:r>
            <a:r>
              <a:rPr lang="ko-KR" altLang="en-US" dirty="0" err="1"/>
              <a:t>퍼사드</a:t>
            </a:r>
            <a:r>
              <a:rPr lang="en-US" altLang="ko-KR" dirty="0"/>
              <a:t> (Facade)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04149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63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 </a:t>
            </a:r>
            <a:r>
              <a:rPr lang="ko-KR" altLang="en-US" dirty="0" err="1"/>
              <a:t>퍼사드</a:t>
            </a:r>
            <a:r>
              <a:rPr lang="en-US" altLang="ko-KR" dirty="0"/>
              <a:t> (Facade) - </a:t>
            </a:r>
            <a:r>
              <a:rPr lang="ko-KR" altLang="en-US" dirty="0"/>
              <a:t>구조패턴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사칙연산 계산기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다른 예제</a:t>
            </a:r>
            <a:endParaRPr lang="en-US" altLang="ko-KR" dirty="0"/>
          </a:p>
          <a:p>
            <a:pPr lvl="1"/>
            <a:r>
              <a:rPr lang="ko-KR" altLang="en-US" dirty="0"/>
              <a:t>게임 캐릭터의 공격과 방어 예제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캐릭터가 </a:t>
            </a:r>
            <a:r>
              <a:rPr lang="en-US" altLang="ko-KR" dirty="0"/>
              <a:t>100 </a:t>
            </a:r>
            <a:r>
              <a:rPr lang="ko-KR" altLang="en-US" dirty="0"/>
              <a:t>데미지의 공격을 </a:t>
            </a:r>
            <a:r>
              <a:rPr lang="en-US" altLang="ko-KR" dirty="0"/>
              <a:t>B </a:t>
            </a:r>
            <a:r>
              <a:rPr lang="ko-KR" altLang="en-US" dirty="0"/>
              <a:t>캐릭터에게 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 </a:t>
            </a:r>
            <a:r>
              <a:rPr lang="ko-KR" altLang="en-US" dirty="0"/>
              <a:t>캐릭터는 방어수단인 갑옷</a:t>
            </a:r>
            <a:r>
              <a:rPr lang="en-US" altLang="ko-KR" dirty="0"/>
              <a:t>, </a:t>
            </a:r>
            <a:r>
              <a:rPr lang="ko-KR" altLang="en-US" dirty="0"/>
              <a:t>장갑</a:t>
            </a:r>
            <a:r>
              <a:rPr lang="en-US" altLang="ko-KR" dirty="0"/>
              <a:t>, </a:t>
            </a:r>
            <a:r>
              <a:rPr lang="ko-KR" altLang="en-US" dirty="0"/>
              <a:t>투구를 쓰고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갑옷의 방어력은 </a:t>
            </a:r>
            <a:r>
              <a:rPr lang="en-US" altLang="ko-KR" dirty="0"/>
              <a:t>30</a:t>
            </a:r>
          </a:p>
          <a:p>
            <a:pPr lvl="3"/>
            <a:r>
              <a:rPr lang="ko-KR" altLang="en-US" dirty="0"/>
              <a:t>장갑의 방어력은 </a:t>
            </a:r>
            <a:r>
              <a:rPr lang="en-US" altLang="ko-KR" dirty="0"/>
              <a:t>10</a:t>
            </a:r>
          </a:p>
          <a:p>
            <a:pPr lvl="3"/>
            <a:r>
              <a:rPr lang="ko-KR" altLang="en-US" dirty="0"/>
              <a:t>투구의 방어력은 </a:t>
            </a:r>
            <a:r>
              <a:rPr lang="en-US" altLang="ko-KR" dirty="0"/>
              <a:t>15</a:t>
            </a:r>
          </a:p>
          <a:p>
            <a:pPr lvl="2"/>
            <a:r>
              <a:rPr lang="en-US" altLang="ko-KR" dirty="0"/>
              <a:t>B </a:t>
            </a:r>
            <a:r>
              <a:rPr lang="ko-KR" altLang="en-US" dirty="0"/>
              <a:t>캐릭터가 받는 데미지는 </a:t>
            </a:r>
            <a:r>
              <a:rPr lang="en-US" altLang="ko-KR" dirty="0"/>
              <a:t>100 – (30 – 10 – 15)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책임 사슬 패턴에서는 모든 객체가 책임을 지워도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책임 연쇄패턴을 이용해 </a:t>
            </a:r>
            <a:r>
              <a:rPr lang="en-US" altLang="ko-KR" dirty="0"/>
              <a:t>UML</a:t>
            </a:r>
            <a:r>
              <a:rPr lang="ko-KR" altLang="en-US" dirty="0"/>
              <a:t>을 만들어보고</a:t>
            </a:r>
            <a:r>
              <a:rPr lang="en-US" altLang="ko-KR" dirty="0"/>
              <a:t>, </a:t>
            </a:r>
            <a:r>
              <a:rPr lang="ko-KR" altLang="en-US" dirty="0"/>
              <a:t>자바로 프로그램을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48398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감시자</a:t>
            </a:r>
            <a:r>
              <a:rPr lang="en-US" altLang="ko-KR" dirty="0"/>
              <a:t> (Observer) - </a:t>
            </a:r>
            <a:r>
              <a:rPr lang="ko-KR" altLang="en-US" dirty="0"/>
              <a:t>행동패턴</a:t>
            </a:r>
          </a:p>
        </p:txBody>
      </p:sp>
      <p:sp>
        <p:nvSpPr>
          <p:cNvPr id="3" name="WordArt 436"/>
          <p:cNvSpPr>
            <a:spLocks noChangeArrowheads="1" noChangeShapeType="1" noTextEdit="1"/>
          </p:cNvSpPr>
          <p:nvPr/>
        </p:nvSpPr>
        <p:spPr bwMode="auto">
          <a:xfrm>
            <a:off x="683568" y="1905000"/>
            <a:ext cx="1221432" cy="7752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2800" i="1" kern="10" spc="150" dirty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1-16</a:t>
            </a:r>
            <a:endParaRPr kumimoji="0" lang="ko-KR" altLang="en-US" sz="2800" b="1" i="1" kern="10" spc="150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2845081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59566"/>
            <a:ext cx="4435224" cy="21337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 </a:t>
            </a:r>
            <a:r>
              <a:rPr lang="ko-KR" altLang="en-US" dirty="0"/>
              <a:t>감시자</a:t>
            </a:r>
            <a:r>
              <a:rPr lang="en-US" altLang="ko-KR" dirty="0"/>
              <a:t> (Observer)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이벤트를 발생시키면</a:t>
            </a:r>
            <a:r>
              <a:rPr lang="en-US" altLang="ko-KR" dirty="0"/>
              <a:t>, </a:t>
            </a:r>
            <a:r>
              <a:rPr lang="ko-KR" altLang="en-US" dirty="0"/>
              <a:t>객체 외부에서 이벤트에 해당하는 처리를 수행하는 패턴</a:t>
            </a:r>
            <a:endParaRPr lang="en-US" altLang="ko-KR" dirty="0"/>
          </a:p>
          <a:p>
            <a:pPr lvl="1"/>
            <a:r>
              <a:rPr lang="ko-KR" altLang="en-US" dirty="0"/>
              <a:t>객체 사이에 일 대 다의 의존 관계를 정의해 두고</a:t>
            </a:r>
            <a:r>
              <a:rPr lang="en-US" altLang="ko-KR" dirty="0"/>
              <a:t>, </a:t>
            </a:r>
            <a:r>
              <a:rPr lang="ko-KR" altLang="en-US" dirty="0"/>
              <a:t>어떤 객체의 상태가 변할 때 그 객체에 의존성을 가진 다른 객체들이 그 변화를 </a:t>
            </a:r>
            <a:r>
              <a:rPr lang="ko-KR" altLang="en-US" dirty="0" err="1"/>
              <a:t>통지받고</a:t>
            </a:r>
            <a:r>
              <a:rPr lang="ko-KR" altLang="en-US" dirty="0"/>
              <a:t> 자동으로 갱신될 수 있게 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66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디자인 패턴의 기본 상식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상속 </a:t>
            </a:r>
            <a:r>
              <a:rPr lang="en-US" altLang="ko-KR" dirty="0"/>
              <a:t>(extends)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클래스를 상속해 </a:t>
            </a:r>
            <a:r>
              <a:rPr lang="en-US" altLang="ko-KR" dirty="0"/>
              <a:t>B </a:t>
            </a:r>
            <a:r>
              <a:rPr lang="ko-KR" altLang="en-US" dirty="0"/>
              <a:t>클래스를 만드는 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추상 클래스 </a:t>
            </a:r>
            <a:r>
              <a:rPr lang="en-US" altLang="ko-KR" dirty="0"/>
              <a:t>(abstract)</a:t>
            </a:r>
          </a:p>
          <a:p>
            <a:pPr lvl="1"/>
            <a:r>
              <a:rPr lang="ko-KR" altLang="en-US" dirty="0"/>
              <a:t>공통적인 메소드와 독립적인 메소드를 구분해 정의하는 것</a:t>
            </a:r>
            <a:endParaRPr lang="en-US" altLang="ko-KR" dirty="0"/>
          </a:p>
          <a:p>
            <a:pPr lvl="1"/>
            <a:r>
              <a:rPr lang="ko-KR" altLang="en-US" dirty="0"/>
              <a:t>공통적인 메소드는 추상클래스에서 정의 및 구현함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독립적인 메소드</a:t>
            </a:r>
            <a:r>
              <a:rPr lang="en-US" altLang="ko-KR" dirty="0"/>
              <a:t>(abstract)</a:t>
            </a:r>
            <a:r>
              <a:rPr lang="ko-KR" altLang="en-US" dirty="0"/>
              <a:t>는 상속한 </a:t>
            </a:r>
            <a:r>
              <a:rPr lang="en-US" altLang="ko-KR" dirty="0"/>
              <a:t>B </a:t>
            </a:r>
            <a:r>
              <a:rPr lang="ko-KR" altLang="en-US" dirty="0"/>
              <a:t>클래스에서 구현함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인터페이스 </a:t>
            </a:r>
            <a:r>
              <a:rPr lang="en-US" altLang="ko-KR" dirty="0"/>
              <a:t>(interface, implements)</a:t>
            </a:r>
          </a:p>
          <a:p>
            <a:pPr lvl="1"/>
            <a:r>
              <a:rPr lang="ko-KR" altLang="en-US" dirty="0"/>
              <a:t>추상</a:t>
            </a:r>
            <a:r>
              <a:rPr lang="en-US" altLang="ko-KR" dirty="0"/>
              <a:t> </a:t>
            </a:r>
            <a:r>
              <a:rPr lang="ko-KR" altLang="en-US" dirty="0"/>
              <a:t>클래스보다 추상화 수준이 높음</a:t>
            </a:r>
            <a:endParaRPr lang="en-US" altLang="ko-KR" dirty="0"/>
          </a:p>
          <a:p>
            <a:pPr lvl="1"/>
            <a:r>
              <a:rPr lang="ko-KR" altLang="en-US" dirty="0"/>
              <a:t>공통적인 메소드가 존재하지 않고 모든 기능들을 독립적인 메소드로 정의함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추상 클래스처럼 일부 정의된 기능이 존재하지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</a:t>
            </a:r>
            <a:r>
              <a:rPr lang="en-US" altLang="ko-KR" dirty="0"/>
              <a:t>==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컴퓨터는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RAM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RAM</a:t>
            </a:r>
            <a:r>
              <a:rPr lang="ko-KR" altLang="en-US" dirty="0"/>
              <a:t>은 제품일까</a:t>
            </a:r>
            <a:r>
              <a:rPr lang="en-US" altLang="ko-KR" dirty="0"/>
              <a:t>, </a:t>
            </a:r>
            <a:r>
              <a:rPr lang="ko-KR" altLang="en-US" dirty="0"/>
              <a:t>종류일까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62456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 </a:t>
            </a:r>
            <a:r>
              <a:rPr lang="ko-KR" altLang="en-US" dirty="0"/>
              <a:t>감시자</a:t>
            </a:r>
            <a:r>
              <a:rPr lang="en-US" altLang="ko-KR" dirty="0"/>
              <a:t> (Observer)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버튼을 클릭하면 </a:t>
            </a:r>
            <a:r>
              <a:rPr lang="en-US" altLang="ko-KR" dirty="0"/>
              <a:t>“OO </a:t>
            </a:r>
            <a:r>
              <a:rPr lang="ko-KR" altLang="en-US" dirty="0"/>
              <a:t>버튼을 클릭했습니다</a:t>
            </a:r>
            <a:r>
              <a:rPr lang="en-US" altLang="ko-KR" dirty="0"/>
              <a:t>.” </a:t>
            </a:r>
            <a:r>
              <a:rPr lang="ko-KR" altLang="en-US" dirty="0"/>
              <a:t>를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UML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425994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99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 </a:t>
            </a:r>
            <a:r>
              <a:rPr lang="ko-KR" altLang="en-US" dirty="0"/>
              <a:t>감시자</a:t>
            </a:r>
            <a:r>
              <a:rPr lang="en-US" altLang="ko-KR" dirty="0"/>
              <a:t> (Observer)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ko-KR" altLang="en-US" dirty="0"/>
              <a:t>클릭 가능한 버튼을 만들어보자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9217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5" y="1736962"/>
            <a:ext cx="4999153" cy="45876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 </a:t>
            </a:r>
            <a:r>
              <a:rPr lang="ko-KR" altLang="en-US" dirty="0"/>
              <a:t>감시자</a:t>
            </a:r>
            <a:r>
              <a:rPr lang="en-US" altLang="ko-KR" dirty="0"/>
              <a:t> (Observer) - </a:t>
            </a:r>
            <a:r>
              <a:rPr lang="ko-KR" altLang="en-US" dirty="0"/>
              <a:t>행동패턴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" y="1052736"/>
            <a:ext cx="8291264" cy="5271864"/>
          </a:xfrm>
        </p:spPr>
        <p:txBody>
          <a:bodyPr>
            <a:normAutofit/>
          </a:bodyPr>
          <a:lstStyle/>
          <a:p>
            <a:r>
              <a:rPr lang="en-US" altLang="ko-KR" dirty="0"/>
              <a:t>Java API</a:t>
            </a:r>
            <a:r>
              <a:rPr lang="ko-KR" altLang="en-US" dirty="0"/>
              <a:t>를 이용한 </a:t>
            </a:r>
            <a:r>
              <a:rPr lang="en-US" altLang="ko-KR" dirty="0"/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3920858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387687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2909</Words>
  <Application>Microsoft Office PowerPoint</Application>
  <PresentationFormat>화면 슬라이드 쇼(4:3)</PresentationFormat>
  <Paragraphs>672</Paragraphs>
  <Slides>93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00" baseType="lpstr">
      <vt:lpstr>HY헤드라인M</vt:lpstr>
      <vt:lpstr>돋움</vt:lpstr>
      <vt:lpstr>맑은 고딕</vt:lpstr>
      <vt:lpstr>휴먼둥근헤드라인</vt:lpstr>
      <vt:lpstr>Arial</vt:lpstr>
      <vt:lpstr>Wingdings</vt:lpstr>
      <vt:lpstr>Office 테마</vt:lpstr>
      <vt:lpstr>실전코드로 배우는  실용주의 Design Patterns</vt:lpstr>
      <vt:lpstr>Design Patterns</vt:lpstr>
      <vt:lpstr>목 차</vt:lpstr>
      <vt:lpstr>개요</vt:lpstr>
      <vt:lpstr>00 개요</vt:lpstr>
      <vt:lpstr>00 개요</vt:lpstr>
      <vt:lpstr>00 개요</vt:lpstr>
      <vt:lpstr>디자인 패턴의 기본 상식</vt:lpstr>
      <vt:lpstr>01 디자인 패턴의 기본 상식</vt:lpstr>
      <vt:lpstr>01 디자인 패턴의 기본 상식</vt:lpstr>
      <vt:lpstr>01 디자인 패턴의 기본 상식</vt:lpstr>
      <vt:lpstr>01 디자인 패턴의 기본 상식</vt:lpstr>
      <vt:lpstr>전략 (Strategy) - 행동패턴</vt:lpstr>
      <vt:lpstr>02 전략 (Strategy) - 행동패턴</vt:lpstr>
      <vt:lpstr>02 전략 (Strategy) - 행동패턴</vt:lpstr>
      <vt:lpstr>02 전략 (Strategy) - 행동패턴</vt:lpstr>
      <vt:lpstr>02 전략 (Strategy) - 행동패턴</vt:lpstr>
      <vt:lpstr>적응자 (Adapter) - 구조패턴</vt:lpstr>
      <vt:lpstr>03 적응자 (Adapter) - 구조패턴</vt:lpstr>
      <vt:lpstr>03 적응자 (Adapter) - 구조패턴</vt:lpstr>
      <vt:lpstr>03 적응자 (Adapter) - 구조패턴</vt:lpstr>
      <vt:lpstr>03 적응자 (Adapter) - 구조패턴</vt:lpstr>
      <vt:lpstr>03 적응자 (Adapter) - 구조패턴</vt:lpstr>
      <vt:lpstr>03 적응자 (Adapter) - 구조패턴</vt:lpstr>
      <vt:lpstr>템플릿 메서드 (Template Method)  - 행동패턴</vt:lpstr>
      <vt:lpstr>04 템플릿 메서드 (Template Method) - 행동패턴</vt:lpstr>
      <vt:lpstr>04 템플릿 메서드 (Template Method) - 행동패턴</vt:lpstr>
      <vt:lpstr>04 템플릿 메서드 (Template Method) - 행동패턴</vt:lpstr>
      <vt:lpstr>04 템플릿 메서드 (Template Method) - 행동패턴</vt:lpstr>
      <vt:lpstr>04 템플릿 메서드 (Template Method) - 행동패턴</vt:lpstr>
      <vt:lpstr>팩토리 메서드 (Factory Method) - 생성패턴</vt:lpstr>
      <vt:lpstr>05 팩토리 메서드 (Factory Method) - 생성패턴</vt:lpstr>
      <vt:lpstr>05 팩토리 메서드 (Factory Method) - 생성패턴</vt:lpstr>
      <vt:lpstr>05 팩토리 메서드 (Factory Method) - 생성패턴</vt:lpstr>
      <vt:lpstr>05 팩토리 메서드 (Factory Method) - 생성패턴</vt:lpstr>
      <vt:lpstr>05 팩토리 메서드 (Factory Method) - 생성패턴</vt:lpstr>
      <vt:lpstr>단일체 (Singleton) - 생성패턴</vt:lpstr>
      <vt:lpstr>06 단일체 (Singleton) - 생성패턴</vt:lpstr>
      <vt:lpstr>06 단일체 (Singleton) - 생성패턴</vt:lpstr>
      <vt:lpstr>06 단일체 (Singleton) - 생성패턴</vt:lpstr>
      <vt:lpstr>원형 (Prototype) - 생성패턴</vt:lpstr>
      <vt:lpstr>07 원형 (Prototype) - 생성패턴</vt:lpstr>
      <vt:lpstr>07 원형 (Prototype) - 생성패턴</vt:lpstr>
      <vt:lpstr>07 원형 (Prototype) - 생성패턴</vt:lpstr>
      <vt:lpstr>07 원형 (Prototype) - 생성패턴</vt:lpstr>
      <vt:lpstr>빌더 (Builder) - 생성패턴</vt:lpstr>
      <vt:lpstr>08 빌더 (Builder) - 생성패턴</vt:lpstr>
      <vt:lpstr>08 빌더 (Builder) - 생성패턴</vt:lpstr>
      <vt:lpstr>08 빌더 (Builder) - 생성패턴</vt:lpstr>
      <vt:lpstr>08 빌더 (Builder) - 생성패턴</vt:lpstr>
      <vt:lpstr>08 빌더 (Builder) - 생성패턴</vt:lpstr>
      <vt:lpstr>08 빌더 (Builder) - 생성패턴</vt:lpstr>
      <vt:lpstr>08 빌더 (Builder) - 생성패턴</vt:lpstr>
      <vt:lpstr>08 빌더 (Builder) - 생성패턴</vt:lpstr>
      <vt:lpstr>추상 팩토리 (Abstract Factory)  - 생성패턴</vt:lpstr>
      <vt:lpstr>09 추상 팩토리 (Abstract Factory) - 생성패턴</vt:lpstr>
      <vt:lpstr>09 추상 팩토리 (Abstract Factory) - 생성패턴</vt:lpstr>
      <vt:lpstr>09 추상 팩토리 (Abstract Factory) - 생성패턴</vt:lpstr>
      <vt:lpstr>09 추상 팩토리 (Abstract Factory) - 생성패턴</vt:lpstr>
      <vt:lpstr>가교 (Bridge) - 구조패턴</vt:lpstr>
      <vt:lpstr>10 가교 (Bridge) - 구조패턴</vt:lpstr>
      <vt:lpstr>10 가교 (Bridge) - 구조패턴</vt:lpstr>
      <vt:lpstr>10 가교 (Bridge) - 구조패턴</vt:lpstr>
      <vt:lpstr>복합체 (Composite) - 구조패턴</vt:lpstr>
      <vt:lpstr>11 복합체 (Composite) - 구조패턴</vt:lpstr>
      <vt:lpstr>11 복합체 (Composite) - 구조패턴</vt:lpstr>
      <vt:lpstr>11 복합체 (Composite) - 구조패턴</vt:lpstr>
      <vt:lpstr>11 복합체 (Composite) - 구조패턴</vt:lpstr>
      <vt:lpstr>장식자 (Decorator) - 구조패턴</vt:lpstr>
      <vt:lpstr>12 장식자 (Decorator) - 구조패턴</vt:lpstr>
      <vt:lpstr>12 장식자 (Decorator) - 구조패턴</vt:lpstr>
      <vt:lpstr>12 장식자 (Decorator) - 구조패턴</vt:lpstr>
      <vt:lpstr>12 장식자 (Decorator) - 구조패턴</vt:lpstr>
      <vt:lpstr>방문자 (Visitor) - 행동패턴</vt:lpstr>
      <vt:lpstr>13 방문자 (Visitor) - 행동패턴</vt:lpstr>
      <vt:lpstr>13 방문자 (Visitor) - 행동패턴</vt:lpstr>
      <vt:lpstr>13 방문자 (Visitor) - 행동패턴</vt:lpstr>
      <vt:lpstr>책임 연쇄 (Chain of responsibility)  – 행동패턴</vt:lpstr>
      <vt:lpstr>14 책임 연쇄 (Chain of responsibility) – 행동패턴</vt:lpstr>
      <vt:lpstr>14 책임 연쇄 (Chain of responsibility) – 행동패턴</vt:lpstr>
      <vt:lpstr>14 책임 연쇄 (Chain of responsibility) – 행동패턴</vt:lpstr>
      <vt:lpstr>14 책임 연쇄 (Chain of responsibility) – 행동패턴</vt:lpstr>
      <vt:lpstr>퍼사드 (Facade) - 구조패턴</vt:lpstr>
      <vt:lpstr>15 퍼사드 (Facade) - 구조패턴</vt:lpstr>
      <vt:lpstr>15 퍼사드 (Facade) - 구조패턴</vt:lpstr>
      <vt:lpstr>15 퍼사드 (Facade) - 구조패턴</vt:lpstr>
      <vt:lpstr>15 퍼사드 (Facade) - 구조패턴</vt:lpstr>
      <vt:lpstr>감시자 (Observer) - 행동패턴</vt:lpstr>
      <vt:lpstr>16 감시자 (Observer) - 행동패턴</vt:lpstr>
      <vt:lpstr>16 감시자 (Observer) - 행동패턴</vt:lpstr>
      <vt:lpstr>16 감시자 (Observer) - 행동패턴</vt:lpstr>
      <vt:lpstr>16 감시자 (Observer) - 행동패턴</vt:lpstr>
      <vt:lpstr>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기반의 자바 보안 전문가 과정</dc:title>
  <dc:creator>jangminchang</dc:creator>
  <cp:lastModifiedBy>Minchang Jang</cp:lastModifiedBy>
  <cp:revision>495</cp:revision>
  <dcterms:created xsi:type="dcterms:W3CDTF">2015-02-11T09:49:37Z</dcterms:created>
  <dcterms:modified xsi:type="dcterms:W3CDTF">2016-08-30T09:27:35Z</dcterms:modified>
</cp:coreProperties>
</file>