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71" r:id="rId6"/>
    <p:sldId id="260" r:id="rId7"/>
    <p:sldId id="262" r:id="rId8"/>
    <p:sldId id="268" r:id="rId9"/>
    <p:sldId id="276" r:id="rId10"/>
    <p:sldId id="263" r:id="rId11"/>
    <p:sldId id="264" r:id="rId12"/>
    <p:sldId id="265" r:id="rId13"/>
    <p:sldId id="269" r:id="rId14"/>
    <p:sldId id="266" r:id="rId15"/>
    <p:sldId id="272" r:id="rId16"/>
    <p:sldId id="270" r:id="rId17"/>
    <p:sldId id="273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-198" y="-12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igdata.kepco.co.kr/cmsmain.do?scode=S01&amp;pcode=000171&amp;redirect=Y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838199" y="1028700"/>
            <a:ext cx="16708701" cy="82296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741099" y="3086100"/>
            <a:ext cx="16805800" cy="3305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13025"/>
              </a:lnSpc>
              <a:defRPr/>
            </a:pPr>
            <a:r>
              <a:rPr lang="en-US" sz="13025" dirty="0">
                <a:solidFill>
                  <a:srgbClr val="273755"/>
                </a:solidFill>
                <a:latin typeface="맑은 고딕"/>
                <a:ea typeface="맑은 고딕"/>
              </a:rPr>
              <a:t>SW</a:t>
            </a:r>
            <a:r>
              <a:rPr lang="ko-KR" altLang="en-US" sz="13025" dirty="0">
                <a:solidFill>
                  <a:srgbClr val="273755"/>
                </a:solidFill>
                <a:latin typeface="맑은 고딕"/>
              </a:rPr>
              <a:t>프로그램 </a:t>
            </a:r>
            <a:r>
              <a:rPr lang="en-US" sz="13025" dirty="0" err="1">
                <a:solidFill>
                  <a:srgbClr val="273755"/>
                </a:solidFill>
                <a:latin typeface="맑은 고딕"/>
                <a:ea typeface="맑은 고딕"/>
              </a:rPr>
              <a:t>경진대회</a:t>
            </a:r>
            <a:endParaRPr lang="en-US" sz="13025" dirty="0">
              <a:solidFill>
                <a:srgbClr val="273755"/>
              </a:solidFill>
              <a:latin typeface="+mj-ea"/>
              <a:ea typeface="+mj-ea"/>
            </a:endParaRPr>
          </a:p>
          <a:p>
            <a:pPr lvl="0" algn="ctr">
              <a:lnSpc>
                <a:spcPts val="13025"/>
              </a:lnSpc>
              <a:defRPr/>
            </a:pPr>
            <a:r>
              <a:rPr lang="ko-KR" altLang="en-US" sz="6000" dirty="0">
                <a:solidFill>
                  <a:srgbClr val="273755"/>
                </a:solidFill>
                <a:latin typeface="+mj-ea"/>
                <a:ea typeface="+mj-ea"/>
              </a:rPr>
              <a:t>빅데이터 분석 부문</a:t>
            </a:r>
            <a:endParaRPr lang="en-US" sz="6000" dirty="0">
              <a:solidFill>
                <a:srgbClr val="273755"/>
              </a:solidFill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70735" y="6680112"/>
            <a:ext cx="9156907" cy="45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140" dirty="0" err="1" smtClean="0">
                <a:solidFill>
                  <a:srgbClr val="8AABCA"/>
                </a:solidFill>
                <a:latin typeface="+mj-ea"/>
                <a:ea typeface="+mj-ea"/>
              </a:rPr>
              <a:t>강성혁</a:t>
            </a:r>
            <a:r>
              <a:rPr lang="en-US" sz="2800" spc="140" dirty="0" smtClean="0">
                <a:solidFill>
                  <a:srgbClr val="8AABCA"/>
                </a:solidFill>
                <a:latin typeface="+mj-ea"/>
                <a:ea typeface="+mj-ea"/>
              </a:rPr>
              <a:t> </a:t>
            </a:r>
            <a:r>
              <a:rPr lang="en-US" sz="2800" spc="140" dirty="0" err="1" smtClean="0">
                <a:solidFill>
                  <a:srgbClr val="8AABCA"/>
                </a:solidFill>
                <a:latin typeface="+mj-ea"/>
                <a:ea typeface="+mj-ea"/>
              </a:rPr>
              <a:t>오우준</a:t>
            </a:r>
            <a:r>
              <a:rPr lang="en-US" sz="2800" spc="140" dirty="0" smtClean="0">
                <a:solidFill>
                  <a:srgbClr val="8AABCA"/>
                </a:solidFill>
                <a:latin typeface="+mj-ea"/>
                <a:ea typeface="+mj-ea"/>
              </a:rPr>
              <a:t> </a:t>
            </a:r>
            <a:r>
              <a:rPr lang="en-US" sz="2800" spc="140" dirty="0" err="1" smtClean="0">
                <a:solidFill>
                  <a:srgbClr val="8AABCA"/>
                </a:solidFill>
                <a:latin typeface="+mj-ea"/>
                <a:ea typeface="+mj-ea"/>
              </a:rPr>
              <a:t>최규성</a:t>
            </a:r>
            <a:endParaRPr lang="en-US" sz="2800" spc="140" dirty="0">
              <a:solidFill>
                <a:srgbClr val="8AABC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/>
        </p:nvSpPr>
        <p:spPr>
          <a:xfrm>
            <a:off x="0" y="-2286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28600" y="175260"/>
            <a:ext cx="17830800" cy="989076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8" name="TextBox 8"/>
          <p:cNvSpPr txBox="1"/>
          <p:nvPr/>
        </p:nvSpPr>
        <p:spPr>
          <a:xfrm>
            <a:off x="381000" y="137160"/>
            <a:ext cx="1563669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200" dirty="0" smtClean="0">
                <a:solidFill>
                  <a:srgbClr val="273755"/>
                </a:solidFill>
                <a:latin typeface="+mj-lt"/>
                <a:ea typeface="+mj-ea"/>
              </a:rPr>
              <a:t>MLP</a:t>
            </a:r>
            <a:r>
              <a:rPr lang="en-US" sz="3200" dirty="0">
                <a:solidFill>
                  <a:srgbClr val="273755"/>
                </a:solidFill>
                <a:latin typeface="+mj-lt"/>
                <a:ea typeface="+mj-ea"/>
              </a:rPr>
              <a:t> </a:t>
            </a:r>
            <a:r>
              <a:rPr lang="en-US" sz="3600" b="1" dirty="0" smtClean="0">
                <a:solidFill>
                  <a:srgbClr val="273755"/>
                </a:solidFill>
                <a:latin typeface="+mj-lt"/>
                <a:ea typeface="+mj-ea"/>
              </a:rPr>
              <a:t>M</a:t>
            </a:r>
            <a:r>
              <a:rPr lang="en-US" sz="3200" dirty="0" smtClean="0">
                <a:solidFill>
                  <a:srgbClr val="273755"/>
                </a:solidFill>
                <a:latin typeface="+mj-lt"/>
                <a:ea typeface="+mj-ea"/>
              </a:rPr>
              <a:t>ulti-layer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L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ayer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P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erceptron</a:t>
            </a:r>
            <a:endParaRPr lang="en-US" sz="3200" dirty="0">
              <a:solidFill>
                <a:srgbClr val="273755"/>
              </a:solidFill>
              <a:ea typeface="TDTD타이틀굴림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11848" y="5687587"/>
            <a:ext cx="5791202" cy="41269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200" y="11811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713856" y="4267200"/>
            <a:ext cx="1143000" cy="175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161" y="1943100"/>
            <a:ext cx="854079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87" y="7930376"/>
            <a:ext cx="43505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08" y="1287037"/>
            <a:ext cx="64960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28600" y="190500"/>
            <a:ext cx="17830800" cy="99060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5" name="TextBox 5"/>
          <p:cNvSpPr txBox="1"/>
          <p:nvPr/>
        </p:nvSpPr>
        <p:spPr>
          <a:xfrm>
            <a:off x="381000" y="217967"/>
            <a:ext cx="1609389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200" dirty="0" smtClean="0">
                <a:solidFill>
                  <a:srgbClr val="273755"/>
                </a:solidFill>
                <a:ea typeface="TDTD타이틀굴림 Bold"/>
              </a:rPr>
              <a:t>LSTM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L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ong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S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hort-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T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erm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M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emory</a:t>
            </a:r>
            <a:endParaRPr lang="en-US" sz="3200" dirty="0">
              <a:solidFill>
                <a:srgbClr val="273755"/>
              </a:solidFill>
              <a:ea typeface="TDTD타이틀굴림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3785"/>
            <a:ext cx="6934200" cy="80393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200" y="12573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001000" y="4267200"/>
            <a:ext cx="1143000" cy="175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537916"/>
            <a:ext cx="8515118" cy="545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59" y="7944081"/>
            <a:ext cx="4634049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28600" y="190500"/>
            <a:ext cx="17830799" cy="99060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457200" y="141982"/>
            <a:ext cx="1628773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smtClean="0">
                <a:solidFill>
                  <a:srgbClr val="273755"/>
                </a:solidFill>
                <a:ea typeface="TDTD타이틀굴림 Bold"/>
              </a:rPr>
              <a:t>ARIMA</a:t>
            </a:r>
            <a:r>
              <a:rPr lang="en-US" sz="7000" dirty="0">
                <a:solidFill>
                  <a:srgbClr val="273755"/>
                </a:solidFill>
                <a:ea typeface="TDTD타이틀굴림 Bold"/>
              </a:rPr>
              <a:t>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A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uto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R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egressive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I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ntegrated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M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oving </a:t>
            </a:r>
            <a:r>
              <a:rPr lang="en-US" sz="3600" b="1" dirty="0" smtClean="0">
                <a:solidFill>
                  <a:srgbClr val="273755"/>
                </a:solidFill>
                <a:ea typeface="TDTD타이틀굴림 Bold"/>
              </a:rPr>
              <a:t>A</a:t>
            </a:r>
            <a:r>
              <a:rPr lang="en-US" sz="3200" dirty="0" smtClean="0">
                <a:solidFill>
                  <a:srgbClr val="273755"/>
                </a:solidFill>
                <a:ea typeface="TDTD타이틀굴림 Bold"/>
              </a:rPr>
              <a:t>verage Model</a:t>
            </a:r>
            <a:endParaRPr lang="en-US" sz="3200" dirty="0">
              <a:solidFill>
                <a:srgbClr val="273755"/>
              </a:solidFill>
              <a:ea typeface="TDTD타이틀굴림 Bold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1396016"/>
            <a:ext cx="6458226" cy="47380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" y="6362700"/>
            <a:ext cx="6434116" cy="35814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7200" y="1104900"/>
            <a:ext cx="113538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7781265" y="4610100"/>
            <a:ext cx="1143000" cy="175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010" y="1538299"/>
            <a:ext cx="8763532" cy="614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81" y="8559606"/>
            <a:ext cx="510159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2286000" y="0"/>
            <a:ext cx="16002000" cy="10286999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3" name="TextBox 3"/>
          <p:cNvSpPr txBox="1"/>
          <p:nvPr/>
        </p:nvSpPr>
        <p:spPr>
          <a:xfrm>
            <a:off x="5592959" y="1019175"/>
            <a:ext cx="1097229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smtClean="0">
                <a:solidFill>
                  <a:srgbClr val="273755"/>
                </a:solidFill>
                <a:latin typeface="+mj-lt"/>
                <a:ea typeface="TDTD타이틀굴림 Bold"/>
              </a:rPr>
              <a:t>Conclusion</a:t>
            </a:r>
            <a:endParaRPr lang="en-US" sz="7000" dirty="0">
              <a:solidFill>
                <a:srgbClr val="273755"/>
              </a:solidFill>
              <a:ea typeface="TDTD타이틀굴림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02133" y="3648397"/>
            <a:ext cx="7213550" cy="34953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en-US" sz="4546">
                <a:solidFill>
                  <a:srgbClr val="000000"/>
                </a:solidFill>
                <a:ea typeface="TDTD타이틀굴림 Bold"/>
              </a:rPr>
              <a:t>Result Comparison</a:t>
            </a:r>
          </a:p>
          <a:p>
            <a:pPr lvl="0">
              <a:lnSpc>
                <a:spcPts val="5455"/>
              </a:lnSpc>
              <a:defRPr/>
            </a:pPr>
            <a:endParaRPr lang="en-US" sz="4546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en-US" sz="4546">
                <a:solidFill>
                  <a:srgbClr val="000000"/>
                </a:solidFill>
                <a:ea typeface="TDTD타이틀굴림 Bold"/>
              </a:rPr>
              <a:t>Expectation</a:t>
            </a: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endParaRPr lang="en-US" sz="4546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ko-KR" altLang="en-US" sz="4546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altLang="ko-KR" sz="4546">
                <a:solidFill>
                  <a:srgbClr val="000000"/>
                </a:solidFill>
                <a:ea typeface="TDTD타이틀굴림 Bold"/>
              </a:rPr>
              <a:t>Inhencement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86400" y="21717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077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28600" y="266700"/>
            <a:ext cx="17830799" cy="99060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609600" y="419100"/>
            <a:ext cx="12733146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smtClean="0">
                <a:solidFill>
                  <a:srgbClr val="273755"/>
                </a:solidFill>
                <a:latin typeface="+mj-ea"/>
                <a:ea typeface="+mj-ea"/>
              </a:rPr>
              <a:t>Result Comparison</a:t>
            </a:r>
            <a:endParaRPr lang="en-US" sz="7000" dirty="0">
              <a:solidFill>
                <a:srgbClr val="273755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1161"/>
              </p:ext>
            </p:extLst>
          </p:nvPr>
        </p:nvGraphicFramePr>
        <p:xfrm>
          <a:off x="3048000" y="6822316"/>
          <a:ext cx="12192000" cy="258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7096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Epochs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Train : 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Mae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096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0.95 : 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month,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Atemp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096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ARIMA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0.95 : 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7096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MLP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 smtClean="0"/>
                        <a:t>0.95: 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/>
                        <a:t>month,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Atemp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dirty="0" smtClean="0"/>
                        <a:t>7.2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09600" y="14859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3442"/>
            <a:ext cx="12649200" cy="40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1000"/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28599" y="190500"/>
            <a:ext cx="17830800" cy="99060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609600" y="419100"/>
            <a:ext cx="12733146" cy="10668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8400"/>
              </a:lnSpc>
              <a:defRPr/>
            </a:pPr>
            <a:r>
              <a:rPr lang="en-US" sz="7000">
                <a:solidFill>
                  <a:srgbClr val="273755"/>
                </a:solidFill>
                <a:latin typeface="+mj-ea"/>
                <a:ea typeface="+mj-ea"/>
              </a:rPr>
              <a:t>Expectation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0" y="15621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752600" y="2638747"/>
            <a:ext cx="14630400" cy="48860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여름철 전력량 부족으로 인한 피해사례를 예방</a:t>
            </a:r>
          </a:p>
          <a:p>
            <a:pPr marL="0" lvl="0" indent="0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sz="4546" b="0" i="0" u="none" strike="noStrike" kern="1200" cap="none" spc="0" normalizeH="0" baseline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전력 발전의 효율성 증대</a:t>
            </a: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sz="4546" b="0" i="0" u="none" strike="noStrike" kern="1200" cap="none" spc="0" normalizeH="0" baseline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 원활한 전력 공급에 기여</a:t>
            </a: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4546" b="0" i="0" u="none" strike="noStrike" kern="1200" cap="none" spc="0" normalizeH="0" baseline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 </a:t>
            </a:r>
            <a:r>
              <a:rPr kumimoji="0" lang="en-US" altLang="ko-KR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‘</a:t>
            </a: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블랙아웃</a:t>
            </a:r>
            <a:r>
              <a:rPr kumimoji="0" lang="en-US" altLang="ko-KR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’</a:t>
            </a: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에 대비하여 적절한 예비 전력 확보 가능</a:t>
            </a:r>
          </a:p>
        </p:txBody>
      </p:sp>
    </p:spTree>
    <p:extLst>
      <p:ext uri="{BB962C8B-B14F-4D97-AF65-F5344CB8AC3E}">
        <p14:creationId xmlns:p14="http://schemas.microsoft.com/office/powerpoint/2010/main" val="52739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28599" y="190500"/>
            <a:ext cx="17830799" cy="99060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609600" y="419100"/>
            <a:ext cx="12733146" cy="10668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8400"/>
              </a:lnSpc>
              <a:defRPr/>
            </a:pPr>
            <a:r>
              <a:rPr lang="en-US" altLang="ko-KR" sz="7000">
                <a:solidFill>
                  <a:srgbClr val="273755"/>
                </a:solidFill>
                <a:latin typeface="+mj-ea"/>
                <a:ea typeface="+mj-ea"/>
              </a:rPr>
              <a:t>Inhencement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0" y="15621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752600" y="2638747"/>
            <a:ext cx="14630400" cy="62861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에너지 효율적인 가전제품 선택</a:t>
            </a:r>
          </a:p>
          <a:p>
            <a:pPr marL="0" lvl="0" indent="0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sz="4546" b="0" i="0" u="none" strike="noStrike" kern="1200" cap="none" spc="0" normalizeH="0" baseline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스탠바이 모드 대신 완전 종료</a:t>
            </a: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sz="4546" b="0" i="0" u="none" strike="noStrike" kern="1200" cap="none" spc="0" normalizeH="0" baseline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 </a:t>
            </a:r>
            <a:r>
              <a:rPr kumimoji="0" lang="en-US" altLang="ko-KR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LED </a:t>
            </a: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전등</a:t>
            </a:r>
            <a:r>
              <a:rPr kumimoji="0" lang="en-US" altLang="ko-KR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 </a:t>
            </a: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사용</a:t>
            </a: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4546" b="0" i="0" u="none" strike="noStrike" kern="1200" cap="none" spc="0" normalizeH="0" baseline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열에 대한 대처</a:t>
            </a: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4546" b="0" i="0" u="none" strike="noStrike" kern="1200" cap="none" spc="0" normalizeH="0" baseline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4546" b="0" i="0" u="none" strike="noStrike" kern="1200" cap="none" spc="0" normalizeH="0" baseline="0">
                <a:solidFill>
                  <a:srgbClr val="000000"/>
                </a:solidFill>
                <a:ea typeface="TDTD타이틀굴림 Bold"/>
              </a:rPr>
              <a:t>다른 방식으로 사용하기</a:t>
            </a:r>
          </a:p>
        </p:txBody>
      </p:sp>
    </p:spTree>
    <p:extLst>
      <p:ext uri="{BB962C8B-B14F-4D97-AF65-F5344CB8AC3E}">
        <p14:creationId xmlns:p14="http://schemas.microsoft.com/office/powerpoint/2010/main" val="379781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1000"/>
            </a:blip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2286000" y="0"/>
            <a:ext cx="16002000" cy="10286999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3" name="TextBox 3"/>
          <p:cNvSpPr txBox="1"/>
          <p:nvPr/>
        </p:nvSpPr>
        <p:spPr>
          <a:xfrm>
            <a:off x="5410710" y="2171700"/>
            <a:ext cx="10972290" cy="10668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8400"/>
              </a:lnSpc>
              <a:defRPr/>
            </a:pPr>
            <a:r>
              <a:rPr lang="en-US" altLang="ko-KR" sz="7000">
                <a:solidFill>
                  <a:srgbClr val="273755"/>
                </a:solidFill>
                <a:latin typeface="+mj-lt"/>
                <a:ea typeface="TDTD타이틀굴림 Bold"/>
              </a:rPr>
              <a:t>Q&amp;A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4000" y="32385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4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1000"/>
            </a:blip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2286000" y="1"/>
            <a:ext cx="16002000" cy="102870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5" name="TextBox 5"/>
          <p:cNvSpPr txBox="1"/>
          <p:nvPr/>
        </p:nvSpPr>
        <p:spPr>
          <a:xfrm>
            <a:off x="4572000" y="3162300"/>
            <a:ext cx="10287000" cy="5591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ko-KR" altLang="en-US" sz="4900">
                <a:solidFill>
                  <a:srgbClr val="000000"/>
                </a:solidFill>
                <a:ea typeface="TDTD타이틀굴림 Bold"/>
              </a:rPr>
              <a:t>목표</a:t>
            </a:r>
            <a:r>
              <a:rPr lang="en-US" altLang="ko-KR" sz="440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sz="4400">
                <a:solidFill>
                  <a:srgbClr val="000000"/>
                </a:solidFill>
                <a:ea typeface="TDTD타이틀굴림 Bold"/>
              </a:rPr>
              <a:t>Objective</a:t>
            </a:r>
            <a:r>
              <a:rPr lang="en-US" sz="4100" b="1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ko-KR" altLang="en-US" sz="4400">
                <a:solidFill>
                  <a:srgbClr val="000000"/>
                </a:solidFill>
                <a:ea typeface="TDTD타이틀굴림 Bold"/>
              </a:rPr>
              <a:t> </a:t>
            </a:r>
          </a:p>
          <a:p>
            <a:pPr lvl="0">
              <a:lnSpc>
                <a:spcPts val="5455"/>
              </a:lnSpc>
              <a:defRPr/>
            </a:pPr>
            <a:endParaRPr lang="en-US" sz="4400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ko-KR" altLang="en-US" sz="4900">
                <a:solidFill>
                  <a:srgbClr val="000000"/>
                </a:solidFill>
                <a:ea typeface="TDTD타이틀굴림 Bold"/>
              </a:rPr>
              <a:t>데이터 수집 및 분석</a:t>
            </a:r>
            <a:r>
              <a:rPr lang="en-US" altLang="ko-KR" sz="490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altLang="ko-KR" sz="4400">
                <a:solidFill>
                  <a:srgbClr val="000000"/>
                </a:solidFill>
                <a:ea typeface="TDTD타이틀굴림 Bold"/>
              </a:rPr>
              <a:t>Data</a:t>
            </a:r>
            <a:r>
              <a:rPr lang="en-US" altLang="ko-KR" sz="370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altLang="ko-KR" sz="5100">
                <a:solidFill>
                  <a:srgbClr val="000000"/>
                </a:solidFill>
                <a:ea typeface="TDTD타이틀굴림 Bold"/>
              </a:rPr>
              <a:t> </a:t>
            </a:r>
            <a:endParaRPr lang="en-US" altLang="ko-KR" sz="4900">
              <a:solidFill>
                <a:srgbClr val="000000"/>
              </a:solidFill>
              <a:ea typeface="TDTD타이틀굴림 Bold"/>
            </a:endParaRPr>
          </a:p>
          <a:p>
            <a:pPr lvl="0">
              <a:lnSpc>
                <a:spcPts val="5455"/>
              </a:lnSpc>
              <a:defRPr/>
            </a:pPr>
            <a:endParaRPr lang="en-US" sz="4900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ko-KR" altLang="en-US" sz="4900">
                <a:solidFill>
                  <a:srgbClr val="000000"/>
                </a:solidFill>
                <a:ea typeface="TDTD타이틀굴림 Bold"/>
              </a:rPr>
              <a:t>모델 선정 및 결과</a:t>
            </a:r>
            <a:r>
              <a:rPr lang="en-US" altLang="ko-KR" sz="490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sz="4400">
                <a:solidFill>
                  <a:srgbClr val="000000"/>
                </a:solidFill>
                <a:ea typeface="TDTD타이틀굴림 Bold"/>
              </a:rPr>
              <a:t>Model</a:t>
            </a:r>
            <a:r>
              <a:rPr lang="en-US" sz="4900">
                <a:solidFill>
                  <a:srgbClr val="000000"/>
                </a:solidFill>
                <a:ea typeface="TDTD타이틀굴림 Bold"/>
              </a:rPr>
              <a:t> </a:t>
            </a:r>
            <a:endParaRPr lang="en-US" altLang="ko-KR" sz="4900">
              <a:solidFill>
                <a:srgbClr val="000000"/>
              </a:solidFill>
              <a:ea typeface="TDTD타이틀굴림 Bold"/>
            </a:endParaRPr>
          </a:p>
          <a:p>
            <a:pPr lvl="0">
              <a:lnSpc>
                <a:spcPts val="5455"/>
              </a:lnSpc>
              <a:defRPr/>
            </a:pPr>
            <a:endParaRPr lang="en-US" sz="4900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ko-KR" altLang="en-US" sz="4900">
                <a:solidFill>
                  <a:srgbClr val="000000"/>
                </a:solidFill>
                <a:ea typeface="TDTD타이틀굴림 Bold"/>
              </a:rPr>
              <a:t>비교 분석 및 결론</a:t>
            </a:r>
            <a:r>
              <a:rPr lang="en-US" altLang="ko-KR" sz="490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sz="4400">
                <a:solidFill>
                  <a:srgbClr val="000000"/>
                </a:solidFill>
                <a:ea typeface="TDTD타이틀굴림 Bold"/>
              </a:rPr>
              <a:t>Conclusion</a:t>
            </a:r>
            <a:r>
              <a:rPr lang="en-US" sz="4900">
                <a:solidFill>
                  <a:srgbClr val="000000"/>
                </a:solidFill>
                <a:ea typeface="TDTD타이틀굴림 Bold"/>
              </a:rPr>
              <a:t> </a:t>
            </a:r>
            <a:endParaRPr lang="en-US" altLang="ko-KR" sz="4900">
              <a:solidFill>
                <a:srgbClr val="000000"/>
              </a:solidFill>
              <a:ea typeface="TDTD타이틀굴림 Bold"/>
            </a:endParaRPr>
          </a:p>
          <a:p>
            <a:pPr lvl="0">
              <a:lnSpc>
                <a:spcPts val="5455"/>
              </a:lnSpc>
              <a:defRPr/>
            </a:pPr>
            <a:endParaRPr lang="en-US" sz="4900">
              <a:solidFill>
                <a:srgbClr val="000000"/>
              </a:solidFill>
              <a:ea typeface="TDTD타이틀굴림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799" y="419100"/>
            <a:ext cx="9651648" cy="10668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 defTabSz="914400" rtl="0" eaLnBrk="1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0" b="0" i="0" u="none" strike="noStrike" kern="1200" cap="none" spc="0" normalizeH="0" baseline="0">
                <a:solidFill>
                  <a:srgbClr val="273755"/>
                </a:solidFill>
                <a:ea typeface="TDTD타이틀굴림"/>
              </a:rPr>
              <a:t>목차 </a:t>
            </a:r>
            <a:r>
              <a:rPr kumimoji="0" lang="en-US" altLang="ko-KR" sz="4200" b="0" i="0" u="none" strike="noStrike" kern="1200" cap="none" spc="0" normalizeH="0" baseline="0">
                <a:solidFill>
                  <a:srgbClr val="273755"/>
                </a:solidFill>
                <a:ea typeface="TDTD타이틀굴림"/>
              </a:rPr>
              <a:t>A table of contents</a:t>
            </a:r>
            <a:r>
              <a:rPr kumimoji="0" lang="en-US" altLang="ko-KR" sz="7000" b="0" i="0" u="none" strike="noStrike" kern="1200" cap="none" spc="0" normalizeH="0" baseline="0">
                <a:solidFill>
                  <a:srgbClr val="273755"/>
                </a:solidFill>
                <a:ea typeface="TDTD타이틀굴림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4400" y="1678940"/>
            <a:ext cx="11201400" cy="111760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6172200" y="266700"/>
            <a:ext cx="11887200" cy="9753600"/>
          </a:xfrm>
          <a:prstGeom prst="rect">
            <a:avLst/>
          </a:prstGeom>
          <a:solidFill>
            <a:srgbClr val="F9FC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rcRect t="3540" b="3540"/>
          <a:stretch>
            <a:fillRect/>
          </a:stretch>
        </p:blipFill>
        <p:spPr>
          <a:xfrm>
            <a:off x="269042" y="4762500"/>
            <a:ext cx="5602418" cy="47450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239000" y="2400300"/>
            <a:ext cx="6946548" cy="10668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8400"/>
              </a:lnSpc>
              <a:defRPr/>
            </a:pPr>
            <a:r>
              <a:rPr lang="en-US" sz="4500">
                <a:solidFill>
                  <a:srgbClr val="273755"/>
                </a:solidFill>
                <a:ea typeface="TDTD타이틀굴림"/>
              </a:rPr>
              <a:t>분석</a:t>
            </a:r>
            <a:r>
              <a:rPr lang="en-US" sz="4200">
                <a:solidFill>
                  <a:srgbClr val="273755"/>
                </a:solidFill>
                <a:ea typeface="TDTD타이틀굴림"/>
              </a:rPr>
              <a:t> </a:t>
            </a:r>
            <a:r>
              <a:rPr lang="en-US" sz="4600">
                <a:solidFill>
                  <a:srgbClr val="273755"/>
                </a:solidFill>
                <a:ea typeface="TDTD타이틀굴림"/>
              </a:rPr>
              <a:t>목적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39000" y="1600200"/>
            <a:ext cx="9271666" cy="485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  <a:defRPr/>
            </a:pPr>
            <a:r>
              <a:rPr lang="en-US" sz="3600" dirty="0" err="1">
                <a:solidFill>
                  <a:srgbClr val="8AABCA"/>
                </a:solidFill>
                <a:ea typeface="맑은 고딕"/>
              </a:rPr>
              <a:t>기상정보를</a:t>
            </a:r>
            <a:r>
              <a:rPr lang="en-US" sz="3600" dirty="0">
                <a:solidFill>
                  <a:srgbClr val="8AABCA"/>
                </a:solidFill>
                <a:ea typeface="맑은 고딕"/>
              </a:rPr>
              <a:t> </a:t>
            </a:r>
            <a:r>
              <a:rPr lang="en-US" sz="3600" dirty="0" err="1">
                <a:solidFill>
                  <a:srgbClr val="8AABCA"/>
                </a:solidFill>
                <a:ea typeface="맑은 고딕"/>
              </a:rPr>
              <a:t>활용한</a:t>
            </a:r>
            <a:r>
              <a:rPr lang="en-US" sz="3600" dirty="0">
                <a:solidFill>
                  <a:srgbClr val="8AABCA"/>
                </a:solidFill>
                <a:ea typeface="맑은 고딕"/>
              </a:rPr>
              <a:t> </a:t>
            </a:r>
            <a:r>
              <a:rPr lang="en-US" sz="3600" dirty="0" err="1">
                <a:solidFill>
                  <a:srgbClr val="8AABCA"/>
                </a:solidFill>
                <a:ea typeface="맑은 고딕"/>
              </a:rPr>
              <a:t>가구</a:t>
            </a:r>
            <a:r>
              <a:rPr lang="en-US" sz="3600" dirty="0">
                <a:solidFill>
                  <a:srgbClr val="8AABCA"/>
                </a:solidFill>
                <a:ea typeface="맑은 고딕"/>
              </a:rPr>
              <a:t> </a:t>
            </a:r>
            <a:r>
              <a:rPr lang="en-US" sz="3600" dirty="0" err="1">
                <a:solidFill>
                  <a:srgbClr val="8AABCA"/>
                </a:solidFill>
                <a:ea typeface="맑은 고딕"/>
              </a:rPr>
              <a:t>전력량</a:t>
            </a:r>
            <a:r>
              <a:rPr lang="en-US" sz="3600" dirty="0">
                <a:solidFill>
                  <a:srgbClr val="8AABCA"/>
                </a:solidFill>
                <a:ea typeface="맑은 고딕"/>
              </a:rPr>
              <a:t> </a:t>
            </a:r>
            <a:r>
              <a:rPr lang="en-US" sz="3600" dirty="0" err="1">
                <a:solidFill>
                  <a:srgbClr val="8AABCA"/>
                </a:solidFill>
                <a:ea typeface="맑은 고딕"/>
              </a:rPr>
              <a:t>분석</a:t>
            </a:r>
            <a:r>
              <a:rPr lang="en-US" sz="3600" dirty="0">
                <a:solidFill>
                  <a:srgbClr val="8AABCA"/>
                </a:solidFill>
                <a:ea typeface="맑은 고딕"/>
              </a:rPr>
              <a:t> 및 </a:t>
            </a:r>
            <a:r>
              <a:rPr lang="en-US" sz="3600" dirty="0" err="1">
                <a:solidFill>
                  <a:srgbClr val="8AABCA"/>
                </a:solidFill>
                <a:ea typeface="맑은 고딕"/>
              </a:rPr>
              <a:t>예측</a:t>
            </a:r>
            <a:endParaRPr lang="en-US" sz="3600" dirty="0">
              <a:solidFill>
                <a:srgbClr val="8AABCA"/>
              </a:solidFill>
              <a:ea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9000" y="13335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6807552" y="571500"/>
            <a:ext cx="9651648" cy="6953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90807" lvl="1" indent="0">
              <a:lnSpc>
                <a:spcPts val="5455"/>
              </a:lnSpc>
              <a:buFont typeface="Arial"/>
              <a:buNone/>
              <a:defRPr/>
            </a:pPr>
            <a:r>
              <a:rPr lang="ko-KR" altLang="en-US" sz="5600" dirty="0">
                <a:solidFill>
                  <a:srgbClr val="000000"/>
                </a:solidFill>
                <a:ea typeface="TDTD타이틀굴림 Bold"/>
              </a:rPr>
              <a:t>목표</a:t>
            </a:r>
            <a:r>
              <a:rPr lang="en-US" altLang="ko-KR" sz="5600" dirty="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sz="5600" dirty="0">
                <a:solidFill>
                  <a:srgbClr val="000000"/>
                </a:solidFill>
                <a:ea typeface="TDTD타이틀굴림 Bold"/>
              </a:rPr>
              <a:t>Objective</a:t>
            </a:r>
            <a:endParaRPr kumimoji="0" lang="en-US" sz="5600" b="0" i="0" u="none" strike="noStrike" kern="1200" cap="none" spc="0" normalizeH="0" baseline="0" dirty="0">
              <a:solidFill>
                <a:srgbClr val="273755"/>
              </a:solidFill>
              <a:ea typeface="TDTD타이틀굴림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6770541" y="4280344"/>
            <a:ext cx="11201401" cy="41365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 fontAlgn="base">
              <a:lnSpc>
                <a:spcPct val="160000"/>
              </a:lnSpc>
              <a:defRPr/>
            </a:pPr>
            <a:r>
              <a:rPr lang="ko-KR" altLang="en-US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올해 슈퍼 엘니뇨 </a:t>
            </a:r>
            <a:r>
              <a:rPr lang="ko-KR" altLang="en-US" sz="24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현상이 발생할 수 있다는 기사들과 기상이변에 대한 기사들을 최근 </a:t>
            </a:r>
            <a:r>
              <a:rPr lang="ko-KR" altLang="en-US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쉽게 접할 수 있었다</a:t>
            </a:r>
            <a:r>
              <a:rPr lang="en-US" altLang="ko-KR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algn="just" fontAlgn="base">
              <a:lnSpc>
                <a:spcPct val="160000"/>
              </a:lnSpc>
              <a:defRPr/>
            </a:pPr>
            <a:r>
              <a:rPr lang="ko-KR" altLang="en-US" sz="24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이러한 기사들을 보면서 어떤 피해사례가 발생하는지에 대해 알아보게 </a:t>
            </a:r>
            <a:r>
              <a:rPr lang="ko-KR" altLang="en-US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되었다</a:t>
            </a:r>
            <a:r>
              <a:rPr lang="en-US" altLang="ko-KR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 </a:t>
            </a:r>
            <a:endParaRPr lang="ko-KR" altLang="en-US" sz="2400" dirty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algn="just" fontAlgn="base">
              <a:lnSpc>
                <a:spcPct val="160000"/>
              </a:lnSpc>
              <a:defRPr/>
            </a:pPr>
            <a:r>
              <a:rPr lang="ko-KR" altLang="en-US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여름에 </a:t>
            </a:r>
            <a:r>
              <a:rPr lang="ko-KR" altLang="en-US" sz="24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전력사용량이 급증해서 발생하는 전력 공급 부족 </a:t>
            </a:r>
            <a:r>
              <a:rPr lang="ko-KR" altLang="en-US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상태인 블랙아웃</a:t>
            </a:r>
            <a:r>
              <a:rPr lang="en-US" altLang="ko-KR" sz="24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현상이 발생하는 것을 알게 되었다</a:t>
            </a:r>
            <a:r>
              <a:rPr lang="en-US" altLang="ko-KR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algn="just" fontAlgn="base">
              <a:lnSpc>
                <a:spcPct val="160000"/>
              </a:lnSpc>
              <a:defRPr/>
            </a:pPr>
            <a:r>
              <a:rPr lang="ko-KR" altLang="en-US" sz="24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전기가 실생활 많은 부분에 관여하고 있으므로 전기 공급 부족 시 큰 혼란을 야기할 수 </a:t>
            </a:r>
            <a:r>
              <a:rPr lang="ko-KR" altLang="en-US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있다</a:t>
            </a:r>
            <a:r>
              <a:rPr lang="en-US" altLang="ko-KR" sz="2400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16" name="Picture 2" descr="올여름 폭염과 호우를 가져올 슈퍼엘니뇨가 다가옵니다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0" y="822747"/>
            <a:ext cx="5634116" cy="31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76447" y="0"/>
            <a:ext cx="11711553" cy="1028700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6" name="TextBox 6"/>
          <p:cNvSpPr txBox="1"/>
          <p:nvPr/>
        </p:nvSpPr>
        <p:spPr>
          <a:xfrm>
            <a:off x="7417662" y="1678942"/>
            <a:ext cx="965164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err="1" smtClean="0">
                <a:solidFill>
                  <a:srgbClr val="273755"/>
                </a:solidFill>
                <a:ea typeface="TDTD타이틀굴림"/>
              </a:rPr>
              <a:t>피해사례</a:t>
            </a:r>
            <a:endParaRPr lang="en-US" sz="7000" dirty="0">
              <a:solidFill>
                <a:srgbClr val="273755"/>
              </a:solidFill>
              <a:ea typeface="TDTD타이틀굴림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7448142" y="2911729"/>
            <a:ext cx="927166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ko-KR" altLang="en-US" sz="3200" dirty="0" smtClean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블랙아웃</a:t>
            </a:r>
            <a:endParaRPr lang="en-US" sz="3200" dirty="0">
              <a:solidFill>
                <a:srgbClr val="8AABCA"/>
              </a:solidFill>
              <a:latin typeface="210 디딤고딕 070" panose="020B0600000101010101" charset="-127"/>
              <a:ea typeface="210 디딤고딕 070" panose="020B0600000101010101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473049" y="4043393"/>
            <a:ext cx="9918347" cy="3467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36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전국에 예고없이 일어난 정전 사태인 </a:t>
            </a:r>
            <a:r>
              <a:rPr lang="en-US" altLang="ko-KR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‘</a:t>
            </a:r>
            <a:r>
              <a:rPr lang="ko-KR" altLang="en-US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블랙아웃</a:t>
            </a:r>
            <a:r>
              <a:rPr lang="en-US" altLang="ko-KR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‘</a:t>
            </a:r>
          </a:p>
          <a:p>
            <a:pPr marL="342900" indent="-342900" algn="just">
              <a:lnSpc>
                <a:spcPts val="336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우리나라에서는 </a:t>
            </a:r>
            <a:r>
              <a:rPr lang="en-US" altLang="ko-KR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2011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년 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9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월 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15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일 오후 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3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시경부터 블랙아웃으로 약 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753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만 가구가 정전을 겪었고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재산피해도 약 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620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억원 가량 </a:t>
            </a:r>
            <a:r>
              <a:rPr lang="ko-KR" altLang="en-US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발생</a:t>
            </a:r>
            <a:r>
              <a:rPr lang="en-US" altLang="ko-KR" sz="2400" dirty="0" smtClean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 </a:t>
            </a:r>
          </a:p>
          <a:p>
            <a:pPr marL="342900" indent="-342900" algn="just">
              <a:lnSpc>
                <a:spcPts val="336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정전으로 인한 직접적인 피해는 작업 공간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엘리베이터 등에 고립 사고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의료시설 운영 중단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교통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통신 마비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산업 시설의 가동 중단 등 수많은 유형의 사례가 보고되고 있으며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전력공급 중단에 의한 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1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차 피해뿐만 아니라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후속으로 발생하는 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2 </a:t>
            </a:r>
            <a:r>
              <a:rPr lang="ko-KR" altLang="en-US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차 피해 역시 심각한 수준으로 발생하기도 한다</a:t>
            </a:r>
            <a:r>
              <a:rPr lang="en-US" altLang="ko-KR" sz="2400" dirty="0">
                <a:solidFill>
                  <a:srgbClr val="000000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76300"/>
            <a:ext cx="6060713" cy="40331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63134"/>
            <a:ext cx="6026484" cy="350520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6807552" y="571500"/>
            <a:ext cx="9651648" cy="6953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90807" lvl="1" indent="0">
              <a:lnSpc>
                <a:spcPts val="5455"/>
              </a:lnSpc>
              <a:buFont typeface="Arial"/>
              <a:buNone/>
              <a:defRPr/>
            </a:pPr>
            <a:r>
              <a:rPr lang="ko-KR" altLang="en-US" sz="5600" dirty="0">
                <a:solidFill>
                  <a:srgbClr val="000000"/>
                </a:solidFill>
                <a:ea typeface="TDTD타이틀굴림 Bold"/>
              </a:rPr>
              <a:t>목표</a:t>
            </a:r>
            <a:r>
              <a:rPr lang="en-US" altLang="ko-KR" sz="5600" dirty="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sz="5600" dirty="0">
                <a:solidFill>
                  <a:srgbClr val="000000"/>
                </a:solidFill>
                <a:ea typeface="TDTD타이틀굴림 Bold"/>
              </a:rPr>
              <a:t>Objective</a:t>
            </a:r>
            <a:endParaRPr kumimoji="0" lang="en-US" sz="5600" b="0" i="0" u="none" strike="noStrike" kern="1200" cap="none" spc="0" normalizeH="0" baseline="0" dirty="0">
              <a:solidFill>
                <a:srgbClr val="273755"/>
              </a:solidFill>
              <a:ea typeface="TDTD타이틀굴림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9000" y="13335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705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2286000" y="0"/>
            <a:ext cx="16002000" cy="10286999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3" name="TextBox 3"/>
          <p:cNvSpPr txBox="1"/>
          <p:nvPr/>
        </p:nvSpPr>
        <p:spPr>
          <a:xfrm>
            <a:off x="5592959" y="1019175"/>
            <a:ext cx="1097229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smtClean="0">
                <a:solidFill>
                  <a:srgbClr val="273755"/>
                </a:solidFill>
                <a:ea typeface="TDTD타이틀굴림 Bold"/>
              </a:rPr>
              <a:t>Data</a:t>
            </a:r>
            <a:endParaRPr lang="en-US" sz="7000" dirty="0">
              <a:solidFill>
                <a:srgbClr val="273755"/>
              </a:solidFill>
              <a:ea typeface="TDTD타이틀굴림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02133" y="3648397"/>
            <a:ext cx="7213550" cy="211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1615" lvl="1" indent="-490808">
              <a:lnSpc>
                <a:spcPts val="5455"/>
              </a:lnSpc>
              <a:buFont typeface="Arial"/>
              <a:buChar char="•"/>
            </a:pPr>
            <a:r>
              <a:rPr lang="en-US" sz="4546" dirty="0" smtClean="0">
                <a:solidFill>
                  <a:srgbClr val="000000"/>
                </a:solidFill>
                <a:ea typeface="TDTD타이틀굴림 Bold"/>
              </a:rPr>
              <a:t>Data Collecting</a:t>
            </a:r>
            <a:endParaRPr lang="en-US" sz="4546" dirty="0">
              <a:solidFill>
                <a:srgbClr val="000000"/>
              </a:solidFill>
              <a:ea typeface="TDTD타이틀굴림 Bold"/>
            </a:endParaRPr>
          </a:p>
          <a:p>
            <a:pPr>
              <a:lnSpc>
                <a:spcPts val="5455"/>
              </a:lnSpc>
            </a:pPr>
            <a:endParaRPr lang="en-US" sz="4546" dirty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</a:pPr>
            <a:r>
              <a:rPr lang="en-US" sz="4546" dirty="0" smtClean="0">
                <a:solidFill>
                  <a:srgbClr val="000000"/>
                </a:solidFill>
                <a:ea typeface="TDTD타이틀굴림 Bold"/>
              </a:rPr>
              <a:t>Data Analyze</a:t>
            </a:r>
            <a:endParaRPr lang="en-US" sz="4546" dirty="0">
              <a:solidFill>
                <a:srgbClr val="000000"/>
              </a:solidFill>
              <a:ea typeface="TDTD타이틀굴림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6399" y="21717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237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228601" y="217967"/>
            <a:ext cx="17830800" cy="9878533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3" name="Freeform 3"/>
          <p:cNvSpPr/>
          <p:nvPr/>
        </p:nvSpPr>
        <p:spPr>
          <a:xfrm>
            <a:off x="5181600" y="1790700"/>
            <a:ext cx="7310137" cy="4343400"/>
          </a:xfrm>
          <a:custGeom>
            <a:avLst/>
            <a:gdLst/>
            <a:ahLst/>
            <a:cxnLst/>
            <a:rect l="l" t="t" r="r" b="b"/>
            <a:pathLst>
              <a:path w="11409748" h="6644829">
                <a:moveTo>
                  <a:pt x="0" y="0"/>
                </a:moveTo>
                <a:lnTo>
                  <a:pt x="11409748" y="0"/>
                </a:lnTo>
                <a:lnTo>
                  <a:pt x="11409748" y="6644829"/>
                </a:lnTo>
                <a:lnTo>
                  <a:pt x="0" y="6644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381000" y="217967"/>
            <a:ext cx="1609389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200" dirty="0" smtClean="0">
                <a:solidFill>
                  <a:srgbClr val="273755"/>
                </a:solidFill>
                <a:ea typeface="TDTD타이틀굴림 Bold"/>
              </a:rPr>
              <a:t>Data Collecting</a:t>
            </a:r>
            <a:endParaRPr lang="en-US" sz="3200" dirty="0">
              <a:solidFill>
                <a:srgbClr val="273755"/>
              </a:solidFill>
              <a:ea typeface="TDTD타이틀굴림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" y="12573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276600" y="6372680"/>
            <a:ext cx="11734800" cy="42319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인구밀집도가 가장 높고 정전 시 타격이 가장 클 것으로 예상되는 서울시의 데이터를 </a:t>
            </a:r>
            <a:r>
              <a:rPr lang="ko-KR" altLang="en-US" sz="2400" dirty="0" smtClean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수집</a:t>
            </a:r>
            <a:endParaRPr lang="en-US" altLang="ko-KR" sz="2400" dirty="0" smtClean="0">
              <a:solidFill>
                <a:srgbClr val="8AABCA"/>
              </a:solidFill>
              <a:latin typeface="210 디딤고딕 070" panose="020B0600000101010101" charset="-127"/>
              <a:ea typeface="210 디딤고딕 070" panose="020B0600000101010101" charset="-127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2013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년 </a:t>
            </a: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6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월 </a:t>
            </a: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~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 </a:t>
            </a: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2022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년 </a:t>
            </a: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12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월 </a:t>
            </a: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+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 </a:t>
            </a: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2023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년 </a:t>
            </a:r>
            <a:r>
              <a:rPr lang="en-US" altLang="ko-KR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1~5</a:t>
            </a:r>
            <a:r>
              <a:rPr lang="ko-KR" altLang="en-US" sz="2400" dirty="0">
                <a:solidFill>
                  <a:srgbClr val="8AABCA"/>
                </a:solidFill>
                <a:latin typeface="210 디딤고딕 070" panose="020B0600000101010101" charset="-127"/>
                <a:ea typeface="210 디딤고딕 070" panose="020B0600000101010101" charset="-127"/>
              </a:rPr>
              <a:t>월 </a:t>
            </a:r>
            <a:endParaRPr lang="en-US" altLang="ko-KR" sz="2400" dirty="0">
              <a:solidFill>
                <a:srgbClr val="8AABCA"/>
              </a:solidFill>
              <a:latin typeface="210 디딤고딕 070" panose="020B0600000101010101" charset="-127"/>
              <a:ea typeface="210 디딤고딕 070" panose="020B0600000101010101" charset="-127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 dirty="0" smtClean="0">
                <a:solidFill>
                  <a:srgbClr val="000000"/>
                </a:solidFill>
                <a:ea typeface="TDTD타이틀굴림 Bold"/>
              </a:rPr>
              <a:t>출처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ea typeface="TDTD타이틀굴림 Bold"/>
              </a:rPr>
              <a:t>: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ea typeface="TDTD타이틀굴림 Bold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ea typeface="TDTD타이틀굴림 Bold"/>
              </a:rPr>
              <a:t>AsosDalyInfoService</a:t>
            </a:r>
            <a:r>
              <a:rPr lang="en-US" altLang="ko-KR" sz="2200" dirty="0">
                <a:solidFill>
                  <a:srgbClr val="000000"/>
                </a:solidFill>
                <a:ea typeface="TDTD타이틀굴림 Bold"/>
              </a:rPr>
              <a:t>, </a:t>
            </a:r>
            <a:r>
              <a:rPr kumimoji="0" lang="ko-KR" altLang="en-US" sz="2200" b="0" i="0" u="none" strike="noStrike" kern="1200" cap="none" spc="0" normalizeH="0" baseline="0" dirty="0" smtClean="0">
                <a:solidFill>
                  <a:srgbClr val="000000"/>
                </a:solidFill>
                <a:ea typeface="TDTD타이틀굴림 Bold"/>
              </a:rPr>
              <a:t>한국전력공사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ea typeface="TDTD타이틀굴림 Bold"/>
              </a:rPr>
              <a:t>전력데이터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ea typeface="TDTD타이틀굴림 Bold"/>
              </a:rPr>
              <a:t> 개방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ea typeface="TDTD타이틀굴림 Bold"/>
              </a:rPr>
              <a:t>포털시스템</a:t>
            </a:r>
            <a:endParaRPr kumimoji="0" lang="ko-KR" altLang="en-US" sz="2200" b="0" i="0" u="none" strike="noStrike" kern="1200" cap="none" spc="0" normalizeH="0" baseline="0" dirty="0">
              <a:solidFill>
                <a:srgbClr val="000000"/>
              </a:solidFill>
              <a:ea typeface="TDTD타이틀굴림 Bold"/>
            </a:endParaRPr>
          </a:p>
          <a:p>
            <a:pPr marL="490807" lvl="1" indent="0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ea typeface="TDTD타이틀굴림 Bold"/>
              </a:rPr>
              <a:t>        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ea typeface="TDTD타이틀굴림 Bold"/>
                <a:hlinkClick r:id="rId5"/>
              </a:rPr>
              <a:t>https://</a:t>
            </a:r>
            <a:r>
              <a:rPr kumimoji="0" lang="en-US" altLang="ko-KR" sz="2200" b="0" i="0" u="none" strike="noStrike" kern="1200" cap="none" spc="0" normalizeH="0" baseline="0" dirty="0" smtClean="0">
                <a:solidFill>
                  <a:srgbClr val="000000"/>
                </a:solidFill>
                <a:ea typeface="TDTD타이틀굴림 Bold"/>
                <a:hlinkClick r:id="rId5"/>
              </a:rPr>
              <a:t>bigdata.kepco.co.kr/cmsmain.do?scode=S01&amp;pcode=000171&amp;redirect=Y</a:t>
            </a:r>
            <a:endParaRPr kumimoji="0" lang="en-US" altLang="ko-KR" sz="2200" b="0" i="0" u="none" strike="noStrike" kern="1200" cap="none" spc="0" normalizeH="0" baseline="0" dirty="0" smtClean="0">
              <a:solidFill>
                <a:srgbClr val="000000"/>
              </a:solidFill>
              <a:ea typeface="TDTD타이틀굴림 Bold"/>
            </a:endParaRPr>
          </a:p>
          <a:p>
            <a:pPr marL="490807" lvl="1" indent="0" algn="l" defTabSz="914400" rtl="0" eaLnBrk="1" latinLnBrk="0" hangingPunct="1">
              <a:lnSpc>
                <a:spcPts val="5455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sz="2200" b="0" i="0" u="none" strike="noStrike" kern="1200" cap="none" spc="0" normalizeH="0" baseline="0" dirty="0">
              <a:solidFill>
                <a:srgbClr val="000000"/>
              </a:solidFill>
              <a:ea typeface="TDTD타이틀굴림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28600" y="177437"/>
            <a:ext cx="17907000" cy="9905999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5" name="Freeform 5"/>
          <p:cNvSpPr/>
          <p:nvPr/>
        </p:nvSpPr>
        <p:spPr>
          <a:xfrm>
            <a:off x="8351107" y="2110291"/>
            <a:ext cx="8382000" cy="7119723"/>
          </a:xfrm>
          <a:custGeom>
            <a:avLst/>
            <a:gdLst/>
            <a:ahLst/>
            <a:cxnLst/>
            <a:rect l="l" t="t" r="r" b="b"/>
            <a:pathLst>
              <a:path w="7681809" h="5692448">
                <a:moveTo>
                  <a:pt x="0" y="0"/>
                </a:moveTo>
                <a:lnTo>
                  <a:pt x="7681809" y="0"/>
                </a:lnTo>
                <a:lnTo>
                  <a:pt x="7681809" y="5692448"/>
                </a:lnTo>
                <a:lnTo>
                  <a:pt x="0" y="5692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5748" y="1299754"/>
            <a:ext cx="5835749" cy="4537405"/>
          </a:xfrm>
          <a:custGeom>
            <a:avLst/>
            <a:gdLst/>
            <a:ahLst/>
            <a:cxnLst/>
            <a:rect l="l" t="t" r="r" b="b"/>
            <a:pathLst>
              <a:path w="5835749" h="4537405">
                <a:moveTo>
                  <a:pt x="0" y="0"/>
                </a:moveTo>
                <a:lnTo>
                  <a:pt x="5835748" y="0"/>
                </a:lnTo>
                <a:lnTo>
                  <a:pt x="5835748" y="4537405"/>
                </a:lnTo>
                <a:lnTo>
                  <a:pt x="0" y="453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098" r="-54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5748" y="5837159"/>
            <a:ext cx="6053740" cy="4158811"/>
          </a:xfrm>
          <a:custGeom>
            <a:avLst/>
            <a:gdLst/>
            <a:ahLst/>
            <a:cxnLst/>
            <a:rect l="l" t="t" r="r" b="b"/>
            <a:pathLst>
              <a:path w="6053740" h="4158811">
                <a:moveTo>
                  <a:pt x="0" y="0"/>
                </a:moveTo>
                <a:lnTo>
                  <a:pt x="6053740" y="0"/>
                </a:lnTo>
                <a:lnTo>
                  <a:pt x="6053740" y="4158811"/>
                </a:lnTo>
                <a:lnTo>
                  <a:pt x="0" y="4158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02" b="-1402"/>
            </a:stretch>
          </a:blipFill>
        </p:spPr>
      </p:sp>
      <p:sp>
        <p:nvSpPr>
          <p:cNvPr id="11" name="TextBox 5"/>
          <p:cNvSpPr txBox="1"/>
          <p:nvPr/>
        </p:nvSpPr>
        <p:spPr>
          <a:xfrm>
            <a:off x="381000" y="217967"/>
            <a:ext cx="1609389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200" dirty="0" smtClean="0">
                <a:solidFill>
                  <a:srgbClr val="273755"/>
                </a:solidFill>
                <a:ea typeface="TDTD타이틀굴림 Bold"/>
              </a:rPr>
              <a:t>Data Analyze</a:t>
            </a:r>
            <a:endParaRPr lang="en-US" sz="3200" dirty="0">
              <a:solidFill>
                <a:srgbClr val="273755"/>
              </a:solidFill>
              <a:ea typeface="TDTD타이틀굴림 Bol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12573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c="http://schemas.openxmlformats.org/drawingml/2006/chart" xmlns:dgm="http://schemas.openxmlformats.org/drawingml/2006/diagram" xmlns:dsp="http://schemas.microsoft.com/office/drawing/2008/diagram"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2286000" y="0"/>
            <a:ext cx="16002000" cy="10286999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3" name="TextBox 3"/>
          <p:cNvSpPr txBox="1"/>
          <p:nvPr/>
        </p:nvSpPr>
        <p:spPr>
          <a:xfrm>
            <a:off x="5592959" y="1019175"/>
            <a:ext cx="1097229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smtClean="0">
                <a:solidFill>
                  <a:srgbClr val="273755"/>
                </a:solidFill>
                <a:ea typeface="TDTD타이틀굴림 Bold"/>
              </a:rPr>
              <a:t>Model Introduction</a:t>
            </a:r>
            <a:endParaRPr lang="en-US" sz="7000" dirty="0">
              <a:solidFill>
                <a:srgbClr val="273755"/>
              </a:solidFill>
              <a:ea typeface="TDTD타이틀굴림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05400" y="2881126"/>
            <a:ext cx="7213550" cy="493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5"/>
              </a:lnSpc>
            </a:pPr>
            <a:endParaRPr lang="en-US" sz="4546" dirty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</a:pPr>
            <a:r>
              <a:rPr lang="en-US" sz="4546" dirty="0" smtClean="0">
                <a:solidFill>
                  <a:srgbClr val="000000"/>
                </a:solidFill>
                <a:ea typeface="TDTD타이틀굴림 Bold"/>
              </a:rPr>
              <a:t>LSTM model</a:t>
            </a:r>
            <a:endParaRPr lang="en-US" sz="4546" dirty="0">
              <a:solidFill>
                <a:srgbClr val="000000"/>
              </a:solidFill>
              <a:ea typeface="TDTD타이틀굴림 Bold"/>
            </a:endParaRPr>
          </a:p>
          <a:p>
            <a:pPr>
              <a:lnSpc>
                <a:spcPts val="5455"/>
              </a:lnSpc>
            </a:pPr>
            <a:endParaRPr lang="en-US" sz="4546" dirty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</a:pPr>
            <a:r>
              <a:rPr lang="en-US" sz="4546" dirty="0" smtClean="0">
                <a:solidFill>
                  <a:srgbClr val="000000"/>
                </a:solidFill>
                <a:ea typeface="TDTD타이틀굴림 Bold"/>
              </a:rPr>
              <a:t>ARIMA model</a:t>
            </a:r>
          </a:p>
          <a:p>
            <a:pPr marL="981615" lvl="1" indent="-490808">
              <a:lnSpc>
                <a:spcPts val="5455"/>
              </a:lnSpc>
              <a:buFont typeface="Arial"/>
              <a:buChar char="•"/>
            </a:pPr>
            <a:endParaRPr lang="en-US" sz="4546" dirty="0">
              <a:solidFill>
                <a:srgbClr val="000000"/>
              </a:solidFill>
              <a:ea typeface="TDTD타이틀굴림 Bold"/>
            </a:endParaRPr>
          </a:p>
          <a:p>
            <a:pPr marL="981615" lvl="1" indent="-490808">
              <a:lnSpc>
                <a:spcPts val="5455"/>
              </a:lnSpc>
              <a:buFont typeface="Arial"/>
              <a:buChar char="•"/>
            </a:pPr>
            <a:r>
              <a:rPr lang="en-US" altLang="ko-KR" sz="4546" dirty="0">
                <a:solidFill>
                  <a:srgbClr val="000000"/>
                </a:solidFill>
                <a:ea typeface="TDTD타이틀굴림 Bold"/>
              </a:rPr>
              <a:t>MLP model</a:t>
            </a:r>
          </a:p>
          <a:p>
            <a:pPr marL="981615" lvl="1" indent="-490808">
              <a:lnSpc>
                <a:spcPts val="5455"/>
              </a:lnSpc>
              <a:buFont typeface="Arial"/>
              <a:buChar char="•"/>
            </a:pPr>
            <a:endParaRPr lang="en-US" sz="4546" dirty="0">
              <a:solidFill>
                <a:srgbClr val="000000"/>
              </a:solidFill>
              <a:ea typeface="TDTD타이틀굴림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6400" y="2171700"/>
            <a:ext cx="8991600" cy="76200"/>
          </a:xfrm>
          <a:prstGeom prst="rect">
            <a:avLst/>
          </a:prstGeom>
          <a:solidFill>
            <a:srgbClr val="4F81BD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4F81BD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659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9664" y="-1105962"/>
            <a:ext cx="18807328" cy="18807328"/>
          </a:xfrm>
          <a:custGeom>
            <a:avLst/>
            <a:gdLst/>
            <a:ahLst/>
            <a:cxnLst/>
            <a:rect l="l" t="t" r="r" b="b"/>
            <a:pathLst>
              <a:path w="18807328" h="18807328">
                <a:moveTo>
                  <a:pt x="0" y="0"/>
                </a:moveTo>
                <a:lnTo>
                  <a:pt x="18807328" y="0"/>
                </a:lnTo>
                <a:lnTo>
                  <a:pt x="18807328" y="18807328"/>
                </a:lnTo>
                <a:lnTo>
                  <a:pt x="0" y="1880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509728" y="495320"/>
            <a:ext cx="17268545" cy="9296361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5" name="TextBox 5"/>
          <p:cNvSpPr txBox="1"/>
          <p:nvPr/>
        </p:nvSpPr>
        <p:spPr>
          <a:xfrm>
            <a:off x="11049000" y="2086443"/>
            <a:ext cx="436907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dirty="0" smtClean="0">
                <a:solidFill>
                  <a:srgbClr val="8AABCA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LSTM, ARIMA </a:t>
            </a:r>
            <a:r>
              <a:rPr lang="ko-KR" altLang="en-US" sz="3199" dirty="0" smtClean="0">
                <a:solidFill>
                  <a:srgbClr val="8AABCA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모델</a:t>
            </a:r>
            <a:endParaRPr lang="en-US" sz="3199" dirty="0">
              <a:solidFill>
                <a:srgbClr val="8AABCA"/>
              </a:solidFill>
              <a:latin typeface="210 디딤고딕 030" panose="020B0600000101010101" charset="-127"/>
              <a:ea typeface="210 디딤고딕 030" panose="020B0600000101010101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86868" y="2105765"/>
            <a:ext cx="436907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8AABCA"/>
                </a:solidFill>
                <a:latin typeface="210 디딤고딕 030" panose="020B0600000101010101" charset="-127"/>
                <a:ea typeface="210 디딤고딕 030" panose="020B0600000101010101" charset="-127"/>
              </a:rPr>
              <a:t>MLP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1600" y="856288"/>
            <a:ext cx="12733146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7000" dirty="0" smtClean="0">
                <a:solidFill>
                  <a:srgbClr val="273755"/>
                </a:solidFill>
                <a:latin typeface="TDTD타이틀굴림" panose="020B0600000101010101" charset="-127"/>
                <a:ea typeface="TDTD타이틀굴림" panose="020B0600000101010101" charset="-127"/>
              </a:rPr>
              <a:t>선정 기준</a:t>
            </a:r>
            <a:endParaRPr lang="en-US" sz="7000" dirty="0">
              <a:solidFill>
                <a:srgbClr val="273755"/>
              </a:solidFill>
              <a:latin typeface="TDTD타이틀굴림" panose="020B0600000101010101" charset="-127"/>
              <a:ea typeface="TDTD타이틀굴림" panose="020B060000010101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8" y="3564828"/>
            <a:ext cx="5704417" cy="390713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032184"/>
            <a:ext cx="8943975" cy="622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351</Words>
  <Application>Microsoft Office PowerPoint</Application>
  <PresentationFormat>사용자 지정</PresentationFormat>
  <Paragraphs>91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강성혁,오우준,최규성</dc:title>
  <dc:creator>wjune</dc:creator>
  <cp:lastModifiedBy>최규성</cp:lastModifiedBy>
  <cp:revision>79</cp:revision>
  <dcterms:created xsi:type="dcterms:W3CDTF">2006-08-16T00:00:00Z</dcterms:created>
  <dcterms:modified xsi:type="dcterms:W3CDTF">2023-08-21T05:33:30Z</dcterms:modified>
  <cp:version/>
</cp:coreProperties>
</file>