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67" r:id="rId1"/>
  </p:sldMasterIdLst>
  <p:notesMasterIdLst>
    <p:notesMasterId r:id="rId44"/>
  </p:notesMasterIdLst>
  <p:handoutMasterIdLst>
    <p:handoutMasterId r:id="rId45"/>
  </p:handoutMasterIdLst>
  <p:sldIdLst>
    <p:sldId id="326" r:id="rId2"/>
    <p:sldId id="327" r:id="rId3"/>
    <p:sldId id="339" r:id="rId4"/>
    <p:sldId id="511" r:id="rId5"/>
    <p:sldId id="539" r:id="rId6"/>
    <p:sldId id="531" r:id="rId7"/>
    <p:sldId id="545" r:id="rId8"/>
    <p:sldId id="540" r:id="rId9"/>
    <p:sldId id="544" r:id="rId10"/>
    <p:sldId id="546" r:id="rId11"/>
    <p:sldId id="547" r:id="rId12"/>
    <p:sldId id="548" r:id="rId13"/>
    <p:sldId id="549" r:id="rId14"/>
    <p:sldId id="550" r:id="rId15"/>
    <p:sldId id="551" r:id="rId16"/>
    <p:sldId id="552" r:id="rId17"/>
    <p:sldId id="553" r:id="rId18"/>
    <p:sldId id="554" r:id="rId19"/>
    <p:sldId id="555" r:id="rId20"/>
    <p:sldId id="556" r:id="rId21"/>
    <p:sldId id="557" r:id="rId22"/>
    <p:sldId id="558" r:id="rId23"/>
    <p:sldId id="559" r:id="rId24"/>
    <p:sldId id="560" r:id="rId25"/>
    <p:sldId id="561" r:id="rId26"/>
    <p:sldId id="562" r:id="rId27"/>
    <p:sldId id="563" r:id="rId28"/>
    <p:sldId id="564" r:id="rId29"/>
    <p:sldId id="565" r:id="rId30"/>
    <p:sldId id="566" r:id="rId31"/>
    <p:sldId id="567" r:id="rId32"/>
    <p:sldId id="568" r:id="rId33"/>
    <p:sldId id="569" r:id="rId34"/>
    <p:sldId id="570" r:id="rId35"/>
    <p:sldId id="571" r:id="rId36"/>
    <p:sldId id="572" r:id="rId37"/>
    <p:sldId id="573" r:id="rId38"/>
    <p:sldId id="575" r:id="rId39"/>
    <p:sldId id="576" r:id="rId40"/>
    <p:sldId id="577" r:id="rId41"/>
    <p:sldId id="578" r:id="rId42"/>
    <p:sldId id="579" r:id="rId43"/>
  </p:sldIdLst>
  <p:sldSz cx="9906000" cy="6858000" type="A4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60">
          <p15:clr>
            <a:srgbClr val="A4A3A4"/>
          </p15:clr>
        </p15:guide>
        <p15:guide id="2" pos="62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C0C0C0"/>
    <a:srgbClr val="4D4D4D"/>
    <a:srgbClr val="948A54"/>
    <a:srgbClr val="1E1C11"/>
    <a:srgbClr val="5F5F5F"/>
    <a:srgbClr val="80808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3" autoAdjust="0"/>
    <p:restoredTop sz="96175" autoAdjust="0"/>
  </p:normalViewPr>
  <p:slideViewPr>
    <p:cSldViewPr snapToGrid="0">
      <p:cViewPr varScale="1">
        <p:scale>
          <a:sx n="71" d="100"/>
          <a:sy n="71" d="100"/>
        </p:scale>
        <p:origin x="-1044" y="-108"/>
      </p:cViewPr>
      <p:guideLst>
        <p:guide orient="horz" pos="860"/>
        <p:guide pos="62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0BEDD-5D3A-4486-B585-4CC50EE585A8}" type="datetimeFigureOut">
              <a:rPr lang="ko-KR" altLang="en-US" smtClean="0"/>
              <a:pPr/>
              <a:t>2022-07-14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49106-61CE-4A29-ACDC-667CADB135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493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28A83DF-5AC3-485E-B448-2D4451E80EE2}" type="datetimeFigureOut">
              <a:rPr lang="ko-KR" altLang="en-US"/>
              <a:pPr>
                <a:defRPr/>
              </a:pPr>
              <a:t>2022-07-14</a:t>
            </a:fld>
            <a:endParaRPr lang="en-US" altLang="ko-KR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1363"/>
            <a:ext cx="53467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453C3FE-0595-408B-9E3B-1E16153DF9E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438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53C3FE-0595-408B-9E3B-1E16153DF9E5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8792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53C3FE-0595-408B-9E3B-1E16153DF9E5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879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9"/>
          <p:cNvSpPr>
            <a:spLocks noChangeShapeType="1"/>
          </p:cNvSpPr>
          <p:nvPr userDrawn="1"/>
        </p:nvSpPr>
        <p:spPr bwMode="auto">
          <a:xfrm>
            <a:off x="457200" y="2355850"/>
            <a:ext cx="9112250" cy="63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Rectangle 40"/>
          <p:cNvSpPr>
            <a:spLocks noChangeArrowheads="1"/>
          </p:cNvSpPr>
          <p:nvPr userDrawn="1"/>
        </p:nvSpPr>
        <p:spPr bwMode="auto">
          <a:xfrm>
            <a:off x="1906438" y="1207486"/>
            <a:ext cx="77138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>
              <a:tabLst>
                <a:tab pos="5588000" algn="r"/>
              </a:tabLst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e-Mapp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플랫폼 개발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7" name="그림 6" descr="플랜투비즈니스컨설팅">
            <a:extLst>
              <a:ext uri="{FF2B5EF4-FFF2-40B4-BE49-F238E27FC236}">
                <a16:creationId xmlns="" xmlns:a16="http://schemas.microsoft.com/office/drawing/2014/main" id="{21008C66-03A7-4CB7-A6C7-C9BC194E0A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9900"/>
            <a:ext cx="1800000" cy="2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>
            <a:spLocks noChangeArrowheads="1"/>
          </p:cNvSpPr>
          <p:nvPr userDrawn="1"/>
        </p:nvSpPr>
        <p:spPr bwMode="auto">
          <a:xfrm rot="16200000">
            <a:off x="4948238" y="1733550"/>
            <a:ext cx="19050" cy="9432925"/>
          </a:xfrm>
          <a:prstGeom prst="rect">
            <a:avLst/>
          </a:prstGeom>
          <a:solidFill>
            <a:srgbClr val="7F7F7F"/>
          </a:solidFill>
          <a:ln w="25400" cap="rnd" algn="ctr">
            <a:noFill/>
            <a:miter lim="800000"/>
            <a:headEnd/>
            <a:tailEnd/>
          </a:ln>
        </p:spPr>
        <p:txBody>
          <a:bodyPr vert="eaVert" anchor="ctr"/>
          <a:lstStyle/>
          <a:p>
            <a:pPr algn="ctr"/>
            <a:endParaRPr lang="ko-KR" altLang="ko-KR"/>
          </a:p>
        </p:txBody>
      </p:sp>
      <p:sp>
        <p:nvSpPr>
          <p:cNvPr id="4" name="TextBox 8"/>
          <p:cNvSpPr txBox="1">
            <a:spLocks noChangeArrowheads="1"/>
          </p:cNvSpPr>
          <p:nvPr userDrawn="1"/>
        </p:nvSpPr>
        <p:spPr bwMode="auto">
          <a:xfrm>
            <a:off x="4614863" y="6500813"/>
            <a:ext cx="669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 b="1">
                <a:latin typeface="Arial" pitchFamily="34" charset="0"/>
                <a:ea typeface="HY헤드라인M" pitchFamily="18" charset="-127"/>
                <a:cs typeface="굴림" pitchFamily="50" charset="-127"/>
              </a:rPr>
              <a:t>- </a:t>
            </a:r>
            <a:fld id="{2350C373-7100-460F-A890-B72650D3DD1D}" type="slidenum">
              <a:rPr lang="en-US" altLang="ko-KR" sz="1000" b="1">
                <a:latin typeface="Arial" pitchFamily="34" charset="0"/>
                <a:ea typeface="HY헤드라인M" pitchFamily="18" charset="-127"/>
                <a:cs typeface="굴림" pitchFamily="50" charset="-127"/>
              </a:rPr>
              <a:pPr/>
              <a:t>‹#›</a:t>
            </a:fld>
            <a:r>
              <a:rPr lang="en-US" altLang="ko-KR" sz="1000" b="1">
                <a:latin typeface="Arial" pitchFamily="34" charset="0"/>
                <a:ea typeface="HY헤드라인M" pitchFamily="18" charset="-127"/>
                <a:cs typeface="굴림" pitchFamily="50" charset="-127"/>
              </a:rPr>
              <a:t> / 8 -</a:t>
            </a:r>
            <a:endParaRPr lang="ko-KR" altLang="ko-KR">
              <a:ea typeface="HY헤드라인M" pitchFamily="18" charset="-127"/>
              <a:cs typeface="굴림" pitchFamily="50" charset="-127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 bwMode="auto">
          <a:xfrm>
            <a:off x="247650" y="217488"/>
            <a:ext cx="75120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4639"/>
            <a:ext cx="8915400" cy="1143000"/>
          </a:xfrm>
          <a:prstGeom prst="rect">
            <a:avLst/>
          </a:prstGeom>
        </p:spPr>
        <p:txBody>
          <a:bodyPr lIns="83969" tIns="41985" rIns="83969" bIns="41985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2" y="1600203"/>
            <a:ext cx="8915400" cy="4525963"/>
          </a:xfrm>
          <a:prstGeom prst="rect">
            <a:avLst/>
          </a:prstGeom>
        </p:spPr>
        <p:txBody>
          <a:bodyPr lIns="83969" tIns="41985" rIns="83969" bIns="41985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2" y="6356353"/>
            <a:ext cx="2311400" cy="365126"/>
          </a:xfrm>
          <a:prstGeom prst="rect">
            <a:avLst/>
          </a:prstGeom>
        </p:spPr>
        <p:txBody>
          <a:bodyPr lIns="83969" tIns="41985" rIns="83969" bIns="41985"/>
          <a:lstStyle/>
          <a:p>
            <a:fld id="{16796371-1613-4542-8262-BAB6651DAA3C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1" cy="365126"/>
          </a:xfrm>
          <a:prstGeom prst="rect">
            <a:avLst/>
          </a:prstGeom>
        </p:spPr>
        <p:txBody>
          <a:bodyPr lIns="83969" tIns="41985" rIns="83969" bIns="41985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2" y="6356353"/>
            <a:ext cx="2311400" cy="365126"/>
          </a:xfrm>
          <a:prstGeom prst="rect">
            <a:avLst/>
          </a:prstGeom>
        </p:spPr>
        <p:txBody>
          <a:bodyPr lIns="83969" tIns="41985" rIns="83969" bIns="41985"/>
          <a:lstStyle/>
          <a:p>
            <a:fld id="{5FDA1301-82B6-451D-938A-1E004080E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8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95"/>
          <p:cNvSpPr txBox="1">
            <a:spLocks noChangeArrowheads="1"/>
          </p:cNvSpPr>
          <p:nvPr/>
        </p:nvSpPr>
        <p:spPr bwMode="auto">
          <a:xfrm>
            <a:off x="4760913" y="6488113"/>
            <a:ext cx="39687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fld id="{9940C9A1-A497-4368-83FE-65FB717AAED4}" type="slidenum">
              <a:rPr lang="en-US" altLang="ko-KR" sz="1100"/>
              <a:pPr algn="ctr"/>
              <a:t>‹#›</a:t>
            </a:fld>
            <a:endParaRPr lang="en-US" altLang="ko-KR" sz="1100"/>
          </a:p>
        </p:txBody>
      </p:sp>
      <p:sp>
        <p:nvSpPr>
          <p:cNvPr id="2051" name="Line 197"/>
          <p:cNvSpPr>
            <a:spLocks noChangeShapeType="1"/>
          </p:cNvSpPr>
          <p:nvPr/>
        </p:nvSpPr>
        <p:spPr bwMode="auto">
          <a:xfrm>
            <a:off x="403225" y="6419850"/>
            <a:ext cx="898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052" name="Line 198"/>
          <p:cNvSpPr>
            <a:spLocks noChangeShapeType="1"/>
          </p:cNvSpPr>
          <p:nvPr/>
        </p:nvSpPr>
        <p:spPr bwMode="auto">
          <a:xfrm>
            <a:off x="415925" y="571500"/>
            <a:ext cx="8988425" cy="0"/>
          </a:xfrm>
          <a:prstGeom prst="line">
            <a:avLst/>
          </a:prstGeom>
          <a:noFill/>
          <a:ln w="34925" cmpd="thinThick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054" name="Text Box 200"/>
          <p:cNvSpPr txBox="1">
            <a:spLocks noChangeArrowheads="1"/>
          </p:cNvSpPr>
          <p:nvPr/>
        </p:nvSpPr>
        <p:spPr bwMode="auto">
          <a:xfrm>
            <a:off x="7757322" y="219075"/>
            <a:ext cx="169469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lang="ko-KR" altLang="en-US" sz="1100" b="1" dirty="0" err="1">
                <a:latin typeface="맑은 고딕" pitchFamily="50" charset="-127"/>
                <a:ea typeface="맑은 고딕" pitchFamily="50" charset="-127"/>
              </a:rPr>
              <a:t>아키텍쳐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정의서</a:t>
            </a:r>
          </a:p>
        </p:txBody>
      </p:sp>
      <p:sp>
        <p:nvSpPr>
          <p:cNvPr id="2055" name="Rectangle 204"/>
          <p:cNvSpPr>
            <a:spLocks noChangeArrowheads="1"/>
          </p:cNvSpPr>
          <p:nvPr/>
        </p:nvSpPr>
        <p:spPr bwMode="auto">
          <a:xfrm>
            <a:off x="0" y="327183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4" name="Text Box 199"/>
          <p:cNvSpPr txBox="1">
            <a:spLocks noChangeArrowheads="1"/>
          </p:cNvSpPr>
          <p:nvPr userDrawn="1"/>
        </p:nvSpPr>
        <p:spPr bwMode="auto">
          <a:xfrm>
            <a:off x="344488" y="219075"/>
            <a:ext cx="155363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e-Mapp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플랫폼 개발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 descr="플랜투비즈니스컨설팅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650" y="6509439"/>
            <a:ext cx="1440000" cy="20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89" r:id="rId2"/>
    <p:sldLayoutId id="2147483891" r:id="rId3"/>
    <p:sldLayoutId id="2147483894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hyeonjiwon.github.io/machine%20learning/ML-1/#%EB%A8%B8%EC%8B%A0%EB%9F%AC%EB%8B%9D-%EC%95%8C%EA%B3%A0%EB%A6%AC%EC%A6%98%EC%9D%98-%EC%9C%A0%ED%98%95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7"/>
          <p:cNvSpPr>
            <a:spLocks noChangeArrowheads="1"/>
          </p:cNvSpPr>
          <p:nvPr/>
        </p:nvSpPr>
        <p:spPr bwMode="auto">
          <a:xfrm>
            <a:off x="5264150" y="2632075"/>
            <a:ext cx="44450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110000"/>
              </a:lnSpc>
              <a:spcBef>
                <a:spcPct val="10000"/>
              </a:spcBef>
              <a:tabLst>
                <a:tab pos="5588000" algn="r"/>
              </a:tabLst>
            </a:pP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eMapp_BI_A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47" name="Rectangle 18"/>
          <p:cNvSpPr>
            <a:spLocks noChangeArrowheads="1"/>
          </p:cNvSpPr>
          <p:nvPr/>
        </p:nvSpPr>
        <p:spPr bwMode="auto">
          <a:xfrm>
            <a:off x="5963356" y="1816100"/>
            <a:ext cx="36695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ko-KR" altLang="en-US" sz="2800" b="1" dirty="0" err="1" smtClean="0">
                <a:latin typeface="맑은 고딕" pitchFamily="50" charset="-127"/>
                <a:ea typeface="맑은 고딕" pitchFamily="50" charset="-127"/>
              </a:rPr>
              <a:t>머신러닝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모델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정의서</a:t>
            </a:r>
          </a:p>
        </p:txBody>
      </p:sp>
      <p:sp>
        <p:nvSpPr>
          <p:cNvPr id="6148" name="Rectangle 476"/>
          <p:cNvSpPr>
            <a:spLocks noChangeArrowheads="1"/>
          </p:cNvSpPr>
          <p:nvPr/>
        </p:nvSpPr>
        <p:spPr bwMode="auto">
          <a:xfrm>
            <a:off x="6666523" y="3141663"/>
            <a:ext cx="311089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110000"/>
              </a:lnSpc>
              <a:spcBef>
                <a:spcPct val="10000"/>
              </a:spcBef>
              <a:tabLst>
                <a:tab pos="5588000" algn="r"/>
              </a:tabLst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업무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구조 정리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DecisionTreeRegressor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61950" y="1241198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46860"/>
              </p:ext>
            </p:extLst>
          </p:nvPr>
        </p:nvGraphicFramePr>
        <p:xfrm>
          <a:off x="361950" y="1666194"/>
          <a:ext cx="8984785" cy="3021395"/>
        </p:xfrm>
        <a:graphic>
          <a:graphicData uri="http://schemas.openxmlformats.org/drawingml/2006/table">
            <a:tbl>
              <a:tblPr/>
              <a:tblGrid>
                <a:gridCol w="1565039"/>
                <a:gridCol w="4799532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884514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  <a:gridCol w="1735700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925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max_features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노드에서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분할에 사용할 특징의 최대 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 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max_features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</a:t>
                      </a: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n_features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9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sqrt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max_features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sqrt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n_features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9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max_feautres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log2(</a:t>
                      </a: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n_features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617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random_state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난수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seed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7782">
                <a:tc>
                  <a:txBody>
                    <a:bodyPr/>
                    <a:lstStyle/>
                    <a:p>
                      <a:pPr marL="0" marR="0" lvl="0" indent="0" algn="ctr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max_leaf_nodes</a:t>
                      </a:r>
                      <a:endParaRPr lang="en-US" altLang="ko-KR" sz="1000" b="0" kern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리프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노드의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최대수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min_impurity_decrease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최소 불순도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18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ccp_alpha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최소 비용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복잡성 가지치기에 사용되는 복잡도 매개변수입니다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Non-negative float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8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GradientBoostingClassifier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42" y="1599331"/>
            <a:ext cx="8921275" cy="3147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680" tIns="35680" rIns="35680" bIns="35680"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결정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트리인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약한 예측 모델의 앙상블 형태로 예측 모델을 제공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000" spc="-136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71790" y="1860313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389091"/>
              </p:ext>
            </p:extLst>
          </p:nvPr>
        </p:nvGraphicFramePr>
        <p:xfrm>
          <a:off x="387933" y="2234169"/>
          <a:ext cx="8984786" cy="3981890"/>
        </p:xfrm>
        <a:graphic>
          <a:graphicData uri="http://schemas.openxmlformats.org/drawingml/2006/table">
            <a:tbl>
              <a:tblPr/>
              <a:tblGrid>
                <a:gridCol w="1565039"/>
                <a:gridCol w="4380593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1116106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  <a:gridCol w="1923048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1887">
                <a:tc row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loss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최적화할 손실 함수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deviance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확률적 출력으로 분류하기 위한  일탈을 </a:t>
                      </a:r>
                      <a:r>
                        <a:rPr lang="ko-KR" altLang="en-US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나태냄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exponential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Adaboost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알고리즘을 복구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617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learning_rate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학습률은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각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트리의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기여도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Float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7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n_estimators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수행할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부스팅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단계의 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subsample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기본 학습자를 맞추는데 사용할 샘플의 비율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6855">
                <a:tc rowSpan="3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criterion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분할 품질을 측정하는 기능 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squared error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평균 제곱 오차</a:t>
                      </a:r>
                      <a:r>
                        <a:rPr lang="en-US" altLang="ko-KR" sz="1000" dirty="0" smtClean="0"/>
                        <a:t>(MSE), </a:t>
                      </a:r>
                      <a:r>
                        <a:rPr lang="ko-KR" altLang="en-US" sz="1000" dirty="0" smtClean="0"/>
                        <a:t>변수선택 기준으로서의 분산 감소와 동일하다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각 끝 </a:t>
                      </a:r>
                      <a:r>
                        <a:rPr lang="ko-KR" altLang="en-US" sz="1000" dirty="0" err="1" smtClean="0"/>
                        <a:t>노드의</a:t>
                      </a:r>
                      <a:r>
                        <a:rPr lang="ko-KR" altLang="en-US" sz="1000" dirty="0" smtClean="0"/>
                        <a:t> 평균을 사용한 </a:t>
                      </a:r>
                      <a:r>
                        <a:rPr lang="en-US" altLang="ko-KR" sz="1000" dirty="0" smtClean="0"/>
                        <a:t>L2 loss</a:t>
                      </a:r>
                      <a:r>
                        <a:rPr lang="ko-KR" altLang="en-US" sz="1000" dirty="0" smtClean="0"/>
                        <a:t>를 최소화</a:t>
                      </a:r>
                      <a:endParaRPr lang="ko-KR" altLang="en-US" sz="1000" dirty="0"/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8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friedman_mse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잠재적 분할을 위한 </a:t>
                      </a:r>
                      <a:r>
                        <a:rPr lang="en-US" altLang="ko-KR" sz="1000" dirty="0" smtClean="0"/>
                        <a:t>Friedman</a:t>
                      </a:r>
                      <a:r>
                        <a:rPr lang="ko-KR" altLang="en-US" sz="1000" dirty="0" smtClean="0"/>
                        <a:t>의 </a:t>
                      </a:r>
                      <a:r>
                        <a:rPr lang="en-US" altLang="ko-KR" sz="1000" dirty="0" smtClean="0"/>
                        <a:t>improvement score</a:t>
                      </a:r>
                      <a:r>
                        <a:rPr lang="ko-KR" altLang="en-US" sz="1000" dirty="0" smtClean="0"/>
                        <a:t>를 포함하는 </a:t>
                      </a:r>
                      <a:r>
                        <a:rPr lang="en-US" altLang="ko-KR" sz="1000" dirty="0" smtClean="0"/>
                        <a:t>MSE.</a:t>
                      </a:r>
                      <a:endParaRPr lang="ko-KR" altLang="en-US" sz="1000" dirty="0"/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8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mse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” , “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mae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”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는 더 이상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사용되지않음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제목 2"/>
          <p:cNvSpPr>
            <a:spLocks/>
          </p:cNvSpPr>
          <p:nvPr/>
        </p:nvSpPr>
        <p:spPr bwMode="auto">
          <a:xfrm>
            <a:off x="371790" y="125418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2.3.1.1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주 사용 분야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32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en-US" altLang="ko-KR" sz="1200" b="1" dirty="0" err="1">
                <a:latin typeface="맑은 고딕" pitchFamily="50" charset="-127"/>
                <a:ea typeface="맑은 고딕" pitchFamily="50" charset="-127"/>
              </a:rPr>
              <a:t>GradientBoostingClassifier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61950" y="1241198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495401"/>
              </p:ext>
            </p:extLst>
          </p:nvPr>
        </p:nvGraphicFramePr>
        <p:xfrm>
          <a:off x="361950" y="1666194"/>
          <a:ext cx="8984785" cy="4756646"/>
        </p:xfrm>
        <a:graphic>
          <a:graphicData uri="http://schemas.openxmlformats.org/drawingml/2006/table">
            <a:tbl>
              <a:tblPr/>
              <a:tblGrid>
                <a:gridCol w="1565039"/>
                <a:gridCol w="4433470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1035423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  <a:gridCol w="195085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37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자식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노드를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분할하는데 필요한 최소 샘플 수 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156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min_samples_leaf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리프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노드에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있어야 할 최소 샘플 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7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min_weight_fraction_leaf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리프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노드에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있어야 하는 가중치 합계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입력 샘플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최소 가중치 비율입니다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트리의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최대 깊이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값이 클수록 모델의 복잡도가 올라간다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18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min_impurity_decrease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최소 불순도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180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 예측을 계산하는데 사용되는 추정기 개체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Estimator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or “zero”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180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random_state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부스팅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반복에서 각 트리 추정기에 제공되는 무작위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시드를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제어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0603">
                <a:tc rowSpan="3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max_features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최상의 분할을 </a:t>
                      </a:r>
                      <a:r>
                        <a:rPr lang="ko-KR" altLang="en-US" sz="1000" b="0" i="0" kern="1200" spc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찾을떄</a:t>
                      </a:r>
                      <a:r>
                        <a:rPr lang="ko-KR" altLang="en-US" sz="1000" b="0" i="0" kern="1200" spc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고려해야 할 기능의 수 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 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max_features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</a:t>
                      </a: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n_features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6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sqrt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max_features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sqrt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n_features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6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max_feautres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log2(</a:t>
                      </a: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n_features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verbose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자세한 출력을 활성화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6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en-US" altLang="ko-KR" sz="1200" b="1" dirty="0" err="1">
                <a:latin typeface="맑은 고딕" pitchFamily="50" charset="-127"/>
                <a:ea typeface="맑은 고딕" pitchFamily="50" charset="-127"/>
              </a:rPr>
              <a:t>GradientBoostingClassifier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61950" y="1241198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48519"/>
              </p:ext>
            </p:extLst>
          </p:nvPr>
        </p:nvGraphicFramePr>
        <p:xfrm>
          <a:off x="361950" y="1666194"/>
          <a:ext cx="8984784" cy="3413204"/>
        </p:xfrm>
        <a:graphic>
          <a:graphicData uri="http://schemas.openxmlformats.org/drawingml/2006/table">
            <a:tbl>
              <a:tblPr/>
              <a:tblGrid>
                <a:gridCol w="1565039"/>
                <a:gridCol w="4799532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2620213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37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max_leaf_nodes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최상의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노드는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불순물의 상대적 감소로 정의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6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warm_start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시이전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호추르이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솔루션을 재사용하여 앙상블에 더 많은 추정기를 맞추고 추가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시 이전 솔루션을 지움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validation_fraction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조기 중지를 위해 검증 세트로 따로 보관할 훈련 데이터의 비율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n_iter_no_change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유효성 검사 점수가 개선되지 않을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떄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조기 중지를 사용하여 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교욱을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종료할지 여부를 결정하는 데 사용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tol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조기 정지에 대한 내성 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0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ccp_alpha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 비용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복잡성 가지치기에 사용되는 복잡도 매개변수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Non-negative 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41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GradientBoostingRegressor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42" y="1545578"/>
            <a:ext cx="8921275" cy="3147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680" tIns="35680" rIns="35680" bIns="35680"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결정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트리인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약한 예측 모델의 앙상블 형태로 예측 모델을 제공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000" spc="-136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61950" y="1707564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068619"/>
              </p:ext>
            </p:extLst>
          </p:nvPr>
        </p:nvGraphicFramePr>
        <p:xfrm>
          <a:off x="387932" y="2081420"/>
          <a:ext cx="8984785" cy="4197540"/>
        </p:xfrm>
        <a:graphic>
          <a:graphicData uri="http://schemas.openxmlformats.org/drawingml/2006/table">
            <a:tbl>
              <a:tblPr/>
              <a:tblGrid>
                <a:gridCol w="1565039"/>
                <a:gridCol w="4057863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1358154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  <a:gridCol w="336176"/>
                <a:gridCol w="1667553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944">
                <a:tc rowSpan="4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loss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최적화할 손실 함수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quared_error</a:t>
                      </a:r>
                      <a:endParaRPr lang="en-US" altLang="ko-KR" sz="900" b="0" i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회귀에 대한 제곱 오차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0" i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absoulte_error</a:t>
                      </a:r>
                      <a:endParaRPr lang="en-US" altLang="ko-KR" sz="900" b="0" i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회귀의 절대 오차를 </a:t>
                      </a:r>
                      <a:r>
                        <a:rPr lang="ko-KR" altLang="en-US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나태내며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강력한 손실 함수</a:t>
                      </a:r>
                      <a:endParaRPr lang="en-US" altLang="ko-KR" sz="900" b="0" i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huber</a:t>
                      </a:r>
                      <a:endParaRPr lang="en-US" altLang="ko-KR" sz="900" b="0" i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둘의 합성어</a:t>
                      </a:r>
                      <a:endParaRPr lang="en-US" altLang="ko-KR" sz="900" b="0" i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quantike</a:t>
                      </a:r>
                      <a:endParaRPr lang="en-US" altLang="ko-KR" sz="900" b="0" i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분위수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회귀를 허용</a:t>
                      </a:r>
                      <a:endParaRPr lang="en-US" altLang="ko-KR" sz="900" b="0" i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617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learning_rate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학습률은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각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트리의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기여도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float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7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n_estimators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수행할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부스팅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단계의 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subsample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기본 학습자를 맞추는데 사용할 샘플의 비율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6855">
                <a:tc rowSpan="3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criterion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분할 품질을 측정하는 기능 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squared error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평균 제곱 오차</a:t>
                      </a:r>
                      <a:r>
                        <a:rPr lang="en-US" altLang="ko-KR" sz="1000" dirty="0" smtClean="0"/>
                        <a:t>(MSE), </a:t>
                      </a:r>
                      <a:r>
                        <a:rPr lang="ko-KR" altLang="en-US" sz="1000" dirty="0" smtClean="0"/>
                        <a:t>변수선택 기준으로서의 분산 감소와 동일하다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각 끝 </a:t>
                      </a:r>
                      <a:r>
                        <a:rPr lang="ko-KR" altLang="en-US" sz="1000" dirty="0" err="1" smtClean="0"/>
                        <a:t>노드의</a:t>
                      </a:r>
                      <a:r>
                        <a:rPr lang="ko-KR" altLang="en-US" sz="1000" dirty="0" smtClean="0"/>
                        <a:t> 평균을 사용한 </a:t>
                      </a:r>
                      <a:r>
                        <a:rPr lang="en-US" altLang="ko-KR" sz="1000" dirty="0" smtClean="0"/>
                        <a:t>L2 loss</a:t>
                      </a:r>
                      <a:r>
                        <a:rPr lang="ko-KR" altLang="en-US" sz="1000" dirty="0" smtClean="0"/>
                        <a:t>를 최소화</a:t>
                      </a:r>
                      <a:endParaRPr lang="ko-KR" altLang="en-US" sz="1000" dirty="0"/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9447" marR="49447" marT="24724" marB="247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8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friedman_mse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잠재적 분할을 위한 </a:t>
                      </a:r>
                      <a:r>
                        <a:rPr lang="en-US" altLang="ko-KR" sz="1000" dirty="0" smtClean="0"/>
                        <a:t>Friedman</a:t>
                      </a:r>
                      <a:r>
                        <a:rPr lang="ko-KR" altLang="en-US" sz="1000" dirty="0" smtClean="0"/>
                        <a:t>의 </a:t>
                      </a:r>
                      <a:r>
                        <a:rPr lang="en-US" altLang="ko-KR" sz="1000" dirty="0" smtClean="0"/>
                        <a:t>improvement score</a:t>
                      </a:r>
                      <a:r>
                        <a:rPr lang="ko-KR" altLang="en-US" sz="1000" dirty="0" smtClean="0"/>
                        <a:t>를 포함하는 </a:t>
                      </a:r>
                      <a:r>
                        <a:rPr lang="en-US" altLang="ko-KR" sz="1000" dirty="0" smtClean="0"/>
                        <a:t>MSE.</a:t>
                      </a:r>
                      <a:endParaRPr lang="ko-KR" altLang="en-US" sz="1000" dirty="0"/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9447" marR="49447" marT="24724" marB="247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8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“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mse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” , “</a:t>
                      </a: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mae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”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는 더 이상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사용되지않음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49447" marR="49447" marT="24724" marB="247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제목 2"/>
          <p:cNvSpPr>
            <a:spLocks/>
          </p:cNvSpPr>
          <p:nvPr/>
        </p:nvSpPr>
        <p:spPr bwMode="auto">
          <a:xfrm>
            <a:off x="371790" y="125418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2.3.1.1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주 사용 분야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78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en-US" altLang="ko-KR" sz="1200" b="1" dirty="0" err="1">
                <a:latin typeface="맑은 고딕" pitchFamily="50" charset="-127"/>
                <a:ea typeface="맑은 고딕" pitchFamily="50" charset="-127"/>
              </a:rPr>
              <a:t>GradientBoostingRegressor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61950" y="1241198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87906"/>
              </p:ext>
            </p:extLst>
          </p:nvPr>
        </p:nvGraphicFramePr>
        <p:xfrm>
          <a:off x="361950" y="1666194"/>
          <a:ext cx="8984785" cy="4364837"/>
        </p:xfrm>
        <a:graphic>
          <a:graphicData uri="http://schemas.openxmlformats.org/drawingml/2006/table">
            <a:tbl>
              <a:tblPr/>
              <a:tblGrid>
                <a:gridCol w="1565039"/>
                <a:gridCol w="4799532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790385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  <a:gridCol w="1829829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37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자식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노드를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분할하는데 필요한 최소 샘플 수 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156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min_samples_leaf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리프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노드에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있어야 할 최소 샘플 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7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min_weight_fraction_leaf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리프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노드에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있어야 하는 가중치 합계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입력 샘플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최소 가중치 비율입니다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트리의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최대 깊이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값이 클수록 모델의 복잡도가 올라간다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18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min_impurity_decrease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최소 불순도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180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 예측을 계산하는데 사용되는 추정기 개체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Estimator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or “zero”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180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random_state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부스팅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반복에서 각 트리 추정기에 제공되는 무작위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시드를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제어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0603">
                <a:tc rowSpan="3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max_features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spc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최상의 분할을 </a:t>
                      </a:r>
                      <a:r>
                        <a:rPr lang="ko-KR" altLang="en-US" sz="1000" b="0" i="0" kern="1200" spc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찾을떄</a:t>
                      </a:r>
                      <a:r>
                        <a:rPr lang="ko-KR" altLang="en-US" sz="1000" b="0" i="0" kern="1200" spc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고려해야 할 기능의 수 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 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max_features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</a:t>
                      </a: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n_features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6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sqrt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max_features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sqrt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n_features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6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max_feautres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log2(</a:t>
                      </a: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n_features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7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GradientBoostingRegressor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61950" y="1241198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496390"/>
              </p:ext>
            </p:extLst>
          </p:nvPr>
        </p:nvGraphicFramePr>
        <p:xfrm>
          <a:off x="361950" y="1666194"/>
          <a:ext cx="8984784" cy="4326586"/>
        </p:xfrm>
        <a:graphic>
          <a:graphicData uri="http://schemas.openxmlformats.org/drawingml/2006/table">
            <a:tbl>
              <a:tblPr/>
              <a:tblGrid>
                <a:gridCol w="1565039"/>
                <a:gridCol w="4799532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2620213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37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alpha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후버 손실 함수의 알파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분위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수와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분위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 손실함수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-Loss= “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huber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 , “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quantile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6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verbose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자세한 출력을 활성화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max_leaf_nodes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최상의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노드는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불순물의 상대적 감소로 정의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warm_start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시 이전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호추르이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솔루션을 재사용하여 앙상블에 더 많은 추정기를 맞추고 추가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시 이전 솔루션을 지움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4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validation_fraction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조기 중지를 위해 검증 세트로 따로 보관할 훈련 데이터의 비율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n_iter_no_change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유효성 검사 점수가 개선되지 않을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떄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조기 중지를 사용하여 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교욱을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종료할지 여부를 결정하는 데 사용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tol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조기 정지에 대한 내성 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80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ccp_alpha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 비용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복잡성 가지치기에 사용되는 복잡도 매개변수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Non-negative 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72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KneighborsClassifier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42" y="1599331"/>
            <a:ext cx="8921275" cy="3147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680" tIns="35680" rIns="35680" bIns="35680"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함수가 오직 지역적으로 근사하고 있는 모든 계산이 분류될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떄까지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연기되는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기반 또는 게으른 학습의 </a:t>
            </a:r>
            <a:r>
              <a:rPr lang="ko-KR" altLang="en-US" sz="10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일종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71790" y="1860313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3886"/>
              </p:ext>
            </p:extLst>
          </p:nvPr>
        </p:nvGraphicFramePr>
        <p:xfrm>
          <a:off x="387933" y="2234169"/>
          <a:ext cx="8984785" cy="3662312"/>
        </p:xfrm>
        <a:graphic>
          <a:graphicData uri="http://schemas.openxmlformats.org/drawingml/2006/table">
            <a:tbl>
              <a:tblPr/>
              <a:tblGrid>
                <a:gridCol w="1565039"/>
                <a:gridCol w="4799532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777849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  <a:gridCol w="1842365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335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n_neighbors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 시 고려할 인접 샘플 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en-US" altLang="ko-KR" sz="900" b="0" i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7809">
                <a:tc row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weights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예측에 사용되는 가중치 함수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uniform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이웃의 모든 포인트는 동일하게 가중치 부여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distance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거리의 역수로 가중치를 부여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946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algorithm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가까운 이웃을 계산하는데 사용되는 알고리즘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메서드에</a:t>
                      </a:r>
                      <a:r>
                        <a:rPr lang="ko-KR" altLang="en-US" sz="1000" dirty="0" smtClean="0"/>
                        <a:t> 전달된 값 기반 적절할 알고리즘</a:t>
                      </a:r>
                      <a:endParaRPr lang="ko-KR" altLang="en-US" sz="1000" dirty="0"/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9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ball_tree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BallTree</a:t>
                      </a:r>
                      <a:endParaRPr lang="ko-KR" altLang="en-US" sz="1000" dirty="0"/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9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kd_tree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Kdtree</a:t>
                      </a:r>
                      <a:endParaRPr lang="ko-KR" altLang="en-US" sz="1000" dirty="0"/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9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brute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무차별 대입 검색</a:t>
                      </a:r>
                      <a:endParaRPr lang="ko-KR" altLang="en-US" sz="1000" dirty="0"/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leaf_size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BallTree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KDTree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전달된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리프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크기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Minkowski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메트릭에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대한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검정력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매개변수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int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metric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나무에 사용할 거리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메트릭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or callable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제목 2"/>
          <p:cNvSpPr>
            <a:spLocks/>
          </p:cNvSpPr>
          <p:nvPr/>
        </p:nvSpPr>
        <p:spPr bwMode="auto">
          <a:xfrm>
            <a:off x="371790" y="125418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2.3.1.1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주 사용 분야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05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KneighborsClassifier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61950" y="1232954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005197"/>
              </p:ext>
            </p:extLst>
          </p:nvPr>
        </p:nvGraphicFramePr>
        <p:xfrm>
          <a:off x="292566" y="1636611"/>
          <a:ext cx="8984784" cy="1781239"/>
        </p:xfrm>
        <a:graphic>
          <a:graphicData uri="http://schemas.openxmlformats.org/drawingml/2006/table">
            <a:tbl>
              <a:tblPr/>
              <a:tblGrid>
                <a:gridCol w="1565039"/>
                <a:gridCol w="4799532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2620213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3774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metric_params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메트릭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함수에 대한 추가 키워드 인수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dict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none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617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n_jobs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이웃 검색을 위해 실행할 병렬 작업의 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7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LinearRegression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42" y="1599331"/>
            <a:ext cx="8921275" cy="3147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680" tIns="35680" rIns="35680" bIns="35680"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데이터를 바탕으로 모델을 생성해서 만약 다른 입력 값을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넣었을때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발생할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아우풋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예측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71790" y="1860313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688509"/>
              </p:ext>
            </p:extLst>
          </p:nvPr>
        </p:nvGraphicFramePr>
        <p:xfrm>
          <a:off x="387933" y="2234169"/>
          <a:ext cx="8984784" cy="3010151"/>
        </p:xfrm>
        <a:graphic>
          <a:graphicData uri="http://schemas.openxmlformats.org/drawingml/2006/table">
            <a:tbl>
              <a:tblPr/>
              <a:tblGrid>
                <a:gridCol w="1565039"/>
                <a:gridCol w="4799532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2620213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3774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fit_intercept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모델에 대한 절편을 계산할지 여부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시 계산에 절편 사용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x(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데이터가 중앙에 위치 예상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bool</a:t>
                      </a:r>
                      <a:endParaRPr lang="en-US" altLang="ko-KR" sz="900" b="0" i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617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normalize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fit_intercept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false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일시 무시됨</a:t>
                      </a:r>
                      <a:endParaRPr lang="en-US" altLang="ko-KR" sz="1000" kern="0" spc="0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시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회귀자는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평균을 빼고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I2-norm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나누어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회귀전에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정규화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bool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copy_X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복사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n_jobs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계산에 사용할 작업 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positive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일시 양수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bool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제목 2"/>
          <p:cNvSpPr>
            <a:spLocks/>
          </p:cNvSpPr>
          <p:nvPr/>
        </p:nvSpPr>
        <p:spPr bwMode="auto">
          <a:xfrm>
            <a:off x="371790" y="125418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2.3.1.1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주 사용 분야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797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22"/>
          <p:cNvSpPr>
            <a:spLocks noChangeArrowheads="1"/>
          </p:cNvSpPr>
          <p:nvPr/>
        </p:nvSpPr>
        <p:spPr bwMode="auto">
          <a:xfrm>
            <a:off x="476250" y="892175"/>
            <a:ext cx="88661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ko-KR" altLang="en-US" sz="1600" b="1" u="sng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600" b="1" u="sng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600" b="1" u="sng" dirty="0">
                <a:latin typeface="맑은 고딕" pitchFamily="50" charset="-127"/>
                <a:ea typeface="맑은 고딕" pitchFamily="50" charset="-127"/>
              </a:rPr>
              <a:t>개 정 이 </a:t>
            </a:r>
            <a:r>
              <a:rPr lang="ko-KR" altLang="en-US" sz="1600" b="1" u="sng" dirty="0" err="1">
                <a:latin typeface="맑은 고딕" pitchFamily="50" charset="-127"/>
                <a:ea typeface="맑은 고딕" pitchFamily="50" charset="-127"/>
              </a:rPr>
              <a:t>력</a:t>
            </a:r>
            <a:endParaRPr lang="ko-KR" altLang="en-US" sz="160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9518" name="Group 2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57776"/>
              </p:ext>
            </p:extLst>
          </p:nvPr>
        </p:nvGraphicFramePr>
        <p:xfrm>
          <a:off x="488950" y="1428750"/>
          <a:ext cx="8856663" cy="4663440"/>
        </p:xfrm>
        <a:graphic>
          <a:graphicData uri="http://schemas.openxmlformats.org/drawingml/2006/table">
            <a:tbl>
              <a:tblPr/>
              <a:tblGrid>
                <a:gridCol w="581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26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18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434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429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7471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NO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버전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변경일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변경내용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승인자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v0.1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2022.04.25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최초작성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최진환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en-US" altLang="ko-KR" sz="1200" b="1" dirty="0" err="1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ogisticRegression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42" y="1599331"/>
            <a:ext cx="8921275" cy="3147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680" tIns="35680" rIns="35680" bIns="35680"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독립 변수의 선형 결합을 이용하여 사건의 발생 가능성을 예측하는데 사용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71790" y="1860313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451074"/>
              </p:ext>
            </p:extLst>
          </p:nvPr>
        </p:nvGraphicFramePr>
        <p:xfrm>
          <a:off x="387933" y="2234169"/>
          <a:ext cx="8984785" cy="3771283"/>
        </p:xfrm>
        <a:graphic>
          <a:graphicData uri="http://schemas.openxmlformats.org/drawingml/2006/table">
            <a:tbl>
              <a:tblPr/>
              <a:tblGrid>
                <a:gridCol w="1565039"/>
                <a:gridCol w="4799532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818190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  <a:gridCol w="1802024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944">
                <a:tc rowSpan="4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penalty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규제에 사용된 기준을 지정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l1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l1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페널티 기간 추가</a:t>
                      </a:r>
                      <a:endParaRPr lang="en-US" altLang="ko-KR" sz="900" b="0" i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l2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l2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페널티 기간 추가</a:t>
                      </a:r>
                      <a:endParaRPr lang="en-US" altLang="ko-KR" sz="900" b="0" i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elasticnet</a:t>
                      </a:r>
                      <a:endParaRPr lang="en-US" altLang="ko-KR" sz="900" b="0" i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l1 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 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l2 </a:t>
                      </a:r>
                      <a:r>
                        <a:rPr lang="ko-KR" altLang="en-US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패널티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조건이 모두 추가</a:t>
                      </a:r>
                      <a:endParaRPr lang="en-US" altLang="ko-KR" sz="900" b="0" i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none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패널티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추가 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617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dual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이중 또는 초기 공식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bool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7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tol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정밀도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규제 강도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fit_intercept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모형에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상수형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절편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있는가 없는가를 결정하는 인수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bool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intercept_scaling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정규화 효과 정도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float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class_weight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클래스의 가중치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dict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,</a:t>
                      </a:r>
                      <a:r>
                        <a:rPr lang="en-US" altLang="ko-KR" sz="9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‘balanced’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제목 2"/>
          <p:cNvSpPr>
            <a:spLocks/>
          </p:cNvSpPr>
          <p:nvPr/>
        </p:nvSpPr>
        <p:spPr bwMode="auto">
          <a:xfrm>
            <a:off x="371790" y="125418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2.3.1.1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주 사용 분야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095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en-US" altLang="ko-KR" sz="1200" b="1" dirty="0" err="1">
                <a:latin typeface="맑은 고딕" pitchFamily="50" charset="-127"/>
                <a:ea typeface="맑은 고딕" pitchFamily="50" charset="-127"/>
              </a:rPr>
              <a:t>L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ogisticRegression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61950" y="1231673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801486"/>
              </p:ext>
            </p:extLst>
          </p:nvPr>
        </p:nvGraphicFramePr>
        <p:xfrm>
          <a:off x="292566" y="1578789"/>
          <a:ext cx="8984785" cy="4503887"/>
        </p:xfrm>
        <a:graphic>
          <a:graphicData uri="http://schemas.openxmlformats.org/drawingml/2006/table">
            <a:tbl>
              <a:tblPr/>
              <a:tblGrid>
                <a:gridCol w="1565039"/>
                <a:gridCol w="4799532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725298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  <a:gridCol w="1894916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8784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random_state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난수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seed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en-US" altLang="ko-KR" sz="900" b="0" i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2290">
                <a:tc rowSpan="5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solver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최적화 문제에 사용하는 알고리즘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작은 데이터 세트의 경우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‘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liblinear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좋은 반면 큰 데이터 세트의 경우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‘sag’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‘saga’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더 빠름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다중 클래스 문제의 경우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‘newton-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cg’,’sag’,saga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‘ 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lbfgs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다항 손실 처리</a:t>
                      </a:r>
                      <a:endParaRPr lang="en-US" altLang="ko-KR" sz="1000" kern="0" spc="0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-’</a:t>
                      </a:r>
                      <a:r>
                        <a:rPr lang="en-US" altLang="ko-KR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liblinear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일대일 방식으로 제한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netwon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-cg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[’12’,’none’]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lbfgs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[‘’l2,’’none]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2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liblinear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[‘l1’,’l2’]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2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sag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[‘l2’,’none’]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2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saga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[‘elasticnet’,’l1’,’l2’,’none’]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max_iter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솔버가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수렴하는 데 사용되는 최대 반복 횟수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481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multi_class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다중 분류 시에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입력값들로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설정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auto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데이터가 이진 데이터</a:t>
                      </a:r>
                      <a:endParaRPr lang="ko-KR" altLang="en-US" sz="1000" dirty="0"/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8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ovr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이진 문제가 각 레이블에 적합</a:t>
                      </a:r>
                      <a:endParaRPr lang="ko-KR" altLang="en-US" sz="1000" dirty="0"/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8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multinomial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최소화된 </a:t>
                      </a:r>
                      <a:r>
                        <a:rPr lang="ko-KR" altLang="en-US" sz="1000" dirty="0" err="1" smtClean="0"/>
                        <a:t>손신을</a:t>
                      </a:r>
                      <a:r>
                        <a:rPr lang="ko-KR" altLang="en-US" sz="1000" dirty="0" smtClean="0"/>
                        <a:t> 데이터가 이진인 경우에도 전체 확률 분포에 걸친 다항 손실 적합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verbose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 과정에 대한 출력 메시지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int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0624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warm_start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시 이전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호추르이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솔루션을 재사용하여 앙상블에 더 많은 추정기를 맞추고 추가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시 이전 솔루션을 지움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bool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774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n_jobs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병렬 처리 할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떄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사용되는 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cpu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코어 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int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976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l1_ratio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l1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규제의 비율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Elastic-net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혼합 매개변수인 경우에만 사용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float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84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en-US" altLang="ko-KR" sz="1200" b="1" dirty="0" err="1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aiveBayesGaussianNB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42" y="1599331"/>
            <a:ext cx="8921275" cy="3147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680" tIns="35680" rIns="35680" bIns="35680"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특성들 사이의 독립을 가정하는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베이즈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정리를적용한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확률 분류기의 일종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71790" y="1860313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63348"/>
              </p:ext>
            </p:extLst>
          </p:nvPr>
        </p:nvGraphicFramePr>
        <p:xfrm>
          <a:off x="387933" y="2234169"/>
          <a:ext cx="8984784" cy="1781239"/>
        </p:xfrm>
        <a:graphic>
          <a:graphicData uri="http://schemas.openxmlformats.org/drawingml/2006/table">
            <a:tbl>
              <a:tblPr/>
              <a:tblGrid>
                <a:gridCol w="1565039"/>
                <a:gridCol w="4799532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2620213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3774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priors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클래스의 사전확률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array-like</a:t>
                      </a:r>
                      <a:r>
                        <a:rPr lang="en-US" altLang="ko-KR" sz="900" b="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of shape</a:t>
                      </a:r>
                      <a:endParaRPr lang="en-US" altLang="ko-KR" sz="900" b="0" i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617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var_smoothing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 안정성을 위해 분산에 추가되는 모든 기능 중 가장 큰 분산 부분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float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제목 2"/>
          <p:cNvSpPr>
            <a:spLocks/>
          </p:cNvSpPr>
          <p:nvPr/>
        </p:nvSpPr>
        <p:spPr bwMode="auto">
          <a:xfrm>
            <a:off x="371790" y="125418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2.3.1.1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주 사용 분야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592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NaiveBayesMultinomialNB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42" y="1599331"/>
            <a:ext cx="8921275" cy="3147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680" tIns="35680" rIns="35680" bIns="35680"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특성들 사이의 독립을 가정하는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베이즈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정리를적용한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확률 분류기의 일종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71790" y="1860313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636572"/>
              </p:ext>
            </p:extLst>
          </p:nvPr>
        </p:nvGraphicFramePr>
        <p:xfrm>
          <a:off x="387933" y="2234167"/>
          <a:ext cx="8984784" cy="1979858"/>
        </p:xfrm>
        <a:graphic>
          <a:graphicData uri="http://schemas.openxmlformats.org/drawingml/2006/table">
            <a:tbl>
              <a:tblPr/>
              <a:tblGrid>
                <a:gridCol w="1565039"/>
                <a:gridCol w="4799532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2620213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</a:tblGrid>
              <a:tr h="2937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83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alpha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가산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스무딩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매개변수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877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fit_priors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클래스의 사전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확률을 배울지 여부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bool</a:t>
                      </a:r>
                      <a:endParaRPr lang="en-US" altLang="ko-KR" sz="900" b="0" i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877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class_prior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클래스의 사전 확률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array-like</a:t>
                      </a:r>
                      <a:r>
                        <a:rPr lang="en-US" altLang="ko-KR" sz="900" b="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of shape</a:t>
                      </a:r>
                      <a:endParaRPr lang="en-US" altLang="ko-KR" sz="900" b="0" i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제목 2"/>
          <p:cNvSpPr>
            <a:spLocks/>
          </p:cNvSpPr>
          <p:nvPr/>
        </p:nvSpPr>
        <p:spPr bwMode="auto">
          <a:xfrm>
            <a:off x="371790" y="125418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2.3.1.1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주 사용 분야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240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RandomForestClassifier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42" y="1599331"/>
            <a:ext cx="8921275" cy="3147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680" tIns="35680" rIns="35680" bIns="35680"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과정에서 구성한 다수의 결정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트리로부터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분류 또는 예측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예측치를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출력하여 동작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57038" y="191728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349594"/>
              </p:ext>
            </p:extLst>
          </p:nvPr>
        </p:nvGraphicFramePr>
        <p:xfrm>
          <a:off x="419687" y="2291138"/>
          <a:ext cx="8984785" cy="3633232"/>
        </p:xfrm>
        <a:graphic>
          <a:graphicData uri="http://schemas.openxmlformats.org/drawingml/2006/table">
            <a:tbl>
              <a:tblPr/>
              <a:tblGrid>
                <a:gridCol w="1565039"/>
                <a:gridCol w="4799532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867118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  <a:gridCol w="1753096"/>
              </a:tblGrid>
              <a:tr h="2261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676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n_estimators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모델에서 사용할 트리 개수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학습시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생성할 트리 개수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1571">
                <a:tc row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criterion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분할 품질을 측정하는 기능 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gini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세트의 요소에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무작위로레이블이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지정될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떄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레이블이 잘못되는 빈도 측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5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entropy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대상과 특징의 무질서를 나타내는 정보의 척도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7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max_depth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트리의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최대 깊이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값이 클수록 모델의 복잡도가 올라간다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63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min_samples_split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자식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노드를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분할하는데 필요한 최소 샘플 수 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631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min_samples_leaf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리프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노드에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있어야 할 최소 샘플 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731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min_weight_fraction_leaf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리프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노드에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있어야 하는 가중치 합계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입력 샘플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최소 가중치 비율입니다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제목 2"/>
          <p:cNvSpPr>
            <a:spLocks/>
          </p:cNvSpPr>
          <p:nvPr/>
        </p:nvSpPr>
        <p:spPr bwMode="auto">
          <a:xfrm>
            <a:off x="371790" y="125418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2.3.1.1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주 사용 분야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40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en-US" altLang="ko-KR" sz="1200" b="1" dirty="0" err="1">
                <a:latin typeface="맑은 고딕" pitchFamily="50" charset="-127"/>
                <a:ea typeface="맑은 고딕" pitchFamily="50" charset="-127"/>
              </a:rPr>
              <a:t>RandomForestClassifier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57038" y="1286585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546935"/>
              </p:ext>
            </p:extLst>
          </p:nvPr>
        </p:nvGraphicFramePr>
        <p:xfrm>
          <a:off x="361950" y="1660441"/>
          <a:ext cx="9037545" cy="4269711"/>
        </p:xfrm>
        <a:graphic>
          <a:graphicData uri="http://schemas.openxmlformats.org/drawingml/2006/table">
            <a:tbl>
              <a:tblPr/>
              <a:tblGrid>
                <a:gridCol w="1574229"/>
                <a:gridCol w="4531856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1062318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  <a:gridCol w="1869142"/>
              </a:tblGrid>
              <a:tr h="2384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147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max_features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노드에서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분할에 사용할 특징의 최대 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 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max_features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</a:t>
                      </a: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n_features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4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sqrt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max_features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sqrt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n_features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4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max_feautres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log2(</a:t>
                      </a: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n_features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694">
                <a:tc>
                  <a:txBody>
                    <a:bodyPr/>
                    <a:lstStyle/>
                    <a:p>
                      <a:pPr marL="0" marR="0" lvl="0" indent="0" algn="ctr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max_leaf_nodes</a:t>
                      </a:r>
                      <a:endParaRPr lang="en-US" altLang="ko-KR" sz="1000" b="0" kern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리프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노드의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최대수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57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min_impurity_decrease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최소 불순도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95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min_impurity_split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나무 성장을 멈추기 위한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임계치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58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bootstrap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부트스트랩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중복허용 샘플링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여부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시 전체 데이터 세트를 사용하여 각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트리를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빌드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3557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oob_score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일반화 정확도를 줄이기 위해 밖의 샘플 사용 여부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bootstrap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=True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경우에만 사용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9507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n_jobs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적합성과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예측성을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위해 병렬로 실행할 작업 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70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en-US" altLang="ko-KR" sz="1200" b="1" dirty="0" err="1">
                <a:latin typeface="맑은 고딕" pitchFamily="50" charset="-127"/>
                <a:ea typeface="맑은 고딕" pitchFamily="50" charset="-127"/>
              </a:rPr>
              <a:t>RandomForestClassifier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57038" y="1286585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751703"/>
              </p:ext>
            </p:extLst>
          </p:nvPr>
        </p:nvGraphicFramePr>
        <p:xfrm>
          <a:off x="357038" y="1660440"/>
          <a:ext cx="8989696" cy="2965347"/>
        </p:xfrm>
        <a:graphic>
          <a:graphicData uri="http://schemas.openxmlformats.org/drawingml/2006/table">
            <a:tbl>
              <a:tblPr/>
              <a:tblGrid>
                <a:gridCol w="1565895"/>
                <a:gridCol w="4802156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2621645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</a:tblGrid>
              <a:tr h="3190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1543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random_state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난수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seed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3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verbose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 과정에 대한 출력 메시지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8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warm_start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시 이전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호추르이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솔루션을 재사용하여 앙상블에 더 많은 추정기를 맞추고 추가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시 이전 솔루션을 지움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5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class_weight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클래스 가중치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Dict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,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 or “balanced”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13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RandomForestRegressor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42" y="1599331"/>
            <a:ext cx="8921275" cy="3147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680" tIns="35680" rIns="35680" bIns="35680"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과정에서 구성한 다수의 결정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트리로부터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분류 또는 예측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예측치를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출력하여 동작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57038" y="18546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620248"/>
              </p:ext>
            </p:extLst>
          </p:nvPr>
        </p:nvGraphicFramePr>
        <p:xfrm>
          <a:off x="419687" y="2291138"/>
          <a:ext cx="8984785" cy="4015390"/>
        </p:xfrm>
        <a:graphic>
          <a:graphicData uri="http://schemas.openxmlformats.org/drawingml/2006/table">
            <a:tbl>
              <a:tblPr/>
              <a:tblGrid>
                <a:gridCol w="1565039"/>
                <a:gridCol w="4799532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947801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  <a:gridCol w="1672413"/>
              </a:tblGrid>
              <a:tr h="2261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386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n_estimators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모델에서 사용할 트리 개수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학습시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생성할 트리 개수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5785">
                <a:tc rowSpan="4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criterion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분할 품질을 측정하는 기능 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squared error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평균 제곱 오차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(MSE), 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변수선택 기준으로서의 분산 감소와 동일하다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끝 </a:t>
                      </a:r>
                      <a:r>
                        <a:rPr lang="ko-KR" altLang="en-US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노드의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평균을 사용한 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L2 loss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최소화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7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friedman_mse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잠재적 분할을 위한 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Friedman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improvement score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포함하는 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MSE.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7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absolute_error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오차의 절대값의 평균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끝 </a:t>
                      </a:r>
                      <a:r>
                        <a:rPr lang="ko-KR" altLang="en-US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노드의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중앙값을 사용한 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L1 loss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최소화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7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poisson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분기를 찾기 위해 </a:t>
                      </a:r>
                      <a:r>
                        <a:rPr lang="ko-KR" altLang="en-US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포아송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편차 감소를 사용한다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max_depth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트리의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최대 깊이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값이 클수록 모델의 복잡도가 올라간다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96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min_samples_split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자식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노드를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분할하는데 필요한 최소 샘플 수 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6717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min_samples_leaf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리프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노드에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있어야 할 최소 샘플 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2729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min_weight_fraction_leaf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리프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노드에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있어야 하는 가중치 합계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입력 샘플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최소 가중치 비율입니다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제목 2"/>
          <p:cNvSpPr>
            <a:spLocks/>
          </p:cNvSpPr>
          <p:nvPr/>
        </p:nvSpPr>
        <p:spPr bwMode="auto">
          <a:xfrm>
            <a:off x="371790" y="125418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2.3.1.1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주 사용 분야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777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en-US" altLang="ko-KR" sz="1200" b="1" dirty="0" err="1">
                <a:latin typeface="맑은 고딕" pitchFamily="50" charset="-127"/>
                <a:ea typeface="맑은 고딕" pitchFamily="50" charset="-127"/>
              </a:rPr>
              <a:t>RandomForestRegressor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57038" y="1286585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407788"/>
              </p:ext>
            </p:extLst>
          </p:nvPr>
        </p:nvGraphicFramePr>
        <p:xfrm>
          <a:off x="361950" y="1660441"/>
          <a:ext cx="9037545" cy="4269711"/>
        </p:xfrm>
        <a:graphic>
          <a:graphicData uri="http://schemas.openxmlformats.org/drawingml/2006/table">
            <a:tbl>
              <a:tblPr/>
              <a:tblGrid>
                <a:gridCol w="1574229"/>
                <a:gridCol w="4451174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1008529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  <a:gridCol w="2003613"/>
              </a:tblGrid>
              <a:tr h="2384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147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max_features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노드에서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분할에 사용할 특징의 최대 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 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max_features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</a:t>
                      </a: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n_features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4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sqrt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max_features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sqrt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n_features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4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max_feautres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log2(</a:t>
                      </a: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n_features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694">
                <a:tc>
                  <a:txBody>
                    <a:bodyPr/>
                    <a:lstStyle/>
                    <a:p>
                      <a:pPr marL="0" marR="0" lvl="0" indent="0" algn="ctr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max_leaf_nodes</a:t>
                      </a:r>
                      <a:endParaRPr lang="en-US" altLang="ko-KR" sz="1000" b="0" kern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리프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노드의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최대수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57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min_impurity_decrease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최소 불순도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95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min_impurity_split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나무 성장을 멈추기 위한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임계치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258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bootstrap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부트스트랩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중복허용 샘플링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여부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시 전체 데이터 세트를 사용하여 각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트리를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빌드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03557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oob_score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일반화 정확도를 줄이기 위해 밖의 샘플 사용 여부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bootstrap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=True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경우에만 사용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9507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n_jobs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적합성과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예측성을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위해 병렬로 실행할 작업 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22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en-US" altLang="ko-KR" sz="1200" b="1" dirty="0" err="1">
                <a:latin typeface="맑은 고딕" pitchFamily="50" charset="-127"/>
                <a:ea typeface="맑은 고딕" pitchFamily="50" charset="-127"/>
              </a:rPr>
              <a:t>RandomForestRegressor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57038" y="1286585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46404"/>
              </p:ext>
            </p:extLst>
          </p:nvPr>
        </p:nvGraphicFramePr>
        <p:xfrm>
          <a:off x="357038" y="1660440"/>
          <a:ext cx="8989696" cy="3566890"/>
        </p:xfrm>
        <a:graphic>
          <a:graphicData uri="http://schemas.openxmlformats.org/drawingml/2006/table">
            <a:tbl>
              <a:tblPr/>
              <a:tblGrid>
                <a:gridCol w="1565895"/>
                <a:gridCol w="4802156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2621645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</a:tblGrid>
              <a:tr h="3190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1543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random_state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난수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seed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3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verbose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 과정에 대한 출력 메시지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8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warm_start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시 이전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호추르이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솔루션을 재사용하여 앙상블에 더 많은 추정기를 맞추고 추가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시 이전 솔루션을 지움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543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ccp_alpha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 비용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복잡성 가지치기에 사용되는 복잡도 매개변수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Non-negative 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5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max_samples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부트스트랩이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각 기본 추정기를 훈련하기 위해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추출할 샘플 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79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22"/>
          <p:cNvSpPr>
            <a:spLocks noChangeArrowheads="1"/>
          </p:cNvSpPr>
          <p:nvPr/>
        </p:nvSpPr>
        <p:spPr bwMode="auto">
          <a:xfrm>
            <a:off x="476250" y="755650"/>
            <a:ext cx="88661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ko-KR" sz="1600" b="1" u="sng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600" b="1" u="sng" dirty="0">
                <a:latin typeface="맑은 고딕" pitchFamily="50" charset="-127"/>
                <a:ea typeface="맑은 고딕" pitchFamily="50" charset="-127"/>
              </a:rPr>
              <a:t>응용 아키텍처 작성지침</a:t>
            </a:r>
          </a:p>
        </p:txBody>
      </p:sp>
      <p:graphicFrame>
        <p:nvGraphicFramePr>
          <p:cNvPr id="139518" name="Group 2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327269"/>
              </p:ext>
            </p:extLst>
          </p:nvPr>
        </p:nvGraphicFramePr>
        <p:xfrm>
          <a:off x="488950" y="1128712"/>
          <a:ext cx="9069699" cy="4934871"/>
        </p:xfrm>
        <a:graphic>
          <a:graphicData uri="http://schemas.openxmlformats.org/drawingml/2006/table">
            <a:tbl>
              <a:tblPr/>
              <a:tblGrid>
                <a:gridCol w="20402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207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87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00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목차구분</a:t>
                      </a: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작업내용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필수여부</a:t>
                      </a: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0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1.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아키텍처 요구사항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소프트웨어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하드웨어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성능 요구사항 들을 검토</a:t>
                      </a: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8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아키텍처 구현 전략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아키텍처의 구현 전략 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63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어플리케이션 아키텍처 스타일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어플리케이션 아키텍처의 스타일 검토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0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논리 어플리케이션 아키텍처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시스템의 기능적인 놀리 아키텍처 검토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772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물리 어플리케이션 아키텍처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시스템의 물리적 아키텍처 검토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00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00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SGDClassifier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42" y="1599331"/>
            <a:ext cx="8921275" cy="3147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680" tIns="35680" rIns="35680" bIns="35680"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미니배치로 무작위로 선정하여 경사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하강법으로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매개변수를 갱신하는 방법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57038" y="191728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57485"/>
              </p:ext>
            </p:extLst>
          </p:nvPr>
        </p:nvGraphicFramePr>
        <p:xfrm>
          <a:off x="419687" y="2291138"/>
          <a:ext cx="8984785" cy="3461102"/>
        </p:xfrm>
        <a:graphic>
          <a:graphicData uri="http://schemas.openxmlformats.org/drawingml/2006/table">
            <a:tbl>
              <a:tblPr/>
              <a:tblGrid>
                <a:gridCol w="1565039"/>
                <a:gridCol w="4523650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995083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  <a:gridCol w="1901013"/>
              </a:tblGrid>
              <a:tr h="2261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9192">
                <a:tc rowSpan="4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loss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최적화할 손실 함수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확률적 분류기인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로지스틱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회귀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1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modifed_huber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확률 추정뿐만 아니라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이상치에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대한 허용오차를 가져옴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1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squared_hinge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첩과 비슷하지만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차적 벌점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1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perceptron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퍼셉트론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알고리즘에서 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사욯하는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선형 손실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47">
                <a:tc rowSpan="3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penalty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규제에 사용된 기준을 지정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l1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l1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페널티 기간 추가</a:t>
                      </a:r>
                      <a:endParaRPr lang="en-US" altLang="ko-KR" sz="900" b="0" i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l2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l2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페널티 기간 추가</a:t>
                      </a:r>
                      <a:endParaRPr lang="en-US" altLang="ko-KR" sz="900" b="0" i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elasticnet</a:t>
                      </a:r>
                      <a:endParaRPr lang="en-US" altLang="ko-KR" sz="900" b="0" i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l1 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 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l2 </a:t>
                      </a:r>
                      <a:r>
                        <a:rPr lang="ko-KR" altLang="en-US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패널티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조건이 모두 추가</a:t>
                      </a:r>
                      <a:endParaRPr lang="en-US" altLang="ko-KR" sz="900" b="0" i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alpha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정규화 항을 곱하는 상수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63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l1_ratio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L1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규제의 비율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631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fit_intercept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모형에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상수항이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있는가 없는가를 결정하는 인수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731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max_iter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계산에 사용할 작업 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제목 2"/>
          <p:cNvSpPr>
            <a:spLocks/>
          </p:cNvSpPr>
          <p:nvPr/>
        </p:nvSpPr>
        <p:spPr bwMode="auto">
          <a:xfrm>
            <a:off x="371790" y="125418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2.3.1.1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주 사용 분야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3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en-US" altLang="ko-KR" sz="1200" b="1" dirty="0" err="1">
                <a:latin typeface="맑은 고딕" pitchFamily="50" charset="-127"/>
                <a:ea typeface="맑은 고딕" pitchFamily="50" charset="-127"/>
              </a:rPr>
              <a:t>SGDClassifier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61950" y="1274077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3911"/>
              </p:ext>
            </p:extLst>
          </p:nvPr>
        </p:nvGraphicFramePr>
        <p:xfrm>
          <a:off x="327258" y="1647933"/>
          <a:ext cx="8984784" cy="4526887"/>
        </p:xfrm>
        <a:graphic>
          <a:graphicData uri="http://schemas.openxmlformats.org/drawingml/2006/table">
            <a:tbl>
              <a:tblPr/>
              <a:tblGrid>
                <a:gridCol w="1565039"/>
                <a:gridCol w="4799532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2620213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31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tol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정밀도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6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shuffle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에포크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후에 트레이닝 데이터를 섞는 유무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verbose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 과정에 대한 출력 메시지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epsiilon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손실 함수에서의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엡실론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엡실론이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작응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경우 현재 예측과 올바른 레이블 간의 차이가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임계값보다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작으면 무시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n_jobs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병렬 처리할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떄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사용되는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CPU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코어 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random_state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난수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seed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int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learning_rate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학습속도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eta0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 학습속도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int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power_t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 스케일링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학습률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int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early_stopping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유효성 검사 점수가 향상되지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되지않을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떄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조기 중지여부</a:t>
                      </a:r>
                      <a:endParaRPr lang="en-US" altLang="ko-KR" sz="1000" kern="0" spc="0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시 자동으로 훈련 데이터의 계층화된 부분을 검증으로 따로 설정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bool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validation_fraction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조기 중지를 위한 검증 세트로 설정할 교육 데이터의 비율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float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3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en-US" altLang="ko-KR" sz="1200" b="1" dirty="0" err="1">
                <a:latin typeface="맑은 고딕" pitchFamily="50" charset="-127"/>
                <a:ea typeface="맑은 고딕" pitchFamily="50" charset="-127"/>
              </a:rPr>
              <a:t>SGDClassifier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61950" y="1274077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444407"/>
              </p:ext>
            </p:extLst>
          </p:nvPr>
        </p:nvGraphicFramePr>
        <p:xfrm>
          <a:off x="327258" y="1647933"/>
          <a:ext cx="8950092" cy="2695468"/>
        </p:xfrm>
        <a:graphic>
          <a:graphicData uri="http://schemas.openxmlformats.org/drawingml/2006/table">
            <a:tbl>
              <a:tblPr/>
              <a:tblGrid>
                <a:gridCol w="1558996"/>
                <a:gridCol w="4781000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2610096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</a:tblGrid>
              <a:tr h="3318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614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class_weight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클래스와 관련된 가중치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Dict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,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 or “balanced”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30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warm_start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시 이전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호추르이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솔루션을 재사용하여 앙상블에 더 많은 추정기를 맞추고 추가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시 이전 솔루션을 지움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average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설정하면 모든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업에이트에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대한 평균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SGD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가중치를 계산하고 결과를 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coef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속성에 저장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17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SGDRegressor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42" y="1599331"/>
            <a:ext cx="8921275" cy="3147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680" tIns="35680" rIns="35680" bIns="35680"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미니배치로 무작위로 선정하여 경사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하강법으로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매개변수를 갱신하는 방법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57038" y="191728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726412"/>
              </p:ext>
            </p:extLst>
          </p:nvPr>
        </p:nvGraphicFramePr>
        <p:xfrm>
          <a:off x="419687" y="2291138"/>
          <a:ext cx="8984785" cy="3735422"/>
        </p:xfrm>
        <a:graphic>
          <a:graphicData uri="http://schemas.openxmlformats.org/drawingml/2006/table">
            <a:tbl>
              <a:tblPr/>
              <a:tblGrid>
                <a:gridCol w="1565039"/>
                <a:gridCol w="4053003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1613647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  <a:gridCol w="1753096"/>
              </a:tblGrid>
              <a:tr h="2261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9192">
                <a:tc rowSpan="4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loss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최적화할 손실 함수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squared_error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일반적인 최소 제곱 맞춤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1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huber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제곱에서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엡실론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거리를 지나 제곱 오류를 수정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1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epsilon_insnsitive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엡실론보다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작은 오류를 무시하고 그 이후 선형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1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squared_epsilon_insensitive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엡실론의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허용 오차를 초고화하는 제곱 손실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47">
                <a:tc rowSpan="3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penalty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규제에 사용된 기준을 지정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l1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l1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페널티 기간 추가</a:t>
                      </a:r>
                      <a:endParaRPr lang="en-US" altLang="ko-KR" sz="900" b="0" i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l2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l2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페널티 기간 추가</a:t>
                      </a:r>
                      <a:endParaRPr lang="en-US" altLang="ko-KR" sz="900" b="0" i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elasticnet</a:t>
                      </a:r>
                      <a:endParaRPr lang="en-US" altLang="ko-KR" sz="900" b="0" i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l1 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 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l2 </a:t>
                      </a:r>
                      <a:r>
                        <a:rPr lang="ko-KR" altLang="en-US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패널티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조건이 모두 추가</a:t>
                      </a:r>
                      <a:endParaRPr lang="en-US" altLang="ko-KR" sz="900" b="0" i="0" kern="0" spc="0" dirty="0" smtClean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alpha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정규화 항을 곱하는 상수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63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l1_ratio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L1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규제의 비율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631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fit_intercept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모형에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상수항이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있는가 없는가를 결정하는 인수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731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max_iter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계산에 사용할 작업 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제목 2"/>
          <p:cNvSpPr>
            <a:spLocks/>
          </p:cNvSpPr>
          <p:nvPr/>
        </p:nvSpPr>
        <p:spPr bwMode="auto">
          <a:xfrm>
            <a:off x="371790" y="125418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2.3.1.1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주 사용 분야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47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SGDRegressor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61950" y="1274077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48788"/>
              </p:ext>
            </p:extLst>
          </p:nvPr>
        </p:nvGraphicFramePr>
        <p:xfrm>
          <a:off x="327258" y="1647933"/>
          <a:ext cx="8984784" cy="4146322"/>
        </p:xfrm>
        <a:graphic>
          <a:graphicData uri="http://schemas.openxmlformats.org/drawingml/2006/table">
            <a:tbl>
              <a:tblPr/>
              <a:tblGrid>
                <a:gridCol w="1565039"/>
                <a:gridCol w="4799532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2620213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31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tol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정밀도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6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shuffle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에포크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후에 트레이닝 데이터를 섞는 유무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verbose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 과정에 대한 출력 메시지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epsiilon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손실 함수에서의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엡실론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엡실론이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작응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경우 현재 예측과 올바른 레이블 간의 차이가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임계값보다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작으면 무시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random_state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난수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seed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int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learning_rate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학습속도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str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eta0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 학습속도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int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power_t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 스케일링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학습률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int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early_stopping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유효성 검사 점수가 향상되지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되지않을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떄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조기 중지여부</a:t>
                      </a:r>
                      <a:endParaRPr lang="en-US" altLang="ko-KR" sz="1000" kern="0" spc="0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시 자동으로 훈련 데이터의 계층화된 부분을 검증으로 따로 설정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bool</a:t>
                      </a:r>
                      <a:endParaRPr lang="en-US" altLang="ko-KR" sz="900" b="0" i="0" kern="120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validation_fraction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조기 중지를 위한 검증 세트로 설정할 교육 데이터의 비율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float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46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en-US" altLang="ko-KR" sz="1200" b="1" dirty="0" err="1">
                <a:latin typeface="맑은 고딕" pitchFamily="50" charset="-127"/>
                <a:ea typeface="맑은 고딕" pitchFamily="50" charset="-127"/>
              </a:rPr>
              <a:t>SGDRegressor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61950" y="1274077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34705"/>
              </p:ext>
            </p:extLst>
          </p:nvPr>
        </p:nvGraphicFramePr>
        <p:xfrm>
          <a:off x="327258" y="1647933"/>
          <a:ext cx="8950092" cy="2695468"/>
        </p:xfrm>
        <a:graphic>
          <a:graphicData uri="http://schemas.openxmlformats.org/drawingml/2006/table">
            <a:tbl>
              <a:tblPr/>
              <a:tblGrid>
                <a:gridCol w="1558996"/>
                <a:gridCol w="4781000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2610096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</a:tblGrid>
              <a:tr h="3318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614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n_iter_no_change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피팅을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중지하기 전에 기다리는 개선 사항이 없는 반복 횟수 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30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warm_start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시 이전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호추르이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솔루션을 재사용하여 앙상블에 더 많은 추정기를 맞추고 추가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시 이전 솔루션을 지움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69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average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설정하면 모든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업에이트에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대한 평균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SGD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가중치를 계산하고 결과를 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coef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속성에 저장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6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SupportVectorClassifier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42" y="1599331"/>
            <a:ext cx="8921275" cy="3147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680" tIns="35680" rIns="35680" bIns="35680"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데이터 세트를 사용하여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공간에서 최적의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초평면을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예측하는 이진 분류 기술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57038" y="191728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540911"/>
              </p:ext>
            </p:extLst>
          </p:nvPr>
        </p:nvGraphicFramePr>
        <p:xfrm>
          <a:off x="419687" y="2291138"/>
          <a:ext cx="8984784" cy="4095623"/>
        </p:xfrm>
        <a:graphic>
          <a:graphicData uri="http://schemas.openxmlformats.org/drawingml/2006/table">
            <a:tbl>
              <a:tblPr/>
              <a:tblGrid>
                <a:gridCol w="1565039"/>
                <a:gridCol w="4799532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2620213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</a:tblGrid>
              <a:tr h="2261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421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어느 정도의 오차를 허용할 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628">
                <a:tc rowSpan="5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Kernel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알고리즘에 사용할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커널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유형 지정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linear</a:t>
                      </a:r>
                      <a:endParaRPr lang="ko-KR" altLang="en-US" sz="10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poly</a:t>
                      </a:r>
                      <a:endParaRPr lang="ko-KR" altLang="en-US" sz="10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rbf</a:t>
                      </a:r>
                      <a:endParaRPr lang="ko-KR" altLang="en-US" sz="10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sigmoid</a:t>
                      </a:r>
                      <a:endParaRPr lang="ko-KR" altLang="en-US" sz="10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precomputer</a:t>
                      </a:r>
                      <a:endParaRPr lang="ko-KR" altLang="en-US" sz="10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5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degree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다항식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커널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함수의 차수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10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gamma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rbf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”,”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poly”,”sigmoid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대한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커널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계수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scale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1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31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coef0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커널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기능의 독립 영어 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“poly”, “sigmoid”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의미가 있음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31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shrinking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휴리스틱을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사용할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 여부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31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probability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확률 추정을 활성화할지 여부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제목 2"/>
          <p:cNvSpPr>
            <a:spLocks/>
          </p:cNvSpPr>
          <p:nvPr/>
        </p:nvSpPr>
        <p:spPr bwMode="auto">
          <a:xfrm>
            <a:off x="371790" y="125418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2.3.1.1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주 사용 분야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68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SupportVectorClassifier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57038" y="1268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8767"/>
              </p:ext>
            </p:extLst>
          </p:nvPr>
        </p:nvGraphicFramePr>
        <p:xfrm>
          <a:off x="361950" y="1642285"/>
          <a:ext cx="8984784" cy="3982084"/>
        </p:xfrm>
        <a:graphic>
          <a:graphicData uri="http://schemas.openxmlformats.org/drawingml/2006/table">
            <a:tbl>
              <a:tblPr/>
              <a:tblGrid>
                <a:gridCol w="1565039"/>
                <a:gridCol w="4799532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2620213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</a:tblGrid>
              <a:tr h="2261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76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tol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정밀도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647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cache_size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커널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캐시의 크기를 지정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flaot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7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class_weight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클래스와 관련된 가중치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Dict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,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 or “balanced”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3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verbose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 과정에 대한 출력 메시지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31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max_iter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솔버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 반복에 대한 엄격한 제한 또는 제한이 없는 경우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719">
                <a:tc row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decision_function_shape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일대일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(“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ovr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”)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모양의 결정함수를 다른 모든 분류기로 반환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모양을 갖는 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libsvm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일대일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(“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ovo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”)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결정 함수를 반환할지 여부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ovo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ovr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31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break_ties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시 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decision_function_shape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=“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ovr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수가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큰 경우 예측은 신뢰도 값에 따라 관계를 끊습니다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31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random_state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난수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seed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94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SupportVectorRegressor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42" y="1599331"/>
            <a:ext cx="8921275" cy="3147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680" tIns="35680" rIns="35680" bIns="35680"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훈련 데이터 세트를 사용하여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공간에서 최적의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초평면을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예측하는 이진 분류 기술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57038" y="191728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535095"/>
              </p:ext>
            </p:extLst>
          </p:nvPr>
        </p:nvGraphicFramePr>
        <p:xfrm>
          <a:off x="419688" y="2291137"/>
          <a:ext cx="8953030" cy="3999139"/>
        </p:xfrm>
        <a:graphic>
          <a:graphicData uri="http://schemas.openxmlformats.org/drawingml/2006/table">
            <a:tbl>
              <a:tblPr/>
              <a:tblGrid>
                <a:gridCol w="1559508"/>
                <a:gridCol w="4782569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2610953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</a:tblGrid>
              <a:tr h="2596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550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어느 정도의 오차를 허용할 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733">
                <a:tc rowSpan="5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kernel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알고리즘에 사용할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커널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유형 지정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linear</a:t>
                      </a:r>
                      <a:endParaRPr lang="ko-KR" altLang="en-US" sz="10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7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poly</a:t>
                      </a:r>
                      <a:endParaRPr lang="ko-KR" altLang="en-US" sz="10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7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rbf</a:t>
                      </a:r>
                      <a:endParaRPr lang="ko-KR" altLang="en-US" sz="10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7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sigmoid</a:t>
                      </a:r>
                      <a:endParaRPr lang="ko-KR" altLang="en-US" sz="10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7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precomputer</a:t>
                      </a:r>
                      <a:endParaRPr lang="ko-KR" altLang="en-US" sz="10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61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degree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다항식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커널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함수의 차수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37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gamma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rbf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”,”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poly”,”sigmoid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대한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커널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계수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scale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23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47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9514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coef0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커널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기능의 독립 영어 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“poly”, “sigmoid”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의미가 있음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66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shrinking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휴리스틱을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사용할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 여부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제목 2"/>
          <p:cNvSpPr>
            <a:spLocks/>
          </p:cNvSpPr>
          <p:nvPr/>
        </p:nvSpPr>
        <p:spPr bwMode="auto">
          <a:xfrm>
            <a:off x="371790" y="125418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2.3.1.1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주 사용 분야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19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en-US" altLang="ko-KR" sz="1200" b="1" dirty="0" err="1">
                <a:latin typeface="맑은 고딕" pitchFamily="50" charset="-127"/>
                <a:ea typeface="맑은 고딕" pitchFamily="50" charset="-127"/>
              </a:rPr>
              <a:t>SupportVectorRegressor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57038" y="1268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986856"/>
              </p:ext>
            </p:extLst>
          </p:nvPr>
        </p:nvGraphicFramePr>
        <p:xfrm>
          <a:off x="361949" y="1642286"/>
          <a:ext cx="9024097" cy="2956607"/>
        </p:xfrm>
        <a:graphic>
          <a:graphicData uri="http://schemas.openxmlformats.org/drawingml/2006/table">
            <a:tbl>
              <a:tblPr/>
              <a:tblGrid>
                <a:gridCol w="1571887"/>
                <a:gridCol w="4820532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2631678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</a:tblGrid>
              <a:tr h="279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56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tol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정밀도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118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cache_size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커널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캐시의 크기를 지정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flaot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64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verbose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 과정에 대한 출력 메시지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643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max_iter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솔버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 반복에 대한 엄격한 제한 또는 제한이 없는 경우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766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epsilon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손실 함수에서의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엡실론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엡실론이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작응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경우 현재 예측과 올바른 레이블 간의 차이가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임계값보다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작으면 무시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4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2"/>
          <p:cNvSpPr>
            <a:spLocks/>
          </p:cNvSpPr>
          <p:nvPr/>
        </p:nvSpPr>
        <p:spPr bwMode="auto">
          <a:xfrm>
            <a:off x="361950" y="60325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머신러닝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개요</a:t>
            </a:r>
            <a:endParaRPr lang="en-US" altLang="ko-KR" sz="1300" b="1" dirty="0">
              <a:latin typeface="맑은 고딕" pitchFamily="50" charset="-127"/>
              <a:ea typeface="맑은 고딕" pitchFamily="50" charset="-127"/>
              <a:cs typeface="가을체"/>
            </a:endParaRPr>
          </a:p>
        </p:txBody>
      </p:sp>
      <p:sp>
        <p:nvSpPr>
          <p:cNvPr id="34" name="제목 2"/>
          <p:cNvSpPr>
            <a:spLocks/>
          </p:cNvSpPr>
          <p:nvPr/>
        </p:nvSpPr>
        <p:spPr bwMode="auto">
          <a:xfrm>
            <a:off x="361950" y="1339850"/>
            <a:ext cx="8915400" cy="2466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</a:t>
            </a:r>
            <a:endParaRPr lang="en-US" altLang="ko-KR" sz="1100" dirty="0"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2" name="AutoShape 2" descr="21-1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748" y="883534"/>
            <a:ext cx="4876800" cy="2604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9842" y="1287190"/>
            <a:ext cx="357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smtClean="0"/>
              <a:t>인공지능 </a:t>
            </a:r>
            <a:r>
              <a:rPr lang="en-US" altLang="ko-KR" b="1" dirty="0" smtClean="0"/>
              <a:t>&gt; </a:t>
            </a:r>
            <a:r>
              <a:rPr lang="ko-KR" altLang="en-US" b="1" dirty="0" err="1" smtClean="0"/>
              <a:t>머신러닝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&gt; </a:t>
            </a:r>
            <a:r>
              <a:rPr lang="ko-KR" altLang="en-US" b="1" dirty="0" err="1" smtClean="0"/>
              <a:t>딥러닝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5475" y="3806091"/>
            <a:ext cx="357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- </a:t>
            </a:r>
            <a:r>
              <a:rPr lang="ko-KR" altLang="en-US" b="1" dirty="0" err="1" smtClean="0"/>
              <a:t>머신러닝</a:t>
            </a:r>
            <a:r>
              <a:rPr lang="ko-KR" altLang="en-US" b="1" dirty="0" smtClean="0"/>
              <a:t> </a:t>
            </a:r>
            <a:r>
              <a:rPr lang="ko-KR" altLang="en-US" b="1" dirty="0"/>
              <a:t>알고리즘의 유형</a:t>
            </a:r>
            <a:r>
              <a:rPr lang="ko-KR" altLang="en-US" b="1" dirty="0">
                <a:hlinkClick r:id="rId4" tooltip="Permalink"/>
              </a:rPr>
              <a:t/>
            </a:r>
            <a:br>
              <a:rPr lang="ko-KR" altLang="en-US" b="1" dirty="0">
                <a:hlinkClick r:id="rId4" tooltip="Permalink"/>
              </a:rPr>
            </a:br>
            <a:endParaRPr lang="ko-KR" altLang="en-US" b="1" dirty="0"/>
          </a:p>
        </p:txBody>
      </p:sp>
      <p:sp>
        <p:nvSpPr>
          <p:cNvPr id="4" name="AutoShape 5" descr="21-3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748" y="3488127"/>
            <a:ext cx="5099259" cy="2824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9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SoftMaxRegression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42" y="1599331"/>
            <a:ext cx="8921275" cy="3147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680" tIns="35680" rIns="35680" bIns="35680"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입력받은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값을 출력으로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0~1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사이의 값으로 모두 정규화하며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출력값들의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총합은 항상 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되는 특성을 가진 함수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57038" y="191728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206641"/>
              </p:ext>
            </p:extLst>
          </p:nvPr>
        </p:nvGraphicFramePr>
        <p:xfrm>
          <a:off x="419688" y="2291137"/>
          <a:ext cx="8953030" cy="3403847"/>
        </p:xfrm>
        <a:graphic>
          <a:graphicData uri="http://schemas.openxmlformats.org/drawingml/2006/table">
            <a:tbl>
              <a:tblPr/>
              <a:tblGrid>
                <a:gridCol w="1559508"/>
                <a:gridCol w="4782569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2610953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</a:tblGrid>
              <a:tr h="2596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117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learning_rate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 속도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664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max_iterations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 횟수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03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threshold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 중단 계수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verbose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 과정에 대한 출력 메시지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514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reg_strength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정규화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계수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제목 2"/>
          <p:cNvSpPr>
            <a:spLocks/>
          </p:cNvSpPr>
          <p:nvPr/>
        </p:nvSpPr>
        <p:spPr bwMode="auto">
          <a:xfrm>
            <a:off x="371790" y="125418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2.3.1.1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주 사용 분야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318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 CNN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42" y="1599331"/>
            <a:ext cx="8921275" cy="3147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680" tIns="35680" rIns="35680" bIns="35680"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CNN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은 이미지를 분석하기 위한 패턴을 찾는데 유용한 </a:t>
            </a:r>
            <a:r>
              <a:rPr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알고리즘이고 이미지를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직접 학습하고 패턴을 사용해 이미지를 분류한다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57038" y="191728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732906"/>
              </p:ext>
            </p:extLst>
          </p:nvPr>
        </p:nvGraphicFramePr>
        <p:xfrm>
          <a:off x="419688" y="2164137"/>
          <a:ext cx="8953030" cy="3954751"/>
        </p:xfrm>
        <a:graphic>
          <a:graphicData uri="http://schemas.openxmlformats.org/drawingml/2006/table">
            <a:tbl>
              <a:tblPr/>
              <a:tblGrid>
                <a:gridCol w="1559508"/>
                <a:gridCol w="4782569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2610953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</a:tblGrid>
              <a:tr h="2409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4143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Image_height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크기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38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Image_width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크기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넓이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4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train_dir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트레이닝 이미지 경로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D:/workspace/stat.analy/src/eMapp-data/indata/train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3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test_dir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이미지 경로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D:/workspace/stat.analy/src/eMapp-data/indata/test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predict_dir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 이미지 경로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D:/workspace/stat.analy/src/eMapp-data/indata/test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meanRGB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[R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G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픽셀 정보를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0~255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값을 가지는데 이를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나누면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0.0~1.0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사이의 값을 가짐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6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stdRGB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[R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표준편차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G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표준편차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표준편차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픽셀 정보를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0~255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값을 가지는데 이를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나누면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0.0~1.0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사이의 값을 가짐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730">
                <a:tc rowSpan="3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Optimizer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줄임말로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학습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데이터셋을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이용하여 모델을 학습할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떄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데이터의 실제결과와 모델이 예측한 결과를 기반으로 잘 줄일 수 있게 만들어주는 역할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Adam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7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AdaGrad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제목 2"/>
          <p:cNvSpPr>
            <a:spLocks/>
          </p:cNvSpPr>
          <p:nvPr/>
        </p:nvSpPr>
        <p:spPr bwMode="auto">
          <a:xfrm>
            <a:off x="371790" y="125418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2.3.1.1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주 사용 분야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018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RNN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42" y="1599331"/>
            <a:ext cx="8921275" cy="3147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680" tIns="35680" rIns="35680" bIns="35680"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RNN(Recurrent Neural Network)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은 입력과 출력을 시퀀스 단위로 처리하는 시퀀스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(Sequence)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모델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57038" y="191728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440923"/>
              </p:ext>
            </p:extLst>
          </p:nvPr>
        </p:nvGraphicFramePr>
        <p:xfrm>
          <a:off x="419688" y="2291137"/>
          <a:ext cx="8953030" cy="4009391"/>
        </p:xfrm>
        <a:graphic>
          <a:graphicData uri="http://schemas.openxmlformats.org/drawingml/2006/table">
            <a:tbl>
              <a:tblPr/>
              <a:tblGrid>
                <a:gridCol w="1559508"/>
                <a:gridCol w="4782569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2610953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</a:tblGrid>
              <a:tr h="2596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117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vocab_size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영문만 다루기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떄문에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영문에 대한 총 아스키 코드 개수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664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hidden_size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hidden_state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벡터 크기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03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original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평문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trasnlation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번역문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514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epochs_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반복횟수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171">
                <a:tc rowSpan="3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Optimizer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줄임말로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학습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데이터셋을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이용하여 모델을 학습할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떄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데이터의 실제결과와 모델이 예측한 결과를 기반으로 잘 줄일 수 있게 만들어주는 역할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Adam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AdaGrad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제목 2"/>
          <p:cNvSpPr>
            <a:spLocks/>
          </p:cNvSpPr>
          <p:nvPr/>
        </p:nvSpPr>
        <p:spPr bwMode="auto">
          <a:xfrm>
            <a:off x="371790" y="125418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2.3.1.1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주 사용 분야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018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2.1.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머신 러닝 모듈의 처리 구조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제목 2"/>
          <p:cNvSpPr>
            <a:spLocks/>
          </p:cNvSpPr>
          <p:nvPr/>
        </p:nvSpPr>
        <p:spPr bwMode="auto">
          <a:xfrm>
            <a:off x="361950" y="60325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머신 러닝 모듈</a:t>
            </a:r>
            <a:endParaRPr lang="en-US" altLang="ko-KR" sz="1300" b="1" dirty="0">
              <a:latin typeface="맑은 고딕" pitchFamily="50" charset="-127"/>
              <a:ea typeface="맑은 고딕" pitchFamily="50" charset="-127"/>
              <a:cs typeface="가을체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1778" y="1166723"/>
            <a:ext cx="8921275" cy="3147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680" tIns="35680" rIns="35680" bIns="35680"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157443" indent="-157443">
              <a:buFont typeface="Arial" panose="020B0604020202020204" pitchFamily="34" charset="0"/>
              <a:buChar char="•"/>
            </a:pPr>
            <a:r>
              <a:rPr lang="ko-KR" altLang="en-US" sz="1000" spc="-136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 </a:t>
            </a:r>
            <a:r>
              <a:rPr lang="ko-KR" altLang="en-US" sz="1000" spc="-136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런닝을</a:t>
            </a:r>
            <a:r>
              <a:rPr lang="ko-KR" altLang="en-US" sz="1000" spc="-136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통한  </a:t>
            </a:r>
            <a:r>
              <a:rPr lang="ko-KR" altLang="en-US" sz="1000" spc="-136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</a:t>
            </a:r>
            <a:r>
              <a:rPr lang="ko-KR" altLang="en-US" sz="1000" spc="-136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도구로써 경쟁력 있는 정보화 역량 증대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78684" y="1500659"/>
            <a:ext cx="8874369" cy="4803426"/>
            <a:chOff x="408196" y="748902"/>
            <a:chExt cx="9214207" cy="5619077"/>
          </a:xfrm>
        </p:grpSpPr>
        <p:grpSp>
          <p:nvGrpSpPr>
            <p:cNvPr id="46" name="그룹 45"/>
            <p:cNvGrpSpPr/>
            <p:nvPr/>
          </p:nvGrpSpPr>
          <p:grpSpPr>
            <a:xfrm>
              <a:off x="408196" y="748902"/>
              <a:ext cx="5719382" cy="5597223"/>
              <a:chOff x="440642" y="825699"/>
              <a:chExt cx="6174000" cy="6171198"/>
            </a:xfrm>
          </p:grpSpPr>
          <p:sp>
            <p:nvSpPr>
              <p:cNvPr id="47" name="Rectangle 11" descr="어두운 상향 대각선">
                <a:extLst>
                  <a:ext uri="{FF2B5EF4-FFF2-40B4-BE49-F238E27FC236}">
                    <a16:creationId xmlns:a16="http://schemas.microsoft.com/office/drawing/2014/main" xmlns="" id="{3C3D0991-744D-4DC3-B47B-243DEAB19DD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50469" y="1224628"/>
                <a:ext cx="6156888" cy="5772269"/>
              </a:xfrm>
              <a:prstGeom prst="rect">
                <a:avLst/>
              </a:prstGeom>
              <a:noFill/>
              <a:ln w="6350" algn="ctr">
                <a:solidFill>
                  <a:srgbClr val="7DB5E3"/>
                </a:solidFill>
                <a:miter lim="800000"/>
                <a:headEnd/>
                <a:tailEnd/>
              </a:ln>
              <a:effectLst>
                <a:outerShdw dist="12700" dir="5400000" algn="ctr" rotWithShape="0">
                  <a:srgbClr val="EAEAEA"/>
                </a:outerShdw>
              </a:effectLst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839694"/>
                <a:endParaRPr lang="ko-KR" altLang="ko-KR" sz="1700" dirty="0">
                  <a:ln>
                    <a:solidFill>
                      <a:srgbClr val="0568B0">
                        <a:alpha val="0"/>
                      </a:srgbClr>
                    </a:solidFill>
                  </a:ln>
                  <a:latin typeface="+mn-ea"/>
                  <a:cs typeface="굴림" pitchFamily="50" charset="-127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40642" y="825699"/>
                <a:ext cx="6174000" cy="375543"/>
              </a:xfrm>
              <a:prstGeom prst="rect">
                <a:avLst/>
              </a:prstGeom>
              <a:solidFill>
                <a:srgbClr val="0083CB"/>
              </a:solid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wrap="square" lIns="35689" tIns="35689" rIns="35689" bIns="35689"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defTabSz="832428" latinLnBrk="0">
                  <a:defRPr/>
                </a:pPr>
                <a:r>
                  <a:rPr lang="ko-KR" altLang="en-US" sz="1700" kern="0" dirty="0">
                    <a:solidFill>
                      <a:sysClr val="window" lastClr="FFFFFF"/>
                    </a:solidFill>
                    <a:latin typeface="+mn-ea"/>
                  </a:rPr>
                  <a:t>머신 러닝 분석 패키지</a:t>
                </a:r>
              </a:p>
            </p:txBody>
          </p:sp>
        </p:grpSp>
        <p:sp>
          <p:nvSpPr>
            <p:cNvPr id="49" name="직사각형 48"/>
            <p:cNvSpPr/>
            <p:nvPr/>
          </p:nvSpPr>
          <p:spPr>
            <a:xfrm>
              <a:off x="6205435" y="1128480"/>
              <a:ext cx="3416968" cy="1734075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3969" tIns="41985" rIns="83969" bIns="41985" rtlCol="0" anchor="ctr"/>
            <a:lstStyle/>
            <a:p>
              <a:pPr algn="ctr"/>
              <a:endParaRPr lang="ko-KR" altLang="en-US" sz="1000" b="1">
                <a:latin typeface="+mn-ea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205435" y="2893055"/>
              <a:ext cx="3416968" cy="1700162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3969" tIns="41985" rIns="83969" bIns="41985" rtlCol="0" anchor="ctr"/>
            <a:lstStyle/>
            <a:p>
              <a:pPr algn="ctr"/>
              <a:endParaRPr lang="ko-KR" altLang="en-US" sz="1000" b="1">
                <a:latin typeface="+mn-ea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205435" y="4655123"/>
              <a:ext cx="3416968" cy="1712856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3969" tIns="41985" rIns="83969" bIns="41985" rtlCol="0" anchor="ctr"/>
            <a:lstStyle/>
            <a:p>
              <a:pPr algn="ctr"/>
              <a:endParaRPr lang="ko-KR" altLang="en-US" sz="1000" b="1">
                <a:latin typeface="+mn-ea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205435" y="748902"/>
              <a:ext cx="3416968" cy="340614"/>
            </a:xfrm>
            <a:prstGeom prst="rect">
              <a:avLst/>
            </a:prstGeom>
            <a:solidFill>
              <a:srgbClr val="0083CB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wrap="square" lIns="32773" tIns="32773" rIns="32773" bIns="32773"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defTabSz="832428" latinLnBrk="0">
                <a:defRPr/>
              </a:pPr>
              <a:r>
                <a:rPr lang="ko-KR" altLang="en-US" sz="1700" kern="0" dirty="0">
                  <a:solidFill>
                    <a:sysClr val="window" lastClr="FFFFFF"/>
                  </a:solidFill>
                  <a:latin typeface="+mn-ea"/>
                </a:rPr>
                <a:t>주요 기능</a:t>
              </a:r>
            </a:p>
          </p:txBody>
        </p:sp>
        <p:sp>
          <p:nvSpPr>
            <p:cNvPr id="53" name="Rectangle 11" descr="어두운 상향 대각선">
              <a:extLst>
                <a:ext uri="{FF2B5EF4-FFF2-40B4-BE49-F238E27FC236}">
                  <a16:creationId xmlns:a16="http://schemas.microsoft.com/office/drawing/2014/main" xmlns="" id="{3C3D0991-744D-4DC3-B47B-243DEAB19DD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7299" y="1110727"/>
              <a:ext cx="5703530" cy="5235398"/>
            </a:xfrm>
            <a:prstGeom prst="rect">
              <a:avLst/>
            </a:prstGeom>
            <a:noFill/>
            <a:ln w="6350" algn="ctr">
              <a:solidFill>
                <a:srgbClr val="7DB5E3"/>
              </a:solidFill>
              <a:miter lim="800000"/>
              <a:headEnd/>
              <a:tailEnd/>
            </a:ln>
            <a:effectLst>
              <a:outerShdw dist="12700" dir="5400000" algn="ctr" rotWithShape="0">
                <a:srgbClr val="EAEAEA"/>
              </a:outerShdw>
            </a:effectLst>
          </p:spPr>
          <p:txBody>
            <a:bodyPr vert="horz" wrap="square" lIns="33059" tIns="33059" rIns="33059" bIns="33059" numCol="1" anchor="ctr" anchorCtr="0" compatLnSpc="1">
              <a:prstTxWarp prst="textNoShape">
                <a:avLst/>
              </a:prstTxWarp>
            </a:bodyPr>
            <a:lstStyle/>
            <a:p>
              <a:pPr algn="ctr" defTabSz="839694"/>
              <a:endParaRPr lang="ko-KR" altLang="ko-KR" sz="1700" dirty="0">
                <a:ln>
                  <a:solidFill>
                    <a:srgbClr val="0568B0">
                      <a:alpha val="0"/>
                    </a:srgbClr>
                  </a:solidFill>
                </a:ln>
                <a:latin typeface="+mn-ea"/>
                <a:cs typeface="굴림" pitchFamily="50" charset="-127"/>
              </a:endParaRPr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4244022" y="4516500"/>
              <a:ext cx="1509447" cy="806508"/>
              <a:chOff x="4638746" y="2927685"/>
              <a:chExt cx="2196000" cy="1432084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4638746" y="2927685"/>
                <a:ext cx="2196000" cy="1432084"/>
                <a:chOff x="724211" y="4558689"/>
                <a:chExt cx="4990278" cy="1301895"/>
              </a:xfrm>
            </p:grpSpPr>
            <p:sp>
              <p:nvSpPr>
                <p:cNvPr id="63" name="AutoShape 176"/>
                <p:cNvSpPr>
                  <a:spLocks noChangeArrowheads="1"/>
                </p:cNvSpPr>
                <p:nvPr/>
              </p:nvSpPr>
              <p:spPr bwMode="gray">
                <a:xfrm>
                  <a:off x="724211" y="4799012"/>
                  <a:ext cx="4990278" cy="1061572"/>
                </a:xfrm>
                <a:prstGeom prst="roundRect">
                  <a:avLst>
                    <a:gd name="adj" fmla="val 1032"/>
                  </a:avLst>
                </a:prstGeom>
                <a:solidFill>
                  <a:schemeClr val="bg1"/>
                </a:solidFill>
                <a:ln w="6350" algn="ctr">
                  <a:solidFill>
                    <a:srgbClr val="7DB5E3"/>
                  </a:solidFill>
                  <a:miter lim="800000"/>
                  <a:headEnd/>
                  <a:tailEnd/>
                </a:ln>
                <a:effectLst>
                  <a:outerShdw blurRad="25400" sx="101000" sy="101000" algn="ctr" rotWithShape="0">
                    <a:prstClr val="black">
                      <a:alpha val="5000"/>
                    </a:prstClr>
                  </a:outerShdw>
                </a:effectLst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ko-KR" altLang="en-US">
                    <a:ln>
                      <a:solidFill>
                        <a:srgbClr val="DCEDF8">
                          <a:alpha val="0"/>
                        </a:srgbClr>
                      </a:solidFill>
                    </a:ln>
                    <a:latin typeface="굴림" pitchFamily="50" charset="-127"/>
                    <a:cs typeface="굴림" pitchFamily="50" charset="-127"/>
                  </a:endParaRPr>
                </a:p>
              </p:txBody>
            </p:sp>
            <p:sp>
              <p:nvSpPr>
                <p:cNvPr id="64" name="AutoShape 116" descr="강-3단"/>
                <p:cNvSpPr>
                  <a:spLocks noChangeArrowheads="1"/>
                </p:cNvSpPr>
                <p:nvPr/>
              </p:nvSpPr>
              <p:spPr bwMode="auto">
                <a:xfrm>
                  <a:off x="724211" y="4558689"/>
                  <a:ext cx="4990278" cy="210534"/>
                </a:xfrm>
                <a:prstGeom prst="round2SameRect">
                  <a:avLst/>
                </a:prstGeom>
                <a:blipFill dpi="0" rotWithShape="1">
                  <a:blip r:embed="rId3" cstate="print">
                    <a:lum bright="-4000" contrast="10000"/>
                  </a:blip>
                  <a:srcRect/>
                  <a:stretch>
                    <a:fillRect/>
                  </a:stretch>
                </a:blipFill>
                <a:ln w="6350" algn="ctr">
                  <a:solidFill>
                    <a:srgbClr val="7DB5E3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2700" dir="5400000" algn="ctr" rotWithShape="0">
                          <a:srgbClr val="EAEAEA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36000" tIns="36000" rIns="36000" bIns="3600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80510"/>
                  <a:r>
                    <a:rPr lang="ko-KR" altLang="en-US" sz="1000" dirty="0">
                      <a:ln>
                        <a:solidFill>
                          <a:srgbClr val="DCEDF8">
                            <a:alpha val="0"/>
                          </a:srgbClr>
                        </a:solidFill>
                      </a:ln>
                      <a:latin typeface="산돌고딕B" panose="020D0804000101010101" pitchFamily="50" charset="-127"/>
                      <a:ea typeface="산돌고딕B" panose="020D0804000101010101" pitchFamily="50" charset="-127"/>
                      <a:cs typeface="굴림" pitchFamily="50" charset="-127"/>
                    </a:rPr>
                    <a:t>결과</a:t>
                  </a:r>
                  <a:r>
                    <a:rPr lang="en-US" altLang="ko-KR" sz="1000" dirty="0">
                      <a:ln>
                        <a:solidFill>
                          <a:srgbClr val="DCEDF8">
                            <a:alpha val="0"/>
                          </a:srgbClr>
                        </a:solidFill>
                      </a:ln>
                      <a:latin typeface="산돌고딕B" panose="020D0804000101010101" pitchFamily="50" charset="-127"/>
                      <a:ea typeface="산돌고딕B" panose="020D0804000101010101" pitchFamily="50" charset="-127"/>
                      <a:cs typeface="굴림" pitchFamily="50" charset="-127"/>
                    </a:rPr>
                    <a:t> </a:t>
                  </a:r>
                  <a:r>
                    <a:rPr lang="ko-KR" altLang="en-US" sz="1000" dirty="0">
                      <a:ln>
                        <a:solidFill>
                          <a:srgbClr val="DCEDF8">
                            <a:alpha val="0"/>
                          </a:srgbClr>
                        </a:solidFill>
                      </a:ln>
                      <a:latin typeface="산돌고딕B" panose="020D0804000101010101" pitchFamily="50" charset="-127"/>
                      <a:ea typeface="산돌고딕B" panose="020D0804000101010101" pitchFamily="50" charset="-127"/>
                      <a:cs typeface="굴림" pitchFamily="50" charset="-127"/>
                    </a:rPr>
                    <a:t>저장</a:t>
                  </a:r>
                </a:p>
              </p:txBody>
            </p:sp>
          </p:grpSp>
          <p:grpSp>
            <p:nvGrpSpPr>
              <p:cNvPr id="56" name="그룹 55"/>
              <p:cNvGrpSpPr/>
              <p:nvPr/>
            </p:nvGrpSpPr>
            <p:grpSpPr>
              <a:xfrm>
                <a:off x="4918250" y="3289174"/>
                <a:ext cx="1652586" cy="984035"/>
                <a:chOff x="5030526" y="3289174"/>
                <a:chExt cx="1652586" cy="984035"/>
              </a:xfrm>
            </p:grpSpPr>
            <p:grpSp>
              <p:nvGrpSpPr>
                <p:cNvPr id="57" name="그룹 56"/>
                <p:cNvGrpSpPr/>
                <p:nvPr/>
              </p:nvGrpSpPr>
              <p:grpSpPr>
                <a:xfrm>
                  <a:off x="5030526" y="3289174"/>
                  <a:ext cx="1652586" cy="984035"/>
                  <a:chOff x="4488362" y="4439787"/>
                  <a:chExt cx="815608" cy="606997"/>
                </a:xfrm>
              </p:grpSpPr>
              <p:pic>
                <p:nvPicPr>
                  <p:cNvPr id="61" name="Picture 295" descr="20120214145736 (92)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>
                    <a:off x="4488362" y="4439787"/>
                    <a:ext cx="815608" cy="6069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62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4758051" y="4517151"/>
                    <a:ext cx="276234" cy="16855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pPr algn="ctr">
                      <a:buClr>
                        <a:srgbClr val="3271AA"/>
                      </a:buClr>
                      <a:buSzPct val="140000"/>
                      <a:tabLst>
                        <a:tab pos="5307775" algn="l"/>
                      </a:tabLst>
                    </a:pPr>
                    <a:r>
                      <a:rPr lang="ko-KR" altLang="en-US" sz="1000" dirty="0">
                        <a:ln>
                          <a:solidFill>
                            <a:srgbClr val="DCEDF8">
                              <a:alpha val="0"/>
                            </a:srgbClr>
                          </a:solidFill>
                        </a:ln>
                        <a:latin typeface="산돌고딕 M" panose="020D0604000101010101" pitchFamily="50" charset="-127"/>
                        <a:ea typeface="산돌고딕 M" panose="020D0604000101010101" pitchFamily="50" charset="-127"/>
                        <a:cs typeface="굴림" pitchFamily="50" charset="-127"/>
                        <a:sym typeface="Monotype Sorts"/>
                      </a:rPr>
                      <a:t>저장소</a:t>
                    </a:r>
                    <a:endParaRPr lang="en-US" altLang="ko-KR" sz="1000" dirty="0">
                      <a:ln>
                        <a:solidFill>
                          <a:srgbClr val="DCEDF8">
                            <a:alpha val="0"/>
                          </a:srgbClr>
                        </a:solidFill>
                      </a:ln>
                      <a:latin typeface="산돌고딕 M" panose="020D0604000101010101" pitchFamily="50" charset="-127"/>
                      <a:ea typeface="산돌고딕 M" panose="020D0604000101010101" pitchFamily="50" charset="-127"/>
                      <a:cs typeface="굴림" pitchFamily="50" charset="-127"/>
                      <a:sym typeface="Monotype Sorts"/>
                    </a:endParaRPr>
                  </a:p>
                </p:txBody>
              </p:sp>
            </p:grpSp>
            <p:grpSp>
              <p:nvGrpSpPr>
                <p:cNvPr id="58" name="그룹 57"/>
                <p:cNvGrpSpPr/>
                <p:nvPr/>
              </p:nvGrpSpPr>
              <p:grpSpPr>
                <a:xfrm>
                  <a:off x="5258583" y="3749714"/>
                  <a:ext cx="1246743" cy="283272"/>
                  <a:chOff x="2863247" y="5926327"/>
                  <a:chExt cx="1246743" cy="283272"/>
                </a:xfrm>
              </p:grpSpPr>
              <p:sp>
                <p:nvSpPr>
                  <p:cNvPr id="59" name="모서리가 둥근 직사각형 893" descr="object-02"/>
                  <p:cNvSpPr>
                    <a:spLocks noChangeArrowheads="1"/>
                  </p:cNvSpPr>
                  <p:nvPr/>
                </p:nvSpPr>
                <p:spPr bwMode="auto">
                  <a:xfrm>
                    <a:off x="2863247" y="5926327"/>
                    <a:ext cx="485909" cy="283272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6350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>
                    <a:outerShdw dist="12700" dir="5400000" algn="t" rotWithShape="0">
                      <a:schemeClr val="tx1">
                        <a:lumMod val="75000"/>
                        <a:lumOff val="25000"/>
                        <a:alpha val="20000"/>
                      </a:schemeClr>
                    </a:outerShdw>
                  </a:effectLst>
                </p:spPr>
                <p:txBody>
                  <a:bodyPr lIns="0" tIns="0" rIns="0" bIns="0" rtlCol="0" anchor="ctr" anchorCtr="0"/>
                  <a:lstStyle/>
                  <a:p>
                    <a:pPr algn="ctr" eaLnBrk="1" hangingPunct="1">
                      <a:buClr>
                        <a:srgbClr val="969696"/>
                      </a:buClr>
                      <a:buSzPts val="800"/>
                    </a:pPr>
                    <a:r>
                      <a:rPr lang="en-US" altLang="ko-KR" sz="900" dirty="0">
                        <a:ln>
                          <a:solidFill>
                            <a:srgbClr val="3D9CD6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latin typeface="산돌고딕 L" panose="020D0304000101010101" pitchFamily="50" charset="-127"/>
                        <a:ea typeface="산돌고딕 L" panose="020D0304000101010101" pitchFamily="50" charset="-127"/>
                        <a:cs typeface="굴림" pitchFamily="50" charset="-127"/>
                      </a:rPr>
                      <a:t>DB</a:t>
                    </a:r>
                  </a:p>
                </p:txBody>
              </p:sp>
              <p:sp>
                <p:nvSpPr>
                  <p:cNvPr id="60" name="모서리가 둥근 직사각형 893" descr="object-02"/>
                  <p:cNvSpPr>
                    <a:spLocks noChangeArrowheads="1"/>
                  </p:cNvSpPr>
                  <p:nvPr/>
                </p:nvSpPr>
                <p:spPr bwMode="auto">
                  <a:xfrm>
                    <a:off x="3493606" y="5926327"/>
                    <a:ext cx="616384" cy="283272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 w="6350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>
                    <a:outerShdw dist="12700" dir="5400000" algn="t" rotWithShape="0">
                      <a:schemeClr val="tx1">
                        <a:lumMod val="75000"/>
                        <a:lumOff val="25000"/>
                        <a:alpha val="20000"/>
                      </a:schemeClr>
                    </a:outerShdw>
                  </a:effectLst>
                </p:spPr>
                <p:txBody>
                  <a:bodyPr lIns="0" tIns="0" rIns="0" bIns="0" rtlCol="0" anchor="ctr" anchorCtr="0"/>
                  <a:lstStyle/>
                  <a:p>
                    <a:pPr algn="ctr" eaLnBrk="1" hangingPunct="1">
                      <a:buClr>
                        <a:srgbClr val="969696"/>
                      </a:buClr>
                      <a:buSzPts val="800"/>
                    </a:pPr>
                    <a:r>
                      <a:rPr lang="en-US" altLang="ko-KR" sz="900" dirty="0">
                        <a:ln>
                          <a:solidFill>
                            <a:srgbClr val="3D9CD6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latin typeface="산돌고딕 L" panose="020D0304000101010101" pitchFamily="50" charset="-127"/>
                        <a:ea typeface="산돌고딕 L" panose="020D0304000101010101" pitchFamily="50" charset="-127"/>
                        <a:cs typeface="굴림" pitchFamily="50" charset="-127"/>
                      </a:rPr>
                      <a:t>Hadoop</a:t>
                    </a:r>
                  </a:p>
                </p:txBody>
              </p:sp>
            </p:grpSp>
          </p:grpSp>
        </p:grpSp>
        <p:grpSp>
          <p:nvGrpSpPr>
            <p:cNvPr id="65" name="그룹 64"/>
            <p:cNvGrpSpPr/>
            <p:nvPr/>
          </p:nvGrpSpPr>
          <p:grpSpPr>
            <a:xfrm>
              <a:off x="2084653" y="1730219"/>
              <a:ext cx="1534672" cy="3527479"/>
              <a:chOff x="2321889" y="1836693"/>
              <a:chExt cx="1656659" cy="3889209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4215D612-4659-4A73-8489-C5BFE3EEE489}"/>
                  </a:ext>
                </a:extLst>
              </p:cNvPr>
              <p:cNvSpPr/>
              <p:nvPr/>
            </p:nvSpPr>
            <p:spPr bwMode="auto">
              <a:xfrm>
                <a:off x="2336857" y="2025779"/>
                <a:ext cx="1641691" cy="370012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839694"/>
                <a:endParaRPr lang="ko-KR" altLang="en-US" sz="1700" dirty="0">
                  <a:latin typeface="+mn-ea"/>
                </a:endParaRPr>
              </a:p>
            </p:txBody>
          </p:sp>
          <p:grpSp>
            <p:nvGrpSpPr>
              <p:cNvPr id="67" name="그룹 66"/>
              <p:cNvGrpSpPr/>
              <p:nvPr/>
            </p:nvGrpSpPr>
            <p:grpSpPr>
              <a:xfrm>
                <a:off x="2321889" y="1836693"/>
                <a:ext cx="1412893" cy="374336"/>
                <a:chOff x="2321889" y="1785893"/>
                <a:chExt cx="1412893" cy="374336"/>
              </a:xfrm>
            </p:grpSpPr>
            <p:sp>
              <p:nvSpPr>
                <p:cNvPr id="83" name="모서리가 둥근 직사각형 2">
                  <a:extLst>
                    <a:ext uri="{FF2B5EF4-FFF2-40B4-BE49-F238E27FC236}">
                      <a16:creationId xmlns:a16="http://schemas.microsoft.com/office/drawing/2014/main" xmlns="" id="{3B8554AA-8883-47D6-BC7B-B39E02602073}"/>
                    </a:ext>
                  </a:extLst>
                </p:cNvPr>
                <p:cNvSpPr/>
                <p:nvPr/>
              </p:nvSpPr>
              <p:spPr>
                <a:xfrm>
                  <a:off x="2321889" y="1785893"/>
                  <a:ext cx="1412893" cy="374336"/>
                </a:xfrm>
                <a:prstGeom prst="snip2DiagRect">
                  <a:avLst>
                    <a:gd name="adj1" fmla="val 0"/>
                    <a:gd name="adj2" fmla="val 23143"/>
                  </a:avLst>
                </a:prstGeom>
                <a:solidFill>
                  <a:srgbClr val="3491C9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39525"/>
                  <a:endParaRPr lang="ko-KR" altLang="en-US" sz="900" dirty="0">
                    <a:ln>
                      <a:solidFill>
                        <a:srgbClr val="0067A3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xmlns="" id="{33F6D2D8-8263-488B-876D-E7170A28F16C}"/>
                    </a:ext>
                  </a:extLst>
                </p:cNvPr>
                <p:cNvSpPr txBox="1"/>
                <p:nvPr/>
              </p:nvSpPr>
              <p:spPr>
                <a:xfrm>
                  <a:off x="2362668" y="1839231"/>
                  <a:ext cx="1361954" cy="2884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100" dirty="0">
                      <a:ln>
                        <a:solidFill>
                          <a:srgbClr val="0568B0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산돌고딕B" panose="020D0804000101010101" pitchFamily="50" charset="-127"/>
                      <a:ea typeface="산돌고딕B" panose="020D0804000101010101" pitchFamily="50" charset="-127"/>
                    </a:rPr>
                    <a:t>모델 관리</a:t>
                  </a:r>
                </a:p>
              </p:txBody>
            </p:sp>
          </p:grp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xmlns="" id="{C7E530C1-3035-412B-8A44-63ABC05374FD}"/>
                  </a:ext>
                </a:extLst>
              </p:cNvPr>
              <p:cNvGrpSpPr/>
              <p:nvPr/>
            </p:nvGrpSpPr>
            <p:grpSpPr>
              <a:xfrm>
                <a:off x="2502081" y="2377785"/>
                <a:ext cx="1332451" cy="516330"/>
                <a:chOff x="-3496525" y="5896408"/>
                <a:chExt cx="2186423" cy="337537"/>
              </a:xfrm>
            </p:grpSpPr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xmlns="" id="{28188E39-9BCA-4EE4-8A45-D2CA0A4BBCBB}"/>
                    </a:ext>
                  </a:extLst>
                </p:cNvPr>
                <p:cNvSpPr/>
                <p:nvPr/>
              </p:nvSpPr>
              <p:spPr bwMode="auto">
                <a:xfrm>
                  <a:off x="-3496525" y="5896408"/>
                  <a:ext cx="2186423" cy="337537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839694"/>
                  <a:endParaRPr lang="ko-KR" altLang="en-US" sz="1700" dirty="0">
                    <a:latin typeface="+mn-ea"/>
                  </a:endParaRP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xmlns="" id="{3922FDA5-2138-41FF-BF29-9A3D00588884}"/>
                    </a:ext>
                  </a:extLst>
                </p:cNvPr>
                <p:cNvSpPr txBox="1"/>
                <p:nvPr/>
              </p:nvSpPr>
              <p:spPr>
                <a:xfrm>
                  <a:off x="-2884878" y="5969094"/>
                  <a:ext cx="963143" cy="1774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n>
                        <a:solidFill>
                          <a:srgbClr val="0568B0">
                            <a:alpha val="0"/>
                          </a:srgbClr>
                        </a:solidFill>
                      </a:ln>
                      <a:solidFill>
                        <a:srgbClr val="4D4D4D"/>
                      </a:solidFill>
                      <a:latin typeface="+mn-ea"/>
                    </a:rPr>
                    <a:t>Linear</a:t>
                  </a:r>
                </a:p>
              </p:txBody>
            </p:sp>
          </p:grp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xmlns="" id="{C7E530C1-3035-412B-8A44-63ABC05374FD}"/>
                  </a:ext>
                </a:extLst>
              </p:cNvPr>
              <p:cNvGrpSpPr/>
              <p:nvPr/>
            </p:nvGrpSpPr>
            <p:grpSpPr>
              <a:xfrm>
                <a:off x="2502081" y="3046894"/>
                <a:ext cx="1332451" cy="516330"/>
                <a:chOff x="-3496525" y="5896408"/>
                <a:chExt cx="2186423" cy="337537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28188E39-9BCA-4EE4-8A45-D2CA0A4BBCBB}"/>
                    </a:ext>
                  </a:extLst>
                </p:cNvPr>
                <p:cNvSpPr/>
                <p:nvPr/>
              </p:nvSpPr>
              <p:spPr bwMode="auto">
                <a:xfrm>
                  <a:off x="-3496525" y="5896408"/>
                  <a:ext cx="2186423" cy="337537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839694"/>
                  <a:endParaRPr lang="ko-KR" altLang="en-US" sz="1700" dirty="0">
                    <a:latin typeface="+mn-ea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xmlns="" id="{3922FDA5-2138-41FF-BF29-9A3D00588884}"/>
                    </a:ext>
                  </a:extLst>
                </p:cNvPr>
                <p:cNvSpPr txBox="1"/>
                <p:nvPr/>
              </p:nvSpPr>
              <p:spPr>
                <a:xfrm>
                  <a:off x="-3288074" y="5969094"/>
                  <a:ext cx="1769548" cy="1774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n>
                        <a:solidFill>
                          <a:srgbClr val="0568B0">
                            <a:alpha val="0"/>
                          </a:srgbClr>
                        </a:solidFill>
                      </a:ln>
                      <a:solidFill>
                        <a:srgbClr val="4D4D4D"/>
                      </a:solidFill>
                      <a:latin typeface="+mn-ea"/>
                    </a:rPr>
                    <a:t>Decision Tree</a:t>
                  </a: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xmlns="" id="{C7E530C1-3035-412B-8A44-63ABC05374FD}"/>
                  </a:ext>
                </a:extLst>
              </p:cNvPr>
              <p:cNvGrpSpPr/>
              <p:nvPr/>
            </p:nvGrpSpPr>
            <p:grpSpPr>
              <a:xfrm>
                <a:off x="2502081" y="3716003"/>
                <a:ext cx="1332451" cy="516330"/>
                <a:chOff x="-3496525" y="5896408"/>
                <a:chExt cx="2186423" cy="337537"/>
              </a:xfrm>
            </p:grpSpPr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xmlns="" id="{28188E39-9BCA-4EE4-8A45-D2CA0A4BBCBB}"/>
                    </a:ext>
                  </a:extLst>
                </p:cNvPr>
                <p:cNvSpPr/>
                <p:nvPr/>
              </p:nvSpPr>
              <p:spPr bwMode="auto">
                <a:xfrm>
                  <a:off x="-3496525" y="5896408"/>
                  <a:ext cx="2186423" cy="337537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839694"/>
                  <a:endParaRPr lang="ko-KR" altLang="en-US" sz="1700" dirty="0">
                    <a:latin typeface="+mn-ea"/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xmlns="" id="{3922FDA5-2138-41FF-BF29-9A3D00588884}"/>
                    </a:ext>
                  </a:extLst>
                </p:cNvPr>
                <p:cNvSpPr txBox="1"/>
                <p:nvPr/>
              </p:nvSpPr>
              <p:spPr>
                <a:xfrm>
                  <a:off x="-3031107" y="5969094"/>
                  <a:ext cx="1255607" cy="1774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n>
                        <a:solidFill>
                          <a:srgbClr val="0568B0">
                            <a:alpha val="0"/>
                          </a:srgbClr>
                        </a:solidFill>
                      </a:ln>
                      <a:solidFill>
                        <a:srgbClr val="4D4D4D"/>
                      </a:solidFill>
                      <a:latin typeface="+mn-ea"/>
                    </a:rPr>
                    <a:t>Logistics</a:t>
                  </a:r>
                </a:p>
              </p:txBody>
            </p:sp>
          </p:grp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xmlns="" id="{C7E530C1-3035-412B-8A44-63ABC05374FD}"/>
                  </a:ext>
                </a:extLst>
              </p:cNvPr>
              <p:cNvGrpSpPr/>
              <p:nvPr/>
            </p:nvGrpSpPr>
            <p:grpSpPr>
              <a:xfrm>
                <a:off x="2502081" y="4385111"/>
                <a:ext cx="1332451" cy="516330"/>
                <a:chOff x="-3496525" y="5896408"/>
                <a:chExt cx="2186423" cy="337537"/>
              </a:xfrm>
            </p:grpSpPr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xmlns="" id="{28188E39-9BCA-4EE4-8A45-D2CA0A4BBCBB}"/>
                    </a:ext>
                  </a:extLst>
                </p:cNvPr>
                <p:cNvSpPr/>
                <p:nvPr/>
              </p:nvSpPr>
              <p:spPr bwMode="auto">
                <a:xfrm>
                  <a:off x="-3496525" y="5896408"/>
                  <a:ext cx="2186423" cy="337537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839694"/>
                  <a:endParaRPr lang="ko-KR" altLang="en-US" sz="1700" dirty="0">
                    <a:latin typeface="+mn-ea"/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xmlns="" id="{3922FDA5-2138-41FF-BF29-9A3D00588884}"/>
                    </a:ext>
                  </a:extLst>
                </p:cNvPr>
                <p:cNvSpPr txBox="1"/>
                <p:nvPr/>
              </p:nvSpPr>
              <p:spPr>
                <a:xfrm>
                  <a:off x="-2995617" y="5969094"/>
                  <a:ext cx="1184620" cy="1774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>
                      <a:ln>
                        <a:solidFill>
                          <a:srgbClr val="0568B0">
                            <a:alpha val="0"/>
                          </a:srgbClr>
                        </a:solidFill>
                      </a:ln>
                      <a:solidFill>
                        <a:srgbClr val="4D4D4D"/>
                      </a:solidFill>
                      <a:latin typeface="+mn-ea"/>
                    </a:rPr>
                    <a:t>SoftMax</a:t>
                  </a:r>
                  <a:endParaRPr lang="en-US" altLang="ko-KR" sz="1000" dirty="0">
                    <a:ln>
                      <a:solidFill>
                        <a:srgbClr val="0568B0">
                          <a:alpha val="0"/>
                        </a:srgbClr>
                      </a:solidFill>
                    </a:ln>
                    <a:solidFill>
                      <a:srgbClr val="4D4D4D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xmlns="" id="{C7E530C1-3035-412B-8A44-63ABC05374FD}"/>
                  </a:ext>
                </a:extLst>
              </p:cNvPr>
              <p:cNvGrpSpPr/>
              <p:nvPr/>
            </p:nvGrpSpPr>
            <p:grpSpPr>
              <a:xfrm>
                <a:off x="2502081" y="5054219"/>
                <a:ext cx="1332451" cy="516330"/>
                <a:chOff x="-3496525" y="5896408"/>
                <a:chExt cx="2186423" cy="337537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xmlns="" id="{28188E39-9BCA-4EE4-8A45-D2CA0A4BBCBB}"/>
                    </a:ext>
                  </a:extLst>
                </p:cNvPr>
                <p:cNvSpPr/>
                <p:nvPr/>
              </p:nvSpPr>
              <p:spPr bwMode="auto">
                <a:xfrm>
                  <a:off x="-3496525" y="5896408"/>
                  <a:ext cx="2186423" cy="337537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839694"/>
                  <a:endParaRPr lang="ko-KR" altLang="en-US" sz="1700" dirty="0">
                    <a:latin typeface="+mn-ea"/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xmlns="" id="{3922FDA5-2138-41FF-BF29-9A3D00588884}"/>
                    </a:ext>
                  </a:extLst>
                </p:cNvPr>
                <p:cNvSpPr txBox="1"/>
                <p:nvPr/>
              </p:nvSpPr>
              <p:spPr>
                <a:xfrm>
                  <a:off x="-2794012" y="5969094"/>
                  <a:ext cx="781419" cy="1774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ln>
                        <a:solidFill>
                          <a:srgbClr val="0568B0">
                            <a:alpha val="0"/>
                          </a:srgbClr>
                        </a:solidFill>
                      </a:ln>
                      <a:solidFill>
                        <a:srgbClr val="4D4D4D"/>
                      </a:solidFill>
                      <a:latin typeface="+mn-ea"/>
                    </a:rPr>
                    <a:t>기타</a:t>
                  </a:r>
                  <a:endParaRPr lang="en-US" altLang="ko-KR" sz="1000" dirty="0">
                    <a:ln>
                      <a:solidFill>
                        <a:srgbClr val="0568B0">
                          <a:alpha val="0"/>
                        </a:srgbClr>
                      </a:solidFill>
                    </a:ln>
                    <a:solidFill>
                      <a:srgbClr val="4D4D4D"/>
                    </a:solidFill>
                    <a:latin typeface="+mn-ea"/>
                  </a:endParaRPr>
                </a:p>
              </p:txBody>
            </p:sp>
          </p:grpSp>
        </p:grpSp>
        <p:cxnSp>
          <p:nvCxnSpPr>
            <p:cNvPr id="85" name="꺾인 연결선 84"/>
            <p:cNvCxnSpPr>
              <a:stCxn id="81" idx="3"/>
              <a:endCxn id="97" idx="1"/>
            </p:cNvCxnSpPr>
            <p:nvPr/>
          </p:nvCxnSpPr>
          <p:spPr>
            <a:xfrm>
              <a:off x="3485914" y="2455137"/>
              <a:ext cx="1033607" cy="859596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꺾인 연결선 85"/>
            <p:cNvCxnSpPr>
              <a:stCxn id="79" idx="3"/>
              <a:endCxn id="97" idx="1"/>
            </p:cNvCxnSpPr>
            <p:nvPr/>
          </p:nvCxnSpPr>
          <p:spPr>
            <a:xfrm>
              <a:off x="3485914" y="3062014"/>
              <a:ext cx="1033607" cy="252720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꺾인 연결선 86"/>
            <p:cNvCxnSpPr>
              <a:stCxn id="77" idx="3"/>
              <a:endCxn id="97" idx="1"/>
            </p:cNvCxnSpPr>
            <p:nvPr/>
          </p:nvCxnSpPr>
          <p:spPr>
            <a:xfrm flipV="1">
              <a:off x="3485914" y="3314733"/>
              <a:ext cx="1033607" cy="354157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stCxn id="75" idx="3"/>
              <a:endCxn id="97" idx="1"/>
            </p:cNvCxnSpPr>
            <p:nvPr/>
          </p:nvCxnSpPr>
          <p:spPr>
            <a:xfrm flipV="1">
              <a:off x="3485914" y="3314733"/>
              <a:ext cx="1033607" cy="961032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9" name="꺾인 연결선 88"/>
            <p:cNvCxnSpPr>
              <a:stCxn id="73" idx="3"/>
              <a:endCxn id="97" idx="1"/>
            </p:cNvCxnSpPr>
            <p:nvPr/>
          </p:nvCxnSpPr>
          <p:spPr>
            <a:xfrm flipV="1">
              <a:off x="3485914" y="3314733"/>
              <a:ext cx="1033607" cy="1567907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xmlns="" id="{4215D612-4659-4A73-8489-C5BFE3EEE489}"/>
                </a:ext>
              </a:extLst>
            </p:cNvPr>
            <p:cNvSpPr/>
            <p:nvPr/>
          </p:nvSpPr>
          <p:spPr bwMode="auto">
            <a:xfrm>
              <a:off x="1951241" y="1335984"/>
              <a:ext cx="4002345" cy="4418089"/>
            </a:xfrm>
            <a:prstGeom prst="rect">
              <a:avLst/>
            </a:prstGeom>
            <a:noFill/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3969" tIns="41985" rIns="83969" bIns="41985" numCol="1" rtlCol="0" anchor="ctr" anchorCtr="0" compatLnSpc="1">
              <a:prstTxWarp prst="textNoShape">
                <a:avLst/>
              </a:prstTxWarp>
            </a:bodyPr>
            <a:lstStyle/>
            <a:p>
              <a:pPr defTabSz="839694"/>
              <a:endParaRPr lang="ko-KR" altLang="en-US" sz="1700" dirty="0">
                <a:latin typeface="+mn-ea"/>
              </a:endParaRPr>
            </a:p>
          </p:txBody>
        </p:sp>
        <p:sp>
          <p:nvSpPr>
            <p:cNvPr id="91" name="AutoShape 250"/>
            <p:cNvSpPr>
              <a:spLocks noChangeArrowheads="1"/>
            </p:cNvSpPr>
            <p:nvPr/>
          </p:nvSpPr>
          <p:spPr bwMode="gray">
            <a:xfrm>
              <a:off x="647241" y="1555137"/>
              <a:ext cx="967126" cy="489775"/>
            </a:xfrm>
            <a:prstGeom prst="roundRect">
              <a:avLst>
                <a:gd name="adj" fmla="val 651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dist="17961" dir="2700000" algn="ctr" rotWithShape="0">
                <a:srgbClr val="B2B2B2"/>
              </a:outerShdw>
            </a:effectLst>
            <a:extLst/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defTabSz="839694" fontAlgn="t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900" kern="0" dirty="0">
                  <a:solidFill>
                    <a:srgbClr val="000000"/>
                  </a:solidFill>
                  <a:latin typeface="산돌고딕 L" panose="020D0304000101010101" pitchFamily="50" charset="-127"/>
                  <a:ea typeface="산돌고딕 L" panose="020D0304000101010101" pitchFamily="50" charset="-127"/>
                </a:rPr>
                <a:t>연동 관리</a:t>
              </a:r>
              <a:endParaRPr lang="en-US" altLang="ko-KR" sz="900" kern="0" dirty="0">
                <a:solidFill>
                  <a:srgbClr val="000000"/>
                </a:solidFill>
                <a:latin typeface="산돌고딕 L" panose="020D0304000101010101" pitchFamily="50" charset="-127"/>
                <a:ea typeface="산돌고딕 L" panose="020D0304000101010101" pitchFamily="50" charset="-127"/>
              </a:endParaRPr>
            </a:p>
          </p:txBody>
        </p:sp>
        <p:sp>
          <p:nvSpPr>
            <p:cNvPr id="92" name="AutoShape 250"/>
            <p:cNvSpPr>
              <a:spLocks noChangeArrowheads="1"/>
            </p:cNvSpPr>
            <p:nvPr/>
          </p:nvSpPr>
          <p:spPr bwMode="gray">
            <a:xfrm>
              <a:off x="650587" y="2449340"/>
              <a:ext cx="967126" cy="489775"/>
            </a:xfrm>
            <a:prstGeom prst="roundRect">
              <a:avLst>
                <a:gd name="adj" fmla="val 651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dist="17961" dir="2700000" algn="ctr" rotWithShape="0">
                <a:srgbClr val="B2B2B2"/>
              </a:outerShdw>
            </a:effectLst>
            <a:extLst/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defTabSz="839694" fontAlgn="t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900" kern="0" dirty="0">
                  <a:solidFill>
                    <a:srgbClr val="000000"/>
                  </a:solidFill>
                  <a:latin typeface="산돌고딕 L" panose="020D0304000101010101" pitchFamily="50" charset="-127"/>
                  <a:ea typeface="산돌고딕 L" panose="020D0304000101010101" pitchFamily="50" charset="-127"/>
                </a:rPr>
                <a:t>속성</a:t>
              </a:r>
              <a:r>
                <a:rPr lang="en-US" altLang="ko-KR" sz="900" kern="0" dirty="0">
                  <a:solidFill>
                    <a:srgbClr val="000000"/>
                  </a:solidFill>
                  <a:latin typeface="산돌고딕 L" panose="020D0304000101010101" pitchFamily="50" charset="-127"/>
                  <a:ea typeface="산돌고딕 L" panose="020D0304000101010101" pitchFamily="50" charset="-127"/>
                </a:rPr>
                <a:t> </a:t>
              </a:r>
              <a:r>
                <a:rPr lang="ko-KR" altLang="en-US" sz="900" kern="0" dirty="0">
                  <a:solidFill>
                    <a:srgbClr val="000000"/>
                  </a:solidFill>
                  <a:latin typeface="산돌고딕 L" panose="020D0304000101010101" pitchFamily="50" charset="-127"/>
                  <a:ea typeface="산돌고딕 L" panose="020D0304000101010101" pitchFamily="50" charset="-127"/>
                </a:rPr>
                <a:t>정보 관리</a:t>
              </a:r>
              <a:endParaRPr lang="en-US" altLang="ko-KR" sz="900" kern="0" dirty="0">
                <a:solidFill>
                  <a:srgbClr val="000000"/>
                </a:solidFill>
                <a:latin typeface="산돌고딕 L" panose="020D0304000101010101" pitchFamily="50" charset="-127"/>
                <a:ea typeface="산돌고딕 L" panose="020D0304000101010101" pitchFamily="50" charset="-127"/>
              </a:endParaRPr>
            </a:p>
          </p:txBody>
        </p:sp>
        <p:cxnSp>
          <p:nvCxnSpPr>
            <p:cNvPr id="93" name="꺾인 연결선 92"/>
            <p:cNvCxnSpPr>
              <a:stCxn id="92" idx="2"/>
              <a:endCxn id="95" idx="0"/>
            </p:cNvCxnSpPr>
            <p:nvPr/>
          </p:nvCxnSpPr>
          <p:spPr bwMode="auto">
            <a:xfrm rot="5400000">
              <a:off x="936490" y="3133429"/>
              <a:ext cx="391973" cy="3346"/>
            </a:xfrm>
            <a:prstGeom prst="bentConnector3">
              <a:avLst>
                <a:gd name="adj1" fmla="val 50000"/>
              </a:avLst>
            </a:prstGeom>
            <a:solidFill>
              <a:srgbClr val="EE3E3C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꺾인 연결선 93"/>
            <p:cNvCxnSpPr>
              <a:stCxn id="91" idx="2"/>
              <a:endCxn id="92" idx="0"/>
            </p:cNvCxnSpPr>
            <p:nvPr/>
          </p:nvCxnSpPr>
          <p:spPr bwMode="auto">
            <a:xfrm rot="16200000" flipH="1">
              <a:off x="930264" y="2245452"/>
              <a:ext cx="404428" cy="3346"/>
            </a:xfrm>
            <a:prstGeom prst="bentConnector3">
              <a:avLst>
                <a:gd name="adj1" fmla="val 50000"/>
              </a:avLst>
            </a:prstGeom>
            <a:solidFill>
              <a:srgbClr val="EE3E3C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AutoShape 250"/>
            <p:cNvSpPr>
              <a:spLocks noChangeArrowheads="1"/>
            </p:cNvSpPr>
            <p:nvPr/>
          </p:nvSpPr>
          <p:spPr bwMode="gray">
            <a:xfrm>
              <a:off x="647241" y="3331088"/>
              <a:ext cx="967126" cy="489775"/>
            </a:xfrm>
            <a:prstGeom prst="roundRect">
              <a:avLst>
                <a:gd name="adj" fmla="val 651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dist="17961" dir="2700000" algn="ctr" rotWithShape="0">
                <a:srgbClr val="B2B2B2"/>
              </a:outerShdw>
            </a:effectLst>
            <a:extLst/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defTabSz="839694" fontAlgn="t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900" kern="0" dirty="0">
                  <a:solidFill>
                    <a:srgbClr val="000000"/>
                  </a:solidFill>
                  <a:latin typeface="산돌고딕 L" panose="020D0304000101010101" pitchFamily="50" charset="-127"/>
                  <a:ea typeface="산돌고딕 L" panose="020D0304000101010101" pitchFamily="50" charset="-127"/>
                </a:rPr>
                <a:t>데이터 셋 관리</a:t>
              </a:r>
              <a:endParaRPr lang="en-US" altLang="ko-KR" sz="900" kern="0" dirty="0">
                <a:solidFill>
                  <a:srgbClr val="000000"/>
                </a:solidFill>
                <a:latin typeface="산돌고딕 L" panose="020D0304000101010101" pitchFamily="50" charset="-127"/>
                <a:ea typeface="산돌고딕 L" panose="020D0304000101010101" pitchFamily="50" charset="-127"/>
              </a:endParaRPr>
            </a:p>
          </p:txBody>
        </p:sp>
        <p:cxnSp>
          <p:nvCxnSpPr>
            <p:cNvPr id="96" name="꺾인 연결선 95"/>
            <p:cNvCxnSpPr>
              <a:stCxn id="95" idx="3"/>
              <a:endCxn id="66" idx="1"/>
            </p:cNvCxnSpPr>
            <p:nvPr/>
          </p:nvCxnSpPr>
          <p:spPr>
            <a:xfrm>
              <a:off x="1614367" y="3575976"/>
              <a:ext cx="484152" cy="3732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AutoShape 250"/>
            <p:cNvSpPr>
              <a:spLocks noChangeArrowheads="1"/>
            </p:cNvSpPr>
            <p:nvPr/>
          </p:nvSpPr>
          <p:spPr bwMode="gray">
            <a:xfrm>
              <a:off x="4519520" y="3069846"/>
              <a:ext cx="967126" cy="489775"/>
            </a:xfrm>
            <a:prstGeom prst="roundRect">
              <a:avLst>
                <a:gd name="adj" fmla="val 651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dist="17961" dir="2700000" algn="ctr" rotWithShape="0">
                <a:srgbClr val="B2B2B2"/>
              </a:outerShdw>
            </a:effectLst>
            <a:extLst/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defTabSz="839694" fontAlgn="t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900" kern="0" dirty="0">
                  <a:solidFill>
                    <a:srgbClr val="000000"/>
                  </a:solidFill>
                  <a:latin typeface="산돌고딕 L" panose="020D0304000101010101" pitchFamily="50" charset="-127"/>
                  <a:ea typeface="산돌고딕 L" panose="020D0304000101010101" pitchFamily="50" charset="-127"/>
                </a:rPr>
                <a:t>실행 관리</a:t>
              </a:r>
              <a:endParaRPr lang="en-US" altLang="ko-KR" sz="900" kern="0" dirty="0">
                <a:solidFill>
                  <a:srgbClr val="000000"/>
                </a:solidFill>
                <a:latin typeface="산돌고딕 L" panose="020D0304000101010101" pitchFamily="50" charset="-127"/>
                <a:ea typeface="산돌고딕 L" panose="020D0304000101010101" pitchFamily="50" charset="-127"/>
              </a:endParaRPr>
            </a:p>
          </p:txBody>
        </p:sp>
        <p:cxnSp>
          <p:nvCxnSpPr>
            <p:cNvPr id="98" name="꺾인 연결선 97"/>
            <p:cNvCxnSpPr>
              <a:stCxn id="97" idx="2"/>
              <a:endCxn id="64" idx="3"/>
            </p:cNvCxnSpPr>
            <p:nvPr/>
          </p:nvCxnSpPr>
          <p:spPr bwMode="auto">
            <a:xfrm rot="5400000">
              <a:off x="4522475" y="4035892"/>
              <a:ext cx="956879" cy="4337"/>
            </a:xfrm>
            <a:prstGeom prst="bentConnector3">
              <a:avLst>
                <a:gd name="adj1" fmla="val 50000"/>
              </a:avLst>
            </a:prstGeom>
            <a:solidFill>
              <a:srgbClr val="EE3E3C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99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6145" y="1169633"/>
              <a:ext cx="3310932" cy="1658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0" name="모서리가 둥근 직사각형 150"/>
            <p:cNvSpPr/>
            <p:nvPr/>
          </p:nvSpPr>
          <p:spPr>
            <a:xfrm>
              <a:off x="7676249" y="1387366"/>
              <a:ext cx="1609441" cy="302570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defTabSz="832320">
                <a:buSzPct val="80000"/>
              </a:pPr>
              <a:r>
                <a:rPr lang="ko-KR" altLang="en-US" sz="1000" b="1" spc="45" dirty="0">
                  <a:solidFill>
                    <a:schemeClr val="bg1"/>
                  </a:solidFill>
                  <a:latin typeface="+mn-ea"/>
                </a:rPr>
                <a:t>데이터 로딩 기능</a:t>
              </a: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="" xmlns:a16="http://schemas.microsoft.com/office/drawing/2014/main" id="{CC18137D-BE6A-4BC3-85B0-61245FCCB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74673" y="2942615"/>
              <a:ext cx="3312403" cy="1543230"/>
            </a:xfrm>
            <a:prstGeom prst="rect">
              <a:avLst/>
            </a:prstGeom>
          </p:spPr>
        </p:pic>
        <p:sp>
          <p:nvSpPr>
            <p:cNvPr id="102" name="모서리가 둥근 직사각형 150"/>
            <p:cNvSpPr/>
            <p:nvPr/>
          </p:nvSpPr>
          <p:spPr>
            <a:xfrm>
              <a:off x="6973015" y="3748607"/>
              <a:ext cx="1188510" cy="313798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defTabSz="832320">
                <a:buSzPct val="80000"/>
              </a:pPr>
              <a:r>
                <a:rPr lang="ko-KR" altLang="en-US" sz="1000" b="1" spc="45" dirty="0">
                  <a:solidFill>
                    <a:schemeClr val="bg1"/>
                  </a:solidFill>
                  <a:latin typeface="+mn-ea"/>
                </a:rPr>
                <a:t>시뮬레이션 기능</a:t>
              </a: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="" xmlns:a16="http://schemas.microsoft.com/office/drawing/2014/main" id="{80455171-7B9B-4E47-9F75-6891DEBE4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72504" y="4676824"/>
              <a:ext cx="3283193" cy="1669300"/>
            </a:xfrm>
            <a:prstGeom prst="rect">
              <a:avLst/>
            </a:prstGeom>
          </p:spPr>
        </p:pic>
        <p:sp>
          <p:nvSpPr>
            <p:cNvPr id="104" name="모서리가 둥근 직사각형 150"/>
            <p:cNvSpPr/>
            <p:nvPr/>
          </p:nvSpPr>
          <p:spPr>
            <a:xfrm>
              <a:off x="7034442" y="5383663"/>
              <a:ext cx="1794340" cy="313798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defTabSz="832320">
                <a:buSzPct val="80000"/>
              </a:pPr>
              <a:r>
                <a:rPr lang="ko-KR" altLang="en-US" sz="1000" b="1" spc="45" dirty="0">
                  <a:solidFill>
                    <a:schemeClr val="bg1"/>
                  </a:solidFill>
                  <a:latin typeface="+mn-ea"/>
                </a:rPr>
                <a:t>실행 결과 보기 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2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085379"/>
              </p:ext>
            </p:extLst>
          </p:nvPr>
        </p:nvGraphicFramePr>
        <p:xfrm>
          <a:off x="361950" y="969286"/>
          <a:ext cx="8984784" cy="5234043"/>
        </p:xfrm>
        <a:graphic>
          <a:graphicData uri="http://schemas.openxmlformats.org/drawingml/2006/table">
            <a:tbl>
              <a:tblPr/>
              <a:tblGrid>
                <a:gridCol w="1598728"/>
                <a:gridCol w="5350955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2035101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</a:tblGrid>
              <a:tr h="3090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2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DecisionTree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어떤 항목에 대한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관측값과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목표값을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연결시켜주는 예측 모델로서 결정 트리 사용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DecsionTreeClassifer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DecisionTreeRegressor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399">
                <a:tc>
                  <a:txBody>
                    <a:bodyPr/>
                    <a:lstStyle/>
                    <a:p>
                      <a:pPr marL="0" marR="0" lvl="0" indent="0" algn="ctr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GradientBoosting</a:t>
                      </a:r>
                      <a:endParaRPr lang="en-US" altLang="ko-KR" sz="1000" b="0" kern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일반적으로 결정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트리인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약한 예측 모델의 앙상블 형태로 예측 모델을 제공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GradienBoostinClassifier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GradientBoostingRegressor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1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Kneighbors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함수가 오직 지역적으로 근사하고 있는 모든 계산이 분류될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떄까지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연기되는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인스턴스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기반 또는 게으른 학습의 일종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KneighborsClassifier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7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LinearRegression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데이터를 바탕으로 모델을 생성해서 만약 다른 입력 값을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넣었을때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발생할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아우풋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예측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LinearRegression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7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LogisticRegression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 변수의 선형 결합을 이용하여 사건의 발생 가능성을 예측하는데 사용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LogisticRegression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72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NaiveBayes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특성들 사이의 독립을 가정하는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베이즈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정리를적용한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확률 분류기의 일종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NaiveBayesGaussianNB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NaiveBayesMultilnomialNB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7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 과정에서 구성한 다수의 결정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트리로부터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분류 또는 예측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예측치를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출력하여 동작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RandomForestClassifier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RandomForestRegressor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7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SGD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미니배치로 무작위로 선정하여 경사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하강법으로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매개변수를 갱신하는 방법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SGDClassifier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SGDRegressor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7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SupportVector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 데이터 세트를 사용하여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차원 공간에서 최적의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초평면을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예측하는 이진 분류 기술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SupportVectorClassifier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SupportVectorRegressor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7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SoftMax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입력받은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값을 출력으로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0~1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사이의 값으로 모두 정규화하며 </a:t>
                      </a:r>
                      <a:r>
                        <a:rPr lang="ko-KR" altLang="en-US" sz="10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출력값들의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총합은 항상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되는 특성을 가진 함수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SoftMaxRegression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CNN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CNN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은 이미지를 분석하기 위한 패턴을 찾는데 유용한 알고리즘이고</a:t>
                      </a:r>
                    </a:p>
                    <a:p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이미지를 직접 학습하고 패턴을 사용해 이미지를 분류한다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RNN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RNN(Recurrent Neural Network)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은 </a:t>
                      </a:r>
                      <a:r>
                        <a:rPr lang="ko-KR" altLang="en-US" sz="1000" b="1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입력과 출력을 시퀀스 단위로 처리하는 시퀀스</a:t>
                      </a:r>
                      <a:r>
                        <a:rPr lang="en-US" altLang="ko-KR" sz="1000" b="1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(Sequence) </a:t>
                      </a:r>
                      <a:r>
                        <a:rPr lang="ko-KR" altLang="en-US" sz="1000" b="1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모델</a:t>
                      </a: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RNN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2.2.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머신 러닝 알고리즘 종류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41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DecisionTreeClassifier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42" y="1599331"/>
            <a:ext cx="8921275" cy="3147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680" tIns="35680" rIns="35680" bIns="35680"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항목에 대한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관측값과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목표값을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연결시켜주는 예측 모델로서 결정 트리 사용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57038" y="191728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73024"/>
              </p:ext>
            </p:extLst>
          </p:nvPr>
        </p:nvGraphicFramePr>
        <p:xfrm>
          <a:off x="419687" y="2291138"/>
          <a:ext cx="8984783" cy="3786938"/>
        </p:xfrm>
        <a:graphic>
          <a:graphicData uri="http://schemas.openxmlformats.org/drawingml/2006/table">
            <a:tbl>
              <a:tblPr/>
              <a:tblGrid>
                <a:gridCol w="1171962"/>
                <a:gridCol w="3973409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698090"/>
                <a:gridCol w="3141322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</a:tblGrid>
              <a:tr h="2261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2932">
                <a:tc row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criterion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분할 품질을 측정하는 기능 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gini</a:t>
                      </a:r>
                      <a:endParaRPr lang="en-US" altLang="ko-KR" sz="9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세트의 요소에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무작위로레이블이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지정될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떄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레이블이 잘못되는 빈도 측정</a:t>
                      </a:r>
                      <a:endParaRPr lang="en-US" altLang="ko-KR" sz="9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451"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entropy</a:t>
                      </a:r>
                      <a:endParaRPr lang="ko-KR" altLang="en-US" sz="9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대상과 특징의 무질서를 나타내는 정보의 척도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159">
                <a:tc rowSpan="2">
                  <a:txBody>
                    <a:bodyPr/>
                    <a:lstStyle/>
                    <a:p>
                      <a:pPr marL="0" marR="0" lvl="0" indent="0" algn="ctr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splitter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노드에서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분할을 선택하는 데 사용되는 전략 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best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지원되는 전략은 최상의 분할</a:t>
                      </a:r>
                      <a:endParaRPr lang="en-US" altLang="ko-KR" sz="9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5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최상의 무작위 분할 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7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max_depth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트리의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최대 깊이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값이 클수록 모델의 복잡도가 올라간다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3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min_samples_split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자식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노드를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분할하는데 필요한 최소 샘플 수 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311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min_samples_leaf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리프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노드에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있어야 할 최소 샘플 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312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min_weight_fraction_leaf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리프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노드에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있어야 하는 가중치 합계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입력 샘플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최소 가중치 비율입니다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제목 2"/>
          <p:cNvSpPr>
            <a:spLocks/>
          </p:cNvSpPr>
          <p:nvPr/>
        </p:nvSpPr>
        <p:spPr bwMode="auto">
          <a:xfrm>
            <a:off x="371790" y="125418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2.3.1.1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주 사용 분야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9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DecisionTreeClassifier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57038" y="1286585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259910"/>
              </p:ext>
            </p:extLst>
          </p:nvPr>
        </p:nvGraphicFramePr>
        <p:xfrm>
          <a:off x="361950" y="1660441"/>
          <a:ext cx="8984785" cy="3366200"/>
        </p:xfrm>
        <a:graphic>
          <a:graphicData uri="http://schemas.openxmlformats.org/drawingml/2006/table">
            <a:tbl>
              <a:tblPr/>
              <a:tblGrid>
                <a:gridCol w="1565039"/>
                <a:gridCol w="4799532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467655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  <a:gridCol w="2152559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r>
                        <a:rPr lang="ko-KR" altLang="en-US" sz="10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924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max_features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각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노드에서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분할에 사용할 특징의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최대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 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max_features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</a:t>
                      </a: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n_features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7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sqrt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max_features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sqrt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n_features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5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max_feautres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log2(</a:t>
                      </a: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n_features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4858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random_state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난수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seed 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29994">
                <a:tc>
                  <a:txBody>
                    <a:bodyPr/>
                    <a:lstStyle/>
                    <a:p>
                      <a:pPr marL="0" marR="0" lvl="0" indent="0" algn="ctr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max_leaf_nodes</a:t>
                      </a:r>
                      <a:endParaRPr lang="en-US" altLang="ko-KR" sz="1000" b="0" kern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리프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노드의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최대수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min_impurity_decrease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최소 불순도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class_weight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클래스 가중치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Dict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,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 or “balanced”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ccp_alpha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최소 비용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복잡성 가지치기에 사용되는 복잡도 매개변수입니다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Non-negative 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98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/>
          </p:cNvSpPr>
          <p:nvPr/>
        </p:nvSpPr>
        <p:spPr bwMode="auto">
          <a:xfrm>
            <a:off x="361950" y="595429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2.3.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알고리</a:t>
            </a:r>
            <a:r>
              <a:rPr lang="ko-KR" altLang="en-US" sz="1300" b="1" dirty="0" err="1">
                <a:latin typeface="맑은 고딕" pitchFamily="50" charset="-127"/>
                <a:ea typeface="맑은 고딕" pitchFamily="50" charset="-127"/>
              </a:rPr>
              <a:t>즘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별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세부 내용</a:t>
            </a:r>
            <a:endParaRPr lang="ko-KR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제목 2"/>
          <p:cNvSpPr>
            <a:spLocks/>
          </p:cNvSpPr>
          <p:nvPr/>
        </p:nvSpPr>
        <p:spPr bwMode="auto">
          <a:xfrm>
            <a:off x="361950" y="90022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DecisionTreeRegressor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알고리즘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42" y="1599331"/>
            <a:ext cx="8921275" cy="3147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680" tIns="35680" rIns="35680" bIns="35680"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결정 </a:t>
            </a:r>
            <a:r>
              <a:rPr lang="ko-KR" altLang="en-US" sz="1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트리인</a:t>
            </a:r>
            <a:r>
              <a:rPr lang="ko-KR" altLang="en-US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약한 예측 모델의 앙상블 형태로 예측 모델을 제공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000" spc="-136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2"/>
          <p:cNvSpPr>
            <a:spLocks/>
          </p:cNvSpPr>
          <p:nvPr/>
        </p:nvSpPr>
        <p:spPr bwMode="auto">
          <a:xfrm>
            <a:off x="371790" y="1860313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파러미터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92A40C9-89A4-40E9-BDF0-86BEACF7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017996"/>
              </p:ext>
            </p:extLst>
          </p:nvPr>
        </p:nvGraphicFramePr>
        <p:xfrm>
          <a:off x="387933" y="2234169"/>
          <a:ext cx="8984785" cy="4244739"/>
        </p:xfrm>
        <a:graphic>
          <a:graphicData uri="http://schemas.openxmlformats.org/drawingml/2006/table">
            <a:tbl>
              <a:tblPr/>
              <a:tblGrid>
                <a:gridCol w="1565039"/>
                <a:gridCol w="4474722">
                  <a:extLst>
                    <a:ext uri="{9D8B030D-6E8A-4147-A177-3AD203B41FA5}">
                      <a16:colId xmlns="" xmlns:a16="http://schemas.microsoft.com/office/drawing/2014/main" val="1113746841"/>
                    </a:ext>
                  </a:extLst>
                </a:gridCol>
                <a:gridCol w="995082">
                  <a:extLst>
                    <a:ext uri="{9D8B030D-6E8A-4147-A177-3AD203B41FA5}">
                      <a16:colId xmlns="" xmlns:a16="http://schemas.microsoft.com/office/drawing/2014/main" val="3372563687"/>
                    </a:ext>
                  </a:extLst>
                </a:gridCol>
                <a:gridCol w="1949942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파러미터 설명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0" spc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000" b="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944">
                <a:tc rowSpan="4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criterion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분할 품질을 측정하는 기능 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squared error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평균 제곱 오차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(MSE), 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변수선택 기준으로서의 분산 감소와 동일하다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끝 </a:t>
                      </a:r>
                      <a:r>
                        <a:rPr lang="ko-KR" altLang="en-US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노드의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평균을 사용한 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L2 loss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최소화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friedman_mse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잠재적 분할을 위한 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Friedman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improvement score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포함하는 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MSE.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absolute_error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오차의 절대값의 평균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끝 </a:t>
                      </a:r>
                      <a:r>
                        <a:rPr lang="ko-KR" altLang="en-US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노드의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중앙값을 사용한 </a:t>
                      </a:r>
                      <a:r>
                        <a:rPr lang="en-US" altLang="ko-KR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L1 loss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최소화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poisson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분기를 찾기 위해 </a:t>
                      </a:r>
                      <a:r>
                        <a:rPr lang="ko-KR" altLang="en-US" sz="900" b="0" i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포아송</a:t>
                      </a:r>
                      <a:r>
                        <a:rPr lang="ko-KR" altLang="en-US" sz="900" b="0" i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편차 감소를 사용한다</a:t>
                      </a:r>
                      <a:endParaRPr lang="ko-KR" altLang="en-US" sz="900" b="0" i="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809">
                <a:tc rowSpan="2">
                  <a:txBody>
                    <a:bodyPr/>
                    <a:lstStyle/>
                    <a:p>
                      <a:pPr marL="0" marR="0" lvl="0" indent="0" algn="ctr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splitter</a:t>
                      </a:r>
                      <a:endParaRPr lang="en-US" altLang="ko-KR" sz="1000" b="0" kern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노드에서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분할을 선택하는 데 사용되는 전략 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best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지원되는 전략은 최상의 분할</a:t>
                      </a:r>
                      <a:endParaRPr lang="en-US" altLang="ko-KR" sz="9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최상의 무작위 분할 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트리의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최대 깊이 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값이 클수록 모델의 복잡도가 올라간다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자식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노드를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분할하는데 필요한 최소 샘플 수 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05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min_samples_leaf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리프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노드에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있어야 할 최소 샘플 수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18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min_weight_fraction_leaf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리프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노드에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있어야 하는 가중치 합계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입력 샘플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최소 가중치 비율입니다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제목 2"/>
          <p:cNvSpPr>
            <a:spLocks/>
          </p:cNvSpPr>
          <p:nvPr/>
        </p:nvSpPr>
        <p:spPr bwMode="auto">
          <a:xfrm>
            <a:off x="371790" y="1254181"/>
            <a:ext cx="8915400" cy="37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2.3.1.1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주 사용 분야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598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바탕체" pitchFamily="17" charset="-127"/>
            <a:ea typeface="바탕체" pitchFamily="17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바탕체" pitchFamily="17" charset="-127"/>
            <a:ea typeface="바탕체" pitchFamily="17" charset="-127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9288</TotalTime>
  <Words>3714</Words>
  <Application>Microsoft Office PowerPoint</Application>
  <PresentationFormat>A4 용지(210x297mm)</PresentationFormat>
  <Paragraphs>1179</Paragraphs>
  <Slides>42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Blank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김기범</dc:creator>
  <cp:lastModifiedBy>최규성</cp:lastModifiedBy>
  <cp:revision>992</cp:revision>
  <dcterms:created xsi:type="dcterms:W3CDTF">2009-08-10T05:03:01Z</dcterms:created>
  <dcterms:modified xsi:type="dcterms:W3CDTF">2022-07-14T01:44:47Z</dcterms:modified>
</cp:coreProperties>
</file>