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Lo5CmlEVSRJCFUKR9qfn3QVv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35C97B-6AAC-4BED-8380-F3F95502AF6F}">
  <a:tblStyle styleId="{2035C97B-6AAC-4BED-8380-F3F95502AF6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183A3F2-77CC-4EAB-B076-094355574E3B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A5A5A5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A5A5A5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A5A5A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A5A5A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c0a0342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ec0a03420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0a03420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ec0a034209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4e40f4ee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4e40f4ee1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0a0342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ec0a034209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4e40f4ee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f4e40f4ee1_4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0a0342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ec0a03420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orts.chosun.com/news/news.htm?id=201502130100146200008986&amp;ServiceDate=201502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fmla="val 183067" name="adj"/>
            </a:avLst>
          </a:prstGeom>
          <a:gradFill>
            <a:gsLst>
              <a:gs pos="0">
                <a:srgbClr val="000000">
                  <a:alpha val="1254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3421364" y="4551671"/>
            <a:ext cx="5400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4064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Smart Shopping Cart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building &amp; use case selection</a:t>
            </a:r>
            <a:endParaRPr b="0" i="1" sz="16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오픈소스SW설계 </a:t>
            </a:r>
            <a:endParaRPr b="1" i="0" sz="12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766536" y="5058283"/>
            <a:ext cx="46875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19011601 박지은 19011602 박예원 19011614 정우성 19013144 최병건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gec0a034209_0_15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gec0a034209_0_15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gec0a034209_0_15"/>
          <p:cNvSpPr/>
          <p:nvPr/>
        </p:nvSpPr>
        <p:spPr>
          <a:xfrm>
            <a:off x="449943" y="972457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ec0a034209_0_15"/>
          <p:cNvSpPr/>
          <p:nvPr/>
        </p:nvSpPr>
        <p:spPr>
          <a:xfrm>
            <a:off x="449943" y="58057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High-level architecture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ec0a034209_0_15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ec0a034209_0_15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ec0a034209_0_15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5" name="Google Shape;295;gec0a034209_0_15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296" name="Google Shape;296;gec0a034209_0_15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gec0a034209_0_15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98" name="Google Shape;298;gec0a034209_0_15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gec0a034209_0_15"/>
          <p:cNvSpPr txBox="1"/>
          <p:nvPr/>
        </p:nvSpPr>
        <p:spPr>
          <a:xfrm>
            <a:off x="674250" y="1554400"/>
            <a:ext cx="108435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which components are composing the architecture &amp; why these components are required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ADN-AE-1 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바코드 리더기에 내장된 어플리케이션으로서 바코드를 인식하고 mca 참조 포인트를 통하여 게이트웨이 MN-CSE와 상호작용하는 기능을 가지고있다.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ADN-AE-2 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RFID에 내장된 어플리케이션으로서 인식된 결제수단을 인식하여 mca 참조 포인트를 통하여 게이트웨이 MN-CSE와 상호작용하는 기능을 가지고있다.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MN-CSE: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미들 노드 CSE로 게이트웨이에 호스트되어 mca 참조 포인트를 통해 AE와, mcc 참조 포인트를 통해 IN-CSE와 상호작용하는 기능을 가지고 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MN-AE: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게이트웨이 MN-CSE에 내장되어 있으며 mca 참조 포인트를 통해서 MN-CSE와 상호작용하는 기능을 가지고 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IN-CSE: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오픈소스에서 제공하는 모비우스 IOT 플랫폼이 내장된 서버로 mcc 참조 포인트를 통해 게이트웨이와 상호작용하고 mca 참조 포인트를 통해 AND-AE 와 상호작용하는 기능을 가지고 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ADN-AE: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 어플에 내장된 어플리케이션으로 mca 참조 포인트를 통하여 서버 IN-CSE와 상호작용하는 기능을 가지고 있다.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gec0a034209_2_28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gec0a034209_2_28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gec0a034209_2_28"/>
          <p:cNvSpPr/>
          <p:nvPr/>
        </p:nvSpPr>
        <p:spPr>
          <a:xfrm>
            <a:off x="449943" y="972457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ec0a034209_2_28"/>
          <p:cNvSpPr/>
          <p:nvPr/>
        </p:nvSpPr>
        <p:spPr>
          <a:xfrm>
            <a:off x="449943" y="58057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High-level architecture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ec0a034209_2_28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ec0a034209_2_28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ec0a034209_2_28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1" name="Google Shape;311;gec0a034209_2_28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312" name="Google Shape;312;gec0a034209_2_28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gec0a034209_2_28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14" name="Google Shape;314;gec0a034209_2_28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gec0a034209_2_28"/>
          <p:cNvSpPr txBox="1"/>
          <p:nvPr/>
        </p:nvSpPr>
        <p:spPr>
          <a:xfrm>
            <a:off x="934250" y="1166650"/>
            <a:ext cx="1049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these components can deliver a required service for the project :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800" u="none" cap="none" strike="noStrike">
              <a:solidFill>
                <a:schemeClr val="dk1"/>
              </a:solidFill>
              <a:highlight>
                <a:srgbClr val="FDFDF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algun Gothic"/>
                <a:ea typeface="Malgun Gothic"/>
                <a:cs typeface="Malgun Gothic"/>
                <a:sym typeface="Malgun Gothic"/>
              </a:rPr>
              <a:t>ADN-AE-1를 통하여 상품의 정보가 mca 참조 포인트를 통하여 MN-CSE를 거쳐 IN-CSE와 통신하여 ADN-AE에 도달하고 인식된 상품들을 확인 및 제거 후  ADN-AE-2를 통하여 인식된 결제수단이 같은 루트를 거쳐 ADN-AE에서 결제된다.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3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3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3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 status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7" name="Google Shape;327;p3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328" name="Google Shape;328;p3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30" name="Google Shape;330;p3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"/>
          <p:cNvSpPr txBox="1"/>
          <p:nvPr/>
        </p:nvSpPr>
        <p:spPr>
          <a:xfrm>
            <a:off x="1160698" y="1703300"/>
            <a:ext cx="26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Gantt chart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3"/>
          <p:cNvGraphicFramePr/>
          <p:nvPr/>
        </p:nvGraphicFramePr>
        <p:xfrm>
          <a:off x="739095" y="2257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{7183A3F2-77CC-4EAB-B076-094355574E3B}</a:tableStyleId>
              </a:tblPr>
              <a:tblGrid>
                <a:gridCol w="1187400"/>
                <a:gridCol w="1187400"/>
                <a:gridCol w="1187400"/>
                <a:gridCol w="1187400"/>
                <a:gridCol w="1187400"/>
                <a:gridCol w="1187400"/>
                <a:gridCol w="1187400"/>
                <a:gridCol w="1187400"/>
                <a:gridCol w="1187400"/>
              </a:tblGrid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SEP-1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SEP-2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OCT-1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OCT-2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NOV-1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NOV-2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DEC-1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DEC-2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아이디어 선정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시나리오 작성</a:t>
                      </a:r>
                      <a:endParaRPr b="1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하드웨어 개발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앱 개발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서버 개발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플랫폼 연동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서비스 안정화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데모 영상 촬영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발표 자료 작성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gf4e40f4ee1_2_7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gf4e40f4ee1_2_7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f4e40f4ee1_2_7"/>
          <p:cNvSpPr/>
          <p:nvPr/>
        </p:nvSpPr>
        <p:spPr>
          <a:xfrm>
            <a:off x="449943" y="972457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f4e40f4ee1_2_7"/>
          <p:cNvSpPr/>
          <p:nvPr/>
        </p:nvSpPr>
        <p:spPr>
          <a:xfrm>
            <a:off x="449943" y="58057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f4e40f4ee1_2_7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f4e40f4ee1_2_7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f4e40f4ee1_2_7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4" name="Google Shape;344;gf4e40f4ee1_2_7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345" name="Google Shape;345;gf4e40f4ee1_2_7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gf4e40f4ee1_2_7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47" name="Google Shape;347;gf4e40f4ee1_2_7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gf4e40f4ee1_2_7"/>
          <p:cNvSpPr txBox="1"/>
          <p:nvPr/>
        </p:nvSpPr>
        <p:spPr>
          <a:xfrm>
            <a:off x="893998" y="1417550"/>
            <a:ext cx="26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4e40f4ee1_2_7"/>
          <p:cNvSpPr txBox="1"/>
          <p:nvPr/>
        </p:nvSpPr>
        <p:spPr>
          <a:xfrm>
            <a:off x="894000" y="1932300"/>
            <a:ext cx="9429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2011년도 대형마트 고객경험지수(CNI): https://www.edaily.co.kr/news/read?newsId=02601046596148224&amp;mediaCodeNo=257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스포츠조선 소비자인사이트 주부평가단: </a:t>
            </a:r>
            <a:r>
              <a:rPr lang="en-US" sz="11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https://sports.chosun.com/news/news.htm?id=201502130100146200008986&amp;ServiceDate=20150212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oneM2M 어플리케이션 개발자 가이드 표준 해설서, p6~p31, 2015/11/30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"/>
          <p:cNvSpPr/>
          <p:nvPr/>
        </p:nvSpPr>
        <p:spPr>
          <a:xfrm>
            <a:off x="432143" y="1054832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name &amp; Team members and their roles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04" name="Google Shape;104;p2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6" name="Google Shape;106;p2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1181650" y="1616371"/>
            <a:ext cx="3903504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통합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members and their roles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1462357" y="2740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{2035C97B-6AAC-4BED-8380-F3F95502AF6F}</a:tableStyleId>
              </a:tblPr>
              <a:tblGrid>
                <a:gridCol w="804650"/>
                <a:gridCol w="2178425"/>
                <a:gridCol w="2178425"/>
                <a:gridCol w="4182675"/>
              </a:tblGrid>
              <a:tr h="5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D0CECE"/>
                    </a:solidFill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최병건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19013144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팀장, 앱 개발, 발표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박지은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19011601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하드웨어 개발, 발표자료 제작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정우성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19011614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 및 SW 개발, 발표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박예원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19011602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하드웨어 개발, 보고서 작성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8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8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8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rPr>
              <a:t>Problem to solve</a:t>
            </a:r>
            <a:endParaRPr b="0" i="0" sz="4800" u="none" cap="none" strike="noStrike">
              <a:solidFill>
                <a:srgbClr val="5B61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8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" name="Google Shape;121;p8"/>
          <p:cNvGrpSpPr/>
          <p:nvPr/>
        </p:nvGrpSpPr>
        <p:grpSpPr>
          <a:xfrm>
            <a:off x="2430679" y="1810594"/>
            <a:ext cx="7330640" cy="3252817"/>
            <a:chOff x="2380778" y="1988272"/>
            <a:chExt cx="7330640" cy="3252817"/>
          </a:xfrm>
        </p:grpSpPr>
        <p:sp>
          <p:nvSpPr>
            <p:cNvPr id="122" name="Google Shape;122;p8"/>
            <p:cNvSpPr/>
            <p:nvPr/>
          </p:nvSpPr>
          <p:spPr>
            <a:xfrm>
              <a:off x="7853066" y="1988424"/>
              <a:ext cx="270051" cy="286395"/>
            </a:xfrm>
            <a:custGeom>
              <a:rect b="b" l="l" r="r" t="t"/>
              <a:pathLst>
                <a:path extrusionOk="0" h="484649" w="456991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8168146" y="1988424"/>
              <a:ext cx="270052" cy="286395"/>
            </a:xfrm>
            <a:custGeom>
              <a:rect b="b" l="l" r="r" t="t"/>
              <a:pathLst>
                <a:path extrusionOk="0" h="484649" w="456992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557452" y="2035426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414661" y="2035426"/>
              <a:ext cx="319150" cy="328590"/>
            </a:xfrm>
            <a:custGeom>
              <a:rect b="b" l="l" r="r" t="t"/>
              <a:pathLst>
                <a:path extrusionOk="0" h="556052" w="540077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302620" y="2162674"/>
              <a:ext cx="346085" cy="349179"/>
            </a:xfrm>
            <a:custGeom>
              <a:rect b="b" l="l" r="r" t="t"/>
              <a:pathLst>
                <a:path extrusionOk="0" h="590893" w="585658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642558" y="2162674"/>
              <a:ext cx="346085" cy="349179"/>
            </a:xfrm>
            <a:custGeom>
              <a:rect b="b" l="l" r="r" t="t"/>
              <a:pathLst>
                <a:path extrusionOk="0" h="590893" w="585657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105232" y="2360062"/>
              <a:ext cx="349179" cy="346085"/>
            </a:xfrm>
            <a:custGeom>
              <a:rect b="b" l="l" r="r" t="t"/>
              <a:pathLst>
                <a:path extrusionOk="0" h="585658" w="590893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836852" y="2360062"/>
              <a:ext cx="349178" cy="346085"/>
            </a:xfrm>
            <a:custGeom>
              <a:rect b="b" l="l" r="r" t="t"/>
              <a:pathLst>
                <a:path extrusionOk="0" h="585658" w="590892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977984" y="2614895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984688" y="2614895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930982" y="2910507"/>
              <a:ext cx="286395" cy="270052"/>
            </a:xfrm>
            <a:custGeom>
              <a:rect b="b" l="l" r="r" t="t"/>
              <a:pathLst>
                <a:path extrusionOk="0" h="456992" w="484649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9073886" y="2910507"/>
              <a:ext cx="286395" cy="270052"/>
            </a:xfrm>
            <a:custGeom>
              <a:rect b="b" l="l" r="r" t="t"/>
              <a:pathLst>
                <a:path extrusionOk="0" h="456992" w="484649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930982" y="3225589"/>
              <a:ext cx="286395" cy="270051"/>
            </a:xfrm>
            <a:custGeom>
              <a:rect b="b" l="l" r="r" t="t"/>
              <a:pathLst>
                <a:path extrusionOk="0" h="456991" w="484649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9073886" y="3225589"/>
              <a:ext cx="286395" cy="270051"/>
            </a:xfrm>
            <a:custGeom>
              <a:rect b="b" l="l" r="r" t="t"/>
              <a:pathLst>
                <a:path extrusionOk="0" h="456991" w="484649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6977984" y="3472103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984688" y="3472103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7105232" y="3700000"/>
              <a:ext cx="349179" cy="346085"/>
            </a:xfrm>
            <a:custGeom>
              <a:rect b="b" l="l" r="r" t="t"/>
              <a:pathLst>
                <a:path extrusionOk="0" h="585657" w="590893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836852" y="3700000"/>
              <a:ext cx="349178" cy="346085"/>
            </a:xfrm>
            <a:custGeom>
              <a:rect b="b" l="l" r="r" t="t"/>
              <a:pathLst>
                <a:path extrusionOk="0" h="585657" w="590892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642558" y="3894294"/>
              <a:ext cx="346085" cy="349178"/>
            </a:xfrm>
            <a:custGeom>
              <a:rect b="b" l="l" r="r" t="t"/>
              <a:pathLst>
                <a:path extrusionOk="0" h="590892" w="585657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302620" y="3894295"/>
              <a:ext cx="346085" cy="349179"/>
            </a:xfrm>
            <a:custGeom>
              <a:rect b="b" l="l" r="r" t="t"/>
              <a:pathLst>
                <a:path extrusionOk="0" h="590893" w="585658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414659" y="4042130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557452" y="4042131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168146" y="4131328"/>
              <a:ext cx="270052" cy="286395"/>
            </a:xfrm>
            <a:custGeom>
              <a:rect b="b" l="l" r="r" t="t"/>
              <a:pathLst>
                <a:path extrusionOk="0" h="484649" w="456992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7853066" y="4131328"/>
              <a:ext cx="270051" cy="286395"/>
            </a:xfrm>
            <a:custGeom>
              <a:rect b="b" l="l" r="r" t="t"/>
              <a:pathLst>
                <a:path extrusionOk="0" h="484649" w="456991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7427587" y="2750939"/>
              <a:ext cx="15057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5B6176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r>
                <a:rPr b="0" i="0" lang="en-US" sz="1400" u="none" cap="none" strike="noStrike">
                  <a:solidFill>
                    <a:srgbClr val="5B6176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i="0" sz="1400" u="none" cap="none" strike="noStrike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680005" y="1988272"/>
              <a:ext cx="270051" cy="286395"/>
            </a:xfrm>
            <a:custGeom>
              <a:rect b="b" l="l" r="r" t="t"/>
              <a:pathLst>
                <a:path extrusionOk="0" h="484649" w="456991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995085" y="1988272"/>
              <a:ext cx="270052" cy="286395"/>
            </a:xfrm>
            <a:custGeom>
              <a:rect b="b" l="l" r="r" t="t"/>
              <a:pathLst>
                <a:path extrusionOk="0" h="484649" w="456992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384391" y="2035274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241600" y="2035274"/>
              <a:ext cx="319150" cy="328590"/>
            </a:xfrm>
            <a:custGeom>
              <a:rect b="b" l="l" r="r" t="t"/>
              <a:pathLst>
                <a:path extrusionOk="0" h="556052" w="540077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129559" y="2162522"/>
              <a:ext cx="346085" cy="349179"/>
            </a:xfrm>
            <a:custGeom>
              <a:rect b="b" l="l" r="r" t="t"/>
              <a:pathLst>
                <a:path extrusionOk="0" h="590893" w="585658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469497" y="2162522"/>
              <a:ext cx="346085" cy="349179"/>
            </a:xfrm>
            <a:custGeom>
              <a:rect b="b" l="l" r="r" t="t"/>
              <a:pathLst>
                <a:path extrusionOk="0" h="590893" w="585657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932171" y="2359910"/>
              <a:ext cx="349179" cy="346085"/>
            </a:xfrm>
            <a:custGeom>
              <a:rect b="b" l="l" r="r" t="t"/>
              <a:pathLst>
                <a:path extrusionOk="0" h="585658" w="590893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663791" y="2359910"/>
              <a:ext cx="349178" cy="346085"/>
            </a:xfrm>
            <a:custGeom>
              <a:rect b="b" l="l" r="r" t="t"/>
              <a:pathLst>
                <a:path extrusionOk="0" h="585658" w="590892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804923" y="2614743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811627" y="2614743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757921" y="2910355"/>
              <a:ext cx="286395" cy="270052"/>
            </a:xfrm>
            <a:custGeom>
              <a:rect b="b" l="l" r="r" t="t"/>
              <a:pathLst>
                <a:path extrusionOk="0" h="456992" w="484649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4900825" y="2910355"/>
              <a:ext cx="286395" cy="270052"/>
            </a:xfrm>
            <a:custGeom>
              <a:rect b="b" l="l" r="r" t="t"/>
              <a:pathLst>
                <a:path extrusionOk="0" h="456992" w="484649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757921" y="3225437"/>
              <a:ext cx="286395" cy="270051"/>
            </a:xfrm>
            <a:custGeom>
              <a:rect b="b" l="l" r="r" t="t"/>
              <a:pathLst>
                <a:path extrusionOk="0" h="456991" w="484649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900825" y="3225437"/>
              <a:ext cx="286395" cy="270051"/>
            </a:xfrm>
            <a:custGeom>
              <a:rect b="b" l="l" r="r" t="t"/>
              <a:pathLst>
                <a:path extrusionOk="0" h="456991" w="484649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804923" y="3471951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811627" y="3471951"/>
              <a:ext cx="328590" cy="319150"/>
            </a:xfrm>
            <a:custGeom>
              <a:rect b="b" l="l" r="r" t="t"/>
              <a:pathLst>
                <a:path extrusionOk="0" h="540077" w="556052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932171" y="3699848"/>
              <a:ext cx="349179" cy="346085"/>
            </a:xfrm>
            <a:custGeom>
              <a:rect b="b" l="l" r="r" t="t"/>
              <a:pathLst>
                <a:path extrusionOk="0" h="585657" w="590893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4663791" y="3699848"/>
              <a:ext cx="349178" cy="346085"/>
            </a:xfrm>
            <a:custGeom>
              <a:rect b="b" l="l" r="r" t="t"/>
              <a:pathLst>
                <a:path extrusionOk="0" h="585657" w="590892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469497" y="3894142"/>
              <a:ext cx="346085" cy="349178"/>
            </a:xfrm>
            <a:custGeom>
              <a:rect b="b" l="l" r="r" t="t"/>
              <a:pathLst>
                <a:path extrusionOk="0" h="590892" w="585657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129559" y="3894143"/>
              <a:ext cx="346085" cy="349179"/>
            </a:xfrm>
            <a:custGeom>
              <a:rect b="b" l="l" r="r" t="t"/>
              <a:pathLst>
                <a:path extrusionOk="0" h="590893" w="585658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241598" y="4041978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384391" y="4041979"/>
              <a:ext cx="319150" cy="328590"/>
            </a:xfrm>
            <a:custGeom>
              <a:rect b="b" l="l" r="r" t="t"/>
              <a:pathLst>
                <a:path extrusionOk="0" h="556052" w="540078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5085" y="4131176"/>
              <a:ext cx="270052" cy="286395"/>
            </a:xfrm>
            <a:custGeom>
              <a:rect b="b" l="l" r="r" t="t"/>
              <a:pathLst>
                <a:path extrusionOk="0" h="484649" w="456992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680005" y="4131176"/>
              <a:ext cx="270051" cy="286395"/>
            </a:xfrm>
            <a:custGeom>
              <a:rect b="b" l="l" r="r" t="t"/>
              <a:pathLst>
                <a:path extrusionOk="0" h="484649" w="456991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5B61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02126" y="2750787"/>
              <a:ext cx="17049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5B6176"/>
                  </a:solidFill>
                  <a:latin typeface="Arial"/>
                  <a:ea typeface="Arial"/>
                  <a:cs typeface="Arial"/>
                  <a:sym typeface="Arial"/>
                </a:rPr>
                <a:t>42.5</a:t>
              </a:r>
              <a:r>
                <a:rPr b="0" i="0" lang="en-US" sz="1400" u="none" cap="none" strike="noStrike">
                  <a:solidFill>
                    <a:srgbClr val="5B6176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i="0" sz="1400" u="none" cap="none" strike="noStrike">
                <a:solidFill>
                  <a:srgbClr val="5B61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8"/>
            <p:cNvGrpSpPr/>
            <p:nvPr/>
          </p:nvGrpSpPr>
          <p:grpSpPr>
            <a:xfrm>
              <a:off x="2380778" y="4763853"/>
              <a:ext cx="3138554" cy="477234"/>
              <a:chOff x="9764887" y="2269703"/>
              <a:chExt cx="2109424" cy="423891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9786551" y="2302476"/>
                <a:ext cx="2087760" cy="358346"/>
              </a:xfrm>
              <a:prstGeom prst="roundRect">
                <a:avLst>
                  <a:gd fmla="val 50000" name="adj"/>
                </a:avLst>
              </a:prstGeom>
              <a:solidFill>
                <a:srgbClr val="FF6600"/>
              </a:solidFill>
              <a:ln cap="flat" cmpd="sng" w="19050">
                <a:solidFill>
                  <a:srgbClr val="5B617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  예상외로 긴 대기시간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9764887" y="2269703"/>
                <a:ext cx="331524" cy="423891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5B617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1" i="0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6572864" y="4763855"/>
              <a:ext cx="3138555" cy="477234"/>
              <a:chOff x="12479958" y="2134339"/>
              <a:chExt cx="2109424" cy="423891"/>
            </a:xfrm>
          </p:grpSpPr>
          <p:sp>
            <p:nvSpPr>
              <p:cNvPr id="176" name="Google Shape;176;p8"/>
              <p:cNvSpPr/>
              <p:nvPr/>
            </p:nvSpPr>
            <p:spPr>
              <a:xfrm>
                <a:off x="12501622" y="2167110"/>
                <a:ext cx="2087760" cy="358346"/>
              </a:xfrm>
              <a:prstGeom prst="roundRect">
                <a:avLst>
                  <a:gd fmla="val 50000" name="adj"/>
                </a:avLst>
              </a:prstGeom>
              <a:solidFill>
                <a:srgbClr val="FF6600"/>
              </a:solidFill>
              <a:ln cap="flat" cmpd="sng" w="19050">
                <a:solidFill>
                  <a:srgbClr val="5B617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  직원 불친절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12479958" y="2134339"/>
                <a:ext cx="331524" cy="423891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5B617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1" i="0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8" name="Google Shape;178;p8"/>
          <p:cNvSpPr txBox="1"/>
          <p:nvPr/>
        </p:nvSpPr>
        <p:spPr>
          <a:xfrm>
            <a:off x="951200" y="5245633"/>
            <a:ext cx="10474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조인컨설팅그룹의 </a:t>
            </a:r>
            <a:r>
              <a:rPr b="0" i="0" lang="en-US" sz="15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수도권에 거주하는 주요 대형마트 이용 고객 400명을 대상으로 조사한 `2011년도 대형마트 고객경험지수(CNI)’에 의하면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0" i="0" lang="en-US" sz="15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예상외로 긴 계산 대기시간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”이 불만사항 1위(42.5%), </a:t>
            </a:r>
            <a:r>
              <a:rPr lang="en-US" sz="1500">
                <a:solidFill>
                  <a:srgbClr val="222222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스포츠조선 소비자인사이트 주부평가단에 의하면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대형마트 이용시 불만 사유 1위(29%)로 “</a:t>
            </a:r>
            <a:r>
              <a:rPr lang="en-US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직원불친절</a:t>
            </a: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”이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각각 선정되었다.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853452" y="1059377"/>
            <a:ext cx="4896899" cy="6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What’s a matter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81" name="Google Shape;181;p8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p8"/>
          <p:cNvSpPr txBox="1"/>
          <p:nvPr/>
        </p:nvSpPr>
        <p:spPr>
          <a:xfrm>
            <a:off x="1399150" y="6104250"/>
            <a:ext cx="94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2011년도 대형마트 고객경험지수(CNI): 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https://www.edaily.co.kr/news/read?newsId=02601046596148224&amp;mediaCodeNo=257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스포츠조선 소비자인사이트 주부평가단: https://sports.chosun.com/news/news.htm?id=201502130100146200008986&amp;ServiceDate=20150212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5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5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5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 to solve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96" name="Google Shape;196;p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8" name="Google Shape;198;p5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5"/>
          <p:cNvSpPr txBox="1"/>
          <p:nvPr/>
        </p:nvSpPr>
        <p:spPr>
          <a:xfrm>
            <a:off x="1175800" y="1678088"/>
            <a:ext cx="98760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this should be solved :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결제시 직원과 고객간의 대면을 최소화하고 결제 대기시간을 감축시키는 등 마트 고객의 불만을 줄이기 위해 ‘스마트쇼핑카트’ 시스템이 도입되어야 한다.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this causes an issue to campus or normal our life :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대부분의 사람들이 대형 마트에서 생필품 및 식재료를 구입하고 있고, 비슷한 생활 패턴으로 인하여  방문 시간대가 유사하기에 병목현상이 발생하고 있다.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Who is the target customer for this service :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마트 고객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How people who use your smart service can get benefit from the service you are proposing 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쇼핑 카트를 사용함으로써 결제 대기 시간을 없애고 직원 대면을 최소화할 수 있다. 또한, 마트의 입장에서 인건비를 절약할 수 있다.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6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6"/>
          <p:cNvSpPr/>
          <p:nvPr/>
        </p:nvSpPr>
        <p:spPr>
          <a:xfrm>
            <a:off x="449943" y="987082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49943" y="58057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for your project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1" name="Google Shape;211;p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212" name="Google Shape;212;p6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4" name="Google Shape;214;p6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6"/>
          <p:cNvSpPr txBox="1"/>
          <p:nvPr/>
        </p:nvSpPr>
        <p:spPr>
          <a:xfrm>
            <a:off x="1160700" y="1398275"/>
            <a:ext cx="64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Overview of remote Smart shopping cart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988550" y="6457800"/>
            <a:ext cx="73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25" y="1731700"/>
            <a:ext cx="7605751" cy="4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 txBox="1"/>
          <p:nvPr/>
        </p:nvSpPr>
        <p:spPr>
          <a:xfrm>
            <a:off x="3614650" y="6047675"/>
            <a:ext cx="6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&lt;움직이는 셀프 계산대를 구현한 스마트 쇼핑 카트&gt;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7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7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for your project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0" name="Google Shape;230;p7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231" name="Google Shape;231;p7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33" name="Google Shape;233;p7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7"/>
          <p:cNvSpPr txBox="1"/>
          <p:nvPr/>
        </p:nvSpPr>
        <p:spPr>
          <a:xfrm>
            <a:off x="1175800" y="1315850"/>
            <a:ext cx="98760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name :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 쇼핑 카트 (Smart Shopping Cart)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Actors :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마트 이용 고객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 / Pre-conditions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RFID에 태그가 인식되어 부저가 울릴 경우 결제 완료로 가정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고객의 스마트폰에 어플리케이션이 다운 받아져있는 걸로 가정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Post-conditions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완료 후, 고객의 구매 정보 초기화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 쇼핑 카트는 사용 직후 배터리를 완충한다고 가정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rules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충전되지 않은 스마트 쇼핑 카트는 사용 불가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-US" sz="1500">
                <a:solidFill>
                  <a:schemeClr val="dk1"/>
                </a:solidFill>
              </a:rPr>
              <a:t>미결제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경우 양심의 문제로 여겨 없다고 가정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미성년자 구매 불가 상품에 대해서  어플리케이션으로 </a:t>
            </a:r>
            <a:r>
              <a:rPr lang="en-US" sz="1500">
                <a:solidFill>
                  <a:schemeClr val="dk1"/>
                </a:solidFill>
              </a:rPr>
              <a:t>성인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 후  취급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gec0a034209_1_5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gec0a034209_1_5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gec0a034209_1_5"/>
          <p:cNvSpPr/>
          <p:nvPr/>
        </p:nvSpPr>
        <p:spPr>
          <a:xfrm>
            <a:off x="449943" y="879782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ec0a034209_1_5"/>
          <p:cNvSpPr/>
          <p:nvPr/>
        </p:nvSpPr>
        <p:spPr>
          <a:xfrm>
            <a:off x="449943" y="58052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for your project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ec0a034209_1_5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ec0a034209_1_5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ec0a034209_1_5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gec0a034209_1_5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247" name="Google Shape;247;gec0a034209_1_5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ec0a034209_1_5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49" name="Google Shape;249;gec0a034209_1_5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gec0a034209_1_5"/>
          <p:cNvSpPr txBox="1"/>
          <p:nvPr/>
        </p:nvSpPr>
        <p:spPr>
          <a:xfrm>
            <a:off x="955750" y="1497450"/>
            <a:ext cx="103161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flow (for a normal case but not limited) :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→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바코드 리더기에 상품 인식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서버에 상품의 종류와 가격 정보, </a:t>
            </a:r>
            <a:r>
              <a:rPr lang="en-US" sz="1500">
                <a:solidFill>
                  <a:schemeClr val="dk1"/>
                </a:solidFill>
              </a:rPr>
              <a:t>카트에 담긴 물품의 무게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업로</a:t>
            </a:r>
            <a:r>
              <a:rPr lang="en-US" sz="1500">
                <a:solidFill>
                  <a:schemeClr val="dk1"/>
                </a:solidFill>
              </a:rPr>
              <a:t>드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(상품 바코드를 인식할 때마다 서버에 </a:t>
            </a:r>
            <a:r>
              <a:rPr lang="en-US" sz="1500">
                <a:solidFill>
                  <a:schemeClr val="dk1"/>
                </a:solidFill>
              </a:rPr>
              <a:t>정보가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올라감)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고객이 보는 </a:t>
            </a:r>
            <a:r>
              <a:rPr lang="en-US" sz="1500">
                <a:solidFill>
                  <a:schemeClr val="dk1"/>
                </a:solidFill>
              </a:rPr>
              <a:t>어플리케이션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상품의 종류, 개수, 총금액이 나타남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RFID 센서에 카드 인식을 요구하는 결제 메세지 알림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카드 인식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어플리케이션에서 결제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결제 완료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f4e40f4ee1_4_2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gf4e40f4ee1_4_2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gf4e40f4ee1_4_2"/>
          <p:cNvSpPr/>
          <p:nvPr/>
        </p:nvSpPr>
        <p:spPr>
          <a:xfrm>
            <a:off x="449943" y="879782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f4e40f4ee1_4_2"/>
          <p:cNvSpPr/>
          <p:nvPr/>
        </p:nvSpPr>
        <p:spPr>
          <a:xfrm>
            <a:off x="449943" y="58052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for your project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f4e40f4ee1_4_2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f4e40f4ee1_4_2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f4e40f4ee1_4_2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2" name="Google Shape;262;gf4e40f4ee1_4_2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263" name="Google Shape;263;gf4e40f4ee1_4_2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gf4e40f4ee1_4_2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5" name="Google Shape;265;gf4e40f4ee1_4_2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gf4e40f4ee1_4_2"/>
          <p:cNvSpPr txBox="1"/>
          <p:nvPr/>
        </p:nvSpPr>
        <p:spPr>
          <a:xfrm>
            <a:off x="955750" y="1497450"/>
            <a:ext cx="103161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Alternate process flows :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1.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→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어플리케이션으로 고객의 도움 요청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카트의 LED(적색) 점등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직원의 도움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문제 해결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결제 완료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카트의 LED(녹색) 5초간 점등 후 점멸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2. → 인식된 상품의 무게와 카트의 무게 비교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물건을 카트에서 뺀 경우로 취급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구매 목록 중 무게의 차와 같은 값을 가지는 상품을 어플리케이션에 표시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   → 카트에서 뺀 상품을 고객이 리스트에서 제거 (구매 취소)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gec0a034209_0_1"/>
          <p:cNvCxnSpPr/>
          <p:nvPr/>
        </p:nvCxnSpPr>
        <p:spPr>
          <a:xfrm>
            <a:off x="440707" y="251691"/>
            <a:ext cx="720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gec0a034209_0_1"/>
          <p:cNvCxnSpPr/>
          <p:nvPr/>
        </p:nvCxnSpPr>
        <p:spPr>
          <a:xfrm>
            <a:off x="97139" y="6104246"/>
            <a:ext cx="12024000" cy="0"/>
          </a:xfrm>
          <a:prstGeom prst="straightConnector1">
            <a:avLst/>
          </a:prstGeom>
          <a:noFill/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gec0a034209_0_1"/>
          <p:cNvSpPr/>
          <p:nvPr/>
        </p:nvSpPr>
        <p:spPr>
          <a:xfrm>
            <a:off x="449943" y="972457"/>
            <a:ext cx="11327700" cy="56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17500" sx="95000" rotWithShape="0" algn="r" dir="10800000" dist="723900" sy="9500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ec0a034209_0_1"/>
          <p:cNvSpPr/>
          <p:nvPr/>
        </p:nvSpPr>
        <p:spPr>
          <a:xfrm>
            <a:off x="449943" y="580571"/>
            <a:ext cx="11327700" cy="406500"/>
          </a:xfrm>
          <a:prstGeom prst="rect">
            <a:avLst/>
          </a:prstGeom>
          <a:solidFill>
            <a:srgbClr val="D0D2D2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5B6176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High-level architecture</a:t>
            </a:r>
            <a:endParaRPr b="0" i="0" sz="4800" u="none" cap="none" strike="noStrike">
              <a:solidFill>
                <a:srgbClr val="5B617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ec0a034209_0_1"/>
          <p:cNvSpPr/>
          <p:nvPr/>
        </p:nvSpPr>
        <p:spPr>
          <a:xfrm>
            <a:off x="10614561" y="687779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ec0a034209_0_1"/>
          <p:cNvSpPr/>
          <p:nvPr/>
        </p:nvSpPr>
        <p:spPr>
          <a:xfrm>
            <a:off x="10924140" y="687778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ec0a034209_0_1"/>
          <p:cNvSpPr/>
          <p:nvPr/>
        </p:nvSpPr>
        <p:spPr>
          <a:xfrm>
            <a:off x="11233719" y="687777"/>
            <a:ext cx="192000" cy="192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8" name="Google Shape;278;gec0a034209_0_1"/>
          <p:cNvGrpSpPr/>
          <p:nvPr/>
        </p:nvGrpSpPr>
        <p:grpSpPr>
          <a:xfrm>
            <a:off x="1261832" y="140963"/>
            <a:ext cx="3416841" cy="221400"/>
            <a:chOff x="657081" y="133819"/>
            <a:chExt cx="3416841" cy="221400"/>
          </a:xfrm>
        </p:grpSpPr>
        <p:sp>
          <p:nvSpPr>
            <p:cNvPr id="279" name="Google Shape;279;gec0a034209_0_1"/>
            <p:cNvSpPr/>
            <p:nvPr/>
          </p:nvSpPr>
          <p:spPr>
            <a:xfrm>
              <a:off x="813522" y="133819"/>
              <a:ext cx="32604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66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Sejong University Open Source Software Design</a:t>
              </a:r>
              <a:endParaRPr b="0" i="0" sz="48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gec0a034209_0_1"/>
            <p:cNvSpPr/>
            <p:nvPr/>
          </p:nvSpPr>
          <p:spPr>
            <a:xfrm>
              <a:off x="657081" y="159183"/>
              <a:ext cx="175500" cy="175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81" name="Google Shape;281;gec0a034209_0_1"/>
          <p:cNvCxnSpPr/>
          <p:nvPr/>
        </p:nvCxnSpPr>
        <p:spPr>
          <a:xfrm>
            <a:off x="4678680" y="251691"/>
            <a:ext cx="7092000" cy="0"/>
          </a:xfrm>
          <a:prstGeom prst="straightConnector1">
            <a:avLst/>
          </a:prstGeom>
          <a:noFill/>
          <a:ln cap="flat" cmpd="sng" w="22225">
            <a:solidFill>
              <a:srgbClr val="5B61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gec0a034209_0_1"/>
          <p:cNvSpPr txBox="1"/>
          <p:nvPr/>
        </p:nvSpPr>
        <p:spPr>
          <a:xfrm>
            <a:off x="1160700" y="1515400"/>
            <a:ext cx="78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oneM2M functional architecture shopping cart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ec0a03420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337" y="1827550"/>
            <a:ext cx="7791325" cy="45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2021-04-05T15:03:00Z</dcterms:created>
  <dc:creator>조현석</dc:creator>
</cp:coreProperties>
</file>