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3" r:id="rId3"/>
    <p:sldId id="331" r:id="rId4"/>
    <p:sldId id="295" r:id="rId5"/>
    <p:sldId id="274" r:id="rId6"/>
    <p:sldId id="332" r:id="rId7"/>
    <p:sldId id="333" r:id="rId8"/>
    <p:sldId id="347" r:id="rId9"/>
    <p:sldId id="319" r:id="rId10"/>
    <p:sldId id="320" r:id="rId11"/>
    <p:sldId id="321" r:id="rId12"/>
    <p:sldId id="292" r:id="rId13"/>
    <p:sldId id="299" r:id="rId14"/>
    <p:sldId id="334" r:id="rId15"/>
    <p:sldId id="335" r:id="rId16"/>
    <p:sldId id="336" r:id="rId17"/>
    <p:sldId id="325" r:id="rId18"/>
    <p:sldId id="324" r:id="rId19"/>
    <p:sldId id="342" r:id="rId20"/>
    <p:sldId id="343" r:id="rId21"/>
    <p:sldId id="344" r:id="rId22"/>
    <p:sldId id="345" r:id="rId23"/>
    <p:sldId id="346" r:id="rId24"/>
    <p:sldId id="341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4" autoAdjust="0"/>
    <p:restoredTop sz="92416" autoAdjust="0"/>
  </p:normalViewPr>
  <p:slideViewPr>
    <p:cSldViewPr>
      <p:cViewPr varScale="1">
        <p:scale>
          <a:sx n="141" d="100"/>
          <a:sy n="141" d="100"/>
        </p:scale>
        <p:origin x="1122" y="6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4894443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>
                <a:solidFill>
                  <a:srgbClr val="756B5F"/>
                </a:solidFill>
              </a:rPr>
              <a:t>L</a:t>
            </a:r>
            <a:r>
              <a:rPr lang="en-US" altLang="ko-KR" sz="800" dirty="0" err="1">
                <a:solidFill>
                  <a:srgbClr val="987C4D"/>
                </a:solidFill>
              </a:rPr>
              <a:t>ibr</a:t>
            </a:r>
            <a:r>
              <a:rPr lang="en-US" altLang="ko-KR" sz="800" b="1" dirty="0" err="1">
                <a:solidFill>
                  <a:srgbClr val="756B5F"/>
                </a:solidFill>
              </a:rPr>
              <a:t>A</a:t>
            </a:r>
            <a:r>
              <a:rPr lang="en-US" altLang="ko-KR" sz="800" dirty="0" err="1">
                <a:solidFill>
                  <a:srgbClr val="987C4D"/>
                </a:solidFill>
              </a:rPr>
              <a:t>ry</a:t>
            </a:r>
            <a:r>
              <a:rPr lang="en-US" altLang="ko-KR" sz="800" b="1" dirty="0" err="1">
                <a:solidFill>
                  <a:srgbClr val="5F5556"/>
                </a:solidFill>
              </a:rPr>
              <a:t>S</a:t>
            </a:r>
            <a:r>
              <a:rPr lang="en-US" altLang="ko-KR" sz="800" dirty="0" err="1">
                <a:solidFill>
                  <a:srgbClr val="987C4D"/>
                </a:solidFill>
              </a:rPr>
              <a:t>ystem</a:t>
            </a:r>
            <a:r>
              <a:rPr lang="en-US" altLang="ko-KR" sz="800" dirty="0">
                <a:solidFill>
                  <a:srgbClr val="987C4D"/>
                </a:solidFill>
              </a:rPr>
              <a:t>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20366" y="4776862"/>
            <a:ext cx="491197" cy="333171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" y="884813"/>
            <a:ext cx="82390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59805" y="1893716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</a:t>
            </a:r>
            <a:r>
              <a:rPr lang="ko-KR" altLang="en-US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8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반려 </a:t>
            </a:r>
            <a:r>
              <a:rPr lang="en-US" altLang="ko-KR" sz="28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417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가는안상수체" pitchFamily="2" charset="-127"/>
                <a:ea typeface="가는안상수체" pitchFamily="2" charset="-127"/>
              </a:rPr>
              <a:t>2022</a:t>
            </a:r>
            <a:r>
              <a:rPr lang="ko-KR" altLang="en-US" sz="1200" smtClean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07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08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1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3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79610" y="2962189"/>
            <a:ext cx="650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C000"/>
                </a:solidFill>
              </a:rPr>
              <a:t>정보처리산업기사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과정평가형</a:t>
            </a:r>
            <a:r>
              <a:rPr lang="ko-KR" altLang="en-US" b="1" dirty="0" smtClean="0">
                <a:solidFill>
                  <a:srgbClr val="FFC000"/>
                </a:solidFill>
              </a:rPr>
              <a:t> 자바 개발자 양성과정 최진영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070">
            <a:off x="6736966" y="3567127"/>
            <a:ext cx="2258852" cy="151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451432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3914" y="760264"/>
            <a:ext cx="86205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 후 내 서재 메뉴를 통해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회원정보 수정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탈퇴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및 대출도서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예약도서확인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자리예약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확인할 수 있다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웹페이지를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통해 가입한 회원은 기본적으로 준회원 등급을 획득하며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도서관 방문을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통해 정회원 전환이 가능하고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10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권 이상의 대출기록이 있는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우수회원으로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자동등업된다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도서검색은 서명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저자명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출판사명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키워드로 검색할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도서검색을 통해 원하는 도서에 대한 상세정보를 확인할 수 있으며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관리자를 통해 도서를 대출할 수 있으며 이미 대출된 도서예약 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당일에 한하여 도서관 자리 예약도 가능하다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준회원 이상은 자유게시판 열람이 가능하며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게시판 글 작성 및 수정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댓글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및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답글달기를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할 수 있으며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인기글은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표시를 붙인다 </a:t>
            </a:r>
            <a:endParaRPr lang="en-US" altLang="ko-KR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사진파일을 첨부할 수 있는 도서신청 게시판 이용이 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275" y="4227934"/>
            <a:ext cx="323850" cy="12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98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515456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932204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ADMIN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계정을 통해 관리자 계정 생성 및 삭제를 할 수 있다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관리자모드에서는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대출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반납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목록 출력 등의 회원관리와 도서 등록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 등의 도서관리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공지사항 게시판 관리 기능을 이용 가능하게 한다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 우수회원이나 인기도서 등의 전체적인 통계 </a:t>
            </a:r>
            <a:r>
              <a:rPr lang="ko-KR" altLang="en-US" sz="2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현황을 </a:t>
            </a:r>
            <a:r>
              <a:rPr lang="ko-KR" altLang="en-US" sz="200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확인할</a:t>
            </a:r>
            <a:r>
              <a:rPr lang="en-US" altLang="ko-KR" sz="200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00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 있다</a:t>
            </a:r>
            <a:r>
              <a:rPr lang="en-US" altLang="ko-KR" sz="200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29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323528" y="1329612"/>
            <a:ext cx="7992888" cy="2370742"/>
            <a:chOff x="755576" y="1556792"/>
            <a:chExt cx="7992888" cy="275312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1783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준회원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9478" y="1556793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정회원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733126" y="1556792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우수회원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80939" y="2589023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관리자</a:t>
              </a: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123728" y="1695016"/>
              <a:ext cx="781169" cy="401166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회원가입</a:t>
              </a:r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5576" y="2121242"/>
              <a:ext cx="1428607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도서검색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5776" y="2121242"/>
              <a:ext cx="1638102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게시판 이용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81017" y="2117680"/>
              <a:ext cx="1539141" cy="77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자리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신청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39947" y="2126613"/>
              <a:ext cx="2108517" cy="545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 제약조건 완화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추천 받기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덧셈 기호 17"/>
            <p:cNvSpPr/>
            <p:nvPr/>
          </p:nvSpPr>
          <p:spPr>
            <a:xfrm>
              <a:off x="6194996" y="2125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3130433"/>
              <a:ext cx="1427281" cy="117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회원관리 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</a:t>
              </a: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/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반납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게시판 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통계현황</a:t>
              </a: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7564" y="951570"/>
            <a:ext cx="1044116" cy="30611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블랙회원</a:t>
            </a:r>
          </a:p>
        </p:txBody>
      </p:sp>
      <p:cxnSp>
        <p:nvCxnSpPr>
          <p:cNvPr id="32" name="꺾인 연결선 31"/>
          <p:cNvCxnSpPr>
            <a:stCxn id="4" idx="0"/>
            <a:endCxn id="23" idx="3"/>
          </p:cNvCxnSpPr>
          <p:nvPr/>
        </p:nvCxnSpPr>
        <p:spPr>
          <a:xfrm rot="16200000" flipV="1">
            <a:off x="2249244" y="547064"/>
            <a:ext cx="224988" cy="13401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" idx="0"/>
            <a:endCxn id="23" idx="3"/>
          </p:cNvCxnSpPr>
          <p:nvPr/>
        </p:nvCxnSpPr>
        <p:spPr>
          <a:xfrm rot="16200000" flipV="1">
            <a:off x="3193093" y="-396785"/>
            <a:ext cx="224987" cy="3227808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0"/>
            <a:endCxn id="23" idx="3"/>
          </p:cNvCxnSpPr>
          <p:nvPr/>
        </p:nvCxnSpPr>
        <p:spPr>
          <a:xfrm rot="16200000" flipV="1">
            <a:off x="4144916" y="-1348609"/>
            <a:ext cx="224987" cy="5131456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7" y="46551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3585660" y="1437625"/>
            <a:ext cx="794552" cy="345449"/>
          </a:xfrm>
          <a:prstGeom prst="rightArrow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희망회원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5522710" y="1401559"/>
            <a:ext cx="777482" cy="374759"/>
          </a:xfrm>
          <a:prstGeom prst="rightArrow">
            <a:avLst>
              <a:gd name="adj1" fmla="val 64404"/>
              <a:gd name="adj2" fmla="val 50000"/>
            </a:avLst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대출</a:t>
            </a:r>
            <a:r>
              <a:rPr lang="en-US" altLang="ko-KR" sz="900" dirty="0"/>
              <a:t>20</a:t>
            </a:r>
            <a:r>
              <a:rPr lang="ko-KR" altLang="en-US" sz="900" dirty="0"/>
              <a:t>권 이상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21517" y="2625757"/>
            <a:ext cx="4818836" cy="1296427"/>
          </a:xfrm>
          <a:prstGeom prst="roundRect">
            <a:avLst/>
          </a:prstGeom>
          <a:solidFill>
            <a:schemeClr val="bg2">
              <a:alpha val="3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▷ 용어정리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이용자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도서관 시스템을 이용하고자 하는 모든 사람들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관리자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관리자 권한을 부여 받은 사서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비회원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거치지 않고 시스템을 이용하는 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회 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거쳐 가입한 자로</a:t>
            </a:r>
            <a:r>
              <a:rPr lang="en-US" altLang="ko-KR" sz="1000" b="1" dirty="0">
                <a:solidFill>
                  <a:schemeClr val="tx1"/>
                </a:solidFill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</a:rPr>
              <a:t>네 등급으로 구분된다</a:t>
            </a:r>
          </a:p>
        </p:txBody>
      </p: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9512" y="1714569"/>
            <a:ext cx="428322" cy="588777"/>
            <a:chOff x="934391" y="2362099"/>
            <a:chExt cx="428322" cy="785037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user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03190" y="1012491"/>
            <a:ext cx="893193" cy="588777"/>
            <a:chOff x="692060" y="2362099"/>
            <a:chExt cx="89319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5269" y="2368564"/>
            <a:ext cx="668773" cy="588777"/>
            <a:chOff x="810398" y="2362099"/>
            <a:chExt cx="668773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982038" y="2365200"/>
            <a:ext cx="732893" cy="742667"/>
            <a:chOff x="789320" y="2362099"/>
            <a:chExt cx="732893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2"/>
              <a:ext cx="732893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/>
                <a:t>(librarian)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606943" y="1132432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39" name="직선 연결선 38"/>
          <p:cNvCxnSpPr>
            <a:stCxn id="40" idx="2"/>
          </p:cNvCxnSpPr>
          <p:nvPr/>
        </p:nvCxnSpPr>
        <p:spPr>
          <a:xfrm flipH="1">
            <a:off x="1385760" y="824917"/>
            <a:ext cx="1458051" cy="42702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843808" y="73554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2883221" y="195663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2" name="타원 41"/>
          <p:cNvSpPr/>
          <p:nvPr/>
        </p:nvSpPr>
        <p:spPr>
          <a:xfrm>
            <a:off x="4755429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43" name="타원 42"/>
          <p:cNvSpPr/>
          <p:nvPr/>
        </p:nvSpPr>
        <p:spPr>
          <a:xfrm>
            <a:off x="5691533" y="1923680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sp>
        <p:nvSpPr>
          <p:cNvPr id="44" name="타원 43"/>
          <p:cNvSpPr/>
          <p:nvPr/>
        </p:nvSpPr>
        <p:spPr>
          <a:xfrm>
            <a:off x="3783321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비번찾기</a:t>
            </a:r>
            <a:endParaRPr lang="ko-KR" altLang="en-US" sz="1000" b="1" dirty="0"/>
          </a:p>
        </p:txBody>
      </p:sp>
      <p:sp>
        <p:nvSpPr>
          <p:cNvPr id="45" name="타원 44"/>
          <p:cNvSpPr/>
          <p:nvPr/>
        </p:nvSpPr>
        <p:spPr>
          <a:xfrm>
            <a:off x="3022786" y="2707839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46" name="타원 45"/>
          <p:cNvSpPr/>
          <p:nvPr/>
        </p:nvSpPr>
        <p:spPr>
          <a:xfrm>
            <a:off x="2967633" y="407002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sp>
        <p:nvSpPr>
          <p:cNvPr id="48" name="타원 47"/>
          <p:cNvSpPr/>
          <p:nvPr/>
        </p:nvSpPr>
        <p:spPr>
          <a:xfrm>
            <a:off x="5802259" y="338184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도서대출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반납</a:t>
            </a:r>
          </a:p>
        </p:txBody>
      </p:sp>
      <p:sp>
        <p:nvSpPr>
          <p:cNvPr id="50" name="타원 49"/>
          <p:cNvSpPr/>
          <p:nvPr/>
        </p:nvSpPr>
        <p:spPr>
          <a:xfrm>
            <a:off x="5544108" y="735548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관리자등록</a:t>
            </a:r>
            <a:endParaRPr lang="ko-KR" altLang="en-US" sz="1000" b="1" dirty="0"/>
          </a:p>
        </p:txBody>
      </p:sp>
      <p:sp>
        <p:nvSpPr>
          <p:cNvPr id="55" name="타원 54"/>
          <p:cNvSpPr/>
          <p:nvPr/>
        </p:nvSpPr>
        <p:spPr>
          <a:xfrm>
            <a:off x="5829546" y="3718238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</p:txBody>
      </p:sp>
      <p:sp>
        <p:nvSpPr>
          <p:cNvPr id="57" name="타원 56"/>
          <p:cNvSpPr/>
          <p:nvPr/>
        </p:nvSpPr>
        <p:spPr>
          <a:xfrm>
            <a:off x="3003833" y="366423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내예약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8" name="타원 57"/>
          <p:cNvSpPr/>
          <p:nvPr/>
        </p:nvSpPr>
        <p:spPr>
          <a:xfrm>
            <a:off x="2983695" y="3203667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내대출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9" name="타원 58"/>
          <p:cNvSpPr/>
          <p:nvPr/>
        </p:nvSpPr>
        <p:spPr>
          <a:xfrm>
            <a:off x="5802259" y="3032484"/>
            <a:ext cx="756084" cy="29535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등록관리</a:t>
            </a:r>
          </a:p>
        </p:txBody>
      </p:sp>
      <p:sp>
        <p:nvSpPr>
          <p:cNvPr id="60" name="타원 59"/>
          <p:cNvSpPr/>
          <p:nvPr/>
        </p:nvSpPr>
        <p:spPr>
          <a:xfrm>
            <a:off x="5658246" y="2625757"/>
            <a:ext cx="1001989" cy="31716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회원강등</a:t>
            </a:r>
            <a:r>
              <a:rPr lang="en-US" altLang="ko-KR" sz="1000" b="1" dirty="0"/>
              <a:t>,</a:t>
            </a:r>
          </a:p>
          <a:p>
            <a:pPr algn="ctr"/>
            <a:r>
              <a:rPr lang="ko-KR" altLang="en-US" sz="1000" b="1" dirty="0" err="1"/>
              <a:t>레벨별</a:t>
            </a:r>
            <a:r>
              <a:rPr lang="en-US" altLang="ko-KR" sz="1000" b="1" dirty="0"/>
              <a:t>list</a:t>
            </a:r>
            <a:endParaRPr lang="ko-KR" altLang="en-US" sz="1000" b="1" dirty="0"/>
          </a:p>
        </p:txBody>
      </p:sp>
      <p:cxnSp>
        <p:nvCxnSpPr>
          <p:cNvPr id="62" name="직선 연결선 61"/>
          <p:cNvCxnSpPr>
            <a:stCxn id="50" idx="6"/>
          </p:cNvCxnSpPr>
          <p:nvPr/>
        </p:nvCxnSpPr>
        <p:spPr>
          <a:xfrm>
            <a:off x="6516219" y="824917"/>
            <a:ext cx="1648099" cy="175736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 rot="8088326" flipH="1">
            <a:off x="570081" y="2118390"/>
            <a:ext cx="176979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7" name="타원 46"/>
          <p:cNvSpPr/>
          <p:nvPr/>
        </p:nvSpPr>
        <p:spPr>
          <a:xfrm>
            <a:off x="2915816" y="111359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49" name="타원 48"/>
          <p:cNvSpPr/>
          <p:nvPr/>
        </p:nvSpPr>
        <p:spPr>
          <a:xfrm>
            <a:off x="2922249" y="15408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도서예약</a:t>
            </a:r>
          </a:p>
        </p:txBody>
      </p:sp>
      <p:cxnSp>
        <p:nvCxnSpPr>
          <p:cNvPr id="51" name="직선 연결선 50"/>
          <p:cNvCxnSpPr>
            <a:stCxn id="47" idx="4"/>
            <a:endCxn id="49" idx="0"/>
          </p:cNvCxnSpPr>
          <p:nvPr/>
        </p:nvCxnSpPr>
        <p:spPr>
          <a:xfrm>
            <a:off x="3293861" y="1371257"/>
            <a:ext cx="6433" cy="1696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4164217" y="15408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예약가능확인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94827" y="1558856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직선 화살표 연결선 53"/>
          <p:cNvCxnSpPr>
            <a:stCxn id="49" idx="6"/>
            <a:endCxn id="52" idx="2"/>
          </p:cNvCxnSpPr>
          <p:nvPr/>
        </p:nvCxnSpPr>
        <p:spPr>
          <a:xfrm>
            <a:off x="3678333" y="1669708"/>
            <a:ext cx="48588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82292" y="1392684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161366" y="233045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자유게시판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794272" y="683689"/>
            <a:ext cx="5910079" cy="4048301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endCxn id="47" idx="2"/>
          </p:cNvCxnSpPr>
          <p:nvPr/>
        </p:nvCxnSpPr>
        <p:spPr>
          <a:xfrm flipV="1">
            <a:off x="1324162" y="1242424"/>
            <a:ext cx="1591657" cy="13182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7" idx="2"/>
          </p:cNvCxnSpPr>
          <p:nvPr/>
        </p:nvCxnSpPr>
        <p:spPr>
          <a:xfrm flipV="1">
            <a:off x="1385760" y="1242423"/>
            <a:ext cx="1530059" cy="95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49" idx="2"/>
          </p:cNvCxnSpPr>
          <p:nvPr/>
        </p:nvCxnSpPr>
        <p:spPr>
          <a:xfrm flipV="1">
            <a:off x="1324159" y="1669708"/>
            <a:ext cx="1598090" cy="8909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endCxn id="45" idx="2"/>
          </p:cNvCxnSpPr>
          <p:nvPr/>
        </p:nvCxnSpPr>
        <p:spPr>
          <a:xfrm>
            <a:off x="1385757" y="2582286"/>
            <a:ext cx="1637029" cy="2543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44" idx="3"/>
          </p:cNvCxnSpPr>
          <p:nvPr/>
        </p:nvCxnSpPr>
        <p:spPr>
          <a:xfrm>
            <a:off x="1385757" y="1282521"/>
            <a:ext cx="2508290" cy="8194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42" idx="3"/>
          </p:cNvCxnSpPr>
          <p:nvPr/>
        </p:nvCxnSpPr>
        <p:spPr>
          <a:xfrm flipV="1">
            <a:off x="1406727" y="2101948"/>
            <a:ext cx="3459428" cy="4541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43" idx="3"/>
          </p:cNvCxnSpPr>
          <p:nvPr/>
        </p:nvCxnSpPr>
        <p:spPr>
          <a:xfrm flipV="1">
            <a:off x="1354509" y="2076241"/>
            <a:ext cx="4447750" cy="4746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41" idx="4"/>
          </p:cNvCxnSpPr>
          <p:nvPr/>
        </p:nvCxnSpPr>
        <p:spPr>
          <a:xfrm flipH="1" flipV="1">
            <a:off x="3261263" y="2135376"/>
            <a:ext cx="4903052" cy="44691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endCxn id="44" idx="4"/>
          </p:cNvCxnSpPr>
          <p:nvPr/>
        </p:nvCxnSpPr>
        <p:spPr>
          <a:xfrm flipH="1" flipV="1">
            <a:off x="4161363" y="2128125"/>
            <a:ext cx="4002952" cy="45416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endCxn id="42" idx="4"/>
          </p:cNvCxnSpPr>
          <p:nvPr/>
        </p:nvCxnSpPr>
        <p:spPr>
          <a:xfrm flipH="1" flipV="1">
            <a:off x="5133471" y="2128124"/>
            <a:ext cx="3030844" cy="45416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580112" y="1042862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관리자삭제</a:t>
            </a:r>
          </a:p>
        </p:txBody>
      </p:sp>
      <p:cxnSp>
        <p:nvCxnSpPr>
          <p:cNvPr id="102" name="직선 연결선 101"/>
          <p:cNvCxnSpPr>
            <a:endCxn id="100" idx="6"/>
          </p:cNvCxnSpPr>
          <p:nvPr/>
        </p:nvCxnSpPr>
        <p:spPr>
          <a:xfrm flipH="1" flipV="1">
            <a:off x="6552223" y="1132231"/>
            <a:ext cx="1612095" cy="145005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65" idx="6"/>
          </p:cNvCxnSpPr>
          <p:nvPr/>
        </p:nvCxnSpPr>
        <p:spPr>
          <a:xfrm flipH="1" flipV="1">
            <a:off x="5069857" y="2459288"/>
            <a:ext cx="3094461" cy="12883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65" idx="2"/>
          </p:cNvCxnSpPr>
          <p:nvPr/>
        </p:nvCxnSpPr>
        <p:spPr>
          <a:xfrm flipV="1">
            <a:off x="1354509" y="2459288"/>
            <a:ext cx="2806854" cy="11336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endCxn id="46" idx="2"/>
          </p:cNvCxnSpPr>
          <p:nvPr/>
        </p:nvCxnSpPr>
        <p:spPr>
          <a:xfrm>
            <a:off x="1338448" y="2550927"/>
            <a:ext cx="1629185" cy="164793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58" idx="2"/>
          </p:cNvCxnSpPr>
          <p:nvPr/>
        </p:nvCxnSpPr>
        <p:spPr>
          <a:xfrm flipH="1" flipV="1">
            <a:off x="1338449" y="2565090"/>
            <a:ext cx="1645246" cy="76741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endCxn id="60" idx="6"/>
          </p:cNvCxnSpPr>
          <p:nvPr/>
        </p:nvCxnSpPr>
        <p:spPr>
          <a:xfrm flipH="1">
            <a:off x="6660235" y="2572648"/>
            <a:ext cx="1504083" cy="2116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endCxn id="59" idx="6"/>
          </p:cNvCxnSpPr>
          <p:nvPr/>
        </p:nvCxnSpPr>
        <p:spPr>
          <a:xfrm flipH="1">
            <a:off x="6558343" y="2568451"/>
            <a:ext cx="1627488" cy="6117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endCxn id="48" idx="6"/>
          </p:cNvCxnSpPr>
          <p:nvPr/>
        </p:nvCxnSpPr>
        <p:spPr>
          <a:xfrm flipH="1">
            <a:off x="6558343" y="2556091"/>
            <a:ext cx="1627488" cy="95458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55" idx="6"/>
          </p:cNvCxnSpPr>
          <p:nvPr/>
        </p:nvCxnSpPr>
        <p:spPr>
          <a:xfrm flipH="1">
            <a:off x="6585633" y="2565089"/>
            <a:ext cx="1578685" cy="128198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H="1">
            <a:off x="6595227" y="2568451"/>
            <a:ext cx="1569091" cy="160265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5829546" y="4054634"/>
            <a:ext cx="74384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인기도서리스트</a:t>
            </a:r>
          </a:p>
        </p:txBody>
      </p:sp>
      <p:sp>
        <p:nvSpPr>
          <p:cNvPr id="138" name="타원 137"/>
          <p:cNvSpPr/>
          <p:nvPr/>
        </p:nvSpPr>
        <p:spPr>
          <a:xfrm>
            <a:off x="5883240" y="4399111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도서추천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275856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en-US" altLang="ko-KR" sz="1200" b="1" dirty="0" err="1">
                <a:solidFill>
                  <a:srgbClr val="756B5F"/>
                </a:solidFill>
              </a:rPr>
              <a:t>usecase</a:t>
            </a:r>
            <a:r>
              <a:rPr lang="en-US" altLang="ko-KR" sz="1200" b="1" dirty="0">
                <a:solidFill>
                  <a:srgbClr val="756B5F"/>
                </a:solidFill>
              </a:rPr>
              <a:t>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6.  </a:t>
            </a:r>
            <a:r>
              <a:rPr lang="ko-KR" altLang="en-US" b="1" dirty="0" err="1">
                <a:solidFill>
                  <a:srgbClr val="756B5F"/>
                </a:solidFill>
              </a:rPr>
              <a:t>유스케이스</a:t>
            </a:r>
            <a:r>
              <a:rPr lang="ko-KR" altLang="en-US" b="1" dirty="0">
                <a:solidFill>
                  <a:srgbClr val="756B5F"/>
                </a:solidFill>
              </a:rPr>
              <a:t> 다이어그램</a:t>
            </a:r>
          </a:p>
        </p:txBody>
      </p:sp>
      <p:sp>
        <p:nvSpPr>
          <p:cNvPr id="98" name="타원 97"/>
          <p:cNvSpPr/>
          <p:nvPr/>
        </p:nvSpPr>
        <p:spPr>
          <a:xfrm>
            <a:off x="4716016" y="340072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대출반납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가능확인</a:t>
            </a:r>
          </a:p>
        </p:txBody>
      </p:sp>
      <p:cxnSp>
        <p:nvCxnSpPr>
          <p:cNvPr id="99" name="직선 화살표 연결선 98"/>
          <p:cNvCxnSpPr>
            <a:stCxn id="48" idx="2"/>
            <a:endCxn id="98" idx="6"/>
          </p:cNvCxnSpPr>
          <p:nvPr/>
        </p:nvCxnSpPr>
        <p:spPr>
          <a:xfrm flipH="1">
            <a:off x="5472103" y="3510676"/>
            <a:ext cx="330159" cy="188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316585" y="3381842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1" name="직선 연결선 100"/>
          <p:cNvCxnSpPr>
            <a:endCxn id="41" idx="2"/>
          </p:cNvCxnSpPr>
          <p:nvPr/>
        </p:nvCxnSpPr>
        <p:spPr>
          <a:xfrm>
            <a:off x="1385757" y="1282521"/>
            <a:ext cx="1497464" cy="7634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4056398" y="2757601"/>
            <a:ext cx="113101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44008" y="2625758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8" name="직선 화살표 연결선 107"/>
          <p:cNvCxnSpPr>
            <a:stCxn id="65" idx="4"/>
            <a:endCxn id="105" idx="0"/>
          </p:cNvCxnSpPr>
          <p:nvPr/>
        </p:nvCxnSpPr>
        <p:spPr>
          <a:xfrm>
            <a:off x="4615612" y="2588121"/>
            <a:ext cx="6297" cy="1694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57" idx="2"/>
          </p:cNvCxnSpPr>
          <p:nvPr/>
        </p:nvCxnSpPr>
        <p:spPr>
          <a:xfrm flipH="1" flipV="1">
            <a:off x="1354510" y="2560651"/>
            <a:ext cx="1649323" cy="12324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endCxn id="138" idx="6"/>
          </p:cNvCxnSpPr>
          <p:nvPr/>
        </p:nvCxnSpPr>
        <p:spPr>
          <a:xfrm flipH="1">
            <a:off x="6639324" y="2607129"/>
            <a:ext cx="1504789" cy="1920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17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88436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게시판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824440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94826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내서재</a:t>
            </a:r>
            <a:endParaRPr lang="ko-KR" altLang="en-US" sz="1000" b="1" dirty="0" smtClean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78605" y="152171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6774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7605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도서예약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1216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39952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169168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2778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388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99992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30830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3609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7220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08362" y="143762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47664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83568" y="117340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회원정보입력</a:t>
            </a:r>
            <a:endParaRPr lang="ko-KR" altLang="en-US" sz="10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8962" y="1809509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3568" y="149163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회원정보확인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611560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69534" y="1885621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403651" y="1637173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43608" y="1869673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회원정보확인승인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872" y="2225607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1560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80448" y="2301720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419872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1835699" y="2037497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도서검색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673422" y="2279074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도서정보확</a:t>
            </a:r>
            <a:r>
              <a:rPr lang="ko-KR" altLang="en-US" sz="1000" dirty="0"/>
              <a:t>인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908362" y="2541062"/>
            <a:ext cx="3464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11560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899592" y="2587700"/>
            <a:ext cx="36208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55976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727328" y="2927275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19872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707904" y="3003388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292080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997415" y="2746291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도서예약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3907146" y="2980741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도서예약확인</a:t>
            </a:r>
            <a:endParaRPr lang="ko-KR" altLang="en-US" sz="1000" dirty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3708184" y="3375683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419872" y="332783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3688760" y="3451796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6228184" y="332783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4573479" y="3195108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도서예약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4483210" y="3429149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도서예약확인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2886859" y="2356868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자리예</a:t>
            </a:r>
            <a:r>
              <a:rPr lang="ko-KR" altLang="en-US" sz="900" dirty="0"/>
              <a:t>약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864863" y="2540173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8. </a:t>
            </a:r>
            <a:r>
              <a:rPr lang="ko-KR" altLang="en-US" sz="900" dirty="0" smtClean="0"/>
              <a:t>자리예</a:t>
            </a:r>
            <a:r>
              <a:rPr lang="ko-KR" altLang="en-US" sz="900" dirty="0"/>
              <a:t>약</a:t>
            </a:r>
            <a:r>
              <a:rPr lang="ko-KR" altLang="en-US" sz="900" dirty="0" smtClean="0"/>
              <a:t>확인</a:t>
            </a:r>
            <a:endParaRPr lang="ko-KR" altLang="en-US" sz="9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899872" y="3861737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11560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880448" y="3937850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164288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2771800" y="3680753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11. </a:t>
            </a:r>
            <a:r>
              <a:rPr lang="ko-KR" altLang="en-US" sz="1000" dirty="0" smtClean="0"/>
              <a:t>내 대출도서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내예약도서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내도서신청정보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내정보</a:t>
            </a:r>
            <a:r>
              <a:rPr lang="ko-KR" altLang="en-US" sz="1000" dirty="0" smtClean="0"/>
              <a:t> 등 조회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2771800" y="3915203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12.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내예약도서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내도서신청정보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</a:t>
            </a:r>
            <a:r>
              <a:rPr lang="ko-KR" altLang="en-US" sz="1000" dirty="0" smtClean="0"/>
              <a:t>확</a:t>
            </a:r>
            <a:r>
              <a:rPr lang="ko-KR" altLang="en-US" sz="1000" dirty="0"/>
              <a:t>인</a:t>
            </a: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899872" y="4401797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11560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880448" y="447791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8100392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2771803" y="4196099"/>
            <a:ext cx="2977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13. </a:t>
            </a:r>
            <a:r>
              <a:rPr lang="ko-KR" altLang="en-US" sz="1000" dirty="0" smtClean="0"/>
              <a:t>글 작성 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답글</a:t>
            </a:r>
            <a:r>
              <a:rPr lang="ko-KR" altLang="en-US" sz="1000" dirty="0" smtClean="0"/>
              <a:t> 달기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댓글</a:t>
            </a:r>
            <a:r>
              <a:rPr lang="ko-KR" altLang="en-US" sz="1000" dirty="0" smtClean="0"/>
              <a:t> 달기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조회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3275856" y="4418260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14. </a:t>
            </a:r>
            <a:r>
              <a:rPr lang="ko-KR" altLang="en-US" sz="1000" dirty="0" smtClean="0"/>
              <a:t>게시판 확인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1795191" y="1280106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422" y="1131590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1.1 id</a:t>
            </a:r>
            <a:r>
              <a:rPr lang="ko-KR" altLang="en-US" sz="1000" dirty="0" smtClean="0"/>
              <a:t>중복체크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1691680" y="140754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27039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15131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899592" y="897924"/>
            <a:ext cx="7200800" cy="3618042"/>
            <a:chOff x="899592" y="1197232"/>
            <a:chExt cx="7200800" cy="4824056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관리자</a:t>
              </a:r>
              <a:endParaRPr lang="en-US" altLang="ko-KR" sz="1000" b="1" dirty="0" smtClean="0"/>
            </a:p>
            <a:p>
              <a:pPr algn="ctr"/>
              <a:r>
                <a:rPr lang="en-US" altLang="ko-KR" sz="1000" b="1" dirty="0" smtClean="0"/>
                <a:t>(</a:t>
              </a:r>
              <a:r>
                <a:rPr lang="ko-KR" altLang="en-US" sz="1000" b="1" dirty="0" smtClean="0"/>
                <a:t>사서</a:t>
              </a:r>
              <a:r>
                <a:rPr lang="en-US" altLang="ko-KR" sz="1000" b="1" dirty="0" smtClean="0"/>
                <a:t>)</a:t>
              </a:r>
              <a:endParaRPr lang="ko-KR" altLang="en-US" sz="1000" b="1" dirty="0" smtClean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로그인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아웃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대출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반납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공지사항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회원관리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3803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통계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도서관</a:t>
              </a:r>
              <a:r>
                <a:rPr lang="ko-KR" altLang="en-US" sz="1000" b="1" dirty="0"/>
                <a:t>리</a:t>
              </a:r>
              <a:endParaRPr lang="ko-KR" altLang="en-US" sz="1000" b="1" dirty="0" smtClean="0"/>
            </a:p>
          </p:txBody>
        </p:sp>
        <p:cxnSp>
          <p:nvCxnSpPr>
            <p:cNvPr id="16" name="직선 연결선 15"/>
            <p:cNvCxnSpPr>
              <a:stCxn id="6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77403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10071" y="1925691"/>
              <a:ext cx="71365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1. </a:t>
              </a:r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331640" y="2205344"/>
              <a:ext cx="97013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2. </a:t>
              </a:r>
              <a:r>
                <a:rPr lang="ko-KR" altLang="en-US" sz="1000" dirty="0" smtClean="0"/>
                <a:t>관리자승</a:t>
              </a:r>
              <a:r>
                <a:rPr lang="ko-KR" altLang="en-US" sz="1000" dirty="0"/>
                <a:t>인</a:t>
              </a: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19672" y="2468893"/>
              <a:ext cx="1149674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03648" y="2801407"/>
              <a:ext cx="192552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 승인 및 확인</a:t>
              </a:r>
              <a:endParaRPr lang="ko-KR" altLang="en-US" sz="1000" dirty="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19672" y="3162936"/>
              <a:ext cx="233589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5. </a:t>
              </a:r>
              <a:r>
                <a:rPr lang="ko-KR" altLang="en-US" sz="1000" dirty="0" smtClean="0"/>
                <a:t>공지사항 작성</a:t>
              </a:r>
              <a:r>
                <a:rPr lang="en-US" altLang="ko-KR" sz="1000" dirty="0"/>
                <a:t>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수정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조회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삭제</a:t>
              </a:r>
              <a:endParaRPr lang="ko-KR" altLang="en-US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79712" y="3521487"/>
              <a:ext cx="144462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6. </a:t>
              </a:r>
              <a:r>
                <a:rPr lang="ko-KR" altLang="en-US" sz="1000" dirty="0" smtClean="0"/>
                <a:t>공지사항 목록 확인</a:t>
              </a:r>
              <a:endParaRPr lang="ko-KR" altLang="en-US" sz="1000" dirty="0"/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55776" y="4504875"/>
              <a:ext cx="3381054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9. </a:t>
              </a:r>
              <a:r>
                <a:rPr lang="ko-KR" altLang="en-US" sz="1000" dirty="0" err="1" smtClean="0"/>
                <a:t>회원레벨별</a:t>
              </a:r>
              <a:r>
                <a:rPr lang="ko-KR" altLang="en-US" sz="1000" dirty="0" smtClean="0"/>
                <a:t> 다수 이용 순으로 조회 및 회원 레벨 조정</a:t>
              </a:r>
              <a:endParaRPr lang="ko-KR" altLang="en-US" sz="1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347864" y="4839443"/>
              <a:ext cx="125867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10. </a:t>
              </a:r>
              <a:r>
                <a:rPr lang="ko-KR" altLang="en-US" sz="1000" dirty="0" smtClean="0"/>
                <a:t>회원 목록 확인</a:t>
              </a:r>
              <a:endParaRPr lang="ko-KR" altLang="en-US" sz="1000" dirty="0"/>
            </a:p>
          </p:txBody>
        </p:sp>
        <p:cxnSp>
          <p:nvCxnSpPr>
            <p:cNvPr id="72" name="직선 화살표 연결선 71"/>
            <p:cNvCxnSpPr/>
            <p:nvPr/>
          </p:nvCxnSpPr>
          <p:spPr>
            <a:xfrm>
              <a:off x="1423072" y="5509502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 flipH="1">
              <a:off x="1403648" y="5610986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7596336" y="5445704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113991" y="5235784"/>
              <a:ext cx="2682145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11. </a:t>
              </a:r>
              <a:r>
                <a:rPr lang="ko-KR" altLang="en-US" sz="1000" dirty="0" smtClean="0"/>
                <a:t>인기도서 통계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우수회원에게 도서추천</a:t>
              </a:r>
              <a:endParaRPr lang="ko-KR" altLang="en-US" sz="1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07904" y="5580788"/>
              <a:ext cx="125867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12. </a:t>
              </a:r>
              <a:r>
                <a:rPr lang="ko-KR" altLang="en-US" sz="1000" dirty="0" smtClean="0"/>
                <a:t>통계 결과 확인</a:t>
              </a:r>
              <a:endParaRPr lang="ko-KR" altLang="en-US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35179" y="3807345"/>
              <a:ext cx="153118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7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도서 등록 </a:t>
              </a:r>
              <a:r>
                <a:rPr lang="en-US" altLang="ko-KR" sz="900" dirty="0" smtClean="0"/>
                <a:t>/ </a:t>
              </a:r>
              <a:r>
                <a:rPr lang="ko-KR" altLang="en-US" sz="900" dirty="0" smtClean="0"/>
                <a:t>수정</a:t>
              </a:r>
              <a:r>
                <a:rPr lang="en-US" altLang="ko-KR" sz="900" dirty="0" smtClean="0"/>
                <a:t> / </a:t>
              </a:r>
              <a:r>
                <a:rPr lang="ko-KR" altLang="en-US" sz="900" dirty="0" smtClean="0"/>
                <a:t>삭</a:t>
              </a:r>
              <a:r>
                <a:rPr lang="ko-KR" altLang="en-US" sz="900" dirty="0"/>
                <a:t>제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803" y="4134753"/>
              <a:ext cx="108715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8. </a:t>
              </a:r>
              <a:r>
                <a:rPr lang="ko-KR" altLang="en-US" sz="900" dirty="0" smtClean="0"/>
                <a:t>도서 목록 확인</a:t>
              </a:r>
              <a:endParaRPr lang="ko-KR" altLang="en-US" sz="900" dirty="0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115616" y="1977685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1135044" y="2523712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1135044" y="29654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3" name="직사각형 62"/>
          <p:cNvSpPr/>
          <p:nvPr/>
        </p:nvSpPr>
        <p:spPr>
          <a:xfrm>
            <a:off x="1133069" y="35165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5" name="직사각형 64"/>
          <p:cNvSpPr/>
          <p:nvPr/>
        </p:nvSpPr>
        <p:spPr>
          <a:xfrm>
            <a:off x="1133069" y="405663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10242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8.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 및 설계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1510"/>
            <a:ext cx="8496944" cy="426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098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9. </a:t>
            </a:r>
            <a:r>
              <a:rPr lang="en-US" altLang="ko-KR" b="1" dirty="0">
                <a:solidFill>
                  <a:srgbClr val="756B5F"/>
                </a:solidFill>
              </a:rPr>
              <a:t>DB </a:t>
            </a:r>
            <a:r>
              <a:rPr lang="ko-KR" altLang="en-US" b="1" dirty="0">
                <a:solidFill>
                  <a:srgbClr val="756B5F"/>
                </a:solidFill>
              </a:rPr>
              <a:t>설계 </a:t>
            </a:r>
            <a:r>
              <a:rPr lang="en-US" altLang="ko-KR" b="1" dirty="0">
                <a:solidFill>
                  <a:srgbClr val="756B5F"/>
                </a:solidFill>
              </a:rPr>
              <a:t>(ERD)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523"/>
            <a:ext cx="914400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2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9.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563842"/>
              </p:ext>
            </p:extLst>
          </p:nvPr>
        </p:nvGraphicFramePr>
        <p:xfrm>
          <a:off x="611563" y="465518"/>
          <a:ext cx="3816423" cy="4367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36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40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비회원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회원관련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이용자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회원가입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웹페이지이용을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위한 회원가입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입력한 값에 근접한 도서들의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406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사서등록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새로운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추가 등록한다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퇴사한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삭제한다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회원아이디를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상세보기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강등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레벨별검색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회원들의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와 도서번호를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대출처리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도서번호를 입력 받아 반납처리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도서목록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등록된 도서목록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도서등록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 새 도서 등록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상세보기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목록에서 선택한 도서의 상세정보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도서수정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도서의 정보를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에서 도서 정보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도서추천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337377"/>
              </p:ext>
            </p:extLst>
          </p:nvPr>
        </p:nvGraphicFramePr>
        <p:xfrm>
          <a:off x="4499992" y="465516"/>
          <a:ext cx="3888432" cy="4017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8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6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621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회원의 정보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회원탈퇴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회원의 정보 삭제처리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나의 서재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대출한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예약현황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예약한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신청한 도서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구입 요청 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황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일반검색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중 한가지 조건 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등 여러 조건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글목록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페이지에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개글만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기법으로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1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작성하기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도서신청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신청작성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도서이미지를 파일첨부 가능하게 작성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신청수정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신청보기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달기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들여쓰기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댓글달기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자리를 예약하거나 반납하는 것은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 기준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01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80505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10. Project </a:t>
            </a:r>
            <a:r>
              <a:rPr lang="en-US" altLang="ko-KR" b="1" dirty="0">
                <a:solidFill>
                  <a:srgbClr val="756B5F"/>
                </a:solidFill>
              </a:rPr>
              <a:t>S</a:t>
            </a:r>
            <a:r>
              <a:rPr lang="en-US" altLang="ko-KR" b="1" dirty="0" smtClean="0">
                <a:solidFill>
                  <a:srgbClr val="756B5F"/>
                </a:solidFill>
              </a:rPr>
              <a:t>ource Explorer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4" descr="설명: 핵심소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89552"/>
            <a:ext cx="8623762" cy="356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6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2530475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6994" y="249493"/>
            <a:ext cx="5904012" cy="4698521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816994" y="205979"/>
            <a:ext cx="5796062" cy="4742034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계획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작업분할 구조도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(WBS)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작업일정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유스케이스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다이어그램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000" b="1" dirty="0" err="1">
                <a:solidFill>
                  <a:schemeClr val="bg1"/>
                </a:solidFill>
                <a:latin typeface="+mn-ea"/>
              </a:rPr>
              <a:t>Usecase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순차다이어그램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8. </a:t>
            </a:r>
            <a:r>
              <a:rPr lang="ko-KR" altLang="en-US" sz="1000" b="1" dirty="0" err="1" smtClean="0">
                <a:solidFill>
                  <a:schemeClr val="bg1"/>
                </a:solidFill>
                <a:latin typeface="+mn-ea"/>
              </a:rPr>
              <a:t>기능정의서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9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(ERD)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10.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Project source Explorer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11.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UI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시연 및 핵심 기능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차후 개발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내용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err="1" smtClean="0">
                <a:solidFill>
                  <a:srgbClr val="756B5F"/>
                </a:solidFill>
              </a:rPr>
              <a:t>메인페이지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79512" y="789552"/>
            <a:ext cx="5040560" cy="3402378"/>
            <a:chOff x="323528" y="980728"/>
            <a:chExt cx="5040560" cy="4536504"/>
          </a:xfrm>
        </p:grpSpPr>
        <p:pic>
          <p:nvPicPr>
            <p:cNvPr id="206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27" t="9653" r="23750" b="2136"/>
            <a:stretch>
              <a:fillRect/>
            </a:stretch>
          </p:blipFill>
          <p:spPr bwMode="auto">
            <a:xfrm>
              <a:off x="755576" y="1052736"/>
              <a:ext cx="4176464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323528" y="1012667"/>
              <a:ext cx="441146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rgbClr val="FF0000"/>
                  </a:solidFill>
                </a:rPr>
                <a:t>①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4244" y="980728"/>
              <a:ext cx="4227796" cy="576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25699" y="174319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②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63688" y="1815207"/>
              <a:ext cx="2232248" cy="6480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528" y="246327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③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4244" y="2564904"/>
              <a:ext cx="4227796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04244" y="2924944"/>
              <a:ext cx="1995548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818142" y="2924944"/>
              <a:ext cx="2139564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91411" y="4077072"/>
              <a:ext cx="4253462" cy="8640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1411" y="4941168"/>
              <a:ext cx="4266295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3528" y="3054151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④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71645" y="3068960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⑤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3528" y="4119463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⑥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528" y="4797152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⑦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239208" y="195486"/>
            <a:ext cx="3539617" cy="4752528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로그인전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회원로그인후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관리자로그인 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해더의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메뉴가 다르게 보인다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검색하기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비회원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 모두 이용가능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검색조건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전체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서명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저자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출판사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</a:rPr>
              <a:t>Hit Menu</a:t>
            </a: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도서신청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좌석예약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신착자료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도서추천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인기도서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이용문의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최근 공지사항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top5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달력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및 일정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이용시간 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대출 인기 도서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top 5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</a:rPr>
              <a:t>Hit URL :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사이트맵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RISS, NDSL, KOLAS,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국립중앙도서관 등 링크</a:t>
            </a:r>
          </a:p>
        </p:txBody>
      </p:sp>
    </p:spTree>
    <p:extLst>
      <p:ext uri="{BB962C8B-B14F-4D97-AF65-F5344CB8AC3E}">
        <p14:creationId xmlns:p14="http://schemas.microsoft.com/office/powerpoint/2010/main" val="849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smtClean="0">
                <a:solidFill>
                  <a:srgbClr val="756B5F"/>
                </a:solidFill>
              </a:rPr>
              <a:t>관리자</a:t>
            </a:r>
            <a:r>
              <a:rPr lang="en-US" altLang="ko-KR" b="1" dirty="0" smtClean="0">
                <a:solidFill>
                  <a:srgbClr val="756B5F"/>
                </a:solidFill>
              </a:rPr>
              <a:t>(</a:t>
            </a:r>
            <a:r>
              <a:rPr lang="ko-KR" altLang="en-US" b="1" dirty="0" smtClean="0">
                <a:solidFill>
                  <a:srgbClr val="756B5F"/>
                </a:solidFill>
              </a:rPr>
              <a:t>사서</a:t>
            </a:r>
            <a:r>
              <a:rPr lang="en-US" altLang="ko-KR" b="1" dirty="0" smtClean="0">
                <a:solidFill>
                  <a:srgbClr val="756B5F"/>
                </a:solidFill>
              </a:rPr>
              <a:t>) </a:t>
            </a:r>
            <a:r>
              <a:rPr lang="ko-KR" altLang="en-US" b="1" dirty="0" smtClean="0">
                <a:solidFill>
                  <a:srgbClr val="756B5F"/>
                </a:solidFill>
              </a:rPr>
              <a:t>등록 및 삭제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39208" y="681539"/>
            <a:ext cx="3539617" cy="4170331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서비스의 사이트에서 현재 위치를 알려주고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좌측 메뉴도 현재 위치를 달리 표현한다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관리자 관리메뉴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 등록 및 관리자 삭제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현재 위치 메뉴는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CSS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달리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새로운 사서가 입사하여 관리자를 등록하는 화면에서 관리자의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중복체크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(Ajax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jQueryUI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daum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postcode API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사서가 퇴사하여 관리자를 삭제할 경우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X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클릭하면 해당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만 삭제된다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본 서비스의 모든 리스트 출력은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페이징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처리된다</a:t>
            </a:r>
          </a:p>
        </p:txBody>
      </p:sp>
      <p:pic>
        <p:nvPicPr>
          <p:cNvPr id="3074" name="Picture 2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8" y="573528"/>
            <a:ext cx="4530331" cy="2592288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t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67" y="3219822"/>
            <a:ext cx="4145654" cy="1674186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2381" y="630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8940" y="12216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61642" y="11379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3156" y="20316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④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2041" y="41919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⑤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99793" y="476530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⑥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3717" y="875351"/>
            <a:ext cx="1177390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3445" y="1308162"/>
            <a:ext cx="881638" cy="550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15003" y="1740973"/>
            <a:ext cx="648072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/>
          <p:nvPr/>
        </p:nvCxnSpPr>
        <p:spPr>
          <a:xfrm rot="16200000" flipH="1">
            <a:off x="-231578" y="2871516"/>
            <a:ext cx="2797207" cy="536119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443195" y="1474812"/>
            <a:ext cx="2304256" cy="108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43196" y="1923678"/>
            <a:ext cx="2243861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27630" y="4311048"/>
            <a:ext cx="316992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41661" y="4765309"/>
            <a:ext cx="480418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핵심코드 </a:t>
            </a:r>
            <a:r>
              <a:rPr lang="en-US" altLang="ko-KR" b="1" dirty="0" smtClean="0">
                <a:solidFill>
                  <a:srgbClr val="756B5F"/>
                </a:solidFill>
              </a:rPr>
              <a:t>– XXX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0351600">
            <a:off x="1720573" y="2183639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워드 포트폴리오에 있는 화면구성들 다음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에 배치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3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907704" y="1257604"/>
            <a:ext cx="5544616" cy="23222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/>
              <a:t>이용자 기반의 추천 플랫폼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예약 및 대출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반납기능을 </a:t>
            </a:r>
            <a:r>
              <a:rPr lang="en-US" altLang="ko-KR" sz="2000" dirty="0" smtClean="0"/>
              <a:t>SNS</a:t>
            </a:r>
            <a:r>
              <a:rPr lang="ko-KR" altLang="en-US" sz="2000" dirty="0" smtClean="0"/>
              <a:t>와 연동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연체 및 대출에 대한 점수 부여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12. </a:t>
            </a:r>
            <a:r>
              <a:rPr lang="ko-KR" altLang="en-US" b="1" dirty="0" smtClean="0">
                <a:solidFill>
                  <a:srgbClr val="756B5F"/>
                </a:solidFill>
              </a:rPr>
              <a:t>차후</a:t>
            </a:r>
            <a:r>
              <a:rPr lang="en-US" altLang="ko-KR" b="1" dirty="0" smtClean="0">
                <a:solidFill>
                  <a:srgbClr val="756B5F"/>
                </a:solidFill>
              </a:rPr>
              <a:t> </a:t>
            </a:r>
            <a:r>
              <a:rPr lang="ko-KR" altLang="en-US" b="1" dirty="0" smtClean="0">
                <a:solidFill>
                  <a:srgbClr val="756B5F"/>
                </a:solidFill>
              </a:rPr>
              <a:t>개발 내용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2" name="가로로 말린 두루마리 모양 11"/>
          <p:cNvSpPr/>
          <p:nvPr/>
        </p:nvSpPr>
        <p:spPr>
          <a:xfrm>
            <a:off x="1115616" y="843558"/>
            <a:ext cx="6408712" cy="3240360"/>
          </a:xfrm>
          <a:prstGeom prst="horizontalScroll">
            <a:avLst/>
          </a:prstGeom>
          <a:noFill/>
          <a:ln w="38100">
            <a:solidFill>
              <a:srgbClr val="75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5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1977684"/>
            <a:ext cx="3672408" cy="551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71" y="1679538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2661550"/>
            <a:ext cx="792088" cy="504266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 smtClean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30" y="585718"/>
            <a:ext cx="8428759" cy="737189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본 시스템은 반려동물 분양 웹 페이지와 반려동물 관리 시스템을 통합하여 하나의 프로그램으로 이용 및 관리 할 수 있는 </a:t>
            </a:r>
            <a:r>
              <a:rPr lang="ko-KR" altLang="en-US" sz="1600" dirty="0" err="1">
                <a:solidFill>
                  <a:srgbClr val="464646"/>
                </a:solidFill>
                <a:latin typeface="+mn-ea"/>
              </a:rPr>
              <a:t>통합형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 반려동물 분양 관리 시스템입니다</a:t>
            </a: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. 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비회원</a:t>
            </a:r>
            <a:endParaRPr lang="en-US" altLang="ko-KR" dirty="0" smtClean="0">
              <a:solidFill>
                <a:srgbClr val="46464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464646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 	-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검색 기능과 반려동물 구경하기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이용가능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회원 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	</a:t>
            </a: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최소 검색 기능부터 최대 </a:t>
            </a:r>
            <a:r>
              <a:rPr lang="ko-KR" altLang="en-US" dirty="0" err="1">
                <a:latin typeface="+mn-ea"/>
              </a:rPr>
              <a:t>반려견</a:t>
            </a:r>
            <a:r>
              <a:rPr lang="ko-KR" altLang="en-US" dirty="0">
                <a:latin typeface="+mn-ea"/>
              </a:rPr>
              <a:t> 분양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예약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자유게시판 이용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관리자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최고 관리자를 기본으로 두고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최고 관리자를 통해서 관리자 계정 등록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삭제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관리자는 반려동물 등록 및 삭제 등의 관리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공지사항 및 </a:t>
            </a:r>
            <a:r>
              <a:rPr lang="ko-KR" altLang="en-US" dirty="0" err="1">
                <a:solidFill>
                  <a:srgbClr val="464646"/>
                </a:solidFill>
                <a:latin typeface="+mn-ea"/>
              </a:rPr>
              <a:t>회원게시판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관리 등의 기능을 이용</a:t>
            </a:r>
            <a:endParaRPr lang="en-US" altLang="ko-KR" dirty="0" smtClean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도서분류는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한국십진분류법에 따른다</a:t>
            </a:r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43517" y="3924076"/>
            <a:ext cx="2056973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+mn-ea"/>
              </a:rPr>
              <a:t>“ </a:t>
            </a:r>
            <a:r>
              <a:rPr lang="ko-KR" altLang="en-US" sz="4000" b="1" dirty="0" smtClean="0">
                <a:solidFill>
                  <a:schemeClr val="bg1"/>
                </a:solidFill>
                <a:latin typeface="+mn-ea"/>
              </a:rPr>
              <a:t>반려 </a:t>
            </a:r>
            <a:r>
              <a:rPr lang="en-US" altLang="ko-KR" sz="4000" b="1" dirty="0" smtClean="0">
                <a:solidFill>
                  <a:schemeClr val="bg1"/>
                </a:solidFill>
                <a:latin typeface="+mn-ea"/>
              </a:rPr>
              <a:t>“</a:t>
            </a:r>
            <a:endParaRPr lang="en-US" altLang="ko-KR" sz="40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인생을 함께 한다</a:t>
            </a:r>
            <a:endParaRPr lang="en-US" altLang="ko-KR" sz="16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 </a:t>
            </a:r>
          </a:p>
          <a:p>
            <a:pPr algn="ctr"/>
            <a:endParaRPr lang="en-US" altLang="ko-KR" sz="24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11" y="1275606"/>
            <a:ext cx="3923447" cy="22409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908" y="1123156"/>
            <a:ext cx="3994531" cy="192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10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Professional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K</a:t>
              </a: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8" y="1267422"/>
            <a:ext cx="7345363" cy="32385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Tomcat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9.0.31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1692474"/>
            <a:ext cx="7346950" cy="32385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116337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2966443"/>
            <a:ext cx="7345362" cy="32385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91" y="2541390"/>
            <a:ext cx="7345363" cy="32385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MVC model 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(model 2)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815360"/>
            <a:ext cx="7364412" cy="430577"/>
            <a:chOff x="827088" y="5229201"/>
            <a:chExt cx="7364600" cy="345322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JavaScript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jquery-3.4.1,   jquery-ui-1.12.1,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cos-26Dec2008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3390306"/>
            <a:ext cx="7345362" cy="325041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Eclipse IDE for Enterprise Java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Developers, </a:t>
              </a:r>
              <a:r>
                <a:rPr kumimoji="0" lang="en-US" altLang="ko-KR" sz="1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40258" y="520754"/>
            <a:ext cx="906252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반려</a:t>
            </a:r>
            <a:endParaRPr lang="ko-KR" altLang="en-US" sz="1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026213" y="1577812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사</a:t>
            </a:r>
            <a:r>
              <a:rPr lang="ko-KR" altLang="en-US" sz="1000" b="1" dirty="0" smtClean="0"/>
              <a:t>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60432" y="1592744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36136" y="2215761"/>
            <a:ext cx="396064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자유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9180" y="226537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00859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분양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779991" y="2215760"/>
            <a:ext cx="527463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반려동물 보기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380352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분양 신청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58665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분양예약</a:t>
            </a:r>
            <a:endParaRPr lang="ko-KR" altLang="en-US" sz="10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4644008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600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82044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예약현황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51981" y="3321416"/>
            <a:ext cx="528237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일반동물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보기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917735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7296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4360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816467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신청현황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940257" y="3321417"/>
            <a:ext cx="555736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프리미엄 동물 보기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072564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85727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61032" y="332653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75441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신청작</a:t>
            </a:r>
            <a:r>
              <a:rPr lang="ko-KR" altLang="en-US" sz="1000" b="1" dirty="0">
                <a:solidFill>
                  <a:schemeClr val="tx1"/>
                </a:solidFill>
              </a:rPr>
              <a:t>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43369" y="334435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308344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40352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143369" y="39337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987574"/>
            <a:ext cx="576000" cy="290767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>
            <a:off x="4393384" y="763754"/>
            <a:ext cx="106640" cy="22382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242803" y="2747866"/>
            <a:ext cx="690875" cy="4818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2" idx="2"/>
            <a:endCxn id="24" idx="0"/>
          </p:cNvCxnSpPr>
          <p:nvPr/>
        </p:nvCxnSpPr>
        <p:spPr>
          <a:xfrm rot="16200000" flipH="1">
            <a:off x="676770" y="2795781"/>
            <a:ext cx="699250" cy="3944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1349420" y="1300576"/>
            <a:ext cx="444559" cy="148503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2"/>
            <a:endCxn id="16" idx="0"/>
          </p:cNvCxnSpPr>
          <p:nvPr/>
        </p:nvCxnSpPr>
        <p:spPr>
          <a:xfrm rot="16200000" flipH="1">
            <a:off x="5128967" y="-993940"/>
            <a:ext cx="394949" cy="6024452"/>
          </a:xfrm>
          <a:prstGeom prst="bentConnector3">
            <a:avLst>
              <a:gd name="adj1" fmla="val 56202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5" idx="2"/>
            <a:endCxn id="32" idx="0"/>
          </p:cNvCxnSpPr>
          <p:nvPr/>
        </p:nvCxnSpPr>
        <p:spPr>
          <a:xfrm rot="16200000" flipH="1">
            <a:off x="7566562" y="2587551"/>
            <a:ext cx="750596" cy="76301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6932234" y="2716971"/>
            <a:ext cx="751328" cy="5049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32" idx="2"/>
            <a:endCxn id="35" idx="0"/>
          </p:cNvCxnSpPr>
          <p:nvPr/>
        </p:nvCxnSpPr>
        <p:spPr>
          <a:xfrm rot="5400000">
            <a:off x="8217653" y="3828073"/>
            <a:ext cx="211432" cy="127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5400000" flipH="1" flipV="1">
            <a:off x="7148685" y="2933421"/>
            <a:ext cx="751328" cy="720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5" idx="2"/>
            <a:endCxn id="34" idx="0"/>
          </p:cNvCxnSpPr>
          <p:nvPr/>
        </p:nvCxnSpPr>
        <p:spPr>
          <a:xfrm rot="16200000" flipH="1">
            <a:off x="7368159" y="2785954"/>
            <a:ext cx="744386" cy="3600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5495709" y="2732219"/>
            <a:ext cx="740484" cy="46356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4852506" y="2565263"/>
            <a:ext cx="753165" cy="81016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5274283" y="2953645"/>
            <a:ext cx="751328" cy="3155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5066784" y="2779541"/>
            <a:ext cx="753165" cy="38160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3767096" y="2870387"/>
            <a:ext cx="727657" cy="17440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3466084" y="2743777"/>
            <a:ext cx="727656" cy="42762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428875" y="2770552"/>
            <a:ext cx="719581" cy="4156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6467027" y="-688662"/>
            <a:ext cx="314403" cy="42484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3257384" y="335171"/>
            <a:ext cx="299471" cy="21858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3" idx="0"/>
          </p:cNvCxnSpPr>
          <p:nvPr/>
        </p:nvCxnSpPr>
        <p:spPr>
          <a:xfrm flipV="1">
            <a:off x="2580862" y="2043092"/>
            <a:ext cx="1" cy="19747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0"/>
          </p:cNvCxnSpPr>
          <p:nvPr/>
        </p:nvCxnSpPr>
        <p:spPr>
          <a:xfrm flipV="1">
            <a:off x="5634171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5" idx="0"/>
          </p:cNvCxnSpPr>
          <p:nvPr/>
        </p:nvCxnSpPr>
        <p:spPr>
          <a:xfrm flipV="1">
            <a:off x="7560355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2" idx="2"/>
            <a:endCxn id="18" idx="0"/>
          </p:cNvCxnSpPr>
          <p:nvPr/>
        </p:nvCxnSpPr>
        <p:spPr>
          <a:xfrm rot="5400000">
            <a:off x="466973" y="2968000"/>
            <a:ext cx="686839" cy="3758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11" idx="2"/>
            <a:endCxn id="30" idx="0"/>
          </p:cNvCxnSpPr>
          <p:nvPr/>
        </p:nvCxnSpPr>
        <p:spPr>
          <a:xfrm rot="16200000" flipH="1">
            <a:off x="5721213" y="2506716"/>
            <a:ext cx="732774" cy="9068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3" idx="2"/>
            <a:endCxn id="19" idx="0"/>
          </p:cNvCxnSpPr>
          <p:nvPr/>
        </p:nvCxnSpPr>
        <p:spPr>
          <a:xfrm rot="5400000">
            <a:off x="2113613" y="2866998"/>
            <a:ext cx="715679" cy="21881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14" idx="0"/>
          </p:cNvCxnSpPr>
          <p:nvPr/>
        </p:nvCxnSpPr>
        <p:spPr>
          <a:xfrm flipH="1" flipV="1">
            <a:off x="4042371" y="2043091"/>
            <a:ext cx="1352" cy="17266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1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9912" y="632680"/>
            <a:ext cx="7921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반려</a:t>
            </a:r>
            <a:endParaRPr lang="en-US" altLang="ko-KR" sz="1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5496" y="1577812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이용</a:t>
            </a:r>
            <a:r>
              <a:rPr lang="ko-KR" altLang="en-US" sz="1000" b="1" dirty="0"/>
              <a:t>자</a:t>
            </a:r>
            <a:endParaRPr lang="ko-KR" altLang="en-US" sz="10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588224" y="1592744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39262" y="2659663"/>
            <a:ext cx="719976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분양 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3" y="2265371"/>
            <a:ext cx="430821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29840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</a:t>
            </a:r>
            <a:r>
              <a:rPr lang="ko-KR" altLang="en-US" sz="1000" b="1" dirty="0"/>
              <a:t>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522382" y="2215760"/>
            <a:ext cx="536577" cy="42761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반려동물관리</a:t>
            </a:r>
            <a:endParaRPr lang="en-US" altLang="ko-KR" sz="10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5818593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9632" y="3330209"/>
            <a:ext cx="431398" cy="39288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관리자 삭제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575014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강</a:t>
            </a:r>
            <a:r>
              <a:rPr lang="ko-KR" altLang="en-US" sz="1000" b="1" dirty="0">
                <a:solidFill>
                  <a:schemeClr val="tx1"/>
                </a:solidFill>
              </a:rPr>
              <a:t>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21421" y="3317181"/>
            <a:ext cx="565164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프리미엄 동물 등록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092320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8967" y="3334245"/>
            <a:ext cx="446361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관리자등록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005753" y="3317181"/>
            <a:ext cx="360000" cy="405908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검</a:t>
            </a:r>
            <a:r>
              <a:rPr lang="ko-KR" altLang="en-US" sz="1000" b="1" dirty="0">
                <a:solidFill>
                  <a:schemeClr val="tx1"/>
                </a:solidFill>
              </a:rPr>
              <a:t>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47149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60312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035341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875681"/>
            <a:ext cx="35952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364124" y="2871395"/>
            <a:ext cx="690874" cy="23482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627733" y="2842611"/>
            <a:ext cx="686838" cy="28835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3636787" y="-974068"/>
            <a:ext cx="429627" cy="6049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6887494" y="2949419"/>
            <a:ext cx="296582" cy="4730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6244291" y="2791966"/>
            <a:ext cx="309263" cy="80065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6666068" y="3170845"/>
            <a:ext cx="307426" cy="4106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6458569" y="3006244"/>
            <a:ext cx="309263" cy="37210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16200000" flipH="1">
            <a:off x="4610432" y="2823609"/>
            <a:ext cx="673811" cy="31333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998490" y="2805830"/>
            <a:ext cx="698615" cy="32408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5530925" y="247442"/>
            <a:ext cx="314403" cy="23762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2262027" y="-660188"/>
            <a:ext cx="299471" cy="41765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4002211" y="4179989"/>
            <a:ext cx="58345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일반 동물 삭제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4938361" y="4179989"/>
            <a:ext cx="623905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프리미엄 동물 삭제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995936" y="3317181"/>
            <a:ext cx="596001" cy="370956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일반 동물 등록</a:t>
            </a:r>
          </a:p>
        </p:txBody>
      </p:sp>
      <p:cxnSp>
        <p:nvCxnSpPr>
          <p:cNvPr id="59" name="꺾인 연결선 58"/>
          <p:cNvCxnSpPr>
            <a:stCxn id="90" idx="2"/>
            <a:endCxn id="86" idx="0"/>
          </p:cNvCxnSpPr>
          <p:nvPr/>
        </p:nvCxnSpPr>
        <p:spPr>
          <a:xfrm rot="5400000">
            <a:off x="4048011" y="3934063"/>
            <a:ext cx="491852" cy="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0" idx="2"/>
            <a:endCxn id="88" idx="0"/>
          </p:cNvCxnSpPr>
          <p:nvPr/>
        </p:nvCxnSpPr>
        <p:spPr>
          <a:xfrm rot="16200000" flipH="1">
            <a:off x="4934754" y="3864429"/>
            <a:ext cx="484808" cy="1463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16200000" flipH="1">
            <a:off x="2274588" y="2853818"/>
            <a:ext cx="715679" cy="245174"/>
          </a:xfrm>
          <a:prstGeom prst="bentConnector3">
            <a:avLst>
              <a:gd name="adj1" fmla="val 48669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2509843" y="2050558"/>
            <a:ext cx="1" cy="19000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H="1" flipV="1">
            <a:off x="4788024" y="2050557"/>
            <a:ext cx="2647" cy="165203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14" idx="2"/>
            <a:endCxn id="90" idx="0"/>
          </p:cNvCxnSpPr>
          <p:nvPr/>
        </p:nvCxnSpPr>
        <p:spPr>
          <a:xfrm rot="5400000">
            <a:off x="4205399" y="2731908"/>
            <a:ext cx="673811" cy="49673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11" idx="0"/>
            <a:endCxn id="10" idx="2"/>
          </p:cNvCxnSpPr>
          <p:nvPr/>
        </p:nvCxnSpPr>
        <p:spPr>
          <a:xfrm rot="5400000" flipH="1" flipV="1">
            <a:off x="6425778" y="2209217"/>
            <a:ext cx="823919" cy="76974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꺾인 연결선 125"/>
          <p:cNvCxnSpPr>
            <a:stCxn id="10" idx="3"/>
            <a:endCxn id="127" idx="0"/>
          </p:cNvCxnSpPr>
          <p:nvPr/>
        </p:nvCxnSpPr>
        <p:spPr>
          <a:xfrm>
            <a:off x="7164224" y="1714244"/>
            <a:ext cx="1080184" cy="929125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7884420" y="2643369"/>
            <a:ext cx="719976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공지사항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7693841" y="3319761"/>
            <a:ext cx="468032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 작성</a:t>
            </a:r>
          </a:p>
        </p:txBody>
      </p:sp>
      <p:cxnSp>
        <p:nvCxnSpPr>
          <p:cNvPr id="136" name="꺾인 연결선 135"/>
          <p:cNvCxnSpPr>
            <a:stCxn id="127" idx="2"/>
            <a:endCxn id="131" idx="0"/>
          </p:cNvCxnSpPr>
          <p:nvPr/>
        </p:nvCxnSpPr>
        <p:spPr>
          <a:xfrm rot="5400000">
            <a:off x="7936937" y="3012290"/>
            <a:ext cx="298392" cy="316551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 138"/>
          <p:cNvCxnSpPr>
            <a:stCxn id="127" idx="2"/>
            <a:endCxn id="140" idx="0"/>
          </p:cNvCxnSpPr>
          <p:nvPr/>
        </p:nvCxnSpPr>
        <p:spPr>
          <a:xfrm rot="16200000" flipH="1">
            <a:off x="8221547" y="3044229"/>
            <a:ext cx="295811" cy="25008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8260481" y="3317180"/>
            <a:ext cx="468032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 수정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1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26318" y="564399"/>
            <a:ext cx="7921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반려</a:t>
            </a:r>
            <a:endParaRPr lang="en-US" altLang="ko-KR" sz="1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5496" y="1577812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  <a:endParaRPr lang="en-US" altLang="ko-KR" sz="10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588224" y="1592744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비회원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44248" y="2215761"/>
            <a:ext cx="719976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회원가입</a:t>
            </a:r>
            <a:endParaRPr lang="en-US" altLang="ko-KR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522382" y="2215760"/>
            <a:ext cx="659039" cy="28398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자유게시판</a:t>
            </a:r>
            <a:endParaRPr lang="en-US" altLang="ko-KR" sz="1000" b="1" dirty="0" smtClean="0"/>
          </a:p>
          <a:p>
            <a:pPr algn="ctr"/>
            <a:endParaRPr lang="en-US" altLang="ko-KR" sz="1000" b="1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4522382" y="2759432"/>
            <a:ext cx="509519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보기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624236" y="295428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212024" y="1035341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807399"/>
            <a:ext cx="22358" cy="227942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4" idx="0"/>
          </p:cNvCxnSpPr>
          <p:nvPr/>
        </p:nvCxnSpPr>
        <p:spPr>
          <a:xfrm rot="5400000">
            <a:off x="5674055" y="1013591"/>
            <a:ext cx="380016" cy="2024322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684677" y="2592207"/>
            <a:ext cx="259690" cy="7476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5530925" y="247442"/>
            <a:ext cx="314403" cy="23762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2262027" y="-660188"/>
            <a:ext cx="299471" cy="41765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1" idx="0"/>
            <a:endCxn id="10" idx="2"/>
          </p:cNvCxnSpPr>
          <p:nvPr/>
        </p:nvCxnSpPr>
        <p:spPr>
          <a:xfrm rot="5400000" flipH="1" flipV="1">
            <a:off x="6650222" y="1989759"/>
            <a:ext cx="380017" cy="7198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1" idx="0"/>
            <a:endCxn id="11" idx="2"/>
          </p:cNvCxnSpPr>
          <p:nvPr/>
        </p:nvCxnSpPr>
        <p:spPr>
          <a:xfrm flipV="1">
            <a:off x="6804236" y="2593761"/>
            <a:ext cx="0" cy="36052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10" idx="2"/>
            <a:endCxn id="65" idx="0"/>
          </p:cNvCxnSpPr>
          <p:nvPr/>
        </p:nvCxnSpPr>
        <p:spPr>
          <a:xfrm rot="5400000">
            <a:off x="4963306" y="302842"/>
            <a:ext cx="380016" cy="3445820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059832" y="2215760"/>
            <a:ext cx="741143" cy="28398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분양 게시판</a:t>
            </a:r>
            <a:endParaRPr lang="en-US" altLang="ko-KR" sz="1000" b="1" dirty="0" smtClean="0"/>
          </a:p>
        </p:txBody>
      </p:sp>
      <p:cxnSp>
        <p:nvCxnSpPr>
          <p:cNvPr id="51" name="직선 연결선 50"/>
          <p:cNvCxnSpPr>
            <a:stCxn id="65" idx="2"/>
            <a:endCxn id="70" idx="0"/>
          </p:cNvCxnSpPr>
          <p:nvPr/>
        </p:nvCxnSpPr>
        <p:spPr>
          <a:xfrm flipH="1">
            <a:off x="3372498" y="2499742"/>
            <a:ext cx="57906" cy="27837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3059833" y="2778117"/>
            <a:ext cx="62533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일반 동물 보기</a:t>
            </a:r>
          </a:p>
        </p:txBody>
      </p:sp>
    </p:spTree>
    <p:extLst>
      <p:ext uri="{BB962C8B-B14F-4D97-AF65-F5344CB8AC3E}">
        <p14:creationId xmlns:p14="http://schemas.microsoft.com/office/powerpoint/2010/main" val="116868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91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4.  Gantt 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20503"/>
            <a:ext cx="6264696" cy="427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5505</TotalTime>
  <Words>1420</Words>
  <Application>Microsoft Office PowerPoint</Application>
  <PresentationFormat>화면 슬라이드 쇼(16:9)</PresentationFormat>
  <Paragraphs>435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Arial Unicode MS</vt:lpstr>
      <vt:lpstr>HY중고딕</vt:lpstr>
      <vt:lpstr>HY헤드라인M</vt:lpstr>
      <vt:lpstr>가는안상수체</vt:lpstr>
      <vt:lpstr>맑은 고딕</vt:lpstr>
      <vt:lpstr>한컴 윤고딕 230</vt:lpstr>
      <vt:lpstr>Arial</vt:lpstr>
      <vt:lpstr>Segoe UI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user</cp:lastModifiedBy>
  <cp:revision>368</cp:revision>
  <dcterms:created xsi:type="dcterms:W3CDTF">2016-06-22T05:17:17Z</dcterms:created>
  <dcterms:modified xsi:type="dcterms:W3CDTF">2022-06-24T02:59:50Z</dcterms:modified>
</cp:coreProperties>
</file>