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3" r:id="rId3"/>
    <p:sldId id="331" r:id="rId4"/>
    <p:sldId id="295" r:id="rId5"/>
    <p:sldId id="274" r:id="rId6"/>
    <p:sldId id="332" r:id="rId7"/>
    <p:sldId id="333" r:id="rId8"/>
    <p:sldId id="347" r:id="rId9"/>
    <p:sldId id="319" r:id="rId10"/>
    <p:sldId id="320" r:id="rId11"/>
    <p:sldId id="321" r:id="rId12"/>
    <p:sldId id="292" r:id="rId13"/>
    <p:sldId id="299" r:id="rId14"/>
    <p:sldId id="334" r:id="rId15"/>
    <p:sldId id="335" r:id="rId16"/>
    <p:sldId id="336" r:id="rId17"/>
    <p:sldId id="325" r:id="rId18"/>
    <p:sldId id="324" r:id="rId19"/>
    <p:sldId id="342" r:id="rId20"/>
    <p:sldId id="343" r:id="rId21"/>
    <p:sldId id="344" r:id="rId22"/>
    <p:sldId id="345" r:id="rId23"/>
    <p:sldId id="346" r:id="rId24"/>
    <p:sldId id="341" r:id="rId25"/>
    <p:sldId id="348" r:id="rId2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40" d="100"/>
          <a:sy n="140" d="100"/>
        </p:scale>
        <p:origin x="572" y="6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65416" y="4894443"/>
            <a:ext cx="1486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rgbClr val="987C4D"/>
                </a:solidFill>
              </a:rPr>
              <a:t>Integrated </a:t>
            </a:r>
            <a:r>
              <a:rPr lang="en-US" altLang="ko-KR" sz="800" b="1" dirty="0" err="1">
                <a:solidFill>
                  <a:srgbClr val="756B5F"/>
                </a:solidFill>
              </a:rPr>
              <a:t>L</a:t>
            </a:r>
            <a:r>
              <a:rPr lang="en-US" altLang="ko-KR" sz="800" dirty="0" err="1">
                <a:solidFill>
                  <a:srgbClr val="987C4D"/>
                </a:solidFill>
              </a:rPr>
              <a:t>ibr</a:t>
            </a:r>
            <a:r>
              <a:rPr lang="en-US" altLang="ko-KR" sz="800" b="1" dirty="0" err="1">
                <a:solidFill>
                  <a:srgbClr val="756B5F"/>
                </a:solidFill>
              </a:rPr>
              <a:t>A</a:t>
            </a:r>
            <a:r>
              <a:rPr lang="en-US" altLang="ko-KR" sz="800" dirty="0" err="1">
                <a:solidFill>
                  <a:srgbClr val="987C4D"/>
                </a:solidFill>
              </a:rPr>
              <a:t>ry</a:t>
            </a:r>
            <a:r>
              <a:rPr lang="en-US" altLang="ko-KR" sz="800" b="1" dirty="0" err="1">
                <a:solidFill>
                  <a:srgbClr val="5F5556"/>
                </a:solidFill>
              </a:rPr>
              <a:t>S</a:t>
            </a:r>
            <a:r>
              <a:rPr lang="en-US" altLang="ko-KR" sz="800" dirty="0" err="1">
                <a:solidFill>
                  <a:srgbClr val="987C4D"/>
                </a:solidFill>
              </a:rPr>
              <a:t>ystem</a:t>
            </a:r>
            <a:r>
              <a:rPr lang="en-US" altLang="ko-KR" sz="800" dirty="0">
                <a:solidFill>
                  <a:srgbClr val="987C4D"/>
                </a:solidFill>
              </a:rPr>
              <a:t> </a:t>
            </a:r>
            <a:r>
              <a:rPr lang="en-US" altLang="ko-KR" sz="800" b="1" dirty="0">
                <a:solidFill>
                  <a:srgbClr val="756B5F"/>
                </a:solidFill>
              </a:rPr>
              <a:t>*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120366" y="4776862"/>
            <a:ext cx="491197" cy="333171"/>
            <a:chOff x="120363" y="6369148"/>
            <a:chExt cx="491197" cy="44422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00" y="6369148"/>
              <a:ext cx="375721" cy="375721"/>
            </a:xfrm>
            <a:prstGeom prst="rect">
              <a:avLst/>
            </a:prstGeom>
          </p:spPr>
        </p:pic>
        <p:sp>
          <p:nvSpPr>
            <p:cNvPr id="14" name="타원 13"/>
            <p:cNvSpPr/>
            <p:nvPr/>
          </p:nvSpPr>
          <p:spPr>
            <a:xfrm>
              <a:off x="120363" y="6381328"/>
              <a:ext cx="491197" cy="432048"/>
            </a:xfrm>
            <a:prstGeom prst="ellipse">
              <a:avLst/>
            </a:prstGeom>
            <a:noFill/>
            <a:ln w="38100">
              <a:solidFill>
                <a:srgbClr val="756B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b" anchorCtr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rgbClr val="756B5F"/>
                  </a:solidFill>
                </a:rPr>
                <a:t>LAS</a:t>
              </a:r>
              <a:r>
                <a:rPr lang="en-US" altLang="ko-KR" sz="800" b="1" baseline="30000" dirty="0">
                  <a:solidFill>
                    <a:srgbClr val="756B5F"/>
                  </a:solidFill>
                </a:rPr>
                <a:t>*</a:t>
              </a:r>
              <a:endParaRPr lang="ko-KR" altLang="en-US" sz="800" b="1" baseline="30000" dirty="0">
                <a:solidFill>
                  <a:srgbClr val="756B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9401" y="1779662"/>
            <a:ext cx="28264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</a:t>
            </a:r>
            <a:r>
              <a:rPr lang="ko-KR" altLang="en-US" sz="44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 반 </a:t>
            </a:r>
            <a:r>
              <a:rPr lang="ko-KR" altLang="en-US" sz="44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려</a:t>
            </a:r>
            <a:r>
              <a:rPr lang="ko-KR" altLang="en-US" sz="44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sz="44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”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2022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08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9610" y="2962189"/>
            <a:ext cx="650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정보처리산업기사 </a:t>
            </a:r>
            <a:r>
              <a:rPr lang="ko-KR" altLang="en-US" b="1" dirty="0" err="1">
                <a:solidFill>
                  <a:srgbClr val="FFC000"/>
                </a:solidFill>
              </a:rPr>
              <a:t>과정평가형</a:t>
            </a:r>
            <a:r>
              <a:rPr lang="ko-KR" altLang="en-US" b="1" dirty="0">
                <a:solidFill>
                  <a:srgbClr val="FFC000"/>
                </a:solidFill>
              </a:rPr>
              <a:t> 자바 개발자 양성과정 최진영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A3BD4E-4758-7B72-8F57-2348BEB4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419"/>
            <a:ext cx="827584" cy="9331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B210E-DDBD-A4E9-42B1-2612CD91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1264965"/>
            <a:ext cx="1623893" cy="16238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E825C3-705E-9B5C-1C77-2A08D2A5928D}"/>
              </a:ext>
            </a:extLst>
          </p:cNvPr>
          <p:cNvSpPr txBox="1"/>
          <p:nvPr/>
        </p:nvSpPr>
        <p:spPr>
          <a:xfrm>
            <a:off x="2796900" y="2233196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:   </a:t>
            </a:r>
            <a:r>
              <a:rPr lang="ko-KR" altLang="en-US" sz="16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인 생 을   함 께  하  다       </a:t>
            </a:r>
            <a:endParaRPr lang="en-US" altLang="ko-KR" sz="16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51432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3914" y="760264"/>
            <a:ext cx="86205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로그인 후 내 서재 메뉴를 통해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회원정보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탈퇴 및 대출도서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예약도서확인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자리예약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확인할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웹페이지를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통해 가입한 회원은 기본적으로 준회원 등급을 획득하며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도서관 방문을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통해 정회원 전환이 가능하고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10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권 이상의 대출기록이 있는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우수회원으로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자동등업된다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도서검색은 서명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저자명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출판사명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키워드로 검색할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도서검색을 통해 원하는 도서에 대한 상세정보를 확인할 수 있으며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관리자를 통해 도서를 대출할 수 있으며 이미 대출된 도서예약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당일에 한하여 도서관 자리 예약도 가능하다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준회원 이상은 자유게시판 열람이 가능하며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게시판 글 작성 및 수정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 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댓글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및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답글달기를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할 수 있으며 </a:t>
            </a:r>
            <a:r>
              <a:rPr lang="ko-KR" altLang="en-US" sz="16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인기글은</a:t>
            </a: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표시를 붙인다 </a:t>
            </a:r>
            <a:endParaRPr lang="en-US" altLang="ko-KR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 algn="just">
              <a:lnSpc>
                <a:spcPct val="15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정회원 이상은 사진파일을 첨부할 수 있는 도서신청 게시판 이용이 할 수 있다</a:t>
            </a:r>
            <a:r>
              <a:rPr lang="en-US" altLang="ko-KR" sz="16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16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75" y="4227934"/>
            <a:ext cx="323850" cy="1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9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요구사항분석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515456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93220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ts val="2300"/>
              </a:lnSpc>
              <a:defRPr sz="1600">
                <a:solidFill>
                  <a:srgbClr val="464646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defRPr>
            </a:lvl1pPr>
          </a:lstStyle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ADMIN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계정을 통해 관리자 계정 생성 및 삭제를 할 수 있다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관리자모드에서는 대출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반납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회원 목록 출력 등의 회원관리와 도서 등록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수정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등의 도서관리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공지사항 게시판 관리 기능을 이용 가능하게 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한컴 윤고딕 230" panose="02020603020101020101" pitchFamily="18" charset="-127"/>
              <a:buChar char="-"/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관리자모드에서 우수회원이나 인기도서 등의 전체적인 통계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현황을 확인할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 있다</a:t>
            </a:r>
            <a:r>
              <a:rPr lang="en-US" altLang="ko-KR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729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323528" y="1329612"/>
            <a:ext cx="7992888" cy="2370742"/>
            <a:chOff x="755576" y="1556792"/>
            <a:chExt cx="7992888" cy="27531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079612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비회원</a:t>
              </a:r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941783" y="1556794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준회원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9478" y="1556793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정회원</a:t>
              </a: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6733126" y="1556792"/>
              <a:ext cx="104411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Segoe UI Black" panose="020B0A02040204020203" pitchFamily="34" charset="0"/>
                </a:rPr>
                <a:t>우수회원</a:t>
              </a: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080939" y="2589023"/>
              <a:ext cx="864096" cy="539390"/>
            </a:xfrm>
            <a:prstGeom prst="round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HY중고딕" panose="02030600000101010101" pitchFamily="18" charset="-127"/>
                  <a:ea typeface="HY중고딕" panose="02030600000101010101" pitchFamily="18" charset="-127"/>
                </a:rPr>
                <a:t>관리자</a:t>
              </a: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123728" y="1695016"/>
              <a:ext cx="781169" cy="401166"/>
            </a:xfrm>
            <a:prstGeom prst="rightArrow">
              <a:avLst/>
            </a:prstGeom>
            <a:solidFill>
              <a:srgbClr val="333333"/>
            </a:solidFill>
            <a:ln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회원가입</a:t>
              </a:r>
            </a:p>
          </p:txBody>
        </p:sp>
        <p:sp>
          <p:nvSpPr>
            <p:cNvPr id="10" name="덧셈 기호 9"/>
            <p:cNvSpPr/>
            <p:nvPr/>
          </p:nvSpPr>
          <p:spPr>
            <a:xfrm>
              <a:off x="2400207" y="2097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576" y="2121242"/>
              <a:ext cx="1428607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도서검색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55776" y="2121242"/>
              <a:ext cx="1638102" cy="321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algn="ctr">
                <a:buFont typeface="Arial" panose="020B0604020202020204" pitchFamily="34" charset="0"/>
                <a:buChar char="•"/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 게시판 이용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81017" y="2117680"/>
              <a:ext cx="1539141" cy="777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자리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예약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pPr algn="ctr"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신청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39947" y="2126613"/>
              <a:ext cx="2108517" cy="545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 제약조건 완화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 추천 받기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</p:txBody>
        </p:sp>
        <p:sp>
          <p:nvSpPr>
            <p:cNvPr id="17" name="덧셈 기호 16"/>
            <p:cNvSpPr/>
            <p:nvPr/>
          </p:nvSpPr>
          <p:spPr>
            <a:xfrm>
              <a:off x="4300422" y="211659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6194996" y="2125863"/>
              <a:ext cx="262113" cy="335687"/>
            </a:xfrm>
            <a:prstGeom prst="mathPlus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926" y="3130433"/>
              <a:ext cx="1427281" cy="1179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회원관리 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도서관리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대출</a:t>
              </a:r>
              <a:r>
                <a:rPr lang="en-US" altLang="ko-KR" sz="1200" b="1" dirty="0">
                  <a:solidFill>
                    <a:srgbClr val="464646"/>
                  </a:solidFill>
                  <a:latin typeface="+mn-ea"/>
                </a:rPr>
                <a:t>/</a:t>
              </a:r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반납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게시판 관리 </a:t>
              </a:r>
              <a:endParaRPr lang="en-US" altLang="ko-KR" sz="1200" b="1" dirty="0">
                <a:solidFill>
                  <a:srgbClr val="464646"/>
                </a:solidFill>
                <a:latin typeface="+mn-ea"/>
              </a:endParaRPr>
            </a:p>
            <a:p>
              <a:r>
                <a:rPr lang="ko-KR" altLang="en-US" sz="1200" b="1" dirty="0">
                  <a:solidFill>
                    <a:srgbClr val="464646"/>
                  </a:solidFill>
                  <a:latin typeface="+mn-ea"/>
                </a:rPr>
                <a:t>∙ 통계현황</a:t>
              </a: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7564" y="951570"/>
            <a:ext cx="1044116" cy="30611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블랙회원</a:t>
            </a:r>
          </a:p>
        </p:txBody>
      </p:sp>
      <p:cxnSp>
        <p:nvCxnSpPr>
          <p:cNvPr id="32" name="꺾인 연결선 31"/>
          <p:cNvCxnSpPr>
            <a:stCxn id="4" idx="0"/>
            <a:endCxn id="23" idx="3"/>
          </p:cNvCxnSpPr>
          <p:nvPr/>
        </p:nvCxnSpPr>
        <p:spPr>
          <a:xfrm rot="16200000" flipV="1">
            <a:off x="2249244" y="547064"/>
            <a:ext cx="224988" cy="1340113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5" idx="0"/>
            <a:endCxn id="23" idx="3"/>
          </p:cNvCxnSpPr>
          <p:nvPr/>
        </p:nvCxnSpPr>
        <p:spPr>
          <a:xfrm rot="16200000" flipV="1">
            <a:off x="3193093" y="-396785"/>
            <a:ext cx="224987" cy="322780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6" idx="0"/>
            <a:endCxn id="23" idx="3"/>
          </p:cNvCxnSpPr>
          <p:nvPr/>
        </p:nvCxnSpPr>
        <p:spPr>
          <a:xfrm rot="16200000" flipV="1">
            <a:off x="4144916" y="-1348609"/>
            <a:ext cx="224987" cy="5131456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5.  </a:t>
            </a:r>
            <a:r>
              <a:rPr lang="ko-KR" altLang="en-US" b="1" dirty="0">
                <a:solidFill>
                  <a:srgbClr val="756B5F"/>
                </a:solidFill>
              </a:rPr>
              <a:t>요구사항 분석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67547" y="46551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이용자 권한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585660" y="1437625"/>
            <a:ext cx="794552" cy="345449"/>
          </a:xfrm>
          <a:prstGeom prst="rightArrow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희망회원</a:t>
            </a:r>
          </a:p>
        </p:txBody>
      </p:sp>
      <p:sp>
        <p:nvSpPr>
          <p:cNvPr id="29" name="오른쪽 화살표 28"/>
          <p:cNvSpPr/>
          <p:nvPr/>
        </p:nvSpPr>
        <p:spPr>
          <a:xfrm>
            <a:off x="5522710" y="1401559"/>
            <a:ext cx="777482" cy="374759"/>
          </a:xfrm>
          <a:prstGeom prst="rightArrow">
            <a:avLst>
              <a:gd name="adj1" fmla="val 64404"/>
              <a:gd name="adj2" fmla="val 50000"/>
            </a:avLst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대출</a:t>
            </a:r>
            <a:r>
              <a:rPr lang="en-US" altLang="ko-KR" sz="900" dirty="0"/>
              <a:t>20</a:t>
            </a:r>
            <a:r>
              <a:rPr lang="ko-KR" altLang="en-US" sz="900" dirty="0"/>
              <a:t>권 이상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21517" y="2625757"/>
            <a:ext cx="4818836" cy="1296427"/>
          </a:xfrm>
          <a:prstGeom prst="roundRect">
            <a:avLst/>
          </a:prstGeom>
          <a:solidFill>
            <a:schemeClr val="bg2">
              <a:alpha val="3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▷ 용어정리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이용자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도서관 시스템을 이용하고자 하는 모든 사람들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관리자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관리자 권한을 부여 받은 사서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비회원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거치지 않고 시스템을 이용하는 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solidFill>
                  <a:schemeClr val="tx1"/>
                </a:solidFill>
              </a:rPr>
              <a:t>회 원 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시스템 내에서 회원가입절차를 거쳐 가입한 자로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네 등급으로 구분된다</a:t>
            </a:r>
          </a:p>
        </p:txBody>
      </p:sp>
    </p:spTree>
    <p:extLst>
      <p:ext uri="{BB962C8B-B14F-4D97-AF65-F5344CB8AC3E}">
        <p14:creationId xmlns:p14="http://schemas.microsoft.com/office/powerpoint/2010/main" val="163482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79512" y="1714569"/>
            <a:ext cx="428322" cy="588777"/>
            <a:chOff x="934391" y="2362099"/>
            <a:chExt cx="428322" cy="785037"/>
          </a:xfrm>
        </p:grpSpPr>
        <p:grpSp>
          <p:nvGrpSpPr>
            <p:cNvPr id="7" name="그룹 6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9" name="타원 8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>
                <a:stCxn id="9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934391" y="2818841"/>
              <a:ext cx="428322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user</a:t>
              </a:r>
              <a:endParaRPr lang="ko-KR" altLang="en-US" sz="1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03190" y="1012491"/>
            <a:ext cx="893193" cy="588777"/>
            <a:chOff x="692060" y="2362099"/>
            <a:chExt cx="893193" cy="785037"/>
          </a:xfrm>
        </p:grpSpPr>
        <p:grpSp>
          <p:nvGrpSpPr>
            <p:cNvPr id="15" name="그룹 14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17" name="타원 16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7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692060" y="2818841"/>
              <a:ext cx="89319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nonmember</a:t>
              </a:r>
              <a:endParaRPr lang="ko-KR" altLang="en-US" sz="10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85269" y="2368564"/>
            <a:ext cx="668773" cy="588777"/>
            <a:chOff x="810398" y="2362099"/>
            <a:chExt cx="668773" cy="785037"/>
          </a:xfrm>
        </p:grpSpPr>
        <p:grpSp>
          <p:nvGrpSpPr>
            <p:cNvPr id="23" name="그룹 22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25" name="타원 24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25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810398" y="2818841"/>
              <a:ext cx="668773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member</a:t>
              </a:r>
              <a:endParaRPr lang="ko-KR" altLang="en-US" sz="10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982038" y="2365200"/>
            <a:ext cx="732893" cy="742667"/>
            <a:chOff x="789320" y="2362099"/>
            <a:chExt cx="732893" cy="990223"/>
          </a:xfrm>
        </p:grpSpPr>
        <p:grpSp>
          <p:nvGrpSpPr>
            <p:cNvPr id="31" name="그룹 30"/>
            <p:cNvGrpSpPr/>
            <p:nvPr/>
          </p:nvGrpSpPr>
          <p:grpSpPr>
            <a:xfrm>
              <a:off x="971600" y="2362099"/>
              <a:ext cx="324000" cy="523198"/>
              <a:chOff x="269738" y="1916832"/>
              <a:chExt cx="324000" cy="523198"/>
            </a:xfrm>
          </p:grpSpPr>
          <p:sp>
            <p:nvSpPr>
              <p:cNvPr id="33" name="타원 32"/>
              <p:cNvSpPr>
                <a:spLocks noChangeAspect="1"/>
              </p:cNvSpPr>
              <p:nvPr/>
            </p:nvSpPr>
            <p:spPr>
              <a:xfrm>
                <a:off x="316520" y="1916832"/>
                <a:ext cx="225000" cy="1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738" y="2183348"/>
                <a:ext cx="324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>
                <a:stCxn id="33" idx="4"/>
              </p:cNvCxnSpPr>
              <p:nvPr/>
            </p:nvCxnSpPr>
            <p:spPr>
              <a:xfrm>
                <a:off x="429020" y="2096832"/>
                <a:ext cx="0" cy="20992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427052" y="2287630"/>
                <a:ext cx="152400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291254" y="2276872"/>
                <a:ext cx="144016" cy="1524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789320" y="2818842"/>
              <a:ext cx="73289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admin</a:t>
              </a:r>
            </a:p>
            <a:p>
              <a:r>
                <a:rPr lang="en-US" altLang="ko-KR" sz="1000" dirty="0"/>
                <a:t>(librarian)</a:t>
              </a:r>
              <a:endParaRPr lang="ko-KR" altLang="en-US" sz="1000" dirty="0"/>
            </a:p>
          </p:txBody>
        </p:sp>
      </p:grpSp>
      <p:sp>
        <p:nvSpPr>
          <p:cNvPr id="38" name="아래쪽 화살표 37"/>
          <p:cNvSpPr/>
          <p:nvPr/>
        </p:nvSpPr>
        <p:spPr>
          <a:xfrm rot="2700159" flipH="1">
            <a:off x="606943" y="1132432"/>
            <a:ext cx="143830" cy="62567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cxnSp>
        <p:nvCxnSpPr>
          <p:cNvPr id="39" name="직선 연결선 38"/>
          <p:cNvCxnSpPr>
            <a:stCxn id="40" idx="2"/>
          </p:cNvCxnSpPr>
          <p:nvPr/>
        </p:nvCxnSpPr>
        <p:spPr>
          <a:xfrm flipH="1">
            <a:off x="1385760" y="824917"/>
            <a:ext cx="1458051" cy="42702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2843808" y="73554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</a:p>
        </p:txBody>
      </p:sp>
      <p:sp>
        <p:nvSpPr>
          <p:cNvPr id="41" name="타원 40"/>
          <p:cNvSpPr/>
          <p:nvPr/>
        </p:nvSpPr>
        <p:spPr>
          <a:xfrm>
            <a:off x="2883221" y="1956638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</a:p>
        </p:txBody>
      </p:sp>
      <p:sp>
        <p:nvSpPr>
          <p:cNvPr id="42" name="타원 41"/>
          <p:cNvSpPr/>
          <p:nvPr/>
        </p:nvSpPr>
        <p:spPr>
          <a:xfrm>
            <a:off x="4755429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정보수정</a:t>
            </a:r>
          </a:p>
        </p:txBody>
      </p:sp>
      <p:sp>
        <p:nvSpPr>
          <p:cNvPr id="43" name="타원 42"/>
          <p:cNvSpPr/>
          <p:nvPr/>
        </p:nvSpPr>
        <p:spPr>
          <a:xfrm>
            <a:off x="5691533" y="1923680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회원탈퇴</a:t>
            </a:r>
          </a:p>
        </p:txBody>
      </p:sp>
      <p:sp>
        <p:nvSpPr>
          <p:cNvPr id="44" name="타원 43"/>
          <p:cNvSpPr/>
          <p:nvPr/>
        </p:nvSpPr>
        <p:spPr>
          <a:xfrm>
            <a:off x="3783321" y="1949386"/>
            <a:ext cx="756084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비번찾기</a:t>
            </a:r>
            <a:endParaRPr lang="ko-KR" altLang="en-US" sz="1000" b="1" dirty="0"/>
          </a:p>
        </p:txBody>
      </p:sp>
      <p:sp>
        <p:nvSpPr>
          <p:cNvPr id="45" name="타원 44"/>
          <p:cNvSpPr/>
          <p:nvPr/>
        </p:nvSpPr>
        <p:spPr>
          <a:xfrm>
            <a:off x="3022786" y="2707839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46" name="타원 45"/>
          <p:cNvSpPr/>
          <p:nvPr/>
        </p:nvSpPr>
        <p:spPr>
          <a:xfrm>
            <a:off x="2967633" y="407002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sp>
        <p:nvSpPr>
          <p:cNvPr id="48" name="타원 47"/>
          <p:cNvSpPr/>
          <p:nvPr/>
        </p:nvSpPr>
        <p:spPr>
          <a:xfrm>
            <a:off x="5802259" y="338184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도서대출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</a:p>
        </p:txBody>
      </p:sp>
      <p:sp>
        <p:nvSpPr>
          <p:cNvPr id="50" name="타원 49"/>
          <p:cNvSpPr/>
          <p:nvPr/>
        </p:nvSpPr>
        <p:spPr>
          <a:xfrm>
            <a:off x="5544108" y="735548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관리자등록</a:t>
            </a:r>
            <a:endParaRPr lang="ko-KR" altLang="en-US" sz="1000" b="1" dirty="0"/>
          </a:p>
        </p:txBody>
      </p:sp>
      <p:sp>
        <p:nvSpPr>
          <p:cNvPr id="55" name="타원 54"/>
          <p:cNvSpPr/>
          <p:nvPr/>
        </p:nvSpPr>
        <p:spPr>
          <a:xfrm>
            <a:off x="5829546" y="3718238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  <a:endParaRPr lang="en-US" altLang="ko-KR" sz="1000" b="1" dirty="0"/>
          </a:p>
        </p:txBody>
      </p:sp>
      <p:sp>
        <p:nvSpPr>
          <p:cNvPr id="57" name="타원 56"/>
          <p:cNvSpPr/>
          <p:nvPr/>
        </p:nvSpPr>
        <p:spPr>
          <a:xfrm>
            <a:off x="3003833" y="3664232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내예약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8" name="타원 57"/>
          <p:cNvSpPr/>
          <p:nvPr/>
        </p:nvSpPr>
        <p:spPr>
          <a:xfrm>
            <a:off x="2983695" y="3203667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내대출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도서보기</a:t>
            </a:r>
          </a:p>
        </p:txBody>
      </p:sp>
      <p:sp>
        <p:nvSpPr>
          <p:cNvPr id="59" name="타원 58"/>
          <p:cNvSpPr/>
          <p:nvPr/>
        </p:nvSpPr>
        <p:spPr>
          <a:xfrm>
            <a:off x="5802259" y="3032484"/>
            <a:ext cx="756084" cy="295351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등록관리</a:t>
            </a:r>
          </a:p>
        </p:txBody>
      </p:sp>
      <p:sp>
        <p:nvSpPr>
          <p:cNvPr id="60" name="타원 59"/>
          <p:cNvSpPr/>
          <p:nvPr/>
        </p:nvSpPr>
        <p:spPr>
          <a:xfrm>
            <a:off x="5658246" y="2625757"/>
            <a:ext cx="1001989" cy="317165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회원강등</a:t>
            </a:r>
            <a:r>
              <a:rPr lang="en-US" altLang="ko-KR" sz="1000" b="1" dirty="0"/>
              <a:t>,</a:t>
            </a:r>
          </a:p>
          <a:p>
            <a:pPr algn="ctr"/>
            <a:r>
              <a:rPr lang="ko-KR" altLang="en-US" sz="1000" b="1" dirty="0" err="1"/>
              <a:t>레벨별</a:t>
            </a:r>
            <a:r>
              <a:rPr lang="en-US" altLang="ko-KR" sz="1000" b="1" dirty="0"/>
              <a:t>list</a:t>
            </a:r>
            <a:endParaRPr lang="ko-KR" altLang="en-US" sz="1000" b="1" dirty="0"/>
          </a:p>
        </p:txBody>
      </p:sp>
      <p:cxnSp>
        <p:nvCxnSpPr>
          <p:cNvPr id="62" name="직선 연결선 61"/>
          <p:cNvCxnSpPr>
            <a:stCxn id="50" idx="6"/>
          </p:cNvCxnSpPr>
          <p:nvPr/>
        </p:nvCxnSpPr>
        <p:spPr>
          <a:xfrm>
            <a:off x="6516219" y="824917"/>
            <a:ext cx="1648099" cy="175736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아래쪽 화살표 62"/>
          <p:cNvSpPr/>
          <p:nvPr/>
        </p:nvSpPr>
        <p:spPr>
          <a:xfrm rot="8088326" flipH="1">
            <a:off x="570081" y="2118390"/>
            <a:ext cx="176979" cy="591520"/>
          </a:xfrm>
          <a:prstGeom prst="downArrow">
            <a:avLst>
              <a:gd name="adj1" fmla="val 0"/>
              <a:gd name="adj2" fmla="val 40624"/>
            </a:avLst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/>
          </a:p>
        </p:txBody>
      </p:sp>
      <p:sp>
        <p:nvSpPr>
          <p:cNvPr id="47" name="타원 46"/>
          <p:cNvSpPr/>
          <p:nvPr/>
        </p:nvSpPr>
        <p:spPr>
          <a:xfrm>
            <a:off x="2915816" y="111359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49" name="타원 48"/>
          <p:cNvSpPr/>
          <p:nvPr/>
        </p:nvSpPr>
        <p:spPr>
          <a:xfrm>
            <a:off x="2922249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cxnSp>
        <p:nvCxnSpPr>
          <p:cNvPr id="51" name="직선 연결선 50"/>
          <p:cNvCxnSpPr>
            <a:stCxn id="47" idx="4"/>
            <a:endCxn id="49" idx="0"/>
          </p:cNvCxnSpPr>
          <p:nvPr/>
        </p:nvCxnSpPr>
        <p:spPr>
          <a:xfrm>
            <a:off x="3293861" y="1371257"/>
            <a:ext cx="6433" cy="1696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164217" y="1540874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예약가능확인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4827" y="1558856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4" name="직선 화살표 연결선 53"/>
          <p:cNvCxnSpPr>
            <a:stCxn id="49" idx="6"/>
            <a:endCxn id="52" idx="2"/>
          </p:cNvCxnSpPr>
          <p:nvPr/>
        </p:nvCxnSpPr>
        <p:spPr>
          <a:xfrm>
            <a:off x="3678333" y="1669708"/>
            <a:ext cx="48588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82292" y="1392684"/>
            <a:ext cx="55143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&lt;&lt;include&gt;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61366" y="2330454"/>
            <a:ext cx="908491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794272" y="683689"/>
            <a:ext cx="5910079" cy="4048301"/>
          </a:xfrm>
          <a:prstGeom prst="rect">
            <a:avLst/>
          </a:prstGeom>
          <a:noFill/>
          <a:ln w="12700">
            <a:solidFill>
              <a:srgbClr val="8023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7" name="직선 연결선 66"/>
          <p:cNvCxnSpPr>
            <a:endCxn id="47" idx="2"/>
          </p:cNvCxnSpPr>
          <p:nvPr/>
        </p:nvCxnSpPr>
        <p:spPr>
          <a:xfrm flipV="1">
            <a:off x="1324162" y="1242424"/>
            <a:ext cx="1591657" cy="131822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7" idx="2"/>
          </p:cNvCxnSpPr>
          <p:nvPr/>
        </p:nvCxnSpPr>
        <p:spPr>
          <a:xfrm flipV="1">
            <a:off x="1385760" y="1242423"/>
            <a:ext cx="1530059" cy="95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49" idx="2"/>
          </p:cNvCxnSpPr>
          <p:nvPr/>
        </p:nvCxnSpPr>
        <p:spPr>
          <a:xfrm flipV="1">
            <a:off x="1324159" y="1669708"/>
            <a:ext cx="1598090" cy="890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endCxn id="45" idx="2"/>
          </p:cNvCxnSpPr>
          <p:nvPr/>
        </p:nvCxnSpPr>
        <p:spPr>
          <a:xfrm>
            <a:off x="1385757" y="2582286"/>
            <a:ext cx="1637029" cy="25438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endCxn id="44" idx="3"/>
          </p:cNvCxnSpPr>
          <p:nvPr/>
        </p:nvCxnSpPr>
        <p:spPr>
          <a:xfrm>
            <a:off x="1385757" y="1282521"/>
            <a:ext cx="2508290" cy="81942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endCxn id="42" idx="3"/>
          </p:cNvCxnSpPr>
          <p:nvPr/>
        </p:nvCxnSpPr>
        <p:spPr>
          <a:xfrm flipV="1">
            <a:off x="1406727" y="2101948"/>
            <a:ext cx="3459428" cy="4541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endCxn id="43" idx="3"/>
          </p:cNvCxnSpPr>
          <p:nvPr/>
        </p:nvCxnSpPr>
        <p:spPr>
          <a:xfrm flipV="1">
            <a:off x="1354509" y="2076241"/>
            <a:ext cx="4447750" cy="4746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41" idx="4"/>
          </p:cNvCxnSpPr>
          <p:nvPr/>
        </p:nvCxnSpPr>
        <p:spPr>
          <a:xfrm flipH="1" flipV="1">
            <a:off x="3261263" y="2135376"/>
            <a:ext cx="4903052" cy="4469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endCxn id="44" idx="4"/>
          </p:cNvCxnSpPr>
          <p:nvPr/>
        </p:nvCxnSpPr>
        <p:spPr>
          <a:xfrm flipH="1" flipV="1">
            <a:off x="4161363" y="2128125"/>
            <a:ext cx="4002952" cy="4541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endCxn id="42" idx="4"/>
          </p:cNvCxnSpPr>
          <p:nvPr/>
        </p:nvCxnSpPr>
        <p:spPr>
          <a:xfrm flipH="1" flipV="1">
            <a:off x="5133471" y="2128124"/>
            <a:ext cx="3030844" cy="45416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5580112" y="1042862"/>
            <a:ext cx="972108" cy="17873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관리자삭제</a:t>
            </a:r>
          </a:p>
        </p:txBody>
      </p:sp>
      <p:cxnSp>
        <p:nvCxnSpPr>
          <p:cNvPr id="102" name="직선 연결선 101"/>
          <p:cNvCxnSpPr>
            <a:endCxn id="100" idx="6"/>
          </p:cNvCxnSpPr>
          <p:nvPr/>
        </p:nvCxnSpPr>
        <p:spPr>
          <a:xfrm flipH="1" flipV="1">
            <a:off x="6552223" y="1132231"/>
            <a:ext cx="1612095" cy="145005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endCxn id="65" idx="6"/>
          </p:cNvCxnSpPr>
          <p:nvPr/>
        </p:nvCxnSpPr>
        <p:spPr>
          <a:xfrm flipH="1" flipV="1">
            <a:off x="5069857" y="2459288"/>
            <a:ext cx="3094461" cy="12883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5" idx="2"/>
          </p:cNvCxnSpPr>
          <p:nvPr/>
        </p:nvCxnSpPr>
        <p:spPr>
          <a:xfrm flipV="1">
            <a:off x="1354509" y="2459288"/>
            <a:ext cx="2806854" cy="11336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endCxn id="46" idx="2"/>
          </p:cNvCxnSpPr>
          <p:nvPr/>
        </p:nvCxnSpPr>
        <p:spPr>
          <a:xfrm>
            <a:off x="1338448" y="2550927"/>
            <a:ext cx="1629185" cy="16479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58" idx="2"/>
          </p:cNvCxnSpPr>
          <p:nvPr/>
        </p:nvCxnSpPr>
        <p:spPr>
          <a:xfrm flipH="1" flipV="1">
            <a:off x="1338449" y="2565090"/>
            <a:ext cx="1645246" cy="767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endCxn id="60" idx="6"/>
          </p:cNvCxnSpPr>
          <p:nvPr/>
        </p:nvCxnSpPr>
        <p:spPr>
          <a:xfrm flipH="1">
            <a:off x="6660235" y="2572648"/>
            <a:ext cx="1504083" cy="2116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endCxn id="59" idx="6"/>
          </p:cNvCxnSpPr>
          <p:nvPr/>
        </p:nvCxnSpPr>
        <p:spPr>
          <a:xfrm flipH="1">
            <a:off x="6558343" y="2568451"/>
            <a:ext cx="1627488" cy="6117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>
            <a:endCxn id="48" idx="6"/>
          </p:cNvCxnSpPr>
          <p:nvPr/>
        </p:nvCxnSpPr>
        <p:spPr>
          <a:xfrm flipH="1">
            <a:off x="6558343" y="2556091"/>
            <a:ext cx="1627488" cy="95458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endCxn id="55" idx="6"/>
          </p:cNvCxnSpPr>
          <p:nvPr/>
        </p:nvCxnSpPr>
        <p:spPr>
          <a:xfrm flipH="1">
            <a:off x="6585633" y="2565089"/>
            <a:ext cx="1578685" cy="12819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H="1">
            <a:off x="6595227" y="2568451"/>
            <a:ext cx="1569091" cy="160265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136"/>
          <p:cNvSpPr/>
          <p:nvPr/>
        </p:nvSpPr>
        <p:spPr>
          <a:xfrm>
            <a:off x="5829546" y="4054634"/>
            <a:ext cx="74384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인기도서리스트</a:t>
            </a:r>
          </a:p>
        </p:txBody>
      </p:sp>
      <p:sp>
        <p:nvSpPr>
          <p:cNvPr id="138" name="타원 137"/>
          <p:cNvSpPr/>
          <p:nvPr/>
        </p:nvSpPr>
        <p:spPr>
          <a:xfrm>
            <a:off x="5883240" y="4399111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도서추천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275856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en-US" altLang="ko-KR" sz="1200" b="1" dirty="0" err="1">
                <a:solidFill>
                  <a:srgbClr val="756B5F"/>
                </a:solidFill>
              </a:rPr>
              <a:t>usecase</a:t>
            </a:r>
            <a:r>
              <a:rPr lang="en-US" altLang="ko-KR" sz="1200" b="1" dirty="0">
                <a:solidFill>
                  <a:srgbClr val="756B5F"/>
                </a:solidFill>
              </a:rPr>
              <a:t>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6.  </a:t>
            </a:r>
            <a:r>
              <a:rPr lang="ko-KR" altLang="en-US" b="1" dirty="0" err="1">
                <a:solidFill>
                  <a:srgbClr val="756B5F"/>
                </a:solidFill>
              </a:rPr>
              <a:t>유스케이스</a:t>
            </a:r>
            <a:r>
              <a:rPr lang="ko-KR" altLang="en-US" b="1" dirty="0">
                <a:solidFill>
                  <a:srgbClr val="756B5F"/>
                </a:solidFill>
              </a:rPr>
              <a:t> 다이어그램</a:t>
            </a:r>
          </a:p>
        </p:txBody>
      </p:sp>
      <p:sp>
        <p:nvSpPr>
          <p:cNvPr id="98" name="타원 97"/>
          <p:cNvSpPr/>
          <p:nvPr/>
        </p:nvSpPr>
        <p:spPr>
          <a:xfrm>
            <a:off x="4716016" y="3400720"/>
            <a:ext cx="756084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대출반납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가능확인</a:t>
            </a:r>
          </a:p>
        </p:txBody>
      </p:sp>
      <p:cxnSp>
        <p:nvCxnSpPr>
          <p:cNvPr id="99" name="직선 화살표 연결선 98"/>
          <p:cNvCxnSpPr>
            <a:stCxn id="48" idx="2"/>
            <a:endCxn id="98" idx="6"/>
          </p:cNvCxnSpPr>
          <p:nvPr/>
        </p:nvCxnSpPr>
        <p:spPr>
          <a:xfrm flipH="1">
            <a:off x="5472103" y="3510676"/>
            <a:ext cx="330159" cy="188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316585" y="3381842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1" name="직선 연결선 100"/>
          <p:cNvCxnSpPr>
            <a:endCxn id="41" idx="2"/>
          </p:cNvCxnSpPr>
          <p:nvPr/>
        </p:nvCxnSpPr>
        <p:spPr>
          <a:xfrm>
            <a:off x="1385757" y="1282521"/>
            <a:ext cx="1497464" cy="76348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타원 104"/>
          <p:cNvSpPr/>
          <p:nvPr/>
        </p:nvSpPr>
        <p:spPr>
          <a:xfrm>
            <a:off x="4056398" y="2757601"/>
            <a:ext cx="1131016" cy="257669"/>
          </a:xfrm>
          <a:prstGeom prst="ellipse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글작성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수정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삭제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답변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644008" y="2625758"/>
            <a:ext cx="60272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&lt;&lt;extend&gt;&gt;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직선 화살표 연결선 107"/>
          <p:cNvCxnSpPr>
            <a:stCxn id="65" idx="4"/>
            <a:endCxn id="105" idx="0"/>
          </p:cNvCxnSpPr>
          <p:nvPr/>
        </p:nvCxnSpPr>
        <p:spPr>
          <a:xfrm>
            <a:off x="4615612" y="2588121"/>
            <a:ext cx="6297" cy="1694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57" idx="2"/>
          </p:cNvCxnSpPr>
          <p:nvPr/>
        </p:nvCxnSpPr>
        <p:spPr>
          <a:xfrm flipH="1" flipV="1">
            <a:off x="1354510" y="2560651"/>
            <a:ext cx="1649323" cy="123241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endCxn id="138" idx="6"/>
          </p:cNvCxnSpPr>
          <p:nvPr/>
        </p:nvCxnSpPr>
        <p:spPr>
          <a:xfrm flipH="1">
            <a:off x="6639324" y="2607129"/>
            <a:ext cx="1504789" cy="192081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017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788436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게시판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24440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내서재</a:t>
            </a:r>
            <a:endParaRPr lang="ko-KR" altLang="en-US" sz="10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878605" y="1521712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가입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267744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아웃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203848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도서검색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76056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도서예약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12160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도서신청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39952" y="735546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자리예약</a:t>
            </a:r>
          </a:p>
        </p:txBody>
      </p:sp>
      <p:cxnSp>
        <p:nvCxnSpPr>
          <p:cNvPr id="16" name="직선 연결선 15"/>
          <p:cNvCxnSpPr>
            <a:stCxn id="6" idx="2"/>
          </p:cNvCxnSpPr>
          <p:nvPr/>
        </p:nvCxnSpPr>
        <p:spPr>
          <a:xfrm>
            <a:off x="169168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262778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563888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5557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99992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08304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436096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72200" y="1113589"/>
            <a:ext cx="0" cy="3618402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0927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908362" y="1437624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547664" y="138361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3568" y="117340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88962" y="1809509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3568" y="149163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1560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42" name="직선 화살표 연결선 41"/>
          <p:cNvCxnSpPr/>
          <p:nvPr/>
        </p:nvCxnSpPr>
        <p:spPr>
          <a:xfrm flipH="1">
            <a:off x="869534" y="1885621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483768" y="1761660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03651" y="1637173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3608" y="1869673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872" y="2225607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611560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880448" y="2301720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419872" y="2177759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835699" y="2037497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73422" y="2279074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908362" y="2541062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11560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99592" y="2587700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55976" y="246373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3727328" y="2927275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19872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707904" y="3003388"/>
            <a:ext cx="1548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292080" y="2879426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997415" y="2746291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07146" y="2980741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3708184" y="3375683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3419872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3688760" y="3451796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228184" y="332783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4573479" y="3195108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9. </a:t>
            </a:r>
            <a:r>
              <a:rPr lang="ko-KR" altLang="en-US" sz="1000" dirty="0"/>
              <a:t>도서예약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83210" y="3429149"/>
            <a:ext cx="1168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10. </a:t>
            </a:r>
            <a:r>
              <a:rPr lang="ko-KR" altLang="en-US" sz="1000" dirty="0"/>
              <a:t>도서예약확인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886859" y="2356868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864863" y="2540173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899872" y="3861737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/>
          <p:nvPr/>
        </p:nvSpPr>
        <p:spPr>
          <a:xfrm>
            <a:off x="611560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5" name="직선 화살표 연결선 84"/>
          <p:cNvCxnSpPr/>
          <p:nvPr/>
        </p:nvCxnSpPr>
        <p:spPr>
          <a:xfrm flipH="1">
            <a:off x="880448" y="3937850"/>
            <a:ext cx="63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4288" y="381388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2771800" y="368075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11.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조회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71800" y="3915203"/>
            <a:ext cx="3704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12. </a:t>
            </a:r>
            <a:r>
              <a:rPr lang="ko-KR" altLang="en-US" sz="1000" dirty="0"/>
              <a:t>내 대출도서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내예약도서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내도서신청정보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내정보</a:t>
            </a:r>
            <a:r>
              <a:rPr lang="ko-KR" altLang="en-US" sz="1000" dirty="0"/>
              <a:t> 등 확인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899872" y="4401797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611560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 flipH="1">
            <a:off x="880448" y="4477910"/>
            <a:ext cx="720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8100392" y="4353948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771803" y="4196099"/>
            <a:ext cx="2977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13. </a:t>
            </a:r>
            <a:r>
              <a:rPr lang="ko-KR" altLang="en-US" sz="1000" dirty="0"/>
              <a:t>글 작성 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답글</a:t>
            </a:r>
            <a:r>
              <a:rPr lang="ko-KR" altLang="en-US" sz="1000" dirty="0"/>
              <a:t> 달기</a:t>
            </a:r>
            <a:r>
              <a:rPr lang="en-US" altLang="ko-KR" sz="1000" dirty="0"/>
              <a:t>/ </a:t>
            </a:r>
            <a:r>
              <a:rPr lang="ko-KR" altLang="en-US" sz="1000" dirty="0" err="1"/>
              <a:t>댓글</a:t>
            </a:r>
            <a:r>
              <a:rPr lang="ko-KR" altLang="en-US" sz="1000" dirty="0"/>
              <a:t> 달기 </a:t>
            </a:r>
            <a:r>
              <a:rPr lang="en-US" altLang="ko-KR" sz="1000" dirty="0"/>
              <a:t>/ </a:t>
            </a:r>
            <a:r>
              <a:rPr lang="ko-KR" altLang="en-US" sz="1000" dirty="0"/>
              <a:t>조회 </a:t>
            </a:r>
            <a:r>
              <a:rPr lang="en-US" altLang="ko-KR" sz="1000" dirty="0"/>
              <a:t>/ </a:t>
            </a:r>
            <a:r>
              <a:rPr lang="ko-KR" altLang="en-US" sz="1000" dirty="0"/>
              <a:t>삭제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275856" y="4418260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14. </a:t>
            </a:r>
            <a:r>
              <a:rPr lang="ko-KR" altLang="en-US" sz="1000" dirty="0"/>
              <a:t>게시판 확인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699792" y="11513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(user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cxnSp>
        <p:nvCxnSpPr>
          <p:cNvPr id="14" name="구부러진 연결선 13"/>
          <p:cNvCxnSpPr>
            <a:stCxn id="33" idx="0"/>
            <a:endCxn id="79" idx="3"/>
          </p:cNvCxnSpPr>
          <p:nvPr/>
        </p:nvCxnSpPr>
        <p:spPr>
          <a:xfrm rot="16200000" flipH="1">
            <a:off x="1795191" y="1280106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422" y="113159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691680" y="1407542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392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4836189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99792" y="115131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(admin mode sequence diagram)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7.  </a:t>
            </a:r>
            <a:r>
              <a:rPr lang="ko-KR" altLang="en-US" b="1" dirty="0">
                <a:solidFill>
                  <a:srgbClr val="756B5F"/>
                </a:solidFill>
              </a:rPr>
              <a:t>순차 다이어그램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899592" y="897924"/>
            <a:ext cx="7200800" cy="3618042"/>
            <a:chOff x="899592" y="1197232"/>
            <a:chExt cx="7200800" cy="4824056"/>
          </a:xfrm>
        </p:grpSpPr>
        <p:cxnSp>
          <p:nvCxnSpPr>
            <p:cNvPr id="37" name="직선 화살표 연결선 36"/>
            <p:cNvCxnSpPr/>
            <p:nvPr/>
          </p:nvCxnSpPr>
          <p:spPr>
            <a:xfrm flipH="1">
              <a:off x="1382661" y="2245453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직사각형 2"/>
            <p:cNvSpPr/>
            <p:nvPr/>
          </p:nvSpPr>
          <p:spPr>
            <a:xfrm>
              <a:off x="8995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관리자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사서</a:t>
              </a:r>
              <a:r>
                <a:rPr lang="en-US" altLang="ko-KR" sz="1000" b="1" dirty="0"/>
                <a:t>)</a:t>
              </a:r>
              <a:endParaRPr lang="ko-KR" altLang="en-US" sz="1000" b="1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797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로그인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아웃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5983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대출</a:t>
              </a:r>
              <a:r>
                <a:rPr lang="en-US" altLang="ko-KR" sz="1000" b="1" dirty="0"/>
                <a:t>/</a:t>
              </a:r>
              <a:r>
                <a:rPr lang="ko-KR" altLang="en-US" sz="1000" b="1" dirty="0"/>
                <a:t>반납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13995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공지사항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0019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회원관리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031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통계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20072" y="1197232"/>
              <a:ext cx="720080" cy="50405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b="1" dirty="0"/>
                <a:t>도서관리</a:t>
              </a:r>
            </a:p>
          </p:txBody>
        </p:sp>
        <p:cxnSp>
          <p:nvCxnSpPr>
            <p:cNvPr id="16" name="직선 연결선 15"/>
            <p:cNvCxnSpPr>
              <a:stCxn id="6" idx="2"/>
            </p:cNvCxnSpPr>
            <p:nvPr/>
          </p:nvCxnSpPr>
          <p:spPr>
            <a:xfrm>
              <a:off x="23397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341987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49999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12596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58011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666023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40352" y="1701288"/>
              <a:ext cx="0" cy="4320000"/>
            </a:xfrm>
            <a:prstGeom prst="line">
              <a:avLst/>
            </a:prstGeom>
            <a:ln w="25400">
              <a:solidFill>
                <a:srgbClr val="756B5F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1104983" y="2061328"/>
              <a:ext cx="268607" cy="267126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1384804" y="2175147"/>
              <a:ext cx="7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2195736" y="206132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10071" y="1925691"/>
              <a:ext cx="71365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로그인</a:t>
              </a: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1393014" y="2751385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1331640" y="2205344"/>
              <a:ext cx="97013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관리자승인</a:t>
              </a: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 flipH="1">
              <a:off x="1373590" y="2852869"/>
              <a:ext cx="187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/>
            <p:cNvSpPr/>
            <p:nvPr/>
          </p:nvSpPr>
          <p:spPr>
            <a:xfrm>
              <a:off x="3275856" y="268758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19672" y="2468893"/>
              <a:ext cx="114967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03648" y="2801407"/>
              <a:ext cx="1925527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도서대출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반납 승인 및 확인</a:t>
              </a:r>
            </a:p>
          </p:txBody>
        </p:sp>
        <p:cxnSp>
          <p:nvCxnSpPr>
            <p:cNvPr id="49" name="직선 화살표 연결선 48"/>
            <p:cNvCxnSpPr/>
            <p:nvPr/>
          </p:nvCxnSpPr>
          <p:spPr>
            <a:xfrm>
              <a:off x="1429343" y="3450199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1409919" y="3551683"/>
              <a:ext cx="291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355976" y="3386401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19672" y="3162936"/>
              <a:ext cx="233589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공지사항 작성</a:t>
              </a:r>
              <a:r>
                <a:rPr lang="en-US" altLang="ko-KR" sz="1000" dirty="0"/>
                <a:t> / </a:t>
              </a:r>
              <a:r>
                <a:rPr lang="ko-KR" altLang="en-US" sz="1000" dirty="0"/>
                <a:t>수정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조회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삭제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979712" y="3521487"/>
              <a:ext cx="1444626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공지사항 목록 확인</a:t>
              </a:r>
            </a:p>
          </p:txBody>
        </p:sp>
        <p:cxnSp>
          <p:nvCxnSpPr>
            <p:cNvPr id="57" name="직선 화살표 연결선 56"/>
            <p:cNvCxnSpPr/>
            <p:nvPr/>
          </p:nvCxnSpPr>
          <p:spPr>
            <a:xfrm>
              <a:off x="1403720" y="4063465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 flipH="1">
              <a:off x="1384296" y="4164949"/>
              <a:ext cx="399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/>
            <p:cNvSpPr/>
            <p:nvPr/>
          </p:nvSpPr>
          <p:spPr>
            <a:xfrm>
              <a:off x="5436096" y="3999667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1423072" y="4768156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 flipH="1">
              <a:off x="1403648" y="4869640"/>
              <a:ext cx="50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6516216" y="4704358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555776" y="4504875"/>
              <a:ext cx="3381054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9. </a:t>
              </a:r>
              <a:r>
                <a:rPr lang="ko-KR" altLang="en-US" sz="1000" dirty="0" err="1"/>
                <a:t>회원레벨별</a:t>
              </a:r>
              <a:r>
                <a:rPr lang="ko-KR" altLang="en-US" sz="1000" dirty="0"/>
                <a:t> 다수 이용 순으로 조회 및 회원 레벨 조정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347864" y="4839443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10. </a:t>
              </a:r>
              <a:r>
                <a:rPr lang="ko-KR" altLang="en-US" sz="1000" dirty="0"/>
                <a:t>회원 목록 확인</a:t>
              </a:r>
            </a:p>
          </p:txBody>
        </p:sp>
        <p:cxnSp>
          <p:nvCxnSpPr>
            <p:cNvPr id="72" name="직선 화살표 연결선 71"/>
            <p:cNvCxnSpPr/>
            <p:nvPr/>
          </p:nvCxnSpPr>
          <p:spPr>
            <a:xfrm>
              <a:off x="1423072" y="5509502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1403648" y="5610986"/>
              <a:ext cx="615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/>
            <p:cNvSpPr/>
            <p:nvPr/>
          </p:nvSpPr>
          <p:spPr>
            <a:xfrm>
              <a:off x="7596336" y="5445704"/>
              <a:ext cx="288032" cy="216024"/>
            </a:xfrm>
            <a:prstGeom prst="rect">
              <a:avLst/>
            </a:prstGeom>
            <a:solidFill>
              <a:srgbClr val="987C4D"/>
            </a:solidFill>
            <a:ln>
              <a:solidFill>
                <a:srgbClr val="987C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13991" y="5235784"/>
              <a:ext cx="2682145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11. </a:t>
              </a:r>
              <a:r>
                <a:rPr lang="ko-KR" altLang="en-US" sz="1000" dirty="0"/>
                <a:t>인기도서 통계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우수회원에게 도서추천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707904" y="5580788"/>
              <a:ext cx="1258678" cy="328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12. </a:t>
              </a:r>
              <a:r>
                <a:rPr lang="ko-KR" altLang="en-US" sz="1000" dirty="0"/>
                <a:t>통계 결과 확인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35179" y="3807345"/>
              <a:ext cx="153118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7. </a:t>
              </a:r>
              <a:r>
                <a:rPr lang="ko-KR" altLang="en-US" sz="900" dirty="0"/>
                <a:t>도서 등록 </a:t>
              </a:r>
              <a:r>
                <a:rPr lang="en-US" altLang="ko-KR" sz="900" dirty="0"/>
                <a:t>/ </a:t>
              </a:r>
              <a:r>
                <a:rPr lang="ko-KR" altLang="en-US" sz="900" dirty="0"/>
                <a:t>수정</a:t>
              </a:r>
              <a:r>
                <a:rPr lang="en-US" altLang="ko-KR" sz="900" dirty="0"/>
                <a:t> / </a:t>
              </a:r>
              <a:r>
                <a:rPr lang="ko-KR" altLang="en-US" sz="900" dirty="0"/>
                <a:t>삭제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803" y="4134753"/>
              <a:ext cx="1087157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8. </a:t>
              </a:r>
              <a:r>
                <a:rPr lang="ko-KR" altLang="en-US" sz="900" dirty="0"/>
                <a:t>도서 목록 확인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1115616" y="1977685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6" name="직사각형 55"/>
          <p:cNvSpPr/>
          <p:nvPr/>
        </p:nvSpPr>
        <p:spPr>
          <a:xfrm>
            <a:off x="1135044" y="2523712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58" name="직사각형 57"/>
          <p:cNvSpPr/>
          <p:nvPr/>
        </p:nvSpPr>
        <p:spPr>
          <a:xfrm>
            <a:off x="1135044" y="29654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1133069" y="351657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1133069" y="4056631"/>
            <a:ext cx="268607" cy="200345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242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8.  </a:t>
            </a:r>
            <a:r>
              <a:rPr lang="ko-KR" altLang="en-US" b="1" dirty="0">
                <a:solidFill>
                  <a:srgbClr val="756B5F"/>
                </a:solidFill>
              </a:rPr>
              <a:t>기능정의서 및 설계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11510"/>
            <a:ext cx="8496944" cy="426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8098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9. </a:t>
            </a:r>
            <a:r>
              <a:rPr lang="en-US" altLang="ko-KR" b="1" dirty="0">
                <a:solidFill>
                  <a:srgbClr val="756B5F"/>
                </a:solidFill>
              </a:rPr>
              <a:t>DB </a:t>
            </a:r>
            <a:r>
              <a:rPr lang="ko-KR" altLang="en-US" b="1" dirty="0">
                <a:solidFill>
                  <a:srgbClr val="756B5F"/>
                </a:solidFill>
              </a:rPr>
              <a:t>설계 </a:t>
            </a:r>
            <a:r>
              <a:rPr lang="en-US" altLang="ko-KR" b="1" dirty="0">
                <a:solidFill>
                  <a:srgbClr val="756B5F"/>
                </a:solidFill>
              </a:rPr>
              <a:t>(ERD)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523"/>
            <a:ext cx="9144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22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9.  </a:t>
            </a:r>
            <a:r>
              <a:rPr lang="ko-KR" altLang="en-US" b="1" dirty="0">
                <a:solidFill>
                  <a:srgbClr val="756B5F"/>
                </a:solidFill>
              </a:rPr>
              <a:t>기능정의서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63842"/>
              </p:ext>
            </p:extLst>
          </p:nvPr>
        </p:nvGraphicFramePr>
        <p:xfrm>
          <a:off x="611563" y="465518"/>
          <a:ext cx="3816423" cy="4367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6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0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비회원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회원관련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로그인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이용자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회원가입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웹페이지이용을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위한 회원가입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입력한 값에 근접한 도서들의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406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사서등록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새로운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추가 등록한다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사서삭제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퇴사한 관리자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를 삭제한다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회원아이디를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상세보기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강등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레벨별검색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회원들의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레벨별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와 도서번호를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입력받아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대출처리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도서번호를 입력 받아 반납처리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도서목록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등록된 도서목록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도서등록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 새 도서 등록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상세보기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목록에서 선택한 도서의 상세정보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5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도서수정</a:t>
                      </a:r>
                      <a:endParaRPr 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도서의 정보를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에서 도서 정보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공지사항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도서통계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94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도서추천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37377"/>
              </p:ext>
            </p:extLst>
          </p:nvPr>
        </p:nvGraphicFramePr>
        <p:xfrm>
          <a:off x="4499992" y="465516"/>
          <a:ext cx="3888432" cy="401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6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소분류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621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회원관리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　회원수정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가입한 회원의 정보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회원탈퇴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가입된 회원의 정보 삭제처리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나의 서재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대출현황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대출한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예약현황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예약한 도서 목록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신청현황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내가 신청한 도서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구입 요청 현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황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일반검색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중 한가지 조건 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상세검색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서명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저자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출판사 등 여러 조건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상세검색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게시판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글목록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페이지에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개글만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기법으로 출력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글작성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추가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글수정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글삭제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16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글보기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자유게시판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작성하기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도서신청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신청작성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도서이미지를 파일첨부 가능하게 작성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신청수정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수정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신청삭제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삭제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신청보기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파일첨부 게시판 글 상세보기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달기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답변글은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들여쓰기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96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5174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한줄평달기</a:t>
                      </a:r>
                      <a:endParaRPr lang="ko-KR" altLang="en-US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한줄평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댓글달기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3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자리예약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반납</a:t>
                      </a: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lvl="0" algn="l" fontAlgn="ctr"/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자리를 예약하거나 반납하는 것은 </a:t>
                      </a:r>
                      <a:r>
                        <a:rPr lang="en-US" altLang="ko-KR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3F3F48"/>
                          </a:solidFill>
                          <a:effectLst/>
                          <a:latin typeface="+mn-ea"/>
                          <a:ea typeface="+mn-ea"/>
                        </a:rPr>
                        <a:t>일 기준</a:t>
                      </a:r>
                      <a:endParaRPr lang="en-US" altLang="ko-KR" sz="700" b="0" i="0" u="none" strike="noStrike" dirty="0">
                        <a:solidFill>
                          <a:srgbClr val="3F3F4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173" marR="5173" marT="3881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901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80505"/>
            <a:ext cx="633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10. Project Source Explorer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026" name="그림 4" descr="설명: 핵심소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89552"/>
            <a:ext cx="8623762" cy="356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6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 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249493"/>
            <a:ext cx="5904012" cy="4698521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16994" y="205979"/>
            <a:ext cx="5796062" cy="474203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주제 및 목적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개발환경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개발리소스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작업분할 구조도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(WBS)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작업일정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분석 및 설계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5.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요구사항 분석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6.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유스케이스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다이어그램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b="1" dirty="0" err="1">
                <a:solidFill>
                  <a:schemeClr val="bg1"/>
                </a:solidFill>
                <a:latin typeface="+mn-ea"/>
              </a:rPr>
              <a:t>Usecase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7.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순차다이어그램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(Sequence Diagram)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8. </a:t>
            </a:r>
            <a:r>
              <a:rPr lang="ko-KR" altLang="en-US" sz="1000" b="1" dirty="0" err="1">
                <a:solidFill>
                  <a:schemeClr val="bg1"/>
                </a:solidFill>
                <a:latin typeface="+mn-ea"/>
              </a:rPr>
              <a:t>기능정의서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9.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(ERD)</a:t>
            </a: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10. Project source Explorer</a:t>
            </a:r>
          </a:p>
          <a:p>
            <a:pPr indent="-28575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구현 및 테스트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11. UI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시연 및 핵심 기능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457200" lvl="1" indent="0">
              <a:lnSpc>
                <a:spcPct val="180000"/>
              </a:lnSpc>
              <a:buNone/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12. 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차후 개발 내용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84985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핵심코드 </a:t>
            </a:r>
            <a:r>
              <a:rPr lang="en-US" altLang="ko-KR" b="1" dirty="0">
                <a:solidFill>
                  <a:srgbClr val="756B5F"/>
                </a:solidFill>
              </a:rPr>
              <a:t>– XXX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0351600">
            <a:off x="1720573" y="218363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워드 포트폴리오에 있는 화면구성들 다음 </a:t>
            </a:r>
            <a:r>
              <a:rPr lang="en-US" altLang="ko-KR" dirty="0" err="1"/>
              <a:t>ppt</a:t>
            </a:r>
            <a:r>
              <a:rPr lang="ko-KR" altLang="en-US" dirty="0"/>
              <a:t>에 배치</a:t>
            </a:r>
          </a:p>
        </p:txBody>
      </p:sp>
    </p:spTree>
    <p:extLst>
      <p:ext uri="{BB962C8B-B14F-4D97-AF65-F5344CB8AC3E}">
        <p14:creationId xmlns:p14="http://schemas.microsoft.com/office/powerpoint/2010/main" val="4142304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DBA25-FBBF-1680-9BF5-D1678456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585718"/>
            <a:ext cx="8428759" cy="737189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시스템은 반려동물 분양 웹 페이지와 반려동물 관리 시스템을 통합하여 하나의 프로그램으로 이용 및 관리 할 수 있는 </a:t>
            </a:r>
            <a:r>
              <a:rPr lang="ko-KR" altLang="en-US" sz="1600" dirty="0" err="1">
                <a:solidFill>
                  <a:srgbClr val="464646"/>
                </a:solidFill>
                <a:latin typeface="+mn-ea"/>
              </a:rPr>
              <a:t>통합형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 반려동물 분양 관리 시스템입니다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. 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459686"/>
            <a:ext cx="8784976" cy="29993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비회원</a:t>
            </a:r>
            <a:endParaRPr lang="en-US" altLang="ko-KR" sz="1600" dirty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 	-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반려동물 구경하기</a:t>
            </a: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자유게시판 구경하기 가능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회원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- </a:t>
            </a:r>
            <a:r>
              <a:rPr lang="ko-KR" altLang="en-US" sz="1600" dirty="0">
                <a:latin typeface="+mn-ea"/>
              </a:rPr>
              <a:t>반려동물 상세보기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댓글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자유게시판 이용하기 가능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관리자</a:t>
            </a:r>
            <a:r>
              <a:rPr lang="en-US" altLang="ko-KR" sz="1600" dirty="0">
                <a:latin typeface="+mn-ea"/>
              </a:rPr>
              <a:t>	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- </a:t>
            </a:r>
            <a:r>
              <a:rPr lang="ko-KR" altLang="en-US" sz="1600" dirty="0">
                <a:latin typeface="+mn-ea"/>
              </a:rPr>
              <a:t>최고 관리자를 기본으로 두고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최고 관리자를 통해서 관리자 계정 등록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삭제 가능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- </a:t>
            </a:r>
            <a:r>
              <a:rPr lang="ko-KR" altLang="en-US" sz="1600" dirty="0">
                <a:latin typeface="+mn-ea"/>
              </a:rPr>
              <a:t>관리자는 반려동물 등록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수정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삭제 등의 관리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	- </a:t>
            </a:r>
            <a:r>
              <a:rPr lang="ko-KR" altLang="en-US" sz="1600" dirty="0">
                <a:latin typeface="+mn-ea"/>
              </a:rPr>
              <a:t>회원게시판 관리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반려동물 게시글 댓글 관리 가능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BE7FB0-2500-D883-E6BD-5FFEFAED1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3" y="4442042"/>
            <a:ext cx="893131" cy="6879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733143-15C8-C396-AF08-329D35EEB1B7}"/>
              </a:ext>
            </a:extLst>
          </p:cNvPr>
          <p:cNvSpPr/>
          <p:nvPr/>
        </p:nvSpPr>
        <p:spPr>
          <a:xfrm>
            <a:off x="906902" y="4937912"/>
            <a:ext cx="1063778" cy="149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 </a:t>
            </a:r>
            <a:r>
              <a:rPr lang="ko-KR" altLang="en-US" b="1" dirty="0">
                <a:solidFill>
                  <a:srgbClr val="756B5F"/>
                </a:solidFill>
              </a:rPr>
              <a:t>주제 및 목적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참조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기존의 운용되고 있는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14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미니펫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의 홈페이지 및 구글의 강아지 이미지들을 참조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43517" y="3924076"/>
            <a:ext cx="2056973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“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반려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“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+mn-ea"/>
              </a:rPr>
              <a:t>인생을 함께 한다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 </a:t>
            </a:r>
          </a:p>
          <a:p>
            <a:pPr algn="ctr"/>
            <a:endParaRPr lang="en-US" altLang="ko-KR" sz="2400" b="1" dirty="0">
              <a:solidFill>
                <a:schemeClr val="bg1"/>
              </a:solidFill>
              <a:latin typeface="+mn-ea"/>
            </a:endParaRPr>
          </a:p>
          <a:p>
            <a:pPr algn="ctr"/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5" y="1275606"/>
            <a:ext cx="3888432" cy="2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0"/>
            <a:chOff x="841375" y="1056481"/>
            <a:chExt cx="7344730" cy="432000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Professional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K</a:t>
              </a:r>
            </a:p>
          </p:txBody>
        </p:sp>
      </p:grpSp>
      <p:grpSp>
        <p:nvGrpSpPr>
          <p:cNvPr id="5" name="그룹 20"/>
          <p:cNvGrpSpPr>
            <a:grpSpLocks/>
          </p:cNvGrpSpPr>
          <p:nvPr/>
        </p:nvGrpSpPr>
        <p:grpSpPr bwMode="auto">
          <a:xfrm>
            <a:off x="841378" y="1267422"/>
            <a:ext cx="7345363" cy="323850"/>
            <a:chOff x="841375" y="1704181"/>
            <a:chExt cx="7344730" cy="432000"/>
          </a:xfrm>
          <a:solidFill>
            <a:srgbClr val="CDC1B6"/>
          </a:solidFill>
        </p:grpSpPr>
        <p:sp>
          <p:nvSpPr>
            <p:cNvPr id="6" name="직사각형 5"/>
            <p:cNvSpPr/>
            <p:nvPr/>
          </p:nvSpPr>
          <p:spPr>
            <a:xfrm>
              <a:off x="841375" y="17041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WAS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066819" y="1704181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Apache Tomcat 9.0.31</a:t>
              </a:r>
            </a:p>
          </p:txBody>
        </p:sp>
      </p:grpSp>
      <p:grpSp>
        <p:nvGrpSpPr>
          <p:cNvPr id="8" name="그룹 21"/>
          <p:cNvGrpSpPr>
            <a:grpSpLocks/>
          </p:cNvGrpSpPr>
          <p:nvPr/>
        </p:nvGrpSpPr>
        <p:grpSpPr bwMode="auto">
          <a:xfrm>
            <a:off x="838200" y="1692474"/>
            <a:ext cx="7346950" cy="323850"/>
            <a:chOff x="838200" y="2352675"/>
            <a:chExt cx="7346318" cy="432000"/>
          </a:xfrm>
          <a:solidFill>
            <a:srgbClr val="CDC1B6"/>
          </a:solidFill>
        </p:grpSpPr>
        <p:sp>
          <p:nvSpPr>
            <p:cNvPr id="9" name="직사각형 8"/>
            <p:cNvSpPr/>
            <p:nvPr/>
          </p:nvSpPr>
          <p:spPr>
            <a:xfrm>
              <a:off x="838200" y="2352675"/>
              <a:ext cx="1080995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DBMS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65232" y="2352675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lvl="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Oracle XE 11g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27088" y="211633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 Platform 8,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JSP &amp; Servlet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14" name="그룹 24"/>
          <p:cNvGrpSpPr>
            <a:grpSpLocks/>
          </p:cNvGrpSpPr>
          <p:nvPr/>
        </p:nvGrpSpPr>
        <p:grpSpPr bwMode="auto">
          <a:xfrm>
            <a:off x="827088" y="2966443"/>
            <a:ext cx="7345362" cy="323850"/>
            <a:chOff x="827088" y="4174331"/>
            <a:chExt cx="7344730" cy="432000"/>
          </a:xfrm>
          <a:solidFill>
            <a:srgbClr val="CDC1B6"/>
          </a:solidFill>
        </p:grpSpPr>
        <p:sp>
          <p:nvSpPr>
            <p:cNvPr id="15" name="직사각형 14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WEB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052533" y="4174331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HTML5, CSS/CSS3,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JavaScript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23"/>
          <p:cNvGrpSpPr>
            <a:grpSpLocks/>
          </p:cNvGrpSpPr>
          <p:nvPr/>
        </p:nvGrpSpPr>
        <p:grpSpPr bwMode="auto">
          <a:xfrm>
            <a:off x="827091" y="2541390"/>
            <a:ext cx="7345363" cy="323850"/>
            <a:chOff x="827088" y="3576637"/>
            <a:chExt cx="7344731" cy="432000"/>
          </a:xfrm>
          <a:solidFill>
            <a:srgbClr val="CDC1B6"/>
          </a:solidFill>
        </p:grpSpPr>
        <p:sp>
          <p:nvSpPr>
            <p:cNvPr id="18" name="직사각형 17"/>
            <p:cNvSpPr/>
            <p:nvPr/>
          </p:nvSpPr>
          <p:spPr>
            <a:xfrm>
              <a:off x="827088" y="3576637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Model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52533" y="3576637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MVC model (model 2)</a:t>
              </a: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3815360"/>
            <a:ext cx="7364412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JavaScript jquery-3.4.1,   jquery-ui-1.12.1,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cos-26Dec2008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27088" y="3390306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Tool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Eclipse IDE for Enterprise Java Developers, </a:t>
              </a:r>
              <a:r>
                <a:rPr kumimoji="0" lang="en-US" altLang="ko-KR" sz="1200" dirty="0" err="1">
                  <a:solidFill>
                    <a:srgbClr val="3F3F48"/>
                  </a:solidFill>
                  <a:latin typeface="+mn-ea"/>
                </a:rPr>
                <a:t>eXERD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 (E-R Modeling Tool)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73895" y="11513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사용자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40258" y="520754"/>
            <a:ext cx="906252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반려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26213" y="1577812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사용자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60432" y="1592744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367224" y="2215761"/>
            <a:ext cx="396064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49180" y="226537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07722" y="2215760"/>
            <a:ext cx="527463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반려동물 보기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380352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분양 신청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58665" y="2215761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/>
              <a:t>분양예약</a:t>
            </a:r>
            <a:endParaRPr lang="ko-KR" altLang="en-US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3575096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43648" y="3345878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회원수정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11760" y="3345878"/>
            <a:ext cx="528237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일반동물</a:t>
            </a:r>
            <a:r>
              <a:rPr lang="ko-KR" altLang="en-US" sz="1000" b="1" dirty="0">
                <a:solidFill>
                  <a:schemeClr val="tx1"/>
                </a:solidFill>
              </a:rPr>
              <a:t> 보기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848823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7296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003652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16815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92120" y="332653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75441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신청작성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8143369" y="334435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신청보기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308344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신청수정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40352" y="3338147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신청삭제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143369" y="39337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답변글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987574"/>
            <a:ext cx="576000" cy="290767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>
            <a:off x="4393384" y="763754"/>
            <a:ext cx="106640" cy="22382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242803" y="2747866"/>
            <a:ext cx="690875" cy="48188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" idx="2"/>
            <a:endCxn id="12" idx="0"/>
          </p:cNvCxnSpPr>
          <p:nvPr/>
        </p:nvCxnSpPr>
        <p:spPr>
          <a:xfrm rot="5400000">
            <a:off x="1349420" y="1300576"/>
            <a:ext cx="444559" cy="148503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5128967" y="-993940"/>
            <a:ext cx="394949" cy="6024452"/>
          </a:xfrm>
          <a:prstGeom prst="bentConnector3">
            <a:avLst>
              <a:gd name="adj1" fmla="val 56202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15" idx="2"/>
            <a:endCxn id="32" idx="0"/>
          </p:cNvCxnSpPr>
          <p:nvPr/>
        </p:nvCxnSpPr>
        <p:spPr>
          <a:xfrm rot="16200000" flipH="1">
            <a:off x="7566562" y="2587551"/>
            <a:ext cx="750596" cy="76301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32234" y="2716971"/>
            <a:ext cx="751328" cy="5049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32" idx="2"/>
            <a:endCxn id="35" idx="0"/>
          </p:cNvCxnSpPr>
          <p:nvPr/>
        </p:nvCxnSpPr>
        <p:spPr>
          <a:xfrm rot="5400000">
            <a:off x="8217653" y="3828073"/>
            <a:ext cx="211432" cy="127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5400000" flipH="1" flipV="1">
            <a:off x="7148685" y="2933421"/>
            <a:ext cx="751328" cy="720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5" idx="2"/>
            <a:endCxn id="34" idx="0"/>
          </p:cNvCxnSpPr>
          <p:nvPr/>
        </p:nvCxnSpPr>
        <p:spPr>
          <a:xfrm rot="16200000" flipH="1">
            <a:off x="7368159" y="2785954"/>
            <a:ext cx="744386" cy="3600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4426797" y="2732219"/>
            <a:ext cx="740484" cy="46356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3783594" y="2565263"/>
            <a:ext cx="753165" cy="8101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4205371" y="2953645"/>
            <a:ext cx="751328" cy="3155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3997872" y="2779541"/>
            <a:ext cx="753165" cy="3816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6467027" y="-688662"/>
            <a:ext cx="314403" cy="424840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3257384" y="335171"/>
            <a:ext cx="299471" cy="218581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11" idx="0"/>
          </p:cNvCxnSpPr>
          <p:nvPr/>
        </p:nvCxnSpPr>
        <p:spPr>
          <a:xfrm flipV="1">
            <a:off x="4565259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5" idx="0"/>
          </p:cNvCxnSpPr>
          <p:nvPr/>
        </p:nvCxnSpPr>
        <p:spPr>
          <a:xfrm flipV="1">
            <a:off x="7560355" y="2043091"/>
            <a:ext cx="1" cy="17267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12" idx="2"/>
            <a:endCxn id="18" idx="0"/>
          </p:cNvCxnSpPr>
          <p:nvPr/>
        </p:nvCxnSpPr>
        <p:spPr>
          <a:xfrm rot="16200000" flipH="1">
            <a:off x="675161" y="2797390"/>
            <a:ext cx="702507" cy="39446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11" idx="2"/>
            <a:endCxn id="30" idx="0"/>
          </p:cNvCxnSpPr>
          <p:nvPr/>
        </p:nvCxnSpPr>
        <p:spPr>
          <a:xfrm rot="16200000" flipH="1">
            <a:off x="4652301" y="2506716"/>
            <a:ext cx="732774" cy="90686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>
            <a:stCxn id="14" idx="0"/>
          </p:cNvCxnSpPr>
          <p:nvPr/>
        </p:nvCxnSpPr>
        <p:spPr>
          <a:xfrm flipH="1" flipV="1">
            <a:off x="2670102" y="2043091"/>
            <a:ext cx="1352" cy="17266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9967A74-B64C-D4DA-EBD5-D2C6EEF58146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2671454" y="2593760"/>
            <a:ext cx="4425" cy="752118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3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9912" y="632680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반려</a:t>
            </a:r>
            <a:endParaRPr lang="en-US" altLang="ko-KR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39262" y="2659663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분양 게시판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11563" y="2265371"/>
            <a:ext cx="430821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29840" y="2240566"/>
            <a:ext cx="36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22382" y="2283718"/>
            <a:ext cx="536577" cy="42761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반려동물관리</a:t>
            </a:r>
            <a:endParaRPr lang="en-US" altLang="ko-KR" sz="1000" b="1" dirty="0"/>
          </a:p>
        </p:txBody>
      </p:sp>
      <p:sp>
        <p:nvSpPr>
          <p:cNvPr id="17" name="직사각형 16"/>
          <p:cNvSpPr/>
          <p:nvPr/>
        </p:nvSpPr>
        <p:spPr>
          <a:xfrm>
            <a:off x="5818593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글작성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99632" y="3330209"/>
            <a:ext cx="431398" cy="39288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관리자 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75014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092320" y="3334245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글보기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8967" y="3334245"/>
            <a:ext cx="446361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관리자등록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005753" y="3317181"/>
            <a:ext cx="360000" cy="405908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47149" y="334692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글수정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60312" y="3345089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글삭제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75681"/>
            <a:ext cx="35952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364124" y="2871395"/>
            <a:ext cx="690874" cy="23482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627733" y="2842611"/>
            <a:ext cx="686838" cy="28835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636787" y="-974068"/>
            <a:ext cx="429627" cy="6049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6887494" y="2949419"/>
            <a:ext cx="296582" cy="47307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6244291" y="2791966"/>
            <a:ext cx="309263" cy="80065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6666068" y="3170845"/>
            <a:ext cx="307426" cy="4106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6458569" y="3006244"/>
            <a:ext cx="309263" cy="37210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998490" y="2805830"/>
            <a:ext cx="698615" cy="324087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3995936" y="3795886"/>
            <a:ext cx="58345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일반 동물 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499992" y="3003798"/>
            <a:ext cx="596001" cy="370956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일반 동물 등록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5400000">
            <a:off x="4332261" y="3330154"/>
            <a:ext cx="421132" cy="5103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16200000" flipH="1">
            <a:off x="2274588" y="2853818"/>
            <a:ext cx="715679" cy="245174"/>
          </a:xfrm>
          <a:prstGeom prst="bentConnector3">
            <a:avLst>
              <a:gd name="adj1" fmla="val 48669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2509843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cxnSpLocks/>
            <a:stCxn id="14" idx="0"/>
          </p:cNvCxnSpPr>
          <p:nvPr/>
        </p:nvCxnSpPr>
        <p:spPr>
          <a:xfrm flipV="1">
            <a:off x="4790671" y="2050558"/>
            <a:ext cx="0" cy="233160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4" idx="2"/>
            <a:endCxn id="90" idx="0"/>
          </p:cNvCxnSpPr>
          <p:nvPr/>
        </p:nvCxnSpPr>
        <p:spPr>
          <a:xfrm rot="16200000" flipH="1">
            <a:off x="4648097" y="2853902"/>
            <a:ext cx="292470" cy="732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1" idx="0"/>
            <a:endCxn id="10" idx="2"/>
          </p:cNvCxnSpPr>
          <p:nvPr/>
        </p:nvCxnSpPr>
        <p:spPr>
          <a:xfrm rot="5400000" flipH="1" flipV="1">
            <a:off x="6425778" y="2209217"/>
            <a:ext cx="823919" cy="76974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꺾인 연결선 125"/>
          <p:cNvCxnSpPr>
            <a:stCxn id="10" idx="3"/>
            <a:endCxn id="127" idx="0"/>
          </p:cNvCxnSpPr>
          <p:nvPr/>
        </p:nvCxnSpPr>
        <p:spPr>
          <a:xfrm>
            <a:off x="7164224" y="1714244"/>
            <a:ext cx="1080184" cy="929125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7884420" y="2643369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공지사항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7693841" y="3319761"/>
            <a:ext cx="46803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작성</a:t>
            </a:r>
          </a:p>
        </p:txBody>
      </p:sp>
      <p:cxnSp>
        <p:nvCxnSpPr>
          <p:cNvPr id="136" name="꺾인 연결선 135"/>
          <p:cNvCxnSpPr>
            <a:stCxn id="127" idx="2"/>
            <a:endCxn id="131" idx="0"/>
          </p:cNvCxnSpPr>
          <p:nvPr/>
        </p:nvCxnSpPr>
        <p:spPr>
          <a:xfrm rot="5400000">
            <a:off x="7936937" y="3012290"/>
            <a:ext cx="298392" cy="316551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>
            <a:stCxn id="127" idx="2"/>
            <a:endCxn id="140" idx="0"/>
          </p:cNvCxnSpPr>
          <p:nvPr/>
        </p:nvCxnSpPr>
        <p:spPr>
          <a:xfrm rot="16200000" flipH="1">
            <a:off x="8221547" y="3044229"/>
            <a:ext cx="295811" cy="25008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8260481" y="3317180"/>
            <a:ext cx="468032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글 수정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941814-B5D5-F1DA-B066-C89B90372343}"/>
              </a:ext>
            </a:extLst>
          </p:cNvPr>
          <p:cNvSpPr/>
          <p:nvPr/>
        </p:nvSpPr>
        <p:spPr>
          <a:xfrm>
            <a:off x="4767234" y="3788842"/>
            <a:ext cx="58345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일반 동물 수정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8086892-5163-C126-4838-A4FCB6CB2767}"/>
              </a:ext>
            </a:extLst>
          </p:cNvPr>
          <p:cNvCxnSpPr>
            <a:cxnSpLocks/>
            <a:stCxn id="90" idx="2"/>
            <a:endCxn id="50" idx="0"/>
          </p:cNvCxnSpPr>
          <p:nvPr/>
        </p:nvCxnSpPr>
        <p:spPr>
          <a:xfrm rot="16200000" flipH="1">
            <a:off x="4721432" y="3451315"/>
            <a:ext cx="414088" cy="26096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19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9" y="80505"/>
            <a:ext cx="293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3.  </a:t>
            </a:r>
            <a:r>
              <a:rPr lang="ko-KR" altLang="en-US" b="1" dirty="0">
                <a:solidFill>
                  <a:srgbClr val="756B5F"/>
                </a:solidFill>
              </a:rPr>
              <a:t>작업분할구조도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8" y="115131"/>
            <a:ext cx="1656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</a:t>
            </a:r>
            <a:r>
              <a:rPr lang="ko-KR" altLang="en-US" sz="1200" b="1" dirty="0">
                <a:solidFill>
                  <a:srgbClr val="756B5F"/>
                </a:solidFill>
              </a:rPr>
              <a:t>관리자 모드 측 </a:t>
            </a:r>
            <a:r>
              <a:rPr lang="en-US" altLang="ko-KR" sz="1200" b="1" dirty="0">
                <a:solidFill>
                  <a:srgbClr val="756B5F"/>
                </a:solidFill>
              </a:rPr>
              <a:t>WBS)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26318" y="564399"/>
            <a:ext cx="792128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반려</a:t>
            </a:r>
            <a:endParaRPr lang="en-US" altLang="ko-KR" sz="1000" b="1" dirty="0"/>
          </a:p>
        </p:txBody>
      </p:sp>
      <p:sp>
        <p:nvSpPr>
          <p:cNvPr id="9" name="직사각형 8"/>
          <p:cNvSpPr/>
          <p:nvPr/>
        </p:nvSpPr>
        <p:spPr>
          <a:xfrm>
            <a:off x="35496" y="1577812"/>
            <a:ext cx="576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관리자</a:t>
            </a:r>
            <a:endParaRPr lang="en-US" altLang="ko-KR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6588224" y="1592744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비회원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44248" y="2215761"/>
            <a:ext cx="71997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회원가입</a:t>
            </a:r>
            <a:endParaRPr lang="en-US" altLang="ko-KR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4522382" y="2215760"/>
            <a:ext cx="659039" cy="28398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자유게시판</a:t>
            </a:r>
            <a:endParaRPr lang="en-US" altLang="ko-KR" sz="1000" b="1" dirty="0"/>
          </a:p>
          <a:p>
            <a:pPr algn="ctr"/>
            <a:endParaRPr lang="en-US" altLang="ko-KR" sz="1000" b="1" dirty="0"/>
          </a:p>
        </p:txBody>
      </p:sp>
      <p:sp>
        <p:nvSpPr>
          <p:cNvPr id="20" name="직사각형 19"/>
          <p:cNvSpPr/>
          <p:nvPr/>
        </p:nvSpPr>
        <p:spPr>
          <a:xfrm>
            <a:off x="4522382" y="2759432"/>
            <a:ext cx="509519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</a:rPr>
              <a:t>게시글</a:t>
            </a:r>
            <a:r>
              <a:rPr lang="ko-KR" altLang="en-US" sz="1000" b="1" dirty="0">
                <a:solidFill>
                  <a:schemeClr val="tx1"/>
                </a:solidFill>
              </a:rPr>
              <a:t> 보기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624236" y="2954286"/>
            <a:ext cx="36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212024" y="1035341"/>
            <a:ext cx="576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로그인</a:t>
            </a:r>
            <a:r>
              <a:rPr lang="en-US" altLang="ko-KR" sz="1000" b="1" dirty="0"/>
              <a:t>/</a:t>
            </a:r>
          </a:p>
          <a:p>
            <a:pPr algn="ctr"/>
            <a:r>
              <a:rPr lang="ko-KR" altLang="en-US" sz="100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00024" y="807399"/>
            <a:ext cx="22358" cy="227942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4" idx="0"/>
          </p:cNvCxnSpPr>
          <p:nvPr/>
        </p:nvCxnSpPr>
        <p:spPr>
          <a:xfrm rot="5400000">
            <a:off x="5674055" y="1013591"/>
            <a:ext cx="380016" cy="2024322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684677" y="2592207"/>
            <a:ext cx="259690" cy="7476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530925" y="247442"/>
            <a:ext cx="314403" cy="237620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262027" y="-660188"/>
            <a:ext cx="299471" cy="41765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1" idx="0"/>
            <a:endCxn id="10" idx="2"/>
          </p:cNvCxnSpPr>
          <p:nvPr/>
        </p:nvCxnSpPr>
        <p:spPr>
          <a:xfrm rot="5400000" flipH="1" flipV="1">
            <a:off x="6650222" y="1989759"/>
            <a:ext cx="380017" cy="7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1" idx="0"/>
            <a:endCxn id="11" idx="2"/>
          </p:cNvCxnSpPr>
          <p:nvPr/>
        </p:nvCxnSpPr>
        <p:spPr>
          <a:xfrm flipV="1">
            <a:off x="6804236" y="2593761"/>
            <a:ext cx="0" cy="36052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2"/>
            <a:endCxn id="65" idx="0"/>
          </p:cNvCxnSpPr>
          <p:nvPr/>
        </p:nvCxnSpPr>
        <p:spPr>
          <a:xfrm rot="5400000">
            <a:off x="4963306" y="302842"/>
            <a:ext cx="380016" cy="3445820"/>
          </a:xfrm>
          <a:prstGeom prst="bentConnector3">
            <a:avLst>
              <a:gd name="adj1" fmla="val 50000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059832" y="2215760"/>
            <a:ext cx="741143" cy="28398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/>
              <a:t>분양 게시판</a:t>
            </a:r>
            <a:endParaRPr lang="en-US" altLang="ko-KR" sz="1000" b="1" dirty="0"/>
          </a:p>
        </p:txBody>
      </p:sp>
      <p:cxnSp>
        <p:nvCxnSpPr>
          <p:cNvPr id="51" name="직선 연결선 50"/>
          <p:cNvCxnSpPr>
            <a:stCxn id="65" idx="2"/>
            <a:endCxn id="70" idx="0"/>
          </p:cNvCxnSpPr>
          <p:nvPr/>
        </p:nvCxnSpPr>
        <p:spPr>
          <a:xfrm flipH="1">
            <a:off x="3372498" y="2499742"/>
            <a:ext cx="57906" cy="278375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059833" y="2778117"/>
            <a:ext cx="62533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일반 동물 보기</a:t>
            </a:r>
          </a:p>
        </p:txBody>
      </p:sp>
    </p:spTree>
    <p:extLst>
      <p:ext uri="{BB962C8B-B14F-4D97-AF65-F5344CB8AC3E}">
        <p14:creationId xmlns:p14="http://schemas.microsoft.com/office/powerpoint/2010/main" val="116868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4.  Gantt 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0503"/>
            <a:ext cx="6264696" cy="42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6134</TotalTime>
  <Words>1481</Words>
  <Application>Microsoft Office PowerPoint</Application>
  <PresentationFormat>화면 슬라이드 쇼(16:9)</PresentationFormat>
  <Paragraphs>432</Paragraphs>
  <Slides>25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HY중고딕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최 진영</cp:lastModifiedBy>
  <cp:revision>378</cp:revision>
  <dcterms:created xsi:type="dcterms:W3CDTF">2016-06-22T05:17:17Z</dcterms:created>
  <dcterms:modified xsi:type="dcterms:W3CDTF">2022-07-07T09:17:05Z</dcterms:modified>
</cp:coreProperties>
</file>