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3" r:id="rId3"/>
    <p:sldId id="294" r:id="rId4"/>
    <p:sldId id="295" r:id="rId5"/>
    <p:sldId id="274" r:id="rId6"/>
    <p:sldId id="316" r:id="rId7"/>
    <p:sldId id="317" r:id="rId8"/>
    <p:sldId id="339" r:id="rId9"/>
    <p:sldId id="340" r:id="rId10"/>
    <p:sldId id="343" r:id="rId11"/>
    <p:sldId id="365" r:id="rId12"/>
    <p:sldId id="366" r:id="rId13"/>
    <p:sldId id="346" r:id="rId14"/>
    <p:sldId id="347" r:id="rId15"/>
    <p:sldId id="349" r:id="rId16"/>
    <p:sldId id="350" r:id="rId17"/>
    <p:sldId id="367" r:id="rId18"/>
    <p:sldId id="359" r:id="rId19"/>
    <p:sldId id="362" r:id="rId20"/>
    <p:sldId id="363" r:id="rId21"/>
    <p:sldId id="351" r:id="rId22"/>
    <p:sldId id="360" r:id="rId23"/>
    <p:sldId id="354" r:id="rId24"/>
    <p:sldId id="355" r:id="rId25"/>
    <p:sldId id="356" r:id="rId26"/>
    <p:sldId id="357" r:id="rId27"/>
    <p:sldId id="358" r:id="rId28"/>
    <p:sldId id="36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756B5F"/>
    <a:srgbClr val="947D54"/>
    <a:srgbClr val="333333"/>
    <a:srgbClr val="CDC1B6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7" autoAdjust="0"/>
    <p:restoredTop sz="92416" autoAdjust="0"/>
  </p:normalViewPr>
  <p:slideViewPr>
    <p:cSldViewPr>
      <p:cViewPr varScale="1">
        <p:scale>
          <a:sx n="91" d="100"/>
          <a:sy n="91" d="100"/>
        </p:scale>
        <p:origin x="8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4039" y="6460127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67528" y="6509627"/>
            <a:ext cx="28448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39349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53888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L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ibr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A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ry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S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ystem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 smtClean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60485" y="6369148"/>
            <a:ext cx="654929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 smtClean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34" y="1179750"/>
            <a:ext cx="823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8301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615128" y="2707614"/>
            <a:ext cx="46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 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간략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설명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14785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14785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9846" y="1455167"/>
            <a:ext cx="40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08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18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목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31704" y="386104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FFC000"/>
                </a:solidFill>
              </a:rPr>
              <a:t>정보처리산업기사 과정평가형 자바</a:t>
            </a:r>
            <a:r>
              <a:rPr lang="en-US" altLang="ko-KR" b="1">
                <a:solidFill>
                  <a:srgbClr val="FFC000"/>
                </a:solidFill>
              </a:rPr>
              <a:t>(JAVA) </a:t>
            </a:r>
            <a:r>
              <a:rPr lang="ko-KR" altLang="en-US" b="1">
                <a:solidFill>
                  <a:srgbClr val="FFC000"/>
                </a:solidFill>
              </a:rPr>
              <a:t>개발자 양성과정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rgbClr val="FFC000"/>
                </a:solidFill>
              </a:rPr>
              <a:t>아무개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유무개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이무개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정무개</a:t>
            </a:r>
            <a:r>
              <a:rPr lang="en-US" altLang="ko-KR" b="1">
                <a:solidFill>
                  <a:srgbClr val="FFC000"/>
                </a:solidFill>
              </a:rPr>
              <a:t> 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8260966" y="4756170"/>
            <a:ext cx="2258852" cy="201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063552" y="1772816"/>
            <a:ext cx="7776864" cy="2391548"/>
            <a:chOff x="971600" y="1556792"/>
            <a:chExt cx="7776864" cy="208296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비회원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준회원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정</a:t>
              </a:r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우수회원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관리자</a:t>
              </a:r>
              <a:endParaRPr lang="ko-KR" altLang="en-US" sz="1200" b="1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40862" y="1768939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2186729"/>
              <a:ext cx="1189078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도서검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8565" y="2186729"/>
              <a:ext cx="1276029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이용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583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자리 예약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예약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신청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46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 제약조건 완화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err="1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도서추천받기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117586" y="1777323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012160" y="1768937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5484183" cy="50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회원관리  </a:t>
              </a:r>
              <a:r>
                <a:rPr lang="ko-KR" altLang="en-US" sz="1600" b="1">
                  <a:solidFill>
                    <a:srgbClr val="464646"/>
                  </a:solidFill>
                  <a:latin typeface="맑은 고딕"/>
                  <a:ea typeface="맑은 고딕"/>
                </a:rPr>
                <a:t>∙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도서관리 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</a:t>
              </a:r>
              <a:r>
                <a:rPr lang="en-US" altLang="ko-KR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/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반납 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관리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 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통계현황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71564" y="1268760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블랙회원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3735745" y="952770"/>
            <a:ext cx="299984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4679594" y="8922"/>
            <a:ext cx="299983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5631417" y="-942903"/>
            <a:ext cx="299982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91545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5359" y="4365105"/>
            <a:ext cx="6022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용어정리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시스템을 이용하고자 하는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사람들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권한을 부여 받은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 내에서 회원가입 절차를 거쳐 가입한 이용자로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관리자에 의해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  등급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구분된다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 절차를 거치지 않고 시스템을 이용하는 이용자</a:t>
            </a:r>
          </a:p>
          <a:p>
            <a:pPr>
              <a:lnSpc>
                <a:spcPts val="2400"/>
              </a:lnSpc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3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03512" y="2571821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327192" y="1869743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309271" y="3225816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506040" y="3222452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2130943" y="198968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2909762" y="168216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367808" y="159280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4407221" y="281389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6279429" y="280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7215533" y="2780932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5307321" y="280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4546786" y="356509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4491635" y="4927276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7326259" y="423909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7068108" y="1592800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7353546" y="45754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4527833" y="452148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4551237" y="406333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7326259" y="3889736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7182248" y="3483009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7363140" y="48995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8040221" y="1682169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2094083" y="297564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4439816" y="1970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4446249" y="23981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4817863" y="222850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5688217" y="23981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18829" y="241610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5202333" y="252695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06294" y="2249936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85368" y="3187706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18274" y="1540941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2848164" y="209967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2909762" y="209967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2848159" y="252695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2909759" y="343953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2909757" y="213977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2930727" y="295919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2878509" y="293349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4785263" y="299262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5685363" y="2985377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6657471" y="298537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7104112" y="1900114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8076225" y="1989483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6593859" y="331653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2878509" y="331653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2862450" y="3408179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2862449" y="3422340"/>
            <a:ext cx="1688788" cy="7698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8184237" y="3429900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8082343" y="342570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8082343" y="3413343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8109635" y="342233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8119229" y="3425703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7356140" y="527541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8244038" y="525514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340214" y="5104724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8119224" y="5028361"/>
            <a:ext cx="502856" cy="2267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7734182" y="5157196"/>
            <a:ext cx="7000" cy="1182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104112" y="5157196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739829" y="17708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787504" y="14245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7.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6240016" y="425797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6996105" y="436792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840587" y="4239094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2909757" y="213977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5580398" y="3614853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68010" y="3483010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6139614" y="344537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2862449" y="3408177"/>
            <a:ext cx="1665384" cy="12421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0836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976840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47226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내서재</a:t>
            </a:r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402605" y="237896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26896" y="569343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5523" y="133677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1953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5564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9174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2784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0005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3616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63952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321568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5178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8788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7957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83230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96009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89620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124927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432364" y="229487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71664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07568" y="203065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12964" y="266675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07568" y="234888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135560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393534" y="274287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007768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927653" y="2494425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67608" y="2726925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423872" y="308285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135560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2404448" y="315897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943872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359701" y="289474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97422" y="313632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2432364" y="339831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135560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2423592" y="344495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879976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5251328" y="378452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943872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5231904" y="386063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816080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21417" y="3603543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31146" y="3837993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232184" y="423293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943872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5212760" y="430904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7752184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097481" y="4052360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007210" y="428640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10861" y="321411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자리예약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88865" y="339742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자리예약확인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423872" y="471898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135560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2404448" y="479510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8688288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295800" y="4538005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조회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295800" y="4772455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확인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2423872" y="525904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135560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2404448" y="533516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9624392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295805" y="5053351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13.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답글</a:t>
            </a:r>
            <a:r>
              <a:rPr lang="ko-KR" altLang="en-US" sz="1000" dirty="0"/>
              <a:t> 달기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댓글</a:t>
            </a:r>
            <a:r>
              <a:rPr lang="ko-KR" altLang="en-US" sz="1000" dirty="0"/>
              <a:t>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99856" y="5275512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14.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51784" y="16830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3319193" y="213735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97424" y="1988842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215680" y="226479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109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26896" y="6448252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3792" y="153507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107341"/>
            <a:ext cx="293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8</a:t>
            </a:r>
          </a:p>
          <a:p>
            <a:r>
              <a:rPr lang="en-US" altLang="ko-KR" b="1">
                <a:solidFill>
                  <a:srgbClr val="756B5F"/>
                </a:solidFill>
              </a:rPr>
              <a:t>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423592" y="908720"/>
            <a:ext cx="7200800" cy="4824056"/>
            <a:chOff x="899592" y="1197232"/>
            <a:chExt cx="7200800" cy="4824056"/>
          </a:xfrm>
        </p:grpSpPr>
        <p:cxnSp>
          <p:nvCxnSpPr>
            <p:cNvPr id="56" name="직선 화살표 연결선 55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관리자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(</a:t>
              </a:r>
              <a:r>
                <a:rPr lang="ko-KR" altLang="en-US" sz="1000" b="1" dirty="0"/>
                <a:t>사서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대출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반납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공지사항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회원관리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통계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/>
            </a:p>
          </p:txBody>
        </p:sp>
        <p:cxnSp>
          <p:nvCxnSpPr>
            <p:cNvPr id="79" name="직선 연결선 78"/>
            <p:cNvCxnSpPr>
              <a:stCxn id="63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10071" y="1958643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로그인</a:t>
              </a:r>
              <a:endParaRPr lang="ko-KR" altLang="en-US" sz="1000" dirty="0"/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31640" y="2205344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19672" y="2543571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2801406"/>
              <a:ext cx="19255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/>
                <a:t>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9672" y="3241838"/>
              <a:ext cx="2335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79712" y="3521486"/>
              <a:ext cx="1444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55776" y="4559795"/>
              <a:ext cx="3381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9. </a:t>
              </a:r>
              <a:r>
                <a:rPr lang="ko-KR" altLang="en-US" sz="1000" dirty="0" err="1"/>
                <a:t>회원레벨별</a:t>
              </a:r>
              <a:r>
                <a:rPr lang="ko-KR" altLang="en-US" sz="1000" dirty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47864" y="4839443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10. </a:t>
              </a:r>
              <a:r>
                <a:rPr lang="ko-KR" altLang="en-US" sz="1000" dirty="0"/>
                <a:t>회원 목록 확인</a:t>
              </a:r>
              <a:endParaRPr lang="ko-KR" altLang="en-US" sz="1000" dirty="0"/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13991" y="5301688"/>
              <a:ext cx="26821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11. </a:t>
              </a:r>
              <a:r>
                <a:rPr lang="ko-KR" altLang="en-US" sz="1000" dirty="0"/>
                <a:t>인기도서 통계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707904" y="5580789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12. </a:t>
              </a:r>
              <a:r>
                <a:rPr lang="ko-KR" altLang="en-US" sz="1000" dirty="0"/>
                <a:t>통계 결과 확인</a:t>
              </a:r>
              <a:endParaRPr lang="ko-KR" altLang="en-US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35179" y="3840296"/>
              <a:ext cx="1531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/>
                <a:t>. </a:t>
              </a:r>
              <a:r>
                <a:rPr lang="ko-KR" altLang="en-US" sz="900" dirty="0"/>
                <a:t>도서 등록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수정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24803" y="4134752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8. </a:t>
              </a:r>
              <a:r>
                <a:rPr lang="ko-KR" altLang="en-US" sz="900" dirty="0"/>
                <a:t>도서 목록 확인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</a:t>
            </a:r>
            <a:r>
              <a:rPr lang="ko-KR" altLang="en-US" b="1" dirty="0">
                <a:solidFill>
                  <a:srgbClr val="756B5F"/>
                </a:solidFill>
              </a:rPr>
              <a:t>클래스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868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095942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847528" y="107340"/>
            <a:ext cx="48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9. </a:t>
            </a:r>
            <a:r>
              <a:rPr lang="ko-KR" altLang="en-US" b="1" dirty="0">
                <a:solidFill>
                  <a:srgbClr val="756B5F"/>
                </a:solidFill>
              </a:rPr>
              <a:t>핵심 기능 </a:t>
            </a:r>
            <a:r>
              <a:rPr lang="en-US" altLang="ko-KR" b="1" dirty="0">
                <a:solidFill>
                  <a:srgbClr val="756B5F"/>
                </a:solidFill>
              </a:rPr>
              <a:t>DFD – </a:t>
            </a:r>
            <a:r>
              <a:rPr lang="ko-KR" altLang="en-US" b="1" dirty="0">
                <a:solidFill>
                  <a:srgbClr val="756B5F"/>
                </a:solidFill>
              </a:rPr>
              <a:t>도서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528" y="107340"/>
            <a:ext cx="45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9. </a:t>
            </a:r>
            <a:r>
              <a:rPr lang="ko-KR" altLang="en-US" b="1" dirty="0">
                <a:solidFill>
                  <a:srgbClr val="756B5F"/>
                </a:solidFill>
              </a:rPr>
              <a:t>핵심 기능 </a:t>
            </a:r>
            <a:r>
              <a:rPr lang="en-US" altLang="ko-KR" b="1" dirty="0">
                <a:solidFill>
                  <a:srgbClr val="756B5F"/>
                </a:solidFill>
              </a:rPr>
              <a:t>DFD – </a:t>
            </a:r>
            <a:r>
              <a:rPr lang="ko-KR" altLang="en-US" b="1" dirty="0">
                <a:solidFill>
                  <a:srgbClr val="756B5F"/>
                </a:solidFill>
              </a:rPr>
              <a:t>도서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908720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908721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01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35565" y="1322770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023992" y="132276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7528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</a:t>
            </a:r>
            <a:r>
              <a:rPr lang="ko-KR" altLang="en-US" b="1">
                <a:solidFill>
                  <a:srgbClr val="756B5F"/>
                </a:solidFill>
              </a:rPr>
              <a:t>및 설계 </a:t>
            </a:r>
            <a:r>
              <a:rPr lang="en-US" altLang="ko-KR">
                <a:solidFill>
                  <a:srgbClr val="FF0000"/>
                </a:solidFill>
              </a:rPr>
              <a:t>– </a:t>
            </a:r>
            <a:r>
              <a:rPr lang="ko-KR" altLang="en-US">
                <a:solidFill>
                  <a:srgbClr val="FF0000"/>
                </a:solidFill>
              </a:rPr>
              <a:t>이 페이지나 다음 페이지 둘 중 하나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설계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아래의 글씨가 잘 안 보일 경우 비회원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관리자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회원 분할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7" y="692696"/>
            <a:ext cx="849694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9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700808"/>
            <a:ext cx="825928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47528" y="116632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err="1">
                <a:solidFill>
                  <a:srgbClr val="756B5F"/>
                </a:solidFill>
              </a:rPr>
              <a:t>비회원측</a:t>
            </a:r>
            <a:r>
              <a:rPr lang="en-US" altLang="ko-KR" b="1" dirty="0">
                <a:solidFill>
                  <a:srgbClr val="756B5F"/>
                </a:solidFill>
              </a:rPr>
              <a:t>)</a:t>
            </a:r>
            <a:r>
              <a:rPr lang="ko-KR" altLang="en-US" b="1" dirty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7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13998" y="624973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902F6-9A7C-457F-8D34-A8E0CCA593F3}"/>
              </a:ext>
            </a:extLst>
          </p:cNvPr>
          <p:cNvSpPr/>
          <p:nvPr/>
        </p:nvSpPr>
        <p:spPr>
          <a:xfrm>
            <a:off x="1721098" y="2588967"/>
            <a:ext cx="2286670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7E48F0-1243-4800-8BFA-C487953A4AB1}"/>
              </a:ext>
            </a:extLst>
          </p:cNvPr>
          <p:cNvSpPr/>
          <p:nvPr/>
        </p:nvSpPr>
        <p:spPr>
          <a:xfrm>
            <a:off x="5076174" y="2887592"/>
            <a:ext cx="2387977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F4B266-B8C8-4101-B3C9-E74FA8DEEC60}"/>
              </a:ext>
            </a:extLst>
          </p:cNvPr>
          <p:cNvSpPr/>
          <p:nvPr/>
        </p:nvSpPr>
        <p:spPr>
          <a:xfrm>
            <a:off x="8357948" y="3270258"/>
            <a:ext cx="2274555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1721098" y="2562653"/>
            <a:ext cx="2020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주제 및 목적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개발환경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작업분할구조도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업무분장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/>
              <a:t>작업일정</a:t>
            </a:r>
            <a:endParaRPr lang="en-US" altLang="ko-KR" b="1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 b="1"/>
              <a:t>요구사항분석</a:t>
            </a:r>
            <a:endParaRPr lang="en-US" altLang="ko-KR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5101988" y="2908167"/>
            <a:ext cx="236216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b="1"/>
              <a:t>Usecase </a:t>
            </a:r>
            <a:r>
              <a:rPr lang="en-US" altLang="ko-KR" b="1" dirty="0"/>
              <a:t>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b="1" dirty="0"/>
              <a:t>Sequence 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b="1"/>
              <a:t>DFD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 b="1"/>
              <a:t>기능정의서</a:t>
            </a:r>
            <a:endParaRPr lang="en-US" altLang="ko-KR" b="1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b="1"/>
              <a:t>DB </a:t>
            </a:r>
            <a:r>
              <a:rPr lang="ko-KR" altLang="en-US" b="1"/>
              <a:t>설계</a:t>
            </a:r>
            <a:endParaRPr lang="en-US" altLang="ko-KR" b="1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 b="1"/>
              <a:t>스토리보드 및 </a:t>
            </a:r>
            <a:r>
              <a:rPr lang="en-US" altLang="ko-KR" b="1"/>
              <a:t>UI</a:t>
            </a:r>
            <a:endParaRPr lang="en-US" altLang="ko-KR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8481292" y="3449135"/>
            <a:ext cx="2079204" cy="13164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13"/>
            </a:pPr>
            <a:r>
              <a:rPr lang="ko-KR" altLang="en-US" b="1" dirty="0"/>
              <a:t>핵심코드 및 시연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3"/>
            </a:pPr>
            <a:r>
              <a:rPr lang="ko-KR" altLang="en-US" b="1" dirty="0"/>
              <a:t>차후 개발 내용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3"/>
            </a:pPr>
            <a:r>
              <a:rPr lang="ko-KR" altLang="en-US" b="1" dirty="0"/>
              <a:t>후</a:t>
            </a:r>
            <a:r>
              <a:rPr lang="ko-KR" altLang="en-US" b="1" dirty="0"/>
              <a:t>기</a:t>
            </a:r>
            <a:endParaRPr lang="en-US" altLang="ko-KR" b="1" dirty="0"/>
          </a:p>
        </p:txBody>
      </p:sp>
      <p:cxnSp>
        <p:nvCxnSpPr>
          <p:cNvPr id="26" name="直線コネクタ 6"/>
          <p:cNvCxnSpPr/>
          <p:nvPr/>
        </p:nvCxnSpPr>
        <p:spPr>
          <a:xfrm>
            <a:off x="1703512" y="1873430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7"/>
          <p:cNvSpPr txBox="1"/>
          <p:nvPr/>
        </p:nvSpPr>
        <p:spPr>
          <a:xfrm>
            <a:off x="2066296" y="2032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분석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29" name="直線コネクタ 6"/>
          <p:cNvCxnSpPr/>
          <p:nvPr/>
        </p:nvCxnSpPr>
        <p:spPr>
          <a:xfrm>
            <a:off x="5142928" y="2206685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7"/>
          <p:cNvSpPr txBox="1"/>
          <p:nvPr/>
        </p:nvSpPr>
        <p:spPr>
          <a:xfrm>
            <a:off x="5505711" y="236564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설계 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33" name="テキスト ボックス 7"/>
          <p:cNvSpPr txBox="1"/>
          <p:nvPr/>
        </p:nvSpPr>
        <p:spPr>
          <a:xfrm>
            <a:off x="8755321" y="269962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구현 및 테스트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35" name="直線コネクタ 6"/>
          <p:cNvCxnSpPr/>
          <p:nvPr/>
        </p:nvCxnSpPr>
        <p:spPr>
          <a:xfrm>
            <a:off x="8388491" y="2554721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07" y="2048415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547" y="2418438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487" y="2732900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160" y="1628800"/>
            <a:ext cx="823205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47528" y="116632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err="1">
                <a:solidFill>
                  <a:srgbClr val="756B5F"/>
                </a:solidFill>
              </a:rPr>
              <a:t>관리자측</a:t>
            </a:r>
            <a:r>
              <a:rPr lang="en-US" altLang="ko-KR" b="1" dirty="0">
                <a:solidFill>
                  <a:srgbClr val="756B5F"/>
                </a:solidFill>
              </a:rPr>
              <a:t>)</a:t>
            </a:r>
            <a:r>
              <a:rPr lang="ko-KR" altLang="en-US" b="1" dirty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7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92696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13. Project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052736"/>
            <a:ext cx="862376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tor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70764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</a:t>
            </a:r>
            <a:r>
              <a:rPr lang="en-US" altLang="ko-KR" b="1">
                <a:solidFill>
                  <a:srgbClr val="756B5F"/>
                </a:solidFill>
              </a:rPr>
              <a:t>. UI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55" y="692696"/>
            <a:ext cx="874309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14. </a:t>
            </a:r>
            <a:r>
              <a:rPr lang="ko-KR" altLang="en-US" b="1" dirty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603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9" y="795339"/>
            <a:ext cx="75914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14. </a:t>
            </a:r>
            <a:r>
              <a:rPr lang="ko-KR" altLang="en-US" b="1" dirty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1148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15. </a:t>
            </a:r>
            <a:r>
              <a:rPr lang="ko-KR" altLang="en-US" b="1" dirty="0">
                <a:solidFill>
                  <a:srgbClr val="756B5F"/>
                </a:solidFill>
              </a:rPr>
              <a:t>차후 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16. </a:t>
            </a:r>
            <a:r>
              <a:rPr lang="ko-KR" altLang="en-US" b="1" dirty="0">
                <a:solidFill>
                  <a:srgbClr val="756B5F"/>
                </a:solidFill>
              </a:rPr>
              <a:t>후기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5" name="L 도형 4"/>
          <p:cNvSpPr/>
          <p:nvPr/>
        </p:nvSpPr>
        <p:spPr>
          <a:xfrm>
            <a:off x="1926372" y="241442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L 도형 5"/>
          <p:cNvSpPr/>
          <p:nvPr/>
        </p:nvSpPr>
        <p:spPr>
          <a:xfrm>
            <a:off x="1911133" y="3422536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1919536" y="1412776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5304" y="2410284"/>
            <a:ext cx="104914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유아무개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5304" y="1402172"/>
            <a:ext cx="104914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박아무개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1132" y="3418396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정아무개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2" name="L 도형 11"/>
          <p:cNvSpPr/>
          <p:nvPr/>
        </p:nvSpPr>
        <p:spPr>
          <a:xfrm>
            <a:off x="1911133" y="4502656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1132" y="4506136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이아무개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35760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7769" y="2426112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816080" y="3548734"/>
            <a:ext cx="792088" cy="672354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780957"/>
            <a:ext cx="8428759" cy="1431161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2000" dirty="0" err="1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528" y="2032388"/>
            <a:ext cx="8428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따라 관리되며 최소 검색기능부터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도서추천하기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이용할 수 있다</a:t>
            </a:r>
            <a:endParaRPr lang="ko-KR" altLang="en-US" sz="20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관리자</a:t>
            </a:r>
            <a:endParaRPr lang="en-US" altLang="ko-KR" sz="20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이용할 수 있다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00256" y="6381329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524000" y="4725384"/>
            <a:ext cx="9144000" cy="2160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737410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700808"/>
            <a:ext cx="4104456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00256" y="6381329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6712" y="5232102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1" y="1766995"/>
            <a:ext cx="4729449" cy="286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1833182"/>
            <a:ext cx="4320480" cy="28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2365376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10 Home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2365376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9.0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2362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Oracle XE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11g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2351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Platform 8, JSP &amp; Servlet 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2351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  <a:endParaRPr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HTML5, CSS/CSS3, JavaScript, jQuery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2351089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Framework</a:t>
              </a:r>
              <a:endParaRPr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전자정부 표준 프레임워크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(Spring framework),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Mybatis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framework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2351088" y="4943131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lnSpc>
                  <a:spcPct val="150000"/>
                </a:lnSpc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JavaScript jquery-3.4.x,  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jquery-ui-1.11.4,   jquery-easyui-1.4.5,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  <a:endParaRPr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2351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  <a:endParaRPr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Spring tool 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suite 3.9.14,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(E-R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Modeling Tool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)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397895" y="153507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9776" y="153507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3504" y="843573"/>
            <a:ext cx="6705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50213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84432" y="2123658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60136" y="2954348"/>
            <a:ext cx="39606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73180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4859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나의서재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537592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904352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682665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34481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35600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2308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예약현황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59936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일반검색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0820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91296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56760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02763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340467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591984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763037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76200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08168" y="564958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99441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667369" y="445914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832344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264352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160357" y="5649581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852119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한줄평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36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6024024" y="1167574"/>
            <a:ext cx="24744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651655" y="3744135"/>
            <a:ext cx="921166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2084229" y="3793446"/>
            <a:ext cx="932333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2799326" y="1981606"/>
            <a:ext cx="592745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6587141" y="-321178"/>
            <a:ext cx="52659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8965463" y="3577237"/>
            <a:ext cx="1000794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8331012" y="3706779"/>
            <a:ext cx="1001770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9250645" y="5052855"/>
            <a:ext cx="68643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9590663" y="5219848"/>
            <a:ext cx="69816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8547463" y="3923229"/>
            <a:ext cx="1001770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8768095" y="3774605"/>
            <a:ext cx="992514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979532" y="3636984"/>
            <a:ext cx="987312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6334215" y="3638616"/>
            <a:ext cx="1004220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756299" y="3860217"/>
            <a:ext cx="1001770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548493" y="3852894"/>
            <a:ext cx="1004220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5178848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965648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3832944" y="3763337"/>
            <a:ext cx="95944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3416346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7438228" y="5299600"/>
            <a:ext cx="69992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7938626" y="-210148"/>
            <a:ext cx="419204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4731473" y="811197"/>
            <a:ext cx="399295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4104860" y="2724121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5555920" y="2724122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7158169" y="2724122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9084353" y="2724122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4103089" y="3491421"/>
            <a:ext cx="1771" cy="9654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1876499" y="3963596"/>
            <a:ext cx="915785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9776" y="153507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63912" y="843573"/>
            <a:ext cx="7921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1559496" y="2103749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/>
          </a:p>
        </p:txBody>
      </p:sp>
      <p:sp>
        <p:nvSpPr>
          <p:cNvPr id="10" name="직사각형 9"/>
          <p:cNvSpPr/>
          <p:nvPr/>
        </p:nvSpPr>
        <p:spPr>
          <a:xfrm>
            <a:off x="8112224" y="2123658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96824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35561" y="3020494"/>
            <a:ext cx="430821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3840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</a:t>
            </a:r>
            <a:r>
              <a:rPr lang="ko-KR" altLang="en-US" sz="1000" b="1" dirty="0"/>
              <a:t>리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616800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69644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87928" y="295229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반</a:t>
            </a:r>
            <a:r>
              <a:rPr lang="ko-KR" altLang="en-US" sz="1000" b="1" dirty="0"/>
              <a:t>납</a:t>
            </a:r>
            <a:endParaRPr lang="ko-KR" altLang="en-US" sz="1000" b="1" dirty="0"/>
          </a:p>
        </p:txBody>
      </p:sp>
      <p:sp>
        <p:nvSpPr>
          <p:cNvPr id="17" name="직사각형 16"/>
          <p:cNvSpPr/>
          <p:nvPr/>
        </p:nvSpPr>
        <p:spPr>
          <a:xfrm>
            <a:off x="7342593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3632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2069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52024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616320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7932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31744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69448" y="4450862"/>
            <a:ext cx="444795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레벨별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84072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771149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84312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480376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913279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36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6024024" y="1167574"/>
            <a:ext cx="35952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794567" y="3889257"/>
            <a:ext cx="921166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2019410" y="3856056"/>
            <a:ext cx="915785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5089180" y="-290550"/>
            <a:ext cx="572836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8884987" y="1962895"/>
            <a:ext cx="506690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9267523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9483975" y="3850814"/>
            <a:ext cx="1001770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7978628" y="3627968"/>
            <a:ext cx="987312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7333311" y="3647632"/>
            <a:ext cx="1004220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7755395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7547589" y="3861910"/>
            <a:ext cx="1004220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5970936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5757736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3783123" y="3742139"/>
            <a:ext cx="95944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3345327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7002522" y="725956"/>
            <a:ext cx="419204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736114" y="-184163"/>
            <a:ext cx="399295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5521606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도서수정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53694" y="566124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519936" y="443711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5340675" y="5300373"/>
            <a:ext cx="720192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5765689" y="5293243"/>
            <a:ext cx="734340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5534590" y="3623694"/>
            <a:ext cx="97876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3550252" y="3973240"/>
            <a:ext cx="965406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4033841" y="2734077"/>
            <a:ext cx="1" cy="2533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5267928" y="2734077"/>
            <a:ext cx="0" cy="21821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6348008" y="2734076"/>
            <a:ext cx="0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8148249" y="2734076"/>
            <a:ext cx="1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3" name="그룹 8"/>
          <p:cNvGrpSpPr>
            <a:grpSpLocks/>
          </p:cNvGrpSpPr>
          <p:nvPr/>
        </p:nvGrpSpPr>
        <p:grpSpPr bwMode="auto">
          <a:xfrm>
            <a:off x="2206377" y="548681"/>
            <a:ext cx="3421062" cy="3024337"/>
            <a:chOff x="683568" y="908719"/>
            <a:chExt cx="3420000" cy="3023144"/>
          </a:xfrm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윤</a:t>
              </a:r>
              <a:r>
                <a:rPr lang="ko-KR" altLang="en-US" sz="1400" b="1" dirty="0" err="1"/>
                <a:t>무개</a:t>
              </a:r>
              <a:endParaRPr lang="ko-KR" altLang="en-US" sz="14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315914" y="980730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>
                <a:latin typeface="+mn-ea"/>
              </a:rPr>
              <a:t>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회원관리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사용자측</a:t>
            </a:r>
            <a:r>
              <a:rPr lang="en-US" altLang="ko-KR" sz="1100" b="1" dirty="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로그인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로그아웃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회원가입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회원탈퇴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내서재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대출현황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예약현황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자유게시판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사용자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답변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>
                <a:latin typeface="+mn-ea"/>
              </a:rPr>
              <a:t>관리자 등록 삭제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>
                <a:latin typeface="+mn-ea"/>
              </a:rPr>
              <a:t>회원강등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 err="1">
                <a:latin typeface="+mn-ea"/>
              </a:rPr>
              <a:t>레벨별</a:t>
            </a:r>
            <a:r>
              <a:rPr lang="ko-KR" altLang="en-US" sz="1000" b="1" dirty="0">
                <a:latin typeface="+mn-ea"/>
              </a:rPr>
              <a:t> 전체목록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 err="1">
                <a:latin typeface="+mn-ea"/>
              </a:rPr>
              <a:t>관리자측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공지사항 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6096968" y="548681"/>
            <a:ext cx="3419475" cy="3024336"/>
            <a:chOff x="683568" y="908720"/>
            <a:chExt cx="3420000" cy="3023144"/>
          </a:xfrm>
        </p:grpSpPr>
        <p:sp>
          <p:nvSpPr>
            <p:cNvPr id="8" name="직사각형 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이</a:t>
              </a:r>
              <a:r>
                <a:rPr lang="ko-KR" altLang="en-US" sz="1400" b="1"/>
                <a:t>무개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04918" y="980482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메인 페이지</a:t>
            </a:r>
            <a:r>
              <a:rPr lang="en-US" altLang="ko-KR" sz="1100" b="1" dirty="0">
                <a:latin typeface="+mn-ea"/>
              </a:rPr>
              <a:t>(header, footer </a:t>
            </a:r>
            <a:r>
              <a:rPr lang="ko-KR" altLang="en-US" sz="1100" b="1" dirty="0">
                <a:latin typeface="+mn-ea"/>
              </a:rPr>
              <a:t>포함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남산도서관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한국외대도서관</a:t>
            </a:r>
            <a:r>
              <a:rPr lang="en-US" altLang="ko-KR" sz="1100" dirty="0">
                <a:latin typeface="+mn-ea"/>
              </a:rPr>
              <a:t>, KOLAS </a:t>
            </a:r>
            <a:r>
              <a:rPr lang="ko-KR" altLang="en-US" sz="1100" dirty="0">
                <a:latin typeface="+mn-ea"/>
              </a:rPr>
              <a:t>벤치마킹</a:t>
            </a: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도서신청 게시판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사용자기능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</a:t>
            </a:r>
            <a:r>
              <a:rPr lang="en-US" altLang="ko-KR" sz="1000" dirty="0">
                <a:latin typeface="+mn-ea"/>
              </a:rPr>
              <a:t>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도서이미지파일업로드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답변달기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댓글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>
                <a:latin typeface="+mn-ea"/>
              </a:rPr>
              <a:t>도서검색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관리자 양측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도서관리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도서등록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도서수정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도서삭제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파일업로드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</a:t>
            </a:r>
            <a:r>
              <a:rPr lang="ko-KR" altLang="en-US" b="1" dirty="0">
                <a:solidFill>
                  <a:srgbClr val="756B5F"/>
                </a:solidFill>
              </a:rPr>
              <a:t>업무분장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2" name="그룹 8"/>
          <p:cNvGrpSpPr>
            <a:grpSpLocks/>
          </p:cNvGrpSpPr>
          <p:nvPr/>
        </p:nvGrpSpPr>
        <p:grpSpPr bwMode="auto">
          <a:xfrm>
            <a:off x="2207568" y="3645025"/>
            <a:ext cx="3421062" cy="3024337"/>
            <a:chOff x="683568" y="908719"/>
            <a:chExt cx="3420000" cy="3023144"/>
          </a:xfrm>
        </p:grpSpPr>
        <p:sp>
          <p:nvSpPr>
            <p:cNvPr id="13" name="직사각형 12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정</a:t>
              </a:r>
              <a:r>
                <a:rPr lang="ko-KR" altLang="en-US" sz="1400" b="1"/>
                <a:t>무개</a:t>
              </a:r>
              <a:endParaRPr lang="ko-KR" altLang="en-US" sz="14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317105" y="4077074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>
                <a:latin typeface="+mn-ea"/>
              </a:rPr>
              <a:t>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>
              <a:latin typeface="+mn-ea"/>
            </a:endParaRPr>
          </a:p>
          <a:p>
            <a:pPr>
              <a:defRPr/>
            </a:pPr>
            <a:r>
              <a:rPr lang="ko-KR" altLang="en-US" sz="1100" b="1">
                <a:latin typeface="+mn-ea"/>
              </a:rPr>
              <a:t>■ </a:t>
            </a:r>
            <a:r>
              <a:rPr lang="ko-KR" altLang="en-US" sz="1100" b="1" dirty="0">
                <a:latin typeface="+mn-ea"/>
              </a:rPr>
              <a:t>회원관리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사용자측</a:t>
            </a:r>
            <a:r>
              <a:rPr lang="en-US" altLang="ko-KR" sz="1100" b="1" dirty="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로그인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로그아웃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회원가입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회원탈퇴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내서재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대출현황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예약현황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자유게시판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사용자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답변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>
                <a:latin typeface="+mn-ea"/>
              </a:rPr>
              <a:t>관리자 등록 삭제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>
                <a:latin typeface="+mn-ea"/>
              </a:rPr>
              <a:t>회원강등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 err="1">
                <a:latin typeface="+mn-ea"/>
              </a:rPr>
              <a:t>레벨별</a:t>
            </a:r>
            <a:r>
              <a:rPr lang="ko-KR" altLang="en-US" sz="1000" b="1" dirty="0">
                <a:latin typeface="+mn-ea"/>
              </a:rPr>
              <a:t> 전체목록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 err="1">
                <a:latin typeface="+mn-ea"/>
              </a:rPr>
              <a:t>관리자측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공지사항 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6098159" y="3645025"/>
            <a:ext cx="3419475" cy="3024336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아무개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206109" y="4076826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메인 페이지</a:t>
            </a:r>
            <a:r>
              <a:rPr lang="en-US" altLang="ko-KR" sz="1100" b="1" dirty="0">
                <a:latin typeface="+mn-ea"/>
              </a:rPr>
              <a:t>(header, footer </a:t>
            </a:r>
            <a:r>
              <a:rPr lang="ko-KR" altLang="en-US" sz="1100" b="1" dirty="0">
                <a:latin typeface="+mn-ea"/>
              </a:rPr>
              <a:t>포함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남산도서관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한국외대도서관</a:t>
            </a:r>
            <a:r>
              <a:rPr lang="en-US" altLang="ko-KR" sz="1100" dirty="0">
                <a:latin typeface="+mn-ea"/>
              </a:rPr>
              <a:t>, KOLAS </a:t>
            </a:r>
            <a:r>
              <a:rPr lang="ko-KR" altLang="en-US" sz="1100" dirty="0">
                <a:latin typeface="+mn-ea"/>
              </a:rPr>
              <a:t>벤치마킹</a:t>
            </a: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도서신청 게시판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사용자기능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</a:t>
            </a:r>
            <a:r>
              <a:rPr lang="en-US" altLang="ko-KR" sz="1000" dirty="0">
                <a:latin typeface="+mn-ea"/>
              </a:rPr>
              <a:t>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도서이미지파일업로드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답변달기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댓글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>
                <a:latin typeface="+mn-ea"/>
              </a:rPr>
              <a:t>도서검색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관리자 양측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도서관리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도서등록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도서수정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도서삭제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파일업로드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1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3889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062039"/>
            <a:ext cx="7128792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28600" indent="-228600" algn="ctr">
          <a:buFont typeface="+mj-ea"/>
          <a:buAutoNum type="circleNumDbPlain"/>
          <a:defRPr sz="10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5738</TotalTime>
  <Words>1417</Words>
  <Application>Microsoft Office PowerPoint</Application>
  <PresentationFormat>와이드스크린</PresentationFormat>
  <Paragraphs>459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Arial Unicode MS</vt:lpstr>
      <vt:lpstr>HY헤드라인M</vt:lpstr>
      <vt:lpstr>ＭＳ Ｐゴシック</vt:lpstr>
      <vt:lpstr>가는안상수체</vt:lpstr>
      <vt:lpstr>다음_SemiBold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user</cp:lastModifiedBy>
  <cp:revision>393</cp:revision>
  <dcterms:created xsi:type="dcterms:W3CDTF">2016-06-22T05:17:17Z</dcterms:created>
  <dcterms:modified xsi:type="dcterms:W3CDTF">2022-07-27T08:27:48Z</dcterms:modified>
</cp:coreProperties>
</file>