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3" r:id="rId3"/>
    <p:sldId id="294" r:id="rId4"/>
    <p:sldId id="295" r:id="rId5"/>
    <p:sldId id="274" r:id="rId6"/>
    <p:sldId id="316" r:id="rId7"/>
    <p:sldId id="317" r:id="rId8"/>
    <p:sldId id="339" r:id="rId9"/>
    <p:sldId id="340" r:id="rId10"/>
    <p:sldId id="343" r:id="rId11"/>
    <p:sldId id="365" r:id="rId12"/>
    <p:sldId id="347" r:id="rId13"/>
    <p:sldId id="366" r:id="rId14"/>
    <p:sldId id="346" r:id="rId15"/>
    <p:sldId id="349" r:id="rId16"/>
    <p:sldId id="350" r:id="rId17"/>
    <p:sldId id="351" r:id="rId18"/>
    <p:sldId id="359" r:id="rId19"/>
    <p:sldId id="362" r:id="rId20"/>
    <p:sldId id="363" r:id="rId21"/>
    <p:sldId id="364" r:id="rId22"/>
    <p:sldId id="360" r:id="rId23"/>
    <p:sldId id="354" r:id="rId24"/>
    <p:sldId id="355" r:id="rId25"/>
    <p:sldId id="356" r:id="rId26"/>
    <p:sldId id="357" r:id="rId27"/>
    <p:sldId id="358" r:id="rId28"/>
    <p:sldId id="361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756B5F"/>
    <a:srgbClr val="947D54"/>
    <a:srgbClr val="333333"/>
    <a:srgbClr val="CDC1B6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7" autoAdjust="0"/>
    <p:restoredTop sz="92416" autoAdjust="0"/>
  </p:normalViewPr>
  <p:slideViewPr>
    <p:cSldViewPr>
      <p:cViewPr varScale="1">
        <p:scale>
          <a:sx n="91" d="100"/>
          <a:sy n="91" d="100"/>
        </p:scale>
        <p:origin x="16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6460126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6509626"/>
            <a:ext cx="21336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116672"/>
            <a:ext cx="0" cy="36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6525924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L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ibr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A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ry</a:t>
            </a:r>
            <a:r>
              <a:rPr lang="en-US" altLang="ko-KR" sz="800" b="1" dirty="0" err="1" smtClean="0">
                <a:solidFill>
                  <a:srgbClr val="5F5556"/>
                </a:solidFill>
              </a:rPr>
              <a:t>S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ystem</a:t>
            </a:r>
            <a:r>
              <a:rPr lang="en-US" altLang="ko-KR" sz="800" dirty="0" smtClean="0">
                <a:solidFill>
                  <a:srgbClr val="987C4D"/>
                </a:solidFill>
              </a:rPr>
              <a:t> </a:t>
            </a:r>
            <a:r>
              <a:rPr lang="en-US" altLang="ko-KR" sz="800" b="1" dirty="0" smtClean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3" y="6369148"/>
            <a:ext cx="491197" cy="444228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 smtClean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" y="1179750"/>
            <a:ext cx="82390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2043846"/>
            <a:ext cx="1466656" cy="151464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091128" y="2707614"/>
            <a:ext cx="463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r>
              <a:rPr lang="en-US" altLang="ko-KR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  </a:t>
            </a:r>
            <a:r>
              <a:rPr lang="ko-KR" altLang="en-US" sz="2800" b="1" spc="-300" dirty="0" err="1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간략</a:t>
            </a:r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설명</a:t>
            </a:r>
            <a:r>
              <a:rPr lang="en-US" altLang="ko-KR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2133856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3754036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455167"/>
            <a:ext cx="40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가는안상수체" pitchFamily="2" charset="-127"/>
                <a:ea typeface="가는안상수체" pitchFamily="2" charset="-127"/>
              </a:rPr>
              <a:t>2022</a:t>
            </a:r>
            <a:r>
              <a:rPr lang="ko-KR" altLang="en-US" sz="120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08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18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목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9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7704" y="3861048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solidFill>
                  <a:srgbClr val="FFC000"/>
                </a:solidFill>
              </a:rPr>
              <a:t>정보처리산업기사 과정평가형 자바</a:t>
            </a:r>
            <a:r>
              <a:rPr lang="en-US" altLang="ko-KR" b="1" smtClean="0">
                <a:solidFill>
                  <a:srgbClr val="FFC000"/>
                </a:solidFill>
              </a:rPr>
              <a:t>(JAVA) </a:t>
            </a:r>
            <a:r>
              <a:rPr lang="ko-KR" altLang="en-US" b="1" smtClean="0">
                <a:solidFill>
                  <a:srgbClr val="FFC000"/>
                </a:solidFill>
              </a:rPr>
              <a:t>개발자 양성과정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b="1" smtClean="0">
                <a:solidFill>
                  <a:srgbClr val="FFC000"/>
                </a:solidFill>
              </a:rPr>
              <a:t>아무개</a:t>
            </a:r>
            <a:r>
              <a:rPr lang="en-US" altLang="ko-KR" b="1" smtClean="0">
                <a:solidFill>
                  <a:srgbClr val="FFC000"/>
                </a:solidFill>
              </a:rPr>
              <a:t>, </a:t>
            </a:r>
            <a:r>
              <a:rPr lang="ko-KR" altLang="en-US" b="1" smtClean="0">
                <a:solidFill>
                  <a:srgbClr val="FFC000"/>
                </a:solidFill>
              </a:rPr>
              <a:t>유무개</a:t>
            </a:r>
            <a:r>
              <a:rPr lang="en-US" altLang="ko-KR" b="1" smtClean="0">
                <a:solidFill>
                  <a:srgbClr val="FFC000"/>
                </a:solidFill>
              </a:rPr>
              <a:t>, </a:t>
            </a:r>
            <a:r>
              <a:rPr lang="ko-KR" altLang="en-US" b="1" smtClean="0">
                <a:solidFill>
                  <a:srgbClr val="FFC000"/>
                </a:solidFill>
              </a:rPr>
              <a:t>이무개</a:t>
            </a:r>
            <a:r>
              <a:rPr lang="en-US" altLang="ko-KR" b="1" smtClean="0">
                <a:solidFill>
                  <a:srgbClr val="FFC000"/>
                </a:solidFill>
              </a:rPr>
              <a:t>, </a:t>
            </a:r>
            <a:r>
              <a:rPr lang="ko-KR" altLang="en-US" b="1" smtClean="0">
                <a:solidFill>
                  <a:srgbClr val="FFC000"/>
                </a:solidFill>
              </a:rPr>
              <a:t>정무개</a:t>
            </a:r>
            <a:r>
              <a:rPr lang="en-US" altLang="ko-KR" b="1" smtClean="0">
                <a:solidFill>
                  <a:srgbClr val="FFC000"/>
                </a:solidFill>
              </a:rPr>
              <a:t> 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4756169"/>
            <a:ext cx="2258852" cy="201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39552" y="1772816"/>
            <a:ext cx="7776864" cy="2391548"/>
            <a:chOff x="971600" y="1556792"/>
            <a:chExt cx="7776864" cy="208296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비회원</a:t>
              </a:r>
              <a:endParaRPr lang="ko-KR" altLang="en-US" sz="14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준회원</a:t>
              </a:r>
              <a:endParaRPr lang="ko-KR" altLang="en-US" sz="14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정</a:t>
              </a:r>
              <a:r>
                <a:rPr lang="ko-KR" altLang="en-US" sz="1400" b="1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회원</a:t>
              </a:r>
              <a:endParaRPr lang="ko-KR" altLang="en-US" sz="1400" b="1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우수회원</a:t>
              </a:r>
              <a:endParaRPr lang="ko-KR" altLang="en-US" sz="1400" b="1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bg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관리자</a:t>
              </a:r>
              <a:endParaRPr lang="ko-KR" altLang="en-US" sz="1200" b="1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40862" y="1768939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0" y="2186729"/>
              <a:ext cx="1189078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도서검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8565" y="2186729"/>
              <a:ext cx="1276029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이용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583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자리 예약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예약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신청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46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 제약조건 완화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err="1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도서추천받기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4117586" y="1777323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6012160" y="1768937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5484183" cy="50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회원관리  </a:t>
              </a:r>
              <a:r>
                <a:rPr lang="ko-KR" altLang="en-US" sz="1600" b="1" smtClean="0">
                  <a:solidFill>
                    <a:srgbClr val="464646"/>
                  </a:solidFill>
                  <a:latin typeface="맑은 고딕"/>
                  <a:ea typeface="맑은 고딕"/>
                </a:rPr>
                <a:t>∙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도서관리 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 smtClean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</a:t>
              </a:r>
              <a:r>
                <a:rPr lang="en-US" altLang="ko-KR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/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반납 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관리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 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통계현황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1268759"/>
            <a:ext cx="1044116" cy="40814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블랙회원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11745" y="952769"/>
            <a:ext cx="299984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55593" y="8922"/>
            <a:ext cx="299983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07417" y="-942903"/>
            <a:ext cx="299982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6.  </a:t>
            </a:r>
            <a:r>
              <a:rPr lang="ko-KR" altLang="en-US" b="1" dirty="0" smtClean="0">
                <a:solidFill>
                  <a:srgbClr val="756B5F"/>
                </a:solidFill>
              </a:rPr>
              <a:t>요구사항 분석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62068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1358" y="4365104"/>
            <a:ext cx="6022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용어정리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시스템을 이용하고자 하는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사람들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권한을 부여 받은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시스템 내에서 회원가입 절차를 거쳐 가입한 이용자로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관리자에 의해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네  등급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구분된다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 절차를 거치지 않고 시스템을 이용하는 이용자</a:t>
            </a:r>
          </a:p>
          <a:p>
            <a:pPr>
              <a:lnSpc>
                <a:spcPts val="2400"/>
              </a:lnSpc>
            </a:pP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3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2571820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1" y="1869742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70" y="3225815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9" y="3222451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98968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1" y="168216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1592799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2813889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2806637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2780931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2806637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35650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4" y="4927275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423909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1592799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457548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452148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3027237" y="40633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889735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7" y="3483008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sp>
        <p:nvSpPr>
          <p:cNvPr id="61" name="타원 60"/>
          <p:cNvSpPr/>
          <p:nvPr/>
        </p:nvSpPr>
        <p:spPr>
          <a:xfrm>
            <a:off x="5839140" y="4899525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  <a:endParaRPr lang="en-US" altLang="ko-KR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20" y="1682168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2" y="297564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97084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2398125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2" y="222850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2398125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8" y="2416107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252695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3" y="2249935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7" y="3187705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3" y="1540940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3" y="209967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1" y="209967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252695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8" y="343953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213977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95919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93349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99262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985376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98537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900113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4" y="1989482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8" y="331653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331653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9" y="3408178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3422340"/>
            <a:ext cx="1688788" cy="7698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6" y="3429899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342570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3413342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4" y="342233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61" idx="6"/>
          </p:cNvCxnSpPr>
          <p:nvPr/>
        </p:nvCxnSpPr>
        <p:spPr>
          <a:xfrm flipH="1">
            <a:off x="6595228" y="3425702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32140" y="527541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6720038" y="525514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816214" y="5104723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직선 화살표 연결선 147"/>
          <p:cNvCxnSpPr>
            <a:stCxn id="138" idx="0"/>
            <a:endCxn id="61" idx="6"/>
          </p:cNvCxnSpPr>
          <p:nvPr/>
        </p:nvCxnSpPr>
        <p:spPr>
          <a:xfrm flipH="1" flipV="1">
            <a:off x="6595224" y="5028360"/>
            <a:ext cx="502856" cy="2267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37" idx="0"/>
            <a:endCxn id="61" idx="4"/>
          </p:cNvCxnSpPr>
          <p:nvPr/>
        </p:nvCxnSpPr>
        <p:spPr>
          <a:xfrm flipV="1">
            <a:off x="6210182" y="5157195"/>
            <a:ext cx="7000" cy="11822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580112" y="5157195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75856" y="972382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30" y="93775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425797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4" y="436792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6" y="4239093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213977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3614852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9" y="3483009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3" y="344537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38449" y="3408177"/>
            <a:ext cx="1665384" cy="12421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94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8. </a:t>
            </a:r>
            <a:r>
              <a:rPr lang="ko-KR" altLang="en-US" b="1" dirty="0" smtClean="0">
                <a:solidFill>
                  <a:srgbClr val="756B5F"/>
                </a:solidFill>
              </a:rPr>
              <a:t>클래스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38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내서재</a:t>
            </a:r>
            <a:endParaRPr lang="ko-KR" altLang="en-US" sz="10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237896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569343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30" y="93775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7.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3" y="229487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3568" y="2030652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3" y="266675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2348882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1560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274287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403652" y="2494424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3608" y="2726924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308285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315897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835700" y="289474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도서검색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73422" y="3136325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도서정보확인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3" y="339831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344495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378452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86063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997416" y="3603542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07146" y="3837992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423293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430904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573480" y="4052359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83210" y="4286400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86860" y="321411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자리예약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4" y="339742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8. </a:t>
            </a:r>
            <a:r>
              <a:rPr lang="ko-KR" altLang="en-US" sz="900" dirty="0"/>
              <a:t>자리예약확인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471898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479510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4538004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조회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71800" y="4772454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확인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525904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533516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771804" y="5053350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13.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답글</a:t>
            </a:r>
            <a:r>
              <a:rPr lang="ko-KR" altLang="en-US" sz="1000" dirty="0"/>
              <a:t> 달기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댓글</a:t>
            </a:r>
            <a:r>
              <a:rPr lang="ko-KR" altLang="en-US" sz="1000" dirty="0"/>
              <a:t>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275856" y="5275511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14. </a:t>
            </a:r>
            <a:r>
              <a:rPr lang="ko-KR" altLang="en-US" sz="1000" dirty="0"/>
              <a:t>게시판 확인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99792" y="97238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2" y="213735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3" y="1988841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1.1 id</a:t>
            </a:r>
            <a:r>
              <a:rPr lang="ko-KR" altLang="en-US" sz="1000" dirty="0"/>
              <a:t>중복체크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691680" y="226479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109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48251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5350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899592" y="908720"/>
            <a:ext cx="7200800" cy="4824056"/>
            <a:chOff x="899592" y="1197232"/>
            <a:chExt cx="7200800" cy="4824056"/>
          </a:xfrm>
        </p:grpSpPr>
        <p:cxnSp>
          <p:nvCxnSpPr>
            <p:cNvPr id="56" name="직선 화살표 연결선 55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79" name="직선 연결선 78"/>
            <p:cNvCxnSpPr>
              <a:stCxn id="63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87" name="직선 화살표 연결선 86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410071" y="1958643"/>
              <a:ext cx="7136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31640" y="2205344"/>
              <a:ext cx="970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19672" y="2543571"/>
              <a:ext cx="1149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03648" y="2801406"/>
              <a:ext cx="19255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9672" y="3241838"/>
              <a:ext cx="2335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79712" y="3521486"/>
              <a:ext cx="1444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04" name="직선 화살표 연결선 10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555776" y="4559795"/>
              <a:ext cx="3381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47864" y="4839443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13991" y="5301688"/>
              <a:ext cx="26821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707904" y="5580789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35179" y="3840296"/>
              <a:ext cx="15311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124803" y="4134752"/>
              <a:ext cx="10871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3" name="그림 2" descr="dfd검색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95941"/>
            <a:ext cx="6984776" cy="501175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  <a:lumOff val="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89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기능 </a:t>
            </a:r>
            <a:r>
              <a:rPr lang="en-US" altLang="ko-KR" b="1" dirty="0" smtClean="0">
                <a:solidFill>
                  <a:srgbClr val="756B5F"/>
                </a:solidFill>
              </a:rPr>
              <a:t>DFD – </a:t>
            </a:r>
            <a:r>
              <a:rPr lang="ko-KR" altLang="en-US" b="1" dirty="0" smtClean="0">
                <a:solidFill>
                  <a:srgbClr val="756B5F"/>
                </a:solidFill>
              </a:rPr>
              <a:t>도서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검색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7" y="107340"/>
            <a:ext cx="450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기능 </a:t>
            </a:r>
            <a:r>
              <a:rPr lang="en-US" altLang="ko-KR" b="1" dirty="0" smtClean="0">
                <a:solidFill>
                  <a:srgbClr val="756B5F"/>
                </a:solidFill>
              </a:rPr>
              <a:t>DFD – </a:t>
            </a:r>
            <a:r>
              <a:rPr lang="ko-KR" altLang="en-US" b="1" dirty="0" smtClean="0">
                <a:solidFill>
                  <a:srgbClr val="756B5F"/>
                </a:solidFill>
              </a:rPr>
              <a:t>도서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검색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 descr="dfd반납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08719"/>
            <a:ext cx="3672408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  <p:pic>
        <p:nvPicPr>
          <p:cNvPr id="6" name="그림 5" descr="dfd대출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4141226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01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DB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86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 및 설계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아래의 글씨가 잘 안 보일 경우 비회원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관리자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회원 분할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692696"/>
            <a:ext cx="8496945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94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700808"/>
            <a:ext cx="825928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3528" y="116632"/>
            <a:ext cx="3789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비회원측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r>
              <a:rPr lang="ko-KR" altLang="en-US" b="1" dirty="0" smtClean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70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89997" y="624972"/>
            <a:ext cx="2530475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 smtClean="0">
                <a:solidFill>
                  <a:srgbClr val="756B5F"/>
                </a:solidFill>
              </a:rPr>
              <a:t>INDEX</a:t>
            </a:r>
            <a:endParaRPr lang="ko-KR" altLang="en-US" sz="3200" b="1" dirty="0" smtClean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A95CFB-4E4D-4E1E-8FBB-07BCDD20F672}"/>
              </a:ext>
            </a:extLst>
          </p:cNvPr>
          <p:cNvGrpSpPr/>
          <p:nvPr/>
        </p:nvGrpSpPr>
        <p:grpSpPr>
          <a:xfrm>
            <a:off x="179512" y="2949007"/>
            <a:ext cx="8810625" cy="2751030"/>
            <a:chOff x="215900" y="2845297"/>
            <a:chExt cx="12915900" cy="2751030"/>
          </a:xfrm>
          <a:solidFill>
            <a:schemeClr val="bg1">
              <a:lumMod val="85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FB902F6-9A7C-457F-8D34-A8E0CCA593F3}"/>
                </a:ext>
              </a:extLst>
            </p:cNvPr>
            <p:cNvSpPr/>
            <p:nvPr/>
          </p:nvSpPr>
          <p:spPr>
            <a:xfrm>
              <a:off x="215900" y="2845297"/>
              <a:ext cx="3048000" cy="275103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7E48F0-1243-4800-8BFA-C487953A4AB1}"/>
                </a:ext>
              </a:extLst>
            </p:cNvPr>
            <p:cNvSpPr/>
            <p:nvPr/>
          </p:nvSpPr>
          <p:spPr>
            <a:xfrm>
              <a:off x="3505200" y="2845297"/>
              <a:ext cx="3048000" cy="275103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0E46F5F-8956-42F0-B1AE-DEACF5F2019C}"/>
                </a:ext>
              </a:extLst>
            </p:cNvPr>
            <p:cNvSpPr/>
            <p:nvPr/>
          </p:nvSpPr>
          <p:spPr>
            <a:xfrm>
              <a:off x="6794500" y="2845297"/>
              <a:ext cx="3048000" cy="275103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4B266-B8C8-4101-B3C9-E74FA8DEEC60}"/>
                </a:ext>
              </a:extLst>
            </p:cNvPr>
            <p:cNvSpPr/>
            <p:nvPr/>
          </p:nvSpPr>
          <p:spPr>
            <a:xfrm>
              <a:off x="10083800" y="2845297"/>
              <a:ext cx="3048000" cy="275103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179513" y="3100662"/>
            <a:ext cx="20206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주제 및 목적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작업분할구조도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업무분장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작업일</a:t>
            </a:r>
            <a:r>
              <a:rPr lang="ko-KR" altLang="en-US" dirty="0"/>
              <a:t>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2423319" y="3093611"/>
            <a:ext cx="2079204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Font typeface="+mj-lt"/>
              <a:buAutoNum type="arabicPeriod" startAt="6"/>
            </a:pPr>
            <a:r>
              <a:rPr lang="ko-KR" altLang="en-US" dirty="0" smtClean="0"/>
              <a:t>요구사항분석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6"/>
            </a:pPr>
            <a:r>
              <a:rPr lang="en-US" altLang="ko-KR" dirty="0" smtClean="0"/>
              <a:t>Usecase Diagram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6"/>
            </a:pPr>
            <a:r>
              <a:rPr lang="en-US" altLang="ko-KR" dirty="0" smtClean="0"/>
              <a:t>Sequence Diagram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6"/>
            </a:pPr>
            <a:r>
              <a:rPr lang="en-US" altLang="ko-KR" smtClean="0"/>
              <a:t>DFD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6"/>
            </a:pPr>
            <a:r>
              <a:rPr lang="ko-KR" altLang="en-US" smtClean="0"/>
              <a:t>기능정의서</a:t>
            </a:r>
            <a:endParaRPr lang="en-US" altLang="ko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4673178" y="3100662"/>
            <a:ext cx="207920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Font typeface="+mj-lt"/>
              <a:buAutoNum type="arabicPeriod" startAt="11"/>
            </a:pPr>
            <a:r>
              <a:rPr lang="en-US" altLang="ko-KR" dirty="0" smtClean="0"/>
              <a:t>DataBase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11"/>
            </a:pPr>
            <a:r>
              <a:rPr lang="en-US" altLang="ko-KR" dirty="0" smtClean="0"/>
              <a:t>Site Map</a:t>
            </a:r>
            <a:r>
              <a:rPr lang="ko-KR" altLang="en-US" dirty="0" smtClean="0"/>
              <a:t> 설계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11"/>
            </a:pPr>
            <a:r>
              <a:rPr lang="en-US" altLang="ko-KR" dirty="0" smtClean="0"/>
              <a:t>UI </a:t>
            </a:r>
            <a:r>
              <a:rPr lang="ko-KR" altLang="en-US" dirty="0" smtClean="0"/>
              <a:t>설계</a:t>
            </a:r>
            <a:endParaRPr lang="en-US" altLang="ko-KR" dirty="0" smtClean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6910933" y="3093611"/>
            <a:ext cx="207920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 smtClean="0"/>
              <a:t>핵심코드 및 시연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 smtClean="0"/>
              <a:t>차후 개발 내용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 smtClean="0"/>
              <a:t>후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cxnSp>
        <p:nvCxnSpPr>
          <p:cNvPr id="26" name="直線コネクタ 6"/>
          <p:cNvCxnSpPr/>
          <p:nvPr/>
        </p:nvCxnSpPr>
        <p:spPr>
          <a:xfrm>
            <a:off x="161926" y="1844824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7"/>
          <p:cNvSpPr txBox="1"/>
          <p:nvPr/>
        </p:nvSpPr>
        <p:spPr>
          <a:xfrm>
            <a:off x="524709" y="20037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계획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29" name="直線コネクタ 6"/>
          <p:cNvCxnSpPr/>
          <p:nvPr/>
        </p:nvCxnSpPr>
        <p:spPr>
          <a:xfrm>
            <a:off x="2464259" y="1844824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7"/>
          <p:cNvSpPr txBox="1"/>
          <p:nvPr/>
        </p:nvSpPr>
        <p:spPr>
          <a:xfrm>
            <a:off x="2827042" y="200378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분석 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32" name="直線コネクタ 6"/>
          <p:cNvCxnSpPr/>
          <p:nvPr/>
        </p:nvCxnSpPr>
        <p:spPr>
          <a:xfrm>
            <a:off x="4636957" y="1844824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7"/>
          <p:cNvSpPr txBox="1"/>
          <p:nvPr/>
        </p:nvSpPr>
        <p:spPr>
          <a:xfrm>
            <a:off x="7308304" y="198973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구현 및 테스트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35" name="直線コネクタ 6"/>
          <p:cNvCxnSpPr/>
          <p:nvPr/>
        </p:nvCxnSpPr>
        <p:spPr>
          <a:xfrm>
            <a:off x="6941475" y="1844824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7"/>
          <p:cNvSpPr txBox="1"/>
          <p:nvPr/>
        </p:nvSpPr>
        <p:spPr>
          <a:xfrm>
            <a:off x="5087927" y="19897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설계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20" y="2019809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877" y="2056577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55" y="2037209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470" y="2023003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9" y="1628800"/>
            <a:ext cx="823205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116632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err="1" smtClean="0">
                <a:solidFill>
                  <a:srgbClr val="756B5F"/>
                </a:solidFill>
              </a:rPr>
              <a:t>관리자측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r>
              <a:rPr lang="ko-KR" altLang="en-US" b="1" dirty="0" smtClean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720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16632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err="1" smtClean="0">
                <a:solidFill>
                  <a:srgbClr val="756B5F"/>
                </a:solidFill>
              </a:rPr>
              <a:t>회원측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r>
              <a:rPr lang="ko-KR" altLang="en-US" b="1" dirty="0" smtClean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269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13. Project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62376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0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story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0764" cy="6858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 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5" y="692696"/>
            <a:ext cx="874309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코드 및 시연 화</a:t>
            </a:r>
            <a:r>
              <a:rPr lang="ko-KR" altLang="en-US" b="1" dirty="0">
                <a:solidFill>
                  <a:srgbClr val="756B5F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6035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795338"/>
            <a:ext cx="759142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코드 및 시연 화</a:t>
            </a:r>
            <a:r>
              <a:rPr lang="ko-KR" altLang="en-US" b="1" dirty="0">
                <a:solidFill>
                  <a:srgbClr val="756B5F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114881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15. </a:t>
            </a:r>
            <a:r>
              <a:rPr lang="ko-KR" altLang="en-US" b="1" dirty="0" smtClean="0">
                <a:solidFill>
                  <a:srgbClr val="756B5F"/>
                </a:solidFill>
              </a:rPr>
              <a:t>차후 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16. </a:t>
            </a:r>
            <a:r>
              <a:rPr lang="ko-KR" altLang="en-US" b="1" dirty="0" smtClean="0">
                <a:solidFill>
                  <a:srgbClr val="756B5F"/>
                </a:solidFill>
              </a:rPr>
              <a:t>후기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L 도형 3"/>
          <p:cNvSpPr/>
          <p:nvPr/>
        </p:nvSpPr>
        <p:spPr>
          <a:xfrm>
            <a:off x="437580" y="1185868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L 도형 4"/>
          <p:cNvSpPr/>
          <p:nvPr/>
        </p:nvSpPr>
        <p:spPr>
          <a:xfrm>
            <a:off x="437580" y="3202092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L 도형 5"/>
          <p:cNvSpPr/>
          <p:nvPr/>
        </p:nvSpPr>
        <p:spPr>
          <a:xfrm>
            <a:off x="422341" y="421020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L 도형 6"/>
          <p:cNvSpPr/>
          <p:nvPr/>
        </p:nvSpPr>
        <p:spPr>
          <a:xfrm>
            <a:off x="430744" y="220044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513" y="3197953"/>
            <a:ext cx="1049142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유아무개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580" y="1182100"/>
            <a:ext cx="1038076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김아무개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512" y="2189841"/>
            <a:ext cx="104914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박아무개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341" y="420606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정아무개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2" name="L 도형 11"/>
          <p:cNvSpPr/>
          <p:nvPr/>
        </p:nvSpPr>
        <p:spPr>
          <a:xfrm>
            <a:off x="422341" y="529032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2341" y="529380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이아무개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2636912"/>
            <a:ext cx="3672408" cy="73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68" y="2426112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3548734"/>
            <a:ext cx="792088" cy="672354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7" y="780956"/>
            <a:ext cx="8428759" cy="108000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20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032387"/>
            <a:ext cx="84287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이용자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따라 관리되며 최소 검색기능부터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도서추천하기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이용할 수 있다</a:t>
            </a:r>
            <a:endParaRPr lang="ko-KR" altLang="en-US" sz="2000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관리자</a:t>
            </a:r>
            <a:endParaRPr lang="en-US" altLang="ko-KR" sz="20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sz="20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이용할 수 있다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sz="2000" dirty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725384"/>
            <a:ext cx="9144000" cy="2160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7" y="737409"/>
            <a:ext cx="8428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20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4104456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1" y="5232102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66995"/>
            <a:ext cx="4729449" cy="2867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833182"/>
            <a:ext cx="4320480" cy="289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5" y="980728"/>
            <a:ext cx="7345363" cy="43180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OS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10 Home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5" y="1545878"/>
            <a:ext cx="7345363" cy="43180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WAS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9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.0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2112615"/>
            <a:ext cx="7346950" cy="43180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DBMS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11g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677765"/>
            <a:ext cx="7345362" cy="433388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Platform 8,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3811240"/>
            <a:ext cx="7345362" cy="43180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WEB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JavaScript, jQuery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88" y="3244503"/>
            <a:ext cx="7345363" cy="43180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Framework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rgbClr val="3F3F48"/>
                  </a:solidFill>
                  <a:latin typeface="+mn-ea"/>
                </a:rPr>
                <a:t>전자</a:t>
              </a:r>
              <a:r>
                <a:rPr lang="ko-KR" altLang="en-US" sz="1200" dirty="0" smtClean="0">
                  <a:solidFill>
                    <a:srgbClr val="3F3F48"/>
                  </a:solidFill>
                  <a:latin typeface="+mn-ea"/>
                </a:rPr>
                <a:t>정부 표준 프레임워크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(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Spring framework), </a:t>
              </a:r>
              <a:r>
                <a:rPr kumimoji="0" lang="en-US" altLang="ko-KR" sz="1200" dirty="0" err="1" smtClean="0">
                  <a:solidFill>
                    <a:srgbClr val="3F3F48"/>
                  </a:solidFill>
                  <a:latin typeface="+mn-ea"/>
                </a:rPr>
                <a:t>Mybatis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framework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4943130"/>
            <a:ext cx="7364412" cy="718117"/>
            <a:chOff x="827088" y="5229200"/>
            <a:chExt cx="7364600" cy="431946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JavaScript jquery-3.4.x,  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jquery-ui-1.11.4,   jquery-easyui-1.4.5,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Source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4376390"/>
            <a:ext cx="7345362" cy="433388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Tool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Spring tool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suite 3.9.14, </a:t>
              </a:r>
              <a:r>
                <a:rPr kumimoji="0" lang="en-US" altLang="ko-KR" sz="1200" dirty="0" err="1" smtClean="0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(E-R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Modeling Tool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5350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2.  </a:t>
            </a:r>
            <a:r>
              <a:rPr lang="ko-KR" altLang="en-US" b="1" dirty="0" smtClean="0">
                <a:solidFill>
                  <a:srgbClr val="756B5F"/>
                </a:solidFill>
              </a:rPr>
              <a:t>개발환경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843573"/>
            <a:ext cx="6705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2103749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2123658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954348"/>
            <a:ext cx="396064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3020494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81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8420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39037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200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564958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445914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5649581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1167573"/>
            <a:ext cx="24744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27655" y="3744135"/>
            <a:ext cx="921166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560228" y="3793446"/>
            <a:ext cx="932333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275325" y="1981605"/>
            <a:ext cx="592745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063140" y="-321178"/>
            <a:ext cx="52659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441463" y="3577236"/>
            <a:ext cx="1000794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807012" y="3706778"/>
            <a:ext cx="1001770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726644" y="5052855"/>
            <a:ext cx="68643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066663" y="5219848"/>
            <a:ext cx="69816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023463" y="3923229"/>
            <a:ext cx="1001770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244095" y="3774605"/>
            <a:ext cx="992514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55532" y="3636984"/>
            <a:ext cx="987312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10215" y="3638615"/>
            <a:ext cx="1004220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32299" y="3860217"/>
            <a:ext cx="1001770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24493" y="3852893"/>
            <a:ext cx="1004220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654848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441648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08943" y="3763337"/>
            <a:ext cx="95944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892345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5914228" y="5299600"/>
            <a:ext cx="69992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14626" y="-210148"/>
            <a:ext cx="419204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07472" y="811196"/>
            <a:ext cx="399295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59" y="2724121"/>
            <a:ext cx="1" cy="26330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724121"/>
            <a:ext cx="0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68" y="2724121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2" y="2724121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88" y="3491421"/>
            <a:ext cx="1771" cy="96540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352498" y="3963596"/>
            <a:ext cx="915785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843573"/>
            <a:ext cx="7921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2103749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2123658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3020494"/>
            <a:ext cx="430821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95229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47" y="4450862"/>
            <a:ext cx="444795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1167573"/>
            <a:ext cx="35952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70567" y="3889256"/>
            <a:ext cx="921166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495409" y="3856055"/>
            <a:ext cx="915785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565180" y="-290550"/>
            <a:ext cx="572836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360987" y="1962895"/>
            <a:ext cx="506690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743523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7959975" y="3850813"/>
            <a:ext cx="1001770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454628" y="3627968"/>
            <a:ext cx="987312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809311" y="3647631"/>
            <a:ext cx="1004220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231395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023589" y="3861909"/>
            <a:ext cx="1004220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446936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233736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259122" y="3742138"/>
            <a:ext cx="95944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821326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478522" y="725956"/>
            <a:ext cx="419204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12113" y="-184163"/>
            <a:ext cx="399295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566124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443711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816675" y="5300373"/>
            <a:ext cx="720192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241689" y="5293243"/>
            <a:ext cx="734340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010590" y="3623694"/>
            <a:ext cx="97876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026252" y="3973239"/>
            <a:ext cx="965406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0" y="2734076"/>
            <a:ext cx="1" cy="25334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734076"/>
            <a:ext cx="0" cy="21821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734076"/>
            <a:ext cx="0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48" y="2734076"/>
            <a:ext cx="1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3" name="그룹 8"/>
          <p:cNvGrpSpPr>
            <a:grpSpLocks/>
          </p:cNvGrpSpPr>
          <p:nvPr/>
        </p:nvGrpSpPr>
        <p:grpSpPr bwMode="auto">
          <a:xfrm>
            <a:off x="682377" y="548680"/>
            <a:ext cx="3421062" cy="3024337"/>
            <a:chOff x="683568" y="908719"/>
            <a:chExt cx="3420000" cy="3023144"/>
          </a:xfrm>
        </p:grpSpPr>
        <p:sp>
          <p:nvSpPr>
            <p:cNvPr id="4" name="직사각형 3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/>
                <a:t>윤</a:t>
              </a:r>
              <a:r>
                <a:rPr lang="ko-KR" altLang="en-US" sz="1400" b="1" dirty="0" err="1" smtClean="0"/>
                <a:t>무개</a:t>
              </a:r>
              <a:endParaRPr lang="ko-KR" altLang="en-US" sz="14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91914" y="980729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소프트웨어 설계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프로젝트 전반적 설계</a:t>
            </a:r>
            <a:r>
              <a:rPr lang="en-US" altLang="ko-KR" sz="1100" dirty="0" smtClean="0">
                <a:latin typeface="+mn-ea"/>
              </a:rPr>
              <a:t>, e-r diagram</a:t>
            </a: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회원관리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사용자측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로그인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로그아웃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회원가입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회원탈퇴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내서재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대출현황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예약현황</a:t>
            </a:r>
            <a:r>
              <a:rPr lang="en-US" altLang="ko-KR" sz="1000" dirty="0" smtClean="0">
                <a:latin typeface="+mn-ea"/>
              </a:rPr>
              <a:t>)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자유게시판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사용자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latin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답변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페이징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 smtClean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관리자 등록 삭제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회원강등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err="1" smtClean="0">
                <a:latin typeface="+mn-ea"/>
              </a:rPr>
              <a:t>레벨별</a:t>
            </a:r>
            <a:r>
              <a:rPr lang="ko-KR" altLang="en-US" sz="1000" b="1" dirty="0" smtClean="0">
                <a:latin typeface="+mn-ea"/>
              </a:rPr>
              <a:t> 전체목록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err="1" smtClean="0">
                <a:latin typeface="+mn-ea"/>
              </a:rPr>
              <a:t>관리자측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공지사항 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 smtClean="0">
              <a:latin typeface="+mn-ea"/>
            </a:endParaRPr>
          </a:p>
        </p:txBody>
      </p:sp>
      <p:grpSp>
        <p:nvGrpSpPr>
          <p:cNvPr id="7" name="그룹 4"/>
          <p:cNvGrpSpPr>
            <a:grpSpLocks/>
          </p:cNvGrpSpPr>
          <p:nvPr/>
        </p:nvGrpSpPr>
        <p:grpSpPr bwMode="auto">
          <a:xfrm>
            <a:off x="4572967" y="548681"/>
            <a:ext cx="3419475" cy="3024336"/>
            <a:chOff x="683568" y="908720"/>
            <a:chExt cx="3420000" cy="3023144"/>
          </a:xfrm>
        </p:grpSpPr>
        <p:sp>
          <p:nvSpPr>
            <p:cNvPr id="8" name="직사각형 7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이</a:t>
              </a:r>
              <a:r>
                <a:rPr lang="ko-KR" altLang="en-US" sz="1400" b="1" smtClean="0"/>
                <a:t>무개</a:t>
              </a:r>
              <a:endParaRPr lang="ko-KR" altLang="en-US" sz="14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80917" y="980481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smtClean="0">
                <a:latin typeface="+mn-ea"/>
              </a:rPr>
              <a:t>UML</a:t>
            </a:r>
          </a:p>
          <a:p>
            <a:pPr>
              <a:defRPr/>
            </a:pP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</a:rPr>
              <a:t>■ 메인 페이지</a:t>
            </a:r>
            <a:r>
              <a:rPr lang="en-US" altLang="ko-KR" sz="1100" b="1" dirty="0" smtClean="0">
                <a:latin typeface="+mn-ea"/>
              </a:rPr>
              <a:t>(header, footer </a:t>
            </a:r>
            <a:r>
              <a:rPr lang="ko-KR" altLang="en-US" sz="1100" b="1" dirty="0" smtClean="0">
                <a:latin typeface="+mn-ea"/>
              </a:rPr>
              <a:t>포함</a:t>
            </a:r>
            <a:r>
              <a:rPr lang="en-US" altLang="ko-KR" sz="11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남산도서관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한국외대도서관</a:t>
            </a:r>
            <a:r>
              <a:rPr lang="en-US" altLang="ko-KR" sz="1100" dirty="0" smtClean="0">
                <a:latin typeface="+mn-ea"/>
              </a:rPr>
              <a:t>, KOLAS </a:t>
            </a:r>
            <a:r>
              <a:rPr lang="ko-KR" altLang="en-US" sz="1100" dirty="0" smtClean="0">
                <a:latin typeface="+mn-ea"/>
              </a:rPr>
              <a:t>벤치마킹</a:t>
            </a:r>
            <a:endParaRPr lang="en-US" altLang="ko-KR" sz="1100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도서신청 게시판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사용자기능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ko-KR" sz="1000" dirty="0" smtClean="0">
                <a:latin typeface="+mn-ea"/>
                <a:ea typeface="+mn-ea"/>
              </a:rPr>
              <a:t>  </a:t>
            </a:r>
            <a:r>
              <a:rPr lang="en-US" altLang="ko-KR" sz="1000" dirty="0">
                <a:latin typeface="+mn-ea"/>
                <a:ea typeface="+mn-ea"/>
              </a:rPr>
              <a:t>-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도서이미지파일업로드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답변달기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댓글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페이징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도서검색</a:t>
            </a: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사용자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관리자 양측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도서관리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도서등록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도서수정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도서삭제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파일업로드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4.  </a:t>
            </a:r>
            <a:r>
              <a:rPr lang="ko-KR" altLang="en-US" b="1" dirty="0" smtClean="0">
                <a:solidFill>
                  <a:srgbClr val="756B5F"/>
                </a:solidFill>
              </a:rPr>
              <a:t>업무분장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2" name="그룹 8"/>
          <p:cNvGrpSpPr>
            <a:grpSpLocks/>
          </p:cNvGrpSpPr>
          <p:nvPr/>
        </p:nvGrpSpPr>
        <p:grpSpPr bwMode="auto">
          <a:xfrm>
            <a:off x="683568" y="3645024"/>
            <a:ext cx="3421062" cy="3024337"/>
            <a:chOff x="683568" y="908719"/>
            <a:chExt cx="3420000" cy="3023144"/>
          </a:xfrm>
        </p:grpSpPr>
        <p:sp>
          <p:nvSpPr>
            <p:cNvPr id="13" name="직사각형 12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/>
                <a:t>정</a:t>
              </a:r>
              <a:r>
                <a:rPr lang="ko-KR" altLang="en-US" sz="1400" b="1" smtClean="0"/>
                <a:t>무개</a:t>
              </a:r>
              <a:endParaRPr lang="ko-KR" altLang="en-US" sz="14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93105" y="4077073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소프트웨어 설계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프로젝트 전반적 설계</a:t>
            </a:r>
            <a:r>
              <a:rPr lang="en-US" altLang="ko-KR" sz="1100" dirty="0" smtClean="0">
                <a:latin typeface="+mn-ea"/>
              </a:rPr>
              <a:t>, e-r diagram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endParaRPr lang="en-US" altLang="ko-KR" sz="1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smtClean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  <a:ea typeface="+mn-ea"/>
              </a:rPr>
              <a:t>회원관리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사용자측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로그인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로그아웃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회원가입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회원탈퇴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내서재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대출현황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예약현황</a:t>
            </a:r>
            <a:r>
              <a:rPr lang="en-US" altLang="ko-KR" sz="1000" dirty="0" smtClean="0">
                <a:latin typeface="+mn-ea"/>
              </a:rPr>
              <a:t>)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자유게시판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사용자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latin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답변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페이징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 smtClean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관리자 등록 삭제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회원강등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err="1" smtClean="0">
                <a:latin typeface="+mn-ea"/>
              </a:rPr>
              <a:t>레벨별</a:t>
            </a:r>
            <a:r>
              <a:rPr lang="ko-KR" altLang="en-US" sz="1000" b="1" dirty="0" smtClean="0">
                <a:latin typeface="+mn-ea"/>
              </a:rPr>
              <a:t> 전체목록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err="1" smtClean="0">
                <a:latin typeface="+mn-ea"/>
              </a:rPr>
              <a:t>관리자측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공지사항 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 smtClean="0">
              <a:latin typeface="+mn-ea"/>
            </a:endParaRPr>
          </a:p>
        </p:txBody>
      </p:sp>
      <p:grpSp>
        <p:nvGrpSpPr>
          <p:cNvPr id="16" name="그룹 4"/>
          <p:cNvGrpSpPr>
            <a:grpSpLocks/>
          </p:cNvGrpSpPr>
          <p:nvPr/>
        </p:nvGrpSpPr>
        <p:grpSpPr bwMode="auto">
          <a:xfrm>
            <a:off x="4574158" y="3645025"/>
            <a:ext cx="3419475" cy="3024336"/>
            <a:chOff x="683568" y="908720"/>
            <a:chExt cx="3420000" cy="3023144"/>
          </a:xfrm>
        </p:grpSpPr>
        <p:sp>
          <p:nvSpPr>
            <p:cNvPr id="17" name="직사각형 16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아무개</a:t>
              </a:r>
              <a:endParaRPr lang="ko-KR" altLang="en-US" sz="14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82108" y="4076825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smtClean="0">
                <a:latin typeface="+mn-ea"/>
              </a:rPr>
              <a:t>UML</a:t>
            </a:r>
          </a:p>
          <a:p>
            <a:pPr>
              <a:defRPr/>
            </a:pP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</a:rPr>
              <a:t>■ 메인 페이지</a:t>
            </a:r>
            <a:r>
              <a:rPr lang="en-US" altLang="ko-KR" sz="1100" b="1" dirty="0" smtClean="0">
                <a:latin typeface="+mn-ea"/>
              </a:rPr>
              <a:t>(header, footer </a:t>
            </a:r>
            <a:r>
              <a:rPr lang="ko-KR" altLang="en-US" sz="1100" b="1" dirty="0" smtClean="0">
                <a:latin typeface="+mn-ea"/>
              </a:rPr>
              <a:t>포함</a:t>
            </a:r>
            <a:r>
              <a:rPr lang="en-US" altLang="ko-KR" sz="11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남산도서관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한국외대도서관</a:t>
            </a:r>
            <a:r>
              <a:rPr lang="en-US" altLang="ko-KR" sz="1100" dirty="0" smtClean="0">
                <a:latin typeface="+mn-ea"/>
              </a:rPr>
              <a:t>, KOLAS </a:t>
            </a:r>
            <a:r>
              <a:rPr lang="ko-KR" altLang="en-US" sz="1100" dirty="0" smtClean="0">
                <a:latin typeface="+mn-ea"/>
              </a:rPr>
              <a:t>벤치마킹</a:t>
            </a:r>
            <a:endParaRPr lang="en-US" altLang="ko-KR" sz="1100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도서신청 게시판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사용자기능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ko-KR" sz="1000" dirty="0" smtClean="0">
                <a:latin typeface="+mn-ea"/>
                <a:ea typeface="+mn-ea"/>
              </a:rPr>
              <a:t>  </a:t>
            </a:r>
            <a:r>
              <a:rPr lang="en-US" altLang="ko-KR" sz="1000" dirty="0">
                <a:latin typeface="+mn-ea"/>
                <a:ea typeface="+mn-ea"/>
              </a:rPr>
              <a:t>-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도서이미지파일업로드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답변달기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댓글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페이징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도서검색</a:t>
            </a: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사용자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관리자 양측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도서관리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도서등록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도서수정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도서삭제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파일업로드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21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88" y="107340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5.  Gantt Chart</a:t>
            </a:r>
            <a:r>
              <a:rPr lang="ko-KR" altLang="en-US" b="1" dirty="0" smtClean="0">
                <a:solidFill>
                  <a:srgbClr val="756B5F"/>
                </a:solidFill>
              </a:rPr>
              <a:t>를 이용한 일정관리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62038"/>
            <a:ext cx="7128792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5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228600" indent="-228600" algn="ctr">
          <a:buFont typeface="+mj-ea"/>
          <a:buAutoNum type="circleNumDbPlain"/>
          <a:defRPr sz="10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5686</TotalTime>
  <Words>1174</Words>
  <Application>Microsoft Office PowerPoint</Application>
  <PresentationFormat>화면 슬라이드 쇼(4:3)</PresentationFormat>
  <Paragraphs>356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Arial Unicode MS</vt:lpstr>
      <vt:lpstr>HY헤드라인M</vt:lpstr>
      <vt:lpstr>ＭＳ Ｐゴシック</vt:lpstr>
      <vt:lpstr>가는안상수체</vt:lpstr>
      <vt:lpstr>다음_SemiBold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user</cp:lastModifiedBy>
  <cp:revision>383</cp:revision>
  <dcterms:created xsi:type="dcterms:W3CDTF">2016-06-22T05:17:17Z</dcterms:created>
  <dcterms:modified xsi:type="dcterms:W3CDTF">2022-07-27T00:36:01Z</dcterms:modified>
</cp:coreProperties>
</file>