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67" r:id="rId18"/>
    <p:sldId id="359" r:id="rId19"/>
    <p:sldId id="362" r:id="rId20"/>
    <p:sldId id="363" r:id="rId21"/>
    <p:sldId id="351" r:id="rId22"/>
    <p:sldId id="360" r:id="rId23"/>
    <p:sldId id="354" r:id="rId24"/>
    <p:sldId id="355" r:id="rId25"/>
    <p:sldId id="356" r:id="rId26"/>
    <p:sldId id="357" r:id="rId27"/>
    <p:sldId id="358" r:id="rId28"/>
    <p:sldId id="361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2416" autoAdjust="0"/>
  </p:normalViewPr>
  <p:slideViewPr>
    <p:cSldViewPr>
      <p:cViewPr varScale="1">
        <p:scale>
          <a:sx n="91" d="100"/>
          <a:sy n="91" d="100"/>
        </p:scale>
        <p:origin x="16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6460126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6509626"/>
            <a:ext cx="21336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3" y="6369148"/>
            <a:ext cx="491197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91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목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>
                <a:solidFill>
                  <a:srgbClr val="FFC000"/>
                </a:solidFill>
              </a:rPr>
              <a:t>정보처리산업기사 과정평가형 자바</a:t>
            </a:r>
            <a:r>
              <a:rPr lang="en-US" altLang="ko-KR" b="1" smtClean="0">
                <a:solidFill>
                  <a:srgbClr val="FFC000"/>
                </a:solidFill>
              </a:rPr>
              <a:t>(JAVA) </a:t>
            </a:r>
            <a:r>
              <a:rPr lang="ko-KR" altLang="en-US" b="1" smtClean="0">
                <a:solidFill>
                  <a:srgbClr val="FFC000"/>
                </a:solidFill>
              </a:rPr>
              <a:t>개발자 양성과정</a:t>
            </a:r>
            <a:endParaRPr lang="en-US" altLang="ko-KR" b="1" dirty="0" smtClean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 smtClean="0">
                <a:solidFill>
                  <a:srgbClr val="FFC000"/>
                </a:solidFill>
              </a:rPr>
              <a:t>아무개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유무개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이무개</a:t>
            </a:r>
            <a:r>
              <a:rPr lang="en-US" altLang="ko-KR" b="1" smtClean="0">
                <a:solidFill>
                  <a:srgbClr val="FFC000"/>
                </a:solidFill>
              </a:rPr>
              <a:t>, </a:t>
            </a:r>
            <a:r>
              <a:rPr lang="ko-KR" altLang="en-US" b="1" smtClean="0">
                <a:solidFill>
                  <a:srgbClr val="FFC000"/>
                </a:solidFill>
              </a:rPr>
              <a:t>정무개</a:t>
            </a:r>
            <a:r>
              <a:rPr lang="en-US" altLang="ko-KR" b="1" smtClean="0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4756169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539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  <a:endParaRPr lang="ko-KR" altLang="en-US" sz="1400" b="1" dirty="0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</a:t>
              </a:r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  <a:endParaRPr lang="ko-KR" altLang="en-US" sz="1400" b="1">
                <a:solidFill>
                  <a:schemeClr val="bg1"/>
                </a:solidFill>
                <a:latin typeface="Segoe UI Black" panose="020B0A02040204020203" pitchFamily="34" charset="0"/>
                <a:ea typeface="다음_SemiBold" panose="02000700060000000000" pitchFamily="2" charset="-127"/>
                <a:cs typeface="Segoe UI Black" panose="020B0A02040204020203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  <a:endParaRPr lang="ko-KR" altLang="en-US" sz="1200" b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 smtClean="0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 smtClean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 smtClean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  <a:endParaRPr lang="ko-KR" altLang="en-US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1268759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11745" y="952769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55593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07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6.  </a:t>
            </a:r>
            <a:r>
              <a:rPr lang="ko-KR" altLang="en-US" b="1" dirty="0" smtClean="0">
                <a:solidFill>
                  <a:srgbClr val="756B5F"/>
                </a:solidFill>
              </a:rPr>
              <a:t>요구사항 분석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1358" y="4365104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사람들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</a:t>
            </a:r>
            <a:endParaRPr lang="en-US" altLang="ko-KR" sz="1600" dirty="0" smtClean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구분된다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2571820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1" y="1869742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70" y="3225815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9" y="3222451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1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159279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2813889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2780931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2806637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35650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4" y="492727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423909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1592799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457548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452148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3027237" y="40633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889735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7" y="3483008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5839140" y="48995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20" y="1682168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2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97084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2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2398125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8" y="2416107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3" y="2249935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7" y="3187705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3" y="1540940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3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1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8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985376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900113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4" y="1989482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8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9" y="3408178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6" y="3429899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3413342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4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6595228" y="3425702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32140" y="527541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6720038" y="525514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816214" y="5104723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6595224" y="5028360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6210182" y="5157195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580112" y="5157195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215829" y="17708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63503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425797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4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6" y="4239093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3614852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9" y="3483009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3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38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2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3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203065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3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2348882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2" y="2494424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2726924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700" y="289474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3136325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3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6" y="360354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383799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80" y="405235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4286400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60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4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453800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4772454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4" y="5053350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5275511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27784" y="16830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2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3" y="198884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48251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53506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899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8. </a:t>
            </a:r>
            <a:r>
              <a:rPr lang="ko-KR" altLang="en-US" b="1" dirty="0" smtClean="0">
                <a:solidFill>
                  <a:srgbClr val="756B5F"/>
                </a:solidFill>
              </a:rPr>
              <a:t>클래스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</a:t>
            </a:r>
            <a:r>
              <a:rPr lang="ko-KR" altLang="en-US" b="1" smtClean="0">
                <a:solidFill>
                  <a:srgbClr val="756B5F"/>
                </a:solidFill>
              </a:rPr>
              <a:t>기능 </a:t>
            </a:r>
            <a:r>
              <a:rPr lang="en-US" altLang="ko-KR" b="1" smtClean="0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</a:t>
            </a:r>
            <a:r>
              <a:rPr lang="ko-KR" altLang="en-US" b="1" smtClean="0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smtClean="0">
                <a:solidFill>
                  <a:srgbClr val="756B5F"/>
                </a:solidFill>
              </a:rPr>
              <a:t>– </a:t>
            </a:r>
            <a:r>
              <a:rPr lang="ko-KR" altLang="en-US" b="1" smtClean="0">
                <a:solidFill>
                  <a:srgbClr val="756B5F"/>
                </a:solidFill>
              </a:rPr>
              <a:t>대출</a:t>
            </a:r>
            <a:r>
              <a:rPr lang="en-US" altLang="ko-KR" b="1" smtClean="0">
                <a:solidFill>
                  <a:srgbClr val="756B5F"/>
                </a:solidFill>
              </a:rPr>
              <a:t>, </a:t>
            </a:r>
            <a:r>
              <a:rPr lang="ko-KR" altLang="en-US" b="1" smtClean="0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11564" y="1322769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499992" y="132276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</a:t>
            </a:r>
            <a:r>
              <a:rPr lang="ko-KR" altLang="en-US" b="1" smtClean="0">
                <a:solidFill>
                  <a:srgbClr val="756B5F"/>
                </a:solidFill>
              </a:rPr>
              <a:t>및 설계 </a:t>
            </a:r>
            <a:r>
              <a:rPr lang="en-US" altLang="ko-KR" smtClean="0">
                <a:solidFill>
                  <a:srgbClr val="FF0000"/>
                </a:solidFill>
              </a:rPr>
              <a:t>– </a:t>
            </a:r>
            <a:r>
              <a:rPr lang="ko-KR" altLang="en-US" smtClean="0">
                <a:solidFill>
                  <a:srgbClr val="FF0000"/>
                </a:solidFill>
              </a:rPr>
              <a:t>이 페이지나 다음 페이지 둘 중 하나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7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관리자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회원 분할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692696"/>
            <a:ext cx="8496945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3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비회원측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9997" y="624972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 smtClean="0">
                <a:solidFill>
                  <a:srgbClr val="756B5F"/>
                </a:solidFill>
              </a:rPr>
              <a:t>INDEX</a:t>
            </a:r>
            <a:endParaRPr lang="ko-KR" altLang="en-US" sz="3200" b="1" dirty="0" smtClean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1196652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3572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6012160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1217393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주제 및 목적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작업분할구조도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/>
              <a:t>업무분장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mtClean="0"/>
              <a:t>작업일정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 smtClean="0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3577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Usecase </a:t>
            </a:r>
            <a:r>
              <a:rPr lang="en-US" altLang="ko-KR" dirty="0" smtClean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 smtClean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mtClean="0"/>
              <a:t>기능정의서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smtClean="0"/>
              <a:t>DB </a:t>
            </a:r>
            <a:r>
              <a:rPr lang="ko-KR" altLang="en-US" smtClean="0"/>
              <a:t>설계</a:t>
            </a:r>
            <a:endParaRPr lang="en-US" altLang="ko-KR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 smtClean="0"/>
              <a:t>스토리보드 및 </a:t>
            </a:r>
            <a:r>
              <a:rPr lang="en-US" altLang="ko-KR" smtClean="0"/>
              <a:t>UI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6012160" y="3414862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핵심코드 및 시연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차후 개발 내용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 smtClean="0"/>
              <a:t>후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1179066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1541849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3618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3981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6409531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6042702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60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46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97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59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3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err="1" smtClean="0">
                <a:solidFill>
                  <a:srgbClr val="756B5F"/>
                </a:solidFill>
              </a:rPr>
              <a:t>관리자측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r>
              <a:rPr lang="ko-KR" altLang="en-US" b="1" dirty="0" smtClean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DB </a:t>
            </a:r>
            <a:r>
              <a:rPr lang="ko-KR" altLang="en-US" b="1" dirty="0" smtClean="0">
                <a:solidFill>
                  <a:srgbClr val="756B5F"/>
                </a:solidFill>
              </a:rPr>
              <a:t>설계 </a:t>
            </a:r>
            <a:r>
              <a:rPr lang="en-US" altLang="ko-KR" b="1" dirty="0" smtClean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</a:t>
            </a:r>
            <a:r>
              <a:rPr lang="en-US" altLang="ko-KR" b="1" smtClean="0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795338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14. </a:t>
            </a:r>
            <a:r>
              <a:rPr lang="ko-KR" altLang="en-US" b="1" dirty="0" smtClean="0">
                <a:solidFill>
                  <a:srgbClr val="756B5F"/>
                </a:solidFill>
              </a:rPr>
              <a:t>핵심 코드 및 시연 화</a:t>
            </a:r>
            <a:r>
              <a:rPr lang="ko-KR" altLang="en-US" b="1" dirty="0">
                <a:solidFill>
                  <a:srgbClr val="756B5F"/>
                </a:solidFill>
              </a:rPr>
              <a:t>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15. </a:t>
            </a:r>
            <a:r>
              <a:rPr lang="ko-KR" altLang="en-US" b="1" dirty="0" smtClean="0">
                <a:solidFill>
                  <a:srgbClr val="756B5F"/>
                </a:solidFill>
              </a:rPr>
              <a:t>차후 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16. </a:t>
            </a:r>
            <a:r>
              <a:rPr lang="ko-KR" altLang="en-US" b="1" dirty="0" smtClean="0">
                <a:solidFill>
                  <a:srgbClr val="756B5F"/>
                </a:solidFill>
              </a:rPr>
              <a:t>후기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L 도형 3"/>
          <p:cNvSpPr/>
          <p:nvPr/>
        </p:nvSpPr>
        <p:spPr>
          <a:xfrm>
            <a:off x="437580" y="1185868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437580" y="3202092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422341" y="421020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430744" y="220044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유아무개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김아무개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12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정아무개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422341" y="5290324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/>
                </a:solidFill>
              </a:rPr>
              <a:t>이아무개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80956"/>
            <a:ext cx="8428759" cy="108000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20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032387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도서추천하기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endParaRPr lang="ko-KR" altLang="en-US" sz="2000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관리자</a:t>
            </a:r>
            <a:endParaRPr lang="en-US" altLang="ko-KR" sz="2000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sz="2000" dirty="0" smtClean="0">
                <a:solidFill>
                  <a:srgbClr val="464646"/>
                </a:solidFill>
                <a:latin typeface="+mn-ea"/>
              </a:rPr>
              <a:t>이용할 수 있다</a:t>
            </a:r>
            <a:r>
              <a:rPr lang="en-US" altLang="ko-KR" sz="2000" dirty="0" smtClean="0">
                <a:solidFill>
                  <a:srgbClr val="464646"/>
                </a:solidFill>
                <a:latin typeface="+mn-ea"/>
              </a:rPr>
              <a:t>.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7" y="737409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1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 smtClean="0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 smtClean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5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Home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5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WAS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9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DBMS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11g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Platform 8,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WEB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JavaScript, jQuery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88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dirty="0" smtClean="0">
                  <a:solidFill>
                    <a:srgbClr val="3F3F48"/>
                  </a:solidFill>
                  <a:latin typeface="+mn-ea"/>
                </a:rPr>
                <a:t>전자</a:t>
              </a:r>
              <a:r>
                <a:rPr lang="ko-KR" altLang="en-US" sz="1200" dirty="0" smtClean="0">
                  <a:solidFill>
                    <a:srgbClr val="3F3F48"/>
                  </a:solidFill>
                  <a:latin typeface="+mn-ea"/>
                </a:rPr>
                <a:t>정부 표준 프레임워크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framework),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framework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4943130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Source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(E-R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Modeling Tool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5350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2.  </a:t>
            </a:r>
            <a:r>
              <a:rPr lang="ko-KR" altLang="en-US" b="1" dirty="0" smtClean="0">
                <a:solidFill>
                  <a:srgbClr val="756B5F"/>
                </a:solidFill>
              </a:rPr>
              <a:t>개발환경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89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810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84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239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52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27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560228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275325" y="1981605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063140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441463" y="3577236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807012" y="3706778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726644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066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023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244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55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10215" y="3638615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32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24493" y="3852893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654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441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08943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92345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5914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14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07472" y="811196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59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724121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68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2" y="2724121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88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352498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5" y="153506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0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47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1167573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70567" y="3889256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495409" y="3856055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565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360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743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959975" y="3850813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454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809311" y="3647631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231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023589" y="3861909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46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233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259122" y="3742138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82132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478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12113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816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241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010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026252" y="3973239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0" y="2734076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734076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48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682377" y="548680"/>
            <a:ext cx="3421062" cy="3024337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윤</a:t>
              </a:r>
              <a:r>
                <a:rPr lang="ko-KR" altLang="en-US" sz="1400" b="1" dirty="0" err="1" smtClean="0"/>
                <a:t>무개</a:t>
              </a:r>
              <a:endParaRPr lang="ko-KR" altLang="en-US" sz="1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1914" y="980729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4572967" y="548681"/>
            <a:ext cx="3419475" cy="3024336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이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80917" y="980481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7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4.  </a:t>
            </a:r>
            <a:r>
              <a:rPr lang="ko-KR" altLang="en-US" b="1" dirty="0" smtClean="0">
                <a:solidFill>
                  <a:srgbClr val="756B5F"/>
                </a:solidFill>
              </a:rPr>
              <a:t>업무분장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683568" y="3645024"/>
            <a:ext cx="3421062" cy="3024337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err="1"/>
                <a:t>정</a:t>
              </a:r>
              <a:r>
                <a:rPr lang="ko-KR" altLang="en-US" sz="1400" b="1" smtClean="0"/>
                <a:t>무개</a:t>
              </a:r>
              <a:endParaRPr lang="ko-KR" altLang="en-US" sz="14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05" y="4077073"/>
            <a:ext cx="3348038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e-r diagram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endParaRPr lang="en-US" altLang="ko-KR" sz="1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smtClean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  <a:ea typeface="+mn-ea"/>
              </a:rPr>
              <a:t>회원관리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사용자측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로그인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로그아웃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회원가입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회원탈퇴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내서재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대출현황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예약현황</a:t>
            </a:r>
            <a:r>
              <a:rPr lang="en-US" altLang="ko-KR" sz="1000" dirty="0" smtClean="0">
                <a:latin typeface="+mn-ea"/>
              </a:rPr>
              <a:t>)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자유게시판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사용자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dirty="0" smtClean="0">
                <a:latin typeface="+mn-ea"/>
              </a:rPr>
              <a:t>  - </a:t>
            </a:r>
            <a:r>
              <a:rPr lang="ko-KR" altLang="en-US" sz="1000" dirty="0" smtClean="0">
                <a:latin typeface="+mn-ea"/>
              </a:rPr>
              <a:t>답변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err="1" smtClean="0">
                <a:latin typeface="+mn-ea"/>
              </a:rPr>
              <a:t>페이징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등록 삭제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회원강등</a:t>
            </a:r>
            <a:r>
              <a:rPr lang="en-US" altLang="ko-KR" sz="1000" b="1" dirty="0" smtClean="0">
                <a:latin typeface="+mn-ea"/>
              </a:rPr>
              <a:t>, </a:t>
            </a:r>
            <a:r>
              <a:rPr lang="ko-KR" altLang="en-US" sz="1000" b="1" dirty="0" err="1" smtClean="0">
                <a:latin typeface="+mn-ea"/>
              </a:rPr>
              <a:t>레벨별</a:t>
            </a:r>
            <a:r>
              <a:rPr lang="ko-KR" altLang="en-US" sz="1000" b="1" dirty="0" smtClean="0">
                <a:latin typeface="+mn-ea"/>
              </a:rPr>
              <a:t> 전체목록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err="1" smtClean="0">
                <a:latin typeface="+mn-ea"/>
              </a:rPr>
              <a:t>관리자측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공지사항 게시판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4574158" y="3645025"/>
            <a:ext cx="3419475" cy="3024336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아무개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82108" y="4076825"/>
            <a:ext cx="3419475" cy="25391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소프트웨어 설계</a:t>
            </a:r>
            <a:endParaRPr lang="en-US" altLang="ko-KR" sz="1100" b="1" dirty="0">
              <a:latin typeface="+mn-ea"/>
            </a:endParaRPr>
          </a:p>
          <a:p>
            <a:pPr>
              <a:defRPr/>
            </a:pPr>
            <a:r>
              <a:rPr lang="en-US" altLang="ko-KR" sz="1100" dirty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프로젝트 전반적 설계</a:t>
            </a:r>
            <a:r>
              <a:rPr lang="en-US" altLang="ko-KR" sz="1100" dirty="0">
                <a:latin typeface="+mn-ea"/>
              </a:rPr>
              <a:t>, </a:t>
            </a:r>
            <a:r>
              <a:rPr lang="en-US" altLang="ko-KR" sz="1100" dirty="0" smtClean="0">
                <a:latin typeface="+mn-ea"/>
              </a:rPr>
              <a:t>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</a:rPr>
              <a:t>■ 메인 페이지</a:t>
            </a:r>
            <a:r>
              <a:rPr lang="en-US" altLang="ko-KR" sz="1100" b="1" dirty="0" smtClean="0">
                <a:latin typeface="+mn-ea"/>
              </a:rPr>
              <a:t>(header, footer </a:t>
            </a:r>
            <a:r>
              <a:rPr lang="ko-KR" altLang="en-US" sz="1100" b="1" dirty="0" smtClean="0">
                <a:latin typeface="+mn-ea"/>
              </a:rPr>
              <a:t>포함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-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남산도서관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한국외대도서관</a:t>
            </a:r>
            <a:r>
              <a:rPr lang="en-US" altLang="ko-KR" sz="1100" dirty="0" smtClean="0">
                <a:latin typeface="+mn-ea"/>
              </a:rPr>
              <a:t>, KOLAS </a:t>
            </a:r>
            <a:r>
              <a:rPr lang="ko-KR" altLang="en-US" sz="1100" dirty="0" smtClean="0">
                <a:latin typeface="+mn-ea"/>
              </a:rPr>
              <a:t>벤치마킹</a:t>
            </a:r>
            <a:endParaRPr lang="en-US" altLang="ko-KR" sz="1100" dirty="0" smtClean="0">
              <a:latin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 smtClean="0">
                <a:latin typeface="+mn-ea"/>
                <a:ea typeface="+mn-ea"/>
              </a:rPr>
              <a:t>■ 도서신청 게시판</a:t>
            </a:r>
            <a:r>
              <a:rPr lang="en-US" altLang="ko-KR" sz="1100" b="1" dirty="0" smtClean="0">
                <a:latin typeface="+mn-ea"/>
                <a:ea typeface="+mn-ea"/>
              </a:rPr>
              <a:t>(</a:t>
            </a:r>
            <a:r>
              <a:rPr lang="ko-KR" altLang="en-US" sz="1100" b="1" dirty="0" smtClean="0">
                <a:latin typeface="+mn-ea"/>
                <a:ea typeface="+mn-ea"/>
              </a:rPr>
              <a:t>사용자기능</a:t>
            </a:r>
            <a:r>
              <a:rPr lang="en-US" altLang="ko-KR" sz="1100" b="1" dirty="0" smtClean="0"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000" dirty="0" smtClean="0">
                <a:latin typeface="+mn-ea"/>
                <a:ea typeface="+mn-ea"/>
              </a:rPr>
              <a:t>  </a:t>
            </a:r>
            <a:r>
              <a:rPr lang="en-US" altLang="ko-KR" sz="1000" dirty="0">
                <a:latin typeface="+mn-ea"/>
                <a:ea typeface="+mn-ea"/>
              </a:rPr>
              <a:t>-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도서이미지파일업로드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답변달기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댓글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페이징</a:t>
            </a:r>
            <a:endParaRPr lang="en-US" altLang="ko-KR" sz="1000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100" b="1" dirty="0">
                <a:latin typeface="+mn-ea"/>
                <a:ea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도서검색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사용자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관리자 양측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>
              <a:defRPr/>
            </a:pPr>
            <a:endParaRPr lang="en-US" altLang="ko-KR" sz="1100" b="1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도서관리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관리자기능</a:t>
            </a:r>
            <a:r>
              <a:rPr lang="en-US" altLang="ko-KR" sz="1000" b="1" dirty="0" smtClean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-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도서등록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도서수정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도서삭제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ko-KR" altLang="en-US" sz="1000" dirty="0" smtClean="0">
                <a:latin typeface="+mn-ea"/>
              </a:rPr>
              <a:t>파일업로드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endParaRPr lang="en-US" altLang="ko-KR" sz="1000" dirty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도서 대출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>
                <a:latin typeface="+mn-ea"/>
              </a:rPr>
              <a:t>반납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관리자 측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88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 Gantt Chart</a:t>
            </a:r>
            <a:r>
              <a:rPr lang="ko-KR" altLang="en-US" b="1" dirty="0" smtClean="0">
                <a:solidFill>
                  <a:srgbClr val="756B5F"/>
                </a:solidFill>
              </a:rPr>
              <a:t>를 이용한 일정관리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62038"/>
            <a:ext cx="712879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1425</Words>
  <Application>Microsoft Office PowerPoint</Application>
  <PresentationFormat>화면 슬라이드 쇼(4:3)</PresentationFormat>
  <Paragraphs>460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389</cp:revision>
  <dcterms:created xsi:type="dcterms:W3CDTF">2016-06-22T05:17:17Z</dcterms:created>
  <dcterms:modified xsi:type="dcterms:W3CDTF">2022-07-28T00:13:14Z</dcterms:modified>
</cp:coreProperties>
</file>