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4" r:id="rId2"/>
    <p:sldId id="284" r:id="rId3"/>
    <p:sldId id="295" r:id="rId4"/>
    <p:sldId id="264" r:id="rId5"/>
    <p:sldId id="285" r:id="rId6"/>
    <p:sldId id="286" r:id="rId7"/>
    <p:sldId id="287" r:id="rId8"/>
    <p:sldId id="288" r:id="rId9"/>
    <p:sldId id="296" r:id="rId10"/>
    <p:sldId id="297" r:id="rId11"/>
    <p:sldId id="289" r:id="rId12"/>
    <p:sldId id="290" r:id="rId13"/>
    <p:sldId id="298" r:id="rId14"/>
    <p:sldId id="299" r:id="rId15"/>
    <p:sldId id="291" r:id="rId16"/>
    <p:sldId id="300" r:id="rId17"/>
    <p:sldId id="292" r:id="rId18"/>
    <p:sldId id="301" r:id="rId19"/>
    <p:sldId id="293" r:id="rId20"/>
    <p:sldId id="294" r:id="rId21"/>
    <p:sldId id="30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1DD"/>
    <a:srgbClr val="CB3700"/>
    <a:srgbClr val="FF4401"/>
    <a:srgbClr val="F0E1D4"/>
    <a:srgbClr val="FF4400"/>
    <a:srgbClr val="D5AD87"/>
    <a:srgbClr val="4B3B2B"/>
    <a:srgbClr val="F5F0E3"/>
    <a:srgbClr val="F4E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C70B3-A85B-4893-8529-716E4864410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665E8-8507-4D67-82D4-C9D87A54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4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0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50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67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00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09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55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30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02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0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219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29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6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45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8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0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60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02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665E8-8507-4D67-82D4-C9D87A5410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0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B696B-EBF7-4182-BA10-44714482C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CD9808-D6AE-4B51-A2CD-3E4BEEE84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107CE-C609-4DC0-8A8D-43B653A9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14F92-BF42-40B5-AC2F-ACCC7770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4843E-B395-4D64-BE2F-8C6C64E1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3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44800-E686-4F5A-894B-C8BA119D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8E175-639C-43BB-92F1-BB91F6A0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66AF8-37DE-4809-85F1-1D5B2C80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45B36-5B0B-44FA-A233-290702C1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82504-5648-41C8-8834-4F742AA7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1D6B81-E524-4B30-877F-C9AA8C6A8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D5305-4EEA-47F2-B3A2-D9F11E825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E5710-9FA6-43FD-87A2-6827C63C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C08FF-1F1B-4392-9401-3FBD1611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F9E04-082E-4BB4-8DB6-6A622FF5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2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2B06D-A330-4484-B444-86273B55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6886E-1B5B-4B76-B272-ACDA660E3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9E9B9-D9B6-4322-B3CF-A4BC00DD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C614B-10C1-44A2-91C6-25D3FFBC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817A4-DD4E-4F69-A783-70F61A8B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17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2ADC1-31BC-4C7E-B5B9-F451F6B0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82E764-7F64-4237-B990-AFFF2348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39836-C944-49B4-AE0B-ABD9626C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C594D-30C3-4DE3-8152-A7F57615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DC4CC-B7D4-4C16-A00A-1EE86ED1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8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6C6DB-AFC6-4366-8E3D-CEFEC761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2421E-9303-48A0-B00F-C5159F0F2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FC65C-EC33-4788-9C75-5FDD77F99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D58B0-95AE-4322-8ECD-66BCA0E4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40D9F-4941-4F57-9319-4CF4EC8F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F6A5F-67C1-4B39-AFE9-F770D99D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5948F-AF32-4996-871C-D34354CC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34890E-6864-49D7-A0B8-24E50202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B5851E-6756-4EB1-A5BD-08A36A45C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0F1496-2B9F-42CE-862E-08EBE4C02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4862E6-E0A5-449B-AAF9-92322D4FA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D14407-51C0-42F3-8CD0-3C975EB9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6E6ADE-4E04-4A46-8582-472E53B4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BE1BFD-6F12-4EFF-9319-07FBDE90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4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5D1F1-D444-4D7E-BF7B-7B0C33E3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01F1F-883F-4667-9076-6BFAB1CF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BD2203-AC27-4725-AEEF-D705633D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F32416-2360-458B-8FE3-8114C37B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7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4B4101-A33D-41C1-B473-FF657D0E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E19C46-32CC-4540-9194-D515C688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A7B040-49C1-4A68-87A1-CEC64A88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2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7BDC4-CC69-4EB1-961A-167A6DE2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5F715-FCAD-4FAD-AF16-84A19182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2AB61-7086-4F9D-8978-6B173729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46CAF-B872-459C-A21F-6BB2185D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B33D3B-29CF-47F3-9F36-34578BE0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78FA0-E26D-4345-9292-F246D908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9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37898-6AAB-4002-9199-8717F5B8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21E82F-8368-4A64-8EC1-83D49BC4E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94CD06-D3BC-4830-B088-31C008D19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CAA68-3469-4DF2-AFBB-ADD1A167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4F648-BD25-4962-9601-B7B8023E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A2E1B3-1FE2-4711-8AB2-82CE04F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14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785E5-6C6C-4869-B8BC-F9FB2809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BC46B-E342-4F4E-8CC2-502AB186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490E7-6972-4224-8D7F-FD5DF2881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7153-12C2-4655-8764-D37E061E760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52E86-3681-4E5F-8B4E-40A5B1E3B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31A79-F5E2-4758-BB67-C1638119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6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microsoft.com/office/2007/relationships/hdphoto" Target="../media/hdphoto1.wdp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>
            <a:extLst>
              <a:ext uri="{FF2B5EF4-FFF2-40B4-BE49-F238E27FC236}">
                <a16:creationId xmlns:a16="http://schemas.microsoft.com/office/drawing/2014/main" id="{A48E4D00-C393-45A6-A687-602D8042BE35}"/>
              </a:ext>
            </a:extLst>
          </p:cNvPr>
          <p:cNvSpPr txBox="1"/>
          <p:nvPr/>
        </p:nvSpPr>
        <p:spPr>
          <a:xfrm>
            <a:off x="4482609" y="3687666"/>
            <a:ext cx="3023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i="1" dirty="0">
                <a:solidFill>
                  <a:srgbClr val="FF4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내 일촌을 </a:t>
            </a:r>
            <a:r>
              <a:rPr lang="ko-KR" altLang="en-US" sz="3200" b="1" i="1" dirty="0" err="1">
                <a:solidFill>
                  <a:srgbClr val="FF4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받아조</a:t>
            </a:r>
            <a:endParaRPr lang="ko-KR" altLang="en-US" sz="3200" b="1" i="1" dirty="0">
              <a:solidFill>
                <a:srgbClr val="FF44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B3399CE-AB80-422A-9425-80A34CED2C0A}"/>
              </a:ext>
            </a:extLst>
          </p:cNvPr>
          <p:cNvSpPr/>
          <p:nvPr/>
        </p:nvSpPr>
        <p:spPr>
          <a:xfrm>
            <a:off x="-1" y="0"/>
            <a:ext cx="238023" cy="6857999"/>
          </a:xfrm>
          <a:prstGeom prst="rect">
            <a:avLst/>
          </a:prstGeom>
          <a:solidFill>
            <a:srgbClr val="FF4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01E11F-9283-4E4F-928A-969FC739F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71" y="1810749"/>
            <a:ext cx="1802142" cy="16182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3D4933-78F5-46AD-AC85-8289BB76BD6C}"/>
              </a:ext>
            </a:extLst>
          </p:cNvPr>
          <p:cNvCxnSpPr>
            <a:cxnSpLocks/>
          </p:cNvCxnSpPr>
          <p:nvPr/>
        </p:nvCxnSpPr>
        <p:spPr>
          <a:xfrm>
            <a:off x="4655127" y="4290914"/>
            <a:ext cx="2814196" cy="0"/>
          </a:xfrm>
          <a:prstGeom prst="line">
            <a:avLst/>
          </a:prstGeom>
          <a:ln w="57150">
            <a:solidFill>
              <a:srgbClr val="FF4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909800-479F-46BA-9C9C-2F212BB3EAE2}"/>
              </a:ext>
            </a:extLst>
          </p:cNvPr>
          <p:cNvSpPr txBox="1"/>
          <p:nvPr/>
        </p:nvSpPr>
        <p:spPr>
          <a:xfrm>
            <a:off x="4231257" y="545587"/>
            <a:ext cx="3526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i="1" u="none" strike="noStrike" dirty="0" err="1">
                <a:solidFill>
                  <a:srgbClr val="FF44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Cyworld</a:t>
            </a:r>
            <a:r>
              <a:rPr lang="en-US" altLang="ko-KR" sz="3200" b="1" i="1" u="none" strike="noStrike" dirty="0">
                <a:solidFill>
                  <a:srgbClr val="FF44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 </a:t>
            </a:r>
            <a:r>
              <a:rPr lang="en-US" altLang="ko-KR" sz="3200" b="1" i="1" u="none" strike="noStrike" dirty="0" err="1">
                <a:solidFill>
                  <a:srgbClr val="FF44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MiniHomeP</a:t>
            </a:r>
            <a:endParaRPr lang="ko-KR" altLang="en-US" sz="3200" b="1" i="1" dirty="0">
              <a:solidFill>
                <a:srgbClr val="FF44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29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FF440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7ADD-F499-405F-9559-AA9813181CD3}"/>
              </a:ext>
            </a:extLst>
          </p:cNvPr>
          <p:cNvSpPr txBox="1"/>
          <p:nvPr/>
        </p:nvSpPr>
        <p:spPr>
          <a:xfrm>
            <a:off x="-30438" y="-112544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  <a:cs typeface="David" panose="020E0502060401010101" pitchFamily="34" charset="-79"/>
              </a:rPr>
              <a:t>6</a:t>
            </a:r>
            <a:endParaRPr lang="ko-KR" altLang="en-US" sz="6000" b="1" dirty="0">
              <a:solidFill>
                <a:schemeClr val="bg1"/>
              </a:solidFill>
              <a:latin typeface="DX빨간우체통B" panose="02020600000000000000" pitchFamily="18" charset="-127"/>
              <a:ea typeface="DX빨간우체통B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346751" y="41345"/>
            <a:ext cx="1572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Requirement </a:t>
            </a:r>
          </a:p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Definition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8AC444-063D-40FA-A728-6CF7B9D34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07" y="5883361"/>
            <a:ext cx="1085393" cy="9746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FFB383-C3CC-4650-8CD0-12BB4C1B6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78" y="914397"/>
            <a:ext cx="11210925" cy="505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8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FF440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7ADD-F499-405F-9559-AA9813181CD3}"/>
              </a:ext>
            </a:extLst>
          </p:cNvPr>
          <p:cNvSpPr txBox="1"/>
          <p:nvPr/>
        </p:nvSpPr>
        <p:spPr>
          <a:xfrm>
            <a:off x="-30438" y="-112544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  <a:cs typeface="David" panose="020E0502060401010101" pitchFamily="34" charset="-79"/>
              </a:rPr>
              <a:t>7</a:t>
            </a:r>
            <a:endParaRPr lang="ko-KR" altLang="en-US" sz="6000" b="1" dirty="0">
              <a:solidFill>
                <a:schemeClr val="bg1"/>
              </a:solidFill>
              <a:latin typeface="DX빨간우체통B" panose="02020600000000000000" pitchFamily="18" charset="-127"/>
              <a:ea typeface="DX빨간우체통B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493846" y="18683"/>
            <a:ext cx="1253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Process </a:t>
            </a:r>
          </a:p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Definition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8AC444-063D-40FA-A728-6CF7B9D34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07" y="5883361"/>
            <a:ext cx="1085393" cy="9746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026669-0DD2-4DB1-A956-7B6B971FF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686" y="903119"/>
            <a:ext cx="8731309" cy="58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1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FF440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7ADD-F499-405F-9559-AA9813181CD3}"/>
              </a:ext>
            </a:extLst>
          </p:cNvPr>
          <p:cNvSpPr txBox="1"/>
          <p:nvPr/>
        </p:nvSpPr>
        <p:spPr>
          <a:xfrm>
            <a:off x="-30438" y="-112544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  <a:cs typeface="David" panose="020E0502060401010101" pitchFamily="34" charset="-79"/>
              </a:rPr>
              <a:t>8</a:t>
            </a:r>
            <a:endParaRPr lang="ko-KR" altLang="en-US" sz="6000" b="1" dirty="0">
              <a:solidFill>
                <a:schemeClr val="bg1"/>
              </a:solidFill>
              <a:latin typeface="DX빨간우체통B" panose="02020600000000000000" pitchFamily="18" charset="-127"/>
              <a:ea typeface="DX빨간우체통B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493846" y="41345"/>
            <a:ext cx="1253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Table </a:t>
            </a:r>
          </a:p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Definition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8AC444-063D-40FA-A728-6CF7B9D34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07" y="5883361"/>
            <a:ext cx="1085393" cy="9746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C40904-3CF1-4E9A-9A5D-420356187A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56"/>
          <a:stretch/>
        </p:blipFill>
        <p:spPr>
          <a:xfrm>
            <a:off x="290484" y="1155699"/>
            <a:ext cx="5430866" cy="50306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B1C362-2441-4395-A786-C26C6BA4F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46" y="1155584"/>
            <a:ext cx="4786586" cy="50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2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FF440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7ADD-F499-405F-9559-AA9813181CD3}"/>
              </a:ext>
            </a:extLst>
          </p:cNvPr>
          <p:cNvSpPr txBox="1"/>
          <p:nvPr/>
        </p:nvSpPr>
        <p:spPr>
          <a:xfrm>
            <a:off x="-30438" y="-112544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  <a:cs typeface="David" panose="020E0502060401010101" pitchFamily="34" charset="-79"/>
              </a:rPr>
              <a:t>8</a:t>
            </a:r>
            <a:endParaRPr lang="ko-KR" altLang="en-US" sz="6000" b="1" dirty="0">
              <a:solidFill>
                <a:schemeClr val="bg1"/>
              </a:solidFill>
              <a:latin typeface="DX빨간우체통B" panose="02020600000000000000" pitchFamily="18" charset="-127"/>
              <a:ea typeface="DX빨간우체통B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493846" y="41345"/>
            <a:ext cx="1253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Table </a:t>
            </a:r>
          </a:p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Definition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8AC444-063D-40FA-A728-6CF7B9D34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07" y="5883361"/>
            <a:ext cx="1085393" cy="9746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E8BA88-54F6-478A-A74B-249E1B544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76" y="1345810"/>
            <a:ext cx="5222823" cy="46622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277E06-0312-42FD-AD0A-747C47B31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050" y="1366905"/>
            <a:ext cx="5081904" cy="46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0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FF440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7ADD-F499-405F-9559-AA9813181CD3}"/>
              </a:ext>
            </a:extLst>
          </p:cNvPr>
          <p:cNvSpPr txBox="1"/>
          <p:nvPr/>
        </p:nvSpPr>
        <p:spPr>
          <a:xfrm>
            <a:off x="-30438" y="-112544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  <a:cs typeface="David" panose="020E0502060401010101" pitchFamily="34" charset="-79"/>
              </a:rPr>
              <a:t>8</a:t>
            </a:r>
            <a:endParaRPr lang="ko-KR" altLang="en-US" sz="6000" b="1" dirty="0">
              <a:solidFill>
                <a:schemeClr val="bg1"/>
              </a:solidFill>
              <a:latin typeface="DX빨간우체통B" panose="02020600000000000000" pitchFamily="18" charset="-127"/>
              <a:ea typeface="DX빨간우체통B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493846" y="41345"/>
            <a:ext cx="1253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Table </a:t>
            </a:r>
          </a:p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Definition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8AC444-063D-40FA-A728-6CF7B9D34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07" y="5883361"/>
            <a:ext cx="1085393" cy="9746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8D85CC-16FA-45FA-A763-401629F06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859707"/>
            <a:ext cx="6413500" cy="574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2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FF440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7ADD-F499-405F-9559-AA9813181CD3}"/>
              </a:ext>
            </a:extLst>
          </p:cNvPr>
          <p:cNvSpPr txBox="1"/>
          <p:nvPr/>
        </p:nvSpPr>
        <p:spPr>
          <a:xfrm>
            <a:off x="-30438" y="-112544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  <a:cs typeface="David" panose="020E0502060401010101" pitchFamily="34" charset="-79"/>
              </a:rPr>
              <a:t>9</a:t>
            </a:r>
            <a:endParaRPr lang="ko-KR" altLang="en-US" sz="6000" b="1" dirty="0">
              <a:solidFill>
                <a:schemeClr val="bg1"/>
              </a:solidFill>
              <a:latin typeface="DX빨간우체통B" panose="02020600000000000000" pitchFamily="18" charset="-127"/>
              <a:ea typeface="DX빨간우체통B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493846" y="41345"/>
            <a:ext cx="1253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Use Case </a:t>
            </a:r>
          </a:p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Definition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8AC444-063D-40FA-A728-6CF7B9D34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07" y="5883361"/>
            <a:ext cx="1085393" cy="9746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A92EA0-DB15-40C0-8E9B-4904D3701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768" y="876832"/>
            <a:ext cx="4078383" cy="58414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19D54A-DDB2-4A1D-88DF-15E52AEC6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458" y="873053"/>
            <a:ext cx="4530424" cy="587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6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FF440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7ADD-F499-405F-9559-AA9813181CD3}"/>
              </a:ext>
            </a:extLst>
          </p:cNvPr>
          <p:cNvSpPr txBox="1"/>
          <p:nvPr/>
        </p:nvSpPr>
        <p:spPr>
          <a:xfrm>
            <a:off x="-30438" y="-112544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  <a:cs typeface="David" panose="020E0502060401010101" pitchFamily="34" charset="-79"/>
              </a:rPr>
              <a:t>9</a:t>
            </a:r>
            <a:endParaRPr lang="ko-KR" altLang="en-US" sz="6000" b="1" dirty="0">
              <a:solidFill>
                <a:schemeClr val="bg1"/>
              </a:solidFill>
              <a:latin typeface="DX빨간우체통B" panose="02020600000000000000" pitchFamily="18" charset="-127"/>
              <a:ea typeface="DX빨간우체통B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493846" y="41345"/>
            <a:ext cx="1253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Use Case </a:t>
            </a:r>
          </a:p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Definition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8AC444-063D-40FA-A728-6CF7B9D34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07" y="5883361"/>
            <a:ext cx="1085393" cy="9746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BDAD34-60A8-45AB-9A23-68BA9AC19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63" y="1114512"/>
            <a:ext cx="4527082" cy="47688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CBD774-407A-457C-A213-AEFD1C3B8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796" y="1379906"/>
            <a:ext cx="5203636" cy="45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9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FF440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7ADD-F499-405F-9559-AA9813181CD3}"/>
              </a:ext>
            </a:extLst>
          </p:cNvPr>
          <p:cNvSpPr txBox="1"/>
          <p:nvPr/>
        </p:nvSpPr>
        <p:spPr>
          <a:xfrm>
            <a:off x="-19272" y="41344"/>
            <a:ext cx="91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  <a:cs typeface="David" panose="020E0502060401010101" pitchFamily="34" charset="-79"/>
              </a:rPr>
              <a:t>10</a:t>
            </a:r>
            <a:endParaRPr lang="ko-KR" altLang="en-US" sz="4000" b="1" dirty="0">
              <a:solidFill>
                <a:schemeClr val="bg1"/>
              </a:solidFill>
              <a:latin typeface="DX빨간우체통B" panose="02020600000000000000" pitchFamily="18" charset="-127"/>
              <a:ea typeface="DX빨간우체통B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638816" y="41344"/>
            <a:ext cx="9248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ERD</a:t>
            </a:r>
          </a:p>
          <a:p>
            <a:pPr algn="ctr"/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(Logic)</a:t>
            </a:r>
          </a:p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3800D4-5725-44EB-B4E0-CC09EB230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7" y="975476"/>
            <a:ext cx="10979714" cy="53952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8AC444-063D-40FA-A728-6CF7B9D34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07" y="5883361"/>
            <a:ext cx="1085393" cy="97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70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FF440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7ADD-F499-405F-9559-AA9813181CD3}"/>
              </a:ext>
            </a:extLst>
          </p:cNvPr>
          <p:cNvSpPr txBox="1"/>
          <p:nvPr/>
        </p:nvSpPr>
        <p:spPr>
          <a:xfrm>
            <a:off x="-19272" y="41344"/>
            <a:ext cx="91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  <a:cs typeface="David" panose="020E0502060401010101" pitchFamily="34" charset="-79"/>
              </a:rPr>
              <a:t>10</a:t>
            </a:r>
            <a:endParaRPr lang="ko-KR" altLang="en-US" sz="4000" b="1" dirty="0">
              <a:solidFill>
                <a:schemeClr val="bg1"/>
              </a:solidFill>
              <a:latin typeface="DX빨간우체통B" panose="02020600000000000000" pitchFamily="18" charset="-127"/>
              <a:ea typeface="DX빨간우체통B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534237" y="41344"/>
            <a:ext cx="1133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ERD</a:t>
            </a:r>
          </a:p>
          <a:p>
            <a:pPr algn="ctr"/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(Physics)</a:t>
            </a:r>
          </a:p>
          <a:p>
            <a:pPr algn="ctr"/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F6A9D-1972-4D80-9F66-06CC48476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0" y="873053"/>
            <a:ext cx="10752774" cy="52015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8AC444-063D-40FA-A728-6CF7B9D34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07" y="5883361"/>
            <a:ext cx="1085393" cy="97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2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FF440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7ADD-F499-405F-9559-AA9813181CD3}"/>
              </a:ext>
            </a:extLst>
          </p:cNvPr>
          <p:cNvSpPr txBox="1"/>
          <p:nvPr/>
        </p:nvSpPr>
        <p:spPr>
          <a:xfrm>
            <a:off x="-73565" y="41345"/>
            <a:ext cx="91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  <a:cs typeface="David" panose="020E0502060401010101" pitchFamily="34" charset="-79"/>
              </a:rPr>
              <a:t>11</a:t>
            </a:r>
            <a:endParaRPr lang="ko-KR" altLang="en-US" sz="4000" b="1" dirty="0">
              <a:solidFill>
                <a:schemeClr val="bg1"/>
              </a:solidFill>
              <a:latin typeface="DX빨간우체통B" panose="02020600000000000000" pitchFamily="18" charset="-127"/>
              <a:ea typeface="DX빨간우체통B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339776" y="226011"/>
            <a:ext cx="1445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Demonstration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8AC444-063D-40FA-A728-6CF7B9D34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07" y="5883361"/>
            <a:ext cx="1085393" cy="97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9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FF440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159706" y="102900"/>
            <a:ext cx="160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0E1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  <a:cs typeface="David" panose="020E0502060401010101" pitchFamily="34" charset="-79"/>
              </a:rPr>
              <a:t>INDEX</a:t>
            </a:r>
            <a:endParaRPr lang="ko-KR" altLang="en-US" sz="3200" b="1" dirty="0">
              <a:solidFill>
                <a:srgbClr val="F0E1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133B19-8F60-444A-86D7-5F143B38D4FC}"/>
              </a:ext>
            </a:extLst>
          </p:cNvPr>
          <p:cNvSpPr txBox="1"/>
          <p:nvPr/>
        </p:nvSpPr>
        <p:spPr>
          <a:xfrm>
            <a:off x="1296155" y="1940432"/>
            <a:ext cx="3181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i="1" dirty="0">
                <a:solidFill>
                  <a:srgbClr val="FF4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1. Team Introduction</a:t>
            </a:r>
            <a:endParaRPr lang="ko-KR" altLang="en-US" sz="2800" b="1" i="1" dirty="0">
              <a:solidFill>
                <a:srgbClr val="FF44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A7A2FD-49D3-426C-9EE7-EB1BB5E9FDB0}"/>
              </a:ext>
            </a:extLst>
          </p:cNvPr>
          <p:cNvSpPr txBox="1"/>
          <p:nvPr/>
        </p:nvSpPr>
        <p:spPr>
          <a:xfrm>
            <a:off x="1296155" y="2481312"/>
            <a:ext cx="1921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i="1" dirty="0">
                <a:solidFill>
                  <a:srgbClr val="FF4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2. Summary</a:t>
            </a:r>
            <a:endParaRPr lang="ko-KR" altLang="en-US" sz="2800" b="1" i="1" dirty="0">
              <a:solidFill>
                <a:srgbClr val="FF44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C3EA3D-F8E7-4BB0-9ED3-D73C63D4739E}"/>
              </a:ext>
            </a:extLst>
          </p:cNvPr>
          <p:cNvSpPr txBox="1"/>
          <p:nvPr/>
        </p:nvSpPr>
        <p:spPr>
          <a:xfrm>
            <a:off x="1286579" y="3055658"/>
            <a:ext cx="299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i="1" dirty="0">
                <a:solidFill>
                  <a:srgbClr val="FF4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3. Project Schedule</a:t>
            </a:r>
            <a:endParaRPr lang="ko-KR" altLang="en-US" sz="2800" b="1" i="1" dirty="0">
              <a:solidFill>
                <a:srgbClr val="FF44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EB80A91-DDF4-4E51-AFA6-49FEC168D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07" y="5883361"/>
            <a:ext cx="1085393" cy="9746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0EB4D4A-3CE4-4D71-9E17-0F4E62C31258}"/>
              </a:ext>
            </a:extLst>
          </p:cNvPr>
          <p:cNvSpPr txBox="1"/>
          <p:nvPr/>
        </p:nvSpPr>
        <p:spPr>
          <a:xfrm>
            <a:off x="1224195" y="3630004"/>
            <a:ext cx="444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i="1" dirty="0">
                <a:solidFill>
                  <a:srgbClr val="FF4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4. Development Environment</a:t>
            </a:r>
            <a:endParaRPr lang="ko-KR" altLang="en-US" sz="2800" b="1" i="1" dirty="0">
              <a:solidFill>
                <a:srgbClr val="FF44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B42FCD-4B09-4006-AA69-741EBBC7CBD4}"/>
              </a:ext>
            </a:extLst>
          </p:cNvPr>
          <p:cNvSpPr txBox="1"/>
          <p:nvPr/>
        </p:nvSpPr>
        <p:spPr>
          <a:xfrm>
            <a:off x="1224195" y="4204350"/>
            <a:ext cx="3538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i="1" dirty="0">
                <a:solidFill>
                  <a:srgbClr val="FF4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5. Realization Function</a:t>
            </a:r>
            <a:endParaRPr lang="ko-KR" altLang="en-US" sz="2800" b="1" i="1" dirty="0">
              <a:solidFill>
                <a:srgbClr val="FF44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E7843F-E563-4B1D-AD5D-3E445F7290FE}"/>
              </a:ext>
            </a:extLst>
          </p:cNvPr>
          <p:cNvSpPr txBox="1"/>
          <p:nvPr/>
        </p:nvSpPr>
        <p:spPr>
          <a:xfrm>
            <a:off x="1215460" y="4783171"/>
            <a:ext cx="4003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i="1" dirty="0">
                <a:solidFill>
                  <a:srgbClr val="FF4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6. Requirement Definition</a:t>
            </a:r>
            <a:endParaRPr lang="ko-KR" altLang="en-US" sz="2800" b="1" i="1" dirty="0">
              <a:solidFill>
                <a:srgbClr val="FF44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05EFC4-925C-4FAA-922F-AD12D15BE75E}"/>
              </a:ext>
            </a:extLst>
          </p:cNvPr>
          <p:cNvSpPr txBox="1"/>
          <p:nvPr/>
        </p:nvSpPr>
        <p:spPr>
          <a:xfrm>
            <a:off x="6308316" y="1940432"/>
            <a:ext cx="3249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i="1" dirty="0">
                <a:solidFill>
                  <a:srgbClr val="FF4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7. Process Definition</a:t>
            </a:r>
            <a:endParaRPr lang="ko-KR" altLang="en-US" sz="2800" b="1" i="1" dirty="0">
              <a:solidFill>
                <a:srgbClr val="FF44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A71461-B6EE-4B78-B928-F4A1A826878B}"/>
              </a:ext>
            </a:extLst>
          </p:cNvPr>
          <p:cNvSpPr txBox="1"/>
          <p:nvPr/>
        </p:nvSpPr>
        <p:spPr>
          <a:xfrm>
            <a:off x="6295460" y="2481312"/>
            <a:ext cx="294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i="1" dirty="0">
                <a:solidFill>
                  <a:srgbClr val="FF4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8. Table Definition</a:t>
            </a:r>
            <a:endParaRPr lang="ko-KR" altLang="en-US" sz="2800" b="1" i="1" dirty="0">
              <a:solidFill>
                <a:srgbClr val="FF44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5936AB-6657-4BEA-8501-99F7537661E5}"/>
              </a:ext>
            </a:extLst>
          </p:cNvPr>
          <p:cNvSpPr txBox="1"/>
          <p:nvPr/>
        </p:nvSpPr>
        <p:spPr>
          <a:xfrm>
            <a:off x="6295460" y="3055658"/>
            <a:ext cx="3490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i="1" dirty="0">
                <a:solidFill>
                  <a:srgbClr val="FF4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9. Use Case Definition</a:t>
            </a:r>
            <a:endParaRPr lang="ko-KR" altLang="en-US" sz="2800" b="1" i="1" dirty="0">
              <a:solidFill>
                <a:srgbClr val="FF44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EDE36B-DF07-431A-9181-0F2F3674EF3E}"/>
              </a:ext>
            </a:extLst>
          </p:cNvPr>
          <p:cNvSpPr txBox="1"/>
          <p:nvPr/>
        </p:nvSpPr>
        <p:spPr>
          <a:xfrm>
            <a:off x="6166154" y="3630004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i="1" dirty="0">
                <a:solidFill>
                  <a:srgbClr val="FF4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10. ERD</a:t>
            </a:r>
            <a:endParaRPr lang="ko-KR" altLang="en-US" sz="2800" b="1" i="1" dirty="0">
              <a:solidFill>
                <a:srgbClr val="FF44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F0C81-9D43-4226-832A-8C4826BB3A79}"/>
              </a:ext>
            </a:extLst>
          </p:cNvPr>
          <p:cNvSpPr txBox="1"/>
          <p:nvPr/>
        </p:nvSpPr>
        <p:spPr>
          <a:xfrm>
            <a:off x="6245929" y="4204350"/>
            <a:ext cx="2838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i="1" dirty="0">
                <a:solidFill>
                  <a:srgbClr val="FF4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11. Demonstration</a:t>
            </a:r>
            <a:endParaRPr lang="ko-KR" altLang="en-US" sz="2800" b="1" i="1" dirty="0">
              <a:solidFill>
                <a:srgbClr val="FF44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E451DC-A938-40DE-989C-03C409A8C783}"/>
              </a:ext>
            </a:extLst>
          </p:cNvPr>
          <p:cNvSpPr txBox="1"/>
          <p:nvPr/>
        </p:nvSpPr>
        <p:spPr>
          <a:xfrm>
            <a:off x="6281133" y="4783171"/>
            <a:ext cx="1671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i="1" dirty="0">
                <a:solidFill>
                  <a:srgbClr val="FF4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12. Review</a:t>
            </a:r>
            <a:endParaRPr lang="ko-KR" altLang="en-US" sz="2800" b="1" i="1" dirty="0">
              <a:solidFill>
                <a:srgbClr val="FF44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815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FF440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7ADD-F499-405F-9559-AA9813181CD3}"/>
              </a:ext>
            </a:extLst>
          </p:cNvPr>
          <p:cNvSpPr txBox="1"/>
          <p:nvPr/>
        </p:nvSpPr>
        <p:spPr>
          <a:xfrm>
            <a:off x="-19272" y="41344"/>
            <a:ext cx="91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  <a:cs typeface="David" panose="020E0502060401010101" pitchFamily="34" charset="-79"/>
              </a:rPr>
              <a:t>12</a:t>
            </a:r>
            <a:endParaRPr lang="ko-KR" altLang="en-US" sz="4000" b="1" dirty="0">
              <a:solidFill>
                <a:schemeClr val="bg1"/>
              </a:solidFill>
              <a:latin typeface="DX빨간우체통B" panose="02020600000000000000" pitchFamily="18" charset="-127"/>
              <a:ea typeface="DX빨간우체통B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632899" y="211083"/>
            <a:ext cx="904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Review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8AC444-063D-40FA-A728-6CF7B9D34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07" y="5883361"/>
            <a:ext cx="1085393" cy="97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84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01E11F-9283-4E4F-928A-969FC739F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1" t="13729" r="18070" b="14268"/>
          <a:stretch/>
        </p:blipFill>
        <p:spPr>
          <a:xfrm>
            <a:off x="6620740" y="2873026"/>
            <a:ext cx="682186" cy="692444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A48E4D00-C393-45A6-A687-602D8042BE35}"/>
              </a:ext>
            </a:extLst>
          </p:cNvPr>
          <p:cNvSpPr txBox="1"/>
          <p:nvPr/>
        </p:nvSpPr>
        <p:spPr>
          <a:xfrm>
            <a:off x="3843185" y="2689564"/>
            <a:ext cx="2792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i="1" dirty="0">
                <a:solidFill>
                  <a:srgbClr val="FF4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THANK Y</a:t>
            </a:r>
            <a:endParaRPr lang="ko-KR" altLang="en-US" sz="5400" b="1" i="1" dirty="0">
              <a:solidFill>
                <a:srgbClr val="FF44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B3399CE-AB80-422A-9425-80A34CED2C0A}"/>
              </a:ext>
            </a:extLst>
          </p:cNvPr>
          <p:cNvSpPr/>
          <p:nvPr/>
        </p:nvSpPr>
        <p:spPr>
          <a:xfrm>
            <a:off x="-1" y="0"/>
            <a:ext cx="238023" cy="6857999"/>
          </a:xfrm>
          <a:prstGeom prst="rect">
            <a:avLst/>
          </a:prstGeom>
          <a:solidFill>
            <a:srgbClr val="FF4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CD78B-3440-4E30-A7DA-67824AC29E3C}"/>
              </a:ext>
            </a:extLst>
          </p:cNvPr>
          <p:cNvSpPr txBox="1"/>
          <p:nvPr/>
        </p:nvSpPr>
        <p:spPr>
          <a:xfrm>
            <a:off x="7148450" y="2689564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i="1" dirty="0">
                <a:solidFill>
                  <a:srgbClr val="FF4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U</a:t>
            </a:r>
            <a:endParaRPr lang="ko-KR" altLang="en-US" sz="5400" b="1" i="1" dirty="0">
              <a:solidFill>
                <a:srgbClr val="FF44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42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FF440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7ADD-F499-405F-9559-AA9813181CD3}"/>
              </a:ext>
            </a:extLst>
          </p:cNvPr>
          <p:cNvSpPr txBox="1"/>
          <p:nvPr/>
        </p:nvSpPr>
        <p:spPr>
          <a:xfrm>
            <a:off x="-30438" y="-112544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  <a:cs typeface="David" panose="020E0502060401010101" pitchFamily="34" charset="-79"/>
              </a:rPr>
              <a:t>1</a:t>
            </a:r>
            <a:endParaRPr lang="ko-KR" altLang="en-US" sz="6000" b="1" dirty="0">
              <a:solidFill>
                <a:schemeClr val="bg1"/>
              </a:solidFill>
              <a:latin typeface="DX빨간우체통B" panose="02020600000000000000" pitchFamily="18" charset="-127"/>
              <a:ea typeface="DX빨간우체통B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312450" y="41345"/>
            <a:ext cx="1461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Team </a:t>
            </a:r>
          </a:p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Introduction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8AC444-063D-40FA-A728-6CF7B9D34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07" y="5883361"/>
            <a:ext cx="1085393" cy="9746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53D43F5-C05C-4C81-94D1-AA625AB9D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55" y="2833163"/>
            <a:ext cx="857250" cy="8572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75E10D7-C84A-4670-A69D-C6ADA4ECD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50" y="2858574"/>
            <a:ext cx="857250" cy="8572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F75F185-4020-4EA8-8B19-6916B7CD8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03" y="2860871"/>
            <a:ext cx="857250" cy="8572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D8FC4AA-0F64-4A03-BDCB-E59FF619A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48" y="2886685"/>
            <a:ext cx="857250" cy="8572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B732B5A-1D57-47E7-B8D4-4885A5AAC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80" y="2858574"/>
            <a:ext cx="857250" cy="8572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7B06FFB-E2A3-4CBE-A8FE-7B02196ED91A}"/>
              </a:ext>
            </a:extLst>
          </p:cNvPr>
          <p:cNvSpPr txBox="1"/>
          <p:nvPr/>
        </p:nvSpPr>
        <p:spPr>
          <a:xfrm>
            <a:off x="3599221" y="3605391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P.L</a:t>
            </a:r>
            <a:endParaRPr lang="ko-KR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901125-00D9-4079-972F-3D5C7A7B3E96}"/>
              </a:ext>
            </a:extLst>
          </p:cNvPr>
          <p:cNvSpPr txBox="1"/>
          <p:nvPr/>
        </p:nvSpPr>
        <p:spPr>
          <a:xfrm>
            <a:off x="3385563" y="3939421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임성민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67FF6A-0BD3-40D2-8520-93527EE1B905}"/>
              </a:ext>
            </a:extLst>
          </p:cNvPr>
          <p:cNvSpPr txBox="1"/>
          <p:nvPr/>
        </p:nvSpPr>
        <p:spPr>
          <a:xfrm>
            <a:off x="8046194" y="3630802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T.A</a:t>
            </a:r>
            <a:endParaRPr lang="ko-KR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C78F0B-193C-45E6-8053-78B912A425BC}"/>
              </a:ext>
            </a:extLst>
          </p:cNvPr>
          <p:cNvSpPr txBox="1"/>
          <p:nvPr/>
        </p:nvSpPr>
        <p:spPr>
          <a:xfrm>
            <a:off x="7869404" y="3964832"/>
            <a:ext cx="87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임원근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309BA1-ADA6-41E2-9D00-2F48991569C9}"/>
              </a:ext>
            </a:extLst>
          </p:cNvPr>
          <p:cNvSpPr txBox="1"/>
          <p:nvPr/>
        </p:nvSpPr>
        <p:spPr>
          <a:xfrm>
            <a:off x="4627307" y="3604293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D.A</a:t>
            </a:r>
            <a:endParaRPr lang="ko-KR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3CE910-5EC2-4EE7-A00F-CDEC70EEECDE}"/>
              </a:ext>
            </a:extLst>
          </p:cNvPr>
          <p:cNvSpPr txBox="1"/>
          <p:nvPr/>
        </p:nvSpPr>
        <p:spPr>
          <a:xfrm>
            <a:off x="4458532" y="3938323"/>
            <a:ext cx="87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김지영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A82061-E001-400A-A6AB-7DECFD49E45D}"/>
              </a:ext>
            </a:extLst>
          </p:cNvPr>
          <p:cNvSpPr txBox="1"/>
          <p:nvPr/>
        </p:nvSpPr>
        <p:spPr>
          <a:xfrm>
            <a:off x="5687512" y="3633099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U.A</a:t>
            </a:r>
            <a:endParaRPr lang="ko-KR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21D4A6-79CE-4BD9-9D47-510EA159D1B0}"/>
              </a:ext>
            </a:extLst>
          </p:cNvPr>
          <p:cNvSpPr txBox="1"/>
          <p:nvPr/>
        </p:nvSpPr>
        <p:spPr>
          <a:xfrm>
            <a:off x="5520340" y="3967129"/>
            <a:ext cx="87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이수향</a:t>
            </a:r>
            <a:endParaRPr lang="ko-KR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3E0798-DD08-4D27-B1BC-E3AAD73A7BC0}"/>
              </a:ext>
            </a:extLst>
          </p:cNvPr>
          <p:cNvSpPr txBox="1"/>
          <p:nvPr/>
        </p:nvSpPr>
        <p:spPr>
          <a:xfrm>
            <a:off x="6880856" y="3633099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A.A</a:t>
            </a:r>
            <a:endParaRPr lang="ko-KR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E4D184-752A-4DA3-95B8-D06346D62F17}"/>
              </a:ext>
            </a:extLst>
          </p:cNvPr>
          <p:cNvSpPr txBox="1"/>
          <p:nvPr/>
        </p:nvSpPr>
        <p:spPr>
          <a:xfrm>
            <a:off x="6710478" y="3967129"/>
            <a:ext cx="87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박주경</a:t>
            </a:r>
            <a:endParaRPr lang="ko-KR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B4720A0B-4EC8-4A71-AE9C-3316D9769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64" y="955532"/>
            <a:ext cx="10539771" cy="553672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FF440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7ADD-F499-405F-9559-AA9813181CD3}"/>
              </a:ext>
            </a:extLst>
          </p:cNvPr>
          <p:cNvSpPr txBox="1"/>
          <p:nvPr/>
        </p:nvSpPr>
        <p:spPr>
          <a:xfrm>
            <a:off x="-30438" y="-112544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  <a:cs typeface="David" panose="020E0502060401010101" pitchFamily="34" charset="-79"/>
              </a:rPr>
              <a:t>2</a:t>
            </a:r>
            <a:endParaRPr lang="ko-KR" altLang="en-US" sz="6000" b="1" dirty="0">
              <a:solidFill>
                <a:schemeClr val="bg1"/>
              </a:solidFill>
              <a:latin typeface="DX빨간우체통B" panose="02020600000000000000" pitchFamily="18" charset="-127"/>
              <a:ea typeface="DX빨간우체통B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531478" y="190411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Summary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8AC444-063D-40FA-A728-6CF7B9D34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07" y="5883361"/>
            <a:ext cx="1085393" cy="974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E0257-BFF2-46A3-B7BB-F5A66C9A43DC}"/>
              </a:ext>
            </a:extLst>
          </p:cNvPr>
          <p:cNvSpPr txBox="1"/>
          <p:nvPr/>
        </p:nvSpPr>
        <p:spPr>
          <a:xfrm>
            <a:off x="981776" y="2208868"/>
            <a:ext cx="623717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SNS</a:t>
            </a:r>
            <a:r>
              <a:rPr lang="ko-KR" alt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초창기 </a:t>
            </a:r>
            <a:r>
              <a:rPr lang="ko-KR" alt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열풍이였던</a:t>
            </a:r>
            <a:r>
              <a:rPr lang="ko-KR" alt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 </a:t>
            </a:r>
            <a:r>
              <a:rPr lang="en-US" altLang="ko-KR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Cyworld</a:t>
            </a:r>
            <a:r>
              <a:rPr lang="ko-KR" alt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를 다시 </a:t>
            </a:r>
            <a:endParaRPr lang="en-US" altLang="ko-KR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  <a:p>
            <a:r>
              <a:rPr lang="ko-KR" alt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재현해 당시의 향수를 불러 일으킬 수 있는</a:t>
            </a:r>
            <a:endParaRPr lang="en-US" altLang="ko-KR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  <a:p>
            <a:r>
              <a:rPr lang="en-US" altLang="ko-KR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SNS</a:t>
            </a:r>
            <a:r>
              <a:rPr lang="ko-KR" alt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를 다시 부활시켰다</a:t>
            </a:r>
            <a:r>
              <a:rPr lang="en-US" altLang="ko-KR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.</a:t>
            </a:r>
          </a:p>
          <a:p>
            <a:endParaRPr lang="en-US" altLang="ko-KR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  <a:p>
            <a:r>
              <a:rPr lang="ko-KR" alt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이 </a:t>
            </a:r>
            <a:r>
              <a:rPr lang="en-US" altLang="ko-KR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SNS</a:t>
            </a:r>
            <a:r>
              <a:rPr lang="ko-KR" alt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를 통하여 일촌관계를 맺어 여러 </a:t>
            </a:r>
            <a:endParaRPr lang="en-US" altLang="ko-KR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  <a:p>
            <a:r>
              <a:rPr lang="ko-KR" alt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회원들과 소통하며 스크랩 기능을 통해 </a:t>
            </a:r>
            <a:endParaRPr lang="en-US" altLang="ko-KR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  <a:p>
            <a:r>
              <a:rPr lang="ko-KR" alt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정보 교환 및 활발한 </a:t>
            </a:r>
            <a:r>
              <a:rPr lang="en-US" altLang="ko-KR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SNS </a:t>
            </a:r>
            <a:r>
              <a:rPr lang="ko-KR" alt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친목 활동을 도모한다</a:t>
            </a:r>
            <a:r>
              <a:rPr lang="en-US" altLang="ko-KR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.</a:t>
            </a:r>
            <a:endParaRPr lang="ko-KR" altLang="en-US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26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FF440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7ADD-F499-405F-9559-AA9813181CD3}"/>
              </a:ext>
            </a:extLst>
          </p:cNvPr>
          <p:cNvSpPr txBox="1"/>
          <p:nvPr/>
        </p:nvSpPr>
        <p:spPr>
          <a:xfrm>
            <a:off x="-30438" y="-112544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  <a:cs typeface="David" panose="020E0502060401010101" pitchFamily="34" charset="-79"/>
              </a:rPr>
              <a:t>3</a:t>
            </a:r>
            <a:endParaRPr lang="ko-KR" altLang="en-US" sz="6000" b="1" dirty="0">
              <a:solidFill>
                <a:schemeClr val="bg1"/>
              </a:solidFill>
              <a:latin typeface="DX빨간우체통B" panose="02020600000000000000" pitchFamily="18" charset="-127"/>
              <a:ea typeface="DX빨간우체통B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525104" y="41345"/>
            <a:ext cx="1092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Project </a:t>
            </a:r>
          </a:p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Schedule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8AC444-063D-40FA-A728-6CF7B9D34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07" y="5883361"/>
            <a:ext cx="1085393" cy="974639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9F36302-62D1-4E7A-9E21-6005D7EE2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28072"/>
              </p:ext>
            </p:extLst>
          </p:nvPr>
        </p:nvGraphicFramePr>
        <p:xfrm>
          <a:off x="1301026" y="1581149"/>
          <a:ext cx="9604266" cy="393593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00711">
                  <a:extLst>
                    <a:ext uri="{9D8B030D-6E8A-4147-A177-3AD203B41FA5}">
                      <a16:colId xmlns:a16="http://schemas.microsoft.com/office/drawing/2014/main" val="1302478418"/>
                    </a:ext>
                  </a:extLst>
                </a:gridCol>
                <a:gridCol w="1600711">
                  <a:extLst>
                    <a:ext uri="{9D8B030D-6E8A-4147-A177-3AD203B41FA5}">
                      <a16:colId xmlns:a16="http://schemas.microsoft.com/office/drawing/2014/main" val="4207825439"/>
                    </a:ext>
                  </a:extLst>
                </a:gridCol>
                <a:gridCol w="1600711">
                  <a:extLst>
                    <a:ext uri="{9D8B030D-6E8A-4147-A177-3AD203B41FA5}">
                      <a16:colId xmlns:a16="http://schemas.microsoft.com/office/drawing/2014/main" val="3792152235"/>
                    </a:ext>
                  </a:extLst>
                </a:gridCol>
                <a:gridCol w="1600711">
                  <a:extLst>
                    <a:ext uri="{9D8B030D-6E8A-4147-A177-3AD203B41FA5}">
                      <a16:colId xmlns:a16="http://schemas.microsoft.com/office/drawing/2014/main" val="38943520"/>
                    </a:ext>
                  </a:extLst>
                </a:gridCol>
                <a:gridCol w="1600711">
                  <a:extLst>
                    <a:ext uri="{9D8B030D-6E8A-4147-A177-3AD203B41FA5}">
                      <a16:colId xmlns:a16="http://schemas.microsoft.com/office/drawing/2014/main" val="813062910"/>
                    </a:ext>
                  </a:extLst>
                </a:gridCol>
                <a:gridCol w="1600711">
                  <a:extLst>
                    <a:ext uri="{9D8B030D-6E8A-4147-A177-3AD203B41FA5}">
                      <a16:colId xmlns:a16="http://schemas.microsoft.com/office/drawing/2014/main" val="2403332246"/>
                    </a:ext>
                  </a:extLst>
                </a:gridCol>
              </a:tblGrid>
              <a:tr h="6559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11666"/>
                  </a:ext>
                </a:extLst>
              </a:tr>
              <a:tr h="6559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10299"/>
                  </a:ext>
                </a:extLst>
              </a:tr>
              <a:tr h="65598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49409"/>
                  </a:ext>
                </a:extLst>
              </a:tr>
              <a:tr h="65598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018610"/>
                  </a:ext>
                </a:extLst>
              </a:tr>
              <a:tr h="6559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638390"/>
                  </a:ext>
                </a:extLst>
              </a:tr>
              <a:tr h="65598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2296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41C148E-0453-428A-B426-616D44C5CAB2}"/>
              </a:ext>
            </a:extLst>
          </p:cNvPr>
          <p:cNvCxnSpPr/>
          <p:nvPr/>
        </p:nvCxnSpPr>
        <p:spPr>
          <a:xfrm>
            <a:off x="1307162" y="1577187"/>
            <a:ext cx="1595598" cy="644375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59764C-6AE4-4CA0-8B2B-EDF8DE0BDA96}"/>
              </a:ext>
            </a:extLst>
          </p:cNvPr>
          <p:cNvSpPr txBox="1"/>
          <p:nvPr/>
        </p:nvSpPr>
        <p:spPr>
          <a:xfrm>
            <a:off x="2104961" y="1637624"/>
            <a:ext cx="718019" cy="3077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Date</a:t>
            </a:r>
            <a:endParaRPr lang="ko-KR" altLang="en-US" sz="1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69588-CFA0-4D98-B564-0116926A03E1}"/>
              </a:ext>
            </a:extLst>
          </p:cNvPr>
          <p:cNvSpPr txBox="1"/>
          <p:nvPr/>
        </p:nvSpPr>
        <p:spPr>
          <a:xfrm>
            <a:off x="1301026" y="1860120"/>
            <a:ext cx="1092370" cy="3077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Schedule</a:t>
            </a:r>
            <a:endParaRPr lang="ko-KR" altLang="en-US" sz="1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D86D00-148F-49E6-845E-BF9CBADD1C89}"/>
              </a:ext>
            </a:extLst>
          </p:cNvPr>
          <p:cNvSpPr txBox="1"/>
          <p:nvPr/>
        </p:nvSpPr>
        <p:spPr>
          <a:xfrm>
            <a:off x="2922833" y="1745485"/>
            <a:ext cx="1583323" cy="3077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2021/07/05~</a:t>
            </a:r>
            <a:endParaRPr lang="ko-KR" altLang="en-US" sz="1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9D521-1DF1-4DEF-A7CC-5F807BEE99BF}"/>
              </a:ext>
            </a:extLst>
          </p:cNvPr>
          <p:cNvSpPr txBox="1"/>
          <p:nvPr/>
        </p:nvSpPr>
        <p:spPr>
          <a:xfrm>
            <a:off x="4512677" y="1745485"/>
            <a:ext cx="1583323" cy="3077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2021/07/07~</a:t>
            </a:r>
            <a:endParaRPr lang="ko-KR" altLang="en-US" sz="1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66667-E9D7-4234-8B33-953BD9B37C03}"/>
              </a:ext>
            </a:extLst>
          </p:cNvPr>
          <p:cNvSpPr txBox="1"/>
          <p:nvPr/>
        </p:nvSpPr>
        <p:spPr>
          <a:xfrm>
            <a:off x="6103159" y="1745485"/>
            <a:ext cx="1583323" cy="3077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2021/07/14~</a:t>
            </a:r>
            <a:endParaRPr lang="ko-KR" altLang="en-US" sz="1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D9C6A5-4982-4B36-958C-08A4A3D8B5CA}"/>
              </a:ext>
            </a:extLst>
          </p:cNvPr>
          <p:cNvSpPr txBox="1"/>
          <p:nvPr/>
        </p:nvSpPr>
        <p:spPr>
          <a:xfrm>
            <a:off x="7712563" y="1745485"/>
            <a:ext cx="1583323" cy="3077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2021/07/26~</a:t>
            </a:r>
            <a:endParaRPr lang="ko-KR" altLang="en-US" sz="1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60E23E-4A48-4A59-B001-A18914790D67}"/>
              </a:ext>
            </a:extLst>
          </p:cNvPr>
          <p:cNvSpPr txBox="1"/>
          <p:nvPr/>
        </p:nvSpPr>
        <p:spPr>
          <a:xfrm>
            <a:off x="9308927" y="1745485"/>
            <a:ext cx="1583323" cy="3077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2021/07/28</a:t>
            </a:r>
            <a:endParaRPr lang="ko-KR" altLang="en-US" sz="1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0751CE-1FF4-411D-8C9B-D6540FF32D8C}"/>
              </a:ext>
            </a:extLst>
          </p:cNvPr>
          <p:cNvSpPr txBox="1"/>
          <p:nvPr/>
        </p:nvSpPr>
        <p:spPr>
          <a:xfrm>
            <a:off x="1558776" y="2444058"/>
            <a:ext cx="1092370" cy="3077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주 제 선 정</a:t>
            </a:r>
            <a:endParaRPr lang="ko-KR" altLang="en-US" sz="1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40B623-C758-4184-BB70-3524AF04F4AB}"/>
              </a:ext>
            </a:extLst>
          </p:cNvPr>
          <p:cNvSpPr txBox="1"/>
          <p:nvPr/>
        </p:nvSpPr>
        <p:spPr>
          <a:xfrm>
            <a:off x="1429901" y="3049589"/>
            <a:ext cx="1350120" cy="3077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시스템 구현계획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43659-9A9F-4CCF-A038-88F4A0D1F47E}"/>
              </a:ext>
            </a:extLst>
          </p:cNvPr>
          <p:cNvSpPr txBox="1"/>
          <p:nvPr/>
        </p:nvSpPr>
        <p:spPr>
          <a:xfrm>
            <a:off x="1558776" y="3704216"/>
            <a:ext cx="1092370" cy="3077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시스템 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1074A1-F042-4EFF-8218-871E89238B29}"/>
              </a:ext>
            </a:extLst>
          </p:cNvPr>
          <p:cNvSpPr txBox="1"/>
          <p:nvPr/>
        </p:nvSpPr>
        <p:spPr>
          <a:xfrm>
            <a:off x="1241703" y="4412312"/>
            <a:ext cx="1726516" cy="3077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단위 및 통합테스트</a:t>
            </a:r>
            <a:endParaRPr lang="ko-KR" altLang="en-US" sz="1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DEC31A-5030-4887-95CE-F6B8D37D669A}"/>
              </a:ext>
            </a:extLst>
          </p:cNvPr>
          <p:cNvSpPr txBox="1"/>
          <p:nvPr/>
        </p:nvSpPr>
        <p:spPr>
          <a:xfrm>
            <a:off x="1795713" y="5066487"/>
            <a:ext cx="742566" cy="3077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발표</a:t>
            </a:r>
            <a:endParaRPr lang="ko-KR" altLang="en-US" sz="14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7ED2E4D-9331-4851-88B2-60809E3F40B4}"/>
              </a:ext>
            </a:extLst>
          </p:cNvPr>
          <p:cNvSpPr/>
          <p:nvPr/>
        </p:nvSpPr>
        <p:spPr>
          <a:xfrm>
            <a:off x="2929354" y="2427817"/>
            <a:ext cx="1521995" cy="273915"/>
          </a:xfrm>
          <a:prstGeom prst="rightArrow">
            <a:avLst/>
          </a:prstGeom>
          <a:solidFill>
            <a:srgbClr val="FF4401"/>
          </a:solidFill>
          <a:ln w="76200">
            <a:solidFill>
              <a:srgbClr val="FF440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CDF13667-A25F-4346-9023-ABDAB94C6E3A}"/>
              </a:ext>
            </a:extLst>
          </p:cNvPr>
          <p:cNvSpPr/>
          <p:nvPr/>
        </p:nvSpPr>
        <p:spPr>
          <a:xfrm>
            <a:off x="4543340" y="3083451"/>
            <a:ext cx="1521995" cy="273915"/>
          </a:xfrm>
          <a:prstGeom prst="rightArrow">
            <a:avLst/>
          </a:prstGeom>
          <a:solidFill>
            <a:srgbClr val="FF4401"/>
          </a:solidFill>
          <a:ln w="76200">
            <a:solidFill>
              <a:srgbClr val="FF440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7AFB968-7A31-4ABF-B85B-C7549D7F480C}"/>
              </a:ext>
            </a:extLst>
          </p:cNvPr>
          <p:cNvSpPr/>
          <p:nvPr/>
        </p:nvSpPr>
        <p:spPr>
          <a:xfrm>
            <a:off x="6133822" y="3738078"/>
            <a:ext cx="3131399" cy="273915"/>
          </a:xfrm>
          <a:prstGeom prst="rightArrow">
            <a:avLst/>
          </a:prstGeom>
          <a:solidFill>
            <a:srgbClr val="FF4401"/>
          </a:solidFill>
          <a:ln w="76200">
            <a:solidFill>
              <a:srgbClr val="FF440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272E856-9643-4941-B040-5E4BB4B21605}"/>
              </a:ext>
            </a:extLst>
          </p:cNvPr>
          <p:cNvSpPr/>
          <p:nvPr/>
        </p:nvSpPr>
        <p:spPr>
          <a:xfrm>
            <a:off x="7743226" y="4412312"/>
            <a:ext cx="1521995" cy="273915"/>
          </a:xfrm>
          <a:prstGeom prst="rightArrow">
            <a:avLst/>
          </a:prstGeom>
          <a:solidFill>
            <a:srgbClr val="FF4401"/>
          </a:solidFill>
          <a:ln w="76200">
            <a:solidFill>
              <a:srgbClr val="FF440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AD88CF5-BD83-4414-87DC-0801A11096EA}"/>
              </a:ext>
            </a:extLst>
          </p:cNvPr>
          <p:cNvSpPr/>
          <p:nvPr/>
        </p:nvSpPr>
        <p:spPr>
          <a:xfrm>
            <a:off x="9339590" y="5083417"/>
            <a:ext cx="1521995" cy="273915"/>
          </a:xfrm>
          <a:prstGeom prst="rightArrow">
            <a:avLst/>
          </a:prstGeom>
          <a:solidFill>
            <a:srgbClr val="FF4401"/>
          </a:solidFill>
          <a:ln w="76200">
            <a:solidFill>
              <a:srgbClr val="FF440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559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FF440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7ADD-F499-405F-9559-AA9813181CD3}"/>
              </a:ext>
            </a:extLst>
          </p:cNvPr>
          <p:cNvSpPr txBox="1"/>
          <p:nvPr/>
        </p:nvSpPr>
        <p:spPr>
          <a:xfrm>
            <a:off x="-95090" y="-112544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  <a:cs typeface="David" panose="020E0502060401010101" pitchFamily="34" charset="-79"/>
              </a:rPr>
              <a:t>4</a:t>
            </a:r>
            <a:endParaRPr lang="ko-KR" altLang="en-US" sz="6000" b="1" dirty="0">
              <a:solidFill>
                <a:schemeClr val="bg1"/>
              </a:solidFill>
              <a:latin typeface="DX빨간우체통B" panose="02020600000000000000" pitchFamily="18" charset="-127"/>
              <a:ea typeface="DX빨간우체통B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413733" y="72123"/>
            <a:ext cx="147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Development </a:t>
            </a:r>
          </a:p>
          <a:p>
            <a:r>
              <a:rPr lang="en-US" altLang="ko-K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Environment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8AC444-063D-40FA-A728-6CF7B9D34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07" y="5883361"/>
            <a:ext cx="1085393" cy="974639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B69ED959-18F7-430B-BD6B-1ACEE2BEB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12" y="1663627"/>
            <a:ext cx="2059333" cy="136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 descr="sqldeveloper에 대한 이미지 검색결과">
            <a:extLst>
              <a:ext uri="{FF2B5EF4-FFF2-40B4-BE49-F238E27FC236}">
                <a16:creationId xmlns:a16="http://schemas.microsoft.com/office/drawing/2014/main" id="{34AE1DBF-19CF-4258-8C09-60727EBC9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54" y="3360217"/>
            <a:ext cx="1340647" cy="134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73309D-E2A6-450D-89B7-7BFB0FDE2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78" y="2220558"/>
            <a:ext cx="1854200" cy="986915"/>
          </a:xfrm>
          <a:prstGeom prst="rect">
            <a:avLst/>
          </a:prstGeom>
        </p:spPr>
      </p:pic>
      <p:pic>
        <p:nvPicPr>
          <p:cNvPr id="20" name="Picture 15">
            <a:extLst>
              <a:ext uri="{FF2B5EF4-FFF2-40B4-BE49-F238E27FC236}">
                <a16:creationId xmlns:a16="http://schemas.microsoft.com/office/drawing/2014/main" id="{B3467C71-80F4-4A2D-B1DC-7D2CD81F6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45" y="3351293"/>
            <a:ext cx="2888828" cy="119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495147-95D0-4BB7-9E6B-8C6F32695317}"/>
              </a:ext>
            </a:extLst>
          </p:cNvPr>
          <p:cNvGrpSpPr/>
          <p:nvPr/>
        </p:nvGrpSpPr>
        <p:grpSpPr>
          <a:xfrm>
            <a:off x="7020550" y="2163955"/>
            <a:ext cx="1013668" cy="867953"/>
            <a:chOff x="958305" y="5517232"/>
            <a:chExt cx="1013668" cy="867953"/>
          </a:xfrm>
        </p:grpSpPr>
        <p:pic>
          <p:nvPicPr>
            <p:cNvPr id="24" name="Picture 6" descr="C:\Users\PC14\Desktop\svn.jpg">
              <a:extLst>
                <a:ext uri="{FF2B5EF4-FFF2-40B4-BE49-F238E27FC236}">
                  <a16:creationId xmlns:a16="http://schemas.microsoft.com/office/drawing/2014/main" id="{414442DF-C4C0-402A-A8EE-EE0E19F141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95" b="97993" l="1250" r="9671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305" y="5517232"/>
              <a:ext cx="1013668" cy="867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D69233-805B-4546-9C29-AA7A2B4C413C}"/>
                </a:ext>
              </a:extLst>
            </p:cNvPr>
            <p:cNvSpPr txBox="1"/>
            <p:nvPr/>
          </p:nvSpPr>
          <p:spPr>
            <a:xfrm>
              <a:off x="1139716" y="5848776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SVN</a:t>
              </a:r>
              <a:endParaRPr lang="ko-KR" altLang="en-US" sz="24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5B5BB1A-D0E0-4071-92E7-86A418D9D4E0}"/>
              </a:ext>
            </a:extLst>
          </p:cNvPr>
          <p:cNvGrpSpPr/>
          <p:nvPr/>
        </p:nvGrpSpPr>
        <p:grpSpPr>
          <a:xfrm>
            <a:off x="6834922" y="4904244"/>
            <a:ext cx="1013668" cy="930243"/>
            <a:chOff x="5411595" y="2358571"/>
            <a:chExt cx="2592804" cy="2168747"/>
          </a:xfrm>
        </p:grpSpPr>
        <p:pic>
          <p:nvPicPr>
            <p:cNvPr id="33" name="Object 6">
              <a:extLst>
                <a:ext uri="{FF2B5EF4-FFF2-40B4-BE49-F238E27FC236}">
                  <a16:creationId xmlns:a16="http://schemas.microsoft.com/office/drawing/2014/main" id="{AA607367-8438-4208-AC73-80725A862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11595" y="2358571"/>
              <a:ext cx="2592804" cy="2168747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721840E-DE20-483C-AFC0-F054420D32C0}"/>
              </a:ext>
            </a:extLst>
          </p:cNvPr>
          <p:cNvGrpSpPr/>
          <p:nvPr/>
        </p:nvGrpSpPr>
        <p:grpSpPr>
          <a:xfrm>
            <a:off x="6649294" y="3537547"/>
            <a:ext cx="1384924" cy="823037"/>
            <a:chOff x="8888889" y="2483540"/>
            <a:chExt cx="3542419" cy="1918810"/>
          </a:xfrm>
        </p:grpSpPr>
        <p:pic>
          <p:nvPicPr>
            <p:cNvPr id="32" name="Object 9">
              <a:extLst>
                <a:ext uri="{FF2B5EF4-FFF2-40B4-BE49-F238E27FC236}">
                  <a16:creationId xmlns:a16="http://schemas.microsoft.com/office/drawing/2014/main" id="{B3834077-B324-4640-9306-1C3F75619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88889" y="2483540"/>
              <a:ext cx="3542419" cy="191881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DBDEA73-68F2-47FB-82F0-1672A282474F}"/>
              </a:ext>
            </a:extLst>
          </p:cNvPr>
          <p:cNvGrpSpPr/>
          <p:nvPr/>
        </p:nvGrpSpPr>
        <p:grpSpPr>
          <a:xfrm>
            <a:off x="1590013" y="5042955"/>
            <a:ext cx="997857" cy="1094787"/>
            <a:chOff x="1611503" y="4906102"/>
            <a:chExt cx="2552362" cy="2552362"/>
          </a:xfrm>
        </p:grpSpPr>
        <p:pic>
          <p:nvPicPr>
            <p:cNvPr id="31" name="Object 15">
              <a:extLst>
                <a:ext uri="{FF2B5EF4-FFF2-40B4-BE49-F238E27FC236}">
                  <a16:creationId xmlns:a16="http://schemas.microsoft.com/office/drawing/2014/main" id="{B9F387FF-9834-4EA1-8B23-B27B875A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1503" y="4906102"/>
              <a:ext cx="2552362" cy="2552362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5D6ECB2-CD7C-4E0C-BD7E-5AF21583AB3F}"/>
              </a:ext>
            </a:extLst>
          </p:cNvPr>
          <p:cNvGrpSpPr/>
          <p:nvPr/>
        </p:nvGrpSpPr>
        <p:grpSpPr>
          <a:xfrm>
            <a:off x="4048842" y="5158419"/>
            <a:ext cx="1206373" cy="642690"/>
            <a:chOff x="4918684" y="5374201"/>
            <a:chExt cx="3085714" cy="1498352"/>
          </a:xfrm>
        </p:grpSpPr>
        <p:pic>
          <p:nvPicPr>
            <p:cNvPr id="30" name="Object 18">
              <a:extLst>
                <a:ext uri="{FF2B5EF4-FFF2-40B4-BE49-F238E27FC236}">
                  <a16:creationId xmlns:a16="http://schemas.microsoft.com/office/drawing/2014/main" id="{99A2553D-9F19-41CE-BF47-A271F24E3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8684" y="5374201"/>
              <a:ext cx="3085714" cy="1498352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B3DF18-9DF0-4ACC-A69F-DFEE7F08A51D}"/>
              </a:ext>
            </a:extLst>
          </p:cNvPr>
          <p:cNvGrpSpPr/>
          <p:nvPr/>
        </p:nvGrpSpPr>
        <p:grpSpPr>
          <a:xfrm>
            <a:off x="8776677" y="5225170"/>
            <a:ext cx="1356626" cy="575939"/>
            <a:chOff x="9142857" y="5892541"/>
            <a:chExt cx="3470038" cy="1342731"/>
          </a:xfrm>
        </p:grpSpPr>
        <p:pic>
          <p:nvPicPr>
            <p:cNvPr id="29" name="Object 21">
              <a:extLst>
                <a:ext uri="{FF2B5EF4-FFF2-40B4-BE49-F238E27FC236}">
                  <a16:creationId xmlns:a16="http://schemas.microsoft.com/office/drawing/2014/main" id="{2DCCD018-BABA-4B86-B256-CC5A14742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42857" y="5892541"/>
              <a:ext cx="3470038" cy="1342731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5B61022-32EA-43C5-9AEB-90ED2C6E14DA}"/>
              </a:ext>
            </a:extLst>
          </p:cNvPr>
          <p:cNvGrpSpPr/>
          <p:nvPr/>
        </p:nvGrpSpPr>
        <p:grpSpPr>
          <a:xfrm>
            <a:off x="8628939" y="3672524"/>
            <a:ext cx="2181053" cy="839662"/>
            <a:chOff x="1949752" y="7861423"/>
            <a:chExt cx="3084248" cy="1183581"/>
          </a:xfrm>
        </p:grpSpPr>
        <p:pic>
          <p:nvPicPr>
            <p:cNvPr id="37" name="Object 27">
              <a:extLst>
                <a:ext uri="{FF2B5EF4-FFF2-40B4-BE49-F238E27FC236}">
                  <a16:creationId xmlns:a16="http://schemas.microsoft.com/office/drawing/2014/main" id="{CE99D326-26BE-450F-9E05-7C3BF9C19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49752" y="7861423"/>
              <a:ext cx="3084248" cy="1183581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237E080-D8C2-446E-9F72-F3E26F7052C8}"/>
              </a:ext>
            </a:extLst>
          </p:cNvPr>
          <p:cNvGrpSpPr/>
          <p:nvPr/>
        </p:nvGrpSpPr>
        <p:grpSpPr>
          <a:xfrm>
            <a:off x="8923924" y="1980625"/>
            <a:ext cx="1718503" cy="1051283"/>
            <a:chOff x="13919265" y="7671159"/>
            <a:chExt cx="3414069" cy="1750703"/>
          </a:xfrm>
        </p:grpSpPr>
        <p:pic>
          <p:nvPicPr>
            <p:cNvPr id="36" name="Object 36">
              <a:extLst>
                <a:ext uri="{FF2B5EF4-FFF2-40B4-BE49-F238E27FC236}">
                  <a16:creationId xmlns:a16="http://schemas.microsoft.com/office/drawing/2014/main" id="{658393FA-D790-4262-A55B-31D067206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919265" y="7671159"/>
              <a:ext cx="3414069" cy="1750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30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FF440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7ADD-F499-405F-9559-AA9813181CD3}"/>
              </a:ext>
            </a:extLst>
          </p:cNvPr>
          <p:cNvSpPr txBox="1"/>
          <p:nvPr/>
        </p:nvSpPr>
        <p:spPr>
          <a:xfrm>
            <a:off x="-30438" y="-112544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  <a:cs typeface="David" panose="020E0502060401010101" pitchFamily="34" charset="-79"/>
              </a:rPr>
              <a:t>5</a:t>
            </a:r>
            <a:endParaRPr lang="ko-KR" altLang="en-US" sz="6000" b="1" dirty="0">
              <a:solidFill>
                <a:schemeClr val="bg1"/>
              </a:solidFill>
              <a:latin typeface="DX빨간우체통B" panose="02020600000000000000" pitchFamily="18" charset="-127"/>
              <a:ea typeface="DX빨간우체통B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421474" y="41345"/>
            <a:ext cx="1423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Realization </a:t>
            </a:r>
          </a:p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Function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8AC444-063D-40FA-A728-6CF7B9D34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07" y="5883361"/>
            <a:ext cx="1085393" cy="97463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B76A2EE-E06D-4A9A-8A82-A86563521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675" y="2650781"/>
            <a:ext cx="1372375" cy="13723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A625D4E-46E6-45D7-8343-B526D7557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742812"/>
            <a:ext cx="1372375" cy="13723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24EE5F-B7FD-4BF2-9CE4-6940C4FA1B70}"/>
              </a:ext>
            </a:extLst>
          </p:cNvPr>
          <p:cNvSpPr txBox="1"/>
          <p:nvPr/>
        </p:nvSpPr>
        <p:spPr>
          <a:xfrm>
            <a:off x="1537824" y="4053632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B3700"/>
                </a:highligh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‘</a:t>
            </a:r>
            <a:r>
              <a:rPr lang="ko-KR" alt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B3700"/>
                </a:highligh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회원</a:t>
            </a:r>
            <a:r>
              <a:rPr lang="en-US" altLang="ko-K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B3700"/>
                </a:highligh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1’</a:t>
            </a:r>
            <a:r>
              <a:rPr lang="ko-KR" alt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B3700"/>
                </a:highligh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44EDD9-A69D-45CD-A764-CC559CB15463}"/>
              </a:ext>
            </a:extLst>
          </p:cNvPr>
          <p:cNvSpPr txBox="1"/>
          <p:nvPr/>
        </p:nvSpPr>
        <p:spPr>
          <a:xfrm>
            <a:off x="2745281" y="2542758"/>
            <a:ext cx="39868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-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로그인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,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회원가입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- ID,PASSWORD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찾기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-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회원정보수정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-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도토리충전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-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아이템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(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스킨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,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미니미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,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스토리룸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, BGM)</a:t>
            </a: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 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구매 및 적용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-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회원검색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,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 일촌신청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,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파도타기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,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일촌관리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-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사진첩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,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 게시판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등록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-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댓글기능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,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게시판공개여부기능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  <a:p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2C10E6-2F6C-46DC-B53C-CE15500410C1}"/>
              </a:ext>
            </a:extLst>
          </p:cNvPr>
          <p:cNvSpPr txBox="1"/>
          <p:nvPr/>
        </p:nvSpPr>
        <p:spPr>
          <a:xfrm>
            <a:off x="6732088" y="4053632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B3700"/>
                </a:highligh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‘</a:t>
            </a:r>
            <a:r>
              <a:rPr lang="ko-KR" alt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B3700"/>
                </a:highligh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회원</a:t>
            </a:r>
            <a:r>
              <a:rPr lang="en-US" altLang="ko-K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B3700"/>
                </a:highligh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2’</a:t>
            </a:r>
            <a:r>
              <a:rPr lang="ko-KR" alt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B3700"/>
                </a:highligh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8A808-AA7F-4A31-9D1B-E32647725E61}"/>
              </a:ext>
            </a:extLst>
          </p:cNvPr>
          <p:cNvSpPr txBox="1"/>
          <p:nvPr/>
        </p:nvSpPr>
        <p:spPr>
          <a:xfrm>
            <a:off x="8066050" y="2542758"/>
            <a:ext cx="3986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-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일촌신청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  <a:p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- </a:t>
            </a:r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파도타기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(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일촌목록조회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)</a:t>
            </a: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-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사진첩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,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게시판 조회 및 댓글</a:t>
            </a: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-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내가 원하는 게시물 스크랩기능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-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방명록 등록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(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비밀글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 가능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)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빨간우체통B" panose="02020600000000000000" pitchFamily="18" charset="-127"/>
              <a:ea typeface="DX빨간우체통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33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FF440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7ADD-F499-405F-9559-AA9813181CD3}"/>
              </a:ext>
            </a:extLst>
          </p:cNvPr>
          <p:cNvSpPr txBox="1"/>
          <p:nvPr/>
        </p:nvSpPr>
        <p:spPr>
          <a:xfrm>
            <a:off x="-30438" y="-112544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  <a:cs typeface="David" panose="020E0502060401010101" pitchFamily="34" charset="-79"/>
              </a:rPr>
              <a:t>6</a:t>
            </a:r>
            <a:endParaRPr lang="ko-KR" altLang="en-US" sz="6000" b="1" dirty="0">
              <a:solidFill>
                <a:schemeClr val="bg1"/>
              </a:solidFill>
              <a:latin typeface="DX빨간우체통B" panose="02020600000000000000" pitchFamily="18" charset="-127"/>
              <a:ea typeface="DX빨간우체통B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346751" y="41345"/>
            <a:ext cx="1572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Requirement </a:t>
            </a:r>
          </a:p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Definition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8AC444-063D-40FA-A728-6CF7B9D34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07" y="5883361"/>
            <a:ext cx="1085393" cy="9746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2E422F-B6E2-4D17-B7BB-F5D09D0ED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03" y="903119"/>
            <a:ext cx="10876051" cy="53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52BC46-24C7-4210-8A8A-6456DAC2BED1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FF440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7ADD-F499-405F-9559-AA9813181CD3}"/>
              </a:ext>
            </a:extLst>
          </p:cNvPr>
          <p:cNvSpPr txBox="1"/>
          <p:nvPr/>
        </p:nvSpPr>
        <p:spPr>
          <a:xfrm>
            <a:off x="-30438" y="-112544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  <a:cs typeface="David" panose="020E0502060401010101" pitchFamily="34" charset="-79"/>
              </a:rPr>
              <a:t>6</a:t>
            </a:r>
            <a:endParaRPr lang="ko-KR" altLang="en-US" sz="6000" b="1" dirty="0">
              <a:solidFill>
                <a:schemeClr val="bg1"/>
              </a:solidFill>
              <a:latin typeface="DX빨간우체통B" panose="02020600000000000000" pitchFamily="18" charset="-127"/>
              <a:ea typeface="DX빨간우체통B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28D593-E1F0-4609-B252-DEAF81E02816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07772D-5DE8-4D08-8758-167381633D1A}"/>
              </a:ext>
            </a:extLst>
          </p:cNvPr>
          <p:cNvSpPr txBox="1"/>
          <p:nvPr/>
        </p:nvSpPr>
        <p:spPr>
          <a:xfrm>
            <a:off x="346751" y="41345"/>
            <a:ext cx="1572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Requirement </a:t>
            </a:r>
          </a:p>
          <a:p>
            <a:r>
              <a:rPr lang="en-US" altLang="ko-KR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빨간우체통B" panose="02020600000000000000" pitchFamily="18" charset="-127"/>
                <a:ea typeface="DX빨간우체통B" panose="02020600000000000000" pitchFamily="18" charset="-127"/>
              </a:rPr>
              <a:t>Definition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08D19C-DFC3-46A8-82DC-ACE6F87B47CF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B30E8D-9A92-4F8F-8E87-AA03A816CED7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C0DFBF-71E8-4C9E-A071-9582C3E9874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7C5D02-C29F-4422-AF7C-06D52749FBC2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69E452-77C3-44F7-ADF2-A0AAB4632D8F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8AC444-063D-40FA-A728-6CF7B9D34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07" y="5883361"/>
            <a:ext cx="1085393" cy="9746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35C88F-F78B-478B-9708-F92E14BD9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99" y="890026"/>
            <a:ext cx="10674807" cy="579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4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292</Words>
  <Application>Microsoft Office PowerPoint</Application>
  <PresentationFormat>와이드스크린</PresentationFormat>
  <Paragraphs>134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DX빨간우체통B</vt:lpstr>
      <vt:lpstr>DX영화자막 M</vt:lpstr>
      <vt:lpstr>맑은 고딕</vt:lpstr>
      <vt:lpstr>Arial</vt:lpstr>
      <vt:lpstr>David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이선주 [twinklecream]</dc:creator>
  <cp:lastModifiedBy>GREIZMANN</cp:lastModifiedBy>
  <cp:revision>58</cp:revision>
  <dcterms:created xsi:type="dcterms:W3CDTF">2021-01-27T06:04:35Z</dcterms:created>
  <dcterms:modified xsi:type="dcterms:W3CDTF">2021-07-16T05:48:16Z</dcterms:modified>
  <cp:contentStatus/>
</cp:coreProperties>
</file>