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4" r:id="rId2"/>
    <p:sldId id="773" r:id="rId3"/>
    <p:sldId id="769" r:id="rId4"/>
    <p:sldId id="770" r:id="rId5"/>
    <p:sldId id="774" r:id="rId6"/>
    <p:sldId id="775" r:id="rId7"/>
    <p:sldId id="771" r:id="rId8"/>
    <p:sldId id="77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6E669-186E-2380-4FCE-4DD3F1BA3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976A69-A0E3-55C3-1EFF-D20B61755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5500A-F3CC-57AC-32D0-4E7BDD6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1D22D-7B58-CB49-AE8C-D634686F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924D7-B1D6-3482-B516-E0C5596A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56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E0E31-20DA-9EEF-CD47-00A0A427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89C176-2787-E03F-AD48-05DC7CD0F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398E4-B5CA-24C2-7BED-83725780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6567B-A1E6-0EAE-7410-A99C7172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2A951-E9CB-4339-DF5F-CBF380EC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9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2138-9328-92DE-917E-77EFB36E6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ADBC0E-50DE-7C83-E7A4-B9204F5DC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99C05-6EE8-0F56-2008-57EBE063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B016D-50C8-DD80-CEF7-5777EB21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2DBFC-1F30-46B3-905E-05954ABF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23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64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92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558F4-D563-5AB3-40BA-CECC4F58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FCBB8-7C57-B68B-26CE-9E6A394D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44D0A-8402-1FC5-253D-12C1CE4E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60EDB-DA3F-2C78-6D36-4003A0CB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6760A-7F84-6B56-A555-9E1D9FA6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53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5194E-0D4E-4308-D1AB-C2578252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6263BC-AA13-561C-1F1B-A4043074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6204F-4D96-6A47-B2E5-4921B409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E074B-9166-1FED-6776-786B806D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D398D-870D-DC1C-E78C-6A7FC67C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6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A6AEF-6DE5-814F-FBB9-08843F00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249B3-35DB-0132-A676-527198DCF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93DF1-AE1A-1E9E-BAC5-0FE10F43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C9B2B3-8686-6475-1F3A-F8C528CE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AB8C58-4D49-7C4A-DA09-0A14F9D7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81ABF-29F3-0688-1EDA-320AE00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7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F3E04-0343-369A-4F6A-9C202AC5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338255-B4D4-815F-4DDB-82530E42D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FACAD-1F1E-E715-1BAA-0B5EC7D5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810B06-4382-C944-FEDB-FF1DD5CAF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018466-4478-F47F-A67B-9B8543B07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EF2E53-5B30-0916-9E2B-5FA704A3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16719C-DBF0-5BBA-B488-38535262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88AD4D-F64E-EA44-9BDB-F35E1878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58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0905D-CA83-3F83-36C6-3661C759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C3B180-3F93-7408-8DAB-A15552B1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66E96C-EBB5-09CD-1BCE-5714F133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ED453B-2294-B5DB-03AA-F1B243C9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2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DCB43F-0A92-F64E-A31C-2B4CBF21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651515-DE59-6CF8-F3F4-C40AFB90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7770DE-5C38-2797-F607-B0596255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6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41645-C1F3-982B-3FE4-49B9CB2A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4EC0A-0474-A7D2-5E14-03248A34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1AF14E-DCEE-FD11-0E4A-933417331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4697F-FB8E-E6AC-3A3C-934A410F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6A71E6-016B-9E87-65F8-BC0EFEB3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E51F46-BD95-D7DA-FDA6-BB6EEF2C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21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E68A4-CFBD-F4EF-57DE-708BF073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CB8340-2309-3B3C-CD55-FAEA04B28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97AB4-930B-4B97-5F16-E9AFFF840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D0777-807D-1430-FDB6-6736D82D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C02ADD-EAEF-0561-2686-9BB65EAF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D3DB6-3D82-B021-F251-B21162E1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3D1C67-D042-6B37-8FDE-07EED936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879BA8-CC83-BABF-DAFA-5650450B8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509BB-4D7C-617B-61BE-BDB63E1BB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F1386-F8A0-4337-162A-D60D78ED5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64D79-E3F3-1490-CBDF-29276C1D2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4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27AB28-CF14-FC1A-550C-6B1DB6E9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6C7A2492-4677-07E6-3CAA-638F50F3D7AC}"/>
              </a:ext>
            </a:extLst>
          </p:cNvPr>
          <p:cNvSpPr/>
          <p:nvPr/>
        </p:nvSpPr>
        <p:spPr>
          <a:xfrm flipV="1">
            <a:off x="0" y="5836023"/>
            <a:ext cx="12192000" cy="1021973"/>
          </a:xfrm>
          <a:prstGeom prst="round2SameRect">
            <a:avLst>
              <a:gd name="adj1" fmla="val 2837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CF361-BFAA-6ADE-ECFE-F99EAC228007}"/>
              </a:ext>
            </a:extLst>
          </p:cNvPr>
          <p:cNvSpPr txBox="1"/>
          <p:nvPr/>
        </p:nvSpPr>
        <p:spPr>
          <a:xfrm>
            <a:off x="4429037" y="1335100"/>
            <a:ext cx="333392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40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Term project 2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EFD5D1-C6B6-C269-2408-EFBFCFB2FDD8}"/>
              </a:ext>
            </a:extLst>
          </p:cNvPr>
          <p:cNvCxnSpPr>
            <a:cxnSpLocks/>
          </p:cNvCxnSpPr>
          <p:nvPr/>
        </p:nvCxnSpPr>
        <p:spPr>
          <a:xfrm>
            <a:off x="4373522" y="1187450"/>
            <a:ext cx="34449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C0E00C-EADD-5049-D8C8-10BAA78F7D2F}"/>
              </a:ext>
            </a:extLst>
          </p:cNvPr>
          <p:cNvSpPr txBox="1"/>
          <p:nvPr/>
        </p:nvSpPr>
        <p:spPr>
          <a:xfrm>
            <a:off x="6155649" y="2260600"/>
            <a:ext cx="10932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Pretendard Black" panose="02000A03000000020004" pitchFamily="50" charset="-127"/>
              </a:rPr>
              <a:t>.</a:t>
            </a:r>
            <a:r>
              <a:rPr lang="ko-KR" altLang="en-US" sz="16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Pretendard Black" panose="02000A03000000020004" pitchFamily="50" charset="-127"/>
              </a:rPr>
              <a:t> </a:t>
            </a:r>
            <a:endParaRPr lang="en-US" altLang="ko-KR" sz="16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Pretendard Black" panose="02000A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9E1861-6958-7B47-EFC7-4502FBB19E89}"/>
              </a:ext>
            </a:extLst>
          </p:cNvPr>
          <p:cNvSpPr txBox="1"/>
          <p:nvPr/>
        </p:nvSpPr>
        <p:spPr>
          <a:xfrm>
            <a:off x="4522023" y="6392259"/>
            <a:ext cx="2986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우주궤도역학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(001) Term proj_2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51699-C880-53B7-F055-9AEF1053A8F8}"/>
              </a:ext>
            </a:extLst>
          </p:cNvPr>
          <p:cNvSpPr txBox="1"/>
          <p:nvPr/>
        </p:nvSpPr>
        <p:spPr>
          <a:xfrm>
            <a:off x="9089464" y="4781943"/>
            <a:ext cx="295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21011362 </a:t>
            </a:r>
            <a:r>
              <a:rPr lang="ko-KR" altLang="en-US" sz="2000" b="1" dirty="0"/>
              <a:t>최가현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1633398-8409-E31F-93D5-95AA4B3DAECA}"/>
              </a:ext>
            </a:extLst>
          </p:cNvPr>
          <p:cNvCxnSpPr>
            <a:cxnSpLocks/>
          </p:cNvCxnSpPr>
          <p:nvPr/>
        </p:nvCxnSpPr>
        <p:spPr>
          <a:xfrm>
            <a:off x="4373522" y="2119780"/>
            <a:ext cx="34449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6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FACEA7B-9360-8630-7948-D4AFEAAFAF57}"/>
              </a:ext>
            </a:extLst>
          </p:cNvPr>
          <p:cNvCxnSpPr>
            <a:cxnSpLocks/>
          </p:cNvCxnSpPr>
          <p:nvPr/>
        </p:nvCxnSpPr>
        <p:spPr>
          <a:xfrm>
            <a:off x="7654562" y="1254620"/>
            <a:ext cx="0" cy="560338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23433C-BE3C-4BB7-A715-661254F36A8F}"/>
              </a:ext>
            </a:extLst>
          </p:cNvPr>
          <p:cNvCxnSpPr>
            <a:cxnSpLocks/>
          </p:cNvCxnSpPr>
          <p:nvPr/>
        </p:nvCxnSpPr>
        <p:spPr>
          <a:xfrm>
            <a:off x="2590800" y="1254620"/>
            <a:ext cx="0" cy="560338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3470DB6B-35C0-41F3-B97F-F32F67D51015}"/>
              </a:ext>
            </a:extLst>
          </p:cNvPr>
          <p:cNvSpPr/>
          <p:nvPr/>
        </p:nvSpPr>
        <p:spPr bwMode="auto">
          <a:xfrm>
            <a:off x="2524526" y="1716346"/>
            <a:ext cx="163846" cy="163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DE01306-CFB5-4AA3-995C-B9D46C51705B}"/>
              </a:ext>
            </a:extLst>
          </p:cNvPr>
          <p:cNvSpPr/>
          <p:nvPr/>
        </p:nvSpPr>
        <p:spPr bwMode="auto">
          <a:xfrm>
            <a:off x="2527336" y="3326503"/>
            <a:ext cx="163846" cy="163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27053D-3F14-4DC7-8ADD-D8ED69C9C52C}"/>
              </a:ext>
            </a:extLst>
          </p:cNvPr>
          <p:cNvSpPr txBox="1"/>
          <p:nvPr/>
        </p:nvSpPr>
        <p:spPr>
          <a:xfrm>
            <a:off x="3189729" y="3267819"/>
            <a:ext cx="2120132" cy="2478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True</a:t>
            </a:r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anomaly</a:t>
            </a:r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at</a:t>
            </a:r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t</a:t>
            </a:r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=</a:t>
            </a:r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t(</a:t>
            </a:r>
            <a:r>
              <a:rPr lang="en-US" altLang="ko-KR" sz="1600" spc="-2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i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)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306471-8754-4C51-BBC6-37BEDABCC0E6}"/>
              </a:ext>
            </a:extLst>
          </p:cNvPr>
          <p:cNvSpPr txBox="1"/>
          <p:nvPr/>
        </p:nvSpPr>
        <p:spPr>
          <a:xfrm>
            <a:off x="3189730" y="3612337"/>
            <a:ext cx="2993703" cy="2135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특정 시간 간격의 </a:t>
            </a: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true anomaly 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값 구하기</a:t>
            </a:r>
            <a:endParaRPr lang="id-ID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A8FC262-E511-4F98-AB9E-A97D477679D5}"/>
              </a:ext>
            </a:extLst>
          </p:cNvPr>
          <p:cNvSpPr/>
          <p:nvPr/>
        </p:nvSpPr>
        <p:spPr bwMode="auto">
          <a:xfrm>
            <a:off x="2524526" y="4913120"/>
            <a:ext cx="163846" cy="163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7121F7-0A3F-495E-9E96-BBCBCCBE50DD}"/>
              </a:ext>
            </a:extLst>
          </p:cNvPr>
          <p:cNvSpPr txBox="1"/>
          <p:nvPr/>
        </p:nvSpPr>
        <p:spPr>
          <a:xfrm>
            <a:off x="1794036" y="1632367"/>
            <a:ext cx="167354" cy="371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altLang="ko-KR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accent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accent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EB0947-7860-4272-8059-D21E6595CF8E}"/>
              </a:ext>
            </a:extLst>
          </p:cNvPr>
          <p:cNvSpPr txBox="1"/>
          <p:nvPr/>
        </p:nvSpPr>
        <p:spPr>
          <a:xfrm>
            <a:off x="3189729" y="1632367"/>
            <a:ext cx="2062745" cy="2478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latinLnBrk="0">
              <a:lnSpc>
                <a:spcPct val="110000"/>
              </a:lnSpc>
            </a:pP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True anomaly at t = t0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D480F6-69B0-4A14-8092-59D6DFC21452}"/>
              </a:ext>
            </a:extLst>
          </p:cNvPr>
          <p:cNvSpPr txBox="1"/>
          <p:nvPr/>
        </p:nvSpPr>
        <p:spPr>
          <a:xfrm>
            <a:off x="3189729" y="1957812"/>
            <a:ext cx="2993703" cy="453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주어진 </a:t>
            </a: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nav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데이터를 이용해</a:t>
            </a:r>
            <a:endParaRPr lang="en-US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latinLnBrk="0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t = t0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일 때 </a:t>
            </a: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true anomaly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값 도출하기</a:t>
            </a: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 </a:t>
            </a:r>
            <a:endParaRPr lang="id-ID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4DB35-D908-23CC-782D-BA3AD4C87C49}"/>
              </a:ext>
            </a:extLst>
          </p:cNvPr>
          <p:cNvSpPr txBox="1"/>
          <p:nvPr/>
        </p:nvSpPr>
        <p:spPr>
          <a:xfrm>
            <a:off x="587243" y="786057"/>
            <a:ext cx="3866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1BFFC-DCFD-907F-5AED-5995A2A4A5BB}"/>
              </a:ext>
            </a:extLst>
          </p:cNvPr>
          <p:cNvSpPr txBox="1"/>
          <p:nvPr/>
        </p:nvSpPr>
        <p:spPr>
          <a:xfrm>
            <a:off x="1102659" y="786057"/>
            <a:ext cx="645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문제 해결 계획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9FD47-9A3B-91C4-F72D-58844CFDFCC6}"/>
              </a:ext>
            </a:extLst>
          </p:cNvPr>
          <p:cNvSpPr txBox="1"/>
          <p:nvPr/>
        </p:nvSpPr>
        <p:spPr>
          <a:xfrm>
            <a:off x="1798508" y="3247083"/>
            <a:ext cx="167354" cy="371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altLang="ko-KR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accent1"/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2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accent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22FFF-0B65-39FC-58DC-6D91B979CA50}"/>
              </a:ext>
            </a:extLst>
          </p:cNvPr>
          <p:cNvSpPr txBox="1"/>
          <p:nvPr/>
        </p:nvSpPr>
        <p:spPr>
          <a:xfrm>
            <a:off x="1794036" y="4833700"/>
            <a:ext cx="167354" cy="371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altLang="ko-KR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accent1"/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3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accent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1EF8D-C4F9-DF12-4082-B3C266824B2B}"/>
              </a:ext>
            </a:extLst>
          </p:cNvPr>
          <p:cNvSpPr txBox="1"/>
          <p:nvPr/>
        </p:nvSpPr>
        <p:spPr>
          <a:xfrm>
            <a:off x="3189728" y="4836442"/>
            <a:ext cx="1359155" cy="2478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Perifocal frame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605F7-E80F-4279-31FD-4D93103D434E}"/>
              </a:ext>
            </a:extLst>
          </p:cNvPr>
          <p:cNvSpPr txBox="1"/>
          <p:nvPr/>
        </p:nvSpPr>
        <p:spPr>
          <a:xfrm>
            <a:off x="3189729" y="5180960"/>
            <a:ext cx="2993703" cy="2135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위성을 </a:t>
            </a: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perifocal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 </a:t>
            </a: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frame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에 나타내기</a:t>
            </a:r>
            <a:endParaRPr lang="id-ID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5A5DDC-2EC7-6276-47FE-DF114565443D}"/>
              </a:ext>
            </a:extLst>
          </p:cNvPr>
          <p:cNvSpPr/>
          <p:nvPr/>
        </p:nvSpPr>
        <p:spPr bwMode="auto">
          <a:xfrm>
            <a:off x="7579323" y="1716346"/>
            <a:ext cx="163846" cy="163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0EAB645-337E-923B-C353-000FD7212BB1}"/>
              </a:ext>
            </a:extLst>
          </p:cNvPr>
          <p:cNvSpPr/>
          <p:nvPr/>
        </p:nvSpPr>
        <p:spPr bwMode="auto">
          <a:xfrm>
            <a:off x="7579323" y="3326503"/>
            <a:ext cx="163846" cy="163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75BEDB-6621-CE02-A809-81F46B2B8B2C}"/>
              </a:ext>
            </a:extLst>
          </p:cNvPr>
          <p:cNvSpPr txBox="1"/>
          <p:nvPr/>
        </p:nvSpPr>
        <p:spPr>
          <a:xfrm>
            <a:off x="8176961" y="3267819"/>
            <a:ext cx="1027525" cy="2478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ECEF frame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5DD8D3-E5A8-CF88-F3A3-DD49B3E53782}"/>
              </a:ext>
            </a:extLst>
          </p:cNvPr>
          <p:cNvSpPr txBox="1"/>
          <p:nvPr/>
        </p:nvSpPr>
        <p:spPr>
          <a:xfrm>
            <a:off x="8208076" y="3612337"/>
            <a:ext cx="2993703" cy="453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ECI frame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에 나타내진 위성을</a:t>
            </a:r>
            <a:endParaRPr lang="en-US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latinLnBrk="0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ECEF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frame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으로 표현하기</a:t>
            </a:r>
            <a:endParaRPr lang="id-ID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0ACD597-F8C7-7A97-4A1F-35EE7392E951}"/>
              </a:ext>
            </a:extLst>
          </p:cNvPr>
          <p:cNvSpPr/>
          <p:nvPr/>
        </p:nvSpPr>
        <p:spPr bwMode="auto">
          <a:xfrm>
            <a:off x="7579323" y="4936660"/>
            <a:ext cx="163846" cy="163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57C0DD-B0A9-74C9-8383-930EE467AC03}"/>
              </a:ext>
            </a:extLst>
          </p:cNvPr>
          <p:cNvSpPr txBox="1"/>
          <p:nvPr/>
        </p:nvSpPr>
        <p:spPr>
          <a:xfrm>
            <a:off x="6952896" y="1644979"/>
            <a:ext cx="167354" cy="371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altLang="ko-KR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accent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accent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2A19F-BC29-5DFD-0C7E-96600E8F0266}"/>
              </a:ext>
            </a:extLst>
          </p:cNvPr>
          <p:cNvSpPr txBox="1"/>
          <p:nvPr/>
        </p:nvSpPr>
        <p:spPr>
          <a:xfrm>
            <a:off x="8159161" y="1632366"/>
            <a:ext cx="877804" cy="2478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latinLnBrk="0">
              <a:lnSpc>
                <a:spcPct val="110000"/>
              </a:lnSpc>
            </a:pP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ECI</a:t>
            </a:r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frame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1124F6-94D0-6A04-CD9B-CDF42BC9F438}"/>
              </a:ext>
            </a:extLst>
          </p:cNvPr>
          <p:cNvSpPr txBox="1"/>
          <p:nvPr/>
        </p:nvSpPr>
        <p:spPr>
          <a:xfrm>
            <a:off x="8208075" y="1957812"/>
            <a:ext cx="2993703" cy="453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Perifocal frame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에 나타내진 위성을</a:t>
            </a:r>
            <a:endParaRPr lang="en-US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latinLnBrk="0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ECI frame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으로 표현하기</a:t>
            </a:r>
            <a:endParaRPr lang="id-ID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A3B591-4C2E-174F-171E-DCD5FFBED508}"/>
              </a:ext>
            </a:extLst>
          </p:cNvPr>
          <p:cNvSpPr txBox="1"/>
          <p:nvPr/>
        </p:nvSpPr>
        <p:spPr>
          <a:xfrm>
            <a:off x="6938639" y="3235666"/>
            <a:ext cx="167354" cy="371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altLang="ko-KR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accent1"/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5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accent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ADDEE8-0B9C-EF58-8A92-44402D32A699}"/>
              </a:ext>
            </a:extLst>
          </p:cNvPr>
          <p:cNvSpPr txBox="1"/>
          <p:nvPr/>
        </p:nvSpPr>
        <p:spPr>
          <a:xfrm>
            <a:off x="6949863" y="4822282"/>
            <a:ext cx="167354" cy="371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altLang="ko-KR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accent1"/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6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accent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C9A387-63A8-869B-558D-20E4D8A21FCE}"/>
              </a:ext>
            </a:extLst>
          </p:cNvPr>
          <p:cNvSpPr txBox="1"/>
          <p:nvPr/>
        </p:nvSpPr>
        <p:spPr>
          <a:xfrm>
            <a:off x="8211265" y="4812747"/>
            <a:ext cx="993221" cy="2478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ENU frame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93394C-1828-B39E-627B-EB523494D703}"/>
              </a:ext>
            </a:extLst>
          </p:cNvPr>
          <p:cNvSpPr txBox="1"/>
          <p:nvPr/>
        </p:nvSpPr>
        <p:spPr>
          <a:xfrm>
            <a:off x="8208075" y="5180960"/>
            <a:ext cx="2993703" cy="453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ECEF frame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에 나타내진 위성을</a:t>
            </a:r>
            <a:endParaRPr lang="en-US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latinLnBrk="0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ENU frame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으로 표현하기</a:t>
            </a:r>
            <a:endParaRPr lang="id-ID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grpSp>
        <p:nvGrpSpPr>
          <p:cNvPr id="23" name="그래픽 24">
            <a:extLst>
              <a:ext uri="{FF2B5EF4-FFF2-40B4-BE49-F238E27FC236}">
                <a16:creationId xmlns:a16="http://schemas.microsoft.com/office/drawing/2014/main" id="{60D24B5D-1A38-D242-5FB9-FD177C8659A2}"/>
              </a:ext>
            </a:extLst>
          </p:cNvPr>
          <p:cNvGrpSpPr/>
          <p:nvPr/>
        </p:nvGrpSpPr>
        <p:grpSpPr>
          <a:xfrm>
            <a:off x="11201779" y="639634"/>
            <a:ext cx="396882" cy="551921"/>
            <a:chOff x="7314396" y="2264158"/>
            <a:chExt cx="396882" cy="551921"/>
          </a:xfrm>
          <a:solidFill>
            <a:schemeClr val="accent1"/>
          </a:solidFill>
        </p:grpSpPr>
        <p:grpSp>
          <p:nvGrpSpPr>
            <p:cNvPr id="24" name="그래픽 24">
              <a:extLst>
                <a:ext uri="{FF2B5EF4-FFF2-40B4-BE49-F238E27FC236}">
                  <a16:creationId xmlns:a16="http://schemas.microsoft.com/office/drawing/2014/main" id="{12EB6727-FEBD-3C4A-01D3-1AA92D7D4077}"/>
                </a:ext>
              </a:extLst>
            </p:cNvPr>
            <p:cNvGrpSpPr/>
            <p:nvPr/>
          </p:nvGrpSpPr>
          <p:grpSpPr>
            <a:xfrm>
              <a:off x="7352944" y="2264158"/>
              <a:ext cx="319795" cy="481926"/>
              <a:chOff x="7352944" y="2264158"/>
              <a:chExt cx="319795" cy="481926"/>
            </a:xfrm>
            <a:solidFill>
              <a:schemeClr val="accent1"/>
            </a:solidFill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B1E7D139-676E-5978-8F45-6F866DC3D026}"/>
                  </a:ext>
                </a:extLst>
              </p:cNvPr>
              <p:cNvSpPr/>
              <p:nvPr/>
            </p:nvSpPr>
            <p:spPr>
              <a:xfrm>
                <a:off x="7352944" y="2264158"/>
                <a:ext cx="319795" cy="481926"/>
              </a:xfrm>
              <a:custGeom>
                <a:avLst/>
                <a:gdLst>
                  <a:gd name="connsiteX0" fmla="*/ 159898 w 319795"/>
                  <a:gd name="connsiteY0" fmla="*/ 481926 h 481926"/>
                  <a:gd name="connsiteX1" fmla="*/ 152731 w 319795"/>
                  <a:gd name="connsiteY1" fmla="*/ 471220 h 481926"/>
                  <a:gd name="connsiteX2" fmla="*/ 0 w 319795"/>
                  <a:gd name="connsiteY2" fmla="*/ 157905 h 481926"/>
                  <a:gd name="connsiteX3" fmla="*/ 159898 w 319795"/>
                  <a:gd name="connsiteY3" fmla="*/ 0 h 481926"/>
                  <a:gd name="connsiteX4" fmla="*/ 319795 w 319795"/>
                  <a:gd name="connsiteY4" fmla="*/ 157901 h 481926"/>
                  <a:gd name="connsiteX5" fmla="*/ 167064 w 319795"/>
                  <a:gd name="connsiteY5" fmla="*/ 471215 h 481926"/>
                  <a:gd name="connsiteX6" fmla="*/ 159898 w 319795"/>
                  <a:gd name="connsiteY6" fmla="*/ 481926 h 481926"/>
                  <a:gd name="connsiteX7" fmla="*/ 159898 w 319795"/>
                  <a:gd name="connsiteY7" fmla="*/ 17248 h 481926"/>
                  <a:gd name="connsiteX8" fmla="*/ 17248 w 319795"/>
                  <a:gd name="connsiteY8" fmla="*/ 157901 h 481926"/>
                  <a:gd name="connsiteX9" fmla="*/ 159898 w 319795"/>
                  <a:gd name="connsiteY9" fmla="*/ 450704 h 481926"/>
                  <a:gd name="connsiteX10" fmla="*/ 302548 w 319795"/>
                  <a:gd name="connsiteY10" fmla="*/ 157901 h 481926"/>
                  <a:gd name="connsiteX11" fmla="*/ 159898 w 319795"/>
                  <a:gd name="connsiteY11" fmla="*/ 17248 h 4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9795" h="481926">
                    <a:moveTo>
                      <a:pt x="159898" y="481926"/>
                    </a:moveTo>
                    <a:lnTo>
                      <a:pt x="152731" y="471220"/>
                    </a:lnTo>
                    <a:cubicBezTo>
                      <a:pt x="146496" y="461902"/>
                      <a:pt x="0" y="242035"/>
                      <a:pt x="0" y="157905"/>
                    </a:cubicBezTo>
                    <a:cubicBezTo>
                      <a:pt x="0" y="70836"/>
                      <a:pt x="71728" y="0"/>
                      <a:pt x="159898" y="0"/>
                    </a:cubicBezTo>
                    <a:cubicBezTo>
                      <a:pt x="248063" y="0"/>
                      <a:pt x="319795" y="70836"/>
                      <a:pt x="319795" y="157901"/>
                    </a:cubicBezTo>
                    <a:cubicBezTo>
                      <a:pt x="319795" y="242030"/>
                      <a:pt x="173299" y="461898"/>
                      <a:pt x="167064" y="471215"/>
                    </a:cubicBezTo>
                    <a:lnTo>
                      <a:pt x="159898" y="481926"/>
                    </a:lnTo>
                    <a:close/>
                    <a:moveTo>
                      <a:pt x="159898" y="17248"/>
                    </a:moveTo>
                    <a:cubicBezTo>
                      <a:pt x="81240" y="17248"/>
                      <a:pt x="17248" y="80343"/>
                      <a:pt x="17248" y="157901"/>
                    </a:cubicBezTo>
                    <a:cubicBezTo>
                      <a:pt x="17248" y="226732"/>
                      <a:pt x="130042" y="404791"/>
                      <a:pt x="159898" y="450704"/>
                    </a:cubicBezTo>
                    <a:cubicBezTo>
                      <a:pt x="189753" y="404791"/>
                      <a:pt x="302548" y="226732"/>
                      <a:pt x="302548" y="157901"/>
                    </a:cubicBezTo>
                    <a:cubicBezTo>
                      <a:pt x="302548" y="80343"/>
                      <a:pt x="238555" y="17248"/>
                      <a:pt x="159898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EDC7F6B7-B95C-AFC0-04CE-AB0C8E019988}"/>
                  </a:ext>
                </a:extLst>
              </p:cNvPr>
              <p:cNvSpPr/>
              <p:nvPr/>
            </p:nvSpPr>
            <p:spPr>
              <a:xfrm>
                <a:off x="7443709" y="2353728"/>
                <a:ext cx="138260" cy="136669"/>
              </a:xfrm>
              <a:custGeom>
                <a:avLst/>
                <a:gdLst>
                  <a:gd name="connsiteX0" fmla="*/ 69132 w 138260"/>
                  <a:gd name="connsiteY0" fmla="*/ 136669 h 136669"/>
                  <a:gd name="connsiteX1" fmla="*/ 0 w 138260"/>
                  <a:gd name="connsiteY1" fmla="*/ 68330 h 136669"/>
                  <a:gd name="connsiteX2" fmla="*/ 69132 w 138260"/>
                  <a:gd name="connsiteY2" fmla="*/ 0 h 136669"/>
                  <a:gd name="connsiteX3" fmla="*/ 138261 w 138260"/>
                  <a:gd name="connsiteY3" fmla="*/ 68330 h 136669"/>
                  <a:gd name="connsiteX4" fmla="*/ 69132 w 138260"/>
                  <a:gd name="connsiteY4" fmla="*/ 136669 h 136669"/>
                  <a:gd name="connsiteX5" fmla="*/ 69132 w 138260"/>
                  <a:gd name="connsiteY5" fmla="*/ 17248 h 136669"/>
                  <a:gd name="connsiteX6" fmla="*/ 17248 w 138260"/>
                  <a:gd name="connsiteY6" fmla="*/ 68330 h 136669"/>
                  <a:gd name="connsiteX7" fmla="*/ 69132 w 138260"/>
                  <a:gd name="connsiteY7" fmla="*/ 119422 h 136669"/>
                  <a:gd name="connsiteX8" fmla="*/ 121013 w 138260"/>
                  <a:gd name="connsiteY8" fmla="*/ 68330 h 136669"/>
                  <a:gd name="connsiteX9" fmla="*/ 69132 w 138260"/>
                  <a:gd name="connsiteY9" fmla="*/ 17248 h 136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260" h="136669">
                    <a:moveTo>
                      <a:pt x="69132" y="136669"/>
                    </a:moveTo>
                    <a:cubicBezTo>
                      <a:pt x="31011" y="136669"/>
                      <a:pt x="0" y="106012"/>
                      <a:pt x="0" y="68330"/>
                    </a:cubicBezTo>
                    <a:cubicBezTo>
                      <a:pt x="0" y="30653"/>
                      <a:pt x="31011" y="0"/>
                      <a:pt x="69132" y="0"/>
                    </a:cubicBezTo>
                    <a:cubicBezTo>
                      <a:pt x="107249" y="0"/>
                      <a:pt x="138261" y="30653"/>
                      <a:pt x="138261" y="68330"/>
                    </a:cubicBezTo>
                    <a:cubicBezTo>
                      <a:pt x="138261" y="106012"/>
                      <a:pt x="107249" y="136669"/>
                      <a:pt x="69132" y="136669"/>
                    </a:cubicBezTo>
                    <a:close/>
                    <a:moveTo>
                      <a:pt x="69132" y="17248"/>
                    </a:moveTo>
                    <a:cubicBezTo>
                      <a:pt x="40519" y="17248"/>
                      <a:pt x="17248" y="40161"/>
                      <a:pt x="17248" y="68330"/>
                    </a:cubicBezTo>
                    <a:cubicBezTo>
                      <a:pt x="17248" y="96500"/>
                      <a:pt x="40519" y="119422"/>
                      <a:pt x="69132" y="119422"/>
                    </a:cubicBezTo>
                    <a:cubicBezTo>
                      <a:pt x="97742" y="119422"/>
                      <a:pt x="121013" y="96504"/>
                      <a:pt x="121013" y="68330"/>
                    </a:cubicBezTo>
                    <a:cubicBezTo>
                      <a:pt x="121013" y="40161"/>
                      <a:pt x="97742" y="17248"/>
                      <a:pt x="69132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A04F744-2929-2B20-B90E-8E6EF2898A95}"/>
                </a:ext>
              </a:extLst>
            </p:cNvPr>
            <p:cNvSpPr/>
            <p:nvPr/>
          </p:nvSpPr>
          <p:spPr>
            <a:xfrm>
              <a:off x="7314396" y="2664930"/>
              <a:ext cx="396882" cy="151148"/>
            </a:xfrm>
            <a:custGeom>
              <a:avLst/>
              <a:gdLst>
                <a:gd name="connsiteX0" fmla="*/ 198446 w 396882"/>
                <a:gd name="connsiteY0" fmla="*/ 151149 h 151148"/>
                <a:gd name="connsiteX1" fmla="*/ 0 w 396882"/>
                <a:gd name="connsiteY1" fmla="*/ 71996 h 151148"/>
                <a:gd name="connsiteX2" fmla="*/ 114355 w 396882"/>
                <a:gd name="connsiteY2" fmla="*/ 0 h 151148"/>
                <a:gd name="connsiteX3" fmla="*/ 117408 w 396882"/>
                <a:gd name="connsiteY3" fmla="*/ 16980 h 151148"/>
                <a:gd name="connsiteX4" fmla="*/ 17248 w 396882"/>
                <a:gd name="connsiteY4" fmla="*/ 72000 h 151148"/>
                <a:gd name="connsiteX5" fmla="*/ 198446 w 396882"/>
                <a:gd name="connsiteY5" fmla="*/ 133901 h 151148"/>
                <a:gd name="connsiteX6" fmla="*/ 379635 w 396882"/>
                <a:gd name="connsiteY6" fmla="*/ 72004 h 151148"/>
                <a:gd name="connsiteX7" fmla="*/ 279483 w 396882"/>
                <a:gd name="connsiteY7" fmla="*/ 16980 h 151148"/>
                <a:gd name="connsiteX8" fmla="*/ 282532 w 396882"/>
                <a:gd name="connsiteY8" fmla="*/ 0 h 151148"/>
                <a:gd name="connsiteX9" fmla="*/ 396883 w 396882"/>
                <a:gd name="connsiteY9" fmla="*/ 72000 h 151148"/>
                <a:gd name="connsiteX10" fmla="*/ 198446 w 396882"/>
                <a:gd name="connsiteY10" fmla="*/ 151149 h 15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882" h="151148">
                  <a:moveTo>
                    <a:pt x="198446" y="151149"/>
                  </a:moveTo>
                  <a:cubicBezTo>
                    <a:pt x="85319" y="151149"/>
                    <a:pt x="4" y="117119"/>
                    <a:pt x="0" y="71996"/>
                  </a:cubicBezTo>
                  <a:cubicBezTo>
                    <a:pt x="0" y="39786"/>
                    <a:pt x="42748" y="12875"/>
                    <a:pt x="114355" y="0"/>
                  </a:cubicBezTo>
                  <a:lnTo>
                    <a:pt x="117408" y="16980"/>
                  </a:lnTo>
                  <a:cubicBezTo>
                    <a:pt x="57499" y="27751"/>
                    <a:pt x="17248" y="49863"/>
                    <a:pt x="17248" y="72000"/>
                  </a:cubicBezTo>
                  <a:cubicBezTo>
                    <a:pt x="17252" y="101278"/>
                    <a:pt x="91666" y="133901"/>
                    <a:pt x="198446" y="133901"/>
                  </a:cubicBezTo>
                  <a:cubicBezTo>
                    <a:pt x="305225" y="133901"/>
                    <a:pt x="379635" y="101282"/>
                    <a:pt x="379635" y="72004"/>
                  </a:cubicBezTo>
                  <a:cubicBezTo>
                    <a:pt x="379635" y="49858"/>
                    <a:pt x="339388" y="27743"/>
                    <a:pt x="279483" y="16980"/>
                  </a:cubicBezTo>
                  <a:lnTo>
                    <a:pt x="282532" y="0"/>
                  </a:lnTo>
                  <a:cubicBezTo>
                    <a:pt x="354131" y="12867"/>
                    <a:pt x="396883" y="39786"/>
                    <a:pt x="396883" y="72000"/>
                  </a:cubicBezTo>
                  <a:cubicBezTo>
                    <a:pt x="396883" y="117119"/>
                    <a:pt x="311572" y="151149"/>
                    <a:pt x="198446" y="151149"/>
                  </a:cubicBezTo>
                  <a:close/>
                </a:path>
              </a:pathLst>
            </a:custGeom>
            <a:solidFill>
              <a:schemeClr val="accent1"/>
            </a:solidFill>
            <a:ln w="1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825C84-875E-6D9C-6FC0-C5D6E1ECF389}"/>
              </a:ext>
            </a:extLst>
          </p:cNvPr>
          <p:cNvSpPr txBox="1"/>
          <p:nvPr/>
        </p:nvSpPr>
        <p:spPr>
          <a:xfrm>
            <a:off x="2384610" y="6429848"/>
            <a:ext cx="702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과정은 </a:t>
            </a:r>
            <a:r>
              <a:rPr lang="en-US" altLang="ko-KR" dirty="0"/>
              <a:t>GPS,BDS,QZSS </a:t>
            </a:r>
            <a:r>
              <a:rPr lang="ko-KR" altLang="en-US" dirty="0"/>
              <a:t>각각 구조체로 만들어 함수를 정의함</a:t>
            </a:r>
          </a:p>
        </p:txBody>
      </p:sp>
    </p:spTree>
    <p:extLst>
      <p:ext uri="{BB962C8B-B14F-4D97-AF65-F5344CB8AC3E}">
        <p14:creationId xmlns:p14="http://schemas.microsoft.com/office/powerpoint/2010/main" val="6261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0E5B7ED-1E72-4921-3EE1-F625CF0113A0}"/>
              </a:ext>
            </a:extLst>
          </p:cNvPr>
          <p:cNvSpPr txBox="1"/>
          <p:nvPr/>
        </p:nvSpPr>
        <p:spPr>
          <a:xfrm>
            <a:off x="10399986" y="549275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95754-0DD1-46D3-8472-7ED3306AC56E}"/>
              </a:ext>
            </a:extLst>
          </p:cNvPr>
          <p:cNvSpPr txBox="1"/>
          <p:nvPr/>
        </p:nvSpPr>
        <p:spPr>
          <a:xfrm>
            <a:off x="9004411" y="3196216"/>
            <a:ext cx="2023952" cy="44165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87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검은고딕 블랙" panose="00000A00000000000000" pitchFamily="50" charset="-127"/>
                <a:ea typeface="검은고딕 블랙" panose="00000A00000000000000" pitchFamily="50" charset="-127"/>
                <a:cs typeface="Pretendard Black" panose="02000A03000000020004" pitchFamily="50" charset="-127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D4755-F9C4-6813-B2D9-246496247299}"/>
              </a:ext>
            </a:extLst>
          </p:cNvPr>
          <p:cNvSpPr txBox="1"/>
          <p:nvPr/>
        </p:nvSpPr>
        <p:spPr>
          <a:xfrm>
            <a:off x="1174750" y="822223"/>
            <a:ext cx="248657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문제 해결 과정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(1)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CCD9B-7E82-C5CA-1709-FA45A5802627}"/>
              </a:ext>
            </a:extLst>
          </p:cNvPr>
          <p:cNvSpPr txBox="1"/>
          <p:nvPr/>
        </p:nvSpPr>
        <p:spPr>
          <a:xfrm>
            <a:off x="570850" y="532938"/>
            <a:ext cx="36228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</p:txBody>
      </p:sp>
      <p:cxnSp>
        <p:nvCxnSpPr>
          <p:cNvPr id="11" name="직선 연결선 9">
            <a:extLst>
              <a:ext uri="{FF2B5EF4-FFF2-40B4-BE49-F238E27FC236}">
                <a16:creationId xmlns:a16="http://schemas.microsoft.com/office/drawing/2014/main" id="{1453BBEB-6E01-1E27-BE0F-118507A9B93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0">
            <a:extLst>
              <a:ext uri="{FF2B5EF4-FFF2-40B4-BE49-F238E27FC236}">
                <a16:creationId xmlns:a16="http://schemas.microsoft.com/office/drawing/2014/main" id="{470FB60B-FB03-BAC4-D9FA-8E385F9DCF3A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2DDDCF-F325-E775-ECC6-537360AD0328}"/>
              </a:ext>
            </a:extLst>
          </p:cNvPr>
          <p:cNvSpPr txBox="1"/>
          <p:nvPr/>
        </p:nvSpPr>
        <p:spPr>
          <a:xfrm>
            <a:off x="587243" y="786057"/>
            <a:ext cx="3866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03</a:t>
            </a:r>
          </a:p>
        </p:txBody>
      </p:sp>
      <p:grpSp>
        <p:nvGrpSpPr>
          <p:cNvPr id="15" name="그래픽 24">
            <a:extLst>
              <a:ext uri="{FF2B5EF4-FFF2-40B4-BE49-F238E27FC236}">
                <a16:creationId xmlns:a16="http://schemas.microsoft.com/office/drawing/2014/main" id="{6E795B95-89C4-A37F-425E-0BB71D4D8C5F}"/>
              </a:ext>
            </a:extLst>
          </p:cNvPr>
          <p:cNvGrpSpPr/>
          <p:nvPr/>
        </p:nvGrpSpPr>
        <p:grpSpPr>
          <a:xfrm>
            <a:off x="11201779" y="639634"/>
            <a:ext cx="396882" cy="551921"/>
            <a:chOff x="7314396" y="2264158"/>
            <a:chExt cx="396882" cy="551921"/>
          </a:xfrm>
          <a:solidFill>
            <a:schemeClr val="accent1"/>
          </a:solidFill>
        </p:grpSpPr>
        <p:grpSp>
          <p:nvGrpSpPr>
            <p:cNvPr id="16" name="그래픽 24">
              <a:extLst>
                <a:ext uri="{FF2B5EF4-FFF2-40B4-BE49-F238E27FC236}">
                  <a16:creationId xmlns:a16="http://schemas.microsoft.com/office/drawing/2014/main" id="{862281DB-6541-2552-29D8-C19521B48D31}"/>
                </a:ext>
              </a:extLst>
            </p:cNvPr>
            <p:cNvGrpSpPr/>
            <p:nvPr/>
          </p:nvGrpSpPr>
          <p:grpSpPr>
            <a:xfrm>
              <a:off x="7352944" y="2264158"/>
              <a:ext cx="319795" cy="481926"/>
              <a:chOff x="7352944" y="2264158"/>
              <a:chExt cx="319795" cy="481926"/>
            </a:xfrm>
            <a:solidFill>
              <a:schemeClr val="accent1"/>
            </a:solidFill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2D0E8A1-8C86-4429-99CE-4DB9F377B596}"/>
                  </a:ext>
                </a:extLst>
              </p:cNvPr>
              <p:cNvSpPr/>
              <p:nvPr/>
            </p:nvSpPr>
            <p:spPr>
              <a:xfrm>
                <a:off x="7352944" y="2264158"/>
                <a:ext cx="319795" cy="481926"/>
              </a:xfrm>
              <a:custGeom>
                <a:avLst/>
                <a:gdLst>
                  <a:gd name="connsiteX0" fmla="*/ 159898 w 319795"/>
                  <a:gd name="connsiteY0" fmla="*/ 481926 h 481926"/>
                  <a:gd name="connsiteX1" fmla="*/ 152731 w 319795"/>
                  <a:gd name="connsiteY1" fmla="*/ 471220 h 481926"/>
                  <a:gd name="connsiteX2" fmla="*/ 0 w 319795"/>
                  <a:gd name="connsiteY2" fmla="*/ 157905 h 481926"/>
                  <a:gd name="connsiteX3" fmla="*/ 159898 w 319795"/>
                  <a:gd name="connsiteY3" fmla="*/ 0 h 481926"/>
                  <a:gd name="connsiteX4" fmla="*/ 319795 w 319795"/>
                  <a:gd name="connsiteY4" fmla="*/ 157901 h 481926"/>
                  <a:gd name="connsiteX5" fmla="*/ 167064 w 319795"/>
                  <a:gd name="connsiteY5" fmla="*/ 471215 h 481926"/>
                  <a:gd name="connsiteX6" fmla="*/ 159898 w 319795"/>
                  <a:gd name="connsiteY6" fmla="*/ 481926 h 481926"/>
                  <a:gd name="connsiteX7" fmla="*/ 159898 w 319795"/>
                  <a:gd name="connsiteY7" fmla="*/ 17248 h 481926"/>
                  <a:gd name="connsiteX8" fmla="*/ 17248 w 319795"/>
                  <a:gd name="connsiteY8" fmla="*/ 157901 h 481926"/>
                  <a:gd name="connsiteX9" fmla="*/ 159898 w 319795"/>
                  <a:gd name="connsiteY9" fmla="*/ 450704 h 481926"/>
                  <a:gd name="connsiteX10" fmla="*/ 302548 w 319795"/>
                  <a:gd name="connsiteY10" fmla="*/ 157901 h 481926"/>
                  <a:gd name="connsiteX11" fmla="*/ 159898 w 319795"/>
                  <a:gd name="connsiteY11" fmla="*/ 17248 h 4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9795" h="481926">
                    <a:moveTo>
                      <a:pt x="159898" y="481926"/>
                    </a:moveTo>
                    <a:lnTo>
                      <a:pt x="152731" y="471220"/>
                    </a:lnTo>
                    <a:cubicBezTo>
                      <a:pt x="146496" y="461902"/>
                      <a:pt x="0" y="242035"/>
                      <a:pt x="0" y="157905"/>
                    </a:cubicBezTo>
                    <a:cubicBezTo>
                      <a:pt x="0" y="70836"/>
                      <a:pt x="71728" y="0"/>
                      <a:pt x="159898" y="0"/>
                    </a:cubicBezTo>
                    <a:cubicBezTo>
                      <a:pt x="248063" y="0"/>
                      <a:pt x="319795" y="70836"/>
                      <a:pt x="319795" y="157901"/>
                    </a:cubicBezTo>
                    <a:cubicBezTo>
                      <a:pt x="319795" y="242030"/>
                      <a:pt x="173299" y="461898"/>
                      <a:pt x="167064" y="471215"/>
                    </a:cubicBezTo>
                    <a:lnTo>
                      <a:pt x="159898" y="481926"/>
                    </a:lnTo>
                    <a:close/>
                    <a:moveTo>
                      <a:pt x="159898" y="17248"/>
                    </a:moveTo>
                    <a:cubicBezTo>
                      <a:pt x="81240" y="17248"/>
                      <a:pt x="17248" y="80343"/>
                      <a:pt x="17248" y="157901"/>
                    </a:cubicBezTo>
                    <a:cubicBezTo>
                      <a:pt x="17248" y="226732"/>
                      <a:pt x="130042" y="404791"/>
                      <a:pt x="159898" y="450704"/>
                    </a:cubicBezTo>
                    <a:cubicBezTo>
                      <a:pt x="189753" y="404791"/>
                      <a:pt x="302548" y="226732"/>
                      <a:pt x="302548" y="157901"/>
                    </a:cubicBezTo>
                    <a:cubicBezTo>
                      <a:pt x="302548" y="80343"/>
                      <a:pt x="238555" y="17248"/>
                      <a:pt x="159898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403B5FD3-8BFB-0F39-3A0A-88A16FB8A4FF}"/>
                  </a:ext>
                </a:extLst>
              </p:cNvPr>
              <p:cNvSpPr/>
              <p:nvPr/>
            </p:nvSpPr>
            <p:spPr>
              <a:xfrm>
                <a:off x="7443709" y="2353728"/>
                <a:ext cx="138260" cy="136669"/>
              </a:xfrm>
              <a:custGeom>
                <a:avLst/>
                <a:gdLst>
                  <a:gd name="connsiteX0" fmla="*/ 69132 w 138260"/>
                  <a:gd name="connsiteY0" fmla="*/ 136669 h 136669"/>
                  <a:gd name="connsiteX1" fmla="*/ 0 w 138260"/>
                  <a:gd name="connsiteY1" fmla="*/ 68330 h 136669"/>
                  <a:gd name="connsiteX2" fmla="*/ 69132 w 138260"/>
                  <a:gd name="connsiteY2" fmla="*/ 0 h 136669"/>
                  <a:gd name="connsiteX3" fmla="*/ 138261 w 138260"/>
                  <a:gd name="connsiteY3" fmla="*/ 68330 h 136669"/>
                  <a:gd name="connsiteX4" fmla="*/ 69132 w 138260"/>
                  <a:gd name="connsiteY4" fmla="*/ 136669 h 136669"/>
                  <a:gd name="connsiteX5" fmla="*/ 69132 w 138260"/>
                  <a:gd name="connsiteY5" fmla="*/ 17248 h 136669"/>
                  <a:gd name="connsiteX6" fmla="*/ 17248 w 138260"/>
                  <a:gd name="connsiteY6" fmla="*/ 68330 h 136669"/>
                  <a:gd name="connsiteX7" fmla="*/ 69132 w 138260"/>
                  <a:gd name="connsiteY7" fmla="*/ 119422 h 136669"/>
                  <a:gd name="connsiteX8" fmla="*/ 121013 w 138260"/>
                  <a:gd name="connsiteY8" fmla="*/ 68330 h 136669"/>
                  <a:gd name="connsiteX9" fmla="*/ 69132 w 138260"/>
                  <a:gd name="connsiteY9" fmla="*/ 17248 h 136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260" h="136669">
                    <a:moveTo>
                      <a:pt x="69132" y="136669"/>
                    </a:moveTo>
                    <a:cubicBezTo>
                      <a:pt x="31011" y="136669"/>
                      <a:pt x="0" y="106012"/>
                      <a:pt x="0" y="68330"/>
                    </a:cubicBezTo>
                    <a:cubicBezTo>
                      <a:pt x="0" y="30653"/>
                      <a:pt x="31011" y="0"/>
                      <a:pt x="69132" y="0"/>
                    </a:cubicBezTo>
                    <a:cubicBezTo>
                      <a:pt x="107249" y="0"/>
                      <a:pt x="138261" y="30653"/>
                      <a:pt x="138261" y="68330"/>
                    </a:cubicBezTo>
                    <a:cubicBezTo>
                      <a:pt x="138261" y="106012"/>
                      <a:pt x="107249" y="136669"/>
                      <a:pt x="69132" y="136669"/>
                    </a:cubicBezTo>
                    <a:close/>
                    <a:moveTo>
                      <a:pt x="69132" y="17248"/>
                    </a:moveTo>
                    <a:cubicBezTo>
                      <a:pt x="40519" y="17248"/>
                      <a:pt x="17248" y="40161"/>
                      <a:pt x="17248" y="68330"/>
                    </a:cubicBezTo>
                    <a:cubicBezTo>
                      <a:pt x="17248" y="96500"/>
                      <a:pt x="40519" y="119422"/>
                      <a:pt x="69132" y="119422"/>
                    </a:cubicBezTo>
                    <a:cubicBezTo>
                      <a:pt x="97742" y="119422"/>
                      <a:pt x="121013" y="96504"/>
                      <a:pt x="121013" y="68330"/>
                    </a:cubicBezTo>
                    <a:cubicBezTo>
                      <a:pt x="121013" y="40161"/>
                      <a:pt x="97742" y="17248"/>
                      <a:pt x="69132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797344C-A6BF-20C1-D21C-5DDEC1A3997A}"/>
                </a:ext>
              </a:extLst>
            </p:cNvPr>
            <p:cNvSpPr/>
            <p:nvPr/>
          </p:nvSpPr>
          <p:spPr>
            <a:xfrm>
              <a:off x="7314396" y="2664930"/>
              <a:ext cx="396882" cy="151148"/>
            </a:xfrm>
            <a:custGeom>
              <a:avLst/>
              <a:gdLst>
                <a:gd name="connsiteX0" fmla="*/ 198446 w 396882"/>
                <a:gd name="connsiteY0" fmla="*/ 151149 h 151148"/>
                <a:gd name="connsiteX1" fmla="*/ 0 w 396882"/>
                <a:gd name="connsiteY1" fmla="*/ 71996 h 151148"/>
                <a:gd name="connsiteX2" fmla="*/ 114355 w 396882"/>
                <a:gd name="connsiteY2" fmla="*/ 0 h 151148"/>
                <a:gd name="connsiteX3" fmla="*/ 117408 w 396882"/>
                <a:gd name="connsiteY3" fmla="*/ 16980 h 151148"/>
                <a:gd name="connsiteX4" fmla="*/ 17248 w 396882"/>
                <a:gd name="connsiteY4" fmla="*/ 72000 h 151148"/>
                <a:gd name="connsiteX5" fmla="*/ 198446 w 396882"/>
                <a:gd name="connsiteY5" fmla="*/ 133901 h 151148"/>
                <a:gd name="connsiteX6" fmla="*/ 379635 w 396882"/>
                <a:gd name="connsiteY6" fmla="*/ 72004 h 151148"/>
                <a:gd name="connsiteX7" fmla="*/ 279483 w 396882"/>
                <a:gd name="connsiteY7" fmla="*/ 16980 h 151148"/>
                <a:gd name="connsiteX8" fmla="*/ 282532 w 396882"/>
                <a:gd name="connsiteY8" fmla="*/ 0 h 151148"/>
                <a:gd name="connsiteX9" fmla="*/ 396883 w 396882"/>
                <a:gd name="connsiteY9" fmla="*/ 72000 h 151148"/>
                <a:gd name="connsiteX10" fmla="*/ 198446 w 396882"/>
                <a:gd name="connsiteY10" fmla="*/ 151149 h 15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882" h="151148">
                  <a:moveTo>
                    <a:pt x="198446" y="151149"/>
                  </a:moveTo>
                  <a:cubicBezTo>
                    <a:pt x="85319" y="151149"/>
                    <a:pt x="4" y="117119"/>
                    <a:pt x="0" y="71996"/>
                  </a:cubicBezTo>
                  <a:cubicBezTo>
                    <a:pt x="0" y="39786"/>
                    <a:pt x="42748" y="12875"/>
                    <a:pt x="114355" y="0"/>
                  </a:cubicBezTo>
                  <a:lnTo>
                    <a:pt x="117408" y="16980"/>
                  </a:lnTo>
                  <a:cubicBezTo>
                    <a:pt x="57499" y="27751"/>
                    <a:pt x="17248" y="49863"/>
                    <a:pt x="17248" y="72000"/>
                  </a:cubicBezTo>
                  <a:cubicBezTo>
                    <a:pt x="17252" y="101278"/>
                    <a:pt x="91666" y="133901"/>
                    <a:pt x="198446" y="133901"/>
                  </a:cubicBezTo>
                  <a:cubicBezTo>
                    <a:pt x="305225" y="133901"/>
                    <a:pt x="379635" y="101282"/>
                    <a:pt x="379635" y="72004"/>
                  </a:cubicBezTo>
                  <a:cubicBezTo>
                    <a:pt x="379635" y="49858"/>
                    <a:pt x="339388" y="27743"/>
                    <a:pt x="279483" y="16980"/>
                  </a:cubicBezTo>
                  <a:lnTo>
                    <a:pt x="282532" y="0"/>
                  </a:lnTo>
                  <a:cubicBezTo>
                    <a:pt x="354131" y="12867"/>
                    <a:pt x="396883" y="39786"/>
                    <a:pt x="396883" y="72000"/>
                  </a:cubicBezTo>
                  <a:cubicBezTo>
                    <a:pt x="396883" y="117119"/>
                    <a:pt x="311572" y="151149"/>
                    <a:pt x="198446" y="151149"/>
                  </a:cubicBezTo>
                  <a:close/>
                </a:path>
              </a:pathLst>
            </a:custGeom>
            <a:solidFill>
              <a:schemeClr val="accent1"/>
            </a:solidFill>
            <a:ln w="1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B1C88C9-FDF8-0B61-2D41-48C30739A444}"/>
              </a:ext>
            </a:extLst>
          </p:cNvPr>
          <p:cNvSpPr txBox="1"/>
          <p:nvPr/>
        </p:nvSpPr>
        <p:spPr>
          <a:xfrm>
            <a:off x="4692968" y="6455012"/>
            <a:ext cx="2788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210 나무굴림 R" panose="02020603020101020101" pitchFamily="18" charset="-127"/>
                <a:ea typeface="210 나무굴림 R" panose="02020603020101020101" pitchFamily="18" charset="-127"/>
                <a:cs typeface="Pretendard SemiBold" panose="02000703000000020004" pitchFamily="50" charset="-127"/>
              </a:rPr>
              <a:t>우주궤도역학  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210 나무굴림 R" panose="02020603020101020101" pitchFamily="18" charset="-127"/>
                <a:ea typeface="210 나무굴림 R" panose="02020603020101020101" pitchFamily="18" charset="-127"/>
                <a:cs typeface="Pretendard SemiBold" panose="02000703000000020004" pitchFamily="50" charset="-127"/>
              </a:rPr>
              <a:t>Term project2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latin typeface="210 나무굴림 R" panose="02020603020101020101" pitchFamily="18" charset="-127"/>
              <a:ea typeface="210 나무굴림 R" panose="02020603020101020101" pitchFamily="18" charset="-127"/>
              <a:cs typeface="Pretendard SemiBold" panose="0200070300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D5FDB2F-7E11-542F-0BD9-341C42D787D0}"/>
              </a:ext>
            </a:extLst>
          </p:cNvPr>
          <p:cNvCxnSpPr>
            <a:cxnSpLocks/>
          </p:cNvCxnSpPr>
          <p:nvPr/>
        </p:nvCxnSpPr>
        <p:spPr>
          <a:xfrm>
            <a:off x="6096000" y="1254620"/>
            <a:ext cx="0" cy="560338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807E5D-55D5-FD11-53D0-27F91D48EB49}"/>
              </a:ext>
            </a:extLst>
          </p:cNvPr>
          <p:cNvSpPr txBox="1"/>
          <p:nvPr/>
        </p:nvSpPr>
        <p:spPr>
          <a:xfrm>
            <a:off x="772368" y="2166260"/>
            <a:ext cx="4990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ea typeface="210 나무굴림 R" panose="02020603020101020101" pitchFamily="18" charset="-127"/>
              </a:rPr>
              <a:t>주어진 </a:t>
            </a:r>
            <a:r>
              <a:rPr lang="en-US" altLang="ko-KR" dirty="0">
                <a:latin typeface="+mj-lt"/>
                <a:ea typeface="210 나무굴림 R" panose="02020603020101020101" pitchFamily="18" charset="-127"/>
              </a:rPr>
              <a:t>data</a:t>
            </a:r>
            <a:r>
              <a:rPr lang="ko-KR" altLang="en-US" dirty="0">
                <a:latin typeface="+mj-lt"/>
                <a:ea typeface="210 나무굴림 R" panose="02020603020101020101" pitchFamily="18" charset="-127"/>
              </a:rPr>
              <a:t>파일을 읽어 </a:t>
            </a:r>
            <a:endParaRPr lang="en-US" altLang="ko-KR" dirty="0">
              <a:latin typeface="+mj-lt"/>
              <a:ea typeface="210 나무굴림 R" panose="02020603020101020101" pitchFamily="18" charset="-127"/>
            </a:endParaRPr>
          </a:p>
          <a:p>
            <a:r>
              <a:rPr lang="en-US" altLang="ko-KR" dirty="0">
                <a:latin typeface="+mj-lt"/>
                <a:ea typeface="210 나무굴림 R" panose="02020603020101020101" pitchFamily="18" charset="-127"/>
              </a:rPr>
              <a:t>semi-major axis, eccentricity, inclination, argument of perigee, mean anomaly at t0, Epoch, RAAN </a:t>
            </a:r>
            <a:r>
              <a:rPr lang="ko-KR" altLang="en-US" dirty="0">
                <a:latin typeface="+mj-lt"/>
                <a:ea typeface="210 나무굴림 R" panose="02020603020101020101" pitchFamily="18" charset="-127"/>
              </a:rPr>
              <a:t>값을 입력 후 공식을 사용하여 </a:t>
            </a:r>
            <a:r>
              <a:rPr lang="en-US" altLang="ko-KR" dirty="0" err="1">
                <a:latin typeface="+mj-lt"/>
                <a:ea typeface="210 나무굴림 R" panose="02020603020101020101" pitchFamily="18" charset="-127"/>
              </a:rPr>
              <a:t>true_anomaly</a:t>
            </a:r>
            <a:r>
              <a:rPr lang="en-US" altLang="ko-KR" dirty="0">
                <a:latin typeface="+mj-lt"/>
                <a:ea typeface="210 나무굴림 R" panose="02020603020101020101" pitchFamily="18" charset="-127"/>
              </a:rPr>
              <a:t> at t = t0</a:t>
            </a:r>
            <a:r>
              <a:rPr lang="ko-KR" altLang="en-US" dirty="0">
                <a:latin typeface="+mj-lt"/>
                <a:ea typeface="210 나무굴림 R" panose="02020603020101020101" pitchFamily="18" charset="-127"/>
              </a:rPr>
              <a:t>를</a:t>
            </a:r>
            <a:r>
              <a:rPr lang="en-US" altLang="ko-KR" dirty="0">
                <a:latin typeface="+mj-lt"/>
                <a:ea typeface="210 나무굴림 R" panose="02020603020101020101" pitchFamily="18" charset="-127"/>
              </a:rPr>
              <a:t> </a:t>
            </a:r>
            <a:r>
              <a:rPr lang="ko-KR" altLang="en-US" dirty="0">
                <a:latin typeface="+mj-lt"/>
                <a:ea typeface="210 나무굴림 R" panose="02020603020101020101" pitchFamily="18" charset="-127"/>
              </a:rPr>
              <a:t>구한다</a:t>
            </a:r>
            <a:r>
              <a:rPr lang="en-US" altLang="ko-KR" dirty="0">
                <a:latin typeface="+mj-lt"/>
                <a:ea typeface="210 나무굴림 R" panose="02020603020101020101" pitchFamily="18" charset="-127"/>
              </a:rPr>
              <a:t>.</a:t>
            </a:r>
            <a:endParaRPr lang="ko-KR" altLang="en-US" dirty="0">
              <a:latin typeface="+mj-lt"/>
              <a:ea typeface="210 나무굴림 R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0F2E4CB-984E-C9CE-FF91-C24610E8E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54" y="3659705"/>
            <a:ext cx="2014071" cy="299218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5DD104C-E4EE-C1F8-076B-16FDD4E7D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89" y="2008500"/>
            <a:ext cx="5822090" cy="369263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98CCAFF-5646-CAF2-9417-B42FFA53C0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" t="18261" r="47064" b="71659"/>
          <a:stretch/>
        </p:blipFill>
        <p:spPr>
          <a:xfrm>
            <a:off x="626610" y="1377547"/>
            <a:ext cx="4767874" cy="6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0E5B7ED-1E72-4921-3EE1-F625CF0113A0}"/>
              </a:ext>
            </a:extLst>
          </p:cNvPr>
          <p:cNvSpPr txBox="1"/>
          <p:nvPr/>
        </p:nvSpPr>
        <p:spPr>
          <a:xfrm>
            <a:off x="10399986" y="549275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95754-0DD1-46D3-8472-7ED3306AC56E}"/>
              </a:ext>
            </a:extLst>
          </p:cNvPr>
          <p:cNvSpPr txBox="1"/>
          <p:nvPr/>
        </p:nvSpPr>
        <p:spPr>
          <a:xfrm>
            <a:off x="9004411" y="3196216"/>
            <a:ext cx="2023952" cy="44165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87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검은고딕 블랙" panose="00000A00000000000000" pitchFamily="50" charset="-127"/>
                <a:ea typeface="검은고딕 블랙" panose="00000A00000000000000" pitchFamily="50" charset="-127"/>
                <a:cs typeface="Pretendard Black" panose="02000A03000000020004" pitchFamily="50" charset="-127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D4755-F9C4-6813-B2D9-246496247299}"/>
              </a:ext>
            </a:extLst>
          </p:cNvPr>
          <p:cNvSpPr txBox="1"/>
          <p:nvPr/>
        </p:nvSpPr>
        <p:spPr>
          <a:xfrm>
            <a:off x="1174750" y="822223"/>
            <a:ext cx="248657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문제 해결 과정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(2)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CCD9B-7E82-C5CA-1709-FA45A5802627}"/>
              </a:ext>
            </a:extLst>
          </p:cNvPr>
          <p:cNvSpPr txBox="1"/>
          <p:nvPr/>
        </p:nvSpPr>
        <p:spPr>
          <a:xfrm>
            <a:off x="570850" y="532938"/>
            <a:ext cx="36228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</p:txBody>
      </p:sp>
      <p:cxnSp>
        <p:nvCxnSpPr>
          <p:cNvPr id="11" name="직선 연결선 9">
            <a:extLst>
              <a:ext uri="{FF2B5EF4-FFF2-40B4-BE49-F238E27FC236}">
                <a16:creationId xmlns:a16="http://schemas.microsoft.com/office/drawing/2014/main" id="{1453BBEB-6E01-1E27-BE0F-118507A9B93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0">
            <a:extLst>
              <a:ext uri="{FF2B5EF4-FFF2-40B4-BE49-F238E27FC236}">
                <a16:creationId xmlns:a16="http://schemas.microsoft.com/office/drawing/2014/main" id="{470FB60B-FB03-BAC4-D9FA-8E385F9DCF3A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2DDDCF-F325-E775-ECC6-537360AD0328}"/>
              </a:ext>
            </a:extLst>
          </p:cNvPr>
          <p:cNvSpPr txBox="1"/>
          <p:nvPr/>
        </p:nvSpPr>
        <p:spPr>
          <a:xfrm>
            <a:off x="587243" y="786057"/>
            <a:ext cx="3866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04</a:t>
            </a:r>
          </a:p>
        </p:txBody>
      </p:sp>
      <p:grpSp>
        <p:nvGrpSpPr>
          <p:cNvPr id="15" name="그래픽 24">
            <a:extLst>
              <a:ext uri="{FF2B5EF4-FFF2-40B4-BE49-F238E27FC236}">
                <a16:creationId xmlns:a16="http://schemas.microsoft.com/office/drawing/2014/main" id="{6E795B95-89C4-A37F-425E-0BB71D4D8C5F}"/>
              </a:ext>
            </a:extLst>
          </p:cNvPr>
          <p:cNvGrpSpPr/>
          <p:nvPr/>
        </p:nvGrpSpPr>
        <p:grpSpPr>
          <a:xfrm>
            <a:off x="11201779" y="639634"/>
            <a:ext cx="396882" cy="551921"/>
            <a:chOff x="7314396" y="2264158"/>
            <a:chExt cx="396882" cy="551921"/>
          </a:xfrm>
          <a:solidFill>
            <a:schemeClr val="accent1"/>
          </a:solidFill>
        </p:grpSpPr>
        <p:grpSp>
          <p:nvGrpSpPr>
            <p:cNvPr id="16" name="그래픽 24">
              <a:extLst>
                <a:ext uri="{FF2B5EF4-FFF2-40B4-BE49-F238E27FC236}">
                  <a16:creationId xmlns:a16="http://schemas.microsoft.com/office/drawing/2014/main" id="{862281DB-6541-2552-29D8-C19521B48D31}"/>
                </a:ext>
              </a:extLst>
            </p:cNvPr>
            <p:cNvGrpSpPr/>
            <p:nvPr/>
          </p:nvGrpSpPr>
          <p:grpSpPr>
            <a:xfrm>
              <a:off x="7352944" y="2264158"/>
              <a:ext cx="319795" cy="481926"/>
              <a:chOff x="7352944" y="2264158"/>
              <a:chExt cx="319795" cy="481926"/>
            </a:xfrm>
            <a:solidFill>
              <a:schemeClr val="accent1"/>
            </a:solidFill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2D0E8A1-8C86-4429-99CE-4DB9F377B596}"/>
                  </a:ext>
                </a:extLst>
              </p:cNvPr>
              <p:cNvSpPr/>
              <p:nvPr/>
            </p:nvSpPr>
            <p:spPr>
              <a:xfrm>
                <a:off x="7352944" y="2264158"/>
                <a:ext cx="319795" cy="481926"/>
              </a:xfrm>
              <a:custGeom>
                <a:avLst/>
                <a:gdLst>
                  <a:gd name="connsiteX0" fmla="*/ 159898 w 319795"/>
                  <a:gd name="connsiteY0" fmla="*/ 481926 h 481926"/>
                  <a:gd name="connsiteX1" fmla="*/ 152731 w 319795"/>
                  <a:gd name="connsiteY1" fmla="*/ 471220 h 481926"/>
                  <a:gd name="connsiteX2" fmla="*/ 0 w 319795"/>
                  <a:gd name="connsiteY2" fmla="*/ 157905 h 481926"/>
                  <a:gd name="connsiteX3" fmla="*/ 159898 w 319795"/>
                  <a:gd name="connsiteY3" fmla="*/ 0 h 481926"/>
                  <a:gd name="connsiteX4" fmla="*/ 319795 w 319795"/>
                  <a:gd name="connsiteY4" fmla="*/ 157901 h 481926"/>
                  <a:gd name="connsiteX5" fmla="*/ 167064 w 319795"/>
                  <a:gd name="connsiteY5" fmla="*/ 471215 h 481926"/>
                  <a:gd name="connsiteX6" fmla="*/ 159898 w 319795"/>
                  <a:gd name="connsiteY6" fmla="*/ 481926 h 481926"/>
                  <a:gd name="connsiteX7" fmla="*/ 159898 w 319795"/>
                  <a:gd name="connsiteY7" fmla="*/ 17248 h 481926"/>
                  <a:gd name="connsiteX8" fmla="*/ 17248 w 319795"/>
                  <a:gd name="connsiteY8" fmla="*/ 157901 h 481926"/>
                  <a:gd name="connsiteX9" fmla="*/ 159898 w 319795"/>
                  <a:gd name="connsiteY9" fmla="*/ 450704 h 481926"/>
                  <a:gd name="connsiteX10" fmla="*/ 302548 w 319795"/>
                  <a:gd name="connsiteY10" fmla="*/ 157901 h 481926"/>
                  <a:gd name="connsiteX11" fmla="*/ 159898 w 319795"/>
                  <a:gd name="connsiteY11" fmla="*/ 17248 h 4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9795" h="481926">
                    <a:moveTo>
                      <a:pt x="159898" y="481926"/>
                    </a:moveTo>
                    <a:lnTo>
                      <a:pt x="152731" y="471220"/>
                    </a:lnTo>
                    <a:cubicBezTo>
                      <a:pt x="146496" y="461902"/>
                      <a:pt x="0" y="242035"/>
                      <a:pt x="0" y="157905"/>
                    </a:cubicBezTo>
                    <a:cubicBezTo>
                      <a:pt x="0" y="70836"/>
                      <a:pt x="71728" y="0"/>
                      <a:pt x="159898" y="0"/>
                    </a:cubicBezTo>
                    <a:cubicBezTo>
                      <a:pt x="248063" y="0"/>
                      <a:pt x="319795" y="70836"/>
                      <a:pt x="319795" y="157901"/>
                    </a:cubicBezTo>
                    <a:cubicBezTo>
                      <a:pt x="319795" y="242030"/>
                      <a:pt x="173299" y="461898"/>
                      <a:pt x="167064" y="471215"/>
                    </a:cubicBezTo>
                    <a:lnTo>
                      <a:pt x="159898" y="481926"/>
                    </a:lnTo>
                    <a:close/>
                    <a:moveTo>
                      <a:pt x="159898" y="17248"/>
                    </a:moveTo>
                    <a:cubicBezTo>
                      <a:pt x="81240" y="17248"/>
                      <a:pt x="17248" y="80343"/>
                      <a:pt x="17248" y="157901"/>
                    </a:cubicBezTo>
                    <a:cubicBezTo>
                      <a:pt x="17248" y="226732"/>
                      <a:pt x="130042" y="404791"/>
                      <a:pt x="159898" y="450704"/>
                    </a:cubicBezTo>
                    <a:cubicBezTo>
                      <a:pt x="189753" y="404791"/>
                      <a:pt x="302548" y="226732"/>
                      <a:pt x="302548" y="157901"/>
                    </a:cubicBezTo>
                    <a:cubicBezTo>
                      <a:pt x="302548" y="80343"/>
                      <a:pt x="238555" y="17248"/>
                      <a:pt x="159898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403B5FD3-8BFB-0F39-3A0A-88A16FB8A4FF}"/>
                  </a:ext>
                </a:extLst>
              </p:cNvPr>
              <p:cNvSpPr/>
              <p:nvPr/>
            </p:nvSpPr>
            <p:spPr>
              <a:xfrm>
                <a:off x="7443709" y="2353728"/>
                <a:ext cx="138260" cy="136669"/>
              </a:xfrm>
              <a:custGeom>
                <a:avLst/>
                <a:gdLst>
                  <a:gd name="connsiteX0" fmla="*/ 69132 w 138260"/>
                  <a:gd name="connsiteY0" fmla="*/ 136669 h 136669"/>
                  <a:gd name="connsiteX1" fmla="*/ 0 w 138260"/>
                  <a:gd name="connsiteY1" fmla="*/ 68330 h 136669"/>
                  <a:gd name="connsiteX2" fmla="*/ 69132 w 138260"/>
                  <a:gd name="connsiteY2" fmla="*/ 0 h 136669"/>
                  <a:gd name="connsiteX3" fmla="*/ 138261 w 138260"/>
                  <a:gd name="connsiteY3" fmla="*/ 68330 h 136669"/>
                  <a:gd name="connsiteX4" fmla="*/ 69132 w 138260"/>
                  <a:gd name="connsiteY4" fmla="*/ 136669 h 136669"/>
                  <a:gd name="connsiteX5" fmla="*/ 69132 w 138260"/>
                  <a:gd name="connsiteY5" fmla="*/ 17248 h 136669"/>
                  <a:gd name="connsiteX6" fmla="*/ 17248 w 138260"/>
                  <a:gd name="connsiteY6" fmla="*/ 68330 h 136669"/>
                  <a:gd name="connsiteX7" fmla="*/ 69132 w 138260"/>
                  <a:gd name="connsiteY7" fmla="*/ 119422 h 136669"/>
                  <a:gd name="connsiteX8" fmla="*/ 121013 w 138260"/>
                  <a:gd name="connsiteY8" fmla="*/ 68330 h 136669"/>
                  <a:gd name="connsiteX9" fmla="*/ 69132 w 138260"/>
                  <a:gd name="connsiteY9" fmla="*/ 17248 h 136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260" h="136669">
                    <a:moveTo>
                      <a:pt x="69132" y="136669"/>
                    </a:moveTo>
                    <a:cubicBezTo>
                      <a:pt x="31011" y="136669"/>
                      <a:pt x="0" y="106012"/>
                      <a:pt x="0" y="68330"/>
                    </a:cubicBezTo>
                    <a:cubicBezTo>
                      <a:pt x="0" y="30653"/>
                      <a:pt x="31011" y="0"/>
                      <a:pt x="69132" y="0"/>
                    </a:cubicBezTo>
                    <a:cubicBezTo>
                      <a:pt x="107249" y="0"/>
                      <a:pt x="138261" y="30653"/>
                      <a:pt x="138261" y="68330"/>
                    </a:cubicBezTo>
                    <a:cubicBezTo>
                      <a:pt x="138261" y="106012"/>
                      <a:pt x="107249" y="136669"/>
                      <a:pt x="69132" y="136669"/>
                    </a:cubicBezTo>
                    <a:close/>
                    <a:moveTo>
                      <a:pt x="69132" y="17248"/>
                    </a:moveTo>
                    <a:cubicBezTo>
                      <a:pt x="40519" y="17248"/>
                      <a:pt x="17248" y="40161"/>
                      <a:pt x="17248" y="68330"/>
                    </a:cubicBezTo>
                    <a:cubicBezTo>
                      <a:pt x="17248" y="96500"/>
                      <a:pt x="40519" y="119422"/>
                      <a:pt x="69132" y="119422"/>
                    </a:cubicBezTo>
                    <a:cubicBezTo>
                      <a:pt x="97742" y="119422"/>
                      <a:pt x="121013" y="96504"/>
                      <a:pt x="121013" y="68330"/>
                    </a:cubicBezTo>
                    <a:cubicBezTo>
                      <a:pt x="121013" y="40161"/>
                      <a:pt x="97742" y="17248"/>
                      <a:pt x="69132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797344C-A6BF-20C1-D21C-5DDEC1A3997A}"/>
                </a:ext>
              </a:extLst>
            </p:cNvPr>
            <p:cNvSpPr/>
            <p:nvPr/>
          </p:nvSpPr>
          <p:spPr>
            <a:xfrm>
              <a:off x="7314396" y="2664930"/>
              <a:ext cx="396882" cy="151148"/>
            </a:xfrm>
            <a:custGeom>
              <a:avLst/>
              <a:gdLst>
                <a:gd name="connsiteX0" fmla="*/ 198446 w 396882"/>
                <a:gd name="connsiteY0" fmla="*/ 151149 h 151148"/>
                <a:gd name="connsiteX1" fmla="*/ 0 w 396882"/>
                <a:gd name="connsiteY1" fmla="*/ 71996 h 151148"/>
                <a:gd name="connsiteX2" fmla="*/ 114355 w 396882"/>
                <a:gd name="connsiteY2" fmla="*/ 0 h 151148"/>
                <a:gd name="connsiteX3" fmla="*/ 117408 w 396882"/>
                <a:gd name="connsiteY3" fmla="*/ 16980 h 151148"/>
                <a:gd name="connsiteX4" fmla="*/ 17248 w 396882"/>
                <a:gd name="connsiteY4" fmla="*/ 72000 h 151148"/>
                <a:gd name="connsiteX5" fmla="*/ 198446 w 396882"/>
                <a:gd name="connsiteY5" fmla="*/ 133901 h 151148"/>
                <a:gd name="connsiteX6" fmla="*/ 379635 w 396882"/>
                <a:gd name="connsiteY6" fmla="*/ 72004 h 151148"/>
                <a:gd name="connsiteX7" fmla="*/ 279483 w 396882"/>
                <a:gd name="connsiteY7" fmla="*/ 16980 h 151148"/>
                <a:gd name="connsiteX8" fmla="*/ 282532 w 396882"/>
                <a:gd name="connsiteY8" fmla="*/ 0 h 151148"/>
                <a:gd name="connsiteX9" fmla="*/ 396883 w 396882"/>
                <a:gd name="connsiteY9" fmla="*/ 72000 h 151148"/>
                <a:gd name="connsiteX10" fmla="*/ 198446 w 396882"/>
                <a:gd name="connsiteY10" fmla="*/ 151149 h 15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882" h="151148">
                  <a:moveTo>
                    <a:pt x="198446" y="151149"/>
                  </a:moveTo>
                  <a:cubicBezTo>
                    <a:pt x="85319" y="151149"/>
                    <a:pt x="4" y="117119"/>
                    <a:pt x="0" y="71996"/>
                  </a:cubicBezTo>
                  <a:cubicBezTo>
                    <a:pt x="0" y="39786"/>
                    <a:pt x="42748" y="12875"/>
                    <a:pt x="114355" y="0"/>
                  </a:cubicBezTo>
                  <a:lnTo>
                    <a:pt x="117408" y="16980"/>
                  </a:lnTo>
                  <a:cubicBezTo>
                    <a:pt x="57499" y="27751"/>
                    <a:pt x="17248" y="49863"/>
                    <a:pt x="17248" y="72000"/>
                  </a:cubicBezTo>
                  <a:cubicBezTo>
                    <a:pt x="17252" y="101278"/>
                    <a:pt x="91666" y="133901"/>
                    <a:pt x="198446" y="133901"/>
                  </a:cubicBezTo>
                  <a:cubicBezTo>
                    <a:pt x="305225" y="133901"/>
                    <a:pt x="379635" y="101282"/>
                    <a:pt x="379635" y="72004"/>
                  </a:cubicBezTo>
                  <a:cubicBezTo>
                    <a:pt x="379635" y="49858"/>
                    <a:pt x="339388" y="27743"/>
                    <a:pt x="279483" y="16980"/>
                  </a:cubicBezTo>
                  <a:lnTo>
                    <a:pt x="282532" y="0"/>
                  </a:lnTo>
                  <a:cubicBezTo>
                    <a:pt x="354131" y="12867"/>
                    <a:pt x="396883" y="39786"/>
                    <a:pt x="396883" y="72000"/>
                  </a:cubicBezTo>
                  <a:cubicBezTo>
                    <a:pt x="396883" y="117119"/>
                    <a:pt x="311572" y="151149"/>
                    <a:pt x="198446" y="151149"/>
                  </a:cubicBezTo>
                  <a:close/>
                </a:path>
              </a:pathLst>
            </a:custGeom>
            <a:solidFill>
              <a:schemeClr val="accent1"/>
            </a:solidFill>
            <a:ln w="1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C163F0-7CA9-7396-E609-8AF99070B875}"/>
              </a:ext>
            </a:extLst>
          </p:cNvPr>
          <p:cNvSpPr txBox="1"/>
          <p:nvPr/>
        </p:nvSpPr>
        <p:spPr>
          <a:xfrm>
            <a:off x="4692968" y="6455012"/>
            <a:ext cx="2788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우주궤도역학  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Term project2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CB489B-19F5-9A60-FAD7-05145DFB6E3C}"/>
              </a:ext>
            </a:extLst>
          </p:cNvPr>
          <p:cNvCxnSpPr>
            <a:cxnSpLocks/>
          </p:cNvCxnSpPr>
          <p:nvPr/>
        </p:nvCxnSpPr>
        <p:spPr>
          <a:xfrm>
            <a:off x="6096000" y="1254620"/>
            <a:ext cx="0" cy="560338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DF5E935-6FE5-4F01-7618-E4A5FC167A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5" r="59420" b="62091"/>
          <a:stretch/>
        </p:blipFill>
        <p:spPr>
          <a:xfrm>
            <a:off x="600263" y="1371870"/>
            <a:ext cx="3630094" cy="5468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A03830-B0DC-2796-C5E6-3AC89B5ECB3F}"/>
              </a:ext>
            </a:extLst>
          </p:cNvPr>
          <p:cNvSpPr txBox="1"/>
          <p:nvPr/>
        </p:nvSpPr>
        <p:spPr>
          <a:xfrm>
            <a:off x="570850" y="2297557"/>
            <a:ext cx="521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주어진 시간 이후로 </a:t>
            </a:r>
            <a:r>
              <a:rPr lang="en-US" altLang="ko-KR" dirty="0"/>
              <a:t>24</a:t>
            </a:r>
            <a:r>
              <a:rPr lang="ko-KR" altLang="en-US" dirty="0"/>
              <a:t>시간을 </a:t>
            </a:r>
            <a:r>
              <a:rPr lang="en-US" altLang="ko-KR" dirty="0"/>
              <a:t>1</a:t>
            </a:r>
            <a:r>
              <a:rPr lang="ko-KR" altLang="en-US" dirty="0"/>
              <a:t>분 단위로 나누기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3FEAB09-2A4A-1EA2-225A-BBA71EE4B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90" y="3330977"/>
            <a:ext cx="4039458" cy="262945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41FE135-CF80-3B9B-59A0-FD264891B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" t="39879" r="51904" b="50001"/>
          <a:stretch/>
        </p:blipFill>
        <p:spPr>
          <a:xfrm>
            <a:off x="6636455" y="1335937"/>
            <a:ext cx="4157046" cy="6940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AB79462-20CE-C7FC-A8A8-C6D671191046}"/>
              </a:ext>
            </a:extLst>
          </p:cNvPr>
          <p:cNvSpPr txBox="1"/>
          <p:nvPr/>
        </p:nvSpPr>
        <p:spPr>
          <a:xfrm>
            <a:off x="6503960" y="2142566"/>
            <a:ext cx="500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시간 별  </a:t>
            </a:r>
            <a:r>
              <a:rPr lang="en-US" altLang="ko-KR" dirty="0"/>
              <a:t>true anomaly </a:t>
            </a:r>
            <a:r>
              <a:rPr lang="ko-KR" altLang="en-US" dirty="0"/>
              <a:t>값을 구한다</a:t>
            </a:r>
            <a:r>
              <a:rPr lang="en-US" altLang="ko-KR" dirty="0"/>
              <a:t>. </a:t>
            </a:r>
            <a:r>
              <a:rPr lang="ko-KR" altLang="en-US" dirty="0"/>
              <a:t>이후 주어진 데이터 속 </a:t>
            </a:r>
            <a:r>
              <a:rPr lang="en-US" altLang="ko-KR" dirty="0"/>
              <a:t>6 parameter</a:t>
            </a:r>
            <a:r>
              <a:rPr lang="ko-KR" altLang="en-US" dirty="0"/>
              <a:t>로 각 시간별 위성의 거리를 구한 후 </a:t>
            </a:r>
            <a:r>
              <a:rPr lang="en-US" altLang="ko-KR" dirty="0"/>
              <a:t>perifocal</a:t>
            </a:r>
            <a:r>
              <a:rPr lang="ko-KR" altLang="en-US" dirty="0"/>
              <a:t> </a:t>
            </a:r>
            <a:r>
              <a:rPr lang="en-US" altLang="ko-KR" dirty="0"/>
              <a:t>frame</a:t>
            </a:r>
            <a:r>
              <a:rPr lang="ko-KR" altLang="en-US" dirty="0"/>
              <a:t>에 벡터로 나타낸다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99110F9-BE10-0EF9-7EFD-0DED425A2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286" y="3178465"/>
            <a:ext cx="3620077" cy="352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3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0E5B7ED-1E72-4921-3EE1-F625CF0113A0}"/>
              </a:ext>
            </a:extLst>
          </p:cNvPr>
          <p:cNvSpPr txBox="1"/>
          <p:nvPr/>
        </p:nvSpPr>
        <p:spPr>
          <a:xfrm>
            <a:off x="10399986" y="549275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95754-0DD1-46D3-8472-7ED3306AC56E}"/>
              </a:ext>
            </a:extLst>
          </p:cNvPr>
          <p:cNvSpPr txBox="1"/>
          <p:nvPr/>
        </p:nvSpPr>
        <p:spPr>
          <a:xfrm>
            <a:off x="9004411" y="3196216"/>
            <a:ext cx="2023952" cy="44165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87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검은고딕 블랙" panose="00000A00000000000000" pitchFamily="50" charset="-127"/>
                <a:ea typeface="검은고딕 블랙" panose="00000A00000000000000" pitchFamily="50" charset="-127"/>
                <a:cs typeface="Pretendard Black" panose="02000A03000000020004" pitchFamily="50" charset="-127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D4755-F9C4-6813-B2D9-246496247299}"/>
              </a:ext>
            </a:extLst>
          </p:cNvPr>
          <p:cNvSpPr txBox="1"/>
          <p:nvPr/>
        </p:nvSpPr>
        <p:spPr>
          <a:xfrm>
            <a:off x="1174750" y="822223"/>
            <a:ext cx="248657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문제 해결 과정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(3)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CCD9B-7E82-C5CA-1709-FA45A5802627}"/>
              </a:ext>
            </a:extLst>
          </p:cNvPr>
          <p:cNvSpPr txBox="1"/>
          <p:nvPr/>
        </p:nvSpPr>
        <p:spPr>
          <a:xfrm>
            <a:off x="570850" y="532938"/>
            <a:ext cx="36228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</p:txBody>
      </p:sp>
      <p:cxnSp>
        <p:nvCxnSpPr>
          <p:cNvPr id="11" name="직선 연결선 9">
            <a:extLst>
              <a:ext uri="{FF2B5EF4-FFF2-40B4-BE49-F238E27FC236}">
                <a16:creationId xmlns:a16="http://schemas.microsoft.com/office/drawing/2014/main" id="{1453BBEB-6E01-1E27-BE0F-118507A9B93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0">
            <a:extLst>
              <a:ext uri="{FF2B5EF4-FFF2-40B4-BE49-F238E27FC236}">
                <a16:creationId xmlns:a16="http://schemas.microsoft.com/office/drawing/2014/main" id="{470FB60B-FB03-BAC4-D9FA-8E385F9DCF3A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2DDDCF-F325-E775-ECC6-537360AD0328}"/>
              </a:ext>
            </a:extLst>
          </p:cNvPr>
          <p:cNvSpPr txBox="1"/>
          <p:nvPr/>
        </p:nvSpPr>
        <p:spPr>
          <a:xfrm>
            <a:off x="587243" y="786057"/>
            <a:ext cx="3866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04</a:t>
            </a:r>
          </a:p>
        </p:txBody>
      </p:sp>
      <p:grpSp>
        <p:nvGrpSpPr>
          <p:cNvPr id="15" name="그래픽 24">
            <a:extLst>
              <a:ext uri="{FF2B5EF4-FFF2-40B4-BE49-F238E27FC236}">
                <a16:creationId xmlns:a16="http://schemas.microsoft.com/office/drawing/2014/main" id="{6E795B95-89C4-A37F-425E-0BB71D4D8C5F}"/>
              </a:ext>
            </a:extLst>
          </p:cNvPr>
          <p:cNvGrpSpPr/>
          <p:nvPr/>
        </p:nvGrpSpPr>
        <p:grpSpPr>
          <a:xfrm>
            <a:off x="11201779" y="639634"/>
            <a:ext cx="396882" cy="551921"/>
            <a:chOff x="7314396" y="2264158"/>
            <a:chExt cx="396882" cy="551921"/>
          </a:xfrm>
          <a:solidFill>
            <a:schemeClr val="accent1"/>
          </a:solidFill>
        </p:grpSpPr>
        <p:grpSp>
          <p:nvGrpSpPr>
            <p:cNvPr id="16" name="그래픽 24">
              <a:extLst>
                <a:ext uri="{FF2B5EF4-FFF2-40B4-BE49-F238E27FC236}">
                  <a16:creationId xmlns:a16="http://schemas.microsoft.com/office/drawing/2014/main" id="{862281DB-6541-2552-29D8-C19521B48D31}"/>
                </a:ext>
              </a:extLst>
            </p:cNvPr>
            <p:cNvGrpSpPr/>
            <p:nvPr/>
          </p:nvGrpSpPr>
          <p:grpSpPr>
            <a:xfrm>
              <a:off x="7352944" y="2264158"/>
              <a:ext cx="319795" cy="481926"/>
              <a:chOff x="7352944" y="2264158"/>
              <a:chExt cx="319795" cy="481926"/>
            </a:xfrm>
            <a:solidFill>
              <a:schemeClr val="accent1"/>
            </a:solidFill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2D0E8A1-8C86-4429-99CE-4DB9F377B596}"/>
                  </a:ext>
                </a:extLst>
              </p:cNvPr>
              <p:cNvSpPr/>
              <p:nvPr/>
            </p:nvSpPr>
            <p:spPr>
              <a:xfrm>
                <a:off x="7352944" y="2264158"/>
                <a:ext cx="319795" cy="481926"/>
              </a:xfrm>
              <a:custGeom>
                <a:avLst/>
                <a:gdLst>
                  <a:gd name="connsiteX0" fmla="*/ 159898 w 319795"/>
                  <a:gd name="connsiteY0" fmla="*/ 481926 h 481926"/>
                  <a:gd name="connsiteX1" fmla="*/ 152731 w 319795"/>
                  <a:gd name="connsiteY1" fmla="*/ 471220 h 481926"/>
                  <a:gd name="connsiteX2" fmla="*/ 0 w 319795"/>
                  <a:gd name="connsiteY2" fmla="*/ 157905 h 481926"/>
                  <a:gd name="connsiteX3" fmla="*/ 159898 w 319795"/>
                  <a:gd name="connsiteY3" fmla="*/ 0 h 481926"/>
                  <a:gd name="connsiteX4" fmla="*/ 319795 w 319795"/>
                  <a:gd name="connsiteY4" fmla="*/ 157901 h 481926"/>
                  <a:gd name="connsiteX5" fmla="*/ 167064 w 319795"/>
                  <a:gd name="connsiteY5" fmla="*/ 471215 h 481926"/>
                  <a:gd name="connsiteX6" fmla="*/ 159898 w 319795"/>
                  <a:gd name="connsiteY6" fmla="*/ 481926 h 481926"/>
                  <a:gd name="connsiteX7" fmla="*/ 159898 w 319795"/>
                  <a:gd name="connsiteY7" fmla="*/ 17248 h 481926"/>
                  <a:gd name="connsiteX8" fmla="*/ 17248 w 319795"/>
                  <a:gd name="connsiteY8" fmla="*/ 157901 h 481926"/>
                  <a:gd name="connsiteX9" fmla="*/ 159898 w 319795"/>
                  <a:gd name="connsiteY9" fmla="*/ 450704 h 481926"/>
                  <a:gd name="connsiteX10" fmla="*/ 302548 w 319795"/>
                  <a:gd name="connsiteY10" fmla="*/ 157901 h 481926"/>
                  <a:gd name="connsiteX11" fmla="*/ 159898 w 319795"/>
                  <a:gd name="connsiteY11" fmla="*/ 17248 h 4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9795" h="481926">
                    <a:moveTo>
                      <a:pt x="159898" y="481926"/>
                    </a:moveTo>
                    <a:lnTo>
                      <a:pt x="152731" y="471220"/>
                    </a:lnTo>
                    <a:cubicBezTo>
                      <a:pt x="146496" y="461902"/>
                      <a:pt x="0" y="242035"/>
                      <a:pt x="0" y="157905"/>
                    </a:cubicBezTo>
                    <a:cubicBezTo>
                      <a:pt x="0" y="70836"/>
                      <a:pt x="71728" y="0"/>
                      <a:pt x="159898" y="0"/>
                    </a:cubicBezTo>
                    <a:cubicBezTo>
                      <a:pt x="248063" y="0"/>
                      <a:pt x="319795" y="70836"/>
                      <a:pt x="319795" y="157901"/>
                    </a:cubicBezTo>
                    <a:cubicBezTo>
                      <a:pt x="319795" y="242030"/>
                      <a:pt x="173299" y="461898"/>
                      <a:pt x="167064" y="471215"/>
                    </a:cubicBezTo>
                    <a:lnTo>
                      <a:pt x="159898" y="481926"/>
                    </a:lnTo>
                    <a:close/>
                    <a:moveTo>
                      <a:pt x="159898" y="17248"/>
                    </a:moveTo>
                    <a:cubicBezTo>
                      <a:pt x="81240" y="17248"/>
                      <a:pt x="17248" y="80343"/>
                      <a:pt x="17248" y="157901"/>
                    </a:cubicBezTo>
                    <a:cubicBezTo>
                      <a:pt x="17248" y="226732"/>
                      <a:pt x="130042" y="404791"/>
                      <a:pt x="159898" y="450704"/>
                    </a:cubicBezTo>
                    <a:cubicBezTo>
                      <a:pt x="189753" y="404791"/>
                      <a:pt x="302548" y="226732"/>
                      <a:pt x="302548" y="157901"/>
                    </a:cubicBezTo>
                    <a:cubicBezTo>
                      <a:pt x="302548" y="80343"/>
                      <a:pt x="238555" y="17248"/>
                      <a:pt x="159898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403B5FD3-8BFB-0F39-3A0A-88A16FB8A4FF}"/>
                  </a:ext>
                </a:extLst>
              </p:cNvPr>
              <p:cNvSpPr/>
              <p:nvPr/>
            </p:nvSpPr>
            <p:spPr>
              <a:xfrm>
                <a:off x="7443709" y="2353728"/>
                <a:ext cx="138260" cy="136669"/>
              </a:xfrm>
              <a:custGeom>
                <a:avLst/>
                <a:gdLst>
                  <a:gd name="connsiteX0" fmla="*/ 69132 w 138260"/>
                  <a:gd name="connsiteY0" fmla="*/ 136669 h 136669"/>
                  <a:gd name="connsiteX1" fmla="*/ 0 w 138260"/>
                  <a:gd name="connsiteY1" fmla="*/ 68330 h 136669"/>
                  <a:gd name="connsiteX2" fmla="*/ 69132 w 138260"/>
                  <a:gd name="connsiteY2" fmla="*/ 0 h 136669"/>
                  <a:gd name="connsiteX3" fmla="*/ 138261 w 138260"/>
                  <a:gd name="connsiteY3" fmla="*/ 68330 h 136669"/>
                  <a:gd name="connsiteX4" fmla="*/ 69132 w 138260"/>
                  <a:gd name="connsiteY4" fmla="*/ 136669 h 136669"/>
                  <a:gd name="connsiteX5" fmla="*/ 69132 w 138260"/>
                  <a:gd name="connsiteY5" fmla="*/ 17248 h 136669"/>
                  <a:gd name="connsiteX6" fmla="*/ 17248 w 138260"/>
                  <a:gd name="connsiteY6" fmla="*/ 68330 h 136669"/>
                  <a:gd name="connsiteX7" fmla="*/ 69132 w 138260"/>
                  <a:gd name="connsiteY7" fmla="*/ 119422 h 136669"/>
                  <a:gd name="connsiteX8" fmla="*/ 121013 w 138260"/>
                  <a:gd name="connsiteY8" fmla="*/ 68330 h 136669"/>
                  <a:gd name="connsiteX9" fmla="*/ 69132 w 138260"/>
                  <a:gd name="connsiteY9" fmla="*/ 17248 h 136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260" h="136669">
                    <a:moveTo>
                      <a:pt x="69132" y="136669"/>
                    </a:moveTo>
                    <a:cubicBezTo>
                      <a:pt x="31011" y="136669"/>
                      <a:pt x="0" y="106012"/>
                      <a:pt x="0" y="68330"/>
                    </a:cubicBezTo>
                    <a:cubicBezTo>
                      <a:pt x="0" y="30653"/>
                      <a:pt x="31011" y="0"/>
                      <a:pt x="69132" y="0"/>
                    </a:cubicBezTo>
                    <a:cubicBezTo>
                      <a:pt x="107249" y="0"/>
                      <a:pt x="138261" y="30653"/>
                      <a:pt x="138261" y="68330"/>
                    </a:cubicBezTo>
                    <a:cubicBezTo>
                      <a:pt x="138261" y="106012"/>
                      <a:pt x="107249" y="136669"/>
                      <a:pt x="69132" y="136669"/>
                    </a:cubicBezTo>
                    <a:close/>
                    <a:moveTo>
                      <a:pt x="69132" y="17248"/>
                    </a:moveTo>
                    <a:cubicBezTo>
                      <a:pt x="40519" y="17248"/>
                      <a:pt x="17248" y="40161"/>
                      <a:pt x="17248" y="68330"/>
                    </a:cubicBezTo>
                    <a:cubicBezTo>
                      <a:pt x="17248" y="96500"/>
                      <a:pt x="40519" y="119422"/>
                      <a:pt x="69132" y="119422"/>
                    </a:cubicBezTo>
                    <a:cubicBezTo>
                      <a:pt x="97742" y="119422"/>
                      <a:pt x="121013" y="96504"/>
                      <a:pt x="121013" y="68330"/>
                    </a:cubicBezTo>
                    <a:cubicBezTo>
                      <a:pt x="121013" y="40161"/>
                      <a:pt x="97742" y="17248"/>
                      <a:pt x="69132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797344C-A6BF-20C1-D21C-5DDEC1A3997A}"/>
                </a:ext>
              </a:extLst>
            </p:cNvPr>
            <p:cNvSpPr/>
            <p:nvPr/>
          </p:nvSpPr>
          <p:spPr>
            <a:xfrm>
              <a:off x="7314396" y="2664930"/>
              <a:ext cx="396882" cy="151148"/>
            </a:xfrm>
            <a:custGeom>
              <a:avLst/>
              <a:gdLst>
                <a:gd name="connsiteX0" fmla="*/ 198446 w 396882"/>
                <a:gd name="connsiteY0" fmla="*/ 151149 h 151148"/>
                <a:gd name="connsiteX1" fmla="*/ 0 w 396882"/>
                <a:gd name="connsiteY1" fmla="*/ 71996 h 151148"/>
                <a:gd name="connsiteX2" fmla="*/ 114355 w 396882"/>
                <a:gd name="connsiteY2" fmla="*/ 0 h 151148"/>
                <a:gd name="connsiteX3" fmla="*/ 117408 w 396882"/>
                <a:gd name="connsiteY3" fmla="*/ 16980 h 151148"/>
                <a:gd name="connsiteX4" fmla="*/ 17248 w 396882"/>
                <a:gd name="connsiteY4" fmla="*/ 72000 h 151148"/>
                <a:gd name="connsiteX5" fmla="*/ 198446 w 396882"/>
                <a:gd name="connsiteY5" fmla="*/ 133901 h 151148"/>
                <a:gd name="connsiteX6" fmla="*/ 379635 w 396882"/>
                <a:gd name="connsiteY6" fmla="*/ 72004 h 151148"/>
                <a:gd name="connsiteX7" fmla="*/ 279483 w 396882"/>
                <a:gd name="connsiteY7" fmla="*/ 16980 h 151148"/>
                <a:gd name="connsiteX8" fmla="*/ 282532 w 396882"/>
                <a:gd name="connsiteY8" fmla="*/ 0 h 151148"/>
                <a:gd name="connsiteX9" fmla="*/ 396883 w 396882"/>
                <a:gd name="connsiteY9" fmla="*/ 72000 h 151148"/>
                <a:gd name="connsiteX10" fmla="*/ 198446 w 396882"/>
                <a:gd name="connsiteY10" fmla="*/ 151149 h 15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882" h="151148">
                  <a:moveTo>
                    <a:pt x="198446" y="151149"/>
                  </a:moveTo>
                  <a:cubicBezTo>
                    <a:pt x="85319" y="151149"/>
                    <a:pt x="4" y="117119"/>
                    <a:pt x="0" y="71996"/>
                  </a:cubicBezTo>
                  <a:cubicBezTo>
                    <a:pt x="0" y="39786"/>
                    <a:pt x="42748" y="12875"/>
                    <a:pt x="114355" y="0"/>
                  </a:cubicBezTo>
                  <a:lnTo>
                    <a:pt x="117408" y="16980"/>
                  </a:lnTo>
                  <a:cubicBezTo>
                    <a:pt x="57499" y="27751"/>
                    <a:pt x="17248" y="49863"/>
                    <a:pt x="17248" y="72000"/>
                  </a:cubicBezTo>
                  <a:cubicBezTo>
                    <a:pt x="17252" y="101278"/>
                    <a:pt x="91666" y="133901"/>
                    <a:pt x="198446" y="133901"/>
                  </a:cubicBezTo>
                  <a:cubicBezTo>
                    <a:pt x="305225" y="133901"/>
                    <a:pt x="379635" y="101282"/>
                    <a:pt x="379635" y="72004"/>
                  </a:cubicBezTo>
                  <a:cubicBezTo>
                    <a:pt x="379635" y="49858"/>
                    <a:pt x="339388" y="27743"/>
                    <a:pt x="279483" y="16980"/>
                  </a:cubicBezTo>
                  <a:lnTo>
                    <a:pt x="282532" y="0"/>
                  </a:lnTo>
                  <a:cubicBezTo>
                    <a:pt x="354131" y="12867"/>
                    <a:pt x="396883" y="39786"/>
                    <a:pt x="396883" y="72000"/>
                  </a:cubicBezTo>
                  <a:cubicBezTo>
                    <a:pt x="396883" y="117119"/>
                    <a:pt x="311572" y="151149"/>
                    <a:pt x="198446" y="151149"/>
                  </a:cubicBezTo>
                  <a:close/>
                </a:path>
              </a:pathLst>
            </a:custGeom>
            <a:solidFill>
              <a:schemeClr val="accent1"/>
            </a:solidFill>
            <a:ln w="1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C163F0-7CA9-7396-E609-8AF99070B875}"/>
              </a:ext>
            </a:extLst>
          </p:cNvPr>
          <p:cNvSpPr txBox="1"/>
          <p:nvPr/>
        </p:nvSpPr>
        <p:spPr>
          <a:xfrm>
            <a:off x="4692968" y="6455012"/>
            <a:ext cx="2788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우주궤도역학  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Term project2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29B3BB-42DD-B603-28D0-8894E8E3E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" t="41299" r="52915" b="48436"/>
          <a:stretch/>
        </p:blipFill>
        <p:spPr>
          <a:xfrm>
            <a:off x="1195462" y="1444730"/>
            <a:ext cx="3984256" cy="66578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61CE61F-EDCF-41E7-DA5E-1535D63485E2}"/>
              </a:ext>
            </a:extLst>
          </p:cNvPr>
          <p:cNvCxnSpPr>
            <a:cxnSpLocks/>
          </p:cNvCxnSpPr>
          <p:nvPr/>
        </p:nvCxnSpPr>
        <p:spPr>
          <a:xfrm>
            <a:off x="6096000" y="1254620"/>
            <a:ext cx="0" cy="560338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A7A178A-2873-817C-66EE-908209B1BD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" t="52640" r="12831" b="41329"/>
          <a:stretch/>
        </p:blipFill>
        <p:spPr>
          <a:xfrm>
            <a:off x="6302188" y="1544091"/>
            <a:ext cx="5665693" cy="3092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747ED36-25EC-0254-F6EC-AC007659E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91" y="2151061"/>
            <a:ext cx="4893597" cy="392088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64D96A5-41B1-B91C-B710-7D5304956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589" y="2904006"/>
            <a:ext cx="4954072" cy="177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9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0E5B7ED-1E72-4921-3EE1-F625CF0113A0}"/>
              </a:ext>
            </a:extLst>
          </p:cNvPr>
          <p:cNvSpPr txBox="1"/>
          <p:nvPr/>
        </p:nvSpPr>
        <p:spPr>
          <a:xfrm>
            <a:off x="10399986" y="549275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95754-0DD1-46D3-8472-7ED3306AC56E}"/>
              </a:ext>
            </a:extLst>
          </p:cNvPr>
          <p:cNvSpPr txBox="1"/>
          <p:nvPr/>
        </p:nvSpPr>
        <p:spPr>
          <a:xfrm>
            <a:off x="9004411" y="3196216"/>
            <a:ext cx="2023952" cy="44165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87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검은고딕 블랙" panose="00000A00000000000000" pitchFamily="50" charset="-127"/>
                <a:ea typeface="검은고딕 블랙" panose="00000A00000000000000" pitchFamily="50" charset="-127"/>
                <a:cs typeface="Pretendard Black" panose="02000A03000000020004" pitchFamily="50" charset="-127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D4755-F9C4-6813-B2D9-246496247299}"/>
              </a:ext>
            </a:extLst>
          </p:cNvPr>
          <p:cNvSpPr txBox="1"/>
          <p:nvPr/>
        </p:nvSpPr>
        <p:spPr>
          <a:xfrm>
            <a:off x="1174750" y="822223"/>
            <a:ext cx="248657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문제 해결 과정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(4)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CCD9B-7E82-C5CA-1709-FA45A5802627}"/>
              </a:ext>
            </a:extLst>
          </p:cNvPr>
          <p:cNvSpPr txBox="1"/>
          <p:nvPr/>
        </p:nvSpPr>
        <p:spPr>
          <a:xfrm>
            <a:off x="570850" y="532938"/>
            <a:ext cx="36228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</p:txBody>
      </p:sp>
      <p:cxnSp>
        <p:nvCxnSpPr>
          <p:cNvPr id="11" name="직선 연결선 9">
            <a:extLst>
              <a:ext uri="{FF2B5EF4-FFF2-40B4-BE49-F238E27FC236}">
                <a16:creationId xmlns:a16="http://schemas.microsoft.com/office/drawing/2014/main" id="{1453BBEB-6E01-1E27-BE0F-118507A9B93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0">
            <a:extLst>
              <a:ext uri="{FF2B5EF4-FFF2-40B4-BE49-F238E27FC236}">
                <a16:creationId xmlns:a16="http://schemas.microsoft.com/office/drawing/2014/main" id="{470FB60B-FB03-BAC4-D9FA-8E385F9DCF3A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2DDDCF-F325-E775-ECC6-537360AD0328}"/>
              </a:ext>
            </a:extLst>
          </p:cNvPr>
          <p:cNvSpPr txBox="1"/>
          <p:nvPr/>
        </p:nvSpPr>
        <p:spPr>
          <a:xfrm>
            <a:off x="587243" y="786057"/>
            <a:ext cx="3866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04</a:t>
            </a:r>
          </a:p>
        </p:txBody>
      </p:sp>
      <p:grpSp>
        <p:nvGrpSpPr>
          <p:cNvPr id="15" name="그래픽 24">
            <a:extLst>
              <a:ext uri="{FF2B5EF4-FFF2-40B4-BE49-F238E27FC236}">
                <a16:creationId xmlns:a16="http://schemas.microsoft.com/office/drawing/2014/main" id="{6E795B95-89C4-A37F-425E-0BB71D4D8C5F}"/>
              </a:ext>
            </a:extLst>
          </p:cNvPr>
          <p:cNvGrpSpPr/>
          <p:nvPr/>
        </p:nvGrpSpPr>
        <p:grpSpPr>
          <a:xfrm>
            <a:off x="11201779" y="639634"/>
            <a:ext cx="396882" cy="551921"/>
            <a:chOff x="7314396" y="2264158"/>
            <a:chExt cx="396882" cy="551921"/>
          </a:xfrm>
          <a:solidFill>
            <a:schemeClr val="accent1"/>
          </a:solidFill>
        </p:grpSpPr>
        <p:grpSp>
          <p:nvGrpSpPr>
            <p:cNvPr id="16" name="그래픽 24">
              <a:extLst>
                <a:ext uri="{FF2B5EF4-FFF2-40B4-BE49-F238E27FC236}">
                  <a16:creationId xmlns:a16="http://schemas.microsoft.com/office/drawing/2014/main" id="{862281DB-6541-2552-29D8-C19521B48D31}"/>
                </a:ext>
              </a:extLst>
            </p:cNvPr>
            <p:cNvGrpSpPr/>
            <p:nvPr/>
          </p:nvGrpSpPr>
          <p:grpSpPr>
            <a:xfrm>
              <a:off x="7352944" y="2264158"/>
              <a:ext cx="319795" cy="481926"/>
              <a:chOff x="7352944" y="2264158"/>
              <a:chExt cx="319795" cy="481926"/>
            </a:xfrm>
            <a:solidFill>
              <a:schemeClr val="accent1"/>
            </a:solidFill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2D0E8A1-8C86-4429-99CE-4DB9F377B596}"/>
                  </a:ext>
                </a:extLst>
              </p:cNvPr>
              <p:cNvSpPr/>
              <p:nvPr/>
            </p:nvSpPr>
            <p:spPr>
              <a:xfrm>
                <a:off x="7352944" y="2264158"/>
                <a:ext cx="319795" cy="481926"/>
              </a:xfrm>
              <a:custGeom>
                <a:avLst/>
                <a:gdLst>
                  <a:gd name="connsiteX0" fmla="*/ 159898 w 319795"/>
                  <a:gd name="connsiteY0" fmla="*/ 481926 h 481926"/>
                  <a:gd name="connsiteX1" fmla="*/ 152731 w 319795"/>
                  <a:gd name="connsiteY1" fmla="*/ 471220 h 481926"/>
                  <a:gd name="connsiteX2" fmla="*/ 0 w 319795"/>
                  <a:gd name="connsiteY2" fmla="*/ 157905 h 481926"/>
                  <a:gd name="connsiteX3" fmla="*/ 159898 w 319795"/>
                  <a:gd name="connsiteY3" fmla="*/ 0 h 481926"/>
                  <a:gd name="connsiteX4" fmla="*/ 319795 w 319795"/>
                  <a:gd name="connsiteY4" fmla="*/ 157901 h 481926"/>
                  <a:gd name="connsiteX5" fmla="*/ 167064 w 319795"/>
                  <a:gd name="connsiteY5" fmla="*/ 471215 h 481926"/>
                  <a:gd name="connsiteX6" fmla="*/ 159898 w 319795"/>
                  <a:gd name="connsiteY6" fmla="*/ 481926 h 481926"/>
                  <a:gd name="connsiteX7" fmla="*/ 159898 w 319795"/>
                  <a:gd name="connsiteY7" fmla="*/ 17248 h 481926"/>
                  <a:gd name="connsiteX8" fmla="*/ 17248 w 319795"/>
                  <a:gd name="connsiteY8" fmla="*/ 157901 h 481926"/>
                  <a:gd name="connsiteX9" fmla="*/ 159898 w 319795"/>
                  <a:gd name="connsiteY9" fmla="*/ 450704 h 481926"/>
                  <a:gd name="connsiteX10" fmla="*/ 302548 w 319795"/>
                  <a:gd name="connsiteY10" fmla="*/ 157901 h 481926"/>
                  <a:gd name="connsiteX11" fmla="*/ 159898 w 319795"/>
                  <a:gd name="connsiteY11" fmla="*/ 17248 h 4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9795" h="481926">
                    <a:moveTo>
                      <a:pt x="159898" y="481926"/>
                    </a:moveTo>
                    <a:lnTo>
                      <a:pt x="152731" y="471220"/>
                    </a:lnTo>
                    <a:cubicBezTo>
                      <a:pt x="146496" y="461902"/>
                      <a:pt x="0" y="242035"/>
                      <a:pt x="0" y="157905"/>
                    </a:cubicBezTo>
                    <a:cubicBezTo>
                      <a:pt x="0" y="70836"/>
                      <a:pt x="71728" y="0"/>
                      <a:pt x="159898" y="0"/>
                    </a:cubicBezTo>
                    <a:cubicBezTo>
                      <a:pt x="248063" y="0"/>
                      <a:pt x="319795" y="70836"/>
                      <a:pt x="319795" y="157901"/>
                    </a:cubicBezTo>
                    <a:cubicBezTo>
                      <a:pt x="319795" y="242030"/>
                      <a:pt x="173299" y="461898"/>
                      <a:pt x="167064" y="471215"/>
                    </a:cubicBezTo>
                    <a:lnTo>
                      <a:pt x="159898" y="481926"/>
                    </a:lnTo>
                    <a:close/>
                    <a:moveTo>
                      <a:pt x="159898" y="17248"/>
                    </a:moveTo>
                    <a:cubicBezTo>
                      <a:pt x="81240" y="17248"/>
                      <a:pt x="17248" y="80343"/>
                      <a:pt x="17248" y="157901"/>
                    </a:cubicBezTo>
                    <a:cubicBezTo>
                      <a:pt x="17248" y="226732"/>
                      <a:pt x="130042" y="404791"/>
                      <a:pt x="159898" y="450704"/>
                    </a:cubicBezTo>
                    <a:cubicBezTo>
                      <a:pt x="189753" y="404791"/>
                      <a:pt x="302548" y="226732"/>
                      <a:pt x="302548" y="157901"/>
                    </a:cubicBezTo>
                    <a:cubicBezTo>
                      <a:pt x="302548" y="80343"/>
                      <a:pt x="238555" y="17248"/>
                      <a:pt x="159898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403B5FD3-8BFB-0F39-3A0A-88A16FB8A4FF}"/>
                  </a:ext>
                </a:extLst>
              </p:cNvPr>
              <p:cNvSpPr/>
              <p:nvPr/>
            </p:nvSpPr>
            <p:spPr>
              <a:xfrm>
                <a:off x="7443709" y="2353728"/>
                <a:ext cx="138260" cy="136669"/>
              </a:xfrm>
              <a:custGeom>
                <a:avLst/>
                <a:gdLst>
                  <a:gd name="connsiteX0" fmla="*/ 69132 w 138260"/>
                  <a:gd name="connsiteY0" fmla="*/ 136669 h 136669"/>
                  <a:gd name="connsiteX1" fmla="*/ 0 w 138260"/>
                  <a:gd name="connsiteY1" fmla="*/ 68330 h 136669"/>
                  <a:gd name="connsiteX2" fmla="*/ 69132 w 138260"/>
                  <a:gd name="connsiteY2" fmla="*/ 0 h 136669"/>
                  <a:gd name="connsiteX3" fmla="*/ 138261 w 138260"/>
                  <a:gd name="connsiteY3" fmla="*/ 68330 h 136669"/>
                  <a:gd name="connsiteX4" fmla="*/ 69132 w 138260"/>
                  <a:gd name="connsiteY4" fmla="*/ 136669 h 136669"/>
                  <a:gd name="connsiteX5" fmla="*/ 69132 w 138260"/>
                  <a:gd name="connsiteY5" fmla="*/ 17248 h 136669"/>
                  <a:gd name="connsiteX6" fmla="*/ 17248 w 138260"/>
                  <a:gd name="connsiteY6" fmla="*/ 68330 h 136669"/>
                  <a:gd name="connsiteX7" fmla="*/ 69132 w 138260"/>
                  <a:gd name="connsiteY7" fmla="*/ 119422 h 136669"/>
                  <a:gd name="connsiteX8" fmla="*/ 121013 w 138260"/>
                  <a:gd name="connsiteY8" fmla="*/ 68330 h 136669"/>
                  <a:gd name="connsiteX9" fmla="*/ 69132 w 138260"/>
                  <a:gd name="connsiteY9" fmla="*/ 17248 h 136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260" h="136669">
                    <a:moveTo>
                      <a:pt x="69132" y="136669"/>
                    </a:moveTo>
                    <a:cubicBezTo>
                      <a:pt x="31011" y="136669"/>
                      <a:pt x="0" y="106012"/>
                      <a:pt x="0" y="68330"/>
                    </a:cubicBezTo>
                    <a:cubicBezTo>
                      <a:pt x="0" y="30653"/>
                      <a:pt x="31011" y="0"/>
                      <a:pt x="69132" y="0"/>
                    </a:cubicBezTo>
                    <a:cubicBezTo>
                      <a:pt x="107249" y="0"/>
                      <a:pt x="138261" y="30653"/>
                      <a:pt x="138261" y="68330"/>
                    </a:cubicBezTo>
                    <a:cubicBezTo>
                      <a:pt x="138261" y="106012"/>
                      <a:pt x="107249" y="136669"/>
                      <a:pt x="69132" y="136669"/>
                    </a:cubicBezTo>
                    <a:close/>
                    <a:moveTo>
                      <a:pt x="69132" y="17248"/>
                    </a:moveTo>
                    <a:cubicBezTo>
                      <a:pt x="40519" y="17248"/>
                      <a:pt x="17248" y="40161"/>
                      <a:pt x="17248" y="68330"/>
                    </a:cubicBezTo>
                    <a:cubicBezTo>
                      <a:pt x="17248" y="96500"/>
                      <a:pt x="40519" y="119422"/>
                      <a:pt x="69132" y="119422"/>
                    </a:cubicBezTo>
                    <a:cubicBezTo>
                      <a:pt x="97742" y="119422"/>
                      <a:pt x="121013" y="96504"/>
                      <a:pt x="121013" y="68330"/>
                    </a:cubicBezTo>
                    <a:cubicBezTo>
                      <a:pt x="121013" y="40161"/>
                      <a:pt x="97742" y="17248"/>
                      <a:pt x="69132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797344C-A6BF-20C1-D21C-5DDEC1A3997A}"/>
                </a:ext>
              </a:extLst>
            </p:cNvPr>
            <p:cNvSpPr/>
            <p:nvPr/>
          </p:nvSpPr>
          <p:spPr>
            <a:xfrm>
              <a:off x="7314396" y="2664930"/>
              <a:ext cx="396882" cy="151148"/>
            </a:xfrm>
            <a:custGeom>
              <a:avLst/>
              <a:gdLst>
                <a:gd name="connsiteX0" fmla="*/ 198446 w 396882"/>
                <a:gd name="connsiteY0" fmla="*/ 151149 h 151148"/>
                <a:gd name="connsiteX1" fmla="*/ 0 w 396882"/>
                <a:gd name="connsiteY1" fmla="*/ 71996 h 151148"/>
                <a:gd name="connsiteX2" fmla="*/ 114355 w 396882"/>
                <a:gd name="connsiteY2" fmla="*/ 0 h 151148"/>
                <a:gd name="connsiteX3" fmla="*/ 117408 w 396882"/>
                <a:gd name="connsiteY3" fmla="*/ 16980 h 151148"/>
                <a:gd name="connsiteX4" fmla="*/ 17248 w 396882"/>
                <a:gd name="connsiteY4" fmla="*/ 72000 h 151148"/>
                <a:gd name="connsiteX5" fmla="*/ 198446 w 396882"/>
                <a:gd name="connsiteY5" fmla="*/ 133901 h 151148"/>
                <a:gd name="connsiteX6" fmla="*/ 379635 w 396882"/>
                <a:gd name="connsiteY6" fmla="*/ 72004 h 151148"/>
                <a:gd name="connsiteX7" fmla="*/ 279483 w 396882"/>
                <a:gd name="connsiteY7" fmla="*/ 16980 h 151148"/>
                <a:gd name="connsiteX8" fmla="*/ 282532 w 396882"/>
                <a:gd name="connsiteY8" fmla="*/ 0 h 151148"/>
                <a:gd name="connsiteX9" fmla="*/ 396883 w 396882"/>
                <a:gd name="connsiteY9" fmla="*/ 72000 h 151148"/>
                <a:gd name="connsiteX10" fmla="*/ 198446 w 396882"/>
                <a:gd name="connsiteY10" fmla="*/ 151149 h 15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882" h="151148">
                  <a:moveTo>
                    <a:pt x="198446" y="151149"/>
                  </a:moveTo>
                  <a:cubicBezTo>
                    <a:pt x="85319" y="151149"/>
                    <a:pt x="4" y="117119"/>
                    <a:pt x="0" y="71996"/>
                  </a:cubicBezTo>
                  <a:cubicBezTo>
                    <a:pt x="0" y="39786"/>
                    <a:pt x="42748" y="12875"/>
                    <a:pt x="114355" y="0"/>
                  </a:cubicBezTo>
                  <a:lnTo>
                    <a:pt x="117408" y="16980"/>
                  </a:lnTo>
                  <a:cubicBezTo>
                    <a:pt x="57499" y="27751"/>
                    <a:pt x="17248" y="49863"/>
                    <a:pt x="17248" y="72000"/>
                  </a:cubicBezTo>
                  <a:cubicBezTo>
                    <a:pt x="17252" y="101278"/>
                    <a:pt x="91666" y="133901"/>
                    <a:pt x="198446" y="133901"/>
                  </a:cubicBezTo>
                  <a:cubicBezTo>
                    <a:pt x="305225" y="133901"/>
                    <a:pt x="379635" y="101282"/>
                    <a:pt x="379635" y="72004"/>
                  </a:cubicBezTo>
                  <a:cubicBezTo>
                    <a:pt x="379635" y="49858"/>
                    <a:pt x="339388" y="27743"/>
                    <a:pt x="279483" y="16980"/>
                  </a:cubicBezTo>
                  <a:lnTo>
                    <a:pt x="282532" y="0"/>
                  </a:lnTo>
                  <a:cubicBezTo>
                    <a:pt x="354131" y="12867"/>
                    <a:pt x="396883" y="39786"/>
                    <a:pt x="396883" y="72000"/>
                  </a:cubicBezTo>
                  <a:cubicBezTo>
                    <a:pt x="396883" y="117119"/>
                    <a:pt x="311572" y="151149"/>
                    <a:pt x="198446" y="151149"/>
                  </a:cubicBezTo>
                  <a:close/>
                </a:path>
              </a:pathLst>
            </a:custGeom>
            <a:solidFill>
              <a:schemeClr val="accent1"/>
            </a:solidFill>
            <a:ln w="1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C163F0-7CA9-7396-E609-8AF99070B875}"/>
              </a:ext>
            </a:extLst>
          </p:cNvPr>
          <p:cNvSpPr txBox="1"/>
          <p:nvPr/>
        </p:nvSpPr>
        <p:spPr>
          <a:xfrm>
            <a:off x="4692968" y="6455012"/>
            <a:ext cx="2788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우주궤도역학  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Term project2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9D4DC5-22CF-4856-A015-8D79F4E03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" t="60784" r="58418" b="27974"/>
          <a:stretch/>
        </p:blipFill>
        <p:spPr>
          <a:xfrm>
            <a:off x="643027" y="1416776"/>
            <a:ext cx="3550024" cy="770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3D2723-D09E-D34F-99C7-1970A4376D5F}"/>
              </a:ext>
            </a:extLst>
          </p:cNvPr>
          <p:cNvSpPr txBox="1"/>
          <p:nvPr/>
        </p:nvSpPr>
        <p:spPr>
          <a:xfrm>
            <a:off x="587243" y="2340932"/>
            <a:ext cx="4592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ECEF frame</a:t>
            </a:r>
            <a:r>
              <a:rPr lang="ko-KR" altLang="en-US" dirty="0"/>
              <a:t>에서 이전에 만들어 둔 코드를 사용하여 </a:t>
            </a:r>
            <a:r>
              <a:rPr lang="en-US" altLang="ko-KR" dirty="0"/>
              <a:t>ENU frame 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나타낸 후</a:t>
            </a:r>
            <a:r>
              <a:rPr lang="en-US" altLang="ko-KR" dirty="0"/>
              <a:t>azimuth </a:t>
            </a:r>
            <a:r>
              <a:rPr lang="ko-KR" altLang="en-US" dirty="0"/>
              <a:t>와 </a:t>
            </a:r>
            <a:r>
              <a:rPr lang="en-US" altLang="ko-KR" dirty="0"/>
              <a:t>elevation angle</a:t>
            </a:r>
            <a:r>
              <a:rPr lang="ko-KR" altLang="en-US" dirty="0"/>
              <a:t>을 구한다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408647-FA27-DB3A-EA30-F2845D96A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53" y="3593739"/>
            <a:ext cx="5674178" cy="2049009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798C466-6DA3-0EEF-28C1-BB00E34922CE}"/>
              </a:ext>
            </a:extLst>
          </p:cNvPr>
          <p:cNvCxnSpPr>
            <a:cxnSpLocks/>
          </p:cNvCxnSpPr>
          <p:nvPr/>
        </p:nvCxnSpPr>
        <p:spPr>
          <a:xfrm>
            <a:off x="6096000" y="1254620"/>
            <a:ext cx="0" cy="560338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85B0A6F8-B4EC-FC17-D747-FAB9C4746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15" y="3752268"/>
            <a:ext cx="3269923" cy="204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3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0E5B7ED-1E72-4921-3EE1-F625CF0113A0}"/>
              </a:ext>
            </a:extLst>
          </p:cNvPr>
          <p:cNvSpPr txBox="1"/>
          <p:nvPr/>
        </p:nvSpPr>
        <p:spPr>
          <a:xfrm>
            <a:off x="10399986" y="549275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95754-0DD1-46D3-8472-7ED3306AC56E}"/>
              </a:ext>
            </a:extLst>
          </p:cNvPr>
          <p:cNvSpPr txBox="1"/>
          <p:nvPr/>
        </p:nvSpPr>
        <p:spPr>
          <a:xfrm>
            <a:off x="9004411" y="3196216"/>
            <a:ext cx="2023952" cy="44165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87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검은고딕 블랙" panose="00000A00000000000000" pitchFamily="50" charset="-127"/>
                <a:ea typeface="검은고딕 블랙" panose="00000A00000000000000" pitchFamily="50" charset="-127"/>
                <a:cs typeface="Pretendard Black" panose="02000A03000000020004" pitchFamily="50" charset="-127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D4755-F9C4-6813-B2D9-246496247299}"/>
              </a:ext>
            </a:extLst>
          </p:cNvPr>
          <p:cNvSpPr txBox="1"/>
          <p:nvPr/>
        </p:nvSpPr>
        <p:spPr>
          <a:xfrm>
            <a:off x="1174750" y="822223"/>
            <a:ext cx="327397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결과 및 결론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(1)_sky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CCD9B-7E82-C5CA-1709-FA45A5802627}"/>
              </a:ext>
            </a:extLst>
          </p:cNvPr>
          <p:cNvSpPr txBox="1"/>
          <p:nvPr/>
        </p:nvSpPr>
        <p:spPr>
          <a:xfrm>
            <a:off x="570850" y="532938"/>
            <a:ext cx="36228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</p:txBody>
      </p:sp>
      <p:cxnSp>
        <p:nvCxnSpPr>
          <p:cNvPr id="11" name="직선 연결선 9">
            <a:extLst>
              <a:ext uri="{FF2B5EF4-FFF2-40B4-BE49-F238E27FC236}">
                <a16:creationId xmlns:a16="http://schemas.microsoft.com/office/drawing/2014/main" id="{1453BBEB-6E01-1E27-BE0F-118507A9B93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0">
            <a:extLst>
              <a:ext uri="{FF2B5EF4-FFF2-40B4-BE49-F238E27FC236}">
                <a16:creationId xmlns:a16="http://schemas.microsoft.com/office/drawing/2014/main" id="{470FB60B-FB03-BAC4-D9FA-8E385F9DCF3A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2DDDCF-F325-E775-ECC6-537360AD0328}"/>
              </a:ext>
            </a:extLst>
          </p:cNvPr>
          <p:cNvSpPr txBox="1"/>
          <p:nvPr/>
        </p:nvSpPr>
        <p:spPr>
          <a:xfrm>
            <a:off x="587243" y="786057"/>
            <a:ext cx="3866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05</a:t>
            </a:r>
          </a:p>
        </p:txBody>
      </p:sp>
      <p:grpSp>
        <p:nvGrpSpPr>
          <p:cNvPr id="15" name="그래픽 24">
            <a:extLst>
              <a:ext uri="{FF2B5EF4-FFF2-40B4-BE49-F238E27FC236}">
                <a16:creationId xmlns:a16="http://schemas.microsoft.com/office/drawing/2014/main" id="{6E795B95-89C4-A37F-425E-0BB71D4D8C5F}"/>
              </a:ext>
            </a:extLst>
          </p:cNvPr>
          <p:cNvGrpSpPr/>
          <p:nvPr/>
        </p:nvGrpSpPr>
        <p:grpSpPr>
          <a:xfrm>
            <a:off x="11201779" y="639634"/>
            <a:ext cx="396882" cy="551921"/>
            <a:chOff x="7314396" y="2264158"/>
            <a:chExt cx="396882" cy="551921"/>
          </a:xfrm>
          <a:solidFill>
            <a:schemeClr val="accent1"/>
          </a:solidFill>
        </p:grpSpPr>
        <p:grpSp>
          <p:nvGrpSpPr>
            <p:cNvPr id="16" name="그래픽 24">
              <a:extLst>
                <a:ext uri="{FF2B5EF4-FFF2-40B4-BE49-F238E27FC236}">
                  <a16:creationId xmlns:a16="http://schemas.microsoft.com/office/drawing/2014/main" id="{862281DB-6541-2552-29D8-C19521B48D31}"/>
                </a:ext>
              </a:extLst>
            </p:cNvPr>
            <p:cNvGrpSpPr/>
            <p:nvPr/>
          </p:nvGrpSpPr>
          <p:grpSpPr>
            <a:xfrm>
              <a:off x="7352944" y="2264158"/>
              <a:ext cx="319795" cy="481926"/>
              <a:chOff x="7352944" y="2264158"/>
              <a:chExt cx="319795" cy="481926"/>
            </a:xfrm>
            <a:solidFill>
              <a:schemeClr val="accent1"/>
            </a:solidFill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2D0E8A1-8C86-4429-99CE-4DB9F377B596}"/>
                  </a:ext>
                </a:extLst>
              </p:cNvPr>
              <p:cNvSpPr/>
              <p:nvPr/>
            </p:nvSpPr>
            <p:spPr>
              <a:xfrm>
                <a:off x="7352944" y="2264158"/>
                <a:ext cx="319795" cy="481926"/>
              </a:xfrm>
              <a:custGeom>
                <a:avLst/>
                <a:gdLst>
                  <a:gd name="connsiteX0" fmla="*/ 159898 w 319795"/>
                  <a:gd name="connsiteY0" fmla="*/ 481926 h 481926"/>
                  <a:gd name="connsiteX1" fmla="*/ 152731 w 319795"/>
                  <a:gd name="connsiteY1" fmla="*/ 471220 h 481926"/>
                  <a:gd name="connsiteX2" fmla="*/ 0 w 319795"/>
                  <a:gd name="connsiteY2" fmla="*/ 157905 h 481926"/>
                  <a:gd name="connsiteX3" fmla="*/ 159898 w 319795"/>
                  <a:gd name="connsiteY3" fmla="*/ 0 h 481926"/>
                  <a:gd name="connsiteX4" fmla="*/ 319795 w 319795"/>
                  <a:gd name="connsiteY4" fmla="*/ 157901 h 481926"/>
                  <a:gd name="connsiteX5" fmla="*/ 167064 w 319795"/>
                  <a:gd name="connsiteY5" fmla="*/ 471215 h 481926"/>
                  <a:gd name="connsiteX6" fmla="*/ 159898 w 319795"/>
                  <a:gd name="connsiteY6" fmla="*/ 481926 h 481926"/>
                  <a:gd name="connsiteX7" fmla="*/ 159898 w 319795"/>
                  <a:gd name="connsiteY7" fmla="*/ 17248 h 481926"/>
                  <a:gd name="connsiteX8" fmla="*/ 17248 w 319795"/>
                  <a:gd name="connsiteY8" fmla="*/ 157901 h 481926"/>
                  <a:gd name="connsiteX9" fmla="*/ 159898 w 319795"/>
                  <a:gd name="connsiteY9" fmla="*/ 450704 h 481926"/>
                  <a:gd name="connsiteX10" fmla="*/ 302548 w 319795"/>
                  <a:gd name="connsiteY10" fmla="*/ 157901 h 481926"/>
                  <a:gd name="connsiteX11" fmla="*/ 159898 w 319795"/>
                  <a:gd name="connsiteY11" fmla="*/ 17248 h 4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9795" h="481926">
                    <a:moveTo>
                      <a:pt x="159898" y="481926"/>
                    </a:moveTo>
                    <a:lnTo>
                      <a:pt x="152731" y="471220"/>
                    </a:lnTo>
                    <a:cubicBezTo>
                      <a:pt x="146496" y="461902"/>
                      <a:pt x="0" y="242035"/>
                      <a:pt x="0" y="157905"/>
                    </a:cubicBezTo>
                    <a:cubicBezTo>
                      <a:pt x="0" y="70836"/>
                      <a:pt x="71728" y="0"/>
                      <a:pt x="159898" y="0"/>
                    </a:cubicBezTo>
                    <a:cubicBezTo>
                      <a:pt x="248063" y="0"/>
                      <a:pt x="319795" y="70836"/>
                      <a:pt x="319795" y="157901"/>
                    </a:cubicBezTo>
                    <a:cubicBezTo>
                      <a:pt x="319795" y="242030"/>
                      <a:pt x="173299" y="461898"/>
                      <a:pt x="167064" y="471215"/>
                    </a:cubicBezTo>
                    <a:lnTo>
                      <a:pt x="159898" y="481926"/>
                    </a:lnTo>
                    <a:close/>
                    <a:moveTo>
                      <a:pt x="159898" y="17248"/>
                    </a:moveTo>
                    <a:cubicBezTo>
                      <a:pt x="81240" y="17248"/>
                      <a:pt x="17248" y="80343"/>
                      <a:pt x="17248" y="157901"/>
                    </a:cubicBezTo>
                    <a:cubicBezTo>
                      <a:pt x="17248" y="226732"/>
                      <a:pt x="130042" y="404791"/>
                      <a:pt x="159898" y="450704"/>
                    </a:cubicBezTo>
                    <a:cubicBezTo>
                      <a:pt x="189753" y="404791"/>
                      <a:pt x="302548" y="226732"/>
                      <a:pt x="302548" y="157901"/>
                    </a:cubicBezTo>
                    <a:cubicBezTo>
                      <a:pt x="302548" y="80343"/>
                      <a:pt x="238555" y="17248"/>
                      <a:pt x="159898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403B5FD3-8BFB-0F39-3A0A-88A16FB8A4FF}"/>
                  </a:ext>
                </a:extLst>
              </p:cNvPr>
              <p:cNvSpPr/>
              <p:nvPr/>
            </p:nvSpPr>
            <p:spPr>
              <a:xfrm>
                <a:off x="7443709" y="2353728"/>
                <a:ext cx="138260" cy="136669"/>
              </a:xfrm>
              <a:custGeom>
                <a:avLst/>
                <a:gdLst>
                  <a:gd name="connsiteX0" fmla="*/ 69132 w 138260"/>
                  <a:gd name="connsiteY0" fmla="*/ 136669 h 136669"/>
                  <a:gd name="connsiteX1" fmla="*/ 0 w 138260"/>
                  <a:gd name="connsiteY1" fmla="*/ 68330 h 136669"/>
                  <a:gd name="connsiteX2" fmla="*/ 69132 w 138260"/>
                  <a:gd name="connsiteY2" fmla="*/ 0 h 136669"/>
                  <a:gd name="connsiteX3" fmla="*/ 138261 w 138260"/>
                  <a:gd name="connsiteY3" fmla="*/ 68330 h 136669"/>
                  <a:gd name="connsiteX4" fmla="*/ 69132 w 138260"/>
                  <a:gd name="connsiteY4" fmla="*/ 136669 h 136669"/>
                  <a:gd name="connsiteX5" fmla="*/ 69132 w 138260"/>
                  <a:gd name="connsiteY5" fmla="*/ 17248 h 136669"/>
                  <a:gd name="connsiteX6" fmla="*/ 17248 w 138260"/>
                  <a:gd name="connsiteY6" fmla="*/ 68330 h 136669"/>
                  <a:gd name="connsiteX7" fmla="*/ 69132 w 138260"/>
                  <a:gd name="connsiteY7" fmla="*/ 119422 h 136669"/>
                  <a:gd name="connsiteX8" fmla="*/ 121013 w 138260"/>
                  <a:gd name="connsiteY8" fmla="*/ 68330 h 136669"/>
                  <a:gd name="connsiteX9" fmla="*/ 69132 w 138260"/>
                  <a:gd name="connsiteY9" fmla="*/ 17248 h 136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260" h="136669">
                    <a:moveTo>
                      <a:pt x="69132" y="136669"/>
                    </a:moveTo>
                    <a:cubicBezTo>
                      <a:pt x="31011" y="136669"/>
                      <a:pt x="0" y="106012"/>
                      <a:pt x="0" y="68330"/>
                    </a:cubicBezTo>
                    <a:cubicBezTo>
                      <a:pt x="0" y="30653"/>
                      <a:pt x="31011" y="0"/>
                      <a:pt x="69132" y="0"/>
                    </a:cubicBezTo>
                    <a:cubicBezTo>
                      <a:pt x="107249" y="0"/>
                      <a:pt x="138261" y="30653"/>
                      <a:pt x="138261" y="68330"/>
                    </a:cubicBezTo>
                    <a:cubicBezTo>
                      <a:pt x="138261" y="106012"/>
                      <a:pt x="107249" y="136669"/>
                      <a:pt x="69132" y="136669"/>
                    </a:cubicBezTo>
                    <a:close/>
                    <a:moveTo>
                      <a:pt x="69132" y="17248"/>
                    </a:moveTo>
                    <a:cubicBezTo>
                      <a:pt x="40519" y="17248"/>
                      <a:pt x="17248" y="40161"/>
                      <a:pt x="17248" y="68330"/>
                    </a:cubicBezTo>
                    <a:cubicBezTo>
                      <a:pt x="17248" y="96500"/>
                      <a:pt x="40519" y="119422"/>
                      <a:pt x="69132" y="119422"/>
                    </a:cubicBezTo>
                    <a:cubicBezTo>
                      <a:pt x="97742" y="119422"/>
                      <a:pt x="121013" y="96504"/>
                      <a:pt x="121013" y="68330"/>
                    </a:cubicBezTo>
                    <a:cubicBezTo>
                      <a:pt x="121013" y="40161"/>
                      <a:pt x="97742" y="17248"/>
                      <a:pt x="69132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797344C-A6BF-20C1-D21C-5DDEC1A3997A}"/>
                </a:ext>
              </a:extLst>
            </p:cNvPr>
            <p:cNvSpPr/>
            <p:nvPr/>
          </p:nvSpPr>
          <p:spPr>
            <a:xfrm>
              <a:off x="7314396" y="2664930"/>
              <a:ext cx="396882" cy="151148"/>
            </a:xfrm>
            <a:custGeom>
              <a:avLst/>
              <a:gdLst>
                <a:gd name="connsiteX0" fmla="*/ 198446 w 396882"/>
                <a:gd name="connsiteY0" fmla="*/ 151149 h 151148"/>
                <a:gd name="connsiteX1" fmla="*/ 0 w 396882"/>
                <a:gd name="connsiteY1" fmla="*/ 71996 h 151148"/>
                <a:gd name="connsiteX2" fmla="*/ 114355 w 396882"/>
                <a:gd name="connsiteY2" fmla="*/ 0 h 151148"/>
                <a:gd name="connsiteX3" fmla="*/ 117408 w 396882"/>
                <a:gd name="connsiteY3" fmla="*/ 16980 h 151148"/>
                <a:gd name="connsiteX4" fmla="*/ 17248 w 396882"/>
                <a:gd name="connsiteY4" fmla="*/ 72000 h 151148"/>
                <a:gd name="connsiteX5" fmla="*/ 198446 w 396882"/>
                <a:gd name="connsiteY5" fmla="*/ 133901 h 151148"/>
                <a:gd name="connsiteX6" fmla="*/ 379635 w 396882"/>
                <a:gd name="connsiteY6" fmla="*/ 72004 h 151148"/>
                <a:gd name="connsiteX7" fmla="*/ 279483 w 396882"/>
                <a:gd name="connsiteY7" fmla="*/ 16980 h 151148"/>
                <a:gd name="connsiteX8" fmla="*/ 282532 w 396882"/>
                <a:gd name="connsiteY8" fmla="*/ 0 h 151148"/>
                <a:gd name="connsiteX9" fmla="*/ 396883 w 396882"/>
                <a:gd name="connsiteY9" fmla="*/ 72000 h 151148"/>
                <a:gd name="connsiteX10" fmla="*/ 198446 w 396882"/>
                <a:gd name="connsiteY10" fmla="*/ 151149 h 15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882" h="151148">
                  <a:moveTo>
                    <a:pt x="198446" y="151149"/>
                  </a:moveTo>
                  <a:cubicBezTo>
                    <a:pt x="85319" y="151149"/>
                    <a:pt x="4" y="117119"/>
                    <a:pt x="0" y="71996"/>
                  </a:cubicBezTo>
                  <a:cubicBezTo>
                    <a:pt x="0" y="39786"/>
                    <a:pt x="42748" y="12875"/>
                    <a:pt x="114355" y="0"/>
                  </a:cubicBezTo>
                  <a:lnTo>
                    <a:pt x="117408" y="16980"/>
                  </a:lnTo>
                  <a:cubicBezTo>
                    <a:pt x="57499" y="27751"/>
                    <a:pt x="17248" y="49863"/>
                    <a:pt x="17248" y="72000"/>
                  </a:cubicBezTo>
                  <a:cubicBezTo>
                    <a:pt x="17252" y="101278"/>
                    <a:pt x="91666" y="133901"/>
                    <a:pt x="198446" y="133901"/>
                  </a:cubicBezTo>
                  <a:cubicBezTo>
                    <a:pt x="305225" y="133901"/>
                    <a:pt x="379635" y="101282"/>
                    <a:pt x="379635" y="72004"/>
                  </a:cubicBezTo>
                  <a:cubicBezTo>
                    <a:pt x="379635" y="49858"/>
                    <a:pt x="339388" y="27743"/>
                    <a:pt x="279483" y="16980"/>
                  </a:cubicBezTo>
                  <a:lnTo>
                    <a:pt x="282532" y="0"/>
                  </a:lnTo>
                  <a:cubicBezTo>
                    <a:pt x="354131" y="12867"/>
                    <a:pt x="396883" y="39786"/>
                    <a:pt x="396883" y="72000"/>
                  </a:cubicBezTo>
                  <a:cubicBezTo>
                    <a:pt x="396883" y="117119"/>
                    <a:pt x="311572" y="151149"/>
                    <a:pt x="198446" y="151149"/>
                  </a:cubicBezTo>
                  <a:close/>
                </a:path>
              </a:pathLst>
            </a:custGeom>
            <a:solidFill>
              <a:schemeClr val="accent1"/>
            </a:solidFill>
            <a:ln w="1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76A054-5CA0-DFFA-8851-FA4A060DA4E6}"/>
              </a:ext>
            </a:extLst>
          </p:cNvPr>
          <p:cNvSpPr txBox="1"/>
          <p:nvPr/>
        </p:nvSpPr>
        <p:spPr>
          <a:xfrm>
            <a:off x="4692968" y="6455012"/>
            <a:ext cx="2788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우주궤도역학  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Term project2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C0CCB2-FECD-C5BC-EF92-18F1661CE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14" y="1832210"/>
            <a:ext cx="3027776" cy="26947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B1C309-B488-A1E1-6A99-CDD5614F3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08" y="1832219"/>
            <a:ext cx="2955272" cy="2694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2B077-9BCD-ADF7-024E-B55F6F03CCFA}"/>
              </a:ext>
            </a:extLst>
          </p:cNvPr>
          <p:cNvSpPr txBox="1"/>
          <p:nvPr/>
        </p:nvSpPr>
        <p:spPr>
          <a:xfrm>
            <a:off x="1789814" y="4526974"/>
            <a:ext cx="19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GPS _ sky plot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7EE528-1FB0-1BCA-48EC-325F6DD2D417}"/>
              </a:ext>
            </a:extLst>
          </p:cNvPr>
          <p:cNvSpPr txBox="1"/>
          <p:nvPr/>
        </p:nvSpPr>
        <p:spPr>
          <a:xfrm>
            <a:off x="5108163" y="4590048"/>
            <a:ext cx="19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BDS _ sky plot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7371D49-BF23-66F1-CF39-998748B2B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013" y="1832219"/>
            <a:ext cx="2997537" cy="269475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DE5AEE4-A3D9-9912-AD31-5A86521BA70D}"/>
              </a:ext>
            </a:extLst>
          </p:cNvPr>
          <p:cNvSpPr txBox="1"/>
          <p:nvPr/>
        </p:nvSpPr>
        <p:spPr>
          <a:xfrm>
            <a:off x="8295375" y="4590048"/>
            <a:ext cx="210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QZSS _ sky plot</a:t>
            </a:r>
          </a:p>
        </p:txBody>
      </p:sp>
    </p:spTree>
    <p:extLst>
      <p:ext uri="{BB962C8B-B14F-4D97-AF65-F5344CB8AC3E}">
        <p14:creationId xmlns:p14="http://schemas.microsoft.com/office/powerpoint/2010/main" val="156335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0E5B7ED-1E72-4921-3EE1-F625CF0113A0}"/>
              </a:ext>
            </a:extLst>
          </p:cNvPr>
          <p:cNvSpPr txBox="1"/>
          <p:nvPr/>
        </p:nvSpPr>
        <p:spPr>
          <a:xfrm>
            <a:off x="10399986" y="549275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95754-0DD1-46D3-8472-7ED3306AC56E}"/>
              </a:ext>
            </a:extLst>
          </p:cNvPr>
          <p:cNvSpPr txBox="1"/>
          <p:nvPr/>
        </p:nvSpPr>
        <p:spPr>
          <a:xfrm>
            <a:off x="9004411" y="3196216"/>
            <a:ext cx="2023952" cy="44165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87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검은고딕 블랙" panose="00000A00000000000000" pitchFamily="50" charset="-127"/>
                <a:ea typeface="검은고딕 블랙" panose="00000A00000000000000" pitchFamily="50" charset="-127"/>
                <a:cs typeface="Pretendard Black" panose="02000A03000000020004" pitchFamily="50" charset="-127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D4755-F9C4-6813-B2D9-246496247299}"/>
              </a:ext>
            </a:extLst>
          </p:cNvPr>
          <p:cNvSpPr txBox="1"/>
          <p:nvPr/>
        </p:nvSpPr>
        <p:spPr>
          <a:xfrm>
            <a:off x="1174750" y="822223"/>
            <a:ext cx="402046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결과 및 결론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(2)_Ground Track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CCD9B-7E82-C5CA-1709-FA45A5802627}"/>
              </a:ext>
            </a:extLst>
          </p:cNvPr>
          <p:cNvSpPr txBox="1"/>
          <p:nvPr/>
        </p:nvSpPr>
        <p:spPr>
          <a:xfrm>
            <a:off x="570850" y="532938"/>
            <a:ext cx="36228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</p:txBody>
      </p:sp>
      <p:cxnSp>
        <p:nvCxnSpPr>
          <p:cNvPr id="11" name="직선 연결선 9">
            <a:extLst>
              <a:ext uri="{FF2B5EF4-FFF2-40B4-BE49-F238E27FC236}">
                <a16:creationId xmlns:a16="http://schemas.microsoft.com/office/drawing/2014/main" id="{1453BBEB-6E01-1E27-BE0F-118507A9B93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0">
            <a:extLst>
              <a:ext uri="{FF2B5EF4-FFF2-40B4-BE49-F238E27FC236}">
                <a16:creationId xmlns:a16="http://schemas.microsoft.com/office/drawing/2014/main" id="{470FB60B-FB03-BAC4-D9FA-8E385F9DCF3A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2DDDCF-F325-E775-ECC6-537360AD0328}"/>
              </a:ext>
            </a:extLst>
          </p:cNvPr>
          <p:cNvSpPr txBox="1"/>
          <p:nvPr/>
        </p:nvSpPr>
        <p:spPr>
          <a:xfrm>
            <a:off x="587243" y="786057"/>
            <a:ext cx="3866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05</a:t>
            </a:r>
          </a:p>
        </p:txBody>
      </p:sp>
      <p:grpSp>
        <p:nvGrpSpPr>
          <p:cNvPr id="15" name="그래픽 24">
            <a:extLst>
              <a:ext uri="{FF2B5EF4-FFF2-40B4-BE49-F238E27FC236}">
                <a16:creationId xmlns:a16="http://schemas.microsoft.com/office/drawing/2014/main" id="{6E795B95-89C4-A37F-425E-0BB71D4D8C5F}"/>
              </a:ext>
            </a:extLst>
          </p:cNvPr>
          <p:cNvGrpSpPr/>
          <p:nvPr/>
        </p:nvGrpSpPr>
        <p:grpSpPr>
          <a:xfrm>
            <a:off x="11201779" y="639634"/>
            <a:ext cx="396882" cy="551921"/>
            <a:chOff x="7314396" y="2264158"/>
            <a:chExt cx="396882" cy="551921"/>
          </a:xfrm>
          <a:solidFill>
            <a:schemeClr val="accent1"/>
          </a:solidFill>
        </p:grpSpPr>
        <p:grpSp>
          <p:nvGrpSpPr>
            <p:cNvPr id="16" name="그래픽 24">
              <a:extLst>
                <a:ext uri="{FF2B5EF4-FFF2-40B4-BE49-F238E27FC236}">
                  <a16:creationId xmlns:a16="http://schemas.microsoft.com/office/drawing/2014/main" id="{862281DB-6541-2552-29D8-C19521B48D31}"/>
                </a:ext>
              </a:extLst>
            </p:cNvPr>
            <p:cNvGrpSpPr/>
            <p:nvPr/>
          </p:nvGrpSpPr>
          <p:grpSpPr>
            <a:xfrm>
              <a:off x="7352944" y="2264158"/>
              <a:ext cx="319795" cy="481926"/>
              <a:chOff x="7352944" y="2264158"/>
              <a:chExt cx="319795" cy="481926"/>
            </a:xfrm>
            <a:solidFill>
              <a:schemeClr val="accent1"/>
            </a:solidFill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2D0E8A1-8C86-4429-99CE-4DB9F377B596}"/>
                  </a:ext>
                </a:extLst>
              </p:cNvPr>
              <p:cNvSpPr/>
              <p:nvPr/>
            </p:nvSpPr>
            <p:spPr>
              <a:xfrm>
                <a:off x="7352944" y="2264158"/>
                <a:ext cx="319795" cy="481926"/>
              </a:xfrm>
              <a:custGeom>
                <a:avLst/>
                <a:gdLst>
                  <a:gd name="connsiteX0" fmla="*/ 159898 w 319795"/>
                  <a:gd name="connsiteY0" fmla="*/ 481926 h 481926"/>
                  <a:gd name="connsiteX1" fmla="*/ 152731 w 319795"/>
                  <a:gd name="connsiteY1" fmla="*/ 471220 h 481926"/>
                  <a:gd name="connsiteX2" fmla="*/ 0 w 319795"/>
                  <a:gd name="connsiteY2" fmla="*/ 157905 h 481926"/>
                  <a:gd name="connsiteX3" fmla="*/ 159898 w 319795"/>
                  <a:gd name="connsiteY3" fmla="*/ 0 h 481926"/>
                  <a:gd name="connsiteX4" fmla="*/ 319795 w 319795"/>
                  <a:gd name="connsiteY4" fmla="*/ 157901 h 481926"/>
                  <a:gd name="connsiteX5" fmla="*/ 167064 w 319795"/>
                  <a:gd name="connsiteY5" fmla="*/ 471215 h 481926"/>
                  <a:gd name="connsiteX6" fmla="*/ 159898 w 319795"/>
                  <a:gd name="connsiteY6" fmla="*/ 481926 h 481926"/>
                  <a:gd name="connsiteX7" fmla="*/ 159898 w 319795"/>
                  <a:gd name="connsiteY7" fmla="*/ 17248 h 481926"/>
                  <a:gd name="connsiteX8" fmla="*/ 17248 w 319795"/>
                  <a:gd name="connsiteY8" fmla="*/ 157901 h 481926"/>
                  <a:gd name="connsiteX9" fmla="*/ 159898 w 319795"/>
                  <a:gd name="connsiteY9" fmla="*/ 450704 h 481926"/>
                  <a:gd name="connsiteX10" fmla="*/ 302548 w 319795"/>
                  <a:gd name="connsiteY10" fmla="*/ 157901 h 481926"/>
                  <a:gd name="connsiteX11" fmla="*/ 159898 w 319795"/>
                  <a:gd name="connsiteY11" fmla="*/ 17248 h 4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9795" h="481926">
                    <a:moveTo>
                      <a:pt x="159898" y="481926"/>
                    </a:moveTo>
                    <a:lnTo>
                      <a:pt x="152731" y="471220"/>
                    </a:lnTo>
                    <a:cubicBezTo>
                      <a:pt x="146496" y="461902"/>
                      <a:pt x="0" y="242035"/>
                      <a:pt x="0" y="157905"/>
                    </a:cubicBezTo>
                    <a:cubicBezTo>
                      <a:pt x="0" y="70836"/>
                      <a:pt x="71728" y="0"/>
                      <a:pt x="159898" y="0"/>
                    </a:cubicBezTo>
                    <a:cubicBezTo>
                      <a:pt x="248063" y="0"/>
                      <a:pt x="319795" y="70836"/>
                      <a:pt x="319795" y="157901"/>
                    </a:cubicBezTo>
                    <a:cubicBezTo>
                      <a:pt x="319795" y="242030"/>
                      <a:pt x="173299" y="461898"/>
                      <a:pt x="167064" y="471215"/>
                    </a:cubicBezTo>
                    <a:lnTo>
                      <a:pt x="159898" y="481926"/>
                    </a:lnTo>
                    <a:close/>
                    <a:moveTo>
                      <a:pt x="159898" y="17248"/>
                    </a:moveTo>
                    <a:cubicBezTo>
                      <a:pt x="81240" y="17248"/>
                      <a:pt x="17248" y="80343"/>
                      <a:pt x="17248" y="157901"/>
                    </a:cubicBezTo>
                    <a:cubicBezTo>
                      <a:pt x="17248" y="226732"/>
                      <a:pt x="130042" y="404791"/>
                      <a:pt x="159898" y="450704"/>
                    </a:cubicBezTo>
                    <a:cubicBezTo>
                      <a:pt x="189753" y="404791"/>
                      <a:pt x="302548" y="226732"/>
                      <a:pt x="302548" y="157901"/>
                    </a:cubicBezTo>
                    <a:cubicBezTo>
                      <a:pt x="302548" y="80343"/>
                      <a:pt x="238555" y="17248"/>
                      <a:pt x="159898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403B5FD3-8BFB-0F39-3A0A-88A16FB8A4FF}"/>
                  </a:ext>
                </a:extLst>
              </p:cNvPr>
              <p:cNvSpPr/>
              <p:nvPr/>
            </p:nvSpPr>
            <p:spPr>
              <a:xfrm>
                <a:off x="7443709" y="2353728"/>
                <a:ext cx="138260" cy="136669"/>
              </a:xfrm>
              <a:custGeom>
                <a:avLst/>
                <a:gdLst>
                  <a:gd name="connsiteX0" fmla="*/ 69132 w 138260"/>
                  <a:gd name="connsiteY0" fmla="*/ 136669 h 136669"/>
                  <a:gd name="connsiteX1" fmla="*/ 0 w 138260"/>
                  <a:gd name="connsiteY1" fmla="*/ 68330 h 136669"/>
                  <a:gd name="connsiteX2" fmla="*/ 69132 w 138260"/>
                  <a:gd name="connsiteY2" fmla="*/ 0 h 136669"/>
                  <a:gd name="connsiteX3" fmla="*/ 138261 w 138260"/>
                  <a:gd name="connsiteY3" fmla="*/ 68330 h 136669"/>
                  <a:gd name="connsiteX4" fmla="*/ 69132 w 138260"/>
                  <a:gd name="connsiteY4" fmla="*/ 136669 h 136669"/>
                  <a:gd name="connsiteX5" fmla="*/ 69132 w 138260"/>
                  <a:gd name="connsiteY5" fmla="*/ 17248 h 136669"/>
                  <a:gd name="connsiteX6" fmla="*/ 17248 w 138260"/>
                  <a:gd name="connsiteY6" fmla="*/ 68330 h 136669"/>
                  <a:gd name="connsiteX7" fmla="*/ 69132 w 138260"/>
                  <a:gd name="connsiteY7" fmla="*/ 119422 h 136669"/>
                  <a:gd name="connsiteX8" fmla="*/ 121013 w 138260"/>
                  <a:gd name="connsiteY8" fmla="*/ 68330 h 136669"/>
                  <a:gd name="connsiteX9" fmla="*/ 69132 w 138260"/>
                  <a:gd name="connsiteY9" fmla="*/ 17248 h 136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260" h="136669">
                    <a:moveTo>
                      <a:pt x="69132" y="136669"/>
                    </a:moveTo>
                    <a:cubicBezTo>
                      <a:pt x="31011" y="136669"/>
                      <a:pt x="0" y="106012"/>
                      <a:pt x="0" y="68330"/>
                    </a:cubicBezTo>
                    <a:cubicBezTo>
                      <a:pt x="0" y="30653"/>
                      <a:pt x="31011" y="0"/>
                      <a:pt x="69132" y="0"/>
                    </a:cubicBezTo>
                    <a:cubicBezTo>
                      <a:pt x="107249" y="0"/>
                      <a:pt x="138261" y="30653"/>
                      <a:pt x="138261" y="68330"/>
                    </a:cubicBezTo>
                    <a:cubicBezTo>
                      <a:pt x="138261" y="106012"/>
                      <a:pt x="107249" y="136669"/>
                      <a:pt x="69132" y="136669"/>
                    </a:cubicBezTo>
                    <a:close/>
                    <a:moveTo>
                      <a:pt x="69132" y="17248"/>
                    </a:moveTo>
                    <a:cubicBezTo>
                      <a:pt x="40519" y="17248"/>
                      <a:pt x="17248" y="40161"/>
                      <a:pt x="17248" y="68330"/>
                    </a:cubicBezTo>
                    <a:cubicBezTo>
                      <a:pt x="17248" y="96500"/>
                      <a:pt x="40519" y="119422"/>
                      <a:pt x="69132" y="119422"/>
                    </a:cubicBezTo>
                    <a:cubicBezTo>
                      <a:pt x="97742" y="119422"/>
                      <a:pt x="121013" y="96504"/>
                      <a:pt x="121013" y="68330"/>
                    </a:cubicBezTo>
                    <a:cubicBezTo>
                      <a:pt x="121013" y="40161"/>
                      <a:pt x="97742" y="17248"/>
                      <a:pt x="69132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797344C-A6BF-20C1-D21C-5DDEC1A3997A}"/>
                </a:ext>
              </a:extLst>
            </p:cNvPr>
            <p:cNvSpPr/>
            <p:nvPr/>
          </p:nvSpPr>
          <p:spPr>
            <a:xfrm>
              <a:off x="7314396" y="2664930"/>
              <a:ext cx="396882" cy="151148"/>
            </a:xfrm>
            <a:custGeom>
              <a:avLst/>
              <a:gdLst>
                <a:gd name="connsiteX0" fmla="*/ 198446 w 396882"/>
                <a:gd name="connsiteY0" fmla="*/ 151149 h 151148"/>
                <a:gd name="connsiteX1" fmla="*/ 0 w 396882"/>
                <a:gd name="connsiteY1" fmla="*/ 71996 h 151148"/>
                <a:gd name="connsiteX2" fmla="*/ 114355 w 396882"/>
                <a:gd name="connsiteY2" fmla="*/ 0 h 151148"/>
                <a:gd name="connsiteX3" fmla="*/ 117408 w 396882"/>
                <a:gd name="connsiteY3" fmla="*/ 16980 h 151148"/>
                <a:gd name="connsiteX4" fmla="*/ 17248 w 396882"/>
                <a:gd name="connsiteY4" fmla="*/ 72000 h 151148"/>
                <a:gd name="connsiteX5" fmla="*/ 198446 w 396882"/>
                <a:gd name="connsiteY5" fmla="*/ 133901 h 151148"/>
                <a:gd name="connsiteX6" fmla="*/ 379635 w 396882"/>
                <a:gd name="connsiteY6" fmla="*/ 72004 h 151148"/>
                <a:gd name="connsiteX7" fmla="*/ 279483 w 396882"/>
                <a:gd name="connsiteY7" fmla="*/ 16980 h 151148"/>
                <a:gd name="connsiteX8" fmla="*/ 282532 w 396882"/>
                <a:gd name="connsiteY8" fmla="*/ 0 h 151148"/>
                <a:gd name="connsiteX9" fmla="*/ 396883 w 396882"/>
                <a:gd name="connsiteY9" fmla="*/ 72000 h 151148"/>
                <a:gd name="connsiteX10" fmla="*/ 198446 w 396882"/>
                <a:gd name="connsiteY10" fmla="*/ 151149 h 15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882" h="151148">
                  <a:moveTo>
                    <a:pt x="198446" y="151149"/>
                  </a:moveTo>
                  <a:cubicBezTo>
                    <a:pt x="85319" y="151149"/>
                    <a:pt x="4" y="117119"/>
                    <a:pt x="0" y="71996"/>
                  </a:cubicBezTo>
                  <a:cubicBezTo>
                    <a:pt x="0" y="39786"/>
                    <a:pt x="42748" y="12875"/>
                    <a:pt x="114355" y="0"/>
                  </a:cubicBezTo>
                  <a:lnTo>
                    <a:pt x="117408" y="16980"/>
                  </a:lnTo>
                  <a:cubicBezTo>
                    <a:pt x="57499" y="27751"/>
                    <a:pt x="17248" y="49863"/>
                    <a:pt x="17248" y="72000"/>
                  </a:cubicBezTo>
                  <a:cubicBezTo>
                    <a:pt x="17252" y="101278"/>
                    <a:pt x="91666" y="133901"/>
                    <a:pt x="198446" y="133901"/>
                  </a:cubicBezTo>
                  <a:cubicBezTo>
                    <a:pt x="305225" y="133901"/>
                    <a:pt x="379635" y="101282"/>
                    <a:pt x="379635" y="72004"/>
                  </a:cubicBezTo>
                  <a:cubicBezTo>
                    <a:pt x="379635" y="49858"/>
                    <a:pt x="339388" y="27743"/>
                    <a:pt x="279483" y="16980"/>
                  </a:cubicBezTo>
                  <a:lnTo>
                    <a:pt x="282532" y="0"/>
                  </a:lnTo>
                  <a:cubicBezTo>
                    <a:pt x="354131" y="12867"/>
                    <a:pt x="396883" y="39786"/>
                    <a:pt x="396883" y="72000"/>
                  </a:cubicBezTo>
                  <a:cubicBezTo>
                    <a:pt x="396883" y="117119"/>
                    <a:pt x="311572" y="151149"/>
                    <a:pt x="198446" y="151149"/>
                  </a:cubicBezTo>
                  <a:close/>
                </a:path>
              </a:pathLst>
            </a:custGeom>
            <a:solidFill>
              <a:schemeClr val="accent1"/>
            </a:solidFill>
            <a:ln w="1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76A054-5CA0-DFFA-8851-FA4A060DA4E6}"/>
              </a:ext>
            </a:extLst>
          </p:cNvPr>
          <p:cNvSpPr txBox="1"/>
          <p:nvPr/>
        </p:nvSpPr>
        <p:spPr>
          <a:xfrm>
            <a:off x="4692968" y="6455012"/>
            <a:ext cx="2788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우주궤도역학  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Term project2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1C47F2-0751-B012-7C01-808160A3E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08" y="1776892"/>
            <a:ext cx="3307099" cy="29797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027D68-7185-48DC-6F90-270A0DBF3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284" y="1776892"/>
            <a:ext cx="3326630" cy="297971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DE6B705-2B52-1E5A-7055-40C15943C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091" y="1780679"/>
            <a:ext cx="3326631" cy="29759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89C818-F2A7-011A-FCCE-904593530F30}"/>
              </a:ext>
            </a:extLst>
          </p:cNvPr>
          <p:cNvSpPr txBox="1"/>
          <p:nvPr/>
        </p:nvSpPr>
        <p:spPr>
          <a:xfrm>
            <a:off x="973887" y="4833135"/>
            <a:ext cx="250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GPS _ Ground Track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26F9BF-2020-17E0-FC7F-D52D6AED4CF8}"/>
              </a:ext>
            </a:extLst>
          </p:cNvPr>
          <p:cNvSpPr txBox="1"/>
          <p:nvPr/>
        </p:nvSpPr>
        <p:spPr>
          <a:xfrm>
            <a:off x="4540029" y="4833135"/>
            <a:ext cx="250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BDS _ Ground Track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9FE1CD-CC09-4360-2962-3740DEF8485D}"/>
              </a:ext>
            </a:extLst>
          </p:cNvPr>
          <p:cNvSpPr txBox="1"/>
          <p:nvPr/>
        </p:nvSpPr>
        <p:spPr>
          <a:xfrm>
            <a:off x="8033154" y="4833135"/>
            <a:ext cx="268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QZSS _ Ground Track</a:t>
            </a:r>
          </a:p>
        </p:txBody>
      </p:sp>
    </p:spTree>
    <p:extLst>
      <p:ext uri="{BB962C8B-B14F-4D97-AF65-F5344CB8AC3E}">
        <p14:creationId xmlns:p14="http://schemas.microsoft.com/office/powerpoint/2010/main" val="417108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311</Words>
  <Application>Microsoft Office PowerPoint</Application>
  <PresentationFormat>와이드스크린</PresentationFormat>
  <Paragraphs>77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Pretendard Black</vt:lpstr>
      <vt:lpstr>Pretendard ExtraBold</vt:lpstr>
      <vt:lpstr>Pretendard Light</vt:lpstr>
      <vt:lpstr>Pretendard Medium</vt:lpstr>
      <vt:lpstr>Pretendard SemiBold</vt:lpstr>
      <vt:lpstr>검은고딕 블랙</vt:lpstr>
      <vt:lpstr>210 나무굴림 R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가현</dc:creator>
  <cp:lastModifiedBy>최 가현</cp:lastModifiedBy>
  <cp:revision>1</cp:revision>
  <dcterms:created xsi:type="dcterms:W3CDTF">2023-06-22T14:37:00Z</dcterms:created>
  <dcterms:modified xsi:type="dcterms:W3CDTF">2023-06-22T14:50:54Z</dcterms:modified>
</cp:coreProperties>
</file>