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</p:sldMasterIdLst>
  <p:sldIdLst>
    <p:sldId id="256" r:id="rId2"/>
    <p:sldId id="257" r:id="rId3"/>
    <p:sldId id="258" r:id="rId4"/>
    <p:sldId id="264" r:id="rId5"/>
    <p:sldId id="263" r:id="rId6"/>
    <p:sldId id="271" r:id="rId7"/>
    <p:sldId id="259" r:id="rId8"/>
    <p:sldId id="272" r:id="rId9"/>
    <p:sldId id="273" r:id="rId10"/>
    <p:sldId id="274" r:id="rId11"/>
    <p:sldId id="275" r:id="rId12"/>
    <p:sldId id="276" r:id="rId13"/>
    <p:sldId id="270" r:id="rId14"/>
    <p:sldId id="260" r:id="rId15"/>
    <p:sldId id="261" r:id="rId16"/>
    <p:sldId id="267" r:id="rId17"/>
    <p:sldId id="268" r:id="rId18"/>
    <p:sldId id="266" r:id="rId19"/>
    <p:sldId id="262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287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1240" y="44"/>
      </p:cViewPr>
      <p:guideLst>
        <p:guide orient="horz" pos="2159"/>
        <p:guide pos="287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E4560-C9FC-401F-A187-699F003262C8}" type="datetimeFigureOut">
              <a:rPr lang="ko-KR" altLang="en-US" smtClean="0"/>
              <a:t>2023-10-13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80F73-A45C-4F29-8353-5E1BBE2199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6327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E4560-C9FC-401F-A187-699F003262C8}" type="datetimeFigureOut">
              <a:rPr lang="ko-KR" altLang="en-US" smtClean="0"/>
              <a:t>2023-10-13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80F73-A45C-4F29-8353-5E1BBE2199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5741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E4560-C9FC-401F-A187-699F003262C8}" type="datetimeFigureOut">
              <a:rPr lang="ko-KR" altLang="en-US" smtClean="0"/>
              <a:t>2023-10-13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80F73-A45C-4F29-8353-5E1BBE2199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2501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E4560-C9FC-401F-A187-699F003262C8}" type="datetimeFigureOut">
              <a:rPr lang="ko-KR" altLang="en-US" smtClean="0"/>
              <a:t>2023-10-13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80F73-A45C-4F29-8353-5E1BBE2199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6707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E4560-C9FC-401F-A187-699F003262C8}" type="datetimeFigureOut">
              <a:rPr lang="ko-KR" altLang="en-US" smtClean="0"/>
              <a:t>2023-10-13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80F73-A45C-4F29-8353-5E1BBE2199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745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E4560-C9FC-401F-A187-699F003262C8}" type="datetimeFigureOut">
              <a:rPr lang="ko-KR" altLang="en-US" smtClean="0"/>
              <a:t>2023-10-13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80F73-A45C-4F29-8353-5E1BBE2199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4822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E4560-C9FC-401F-A187-699F003262C8}" type="datetimeFigureOut">
              <a:rPr lang="ko-KR" altLang="en-US" smtClean="0"/>
              <a:t>2023-10-13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80F73-A45C-4F29-8353-5E1BBE2199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476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E4560-C9FC-401F-A187-699F003262C8}" type="datetimeFigureOut">
              <a:rPr lang="ko-KR" altLang="en-US" smtClean="0"/>
              <a:t>2023-10-13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80F73-A45C-4F29-8353-5E1BBE2199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3359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E4560-C9FC-401F-A187-699F003262C8}" type="datetimeFigureOut">
              <a:rPr lang="ko-KR" altLang="en-US" smtClean="0"/>
              <a:t>2023-10-13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80F73-A45C-4F29-8353-5E1BBE2199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1769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E4560-C9FC-401F-A187-699F003262C8}" type="datetimeFigureOut">
              <a:rPr lang="ko-KR" altLang="en-US" smtClean="0"/>
              <a:t>2023-10-13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80F73-A45C-4F29-8353-5E1BBE2199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5342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E4560-C9FC-401F-A187-699F003262C8}" type="datetimeFigureOut">
              <a:rPr lang="ko-KR" altLang="en-US" smtClean="0"/>
              <a:t>2023-10-13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80F73-A45C-4F29-8353-5E1BBE2199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6531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8E4560-C9FC-401F-A187-699F003262C8}" type="datetimeFigureOut">
              <a:rPr lang="ko-KR" altLang="en-US" smtClean="0"/>
              <a:t>2023-10-13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780F73-A45C-4F29-8353-5E1BBE2199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004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528204" y="3990184"/>
            <a:ext cx="4472796" cy="1565228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r"/>
            <a:endParaRPr lang="en-US" altLang="ko-KR" sz="1800" b="1" dirty="0">
              <a:solidFill>
                <a:srgbClr val="FF0000"/>
              </a:solidFill>
              <a:ea typeface="맑은 고딕"/>
            </a:endParaRPr>
          </a:p>
          <a:p>
            <a:pPr algn="r"/>
            <a:r>
              <a:rPr lang="ko-KR" altLang="en-US" sz="1800" b="1" dirty="0">
                <a:ea typeface="맑은 고딕"/>
              </a:rPr>
              <a:t>7조 </a:t>
            </a:r>
            <a:endParaRPr lang="en-US" altLang="ko-KR" sz="1800" b="1" dirty="0">
              <a:ea typeface="맑은 고딕"/>
              <a:cs typeface="Calibri"/>
            </a:endParaRPr>
          </a:p>
          <a:p>
            <a:pPr algn="r"/>
            <a:r>
              <a:rPr lang="ko-KR" altLang="en-US" sz="1800" b="1" dirty="0">
                <a:ea typeface="맑은 고딕"/>
                <a:cs typeface="Calibri"/>
              </a:rPr>
              <a:t>발표자 </a:t>
            </a:r>
            <a:r>
              <a:rPr lang="en-US" altLang="ko-KR" sz="1800" b="1" dirty="0" err="1">
                <a:ea typeface="맑은 고딕"/>
                <a:cs typeface="Calibri"/>
              </a:rPr>
              <a:t>사공탁</a:t>
            </a:r>
            <a:endParaRPr lang="en-US" altLang="ko-KR" sz="1800" b="1" dirty="0">
              <a:ea typeface="맑은 고딕"/>
              <a:cs typeface="Calibri"/>
            </a:endParaRPr>
          </a:p>
          <a:p>
            <a:pPr algn="r"/>
            <a:r>
              <a:rPr lang="ko-KR" altLang="en-US" sz="1800" b="1" dirty="0">
                <a:ea typeface="맑은 고딕"/>
                <a:cs typeface="Calibri"/>
              </a:rPr>
              <a:t>조원 윤준호</a:t>
            </a:r>
          </a:p>
          <a:p>
            <a:pPr algn="r"/>
            <a:r>
              <a:rPr lang="ko-KR" altLang="en-US" sz="1800" b="1" dirty="0">
                <a:ea typeface="맑은 고딕"/>
                <a:cs typeface="Calibri"/>
              </a:rPr>
              <a:t>조원 최지원</a:t>
            </a:r>
          </a:p>
          <a:p>
            <a:pPr algn="r"/>
            <a:endParaRPr lang="ko-KR" altLang="en-US" sz="1800" b="1" dirty="0">
              <a:solidFill>
                <a:srgbClr val="FF0000"/>
              </a:solidFill>
            </a:endParaRPr>
          </a:p>
        </p:txBody>
      </p:sp>
      <p:sp>
        <p:nvSpPr>
          <p:cNvPr id="4" name="자유형: 도형 43">
            <a:extLst>
              <a:ext uri="{FF2B5EF4-FFF2-40B4-BE49-F238E27FC236}">
                <a16:creationId xmlns:a16="http://schemas.microsoft.com/office/drawing/2014/main" id="{8E5EA1B6-E650-4F51-BFD9-11601545DC7F}"/>
              </a:ext>
            </a:extLst>
          </p:cNvPr>
          <p:cNvSpPr/>
          <p:nvPr/>
        </p:nvSpPr>
        <p:spPr>
          <a:xfrm flipH="1" flipV="1">
            <a:off x="1727885" y="-5392"/>
            <a:ext cx="5207221" cy="269176"/>
          </a:xfrm>
          <a:custGeom>
            <a:avLst/>
            <a:gdLst>
              <a:gd name="connsiteX0" fmla="*/ 6546335 w 6942961"/>
              <a:gd name="connsiteY0" fmla="*/ 0 h 531119"/>
              <a:gd name="connsiteX1" fmla="*/ 3471481 w 6942961"/>
              <a:gd name="connsiteY1" fmla="*/ 798 h 531119"/>
              <a:gd name="connsiteX2" fmla="*/ 396626 w 6942961"/>
              <a:gd name="connsiteY2" fmla="*/ 0 h 531119"/>
              <a:gd name="connsiteX3" fmla="*/ 307886 w 6942961"/>
              <a:gd name="connsiteY3" fmla="*/ 45974 h 531119"/>
              <a:gd name="connsiteX4" fmla="*/ 0 w 6942961"/>
              <a:gd name="connsiteY4" fmla="*/ 531119 h 531119"/>
              <a:gd name="connsiteX5" fmla="*/ 3466008 w 6942961"/>
              <a:gd name="connsiteY5" fmla="*/ 531119 h 531119"/>
              <a:gd name="connsiteX6" fmla="*/ 3476954 w 6942961"/>
              <a:gd name="connsiteY6" fmla="*/ 531119 h 531119"/>
              <a:gd name="connsiteX7" fmla="*/ 6942961 w 6942961"/>
              <a:gd name="connsiteY7" fmla="*/ 531119 h 531119"/>
              <a:gd name="connsiteX8" fmla="*/ 6635075 w 6942961"/>
              <a:gd name="connsiteY8" fmla="*/ 45974 h 531119"/>
              <a:gd name="connsiteX9" fmla="*/ 6546335 w 6942961"/>
              <a:gd name="connsiteY9" fmla="*/ 0 h 531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942961" h="531119">
                <a:moveTo>
                  <a:pt x="6546335" y="0"/>
                </a:moveTo>
                <a:lnTo>
                  <a:pt x="3471481" y="798"/>
                </a:lnTo>
                <a:lnTo>
                  <a:pt x="396626" y="0"/>
                </a:lnTo>
                <a:cubicBezTo>
                  <a:pt x="349684" y="4436"/>
                  <a:pt x="325891" y="18551"/>
                  <a:pt x="307886" y="45974"/>
                </a:cubicBezTo>
                <a:lnTo>
                  <a:pt x="0" y="531119"/>
                </a:lnTo>
                <a:lnTo>
                  <a:pt x="3466008" y="531119"/>
                </a:lnTo>
                <a:lnTo>
                  <a:pt x="3476954" y="531119"/>
                </a:lnTo>
                <a:lnTo>
                  <a:pt x="6942961" y="531119"/>
                </a:lnTo>
                <a:lnTo>
                  <a:pt x="6635075" y="45974"/>
                </a:lnTo>
                <a:cubicBezTo>
                  <a:pt x="6617070" y="18551"/>
                  <a:pt x="6593277" y="4436"/>
                  <a:pt x="6546335" y="0"/>
                </a:cubicBezTo>
                <a:close/>
              </a:path>
            </a:pathLst>
          </a:custGeom>
          <a:solidFill>
            <a:srgbClr val="DE2A33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35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59D7302-9336-49BE-97D2-8D8F4AAED23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5585" y="55310"/>
            <a:ext cx="1811003" cy="208474"/>
          </a:xfrm>
          <a:prstGeom prst="rect">
            <a:avLst/>
          </a:prstGeom>
        </p:spPr>
      </p:pic>
      <p:sp>
        <p:nvSpPr>
          <p:cNvPr id="6" name="부제목 2"/>
          <p:cNvSpPr txBox="1">
            <a:spLocks/>
          </p:cNvSpPr>
          <p:nvPr/>
        </p:nvSpPr>
        <p:spPr>
          <a:xfrm>
            <a:off x="1143000" y="1661348"/>
            <a:ext cx="6858000" cy="1241822"/>
          </a:xfrm>
          <a:prstGeom prst="rect">
            <a:avLst/>
          </a:prstGeom>
        </p:spPr>
        <p:txBody>
          <a:bodyPr vert="horz" lIns="68580" tIns="34290" rIns="68580" bIns="34290" rtlCol="0" anchor="t">
            <a:normAutofit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4000" b="1" dirty="0">
                <a:ea typeface="맑은 고딕"/>
                <a:cs typeface="Calibri"/>
              </a:rPr>
              <a:t>스마트 </a:t>
            </a:r>
            <a:r>
              <a:rPr lang="ko-KR" altLang="en-US" sz="4000" b="1" dirty="0" err="1">
                <a:ea typeface="맑은 고딕"/>
                <a:cs typeface="Calibri"/>
              </a:rPr>
              <a:t>푸쉬업</a:t>
            </a:r>
            <a:r>
              <a:rPr lang="ko-KR" altLang="en-US" sz="4000" b="1" dirty="0">
                <a:ea typeface="맑은 고딕"/>
                <a:cs typeface="Calibri"/>
              </a:rPr>
              <a:t> 카운터</a:t>
            </a:r>
            <a:endParaRPr lang="ko-KR" altLang="en-US" sz="4000" b="1">
              <a:ea typeface="맑은 고딕" panose="020B0503020000020004" pitchFamily="34" charset="-127"/>
              <a:cs typeface="Calibri"/>
            </a:endParaRPr>
          </a:p>
          <a:p>
            <a:r>
              <a:rPr lang="ko-KR" altLang="en-US" sz="4000" b="1" dirty="0">
                <a:ea typeface="맑은 고딕"/>
                <a:cs typeface="Calibri"/>
              </a:rPr>
              <a:t>(</a:t>
            </a:r>
            <a:r>
              <a:rPr lang="ko-KR" altLang="en-US" sz="4000" b="1" dirty="0" err="1">
                <a:ea typeface="맑은 고딕"/>
                <a:cs typeface="Calibri"/>
              </a:rPr>
              <a:t>Smart</a:t>
            </a:r>
            <a:r>
              <a:rPr lang="ko-KR" altLang="en-US" sz="4000" b="1" dirty="0">
                <a:ea typeface="맑은 고딕"/>
                <a:cs typeface="Calibri"/>
              </a:rPr>
              <a:t> </a:t>
            </a:r>
            <a:r>
              <a:rPr lang="ko-KR" altLang="en-US" sz="4000" b="1" dirty="0" err="1">
                <a:ea typeface="맑은 고딕"/>
                <a:cs typeface="Calibri"/>
              </a:rPr>
              <a:t>Pushup</a:t>
            </a:r>
            <a:r>
              <a:rPr lang="ko-KR" altLang="en-US" sz="4000" b="1" dirty="0">
                <a:ea typeface="맑은 고딕"/>
                <a:cs typeface="Calibri"/>
              </a:rPr>
              <a:t> </a:t>
            </a:r>
            <a:r>
              <a:rPr lang="ko-KR" altLang="en-US" sz="4000" b="1" dirty="0" err="1">
                <a:ea typeface="맑은 고딕"/>
                <a:cs typeface="Calibri"/>
              </a:rPr>
              <a:t>Conter</a:t>
            </a:r>
            <a:r>
              <a:rPr lang="ko-KR" altLang="en-US" sz="4000" b="1" dirty="0">
                <a:ea typeface="맑은 고딕"/>
                <a:cs typeface="Calibri"/>
              </a:rPr>
              <a:t>)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629" t="20279" b="21052"/>
          <a:stretch/>
        </p:blipFill>
        <p:spPr>
          <a:xfrm>
            <a:off x="5971054" y="3808639"/>
            <a:ext cx="1991846" cy="39188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278" r="49305" b="22227"/>
          <a:stretch/>
        </p:blipFill>
        <p:spPr>
          <a:xfrm>
            <a:off x="5799066" y="3416752"/>
            <a:ext cx="2201934" cy="391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7150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자유형: 도형 43"/>
          <p:cNvSpPr/>
          <p:nvPr/>
        </p:nvSpPr>
        <p:spPr>
          <a:xfrm flipH="1" flipV="1">
            <a:off x="1727885" y="-5392"/>
            <a:ext cx="5207221" cy="269176"/>
          </a:xfrm>
          <a:custGeom>
            <a:avLst/>
            <a:gdLst>
              <a:gd name="connsiteX0" fmla="*/ 6546335 w 6942961"/>
              <a:gd name="connsiteY0" fmla="*/ 0 h 531119"/>
              <a:gd name="connsiteX1" fmla="*/ 3471481 w 6942961"/>
              <a:gd name="connsiteY1" fmla="*/ 798 h 531119"/>
              <a:gd name="connsiteX2" fmla="*/ 396626 w 6942961"/>
              <a:gd name="connsiteY2" fmla="*/ 0 h 531119"/>
              <a:gd name="connsiteX3" fmla="*/ 307886 w 6942961"/>
              <a:gd name="connsiteY3" fmla="*/ 45974 h 531119"/>
              <a:gd name="connsiteX4" fmla="*/ 0 w 6942961"/>
              <a:gd name="connsiteY4" fmla="*/ 531119 h 531119"/>
              <a:gd name="connsiteX5" fmla="*/ 3466008 w 6942961"/>
              <a:gd name="connsiteY5" fmla="*/ 531119 h 531119"/>
              <a:gd name="connsiteX6" fmla="*/ 3476954 w 6942961"/>
              <a:gd name="connsiteY6" fmla="*/ 531119 h 531119"/>
              <a:gd name="connsiteX7" fmla="*/ 6942961 w 6942961"/>
              <a:gd name="connsiteY7" fmla="*/ 531119 h 531119"/>
              <a:gd name="connsiteX8" fmla="*/ 6635075 w 6942961"/>
              <a:gd name="connsiteY8" fmla="*/ 45974 h 531119"/>
              <a:gd name="connsiteX9" fmla="*/ 6546335 w 6942961"/>
              <a:gd name="connsiteY9" fmla="*/ 0 h 531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942961" h="531119">
                <a:moveTo>
                  <a:pt x="6546335" y="0"/>
                </a:moveTo>
                <a:lnTo>
                  <a:pt x="3471481" y="798"/>
                </a:lnTo>
                <a:lnTo>
                  <a:pt x="396626" y="0"/>
                </a:lnTo>
                <a:cubicBezTo>
                  <a:pt x="349684" y="4436"/>
                  <a:pt x="325891" y="18551"/>
                  <a:pt x="307886" y="45974"/>
                </a:cubicBezTo>
                <a:lnTo>
                  <a:pt x="0" y="531119"/>
                </a:lnTo>
                <a:lnTo>
                  <a:pt x="3466008" y="531119"/>
                </a:lnTo>
                <a:lnTo>
                  <a:pt x="3476954" y="531119"/>
                </a:lnTo>
                <a:lnTo>
                  <a:pt x="6942961" y="531119"/>
                </a:lnTo>
                <a:lnTo>
                  <a:pt x="6635075" y="45974"/>
                </a:lnTo>
                <a:cubicBezTo>
                  <a:pt x="6617070" y="18551"/>
                  <a:pt x="6593277" y="4436"/>
                  <a:pt x="6546335" y="0"/>
                </a:cubicBezTo>
                <a:close/>
              </a:path>
            </a:pathLst>
          </a:custGeom>
          <a:solidFill>
            <a:srgbClr val="DE2A33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sz="135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195585" y="55310"/>
            <a:ext cx="1811003" cy="208474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0" y="1755715"/>
            <a:ext cx="3731736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81515" y="1170940"/>
            <a:ext cx="3150221" cy="5702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 b="1"/>
              <a:t>서비스 시나리오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796327" y="2367746"/>
            <a:ext cx="2313215" cy="3387869"/>
          </a:xfrm>
          <a:prstGeom prst="rect">
            <a:avLst/>
          </a:prstGeom>
          <a:solidFill>
            <a:schemeClr val="lt1"/>
          </a:solidFill>
          <a:ln w="7620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187222" y="6051983"/>
            <a:ext cx="3163662" cy="3663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/>
              <a:t>어플 초기 화면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998784" y="2711450"/>
            <a:ext cx="1916338" cy="555624"/>
          </a:xfrm>
          <a:prstGeom prst="rect">
            <a:avLst/>
          </a:prstGeom>
          <a:solidFill>
            <a:schemeClr val="lt1"/>
          </a:solidFill>
          <a:ln w="50800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dk1"/>
                </a:solidFill>
              </a:rPr>
              <a:t>Personal Mode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998784" y="3429000"/>
            <a:ext cx="1916338" cy="555624"/>
          </a:xfrm>
          <a:prstGeom prst="rect">
            <a:avLst/>
          </a:prstGeom>
          <a:solidFill>
            <a:schemeClr val="lt1"/>
          </a:solidFill>
          <a:ln w="50800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dk1"/>
                </a:solidFill>
              </a:rPr>
              <a:t>Time Attack Mode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998784" y="4175846"/>
            <a:ext cx="1916338" cy="555624"/>
          </a:xfrm>
          <a:prstGeom prst="rect">
            <a:avLst/>
          </a:prstGeom>
          <a:solidFill>
            <a:schemeClr val="lt1"/>
          </a:solidFill>
          <a:ln w="50800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dk1"/>
                </a:solidFill>
              </a:rPr>
              <a:t>Training Mode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998784" y="4901045"/>
            <a:ext cx="1916338" cy="555624"/>
          </a:xfrm>
          <a:prstGeom prst="rect">
            <a:avLst/>
          </a:prstGeom>
          <a:solidFill>
            <a:schemeClr val="lt1"/>
          </a:solidFill>
          <a:ln w="50800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dk1"/>
                </a:solidFill>
              </a:rPr>
              <a:t>Statistics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5472236" y="2367746"/>
            <a:ext cx="2313215" cy="3387869"/>
          </a:xfrm>
          <a:prstGeom prst="rect">
            <a:avLst/>
          </a:prstGeom>
          <a:solidFill>
            <a:schemeClr val="lt1"/>
          </a:solidFill>
          <a:ln w="7620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46" name="직선 화살표 연결선 45"/>
          <p:cNvCxnSpPr>
            <a:stCxn id="31" idx="3"/>
          </p:cNvCxnSpPr>
          <p:nvPr/>
        </p:nvCxnSpPr>
        <p:spPr>
          <a:xfrm>
            <a:off x="2915123" y="3706812"/>
            <a:ext cx="2517500" cy="0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5857658" y="3080558"/>
            <a:ext cx="1591107" cy="696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000"/>
              <a:t>Time Attack </a:t>
            </a:r>
          </a:p>
          <a:p>
            <a:pPr>
              <a:defRPr/>
            </a:pPr>
            <a:r>
              <a:rPr lang="ko-KR" altLang="en-US" sz="2000"/>
              <a:t>시간 설정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5865451" y="4413973"/>
            <a:ext cx="1504517" cy="1028266"/>
          </a:xfrm>
          <a:prstGeom prst="rect">
            <a:avLst/>
          </a:prstGeom>
          <a:solidFill>
            <a:srgbClr val="5B9BD5">
              <a:alpha val="100000"/>
            </a:srgbClr>
          </a:solidFill>
          <a:ln w="12700" cap="flat" cmpd="sng" algn="ctr">
            <a:solidFill>
              <a:srgbClr val="2B4A66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Calibri"/>
                <a:ea typeface="맑은 고딕"/>
                <a:cs typeface="맑은 고딕"/>
              </a:rPr>
              <a:t>데이터 </a:t>
            </a:r>
          </a:p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Calibri"/>
                <a:ea typeface="맑은 고딕"/>
                <a:cs typeface="맑은 고딕"/>
              </a:rPr>
              <a:t>전송 버튼</a:t>
            </a:r>
          </a:p>
        </p:txBody>
      </p:sp>
    </p:spTree>
    <p:extLst>
      <p:ext uri="{BB962C8B-B14F-4D97-AF65-F5344CB8AC3E}">
        <p14:creationId xmlns:p14="http://schemas.microsoft.com/office/powerpoint/2010/main" val="346410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자유형: 도형 43"/>
          <p:cNvSpPr/>
          <p:nvPr/>
        </p:nvSpPr>
        <p:spPr>
          <a:xfrm flipH="1" flipV="1">
            <a:off x="1727885" y="-5392"/>
            <a:ext cx="5207221" cy="269176"/>
          </a:xfrm>
          <a:custGeom>
            <a:avLst/>
            <a:gdLst>
              <a:gd name="connsiteX0" fmla="*/ 6546335 w 6942961"/>
              <a:gd name="connsiteY0" fmla="*/ 0 h 531119"/>
              <a:gd name="connsiteX1" fmla="*/ 3471481 w 6942961"/>
              <a:gd name="connsiteY1" fmla="*/ 798 h 531119"/>
              <a:gd name="connsiteX2" fmla="*/ 396626 w 6942961"/>
              <a:gd name="connsiteY2" fmla="*/ 0 h 531119"/>
              <a:gd name="connsiteX3" fmla="*/ 307886 w 6942961"/>
              <a:gd name="connsiteY3" fmla="*/ 45974 h 531119"/>
              <a:gd name="connsiteX4" fmla="*/ 0 w 6942961"/>
              <a:gd name="connsiteY4" fmla="*/ 531119 h 531119"/>
              <a:gd name="connsiteX5" fmla="*/ 3466008 w 6942961"/>
              <a:gd name="connsiteY5" fmla="*/ 531119 h 531119"/>
              <a:gd name="connsiteX6" fmla="*/ 3476954 w 6942961"/>
              <a:gd name="connsiteY6" fmla="*/ 531119 h 531119"/>
              <a:gd name="connsiteX7" fmla="*/ 6942961 w 6942961"/>
              <a:gd name="connsiteY7" fmla="*/ 531119 h 531119"/>
              <a:gd name="connsiteX8" fmla="*/ 6635075 w 6942961"/>
              <a:gd name="connsiteY8" fmla="*/ 45974 h 531119"/>
              <a:gd name="connsiteX9" fmla="*/ 6546335 w 6942961"/>
              <a:gd name="connsiteY9" fmla="*/ 0 h 531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942961" h="531119">
                <a:moveTo>
                  <a:pt x="6546335" y="0"/>
                </a:moveTo>
                <a:lnTo>
                  <a:pt x="3471481" y="798"/>
                </a:lnTo>
                <a:lnTo>
                  <a:pt x="396626" y="0"/>
                </a:lnTo>
                <a:cubicBezTo>
                  <a:pt x="349684" y="4436"/>
                  <a:pt x="325891" y="18551"/>
                  <a:pt x="307886" y="45974"/>
                </a:cubicBezTo>
                <a:lnTo>
                  <a:pt x="0" y="531119"/>
                </a:lnTo>
                <a:lnTo>
                  <a:pt x="3466008" y="531119"/>
                </a:lnTo>
                <a:lnTo>
                  <a:pt x="3476954" y="531119"/>
                </a:lnTo>
                <a:lnTo>
                  <a:pt x="6942961" y="531119"/>
                </a:lnTo>
                <a:lnTo>
                  <a:pt x="6635075" y="45974"/>
                </a:lnTo>
                <a:cubicBezTo>
                  <a:pt x="6617070" y="18551"/>
                  <a:pt x="6593277" y="4436"/>
                  <a:pt x="6546335" y="0"/>
                </a:cubicBezTo>
                <a:close/>
              </a:path>
            </a:pathLst>
          </a:custGeom>
          <a:solidFill>
            <a:srgbClr val="DE2A33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sz="135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195585" y="55310"/>
            <a:ext cx="1811003" cy="208474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0" y="1755715"/>
            <a:ext cx="3731736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81515" y="1170940"/>
            <a:ext cx="3150221" cy="5702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 b="1"/>
              <a:t>서비스 시나리오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796327" y="2367746"/>
            <a:ext cx="2313215" cy="3387869"/>
          </a:xfrm>
          <a:prstGeom prst="rect">
            <a:avLst/>
          </a:prstGeom>
          <a:solidFill>
            <a:schemeClr val="lt1"/>
          </a:solidFill>
          <a:ln w="7620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187222" y="6051983"/>
            <a:ext cx="3163662" cy="3663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/>
              <a:t>어플 초기 화면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998784" y="2711450"/>
            <a:ext cx="1916338" cy="555624"/>
          </a:xfrm>
          <a:prstGeom prst="rect">
            <a:avLst/>
          </a:prstGeom>
          <a:solidFill>
            <a:schemeClr val="lt1"/>
          </a:solidFill>
          <a:ln w="50800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dk1"/>
                </a:solidFill>
              </a:rPr>
              <a:t>Personal Mode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998784" y="3429000"/>
            <a:ext cx="1916338" cy="555624"/>
          </a:xfrm>
          <a:prstGeom prst="rect">
            <a:avLst/>
          </a:prstGeom>
          <a:solidFill>
            <a:schemeClr val="lt1"/>
          </a:solidFill>
          <a:ln w="50800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dk1"/>
                </a:solidFill>
              </a:rPr>
              <a:t>Time Attack Mode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998784" y="4175846"/>
            <a:ext cx="1916338" cy="555624"/>
          </a:xfrm>
          <a:prstGeom prst="rect">
            <a:avLst/>
          </a:prstGeom>
          <a:solidFill>
            <a:schemeClr val="lt1"/>
          </a:solidFill>
          <a:ln w="50800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dk1"/>
                </a:solidFill>
              </a:rPr>
              <a:t>Training Mode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998784" y="4901045"/>
            <a:ext cx="1916338" cy="555624"/>
          </a:xfrm>
          <a:prstGeom prst="rect">
            <a:avLst/>
          </a:prstGeom>
          <a:solidFill>
            <a:schemeClr val="lt1"/>
          </a:solidFill>
          <a:ln w="50800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dk1"/>
                </a:solidFill>
              </a:rPr>
              <a:t>Statistics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5472236" y="2367746"/>
            <a:ext cx="2313215" cy="3387869"/>
          </a:xfrm>
          <a:prstGeom prst="rect">
            <a:avLst/>
          </a:prstGeom>
          <a:solidFill>
            <a:schemeClr val="lt1"/>
          </a:solidFill>
          <a:ln w="7620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37" name="직선 화살표 연결선 36"/>
          <p:cNvCxnSpPr/>
          <p:nvPr/>
        </p:nvCxnSpPr>
        <p:spPr>
          <a:xfrm>
            <a:off x="2915123" y="4482956"/>
            <a:ext cx="2495787" cy="0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그림 4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503861" y="2637270"/>
            <a:ext cx="2426158" cy="2341129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5780159" y="5074226"/>
            <a:ext cx="2716790" cy="499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700">
                <a:solidFill>
                  <a:srgbClr val="FF0000"/>
                </a:solidFill>
              </a:rPr>
              <a:t>JUST</a:t>
            </a:r>
            <a:r>
              <a:rPr lang="ko-KR" altLang="en-US" sz="2700">
                <a:solidFill>
                  <a:srgbClr val="FF0000"/>
                </a:solidFill>
              </a:rPr>
              <a:t> </a:t>
            </a:r>
            <a:r>
              <a:rPr lang="en-US" altLang="ko-KR" sz="2700">
                <a:solidFill>
                  <a:srgbClr val="FF0000"/>
                </a:solidFill>
              </a:rPr>
              <a:t>DO IT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4350110" y="852920"/>
            <a:ext cx="4524376" cy="12025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900" b="1"/>
              <a:t>설명</a:t>
            </a:r>
            <a:endParaRPr lang="ko-KR" altLang="en-US"/>
          </a:p>
          <a:p>
            <a:pPr>
              <a:defRPr/>
            </a:pPr>
            <a:r>
              <a:rPr lang="ko-KR" altLang="en-US"/>
              <a:t>트레이닝 버튼을 누르면</a:t>
            </a:r>
          </a:p>
          <a:p>
            <a:pPr>
              <a:defRPr/>
            </a:pPr>
            <a:r>
              <a:rPr lang="ko-KR" altLang="en-US"/>
              <a:t>유명한 트레이닝 코스를 따라가며 운동할 수 있습니다</a:t>
            </a:r>
            <a:r>
              <a:rPr lang="en-US" altLang="ko-KR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97804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자유형: 도형 43"/>
          <p:cNvSpPr/>
          <p:nvPr/>
        </p:nvSpPr>
        <p:spPr>
          <a:xfrm flipH="1" flipV="1">
            <a:off x="1727885" y="-5392"/>
            <a:ext cx="5207221" cy="269176"/>
          </a:xfrm>
          <a:custGeom>
            <a:avLst/>
            <a:gdLst>
              <a:gd name="connsiteX0" fmla="*/ 6546335 w 6942961"/>
              <a:gd name="connsiteY0" fmla="*/ 0 h 531119"/>
              <a:gd name="connsiteX1" fmla="*/ 3471481 w 6942961"/>
              <a:gd name="connsiteY1" fmla="*/ 798 h 531119"/>
              <a:gd name="connsiteX2" fmla="*/ 396626 w 6942961"/>
              <a:gd name="connsiteY2" fmla="*/ 0 h 531119"/>
              <a:gd name="connsiteX3" fmla="*/ 307886 w 6942961"/>
              <a:gd name="connsiteY3" fmla="*/ 45974 h 531119"/>
              <a:gd name="connsiteX4" fmla="*/ 0 w 6942961"/>
              <a:gd name="connsiteY4" fmla="*/ 531119 h 531119"/>
              <a:gd name="connsiteX5" fmla="*/ 3466008 w 6942961"/>
              <a:gd name="connsiteY5" fmla="*/ 531119 h 531119"/>
              <a:gd name="connsiteX6" fmla="*/ 3476954 w 6942961"/>
              <a:gd name="connsiteY6" fmla="*/ 531119 h 531119"/>
              <a:gd name="connsiteX7" fmla="*/ 6942961 w 6942961"/>
              <a:gd name="connsiteY7" fmla="*/ 531119 h 531119"/>
              <a:gd name="connsiteX8" fmla="*/ 6635075 w 6942961"/>
              <a:gd name="connsiteY8" fmla="*/ 45974 h 531119"/>
              <a:gd name="connsiteX9" fmla="*/ 6546335 w 6942961"/>
              <a:gd name="connsiteY9" fmla="*/ 0 h 531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942961" h="531119">
                <a:moveTo>
                  <a:pt x="6546335" y="0"/>
                </a:moveTo>
                <a:lnTo>
                  <a:pt x="3471481" y="798"/>
                </a:lnTo>
                <a:lnTo>
                  <a:pt x="396626" y="0"/>
                </a:lnTo>
                <a:cubicBezTo>
                  <a:pt x="349684" y="4436"/>
                  <a:pt x="325891" y="18551"/>
                  <a:pt x="307886" y="45974"/>
                </a:cubicBezTo>
                <a:lnTo>
                  <a:pt x="0" y="531119"/>
                </a:lnTo>
                <a:lnTo>
                  <a:pt x="3466008" y="531119"/>
                </a:lnTo>
                <a:lnTo>
                  <a:pt x="3476954" y="531119"/>
                </a:lnTo>
                <a:lnTo>
                  <a:pt x="6942961" y="531119"/>
                </a:lnTo>
                <a:lnTo>
                  <a:pt x="6635075" y="45974"/>
                </a:lnTo>
                <a:cubicBezTo>
                  <a:pt x="6617070" y="18551"/>
                  <a:pt x="6593277" y="4436"/>
                  <a:pt x="6546335" y="0"/>
                </a:cubicBezTo>
                <a:close/>
              </a:path>
            </a:pathLst>
          </a:custGeom>
          <a:solidFill>
            <a:srgbClr val="DE2A33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sz="135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195585" y="55310"/>
            <a:ext cx="1811003" cy="208474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0" y="1755715"/>
            <a:ext cx="3731736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81515" y="1170940"/>
            <a:ext cx="3150221" cy="5702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 b="1"/>
              <a:t>서비스 시나리오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796327" y="2367746"/>
            <a:ext cx="2313215" cy="3387869"/>
          </a:xfrm>
          <a:prstGeom prst="rect">
            <a:avLst/>
          </a:prstGeom>
          <a:solidFill>
            <a:schemeClr val="lt1"/>
          </a:solidFill>
          <a:ln w="7620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187222" y="6051983"/>
            <a:ext cx="3163662" cy="3663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/>
              <a:t>어플 초기 화면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998784" y="2711450"/>
            <a:ext cx="1916338" cy="555624"/>
          </a:xfrm>
          <a:prstGeom prst="rect">
            <a:avLst/>
          </a:prstGeom>
          <a:solidFill>
            <a:schemeClr val="lt1"/>
          </a:solidFill>
          <a:ln w="50800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dk1"/>
                </a:solidFill>
              </a:rPr>
              <a:t>Personal Mode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998784" y="3429000"/>
            <a:ext cx="1916338" cy="555624"/>
          </a:xfrm>
          <a:prstGeom prst="rect">
            <a:avLst/>
          </a:prstGeom>
          <a:solidFill>
            <a:schemeClr val="lt1"/>
          </a:solidFill>
          <a:ln w="50800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dk1"/>
                </a:solidFill>
              </a:rPr>
              <a:t>Time Attack Mode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998784" y="4175846"/>
            <a:ext cx="1916338" cy="555624"/>
          </a:xfrm>
          <a:prstGeom prst="rect">
            <a:avLst/>
          </a:prstGeom>
          <a:solidFill>
            <a:schemeClr val="lt1"/>
          </a:solidFill>
          <a:ln w="50800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dk1"/>
                </a:solidFill>
              </a:rPr>
              <a:t>Training Mode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998784" y="4901045"/>
            <a:ext cx="1916338" cy="555624"/>
          </a:xfrm>
          <a:prstGeom prst="rect">
            <a:avLst/>
          </a:prstGeom>
          <a:solidFill>
            <a:schemeClr val="lt1"/>
          </a:solidFill>
          <a:ln w="50800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dk1"/>
                </a:solidFill>
              </a:rPr>
              <a:t>Statistics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5472236" y="2367746"/>
            <a:ext cx="2313215" cy="3387869"/>
          </a:xfrm>
          <a:prstGeom prst="rect">
            <a:avLst/>
          </a:prstGeom>
          <a:solidFill>
            <a:schemeClr val="lt1"/>
          </a:solidFill>
          <a:ln w="7620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37" name="직선 화살표 연결선 36"/>
          <p:cNvCxnSpPr/>
          <p:nvPr/>
        </p:nvCxnSpPr>
        <p:spPr>
          <a:xfrm>
            <a:off x="2752765" y="5197330"/>
            <a:ext cx="2495787" cy="0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그림 9" descr="텍스트이(가) 표시된 사진  자동 생성된 설명"/>
          <p:cNvPicPr>
            <a:picLocks noChangeAspect="1"/>
          </p:cNvPicPr>
          <p:nvPr/>
        </p:nvPicPr>
        <p:blipFill rotWithShape="1">
          <a:blip r:embed="rId3"/>
          <a:srcRect t="5580"/>
          <a:stretch>
            <a:fillRect/>
          </a:stretch>
        </p:blipFill>
        <p:spPr>
          <a:xfrm>
            <a:off x="5572063" y="2515111"/>
            <a:ext cx="2116790" cy="3074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750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자유형: 도형 43">
            <a:extLst>
              <a:ext uri="{FF2B5EF4-FFF2-40B4-BE49-F238E27FC236}">
                <a16:creationId xmlns:a16="http://schemas.microsoft.com/office/drawing/2014/main" id="{8E5EA1B6-E650-4F51-BFD9-11601545DC7F}"/>
              </a:ext>
            </a:extLst>
          </p:cNvPr>
          <p:cNvSpPr/>
          <p:nvPr/>
        </p:nvSpPr>
        <p:spPr>
          <a:xfrm flipH="1" flipV="1">
            <a:off x="1727885" y="-5392"/>
            <a:ext cx="5207221" cy="269176"/>
          </a:xfrm>
          <a:custGeom>
            <a:avLst/>
            <a:gdLst>
              <a:gd name="connsiteX0" fmla="*/ 6546335 w 6942961"/>
              <a:gd name="connsiteY0" fmla="*/ 0 h 531119"/>
              <a:gd name="connsiteX1" fmla="*/ 3471481 w 6942961"/>
              <a:gd name="connsiteY1" fmla="*/ 798 h 531119"/>
              <a:gd name="connsiteX2" fmla="*/ 396626 w 6942961"/>
              <a:gd name="connsiteY2" fmla="*/ 0 h 531119"/>
              <a:gd name="connsiteX3" fmla="*/ 307886 w 6942961"/>
              <a:gd name="connsiteY3" fmla="*/ 45974 h 531119"/>
              <a:gd name="connsiteX4" fmla="*/ 0 w 6942961"/>
              <a:gd name="connsiteY4" fmla="*/ 531119 h 531119"/>
              <a:gd name="connsiteX5" fmla="*/ 3466008 w 6942961"/>
              <a:gd name="connsiteY5" fmla="*/ 531119 h 531119"/>
              <a:gd name="connsiteX6" fmla="*/ 3476954 w 6942961"/>
              <a:gd name="connsiteY6" fmla="*/ 531119 h 531119"/>
              <a:gd name="connsiteX7" fmla="*/ 6942961 w 6942961"/>
              <a:gd name="connsiteY7" fmla="*/ 531119 h 531119"/>
              <a:gd name="connsiteX8" fmla="*/ 6635075 w 6942961"/>
              <a:gd name="connsiteY8" fmla="*/ 45974 h 531119"/>
              <a:gd name="connsiteX9" fmla="*/ 6546335 w 6942961"/>
              <a:gd name="connsiteY9" fmla="*/ 0 h 531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942961" h="531119">
                <a:moveTo>
                  <a:pt x="6546335" y="0"/>
                </a:moveTo>
                <a:lnTo>
                  <a:pt x="3471481" y="798"/>
                </a:lnTo>
                <a:lnTo>
                  <a:pt x="396626" y="0"/>
                </a:lnTo>
                <a:cubicBezTo>
                  <a:pt x="349684" y="4436"/>
                  <a:pt x="325891" y="18551"/>
                  <a:pt x="307886" y="45974"/>
                </a:cubicBezTo>
                <a:lnTo>
                  <a:pt x="0" y="531119"/>
                </a:lnTo>
                <a:lnTo>
                  <a:pt x="3466008" y="531119"/>
                </a:lnTo>
                <a:lnTo>
                  <a:pt x="3476954" y="531119"/>
                </a:lnTo>
                <a:lnTo>
                  <a:pt x="6942961" y="531119"/>
                </a:lnTo>
                <a:lnTo>
                  <a:pt x="6635075" y="45974"/>
                </a:lnTo>
                <a:cubicBezTo>
                  <a:pt x="6617070" y="18551"/>
                  <a:pt x="6593277" y="4436"/>
                  <a:pt x="6546335" y="0"/>
                </a:cubicBezTo>
                <a:close/>
              </a:path>
            </a:pathLst>
          </a:custGeom>
          <a:solidFill>
            <a:srgbClr val="DE2A33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35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59D7302-9336-49BE-97D2-8D8F4AAED23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5585" y="55310"/>
            <a:ext cx="1811003" cy="208474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0" y="1755715"/>
            <a:ext cx="3731736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81515" y="1170940"/>
            <a:ext cx="31502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/>
              <a:t>서비스 시나리오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53922" y="1339358"/>
            <a:ext cx="7734349" cy="584980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2400" b="1" dirty="0">
              <a:solidFill>
                <a:srgbClr val="FF0000"/>
              </a:solidFill>
              <a:latin typeface="Malgun Gothic"/>
              <a:ea typeface="맑은 고딕"/>
              <a:cs typeface="Calibri"/>
            </a:endParaRPr>
          </a:p>
          <a:p>
            <a:pPr lvl="1">
              <a:lnSpc>
                <a:spcPct val="150000"/>
              </a:lnSpc>
            </a:pPr>
            <a:r>
              <a:rPr lang="en-US" altLang="ko-KR" sz="2000" b="1" dirty="0">
                <a:latin typeface="Malgun Gothic"/>
                <a:ea typeface="맑은 고딕"/>
                <a:cs typeface="Calibri"/>
              </a:rPr>
              <a:t>1. </a:t>
            </a:r>
            <a:r>
              <a:rPr lang="en-US" altLang="ko-KR" sz="2000" b="1" dirty="0" err="1">
                <a:latin typeface="Malgun Gothic"/>
                <a:ea typeface="맑은 고딕"/>
                <a:cs typeface="Calibri"/>
              </a:rPr>
              <a:t>지원이는</a:t>
            </a:r>
            <a:r>
              <a:rPr lang="en-US" altLang="ko-KR" sz="2000" b="1" dirty="0">
                <a:latin typeface="Malgun Gothic"/>
                <a:ea typeface="맑은 고딕"/>
                <a:cs typeface="Calibri"/>
              </a:rPr>
              <a:t> </a:t>
            </a:r>
            <a:r>
              <a:rPr lang="en-US" altLang="ko-KR" sz="2000" b="1" dirty="0" err="1">
                <a:latin typeface="Malgun Gothic"/>
                <a:ea typeface="맑은 고딕"/>
                <a:cs typeface="Calibri"/>
              </a:rPr>
              <a:t>집에서</a:t>
            </a:r>
            <a:r>
              <a:rPr lang="en-US" altLang="ko-KR" sz="2000" b="1" dirty="0">
                <a:latin typeface="Malgun Gothic"/>
                <a:ea typeface="맑은 고딕"/>
                <a:cs typeface="Calibri"/>
              </a:rPr>
              <a:t> </a:t>
            </a:r>
            <a:r>
              <a:rPr lang="en-US" altLang="ko-KR" sz="2000" b="1" dirty="0" err="1">
                <a:latin typeface="Malgun Gothic"/>
                <a:ea typeface="맑은 고딕"/>
                <a:cs typeface="Calibri"/>
              </a:rPr>
              <a:t>혼자</a:t>
            </a:r>
            <a:r>
              <a:rPr lang="en-US" altLang="ko-KR" sz="2000" b="1" dirty="0">
                <a:latin typeface="Malgun Gothic"/>
                <a:ea typeface="맑은 고딕"/>
                <a:cs typeface="Calibri"/>
              </a:rPr>
              <a:t> </a:t>
            </a:r>
            <a:r>
              <a:rPr lang="en-US" altLang="ko-KR" sz="2000" b="1" dirty="0" err="1">
                <a:latin typeface="Malgun Gothic"/>
                <a:ea typeface="맑은 고딕"/>
                <a:cs typeface="Calibri"/>
              </a:rPr>
              <a:t>팔굽혀펴기를</a:t>
            </a:r>
            <a:r>
              <a:rPr lang="en-US" altLang="ko-KR" sz="2000" b="1" dirty="0">
                <a:latin typeface="Malgun Gothic"/>
                <a:ea typeface="맑은 고딕"/>
                <a:cs typeface="Calibri"/>
              </a:rPr>
              <a:t> </a:t>
            </a:r>
            <a:r>
              <a:rPr lang="en-US" altLang="ko-KR" sz="2000" b="1" dirty="0" err="1">
                <a:latin typeface="Malgun Gothic"/>
                <a:ea typeface="맑은 고딕"/>
                <a:cs typeface="Calibri"/>
              </a:rPr>
              <a:t>즐깁니다</a:t>
            </a:r>
            <a:r>
              <a:rPr lang="en-US" altLang="ko-KR" sz="2000" b="1" dirty="0">
                <a:latin typeface="Malgun Gothic"/>
                <a:ea typeface="맑은 고딕"/>
                <a:cs typeface="Calibri"/>
              </a:rPr>
              <a:t>. </a:t>
            </a:r>
          </a:p>
          <a:p>
            <a:pPr lvl="1">
              <a:lnSpc>
                <a:spcPct val="150000"/>
              </a:lnSpc>
            </a:pPr>
            <a:r>
              <a:rPr lang="en-US" altLang="ko-KR" sz="2000" b="1" dirty="0" err="1">
                <a:latin typeface="Malgun Gothic"/>
                <a:ea typeface="맑은 고딕"/>
                <a:cs typeface="Calibri"/>
              </a:rPr>
              <a:t>혼자</a:t>
            </a:r>
            <a:r>
              <a:rPr lang="en-US" altLang="ko-KR" sz="2000" b="1" dirty="0">
                <a:latin typeface="Malgun Gothic"/>
                <a:ea typeface="맑은 고딕"/>
                <a:cs typeface="Calibri"/>
              </a:rPr>
              <a:t> </a:t>
            </a:r>
            <a:r>
              <a:rPr lang="en-US" altLang="ko-KR" sz="2000" b="1" dirty="0" err="1">
                <a:latin typeface="Malgun Gothic"/>
                <a:ea typeface="맑은 고딕"/>
                <a:cs typeface="Calibri"/>
              </a:rPr>
              <a:t>팔굽혀펴기를</a:t>
            </a:r>
            <a:r>
              <a:rPr lang="en-US" altLang="ko-KR" sz="2000" b="1" dirty="0">
                <a:latin typeface="Malgun Gothic"/>
                <a:ea typeface="맑은 고딕"/>
                <a:cs typeface="Calibri"/>
              </a:rPr>
              <a:t> </a:t>
            </a:r>
            <a:r>
              <a:rPr lang="en-US" altLang="ko-KR" sz="2000" b="1" dirty="0" err="1">
                <a:latin typeface="Malgun Gothic"/>
                <a:ea typeface="맑은 고딕"/>
                <a:cs typeface="Calibri"/>
              </a:rPr>
              <a:t>하는</a:t>
            </a:r>
            <a:r>
              <a:rPr lang="en-US" altLang="ko-KR" sz="2000" b="1" dirty="0">
                <a:latin typeface="Malgun Gothic"/>
                <a:ea typeface="맑은 고딕"/>
                <a:cs typeface="Calibri"/>
              </a:rPr>
              <a:t> </a:t>
            </a:r>
            <a:r>
              <a:rPr lang="en-US" altLang="ko-KR" sz="2000" b="1" dirty="0" err="1">
                <a:latin typeface="Malgun Gothic"/>
                <a:ea typeface="맑은 고딕"/>
                <a:cs typeface="Calibri"/>
              </a:rPr>
              <a:t>지원이는</a:t>
            </a:r>
            <a:r>
              <a:rPr lang="en-US" altLang="ko-KR" sz="2000" b="1" dirty="0">
                <a:latin typeface="Malgun Gothic"/>
                <a:ea typeface="맑은 고딕"/>
                <a:cs typeface="Calibri"/>
              </a:rPr>
              <a:t> </a:t>
            </a:r>
            <a:r>
              <a:rPr lang="en-US" altLang="ko-KR" sz="2000" b="1" dirty="0" err="1">
                <a:latin typeface="Malgun Gothic"/>
                <a:ea typeface="맑은 고딕"/>
                <a:cs typeface="Calibri"/>
              </a:rPr>
              <a:t>팔굽혀펴기의</a:t>
            </a:r>
            <a:r>
              <a:rPr lang="en-US" altLang="ko-KR" sz="2000" b="1" dirty="0">
                <a:latin typeface="Malgun Gothic"/>
                <a:ea typeface="맑은 고딕"/>
                <a:cs typeface="Calibri"/>
              </a:rPr>
              <a:t> </a:t>
            </a:r>
            <a:r>
              <a:rPr lang="en-US" altLang="ko-KR" sz="2000" b="1" dirty="0" err="1">
                <a:latin typeface="Malgun Gothic"/>
                <a:ea typeface="맑은 고딕"/>
                <a:cs typeface="Calibri"/>
              </a:rPr>
              <a:t>개수를</a:t>
            </a:r>
            <a:r>
              <a:rPr lang="en-US" altLang="ko-KR" sz="2000" b="1" dirty="0">
                <a:latin typeface="Malgun Gothic"/>
                <a:ea typeface="맑은 고딕"/>
                <a:cs typeface="Calibri"/>
              </a:rPr>
              <a:t> </a:t>
            </a:r>
            <a:r>
              <a:rPr lang="en-US" altLang="ko-KR" sz="2000" b="1" dirty="0" err="1">
                <a:latin typeface="Malgun Gothic"/>
                <a:ea typeface="맑은 고딕"/>
                <a:cs typeface="Calibri"/>
              </a:rPr>
              <a:t>세느라</a:t>
            </a:r>
            <a:r>
              <a:rPr lang="en-US" altLang="ko-KR" sz="2000" b="1" dirty="0">
                <a:latin typeface="Malgun Gothic"/>
                <a:ea typeface="맑은 고딕"/>
                <a:cs typeface="Calibri"/>
              </a:rPr>
              <a:t> </a:t>
            </a:r>
            <a:r>
              <a:rPr lang="en-US" altLang="ko-KR" sz="2000" b="1" dirty="0" err="1">
                <a:latin typeface="Malgun Gothic"/>
                <a:ea typeface="맑은 고딕"/>
                <a:cs typeface="Calibri"/>
              </a:rPr>
              <a:t>운동에</a:t>
            </a:r>
            <a:r>
              <a:rPr lang="en-US" altLang="ko-KR" sz="2000" b="1" dirty="0">
                <a:latin typeface="Malgun Gothic"/>
                <a:ea typeface="맑은 고딕"/>
                <a:cs typeface="Calibri"/>
              </a:rPr>
              <a:t> </a:t>
            </a:r>
            <a:r>
              <a:rPr lang="en-US" altLang="ko-KR" sz="2000" b="1" dirty="0" err="1">
                <a:latin typeface="Malgun Gothic"/>
                <a:ea typeface="맑은 고딕"/>
                <a:cs typeface="Calibri"/>
              </a:rPr>
              <a:t>완벽히</a:t>
            </a:r>
            <a:r>
              <a:rPr lang="en-US" altLang="ko-KR" sz="2000" b="1" dirty="0">
                <a:latin typeface="Malgun Gothic"/>
                <a:ea typeface="맑은 고딕"/>
                <a:cs typeface="Calibri"/>
              </a:rPr>
              <a:t> </a:t>
            </a:r>
            <a:r>
              <a:rPr lang="en-US" altLang="ko-KR" sz="2000" b="1" dirty="0" err="1">
                <a:latin typeface="Malgun Gothic"/>
                <a:ea typeface="맑은 고딕"/>
                <a:cs typeface="Calibri"/>
              </a:rPr>
              <a:t>집중하기가</a:t>
            </a:r>
            <a:r>
              <a:rPr lang="en-US" altLang="ko-KR" sz="2000" b="1" dirty="0">
                <a:latin typeface="Malgun Gothic"/>
                <a:ea typeface="맑은 고딕"/>
                <a:cs typeface="Calibri"/>
              </a:rPr>
              <a:t> </a:t>
            </a:r>
            <a:r>
              <a:rPr lang="en-US" altLang="ko-KR" sz="2000" b="1" dirty="0" err="1">
                <a:latin typeface="Malgun Gothic"/>
                <a:ea typeface="맑은 고딕"/>
                <a:cs typeface="Calibri"/>
              </a:rPr>
              <a:t>힘듭니다</a:t>
            </a:r>
            <a:r>
              <a:rPr lang="en-US" altLang="ko-KR" sz="2000" b="1" dirty="0">
                <a:latin typeface="Malgun Gothic"/>
                <a:ea typeface="맑은 고딕"/>
                <a:cs typeface="Calibri"/>
              </a:rPr>
              <a:t>.</a:t>
            </a:r>
          </a:p>
          <a:p>
            <a:pPr lvl="1">
              <a:lnSpc>
                <a:spcPct val="150000"/>
              </a:lnSpc>
            </a:pPr>
            <a:endParaRPr lang="en-US" altLang="ko-KR" sz="2000" b="1" dirty="0">
              <a:latin typeface="Malgun Gothic"/>
              <a:ea typeface="맑은 고딕"/>
              <a:cs typeface="Calibri"/>
            </a:endParaRPr>
          </a:p>
          <a:p>
            <a:pPr lvl="1">
              <a:lnSpc>
                <a:spcPct val="150000"/>
              </a:lnSpc>
            </a:pPr>
            <a:r>
              <a:rPr lang="en-US" altLang="ko-KR" sz="2000" b="1" dirty="0">
                <a:latin typeface="Malgun Gothic"/>
                <a:ea typeface="맑은 고딕"/>
                <a:cs typeface="Calibri"/>
              </a:rPr>
              <a:t>2. </a:t>
            </a:r>
            <a:r>
              <a:rPr lang="en-US" altLang="ko-KR" sz="2000" b="1" dirty="0" err="1">
                <a:latin typeface="Malgun Gothic"/>
                <a:ea typeface="맑은 고딕"/>
                <a:cs typeface="Calibri"/>
              </a:rPr>
              <a:t>지원이의</a:t>
            </a:r>
            <a:r>
              <a:rPr lang="en-US" altLang="ko-KR" sz="2000" b="1" dirty="0">
                <a:latin typeface="Malgun Gothic"/>
                <a:ea typeface="맑은 고딕"/>
                <a:cs typeface="Calibri"/>
              </a:rPr>
              <a:t> </a:t>
            </a:r>
            <a:r>
              <a:rPr lang="en-US" altLang="ko-KR" sz="2000" b="1" dirty="0" err="1">
                <a:latin typeface="Malgun Gothic"/>
                <a:ea typeface="맑은 고딕"/>
                <a:cs typeface="Calibri"/>
              </a:rPr>
              <a:t>요즘</a:t>
            </a:r>
            <a:r>
              <a:rPr lang="en-US" altLang="ko-KR" sz="2000" b="1" dirty="0">
                <a:latin typeface="Malgun Gothic"/>
                <a:ea typeface="맑은 고딕"/>
                <a:cs typeface="Calibri"/>
              </a:rPr>
              <a:t> </a:t>
            </a:r>
            <a:r>
              <a:rPr lang="en-US" altLang="ko-KR" sz="2000" b="1" dirty="0" err="1">
                <a:latin typeface="Malgun Gothic"/>
                <a:ea typeface="맑은 고딕"/>
                <a:cs typeface="Calibri"/>
              </a:rPr>
              <a:t>고민은</a:t>
            </a:r>
            <a:r>
              <a:rPr lang="en-US" altLang="ko-KR" sz="2000" b="1" dirty="0">
                <a:latin typeface="Malgun Gothic"/>
                <a:ea typeface="맑은 고딕"/>
                <a:cs typeface="Calibri"/>
              </a:rPr>
              <a:t> </a:t>
            </a:r>
            <a:r>
              <a:rPr lang="en-US" altLang="ko-KR" sz="2000" b="1" dirty="0" err="1">
                <a:latin typeface="Malgun Gothic"/>
                <a:ea typeface="맑은 고딕"/>
                <a:cs typeface="Calibri"/>
              </a:rPr>
              <a:t>운동을</a:t>
            </a:r>
            <a:r>
              <a:rPr lang="en-US" altLang="ko-KR" sz="2000" b="1" dirty="0">
                <a:latin typeface="Malgun Gothic"/>
                <a:ea typeface="맑은 고딕"/>
                <a:cs typeface="Calibri"/>
              </a:rPr>
              <a:t> </a:t>
            </a:r>
            <a:r>
              <a:rPr lang="en-US" altLang="ko-KR" sz="2000" b="1" dirty="0" err="1">
                <a:latin typeface="Malgun Gothic"/>
                <a:ea typeface="맑은 고딕"/>
                <a:cs typeface="Calibri"/>
              </a:rPr>
              <a:t>꾸준히</a:t>
            </a:r>
            <a:r>
              <a:rPr lang="en-US" altLang="ko-KR" sz="2000" b="1" dirty="0">
                <a:latin typeface="Malgun Gothic"/>
                <a:ea typeface="맑은 고딕"/>
                <a:cs typeface="Calibri"/>
              </a:rPr>
              <a:t> </a:t>
            </a:r>
            <a:r>
              <a:rPr lang="en-US" altLang="ko-KR" sz="2000" b="1" dirty="0" err="1">
                <a:latin typeface="Malgun Gothic"/>
                <a:ea typeface="맑은 고딕"/>
                <a:cs typeface="Calibri"/>
              </a:rPr>
              <a:t>하기가</a:t>
            </a:r>
            <a:r>
              <a:rPr lang="en-US" altLang="ko-KR" sz="2000" b="1" dirty="0">
                <a:latin typeface="Malgun Gothic"/>
                <a:ea typeface="맑은 고딕"/>
                <a:cs typeface="Calibri"/>
              </a:rPr>
              <a:t> </a:t>
            </a:r>
            <a:r>
              <a:rPr lang="en-US" altLang="ko-KR" sz="2000" b="1" dirty="0" err="1">
                <a:latin typeface="Malgun Gothic"/>
                <a:ea typeface="맑은 고딕"/>
                <a:cs typeface="Calibri"/>
              </a:rPr>
              <a:t>너무</a:t>
            </a:r>
            <a:r>
              <a:rPr lang="en-US" altLang="ko-KR" sz="2000" b="1" dirty="0">
                <a:latin typeface="Malgun Gothic"/>
                <a:ea typeface="맑은 고딕"/>
                <a:cs typeface="Calibri"/>
              </a:rPr>
              <a:t> </a:t>
            </a:r>
            <a:r>
              <a:rPr lang="en-US" altLang="ko-KR" sz="2000" b="1" dirty="0" err="1">
                <a:latin typeface="Malgun Gothic"/>
                <a:ea typeface="맑은 고딕"/>
                <a:cs typeface="Calibri"/>
              </a:rPr>
              <a:t>힘든</a:t>
            </a:r>
            <a:r>
              <a:rPr lang="en-US" altLang="ko-KR" sz="2000" b="1" dirty="0">
                <a:latin typeface="Malgun Gothic"/>
                <a:ea typeface="맑은 고딕"/>
                <a:cs typeface="Calibri"/>
              </a:rPr>
              <a:t> </a:t>
            </a:r>
            <a:r>
              <a:rPr lang="en-US" altLang="ko-KR" sz="2000" b="1" dirty="0" err="1">
                <a:latin typeface="Malgun Gothic"/>
                <a:ea typeface="맑은 고딕"/>
                <a:cs typeface="Calibri"/>
              </a:rPr>
              <a:t>것입니다</a:t>
            </a:r>
            <a:r>
              <a:rPr lang="en-US" altLang="ko-KR" sz="2000" b="1" dirty="0">
                <a:latin typeface="Malgun Gothic"/>
                <a:ea typeface="맑은 고딕"/>
                <a:cs typeface="Calibri"/>
              </a:rPr>
              <a:t>.  </a:t>
            </a:r>
            <a:r>
              <a:rPr lang="en-US" altLang="ko-KR" sz="2000" b="1" dirty="0" err="1">
                <a:latin typeface="Malgun Gothic"/>
                <a:ea typeface="맑은 고딕"/>
                <a:cs typeface="Calibri"/>
              </a:rPr>
              <a:t>꾸준히</a:t>
            </a:r>
            <a:r>
              <a:rPr lang="en-US" altLang="ko-KR" sz="2000" b="1" dirty="0">
                <a:latin typeface="Malgun Gothic"/>
                <a:ea typeface="맑은 고딕"/>
                <a:cs typeface="Calibri"/>
              </a:rPr>
              <a:t> </a:t>
            </a:r>
            <a:r>
              <a:rPr lang="en-US" altLang="ko-KR" sz="2000" b="1" dirty="0" err="1">
                <a:latin typeface="Malgun Gothic"/>
                <a:ea typeface="맑은 고딕"/>
                <a:cs typeface="Calibri"/>
              </a:rPr>
              <a:t>할려고</a:t>
            </a:r>
            <a:r>
              <a:rPr lang="en-US" altLang="ko-KR" sz="2000" b="1" dirty="0">
                <a:latin typeface="Malgun Gothic"/>
                <a:ea typeface="맑은 고딕"/>
                <a:cs typeface="Calibri"/>
              </a:rPr>
              <a:t> </a:t>
            </a:r>
            <a:r>
              <a:rPr lang="en-US" altLang="ko-KR" sz="2000" b="1" dirty="0" err="1">
                <a:latin typeface="Malgun Gothic"/>
                <a:ea typeface="맑은 고딕"/>
                <a:cs typeface="Calibri"/>
              </a:rPr>
              <a:t>해도</a:t>
            </a:r>
            <a:r>
              <a:rPr lang="en-US" altLang="ko-KR" sz="2000" b="1" dirty="0">
                <a:latin typeface="Malgun Gothic"/>
                <a:ea typeface="맑은 고딕"/>
                <a:cs typeface="Calibri"/>
              </a:rPr>
              <a:t> </a:t>
            </a:r>
            <a:r>
              <a:rPr lang="en-US" altLang="ko-KR" sz="2000" b="1" dirty="0" err="1">
                <a:latin typeface="Malgun Gothic"/>
                <a:ea typeface="맑은 고딕"/>
                <a:cs typeface="Calibri"/>
              </a:rPr>
              <a:t>잊어버리거나</a:t>
            </a:r>
            <a:r>
              <a:rPr lang="en-US" altLang="ko-KR" sz="2000" b="1" dirty="0">
                <a:latin typeface="Malgun Gothic"/>
                <a:ea typeface="맑은 고딕"/>
                <a:cs typeface="Calibri"/>
              </a:rPr>
              <a:t> </a:t>
            </a:r>
            <a:r>
              <a:rPr lang="en-US" altLang="ko-KR" sz="2000" b="1" dirty="0" err="1">
                <a:latin typeface="Malgun Gothic"/>
                <a:ea typeface="맑은 고딕"/>
                <a:cs typeface="Calibri"/>
              </a:rPr>
              <a:t>실력이</a:t>
            </a:r>
            <a:r>
              <a:rPr lang="en-US" altLang="ko-KR" sz="2000" b="1" dirty="0">
                <a:latin typeface="Malgun Gothic"/>
                <a:ea typeface="맑은 고딕"/>
                <a:cs typeface="Calibri"/>
              </a:rPr>
              <a:t> </a:t>
            </a:r>
            <a:r>
              <a:rPr lang="en-US" altLang="ko-KR" sz="2000" b="1" dirty="0" err="1">
                <a:latin typeface="Malgun Gothic"/>
                <a:ea typeface="맑은 고딕"/>
                <a:cs typeface="Calibri"/>
              </a:rPr>
              <a:t>늘지</a:t>
            </a:r>
            <a:r>
              <a:rPr lang="en-US" altLang="ko-KR" sz="2000" b="1" dirty="0">
                <a:latin typeface="Malgun Gothic"/>
                <a:ea typeface="맑은 고딕"/>
                <a:cs typeface="Calibri"/>
              </a:rPr>
              <a:t> </a:t>
            </a:r>
            <a:r>
              <a:rPr lang="en-US" altLang="ko-KR" sz="2000" b="1" dirty="0" err="1">
                <a:latin typeface="Malgun Gothic"/>
                <a:ea typeface="맑은 고딕"/>
                <a:cs typeface="Calibri"/>
              </a:rPr>
              <a:t>않아</a:t>
            </a:r>
            <a:r>
              <a:rPr lang="en-US" altLang="ko-KR" sz="2000" b="1" dirty="0">
                <a:latin typeface="Malgun Gothic"/>
                <a:ea typeface="맑은 고딕"/>
                <a:cs typeface="Calibri"/>
              </a:rPr>
              <a:t> </a:t>
            </a:r>
            <a:r>
              <a:rPr lang="en-US" altLang="ko-KR" sz="2000" b="1" dirty="0" err="1">
                <a:latin typeface="Malgun Gothic"/>
                <a:ea typeface="맑은 고딕"/>
                <a:cs typeface="Calibri"/>
              </a:rPr>
              <a:t>흥미가</a:t>
            </a:r>
            <a:r>
              <a:rPr lang="en-US" altLang="ko-KR" sz="2000" b="1" dirty="0">
                <a:latin typeface="Malgun Gothic"/>
                <a:ea typeface="맑은 고딕"/>
                <a:cs typeface="Calibri"/>
              </a:rPr>
              <a:t> </a:t>
            </a:r>
            <a:r>
              <a:rPr lang="en-US" altLang="ko-KR" sz="2000" b="1" dirty="0" err="1">
                <a:latin typeface="Malgun Gothic"/>
                <a:ea typeface="맑은 고딕"/>
                <a:cs typeface="Calibri"/>
              </a:rPr>
              <a:t>없습니다</a:t>
            </a:r>
            <a:r>
              <a:rPr lang="en-US" altLang="ko-KR" sz="2000" b="1" dirty="0">
                <a:latin typeface="Malgun Gothic"/>
                <a:ea typeface="맑은 고딕"/>
                <a:cs typeface="Calibri"/>
              </a:rPr>
              <a:t>.</a:t>
            </a:r>
          </a:p>
          <a:p>
            <a:pPr lvl="1">
              <a:lnSpc>
                <a:spcPct val="150000"/>
              </a:lnSpc>
            </a:pPr>
            <a:endParaRPr lang="en-US" altLang="ko-KR" sz="2000" b="1" dirty="0">
              <a:latin typeface="Malgun Gothic"/>
              <a:ea typeface="맑은 고딕"/>
              <a:cs typeface="Calibri"/>
            </a:endParaRPr>
          </a:p>
          <a:p>
            <a:pPr lvl="1">
              <a:lnSpc>
                <a:spcPct val="150000"/>
              </a:lnSpc>
            </a:pPr>
            <a:r>
              <a:rPr lang="en-US" altLang="ko-KR" sz="2400" b="1" dirty="0" err="1">
                <a:solidFill>
                  <a:srgbClr val="FF0000"/>
                </a:solidFill>
                <a:latin typeface="Malgun Gothic"/>
                <a:ea typeface="맑은 고딕"/>
                <a:cs typeface="Calibri"/>
              </a:rPr>
              <a:t>이러한</a:t>
            </a:r>
            <a:r>
              <a:rPr lang="en-US" altLang="ko-KR" sz="2400" b="1" dirty="0">
                <a:solidFill>
                  <a:srgbClr val="FF0000"/>
                </a:solidFill>
                <a:latin typeface="Malgun Gothic"/>
                <a:ea typeface="맑은 고딕"/>
                <a:cs typeface="Calibri"/>
              </a:rPr>
              <a:t> </a:t>
            </a:r>
            <a:r>
              <a:rPr lang="en-US" altLang="ko-KR" sz="2400" b="1" dirty="0" err="1">
                <a:solidFill>
                  <a:srgbClr val="FF0000"/>
                </a:solidFill>
                <a:latin typeface="Malgun Gothic"/>
                <a:ea typeface="맑은 고딕"/>
                <a:cs typeface="Calibri"/>
              </a:rPr>
              <a:t>고민을</a:t>
            </a:r>
            <a:r>
              <a:rPr lang="en-US" altLang="ko-KR" sz="2400" b="1" dirty="0">
                <a:solidFill>
                  <a:srgbClr val="FF0000"/>
                </a:solidFill>
                <a:latin typeface="Malgun Gothic"/>
                <a:ea typeface="맑은 고딕"/>
                <a:cs typeface="Calibri"/>
              </a:rPr>
              <a:t> </a:t>
            </a:r>
            <a:r>
              <a:rPr lang="en-US" altLang="ko-KR" sz="2400" b="1" dirty="0" err="1">
                <a:solidFill>
                  <a:srgbClr val="FF0000"/>
                </a:solidFill>
                <a:latin typeface="Malgun Gothic"/>
                <a:ea typeface="맑은 고딕"/>
                <a:cs typeface="Calibri"/>
              </a:rPr>
              <a:t>가진</a:t>
            </a:r>
            <a:r>
              <a:rPr lang="en-US" altLang="ko-KR" sz="2400" b="1" dirty="0">
                <a:solidFill>
                  <a:srgbClr val="FF0000"/>
                </a:solidFill>
                <a:latin typeface="Malgun Gothic"/>
                <a:ea typeface="맑은 고딕"/>
                <a:cs typeface="Calibri"/>
              </a:rPr>
              <a:t> </a:t>
            </a:r>
            <a:r>
              <a:rPr lang="en-US" altLang="ko-KR" sz="2400" b="1" dirty="0" err="1">
                <a:solidFill>
                  <a:srgbClr val="FF0000"/>
                </a:solidFill>
                <a:latin typeface="Malgun Gothic"/>
                <a:ea typeface="맑은 고딕"/>
                <a:cs typeface="Calibri"/>
              </a:rPr>
              <a:t>분들을</a:t>
            </a:r>
            <a:r>
              <a:rPr lang="en-US" altLang="ko-KR" sz="2400" b="1" dirty="0">
                <a:solidFill>
                  <a:srgbClr val="FF0000"/>
                </a:solidFill>
                <a:latin typeface="Malgun Gothic"/>
                <a:ea typeface="맑은 고딕"/>
                <a:cs typeface="Calibri"/>
              </a:rPr>
              <a:t> </a:t>
            </a:r>
            <a:r>
              <a:rPr lang="en-US" altLang="ko-KR" sz="2400" b="1" dirty="0" err="1">
                <a:solidFill>
                  <a:srgbClr val="FF0000"/>
                </a:solidFill>
                <a:latin typeface="Malgun Gothic"/>
                <a:ea typeface="맑은 고딕"/>
                <a:cs typeface="Calibri"/>
              </a:rPr>
              <a:t>위한</a:t>
            </a:r>
            <a:r>
              <a:rPr lang="en-US" altLang="ko-KR" sz="2400" b="1" dirty="0">
                <a:solidFill>
                  <a:srgbClr val="FF0000"/>
                </a:solidFill>
                <a:latin typeface="Malgun Gothic"/>
                <a:ea typeface="맑은 고딕"/>
                <a:cs typeface="Calibri"/>
              </a:rPr>
              <a:t> </a:t>
            </a:r>
            <a:r>
              <a:rPr lang="en-US" altLang="ko-KR" sz="2400" b="1" dirty="0" err="1">
                <a:solidFill>
                  <a:srgbClr val="FF0000"/>
                </a:solidFill>
                <a:latin typeface="Malgun Gothic"/>
                <a:ea typeface="맑은 고딕"/>
                <a:cs typeface="Calibri"/>
              </a:rPr>
              <a:t>아이템</a:t>
            </a:r>
            <a:r>
              <a:rPr lang="en-US" altLang="ko-KR" sz="2400" b="1" dirty="0">
                <a:solidFill>
                  <a:srgbClr val="FF0000"/>
                </a:solidFill>
                <a:latin typeface="Malgun Gothic"/>
                <a:ea typeface="맑은 고딕"/>
                <a:cs typeface="Calibri"/>
              </a:rPr>
              <a:t>~!  Smart Push up Counter</a:t>
            </a:r>
          </a:p>
          <a:p>
            <a:pPr lvl="1">
              <a:lnSpc>
                <a:spcPct val="150000"/>
              </a:lnSpc>
            </a:pPr>
            <a:endParaRPr lang="en-US" altLang="ko-KR" sz="2000" b="1" dirty="0">
              <a:solidFill>
                <a:srgbClr val="FF0000"/>
              </a:solidFill>
              <a:latin typeface="Malgun Gothic"/>
              <a:ea typeface="맑은 고딕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835402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자유형: 도형 43">
            <a:extLst>
              <a:ext uri="{FF2B5EF4-FFF2-40B4-BE49-F238E27FC236}">
                <a16:creationId xmlns:a16="http://schemas.microsoft.com/office/drawing/2014/main" id="{8E5EA1B6-E650-4F51-BFD9-11601545DC7F}"/>
              </a:ext>
            </a:extLst>
          </p:cNvPr>
          <p:cNvSpPr/>
          <p:nvPr/>
        </p:nvSpPr>
        <p:spPr>
          <a:xfrm flipH="1" flipV="1">
            <a:off x="1727885" y="-5392"/>
            <a:ext cx="5207221" cy="269176"/>
          </a:xfrm>
          <a:custGeom>
            <a:avLst/>
            <a:gdLst>
              <a:gd name="connsiteX0" fmla="*/ 6546335 w 6942961"/>
              <a:gd name="connsiteY0" fmla="*/ 0 h 531119"/>
              <a:gd name="connsiteX1" fmla="*/ 3471481 w 6942961"/>
              <a:gd name="connsiteY1" fmla="*/ 798 h 531119"/>
              <a:gd name="connsiteX2" fmla="*/ 396626 w 6942961"/>
              <a:gd name="connsiteY2" fmla="*/ 0 h 531119"/>
              <a:gd name="connsiteX3" fmla="*/ 307886 w 6942961"/>
              <a:gd name="connsiteY3" fmla="*/ 45974 h 531119"/>
              <a:gd name="connsiteX4" fmla="*/ 0 w 6942961"/>
              <a:gd name="connsiteY4" fmla="*/ 531119 h 531119"/>
              <a:gd name="connsiteX5" fmla="*/ 3466008 w 6942961"/>
              <a:gd name="connsiteY5" fmla="*/ 531119 h 531119"/>
              <a:gd name="connsiteX6" fmla="*/ 3476954 w 6942961"/>
              <a:gd name="connsiteY6" fmla="*/ 531119 h 531119"/>
              <a:gd name="connsiteX7" fmla="*/ 6942961 w 6942961"/>
              <a:gd name="connsiteY7" fmla="*/ 531119 h 531119"/>
              <a:gd name="connsiteX8" fmla="*/ 6635075 w 6942961"/>
              <a:gd name="connsiteY8" fmla="*/ 45974 h 531119"/>
              <a:gd name="connsiteX9" fmla="*/ 6546335 w 6942961"/>
              <a:gd name="connsiteY9" fmla="*/ 0 h 531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942961" h="531119">
                <a:moveTo>
                  <a:pt x="6546335" y="0"/>
                </a:moveTo>
                <a:lnTo>
                  <a:pt x="3471481" y="798"/>
                </a:lnTo>
                <a:lnTo>
                  <a:pt x="396626" y="0"/>
                </a:lnTo>
                <a:cubicBezTo>
                  <a:pt x="349684" y="4436"/>
                  <a:pt x="325891" y="18551"/>
                  <a:pt x="307886" y="45974"/>
                </a:cubicBezTo>
                <a:lnTo>
                  <a:pt x="0" y="531119"/>
                </a:lnTo>
                <a:lnTo>
                  <a:pt x="3466008" y="531119"/>
                </a:lnTo>
                <a:lnTo>
                  <a:pt x="3476954" y="531119"/>
                </a:lnTo>
                <a:lnTo>
                  <a:pt x="6942961" y="531119"/>
                </a:lnTo>
                <a:lnTo>
                  <a:pt x="6635075" y="45974"/>
                </a:lnTo>
                <a:cubicBezTo>
                  <a:pt x="6617070" y="18551"/>
                  <a:pt x="6593277" y="4436"/>
                  <a:pt x="6546335" y="0"/>
                </a:cubicBezTo>
                <a:close/>
              </a:path>
            </a:pathLst>
          </a:custGeom>
          <a:solidFill>
            <a:srgbClr val="DE2A33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35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59D7302-9336-49BE-97D2-8D8F4AAED23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5585" y="55310"/>
            <a:ext cx="1811003" cy="208474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0" y="1755715"/>
            <a:ext cx="3917685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81515" y="1170940"/>
            <a:ext cx="33361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/>
              <a:t>수행 내용 및 일정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A63DDC4C-EAC1-4251-A51C-29DC12BFF1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9387424"/>
              </p:ext>
            </p:extLst>
          </p:nvPr>
        </p:nvGraphicFramePr>
        <p:xfrm>
          <a:off x="283520" y="1940499"/>
          <a:ext cx="8520011" cy="5397962"/>
        </p:xfrm>
        <a:graphic>
          <a:graphicData uri="http://schemas.openxmlformats.org/drawingml/2006/table">
            <a:tbl>
              <a:tblPr/>
              <a:tblGrid>
                <a:gridCol w="2905460">
                  <a:extLst>
                    <a:ext uri="{9D8B030D-6E8A-4147-A177-3AD203B41FA5}">
                      <a16:colId xmlns:a16="http://schemas.microsoft.com/office/drawing/2014/main" val="534103349"/>
                    </a:ext>
                  </a:extLst>
                </a:gridCol>
                <a:gridCol w="10997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1263">
                  <a:extLst>
                    <a:ext uri="{9D8B030D-6E8A-4147-A177-3AD203B41FA5}">
                      <a16:colId xmlns:a16="http://schemas.microsoft.com/office/drawing/2014/main" val="4159573588"/>
                    </a:ext>
                  </a:extLst>
                </a:gridCol>
                <a:gridCol w="281263">
                  <a:extLst>
                    <a:ext uri="{9D8B030D-6E8A-4147-A177-3AD203B41FA5}">
                      <a16:colId xmlns:a16="http://schemas.microsoft.com/office/drawing/2014/main" val="225883063"/>
                    </a:ext>
                  </a:extLst>
                </a:gridCol>
                <a:gridCol w="281263">
                  <a:extLst>
                    <a:ext uri="{9D8B030D-6E8A-4147-A177-3AD203B41FA5}">
                      <a16:colId xmlns:a16="http://schemas.microsoft.com/office/drawing/2014/main" val="2619363409"/>
                    </a:ext>
                  </a:extLst>
                </a:gridCol>
                <a:gridCol w="281263">
                  <a:extLst>
                    <a:ext uri="{9D8B030D-6E8A-4147-A177-3AD203B41FA5}">
                      <a16:colId xmlns:a16="http://schemas.microsoft.com/office/drawing/2014/main" val="1353301511"/>
                    </a:ext>
                  </a:extLst>
                </a:gridCol>
                <a:gridCol w="281263">
                  <a:extLst>
                    <a:ext uri="{9D8B030D-6E8A-4147-A177-3AD203B41FA5}">
                      <a16:colId xmlns:a16="http://schemas.microsoft.com/office/drawing/2014/main" val="3725753501"/>
                    </a:ext>
                  </a:extLst>
                </a:gridCol>
                <a:gridCol w="281263">
                  <a:extLst>
                    <a:ext uri="{9D8B030D-6E8A-4147-A177-3AD203B41FA5}">
                      <a16:colId xmlns:a16="http://schemas.microsoft.com/office/drawing/2014/main" val="3515663274"/>
                    </a:ext>
                  </a:extLst>
                </a:gridCol>
                <a:gridCol w="281263">
                  <a:extLst>
                    <a:ext uri="{9D8B030D-6E8A-4147-A177-3AD203B41FA5}">
                      <a16:colId xmlns:a16="http://schemas.microsoft.com/office/drawing/2014/main" val="4010679734"/>
                    </a:ext>
                  </a:extLst>
                </a:gridCol>
                <a:gridCol w="294936">
                  <a:extLst>
                    <a:ext uri="{9D8B030D-6E8A-4147-A177-3AD203B41FA5}">
                      <a16:colId xmlns:a16="http://schemas.microsoft.com/office/drawing/2014/main" val="103561902"/>
                    </a:ext>
                  </a:extLst>
                </a:gridCol>
                <a:gridCol w="267590">
                  <a:extLst>
                    <a:ext uri="{9D8B030D-6E8A-4147-A177-3AD203B41FA5}">
                      <a16:colId xmlns:a16="http://schemas.microsoft.com/office/drawing/2014/main" val="1982713979"/>
                    </a:ext>
                  </a:extLst>
                </a:gridCol>
                <a:gridCol w="281263">
                  <a:extLst>
                    <a:ext uri="{9D8B030D-6E8A-4147-A177-3AD203B41FA5}">
                      <a16:colId xmlns:a16="http://schemas.microsoft.com/office/drawing/2014/main" val="4154038128"/>
                    </a:ext>
                  </a:extLst>
                </a:gridCol>
                <a:gridCol w="281263">
                  <a:extLst>
                    <a:ext uri="{9D8B030D-6E8A-4147-A177-3AD203B41FA5}">
                      <a16:colId xmlns:a16="http://schemas.microsoft.com/office/drawing/2014/main" val="3164448548"/>
                    </a:ext>
                  </a:extLst>
                </a:gridCol>
                <a:gridCol w="281263">
                  <a:extLst>
                    <a:ext uri="{9D8B030D-6E8A-4147-A177-3AD203B41FA5}">
                      <a16:colId xmlns:a16="http://schemas.microsoft.com/office/drawing/2014/main" val="1683639260"/>
                    </a:ext>
                  </a:extLst>
                </a:gridCol>
                <a:gridCol w="1139651">
                  <a:extLst>
                    <a:ext uri="{9D8B030D-6E8A-4147-A177-3AD203B41FA5}">
                      <a16:colId xmlns:a16="http://schemas.microsoft.com/office/drawing/2014/main" val="2272659399"/>
                    </a:ext>
                  </a:extLst>
                </a:gridCol>
              </a:tblGrid>
              <a:tr h="365922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수행 내용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담당자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gridSpan="12"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수행 일정</a:t>
                      </a:r>
                    </a:p>
                  </a:txBody>
                  <a:tcPr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비고</a:t>
                      </a:r>
                    </a:p>
                  </a:txBody>
                  <a:tcPr marL="64770" marR="64770" marT="17907" marB="17907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196909"/>
                  </a:ext>
                </a:extLst>
              </a:tr>
              <a:tr h="29851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12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1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9380319"/>
                  </a:ext>
                </a:extLst>
              </a:tr>
              <a:tr h="269627">
                <a:tc>
                  <a:txBody>
                    <a:bodyPr/>
                    <a:lstStyle/>
                    <a:p>
                      <a:pPr marL="0" marR="0" indent="0" algn="ctr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구체적인 기능, 구현 방법 회의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모두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1299742"/>
                  </a:ext>
                </a:extLst>
              </a:tr>
              <a:tr h="269627">
                <a:tc>
                  <a:txBody>
                    <a:bodyPr/>
                    <a:lstStyle/>
                    <a:p>
                      <a:pPr marL="0" marR="0" indent="0" algn="ctr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ko-KR" altLang="en-US" sz="1600" b="1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푸쉬업</a:t>
                      </a: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카운트 기능 구현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사공탁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987709"/>
                  </a:ext>
                </a:extLst>
              </a:tr>
              <a:tr h="510366">
                <a:tc>
                  <a:txBody>
                    <a:bodyPr/>
                    <a:lstStyle/>
                    <a:p>
                      <a:pPr marL="0" marR="0" indent="0" algn="ctr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ko-KR" altLang="en-US" sz="1600" b="1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푸쉬업</a:t>
                      </a: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 운동 시간과 나의 최고기록 표시 기능 구현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최지원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3165928"/>
                  </a:ext>
                </a:extLst>
              </a:tr>
              <a:tr h="510366">
                <a:tc>
                  <a:txBody>
                    <a:bodyPr/>
                    <a:lstStyle/>
                    <a:p>
                      <a:pPr marL="0" marR="0" indent="0" algn="ctr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ko-KR" altLang="en-US" sz="1600" b="1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푸쉬업</a:t>
                      </a: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최고기록 근접 시 스피커 기능 구현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윤준호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22017"/>
                  </a:ext>
                </a:extLst>
              </a:tr>
              <a:tr h="75110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푸쉬업</a:t>
                      </a: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 기록을 저장하여 앱으로 볼 수 있는 기능 구현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사공탁</a:t>
                      </a: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최지원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962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완성품 제작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윤준호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5589499"/>
                  </a:ext>
                </a:extLst>
              </a:tr>
              <a:tr h="26962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b="1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b="1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5889636"/>
                  </a:ext>
                </a:extLst>
              </a:tr>
              <a:tr h="35317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b="1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b="1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3741468"/>
                  </a:ext>
                </a:extLst>
              </a:tr>
              <a:tr h="269627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1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b="1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93513"/>
                  </a:ext>
                </a:extLst>
              </a:tr>
              <a:tr h="269627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1" kern="0" spc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b="1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3933093"/>
                  </a:ext>
                </a:extLst>
              </a:tr>
              <a:tr h="269627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1" kern="0" spc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b="1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43751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자유형: 도형 43">
            <a:extLst>
              <a:ext uri="{FF2B5EF4-FFF2-40B4-BE49-F238E27FC236}">
                <a16:creationId xmlns:a16="http://schemas.microsoft.com/office/drawing/2014/main" id="{8E5EA1B6-E650-4F51-BFD9-11601545DC7F}"/>
              </a:ext>
            </a:extLst>
          </p:cNvPr>
          <p:cNvSpPr/>
          <p:nvPr/>
        </p:nvSpPr>
        <p:spPr>
          <a:xfrm flipH="1" flipV="1">
            <a:off x="1727885" y="-5392"/>
            <a:ext cx="5207221" cy="269176"/>
          </a:xfrm>
          <a:custGeom>
            <a:avLst/>
            <a:gdLst>
              <a:gd name="connsiteX0" fmla="*/ 6546335 w 6942961"/>
              <a:gd name="connsiteY0" fmla="*/ 0 h 531119"/>
              <a:gd name="connsiteX1" fmla="*/ 3471481 w 6942961"/>
              <a:gd name="connsiteY1" fmla="*/ 798 h 531119"/>
              <a:gd name="connsiteX2" fmla="*/ 396626 w 6942961"/>
              <a:gd name="connsiteY2" fmla="*/ 0 h 531119"/>
              <a:gd name="connsiteX3" fmla="*/ 307886 w 6942961"/>
              <a:gd name="connsiteY3" fmla="*/ 45974 h 531119"/>
              <a:gd name="connsiteX4" fmla="*/ 0 w 6942961"/>
              <a:gd name="connsiteY4" fmla="*/ 531119 h 531119"/>
              <a:gd name="connsiteX5" fmla="*/ 3466008 w 6942961"/>
              <a:gd name="connsiteY5" fmla="*/ 531119 h 531119"/>
              <a:gd name="connsiteX6" fmla="*/ 3476954 w 6942961"/>
              <a:gd name="connsiteY6" fmla="*/ 531119 h 531119"/>
              <a:gd name="connsiteX7" fmla="*/ 6942961 w 6942961"/>
              <a:gd name="connsiteY7" fmla="*/ 531119 h 531119"/>
              <a:gd name="connsiteX8" fmla="*/ 6635075 w 6942961"/>
              <a:gd name="connsiteY8" fmla="*/ 45974 h 531119"/>
              <a:gd name="connsiteX9" fmla="*/ 6546335 w 6942961"/>
              <a:gd name="connsiteY9" fmla="*/ 0 h 531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942961" h="531119">
                <a:moveTo>
                  <a:pt x="6546335" y="0"/>
                </a:moveTo>
                <a:lnTo>
                  <a:pt x="3471481" y="798"/>
                </a:lnTo>
                <a:lnTo>
                  <a:pt x="396626" y="0"/>
                </a:lnTo>
                <a:cubicBezTo>
                  <a:pt x="349684" y="4436"/>
                  <a:pt x="325891" y="18551"/>
                  <a:pt x="307886" y="45974"/>
                </a:cubicBezTo>
                <a:lnTo>
                  <a:pt x="0" y="531119"/>
                </a:lnTo>
                <a:lnTo>
                  <a:pt x="3466008" y="531119"/>
                </a:lnTo>
                <a:lnTo>
                  <a:pt x="3476954" y="531119"/>
                </a:lnTo>
                <a:lnTo>
                  <a:pt x="6942961" y="531119"/>
                </a:lnTo>
                <a:lnTo>
                  <a:pt x="6635075" y="45974"/>
                </a:lnTo>
                <a:cubicBezTo>
                  <a:pt x="6617070" y="18551"/>
                  <a:pt x="6593277" y="4436"/>
                  <a:pt x="6546335" y="0"/>
                </a:cubicBezTo>
                <a:close/>
              </a:path>
            </a:pathLst>
          </a:custGeom>
          <a:solidFill>
            <a:srgbClr val="DE2A33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35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59D7302-9336-49BE-97D2-8D8F4AAED23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5585" y="55310"/>
            <a:ext cx="1811003" cy="208474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0" y="933557"/>
            <a:ext cx="250063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81515" y="378861"/>
            <a:ext cx="19191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/>
              <a:t>수행 방법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08F86FD-4170-26DE-FBC5-72CAEDBCAC83}"/>
              </a:ext>
            </a:extLst>
          </p:cNvPr>
          <p:cNvSpPr txBox="1"/>
          <p:nvPr/>
        </p:nvSpPr>
        <p:spPr>
          <a:xfrm>
            <a:off x="2564959" y="6195440"/>
            <a:ext cx="414101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ea typeface="맑은 고딕"/>
                <a:cs typeface="Calibri"/>
              </a:rPr>
              <a:t>SPC (</a:t>
            </a:r>
            <a:r>
              <a:rPr lang="ko-KR" altLang="en-US" err="1">
                <a:ea typeface="맑은 고딕"/>
                <a:cs typeface="Calibri"/>
              </a:rPr>
              <a:t>Smart</a:t>
            </a:r>
            <a:r>
              <a:rPr lang="ko-KR" altLang="en-US">
                <a:ea typeface="맑은 고딕"/>
                <a:cs typeface="Calibri"/>
              </a:rPr>
              <a:t> </a:t>
            </a:r>
            <a:r>
              <a:rPr lang="ko-KR" altLang="en-US" err="1">
                <a:ea typeface="맑은 고딕"/>
                <a:cs typeface="Calibri"/>
              </a:rPr>
              <a:t>Push</a:t>
            </a:r>
            <a:r>
              <a:rPr lang="ko-KR" altLang="en-US">
                <a:ea typeface="맑은 고딕"/>
                <a:cs typeface="Calibri"/>
              </a:rPr>
              <a:t> </a:t>
            </a:r>
            <a:r>
              <a:rPr lang="ko-KR" altLang="en-US" err="1">
                <a:ea typeface="맑은 고딕"/>
                <a:cs typeface="Calibri"/>
              </a:rPr>
              <a:t>up</a:t>
            </a:r>
            <a:r>
              <a:rPr lang="ko-KR" altLang="en-US">
                <a:ea typeface="맑은 고딕"/>
                <a:cs typeface="Calibri"/>
              </a:rPr>
              <a:t> </a:t>
            </a:r>
            <a:r>
              <a:rPr lang="ko-KR" altLang="en-US" err="1">
                <a:ea typeface="맑은 고딕"/>
                <a:cs typeface="Calibri"/>
              </a:rPr>
              <a:t>Counter</a:t>
            </a:r>
            <a:r>
              <a:rPr lang="ko-KR" altLang="en-US">
                <a:ea typeface="맑은 고딕"/>
                <a:cs typeface="Calibri"/>
              </a:rPr>
              <a:t>) 순서도</a:t>
            </a:r>
          </a:p>
        </p:txBody>
      </p:sp>
      <p:sp>
        <p:nvSpPr>
          <p:cNvPr id="13" name="육각형 12">
            <a:extLst>
              <a:ext uri="{FF2B5EF4-FFF2-40B4-BE49-F238E27FC236}">
                <a16:creationId xmlns:a16="http://schemas.microsoft.com/office/drawing/2014/main" id="{2E5A855C-606F-254F-664D-D53AE2B18263}"/>
              </a:ext>
            </a:extLst>
          </p:cNvPr>
          <p:cNvSpPr/>
          <p:nvPr/>
        </p:nvSpPr>
        <p:spPr>
          <a:xfrm>
            <a:off x="3210567" y="664346"/>
            <a:ext cx="2450193" cy="460212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ea typeface="맑은 고딕"/>
                <a:cs typeface="Calibri"/>
              </a:rPr>
              <a:t>초기값 설정</a:t>
            </a:r>
          </a:p>
        </p:txBody>
      </p:sp>
      <p:sp>
        <p:nvSpPr>
          <p:cNvPr id="2" name="다이아몬드 1">
            <a:extLst>
              <a:ext uri="{FF2B5EF4-FFF2-40B4-BE49-F238E27FC236}">
                <a16:creationId xmlns:a16="http://schemas.microsoft.com/office/drawing/2014/main" id="{C36D7E7C-B7E4-C383-2F98-7AAD98915AD3}"/>
              </a:ext>
            </a:extLst>
          </p:cNvPr>
          <p:cNvSpPr/>
          <p:nvPr/>
        </p:nvSpPr>
        <p:spPr>
          <a:xfrm>
            <a:off x="3189121" y="2472003"/>
            <a:ext cx="2434228" cy="339778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ea typeface="맑은 고딕"/>
                <a:cs typeface="Calibri"/>
              </a:rPr>
              <a:t>거리 &lt; 값</a:t>
            </a:r>
          </a:p>
        </p:txBody>
      </p:sp>
      <p:sp>
        <p:nvSpPr>
          <p:cNvPr id="35" name="다이아몬드 34">
            <a:extLst>
              <a:ext uri="{FF2B5EF4-FFF2-40B4-BE49-F238E27FC236}">
                <a16:creationId xmlns:a16="http://schemas.microsoft.com/office/drawing/2014/main" id="{CF6F9826-8356-5854-CCDC-CE9656C0F4A9}"/>
              </a:ext>
            </a:extLst>
          </p:cNvPr>
          <p:cNvSpPr/>
          <p:nvPr/>
        </p:nvSpPr>
        <p:spPr>
          <a:xfrm>
            <a:off x="3207278" y="1317144"/>
            <a:ext cx="2443054" cy="340283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  <a:ea typeface="맑은 고딕"/>
                <a:cs typeface="Calibri"/>
              </a:rPr>
              <a:t>입력 버튼</a:t>
            </a:r>
          </a:p>
        </p:txBody>
      </p:sp>
      <p:sp>
        <p:nvSpPr>
          <p:cNvPr id="8" name="순서도: 처리 7">
            <a:extLst>
              <a:ext uri="{FF2B5EF4-FFF2-40B4-BE49-F238E27FC236}">
                <a16:creationId xmlns:a16="http://schemas.microsoft.com/office/drawing/2014/main" id="{0E868702-31E5-1251-782E-3204DAFA118E}"/>
              </a:ext>
            </a:extLst>
          </p:cNvPr>
          <p:cNvSpPr/>
          <p:nvPr/>
        </p:nvSpPr>
        <p:spPr>
          <a:xfrm>
            <a:off x="3188042" y="1886999"/>
            <a:ext cx="2436045" cy="335398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  <a:ea typeface="맑은 고딕"/>
                <a:cs typeface="Calibri"/>
              </a:rPr>
              <a:t>++세트 수, 세트 수 출력</a:t>
            </a:r>
          </a:p>
        </p:txBody>
      </p:sp>
      <p:sp>
        <p:nvSpPr>
          <p:cNvPr id="11" name="순서도: 처리 10">
            <a:extLst>
              <a:ext uri="{FF2B5EF4-FFF2-40B4-BE49-F238E27FC236}">
                <a16:creationId xmlns:a16="http://schemas.microsoft.com/office/drawing/2014/main" id="{5BC830A5-6098-9739-80DC-7B2A15EDC2A0}"/>
              </a:ext>
            </a:extLst>
          </p:cNvPr>
          <p:cNvSpPr/>
          <p:nvPr/>
        </p:nvSpPr>
        <p:spPr>
          <a:xfrm>
            <a:off x="3214523" y="3007932"/>
            <a:ext cx="2436045" cy="335398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  <a:ea typeface="맑은 고딕"/>
                <a:cs typeface="Calibri"/>
              </a:rPr>
              <a:t>팔굽</a:t>
            </a:r>
            <a:r>
              <a:rPr lang="ko-KR" altLang="en-US" sz="1200" dirty="0">
                <a:solidFill>
                  <a:schemeClr val="tx1"/>
                </a:solidFill>
                <a:ea typeface="맑은 고딕"/>
                <a:cs typeface="Calibri"/>
              </a:rPr>
              <a:t> 수 ++</a:t>
            </a:r>
          </a:p>
        </p:txBody>
      </p:sp>
      <p:sp>
        <p:nvSpPr>
          <p:cNvPr id="45" name="다이아몬드 44">
            <a:extLst>
              <a:ext uri="{FF2B5EF4-FFF2-40B4-BE49-F238E27FC236}">
                <a16:creationId xmlns:a16="http://schemas.microsoft.com/office/drawing/2014/main" id="{6D51E2BD-5293-B9DE-C71D-458172D514C6}"/>
              </a:ext>
            </a:extLst>
          </p:cNvPr>
          <p:cNvSpPr/>
          <p:nvPr/>
        </p:nvSpPr>
        <p:spPr>
          <a:xfrm>
            <a:off x="3215600" y="4484388"/>
            <a:ext cx="2434228" cy="339778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ea typeface="맑은 고딕"/>
                <a:cs typeface="Calibri"/>
              </a:rPr>
              <a:t>입력 버튼</a:t>
            </a:r>
          </a:p>
        </p:txBody>
      </p:sp>
      <p:sp>
        <p:nvSpPr>
          <p:cNvPr id="46" name="다이아몬드 45">
            <a:extLst>
              <a:ext uri="{FF2B5EF4-FFF2-40B4-BE49-F238E27FC236}">
                <a16:creationId xmlns:a16="http://schemas.microsoft.com/office/drawing/2014/main" id="{561A0D26-5736-BF69-4DE6-71F553E4B6DD}"/>
              </a:ext>
            </a:extLst>
          </p:cNvPr>
          <p:cNvSpPr/>
          <p:nvPr/>
        </p:nvSpPr>
        <p:spPr>
          <a:xfrm>
            <a:off x="3215600" y="3469370"/>
            <a:ext cx="2434228" cy="339778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  <a:ea typeface="맑은 고딕"/>
                <a:cs typeface="Calibri"/>
              </a:rPr>
              <a:t>팔굽</a:t>
            </a:r>
            <a:r>
              <a:rPr lang="ko-KR" altLang="en-US" sz="800" dirty="0">
                <a:solidFill>
                  <a:schemeClr val="tx1"/>
                </a:solidFill>
                <a:ea typeface="맑은 고딕"/>
                <a:cs typeface="Calibri"/>
              </a:rPr>
              <a:t> 수 &gt;= 목표개수 -2</a:t>
            </a:r>
          </a:p>
        </p:txBody>
      </p:sp>
      <p:sp>
        <p:nvSpPr>
          <p:cNvPr id="47" name="순서도: 처리 46">
            <a:extLst>
              <a:ext uri="{FF2B5EF4-FFF2-40B4-BE49-F238E27FC236}">
                <a16:creationId xmlns:a16="http://schemas.microsoft.com/office/drawing/2014/main" id="{84F78E62-C27C-9B93-ED2D-A1E45792F5D6}"/>
              </a:ext>
            </a:extLst>
          </p:cNvPr>
          <p:cNvSpPr/>
          <p:nvPr/>
        </p:nvSpPr>
        <p:spPr>
          <a:xfrm>
            <a:off x="3188043" y="3969995"/>
            <a:ext cx="2436045" cy="335398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  <a:ea typeface="맑은 고딕"/>
                <a:cs typeface="Calibri"/>
              </a:rPr>
              <a:t>소리 출력</a:t>
            </a:r>
          </a:p>
        </p:txBody>
      </p:sp>
      <p:sp>
        <p:nvSpPr>
          <p:cNvPr id="48" name="다이아몬드 47">
            <a:extLst>
              <a:ext uri="{FF2B5EF4-FFF2-40B4-BE49-F238E27FC236}">
                <a16:creationId xmlns:a16="http://schemas.microsoft.com/office/drawing/2014/main" id="{AC1B7FAD-D63A-57A2-7611-0FA851D20E7E}"/>
              </a:ext>
            </a:extLst>
          </p:cNvPr>
          <p:cNvSpPr/>
          <p:nvPr/>
        </p:nvSpPr>
        <p:spPr>
          <a:xfrm>
            <a:off x="3215600" y="5022789"/>
            <a:ext cx="2434228" cy="339778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ea typeface="맑은 고딕"/>
                <a:cs typeface="Calibri"/>
              </a:rPr>
              <a:t>초기화 버튼</a:t>
            </a:r>
          </a:p>
        </p:txBody>
      </p:sp>
      <p:sp>
        <p:nvSpPr>
          <p:cNvPr id="49" name="순서도: 처리 48">
            <a:extLst>
              <a:ext uri="{FF2B5EF4-FFF2-40B4-BE49-F238E27FC236}">
                <a16:creationId xmlns:a16="http://schemas.microsoft.com/office/drawing/2014/main" id="{8653075F-183A-9B57-62CD-365A32633B85}"/>
              </a:ext>
            </a:extLst>
          </p:cNvPr>
          <p:cNvSpPr/>
          <p:nvPr/>
        </p:nvSpPr>
        <p:spPr>
          <a:xfrm>
            <a:off x="3196870" y="5664635"/>
            <a:ext cx="2436045" cy="335398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ea typeface="맑은 고딕"/>
                <a:cs typeface="Calibri"/>
              </a:rPr>
              <a:t>데이터 파일에 전달</a:t>
            </a:r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88BC5E05-4BB0-BE01-7CFC-517BFFCF30F1}"/>
              </a:ext>
            </a:extLst>
          </p:cNvPr>
          <p:cNvCxnSpPr/>
          <p:nvPr/>
        </p:nvCxnSpPr>
        <p:spPr>
          <a:xfrm>
            <a:off x="4425373" y="1128766"/>
            <a:ext cx="5297" cy="1906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FFAFE837-FBFF-D3CF-2116-FB86AC28274A}"/>
              </a:ext>
            </a:extLst>
          </p:cNvPr>
          <p:cNvCxnSpPr>
            <a:cxnSpLocks/>
          </p:cNvCxnSpPr>
          <p:nvPr/>
        </p:nvCxnSpPr>
        <p:spPr>
          <a:xfrm>
            <a:off x="4398894" y="2814581"/>
            <a:ext cx="5297" cy="1906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285FA92E-99E9-AFFC-9591-74542A3A0ACD}"/>
              </a:ext>
            </a:extLst>
          </p:cNvPr>
          <p:cNvCxnSpPr>
            <a:cxnSpLocks/>
          </p:cNvCxnSpPr>
          <p:nvPr/>
        </p:nvCxnSpPr>
        <p:spPr>
          <a:xfrm>
            <a:off x="4425373" y="1667167"/>
            <a:ext cx="5297" cy="1906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781EC7FC-FDE9-4917-62FB-A45E561FA7A0}"/>
              </a:ext>
            </a:extLst>
          </p:cNvPr>
          <p:cNvCxnSpPr>
            <a:cxnSpLocks/>
          </p:cNvCxnSpPr>
          <p:nvPr/>
        </p:nvCxnSpPr>
        <p:spPr>
          <a:xfrm>
            <a:off x="4416547" y="3326503"/>
            <a:ext cx="5297" cy="137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AA58DB25-F102-A558-EEB1-F0E5055ABEAA}"/>
              </a:ext>
            </a:extLst>
          </p:cNvPr>
          <p:cNvCxnSpPr>
            <a:cxnSpLocks/>
          </p:cNvCxnSpPr>
          <p:nvPr/>
        </p:nvCxnSpPr>
        <p:spPr>
          <a:xfrm>
            <a:off x="4416547" y="2249700"/>
            <a:ext cx="5297" cy="1906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6A26AFA9-B399-0F78-6F1F-C292D2D2B508}"/>
              </a:ext>
            </a:extLst>
          </p:cNvPr>
          <p:cNvCxnSpPr>
            <a:cxnSpLocks/>
          </p:cNvCxnSpPr>
          <p:nvPr/>
        </p:nvCxnSpPr>
        <p:spPr>
          <a:xfrm>
            <a:off x="4425374" y="3811948"/>
            <a:ext cx="5296" cy="1641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920AB763-A1DA-9201-1661-2A8367B76F3B}"/>
              </a:ext>
            </a:extLst>
          </p:cNvPr>
          <p:cNvCxnSpPr>
            <a:cxnSpLocks/>
          </p:cNvCxnSpPr>
          <p:nvPr/>
        </p:nvCxnSpPr>
        <p:spPr>
          <a:xfrm>
            <a:off x="4425374" y="4306218"/>
            <a:ext cx="5296" cy="1641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65A8393A-2CF9-2C6F-C07E-FE459F8E8429}"/>
              </a:ext>
            </a:extLst>
          </p:cNvPr>
          <p:cNvCxnSpPr>
            <a:cxnSpLocks/>
          </p:cNvCxnSpPr>
          <p:nvPr/>
        </p:nvCxnSpPr>
        <p:spPr>
          <a:xfrm>
            <a:off x="4425374" y="4844619"/>
            <a:ext cx="5296" cy="1641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4903D127-E0FF-F583-DC9B-793EDB434F26}"/>
              </a:ext>
            </a:extLst>
          </p:cNvPr>
          <p:cNvCxnSpPr>
            <a:cxnSpLocks/>
          </p:cNvCxnSpPr>
          <p:nvPr/>
        </p:nvCxnSpPr>
        <p:spPr>
          <a:xfrm>
            <a:off x="4425373" y="5374193"/>
            <a:ext cx="5297" cy="2700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B6724A6D-6079-1D6C-2CBD-2BA63DBB2E13}"/>
              </a:ext>
            </a:extLst>
          </p:cNvPr>
          <p:cNvCxnSpPr>
            <a:cxnSpLocks/>
          </p:cNvCxnSpPr>
          <p:nvPr/>
        </p:nvCxnSpPr>
        <p:spPr>
          <a:xfrm flipV="1">
            <a:off x="1565200" y="1263769"/>
            <a:ext cx="2766295" cy="53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CE48DAF1-953A-6201-9458-1FA50433DF8C}"/>
              </a:ext>
            </a:extLst>
          </p:cNvPr>
          <p:cNvCxnSpPr/>
          <p:nvPr/>
        </p:nvCxnSpPr>
        <p:spPr>
          <a:xfrm>
            <a:off x="1636277" y="4659268"/>
            <a:ext cx="1571073" cy="1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27054A9E-E295-5887-425A-F10D73ECD8A1}"/>
              </a:ext>
            </a:extLst>
          </p:cNvPr>
          <p:cNvCxnSpPr>
            <a:cxnSpLocks/>
          </p:cNvCxnSpPr>
          <p:nvPr/>
        </p:nvCxnSpPr>
        <p:spPr>
          <a:xfrm>
            <a:off x="1581197" y="1263769"/>
            <a:ext cx="39083" cy="3397155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B35AF417-574A-7E80-784E-D3EB339514AD}"/>
              </a:ext>
            </a:extLst>
          </p:cNvPr>
          <p:cNvCxnSpPr/>
          <p:nvPr/>
        </p:nvCxnSpPr>
        <p:spPr>
          <a:xfrm>
            <a:off x="5666014" y="5202635"/>
            <a:ext cx="1968254" cy="1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85A40B3B-0433-B635-4874-4042B5F511B7}"/>
              </a:ext>
            </a:extLst>
          </p:cNvPr>
          <p:cNvCxnSpPr>
            <a:cxnSpLocks/>
          </p:cNvCxnSpPr>
          <p:nvPr/>
        </p:nvCxnSpPr>
        <p:spPr>
          <a:xfrm flipV="1">
            <a:off x="5657188" y="3640389"/>
            <a:ext cx="1994732" cy="8825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10E01430-B7AE-8E4F-1DE5-F5A756C3E7FB}"/>
              </a:ext>
            </a:extLst>
          </p:cNvPr>
          <p:cNvCxnSpPr>
            <a:cxnSpLocks/>
          </p:cNvCxnSpPr>
          <p:nvPr/>
        </p:nvCxnSpPr>
        <p:spPr>
          <a:xfrm flipV="1">
            <a:off x="5621884" y="2643022"/>
            <a:ext cx="2030037" cy="8825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CD7522B1-3C36-1D2D-3606-74EAD4991D41}"/>
              </a:ext>
            </a:extLst>
          </p:cNvPr>
          <p:cNvCxnSpPr/>
          <p:nvPr/>
        </p:nvCxnSpPr>
        <p:spPr>
          <a:xfrm>
            <a:off x="7644749" y="2291628"/>
            <a:ext cx="8827" cy="2912663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75645E44-1F0E-1F23-5F3E-8D4F63182422}"/>
              </a:ext>
            </a:extLst>
          </p:cNvPr>
          <p:cNvCxnSpPr>
            <a:cxnSpLocks/>
          </p:cNvCxnSpPr>
          <p:nvPr/>
        </p:nvCxnSpPr>
        <p:spPr>
          <a:xfrm flipH="1">
            <a:off x="4552585" y="2292177"/>
            <a:ext cx="3101543" cy="141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순서도: 처리 74">
            <a:extLst>
              <a:ext uri="{FF2B5EF4-FFF2-40B4-BE49-F238E27FC236}">
                <a16:creationId xmlns:a16="http://schemas.microsoft.com/office/drawing/2014/main" id="{9805B726-F0AD-E01F-7E36-15C9DF7BCD29}"/>
              </a:ext>
            </a:extLst>
          </p:cNvPr>
          <p:cNvSpPr/>
          <p:nvPr/>
        </p:nvSpPr>
        <p:spPr>
          <a:xfrm>
            <a:off x="1007959" y="3007932"/>
            <a:ext cx="1209196" cy="344224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  <a:ea typeface="맑은 고딕"/>
                <a:cs typeface="Calibri"/>
              </a:rPr>
              <a:t>팔굽</a:t>
            </a:r>
            <a:r>
              <a:rPr lang="ko-KR" altLang="en-US" sz="1200" dirty="0">
                <a:solidFill>
                  <a:schemeClr val="tx1"/>
                </a:solidFill>
                <a:ea typeface="맑은 고딕"/>
                <a:cs typeface="Calibri"/>
              </a:rPr>
              <a:t> 수 = 0</a:t>
            </a:r>
          </a:p>
        </p:txBody>
      </p:sp>
      <p:sp>
        <p:nvSpPr>
          <p:cNvPr id="76" name="순서도: 처리 75">
            <a:extLst>
              <a:ext uri="{FF2B5EF4-FFF2-40B4-BE49-F238E27FC236}">
                <a16:creationId xmlns:a16="http://schemas.microsoft.com/office/drawing/2014/main" id="{2347DFB6-1B5C-7B03-9FC9-4AFE602F4E1D}"/>
              </a:ext>
            </a:extLst>
          </p:cNvPr>
          <p:cNvSpPr/>
          <p:nvPr/>
        </p:nvSpPr>
        <p:spPr>
          <a:xfrm>
            <a:off x="6992160" y="4296565"/>
            <a:ext cx="1209196" cy="344224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  <a:ea typeface="맑은 고딕"/>
                <a:cs typeface="Calibri"/>
              </a:rPr>
              <a:t>팔굽</a:t>
            </a:r>
            <a:r>
              <a:rPr lang="ko-KR" altLang="en-US" sz="1200" dirty="0">
                <a:solidFill>
                  <a:schemeClr val="tx1"/>
                </a:solidFill>
                <a:ea typeface="맑은 고딕"/>
                <a:cs typeface="Calibri"/>
              </a:rPr>
              <a:t> 수 = 0</a:t>
            </a:r>
          </a:p>
        </p:txBody>
      </p:sp>
    </p:spTree>
    <p:extLst>
      <p:ext uri="{BB962C8B-B14F-4D97-AF65-F5344CB8AC3E}">
        <p14:creationId xmlns:p14="http://schemas.microsoft.com/office/powerpoint/2010/main" val="25871894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219CBFF0-83E1-E98D-D6A3-822ED35C0E20}"/>
              </a:ext>
            </a:extLst>
          </p:cNvPr>
          <p:cNvCxnSpPr/>
          <p:nvPr/>
        </p:nvCxnSpPr>
        <p:spPr>
          <a:xfrm>
            <a:off x="0" y="1755715"/>
            <a:ext cx="250063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CB61BFC-6344-2D5B-9EEA-6F9EC4B7988B}"/>
              </a:ext>
            </a:extLst>
          </p:cNvPr>
          <p:cNvSpPr txBox="1"/>
          <p:nvPr/>
        </p:nvSpPr>
        <p:spPr>
          <a:xfrm>
            <a:off x="581515" y="1170940"/>
            <a:ext cx="19191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/>
              <a:t>수행 방법</a:t>
            </a:r>
          </a:p>
        </p:txBody>
      </p:sp>
      <p:sp>
        <p:nvSpPr>
          <p:cNvPr id="7" name="자유형: 도형 43">
            <a:extLst>
              <a:ext uri="{FF2B5EF4-FFF2-40B4-BE49-F238E27FC236}">
                <a16:creationId xmlns:a16="http://schemas.microsoft.com/office/drawing/2014/main" id="{FFC104B7-BC24-6D20-7869-6961042D8041}"/>
              </a:ext>
            </a:extLst>
          </p:cNvPr>
          <p:cNvSpPr/>
          <p:nvPr/>
        </p:nvSpPr>
        <p:spPr>
          <a:xfrm flipH="1" flipV="1">
            <a:off x="1727885" y="-5392"/>
            <a:ext cx="5207221" cy="269176"/>
          </a:xfrm>
          <a:custGeom>
            <a:avLst/>
            <a:gdLst>
              <a:gd name="connsiteX0" fmla="*/ 6546335 w 6942961"/>
              <a:gd name="connsiteY0" fmla="*/ 0 h 531119"/>
              <a:gd name="connsiteX1" fmla="*/ 3471481 w 6942961"/>
              <a:gd name="connsiteY1" fmla="*/ 798 h 531119"/>
              <a:gd name="connsiteX2" fmla="*/ 396626 w 6942961"/>
              <a:gd name="connsiteY2" fmla="*/ 0 h 531119"/>
              <a:gd name="connsiteX3" fmla="*/ 307886 w 6942961"/>
              <a:gd name="connsiteY3" fmla="*/ 45974 h 531119"/>
              <a:gd name="connsiteX4" fmla="*/ 0 w 6942961"/>
              <a:gd name="connsiteY4" fmla="*/ 531119 h 531119"/>
              <a:gd name="connsiteX5" fmla="*/ 3466008 w 6942961"/>
              <a:gd name="connsiteY5" fmla="*/ 531119 h 531119"/>
              <a:gd name="connsiteX6" fmla="*/ 3476954 w 6942961"/>
              <a:gd name="connsiteY6" fmla="*/ 531119 h 531119"/>
              <a:gd name="connsiteX7" fmla="*/ 6942961 w 6942961"/>
              <a:gd name="connsiteY7" fmla="*/ 531119 h 531119"/>
              <a:gd name="connsiteX8" fmla="*/ 6635075 w 6942961"/>
              <a:gd name="connsiteY8" fmla="*/ 45974 h 531119"/>
              <a:gd name="connsiteX9" fmla="*/ 6546335 w 6942961"/>
              <a:gd name="connsiteY9" fmla="*/ 0 h 531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942961" h="531119">
                <a:moveTo>
                  <a:pt x="6546335" y="0"/>
                </a:moveTo>
                <a:lnTo>
                  <a:pt x="3471481" y="798"/>
                </a:lnTo>
                <a:lnTo>
                  <a:pt x="396626" y="0"/>
                </a:lnTo>
                <a:cubicBezTo>
                  <a:pt x="349684" y="4436"/>
                  <a:pt x="325891" y="18551"/>
                  <a:pt x="307886" y="45974"/>
                </a:cubicBezTo>
                <a:lnTo>
                  <a:pt x="0" y="531119"/>
                </a:lnTo>
                <a:lnTo>
                  <a:pt x="3466008" y="531119"/>
                </a:lnTo>
                <a:lnTo>
                  <a:pt x="3476954" y="531119"/>
                </a:lnTo>
                <a:lnTo>
                  <a:pt x="6942961" y="531119"/>
                </a:lnTo>
                <a:lnTo>
                  <a:pt x="6635075" y="45974"/>
                </a:lnTo>
                <a:cubicBezTo>
                  <a:pt x="6617070" y="18551"/>
                  <a:pt x="6593277" y="4436"/>
                  <a:pt x="6546335" y="0"/>
                </a:cubicBezTo>
                <a:close/>
              </a:path>
            </a:pathLst>
          </a:custGeom>
          <a:solidFill>
            <a:srgbClr val="DE2A33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35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2B0960F-614B-FB00-052A-C0C60F11FCF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5585" y="55310"/>
            <a:ext cx="1811003" cy="208474"/>
          </a:xfrm>
          <a:prstGeom prst="rect">
            <a:avLst/>
          </a:prstGeom>
        </p:spPr>
      </p:pic>
      <p:pic>
        <p:nvPicPr>
          <p:cNvPr id="11" name="그림 11" descr="전자기기이(가) 표시된 사진&#10;&#10;자동 생성된 설명">
            <a:extLst>
              <a:ext uri="{FF2B5EF4-FFF2-40B4-BE49-F238E27FC236}">
                <a16:creationId xmlns:a16="http://schemas.microsoft.com/office/drawing/2014/main" id="{DBAD6D72-6ED7-BF34-6145-936CC11389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0254" y="1599794"/>
            <a:ext cx="4139230" cy="2497957"/>
          </a:xfrm>
          <a:prstGeom prst="rect">
            <a:avLst/>
          </a:prstGeom>
        </p:spPr>
      </p:pic>
      <p:pic>
        <p:nvPicPr>
          <p:cNvPr id="12" name="그림 12" descr="텍스트이(가) 표시된 사진&#10;&#10;자동 생성된 설명">
            <a:extLst>
              <a:ext uri="{FF2B5EF4-FFF2-40B4-BE49-F238E27FC236}">
                <a16:creationId xmlns:a16="http://schemas.microsoft.com/office/drawing/2014/main" id="{1709A456-5524-FD80-A502-4E928ABB69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44" y="4272475"/>
            <a:ext cx="6015146" cy="215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5911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9A929F45-BE53-F809-A917-66900CEA9731}"/>
              </a:ext>
            </a:extLst>
          </p:cNvPr>
          <p:cNvCxnSpPr/>
          <p:nvPr/>
        </p:nvCxnSpPr>
        <p:spPr>
          <a:xfrm>
            <a:off x="0" y="1755715"/>
            <a:ext cx="250063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D682339-4409-0FA0-546F-DBA4F233E61E}"/>
              </a:ext>
            </a:extLst>
          </p:cNvPr>
          <p:cNvSpPr txBox="1"/>
          <p:nvPr/>
        </p:nvSpPr>
        <p:spPr>
          <a:xfrm>
            <a:off x="581515" y="1170940"/>
            <a:ext cx="19191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/>
              <a:t>수행 방법</a:t>
            </a:r>
          </a:p>
        </p:txBody>
      </p:sp>
      <p:sp>
        <p:nvSpPr>
          <p:cNvPr id="7" name="자유형: 도형 43">
            <a:extLst>
              <a:ext uri="{FF2B5EF4-FFF2-40B4-BE49-F238E27FC236}">
                <a16:creationId xmlns:a16="http://schemas.microsoft.com/office/drawing/2014/main" id="{1F16D823-4D1E-EAB5-AC6A-B17C17AFE49F}"/>
              </a:ext>
            </a:extLst>
          </p:cNvPr>
          <p:cNvSpPr/>
          <p:nvPr/>
        </p:nvSpPr>
        <p:spPr>
          <a:xfrm flipH="1" flipV="1">
            <a:off x="1727885" y="-5392"/>
            <a:ext cx="5207221" cy="269176"/>
          </a:xfrm>
          <a:custGeom>
            <a:avLst/>
            <a:gdLst>
              <a:gd name="connsiteX0" fmla="*/ 6546335 w 6942961"/>
              <a:gd name="connsiteY0" fmla="*/ 0 h 531119"/>
              <a:gd name="connsiteX1" fmla="*/ 3471481 w 6942961"/>
              <a:gd name="connsiteY1" fmla="*/ 798 h 531119"/>
              <a:gd name="connsiteX2" fmla="*/ 396626 w 6942961"/>
              <a:gd name="connsiteY2" fmla="*/ 0 h 531119"/>
              <a:gd name="connsiteX3" fmla="*/ 307886 w 6942961"/>
              <a:gd name="connsiteY3" fmla="*/ 45974 h 531119"/>
              <a:gd name="connsiteX4" fmla="*/ 0 w 6942961"/>
              <a:gd name="connsiteY4" fmla="*/ 531119 h 531119"/>
              <a:gd name="connsiteX5" fmla="*/ 3466008 w 6942961"/>
              <a:gd name="connsiteY5" fmla="*/ 531119 h 531119"/>
              <a:gd name="connsiteX6" fmla="*/ 3476954 w 6942961"/>
              <a:gd name="connsiteY6" fmla="*/ 531119 h 531119"/>
              <a:gd name="connsiteX7" fmla="*/ 6942961 w 6942961"/>
              <a:gd name="connsiteY7" fmla="*/ 531119 h 531119"/>
              <a:gd name="connsiteX8" fmla="*/ 6635075 w 6942961"/>
              <a:gd name="connsiteY8" fmla="*/ 45974 h 531119"/>
              <a:gd name="connsiteX9" fmla="*/ 6546335 w 6942961"/>
              <a:gd name="connsiteY9" fmla="*/ 0 h 531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942961" h="531119">
                <a:moveTo>
                  <a:pt x="6546335" y="0"/>
                </a:moveTo>
                <a:lnTo>
                  <a:pt x="3471481" y="798"/>
                </a:lnTo>
                <a:lnTo>
                  <a:pt x="396626" y="0"/>
                </a:lnTo>
                <a:cubicBezTo>
                  <a:pt x="349684" y="4436"/>
                  <a:pt x="325891" y="18551"/>
                  <a:pt x="307886" y="45974"/>
                </a:cubicBezTo>
                <a:lnTo>
                  <a:pt x="0" y="531119"/>
                </a:lnTo>
                <a:lnTo>
                  <a:pt x="3466008" y="531119"/>
                </a:lnTo>
                <a:lnTo>
                  <a:pt x="3476954" y="531119"/>
                </a:lnTo>
                <a:lnTo>
                  <a:pt x="6942961" y="531119"/>
                </a:lnTo>
                <a:lnTo>
                  <a:pt x="6635075" y="45974"/>
                </a:lnTo>
                <a:cubicBezTo>
                  <a:pt x="6617070" y="18551"/>
                  <a:pt x="6593277" y="4436"/>
                  <a:pt x="6546335" y="0"/>
                </a:cubicBezTo>
                <a:close/>
              </a:path>
            </a:pathLst>
          </a:custGeom>
          <a:solidFill>
            <a:srgbClr val="DE2A33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35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D27B143-CD24-4872-7219-B01D58D4C2B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5585" y="55310"/>
            <a:ext cx="1811003" cy="208474"/>
          </a:xfrm>
          <a:prstGeom prst="rect">
            <a:avLst/>
          </a:prstGeom>
        </p:spPr>
      </p:pic>
      <p:pic>
        <p:nvPicPr>
          <p:cNvPr id="11" name="그림 15" descr="텍스트, 전자기기이(가) 표시된 사진&#10;&#10;자동 생성된 설명">
            <a:extLst>
              <a:ext uri="{FF2B5EF4-FFF2-40B4-BE49-F238E27FC236}">
                <a16:creationId xmlns:a16="http://schemas.microsoft.com/office/drawing/2014/main" id="{A16FFD10-FD23-FA3A-C0F0-0DEA1E4B7C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835" y="1924350"/>
            <a:ext cx="4490410" cy="2201132"/>
          </a:xfrm>
          <a:prstGeom prst="rect">
            <a:avLst/>
          </a:prstGeom>
        </p:spPr>
      </p:pic>
      <p:pic>
        <p:nvPicPr>
          <p:cNvPr id="4" name="그림 5" descr="텍스트, 전자기기, 회로이(가) 표시된 사진&#10;&#10;자동 생성된 설명">
            <a:extLst>
              <a:ext uri="{FF2B5EF4-FFF2-40B4-BE49-F238E27FC236}">
                <a16:creationId xmlns:a16="http://schemas.microsoft.com/office/drawing/2014/main" id="{75CE761C-CE14-6931-ED04-DE15E0890D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0500" y="3432856"/>
            <a:ext cx="2743200" cy="2867891"/>
          </a:xfrm>
          <a:prstGeom prst="rect">
            <a:avLst/>
          </a:prstGeom>
        </p:spPr>
      </p:pic>
      <p:pic>
        <p:nvPicPr>
          <p:cNvPr id="6" name="그림 7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5A0A4290-BD24-71FF-7619-C2145D23DA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9634" y="4419061"/>
            <a:ext cx="981075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6169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DB5FC7CF-70A7-F2E3-A27D-9C35DB9A999E}"/>
              </a:ext>
            </a:extLst>
          </p:cNvPr>
          <p:cNvCxnSpPr/>
          <p:nvPr/>
        </p:nvCxnSpPr>
        <p:spPr>
          <a:xfrm>
            <a:off x="0" y="1755715"/>
            <a:ext cx="250063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BF38C0E-4A2C-0E07-8532-38350FB3DED2}"/>
              </a:ext>
            </a:extLst>
          </p:cNvPr>
          <p:cNvSpPr txBox="1"/>
          <p:nvPr/>
        </p:nvSpPr>
        <p:spPr>
          <a:xfrm>
            <a:off x="581515" y="1170940"/>
            <a:ext cx="19191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/>
              <a:t>수행 방법</a:t>
            </a:r>
          </a:p>
        </p:txBody>
      </p:sp>
      <p:sp>
        <p:nvSpPr>
          <p:cNvPr id="7" name="자유형: 도형 43">
            <a:extLst>
              <a:ext uri="{FF2B5EF4-FFF2-40B4-BE49-F238E27FC236}">
                <a16:creationId xmlns:a16="http://schemas.microsoft.com/office/drawing/2014/main" id="{6F755687-975A-9A8E-C3A4-E85E4378E3BB}"/>
              </a:ext>
            </a:extLst>
          </p:cNvPr>
          <p:cNvSpPr/>
          <p:nvPr/>
        </p:nvSpPr>
        <p:spPr>
          <a:xfrm flipH="1" flipV="1">
            <a:off x="1727885" y="-5392"/>
            <a:ext cx="5207221" cy="269176"/>
          </a:xfrm>
          <a:custGeom>
            <a:avLst/>
            <a:gdLst>
              <a:gd name="connsiteX0" fmla="*/ 6546335 w 6942961"/>
              <a:gd name="connsiteY0" fmla="*/ 0 h 531119"/>
              <a:gd name="connsiteX1" fmla="*/ 3471481 w 6942961"/>
              <a:gd name="connsiteY1" fmla="*/ 798 h 531119"/>
              <a:gd name="connsiteX2" fmla="*/ 396626 w 6942961"/>
              <a:gd name="connsiteY2" fmla="*/ 0 h 531119"/>
              <a:gd name="connsiteX3" fmla="*/ 307886 w 6942961"/>
              <a:gd name="connsiteY3" fmla="*/ 45974 h 531119"/>
              <a:gd name="connsiteX4" fmla="*/ 0 w 6942961"/>
              <a:gd name="connsiteY4" fmla="*/ 531119 h 531119"/>
              <a:gd name="connsiteX5" fmla="*/ 3466008 w 6942961"/>
              <a:gd name="connsiteY5" fmla="*/ 531119 h 531119"/>
              <a:gd name="connsiteX6" fmla="*/ 3476954 w 6942961"/>
              <a:gd name="connsiteY6" fmla="*/ 531119 h 531119"/>
              <a:gd name="connsiteX7" fmla="*/ 6942961 w 6942961"/>
              <a:gd name="connsiteY7" fmla="*/ 531119 h 531119"/>
              <a:gd name="connsiteX8" fmla="*/ 6635075 w 6942961"/>
              <a:gd name="connsiteY8" fmla="*/ 45974 h 531119"/>
              <a:gd name="connsiteX9" fmla="*/ 6546335 w 6942961"/>
              <a:gd name="connsiteY9" fmla="*/ 0 h 531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942961" h="531119">
                <a:moveTo>
                  <a:pt x="6546335" y="0"/>
                </a:moveTo>
                <a:lnTo>
                  <a:pt x="3471481" y="798"/>
                </a:lnTo>
                <a:lnTo>
                  <a:pt x="396626" y="0"/>
                </a:lnTo>
                <a:cubicBezTo>
                  <a:pt x="349684" y="4436"/>
                  <a:pt x="325891" y="18551"/>
                  <a:pt x="307886" y="45974"/>
                </a:cubicBezTo>
                <a:lnTo>
                  <a:pt x="0" y="531119"/>
                </a:lnTo>
                <a:lnTo>
                  <a:pt x="3466008" y="531119"/>
                </a:lnTo>
                <a:lnTo>
                  <a:pt x="3476954" y="531119"/>
                </a:lnTo>
                <a:lnTo>
                  <a:pt x="6942961" y="531119"/>
                </a:lnTo>
                <a:lnTo>
                  <a:pt x="6635075" y="45974"/>
                </a:lnTo>
                <a:cubicBezTo>
                  <a:pt x="6617070" y="18551"/>
                  <a:pt x="6593277" y="4436"/>
                  <a:pt x="6546335" y="0"/>
                </a:cubicBezTo>
                <a:close/>
              </a:path>
            </a:pathLst>
          </a:custGeom>
          <a:solidFill>
            <a:srgbClr val="DE2A33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35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E19785E-4B87-8908-350F-C29F7606967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5585" y="55310"/>
            <a:ext cx="1811003" cy="208474"/>
          </a:xfrm>
          <a:prstGeom prst="rect">
            <a:avLst/>
          </a:prstGeom>
        </p:spPr>
      </p:pic>
      <p:pic>
        <p:nvPicPr>
          <p:cNvPr id="2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56720EFA-DE6C-73BA-836F-7C01A91446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396" y="2527621"/>
            <a:ext cx="3229362" cy="3219870"/>
          </a:xfrm>
          <a:prstGeom prst="rect">
            <a:avLst/>
          </a:prstGeom>
        </p:spPr>
      </p:pic>
      <p:pic>
        <p:nvPicPr>
          <p:cNvPr id="4" name="그림 5">
            <a:extLst>
              <a:ext uri="{FF2B5EF4-FFF2-40B4-BE49-F238E27FC236}">
                <a16:creationId xmlns:a16="http://schemas.microsoft.com/office/drawing/2014/main" id="{B0BC3F89-A9CD-175D-B71D-6F6B903B96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6454" y="2662092"/>
            <a:ext cx="3156955" cy="3147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4733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자유형: 도형 43">
            <a:extLst>
              <a:ext uri="{FF2B5EF4-FFF2-40B4-BE49-F238E27FC236}">
                <a16:creationId xmlns:a16="http://schemas.microsoft.com/office/drawing/2014/main" id="{8E5EA1B6-E650-4F51-BFD9-11601545DC7F}"/>
              </a:ext>
            </a:extLst>
          </p:cNvPr>
          <p:cNvSpPr/>
          <p:nvPr/>
        </p:nvSpPr>
        <p:spPr>
          <a:xfrm flipH="1" flipV="1">
            <a:off x="1727885" y="-5392"/>
            <a:ext cx="5207221" cy="269176"/>
          </a:xfrm>
          <a:custGeom>
            <a:avLst/>
            <a:gdLst>
              <a:gd name="connsiteX0" fmla="*/ 6546335 w 6942961"/>
              <a:gd name="connsiteY0" fmla="*/ 0 h 531119"/>
              <a:gd name="connsiteX1" fmla="*/ 3471481 w 6942961"/>
              <a:gd name="connsiteY1" fmla="*/ 798 h 531119"/>
              <a:gd name="connsiteX2" fmla="*/ 396626 w 6942961"/>
              <a:gd name="connsiteY2" fmla="*/ 0 h 531119"/>
              <a:gd name="connsiteX3" fmla="*/ 307886 w 6942961"/>
              <a:gd name="connsiteY3" fmla="*/ 45974 h 531119"/>
              <a:gd name="connsiteX4" fmla="*/ 0 w 6942961"/>
              <a:gd name="connsiteY4" fmla="*/ 531119 h 531119"/>
              <a:gd name="connsiteX5" fmla="*/ 3466008 w 6942961"/>
              <a:gd name="connsiteY5" fmla="*/ 531119 h 531119"/>
              <a:gd name="connsiteX6" fmla="*/ 3476954 w 6942961"/>
              <a:gd name="connsiteY6" fmla="*/ 531119 h 531119"/>
              <a:gd name="connsiteX7" fmla="*/ 6942961 w 6942961"/>
              <a:gd name="connsiteY7" fmla="*/ 531119 h 531119"/>
              <a:gd name="connsiteX8" fmla="*/ 6635075 w 6942961"/>
              <a:gd name="connsiteY8" fmla="*/ 45974 h 531119"/>
              <a:gd name="connsiteX9" fmla="*/ 6546335 w 6942961"/>
              <a:gd name="connsiteY9" fmla="*/ 0 h 531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942961" h="531119">
                <a:moveTo>
                  <a:pt x="6546335" y="0"/>
                </a:moveTo>
                <a:lnTo>
                  <a:pt x="3471481" y="798"/>
                </a:lnTo>
                <a:lnTo>
                  <a:pt x="396626" y="0"/>
                </a:lnTo>
                <a:cubicBezTo>
                  <a:pt x="349684" y="4436"/>
                  <a:pt x="325891" y="18551"/>
                  <a:pt x="307886" y="45974"/>
                </a:cubicBezTo>
                <a:lnTo>
                  <a:pt x="0" y="531119"/>
                </a:lnTo>
                <a:lnTo>
                  <a:pt x="3466008" y="531119"/>
                </a:lnTo>
                <a:lnTo>
                  <a:pt x="3476954" y="531119"/>
                </a:lnTo>
                <a:lnTo>
                  <a:pt x="6942961" y="531119"/>
                </a:lnTo>
                <a:lnTo>
                  <a:pt x="6635075" y="45974"/>
                </a:lnTo>
                <a:cubicBezTo>
                  <a:pt x="6617070" y="18551"/>
                  <a:pt x="6593277" y="4436"/>
                  <a:pt x="6546335" y="0"/>
                </a:cubicBezTo>
                <a:close/>
              </a:path>
            </a:pathLst>
          </a:custGeom>
          <a:solidFill>
            <a:srgbClr val="DE2A33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35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59D7302-9336-49BE-97D2-8D8F4AAED23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5585" y="55310"/>
            <a:ext cx="1811003" cy="208474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0" y="1755715"/>
            <a:ext cx="4738422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81515" y="1170940"/>
            <a:ext cx="41569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/>
              <a:t>기대효과 및 활용 방안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12333F9-D0F0-56E3-305A-1D57B875033A}"/>
              </a:ext>
            </a:extLst>
          </p:cNvPr>
          <p:cNvSpPr txBox="1"/>
          <p:nvPr/>
        </p:nvSpPr>
        <p:spPr>
          <a:xfrm>
            <a:off x="290320" y="2082458"/>
            <a:ext cx="855068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000" dirty="0">
                <a:ea typeface="맑은 고딕"/>
                <a:cs typeface="Calibri"/>
              </a:rPr>
              <a:t>-  </a:t>
            </a:r>
            <a:r>
              <a:rPr lang="ko-KR" altLang="en-US" sz="2000" dirty="0" err="1">
                <a:ea typeface="맑은 고딕"/>
                <a:cs typeface="Calibri"/>
              </a:rPr>
              <a:t>푸쉬업을</a:t>
            </a:r>
            <a:r>
              <a:rPr lang="ko-KR" altLang="en-US" sz="2000" dirty="0">
                <a:ea typeface="맑은 고딕"/>
                <a:cs typeface="Calibri"/>
              </a:rPr>
              <a:t> 할 때,  개수를 자동으로 기록하며 운동에 집중</a:t>
            </a:r>
            <a:r>
              <a:rPr lang="en-US" altLang="ko-KR" sz="2000" dirty="0">
                <a:ea typeface="맑은 고딕"/>
                <a:cs typeface="Calibri"/>
              </a:rPr>
              <a:t>.</a:t>
            </a:r>
            <a:endParaRPr lang="ko-KR" altLang="en-US" sz="2000" dirty="0">
              <a:ea typeface="맑은 고딕"/>
              <a:cs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05DEDC-86BC-8E91-F61F-0DA82F747C7C}"/>
              </a:ext>
            </a:extLst>
          </p:cNvPr>
          <p:cNvSpPr txBox="1"/>
          <p:nvPr/>
        </p:nvSpPr>
        <p:spPr>
          <a:xfrm>
            <a:off x="292501" y="3117952"/>
            <a:ext cx="8452528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000" dirty="0">
                <a:ea typeface="맑은 고딕"/>
                <a:cs typeface="Calibri"/>
              </a:rPr>
              <a:t>-  지금까지의 기록을 확인하며 동기부여와 운동 계획 수정</a:t>
            </a:r>
            <a:r>
              <a:rPr lang="en-US" altLang="ko-KR" sz="2000" dirty="0">
                <a:ea typeface="맑은 고딕"/>
                <a:cs typeface="Calibri"/>
              </a:rPr>
              <a:t>.</a:t>
            </a:r>
            <a:endParaRPr lang="ko-KR" altLang="en-US" sz="2000" dirty="0">
              <a:ea typeface="맑은 고딕"/>
              <a:cs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C9E23B-145A-F4EA-71EB-EF3324B7915C}"/>
              </a:ext>
            </a:extLst>
          </p:cNvPr>
          <p:cNvSpPr txBox="1"/>
          <p:nvPr/>
        </p:nvSpPr>
        <p:spPr>
          <a:xfrm>
            <a:off x="290320" y="4101187"/>
            <a:ext cx="8899694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000" dirty="0">
                <a:ea typeface="맑은 고딕"/>
                <a:cs typeface="Calibri"/>
              </a:rPr>
              <a:t>-  단체 측정에서 활용</a:t>
            </a:r>
          </a:p>
        </p:txBody>
      </p:sp>
    </p:spTree>
    <p:extLst>
      <p:ext uri="{BB962C8B-B14F-4D97-AF65-F5344CB8AC3E}">
        <p14:creationId xmlns:p14="http://schemas.microsoft.com/office/powerpoint/2010/main" val="1717000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자유형: 도형 43">
            <a:extLst>
              <a:ext uri="{FF2B5EF4-FFF2-40B4-BE49-F238E27FC236}">
                <a16:creationId xmlns:a16="http://schemas.microsoft.com/office/drawing/2014/main" id="{8E5EA1B6-E650-4F51-BFD9-11601545DC7F}"/>
              </a:ext>
            </a:extLst>
          </p:cNvPr>
          <p:cNvSpPr/>
          <p:nvPr/>
        </p:nvSpPr>
        <p:spPr>
          <a:xfrm flipH="1" flipV="1">
            <a:off x="1727885" y="-5392"/>
            <a:ext cx="5207221" cy="269176"/>
          </a:xfrm>
          <a:custGeom>
            <a:avLst/>
            <a:gdLst>
              <a:gd name="connsiteX0" fmla="*/ 6546335 w 6942961"/>
              <a:gd name="connsiteY0" fmla="*/ 0 h 531119"/>
              <a:gd name="connsiteX1" fmla="*/ 3471481 w 6942961"/>
              <a:gd name="connsiteY1" fmla="*/ 798 h 531119"/>
              <a:gd name="connsiteX2" fmla="*/ 396626 w 6942961"/>
              <a:gd name="connsiteY2" fmla="*/ 0 h 531119"/>
              <a:gd name="connsiteX3" fmla="*/ 307886 w 6942961"/>
              <a:gd name="connsiteY3" fmla="*/ 45974 h 531119"/>
              <a:gd name="connsiteX4" fmla="*/ 0 w 6942961"/>
              <a:gd name="connsiteY4" fmla="*/ 531119 h 531119"/>
              <a:gd name="connsiteX5" fmla="*/ 3466008 w 6942961"/>
              <a:gd name="connsiteY5" fmla="*/ 531119 h 531119"/>
              <a:gd name="connsiteX6" fmla="*/ 3476954 w 6942961"/>
              <a:gd name="connsiteY6" fmla="*/ 531119 h 531119"/>
              <a:gd name="connsiteX7" fmla="*/ 6942961 w 6942961"/>
              <a:gd name="connsiteY7" fmla="*/ 531119 h 531119"/>
              <a:gd name="connsiteX8" fmla="*/ 6635075 w 6942961"/>
              <a:gd name="connsiteY8" fmla="*/ 45974 h 531119"/>
              <a:gd name="connsiteX9" fmla="*/ 6546335 w 6942961"/>
              <a:gd name="connsiteY9" fmla="*/ 0 h 531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942961" h="531119">
                <a:moveTo>
                  <a:pt x="6546335" y="0"/>
                </a:moveTo>
                <a:lnTo>
                  <a:pt x="3471481" y="798"/>
                </a:lnTo>
                <a:lnTo>
                  <a:pt x="396626" y="0"/>
                </a:lnTo>
                <a:cubicBezTo>
                  <a:pt x="349684" y="4436"/>
                  <a:pt x="325891" y="18551"/>
                  <a:pt x="307886" y="45974"/>
                </a:cubicBezTo>
                <a:lnTo>
                  <a:pt x="0" y="531119"/>
                </a:lnTo>
                <a:lnTo>
                  <a:pt x="3466008" y="531119"/>
                </a:lnTo>
                <a:lnTo>
                  <a:pt x="3476954" y="531119"/>
                </a:lnTo>
                <a:lnTo>
                  <a:pt x="6942961" y="531119"/>
                </a:lnTo>
                <a:lnTo>
                  <a:pt x="6635075" y="45974"/>
                </a:lnTo>
                <a:cubicBezTo>
                  <a:pt x="6617070" y="18551"/>
                  <a:pt x="6593277" y="4436"/>
                  <a:pt x="6546335" y="0"/>
                </a:cubicBezTo>
                <a:close/>
              </a:path>
            </a:pathLst>
          </a:custGeom>
          <a:solidFill>
            <a:srgbClr val="DE2A33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35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59D7302-9336-49BE-97D2-8D8F4AAED23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5585" y="55310"/>
            <a:ext cx="1811003" cy="208474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0" y="1755715"/>
            <a:ext cx="1586918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81515" y="1170940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/>
              <a:t>목차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81515" y="2053086"/>
            <a:ext cx="4337017" cy="325371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b="1" dirty="0">
                <a:ea typeface="맑은 고딕"/>
              </a:rPr>
              <a:t>프로젝트 필요성 및 목표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b="1" dirty="0">
                <a:ea typeface="맑은 고딕"/>
              </a:rPr>
              <a:t>서비스 시나리오</a:t>
            </a:r>
            <a:endParaRPr lang="ko-KR" altLang="en-US" sz="2800" b="1" dirty="0">
              <a:ea typeface="맑은 고딕"/>
              <a:cs typeface="Calibri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b="1" dirty="0">
                <a:ea typeface="맑은 고딕"/>
              </a:rPr>
              <a:t>수행 내용 및 일정</a:t>
            </a:r>
            <a:endParaRPr lang="ko-KR" altLang="en-US" sz="2800" b="1" dirty="0">
              <a:ea typeface="맑은 고딕"/>
              <a:cs typeface="Calibri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b="1" dirty="0">
                <a:ea typeface="맑은 고딕"/>
              </a:rPr>
              <a:t>수행 방법</a:t>
            </a:r>
            <a:endParaRPr lang="ko-KR" altLang="en-US" sz="2800" b="1" dirty="0">
              <a:ea typeface="맑은 고딕"/>
              <a:cs typeface="Calibri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b="1" dirty="0">
                <a:ea typeface="맑은 고딕"/>
              </a:rPr>
              <a:t>기대효과 및 활용방안</a:t>
            </a:r>
            <a:endParaRPr lang="ko-KR" altLang="en-US" sz="2800" b="1" dirty="0">
              <a:ea typeface="맑은 고딕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66304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자유형: 도형 43">
            <a:extLst>
              <a:ext uri="{FF2B5EF4-FFF2-40B4-BE49-F238E27FC236}">
                <a16:creationId xmlns:a16="http://schemas.microsoft.com/office/drawing/2014/main" id="{8E5EA1B6-E650-4F51-BFD9-11601545DC7F}"/>
              </a:ext>
            </a:extLst>
          </p:cNvPr>
          <p:cNvSpPr/>
          <p:nvPr/>
        </p:nvSpPr>
        <p:spPr>
          <a:xfrm flipH="1" flipV="1">
            <a:off x="1727885" y="-5392"/>
            <a:ext cx="5207221" cy="269176"/>
          </a:xfrm>
          <a:custGeom>
            <a:avLst/>
            <a:gdLst>
              <a:gd name="connsiteX0" fmla="*/ 6546335 w 6942961"/>
              <a:gd name="connsiteY0" fmla="*/ 0 h 531119"/>
              <a:gd name="connsiteX1" fmla="*/ 3471481 w 6942961"/>
              <a:gd name="connsiteY1" fmla="*/ 798 h 531119"/>
              <a:gd name="connsiteX2" fmla="*/ 396626 w 6942961"/>
              <a:gd name="connsiteY2" fmla="*/ 0 h 531119"/>
              <a:gd name="connsiteX3" fmla="*/ 307886 w 6942961"/>
              <a:gd name="connsiteY3" fmla="*/ 45974 h 531119"/>
              <a:gd name="connsiteX4" fmla="*/ 0 w 6942961"/>
              <a:gd name="connsiteY4" fmla="*/ 531119 h 531119"/>
              <a:gd name="connsiteX5" fmla="*/ 3466008 w 6942961"/>
              <a:gd name="connsiteY5" fmla="*/ 531119 h 531119"/>
              <a:gd name="connsiteX6" fmla="*/ 3476954 w 6942961"/>
              <a:gd name="connsiteY6" fmla="*/ 531119 h 531119"/>
              <a:gd name="connsiteX7" fmla="*/ 6942961 w 6942961"/>
              <a:gd name="connsiteY7" fmla="*/ 531119 h 531119"/>
              <a:gd name="connsiteX8" fmla="*/ 6635075 w 6942961"/>
              <a:gd name="connsiteY8" fmla="*/ 45974 h 531119"/>
              <a:gd name="connsiteX9" fmla="*/ 6546335 w 6942961"/>
              <a:gd name="connsiteY9" fmla="*/ 0 h 531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942961" h="531119">
                <a:moveTo>
                  <a:pt x="6546335" y="0"/>
                </a:moveTo>
                <a:lnTo>
                  <a:pt x="3471481" y="798"/>
                </a:lnTo>
                <a:lnTo>
                  <a:pt x="396626" y="0"/>
                </a:lnTo>
                <a:cubicBezTo>
                  <a:pt x="349684" y="4436"/>
                  <a:pt x="325891" y="18551"/>
                  <a:pt x="307886" y="45974"/>
                </a:cubicBezTo>
                <a:lnTo>
                  <a:pt x="0" y="531119"/>
                </a:lnTo>
                <a:lnTo>
                  <a:pt x="3466008" y="531119"/>
                </a:lnTo>
                <a:lnTo>
                  <a:pt x="3476954" y="531119"/>
                </a:lnTo>
                <a:lnTo>
                  <a:pt x="6942961" y="531119"/>
                </a:lnTo>
                <a:lnTo>
                  <a:pt x="6635075" y="45974"/>
                </a:lnTo>
                <a:cubicBezTo>
                  <a:pt x="6617070" y="18551"/>
                  <a:pt x="6593277" y="4436"/>
                  <a:pt x="6546335" y="0"/>
                </a:cubicBezTo>
                <a:close/>
              </a:path>
            </a:pathLst>
          </a:custGeom>
          <a:solidFill>
            <a:srgbClr val="DE2A33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35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59D7302-9336-49BE-97D2-8D8F4AAED23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5585" y="55310"/>
            <a:ext cx="1811003" cy="208474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0" y="1755715"/>
            <a:ext cx="5148791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81515" y="1170940"/>
            <a:ext cx="3243196" cy="58477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3200" b="1" dirty="0">
                <a:ea typeface="맑은 고딕"/>
              </a:rPr>
              <a:t>프로젝트 필요성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5461F5-C0ED-6E08-EE6E-8B9241FC712C}"/>
              </a:ext>
            </a:extLst>
          </p:cNvPr>
          <p:cNvSpPr txBox="1"/>
          <p:nvPr/>
        </p:nvSpPr>
        <p:spPr>
          <a:xfrm>
            <a:off x="540467" y="2467017"/>
            <a:ext cx="7926004" cy="30469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ko-KR" sz="2400" b="1" dirty="0" err="1">
                <a:ea typeface="맑은 고딕"/>
                <a:cs typeface="Calibri"/>
              </a:rPr>
              <a:t>팔굽혀</a:t>
            </a:r>
            <a:r>
              <a:rPr lang="ko-KR" sz="2400" b="1" dirty="0">
                <a:ea typeface="맑은 고딕"/>
                <a:cs typeface="Calibri"/>
              </a:rPr>
              <a:t> 펴기를 하다가</a:t>
            </a:r>
            <a:r>
              <a:rPr lang="ko-KR" altLang="en-US" sz="2400" b="1" dirty="0">
                <a:ea typeface="맑은 고딕"/>
                <a:cs typeface="Calibri"/>
              </a:rPr>
              <a:t> 개수를 까먹은 경험</a:t>
            </a:r>
            <a:endParaRPr lang="ko-KR" sz="2400" b="1" dirty="0">
              <a:ea typeface="맑은 고딕"/>
              <a:cs typeface="Calibri"/>
            </a:endParaRPr>
          </a:p>
          <a:p>
            <a:endParaRPr lang="ko-KR" altLang="en-US" sz="2400" b="1" dirty="0">
              <a:ea typeface="맑은 고딕"/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ko-KR" altLang="en-US" sz="2400" b="1" dirty="0">
                <a:ea typeface="맑은 고딕"/>
                <a:cs typeface="Calibri"/>
              </a:rPr>
              <a:t>개수를 세는데 집중하다가 운동에 집중하지 못한 경험</a:t>
            </a:r>
          </a:p>
          <a:p>
            <a:endParaRPr lang="ko-KR" altLang="en-US" sz="2400" b="1" dirty="0">
              <a:ea typeface="맑은 고딕"/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ko-KR" altLang="en-US" sz="2400" b="1" dirty="0">
                <a:ea typeface="맑은 고딕"/>
                <a:cs typeface="Calibri"/>
              </a:rPr>
              <a:t>운동을 하고는 싶은데 꾸준함이 부족해 그만두었던 경험</a:t>
            </a:r>
          </a:p>
          <a:p>
            <a:endParaRPr lang="ko-KR" altLang="en-US" sz="2400" b="1" dirty="0">
              <a:ea typeface="맑은 고딕"/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ko-KR" altLang="en-US" sz="2400" b="1" dirty="0">
                <a:ea typeface="맑은 고딕"/>
                <a:cs typeface="Calibri"/>
              </a:rPr>
              <a:t>운동은 계속 하고 있지만 실력이 늘지 않는 것 같은 경험</a:t>
            </a:r>
          </a:p>
        </p:txBody>
      </p:sp>
    </p:spTree>
    <p:extLst>
      <p:ext uri="{BB962C8B-B14F-4D97-AF65-F5344CB8AC3E}">
        <p14:creationId xmlns:p14="http://schemas.microsoft.com/office/powerpoint/2010/main" val="2016673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자유형: 도형 43">
            <a:extLst>
              <a:ext uri="{FF2B5EF4-FFF2-40B4-BE49-F238E27FC236}">
                <a16:creationId xmlns:a16="http://schemas.microsoft.com/office/drawing/2014/main" id="{BE666764-4C80-5C0E-D53E-ACAA2424AF6E}"/>
              </a:ext>
            </a:extLst>
          </p:cNvPr>
          <p:cNvSpPr/>
          <p:nvPr/>
        </p:nvSpPr>
        <p:spPr>
          <a:xfrm flipH="1" flipV="1">
            <a:off x="1727885" y="-5392"/>
            <a:ext cx="5207221" cy="269176"/>
          </a:xfrm>
          <a:custGeom>
            <a:avLst/>
            <a:gdLst>
              <a:gd name="connsiteX0" fmla="*/ 6546335 w 6942961"/>
              <a:gd name="connsiteY0" fmla="*/ 0 h 531119"/>
              <a:gd name="connsiteX1" fmla="*/ 3471481 w 6942961"/>
              <a:gd name="connsiteY1" fmla="*/ 798 h 531119"/>
              <a:gd name="connsiteX2" fmla="*/ 396626 w 6942961"/>
              <a:gd name="connsiteY2" fmla="*/ 0 h 531119"/>
              <a:gd name="connsiteX3" fmla="*/ 307886 w 6942961"/>
              <a:gd name="connsiteY3" fmla="*/ 45974 h 531119"/>
              <a:gd name="connsiteX4" fmla="*/ 0 w 6942961"/>
              <a:gd name="connsiteY4" fmla="*/ 531119 h 531119"/>
              <a:gd name="connsiteX5" fmla="*/ 3466008 w 6942961"/>
              <a:gd name="connsiteY5" fmla="*/ 531119 h 531119"/>
              <a:gd name="connsiteX6" fmla="*/ 3476954 w 6942961"/>
              <a:gd name="connsiteY6" fmla="*/ 531119 h 531119"/>
              <a:gd name="connsiteX7" fmla="*/ 6942961 w 6942961"/>
              <a:gd name="connsiteY7" fmla="*/ 531119 h 531119"/>
              <a:gd name="connsiteX8" fmla="*/ 6635075 w 6942961"/>
              <a:gd name="connsiteY8" fmla="*/ 45974 h 531119"/>
              <a:gd name="connsiteX9" fmla="*/ 6546335 w 6942961"/>
              <a:gd name="connsiteY9" fmla="*/ 0 h 531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942961" h="531119">
                <a:moveTo>
                  <a:pt x="6546335" y="0"/>
                </a:moveTo>
                <a:lnTo>
                  <a:pt x="3471481" y="798"/>
                </a:lnTo>
                <a:lnTo>
                  <a:pt x="396626" y="0"/>
                </a:lnTo>
                <a:cubicBezTo>
                  <a:pt x="349684" y="4436"/>
                  <a:pt x="325891" y="18551"/>
                  <a:pt x="307886" y="45974"/>
                </a:cubicBezTo>
                <a:lnTo>
                  <a:pt x="0" y="531119"/>
                </a:lnTo>
                <a:lnTo>
                  <a:pt x="3466008" y="531119"/>
                </a:lnTo>
                <a:lnTo>
                  <a:pt x="3476954" y="531119"/>
                </a:lnTo>
                <a:lnTo>
                  <a:pt x="6942961" y="531119"/>
                </a:lnTo>
                <a:lnTo>
                  <a:pt x="6635075" y="45974"/>
                </a:lnTo>
                <a:cubicBezTo>
                  <a:pt x="6617070" y="18551"/>
                  <a:pt x="6593277" y="4436"/>
                  <a:pt x="6546335" y="0"/>
                </a:cubicBezTo>
                <a:close/>
              </a:path>
            </a:pathLst>
          </a:custGeom>
          <a:solidFill>
            <a:srgbClr val="DE2A33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35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DEE83FF-FAB0-6376-C2EC-E9AFC6F2C4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5585" y="55310"/>
            <a:ext cx="1811003" cy="208474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A9F3D30-27F9-7FAE-260D-136D1F2234BE}"/>
              </a:ext>
            </a:extLst>
          </p:cNvPr>
          <p:cNvCxnSpPr/>
          <p:nvPr/>
        </p:nvCxnSpPr>
        <p:spPr>
          <a:xfrm>
            <a:off x="0" y="1755715"/>
            <a:ext cx="5148791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8927CE2-14A1-A49C-79DB-6897BFCF8FC6}"/>
              </a:ext>
            </a:extLst>
          </p:cNvPr>
          <p:cNvSpPr txBox="1"/>
          <p:nvPr/>
        </p:nvSpPr>
        <p:spPr>
          <a:xfrm>
            <a:off x="581515" y="1170940"/>
            <a:ext cx="3910045" cy="58477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3200" b="1" dirty="0">
                <a:ea typeface="맑은 고딕"/>
              </a:rPr>
              <a:t>프로젝트 목표 (기능)</a:t>
            </a:r>
          </a:p>
        </p:txBody>
      </p:sp>
      <p:pic>
        <p:nvPicPr>
          <p:cNvPr id="8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F03366E4-2185-2895-FBF6-AC536E3CD1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071" y="1811561"/>
            <a:ext cx="3637591" cy="4922076"/>
          </a:xfrm>
          <a:prstGeom prst="rect">
            <a:avLst/>
          </a:prstGeom>
        </p:spPr>
      </p:pic>
      <p:sp>
        <p:nvSpPr>
          <p:cNvPr id="4" name="타원 3"/>
          <p:cNvSpPr/>
          <p:nvPr/>
        </p:nvSpPr>
        <p:spPr>
          <a:xfrm>
            <a:off x="6000837" y="1952071"/>
            <a:ext cx="1997998" cy="1763979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3000">
                <a:latin typeface="+Body Asian"/>
                <a:ea typeface="맑은 고딕"/>
                <a:cs typeface="Calibri"/>
              </a:rPr>
              <a:t>개수 자동 측정 </a:t>
            </a:r>
          </a:p>
        </p:txBody>
      </p:sp>
      <p:sp>
        <p:nvSpPr>
          <p:cNvPr id="6" name="타원 5"/>
          <p:cNvSpPr/>
          <p:nvPr/>
        </p:nvSpPr>
        <p:spPr>
          <a:xfrm>
            <a:off x="4827150" y="3625171"/>
            <a:ext cx="1888057" cy="1884263"/>
          </a:xfrm>
          <a:prstGeom prst="ellipse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3000">
                <a:ea typeface="맑은 고딕"/>
                <a:cs typeface="Calibri"/>
              </a:rPr>
              <a:t>통계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3D4E664A-8A5D-7D8B-277F-5125C5303FFF}"/>
              </a:ext>
            </a:extLst>
          </p:cNvPr>
          <p:cNvSpPr/>
          <p:nvPr/>
        </p:nvSpPr>
        <p:spPr>
          <a:xfrm>
            <a:off x="7163324" y="3663837"/>
            <a:ext cx="1877171" cy="1807522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3000" dirty="0">
                <a:ea typeface="맑은 고딕"/>
                <a:cs typeface="Calibri"/>
              </a:rPr>
              <a:t>PT 기능</a:t>
            </a:r>
            <a:r>
              <a:rPr lang="ko-KR" altLang="en-US" dirty="0">
                <a:ea typeface="맑은 고딕"/>
                <a:cs typeface="Calibri"/>
              </a:rPr>
              <a:t> </a:t>
            </a:r>
          </a:p>
        </p:txBody>
      </p:sp>
      <p:sp>
        <p:nvSpPr>
          <p:cNvPr id="2" name="설명선: 왼쪽 화살표 1">
            <a:extLst>
              <a:ext uri="{FF2B5EF4-FFF2-40B4-BE49-F238E27FC236}">
                <a16:creationId xmlns:a16="http://schemas.microsoft.com/office/drawing/2014/main" id="{2C42307C-A232-6FD1-A1F3-670DE6EC9226}"/>
              </a:ext>
            </a:extLst>
          </p:cNvPr>
          <p:cNvSpPr/>
          <p:nvPr/>
        </p:nvSpPr>
        <p:spPr>
          <a:xfrm>
            <a:off x="2573560" y="2092569"/>
            <a:ext cx="2968694" cy="693040"/>
          </a:xfrm>
          <a:prstGeom prst="lef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ea typeface="맑은 고딕"/>
                <a:cs typeface="Calibri"/>
              </a:rPr>
              <a:t>간단한 앱으로 구현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8126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자유형: 도형 43">
            <a:extLst>
              <a:ext uri="{FF2B5EF4-FFF2-40B4-BE49-F238E27FC236}">
                <a16:creationId xmlns:a16="http://schemas.microsoft.com/office/drawing/2014/main" id="{BE666764-4C80-5C0E-D53E-ACAA2424AF6E}"/>
              </a:ext>
            </a:extLst>
          </p:cNvPr>
          <p:cNvSpPr/>
          <p:nvPr/>
        </p:nvSpPr>
        <p:spPr>
          <a:xfrm flipH="1" flipV="1">
            <a:off x="1727885" y="-5392"/>
            <a:ext cx="5207221" cy="269176"/>
          </a:xfrm>
          <a:custGeom>
            <a:avLst/>
            <a:gdLst>
              <a:gd name="connsiteX0" fmla="*/ 6546335 w 6942961"/>
              <a:gd name="connsiteY0" fmla="*/ 0 h 531119"/>
              <a:gd name="connsiteX1" fmla="*/ 3471481 w 6942961"/>
              <a:gd name="connsiteY1" fmla="*/ 798 h 531119"/>
              <a:gd name="connsiteX2" fmla="*/ 396626 w 6942961"/>
              <a:gd name="connsiteY2" fmla="*/ 0 h 531119"/>
              <a:gd name="connsiteX3" fmla="*/ 307886 w 6942961"/>
              <a:gd name="connsiteY3" fmla="*/ 45974 h 531119"/>
              <a:gd name="connsiteX4" fmla="*/ 0 w 6942961"/>
              <a:gd name="connsiteY4" fmla="*/ 531119 h 531119"/>
              <a:gd name="connsiteX5" fmla="*/ 3466008 w 6942961"/>
              <a:gd name="connsiteY5" fmla="*/ 531119 h 531119"/>
              <a:gd name="connsiteX6" fmla="*/ 3476954 w 6942961"/>
              <a:gd name="connsiteY6" fmla="*/ 531119 h 531119"/>
              <a:gd name="connsiteX7" fmla="*/ 6942961 w 6942961"/>
              <a:gd name="connsiteY7" fmla="*/ 531119 h 531119"/>
              <a:gd name="connsiteX8" fmla="*/ 6635075 w 6942961"/>
              <a:gd name="connsiteY8" fmla="*/ 45974 h 531119"/>
              <a:gd name="connsiteX9" fmla="*/ 6546335 w 6942961"/>
              <a:gd name="connsiteY9" fmla="*/ 0 h 531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942961" h="531119">
                <a:moveTo>
                  <a:pt x="6546335" y="0"/>
                </a:moveTo>
                <a:lnTo>
                  <a:pt x="3471481" y="798"/>
                </a:lnTo>
                <a:lnTo>
                  <a:pt x="396626" y="0"/>
                </a:lnTo>
                <a:cubicBezTo>
                  <a:pt x="349684" y="4436"/>
                  <a:pt x="325891" y="18551"/>
                  <a:pt x="307886" y="45974"/>
                </a:cubicBezTo>
                <a:lnTo>
                  <a:pt x="0" y="531119"/>
                </a:lnTo>
                <a:lnTo>
                  <a:pt x="3466008" y="531119"/>
                </a:lnTo>
                <a:lnTo>
                  <a:pt x="3476954" y="531119"/>
                </a:lnTo>
                <a:lnTo>
                  <a:pt x="6942961" y="531119"/>
                </a:lnTo>
                <a:lnTo>
                  <a:pt x="6635075" y="45974"/>
                </a:lnTo>
                <a:cubicBezTo>
                  <a:pt x="6617070" y="18551"/>
                  <a:pt x="6593277" y="4436"/>
                  <a:pt x="6546335" y="0"/>
                </a:cubicBezTo>
                <a:close/>
              </a:path>
            </a:pathLst>
          </a:custGeom>
          <a:solidFill>
            <a:srgbClr val="DE2A33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35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DEE83FF-FAB0-6376-C2EC-E9AFC6F2C4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5585" y="55310"/>
            <a:ext cx="1811003" cy="208474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A9F3D30-27F9-7FAE-260D-136D1F2234BE}"/>
              </a:ext>
            </a:extLst>
          </p:cNvPr>
          <p:cNvCxnSpPr/>
          <p:nvPr/>
        </p:nvCxnSpPr>
        <p:spPr>
          <a:xfrm>
            <a:off x="0" y="1755715"/>
            <a:ext cx="514879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8927CE2-14A1-A49C-79DB-6897BFCF8FC6}"/>
              </a:ext>
            </a:extLst>
          </p:cNvPr>
          <p:cNvSpPr txBox="1"/>
          <p:nvPr/>
        </p:nvSpPr>
        <p:spPr>
          <a:xfrm>
            <a:off x="581515" y="1170940"/>
            <a:ext cx="4320413" cy="58477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3200" b="1" dirty="0">
                <a:ea typeface="맑은 고딕"/>
              </a:rPr>
              <a:t>프로젝트 목표 (도식화)</a:t>
            </a: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3E3D674D-3048-DF4A-104C-3BC3B5A97D42}"/>
              </a:ext>
            </a:extLst>
          </p:cNvPr>
          <p:cNvGrpSpPr/>
          <p:nvPr/>
        </p:nvGrpSpPr>
        <p:grpSpPr>
          <a:xfrm>
            <a:off x="109093" y="2027538"/>
            <a:ext cx="7094878" cy="3960935"/>
            <a:chOff x="307521" y="2603045"/>
            <a:chExt cx="6606269" cy="3158219"/>
          </a:xfrm>
        </p:grpSpPr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8F7AFEC7-7774-7F7A-6972-B6E892FF9BDF}"/>
                </a:ext>
              </a:extLst>
            </p:cNvPr>
            <p:cNvCxnSpPr/>
            <p:nvPr/>
          </p:nvCxnSpPr>
          <p:spPr>
            <a:xfrm flipV="1">
              <a:off x="915761" y="2603047"/>
              <a:ext cx="3178629" cy="1426028"/>
            </a:xfrm>
            <a:prstGeom prst="straightConnector1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B26761D4-84E7-26AD-1A1B-226228A0154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35161" y="3179990"/>
              <a:ext cx="3178629" cy="1426028"/>
            </a:xfrm>
            <a:prstGeom prst="straightConnector1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C1113EC5-5D8F-277F-5BB1-108475CDBF7B}"/>
                </a:ext>
              </a:extLst>
            </p:cNvPr>
            <p:cNvCxnSpPr>
              <a:cxnSpLocks/>
            </p:cNvCxnSpPr>
            <p:nvPr/>
          </p:nvCxnSpPr>
          <p:spPr>
            <a:xfrm>
              <a:off x="904876" y="4029075"/>
              <a:ext cx="2873829" cy="576943"/>
            </a:xfrm>
            <a:prstGeom prst="straightConnector1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FE02F14F-B6BD-46DE-5B50-75956CAE1B53}"/>
                </a:ext>
              </a:extLst>
            </p:cNvPr>
            <p:cNvCxnSpPr>
              <a:cxnSpLocks/>
            </p:cNvCxnSpPr>
            <p:nvPr/>
          </p:nvCxnSpPr>
          <p:spPr>
            <a:xfrm>
              <a:off x="4061732" y="2603045"/>
              <a:ext cx="2852056" cy="576943"/>
            </a:xfrm>
            <a:prstGeom prst="straightConnector1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94527E37-D3BC-93F6-8756-6633F8E92D5E}"/>
                </a:ext>
              </a:extLst>
            </p:cNvPr>
            <p:cNvCxnSpPr/>
            <p:nvPr/>
          </p:nvCxnSpPr>
          <p:spPr>
            <a:xfrm flipH="1">
              <a:off x="307522" y="4052207"/>
              <a:ext cx="620485" cy="1143000"/>
            </a:xfrm>
            <a:prstGeom prst="straightConnector1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3B423B38-0AA3-8A12-EB97-EBF50950A9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24761" y="4618264"/>
              <a:ext cx="620485" cy="1143000"/>
            </a:xfrm>
            <a:prstGeom prst="straightConnector1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90CE1CE5-449E-0B46-3359-0C55D6B2766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07521" y="5184321"/>
              <a:ext cx="2819399" cy="566055"/>
            </a:xfrm>
            <a:prstGeom prst="straightConnector1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68053795-4F38-1AE7-FB26-6E9330D37534}"/>
                </a:ext>
              </a:extLst>
            </p:cNvPr>
            <p:cNvCxnSpPr/>
            <p:nvPr/>
          </p:nvCxnSpPr>
          <p:spPr>
            <a:xfrm flipH="1">
              <a:off x="6895155" y="3171825"/>
              <a:ext cx="10470" cy="862048"/>
            </a:xfrm>
            <a:prstGeom prst="straightConnector1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314058DE-0107-C346-093E-AE0803CDD4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50573" y="4026334"/>
              <a:ext cx="3728316" cy="1705234"/>
            </a:xfrm>
            <a:prstGeom prst="straightConnector1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730B507C-61FD-FAAB-331A-95EC2AA9A518}"/>
                </a:ext>
              </a:extLst>
            </p:cNvPr>
            <p:cNvCxnSpPr/>
            <p:nvPr/>
          </p:nvCxnSpPr>
          <p:spPr>
            <a:xfrm>
              <a:off x="4065721" y="2948896"/>
              <a:ext cx="1657784" cy="375182"/>
            </a:xfrm>
            <a:prstGeom prst="straightConnector1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E027D3E0-5121-35A6-BC15-C662526B16FF}"/>
                </a:ext>
              </a:extLst>
            </p:cNvPr>
            <p:cNvCxnSpPr>
              <a:cxnSpLocks/>
            </p:cNvCxnSpPr>
            <p:nvPr/>
          </p:nvCxnSpPr>
          <p:spPr>
            <a:xfrm>
              <a:off x="3490858" y="3209989"/>
              <a:ext cx="1651718" cy="380084"/>
            </a:xfrm>
            <a:prstGeom prst="straightConnector1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2AF3A8AD-9430-14AF-4D39-72BD3ACEC20B}"/>
                </a:ext>
              </a:extLst>
            </p:cNvPr>
            <p:cNvCxnSpPr/>
            <p:nvPr/>
          </p:nvCxnSpPr>
          <p:spPr>
            <a:xfrm flipV="1">
              <a:off x="3501857" y="2943444"/>
              <a:ext cx="593311" cy="270479"/>
            </a:xfrm>
            <a:prstGeom prst="straightConnector1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5793DB2C-13AD-7BD6-5772-3613998132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24740" y="3309900"/>
              <a:ext cx="584587" cy="279206"/>
            </a:xfrm>
            <a:prstGeom prst="straightConnector1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A7E5D0CF-59EC-CCA7-38DF-F959F38C396C}"/>
                </a:ext>
              </a:extLst>
            </p:cNvPr>
            <p:cNvCxnSpPr>
              <a:cxnSpLocks/>
            </p:cNvCxnSpPr>
            <p:nvPr/>
          </p:nvCxnSpPr>
          <p:spPr>
            <a:xfrm>
              <a:off x="3149576" y="3402606"/>
              <a:ext cx="1657784" cy="375182"/>
            </a:xfrm>
            <a:prstGeom prst="straightConnector1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BF7EC8A9-CC70-4CE2-76D2-A626618D4C40}"/>
                </a:ext>
              </a:extLst>
            </p:cNvPr>
            <p:cNvCxnSpPr>
              <a:cxnSpLocks/>
            </p:cNvCxnSpPr>
            <p:nvPr/>
          </p:nvCxnSpPr>
          <p:spPr>
            <a:xfrm>
              <a:off x="2574713" y="3672424"/>
              <a:ext cx="1642994" cy="371359"/>
            </a:xfrm>
            <a:prstGeom prst="straightConnector1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FBC95C2C-7EDC-9153-F592-95E85C1FF47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85712" y="3397154"/>
              <a:ext cx="593311" cy="270479"/>
            </a:xfrm>
            <a:prstGeom prst="straightConnector1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F91F4D4D-6D03-7BEE-4BFC-845D74B102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08595" y="3763610"/>
              <a:ext cx="584587" cy="279206"/>
            </a:xfrm>
            <a:prstGeom prst="straightConnector1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93A933E0-1B40-BD1E-9A5F-C0D587ECBA8D}"/>
                </a:ext>
              </a:extLst>
            </p:cNvPr>
            <p:cNvGrpSpPr/>
            <p:nvPr/>
          </p:nvGrpSpPr>
          <p:grpSpPr>
            <a:xfrm>
              <a:off x="3403606" y="4199872"/>
              <a:ext cx="470159" cy="113427"/>
              <a:chOff x="3770064" y="3222650"/>
              <a:chExt cx="2232647" cy="645662"/>
            </a:xfrm>
          </p:grpSpPr>
          <p:cxnSp>
            <p:nvCxnSpPr>
              <p:cNvPr id="32" name="직선 화살표 연결선 31">
                <a:extLst>
                  <a:ext uri="{FF2B5EF4-FFF2-40B4-BE49-F238E27FC236}">
                    <a16:creationId xmlns:a16="http://schemas.microsoft.com/office/drawing/2014/main" id="{45F9AD6E-9F40-EE63-F37B-D38DAACBF5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44927" y="3228102"/>
                <a:ext cx="1657784" cy="37518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화살표 연결선 32">
                <a:extLst>
                  <a:ext uri="{FF2B5EF4-FFF2-40B4-BE49-F238E27FC236}">
                    <a16:creationId xmlns:a16="http://schemas.microsoft.com/office/drawing/2014/main" id="{B9793707-7F14-F0EF-7701-ADFC275C1A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70064" y="3489195"/>
                <a:ext cx="1660444" cy="353909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화살표 연결선 33">
                <a:extLst>
                  <a:ext uri="{FF2B5EF4-FFF2-40B4-BE49-F238E27FC236}">
                    <a16:creationId xmlns:a16="http://schemas.microsoft.com/office/drawing/2014/main" id="{FC212BA4-8B2C-1B05-9715-2209440C02C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781063" y="3222650"/>
                <a:ext cx="593311" cy="270479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화살표 연결선 34">
                <a:extLst>
                  <a:ext uri="{FF2B5EF4-FFF2-40B4-BE49-F238E27FC236}">
                    <a16:creationId xmlns:a16="http://schemas.microsoft.com/office/drawing/2014/main" id="{87C4A99C-6C31-8842-3867-AFAE14E5118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03946" y="3589106"/>
                <a:ext cx="584587" cy="27920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57FBC058-2714-D372-2B3A-C2EC4042BAAD}"/>
                </a:ext>
              </a:extLst>
            </p:cNvPr>
            <p:cNvGrpSpPr/>
            <p:nvPr/>
          </p:nvGrpSpPr>
          <p:grpSpPr>
            <a:xfrm>
              <a:off x="2094827" y="3859584"/>
              <a:ext cx="470159" cy="113426"/>
              <a:chOff x="3770064" y="3222650"/>
              <a:chExt cx="2232647" cy="645662"/>
            </a:xfrm>
          </p:grpSpPr>
          <p:cxnSp>
            <p:nvCxnSpPr>
              <p:cNvPr id="44" name="직선 화살표 연결선 43">
                <a:extLst>
                  <a:ext uri="{FF2B5EF4-FFF2-40B4-BE49-F238E27FC236}">
                    <a16:creationId xmlns:a16="http://schemas.microsoft.com/office/drawing/2014/main" id="{008624C1-6668-1C1B-D1EF-9042C918FB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44927" y="3228102"/>
                <a:ext cx="1657784" cy="37518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화살표 연결선 44">
                <a:extLst>
                  <a:ext uri="{FF2B5EF4-FFF2-40B4-BE49-F238E27FC236}">
                    <a16:creationId xmlns:a16="http://schemas.microsoft.com/office/drawing/2014/main" id="{E7C265D7-1A7B-79E6-56EF-8C02D21A15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70064" y="3489195"/>
                <a:ext cx="1660444" cy="353909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화살표 연결선 45">
                <a:extLst>
                  <a:ext uri="{FF2B5EF4-FFF2-40B4-BE49-F238E27FC236}">
                    <a16:creationId xmlns:a16="http://schemas.microsoft.com/office/drawing/2014/main" id="{ACE44B84-02BB-C7E0-CB26-3E63627B167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781063" y="3222650"/>
                <a:ext cx="593311" cy="270479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화살표 연결선 46">
                <a:extLst>
                  <a:ext uri="{FF2B5EF4-FFF2-40B4-BE49-F238E27FC236}">
                    <a16:creationId xmlns:a16="http://schemas.microsoft.com/office/drawing/2014/main" id="{6CE7DE69-EE2A-5AB3-7A37-805CDB4C703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03946" y="3589106"/>
                <a:ext cx="584587" cy="27920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49" name="그림 49">
            <a:extLst>
              <a:ext uri="{FF2B5EF4-FFF2-40B4-BE49-F238E27FC236}">
                <a16:creationId xmlns:a16="http://schemas.microsoft.com/office/drawing/2014/main" id="{BCC62A8A-1B95-7BCD-5345-F5C664E953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6004" y="4662807"/>
            <a:ext cx="1261956" cy="1932959"/>
          </a:xfrm>
          <a:prstGeom prst="rect">
            <a:avLst/>
          </a:prstGeom>
        </p:spPr>
      </p:pic>
      <p:grpSp>
        <p:nvGrpSpPr>
          <p:cNvPr id="57" name="그룹 56">
            <a:extLst>
              <a:ext uri="{FF2B5EF4-FFF2-40B4-BE49-F238E27FC236}">
                <a16:creationId xmlns:a16="http://schemas.microsoft.com/office/drawing/2014/main" id="{F91C4CB8-6BF0-D66F-297E-C851714E4470}"/>
              </a:ext>
            </a:extLst>
          </p:cNvPr>
          <p:cNvGrpSpPr/>
          <p:nvPr/>
        </p:nvGrpSpPr>
        <p:grpSpPr>
          <a:xfrm>
            <a:off x="6165219" y="3385155"/>
            <a:ext cx="448256" cy="502788"/>
            <a:chOff x="5990715" y="3507308"/>
            <a:chExt cx="448256" cy="502788"/>
          </a:xfrm>
        </p:grpSpPr>
        <p:cxnSp>
          <p:nvCxnSpPr>
            <p:cNvPr id="52" name="직선 화살표 연결선 51">
              <a:extLst>
                <a:ext uri="{FF2B5EF4-FFF2-40B4-BE49-F238E27FC236}">
                  <a16:creationId xmlns:a16="http://schemas.microsoft.com/office/drawing/2014/main" id="{ECE93CAC-A579-9C28-5676-CBF8182466AD}"/>
                </a:ext>
              </a:extLst>
            </p:cNvPr>
            <p:cNvCxnSpPr/>
            <p:nvPr/>
          </p:nvCxnSpPr>
          <p:spPr>
            <a:xfrm flipV="1">
              <a:off x="5990715" y="3538936"/>
              <a:ext cx="418810" cy="235580"/>
            </a:xfrm>
            <a:prstGeom prst="straightConnector1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화살표 연결선 52">
              <a:extLst>
                <a:ext uri="{FF2B5EF4-FFF2-40B4-BE49-F238E27FC236}">
                  <a16:creationId xmlns:a16="http://schemas.microsoft.com/office/drawing/2014/main" id="{6FBF6960-BF4B-A376-D4BD-627B1004C4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0715" y="3783241"/>
              <a:ext cx="418810" cy="226855"/>
            </a:xfrm>
            <a:prstGeom prst="straightConnector1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화살표 연결선 53">
              <a:extLst>
                <a:ext uri="{FF2B5EF4-FFF2-40B4-BE49-F238E27FC236}">
                  <a16:creationId xmlns:a16="http://schemas.microsoft.com/office/drawing/2014/main" id="{EFA9F874-0B80-6754-D7A8-94BB82504EB6}"/>
                </a:ext>
              </a:extLst>
            </p:cNvPr>
            <p:cNvCxnSpPr/>
            <p:nvPr/>
          </p:nvCxnSpPr>
          <p:spPr>
            <a:xfrm>
              <a:off x="6011437" y="3742888"/>
              <a:ext cx="1" cy="244306"/>
            </a:xfrm>
            <a:prstGeom prst="straightConnector1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1929FB58-2F69-52AA-E98B-C19915AD4B8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30247" y="3507308"/>
              <a:ext cx="8724" cy="270482"/>
            </a:xfrm>
            <a:prstGeom prst="straightConnector1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설명선: 아래쪽 화살표 3">
            <a:extLst>
              <a:ext uri="{FF2B5EF4-FFF2-40B4-BE49-F238E27FC236}">
                <a16:creationId xmlns:a16="http://schemas.microsoft.com/office/drawing/2014/main" id="{B2D767E5-8470-F0CE-853B-069201F5A55D}"/>
              </a:ext>
            </a:extLst>
          </p:cNvPr>
          <p:cNvSpPr/>
          <p:nvPr/>
        </p:nvSpPr>
        <p:spPr>
          <a:xfrm>
            <a:off x="4280302" y="2030505"/>
            <a:ext cx="1489520" cy="775791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ea typeface="맑은 고딕"/>
                <a:cs typeface="Calibri"/>
              </a:rPr>
              <a:t>LCD</a:t>
            </a:r>
          </a:p>
        </p:txBody>
      </p:sp>
      <p:sp>
        <p:nvSpPr>
          <p:cNvPr id="6" name="설명선: 아래쪽 화살표 5">
            <a:extLst>
              <a:ext uri="{FF2B5EF4-FFF2-40B4-BE49-F238E27FC236}">
                <a16:creationId xmlns:a16="http://schemas.microsoft.com/office/drawing/2014/main" id="{C9A0B4D7-B621-0F70-68A6-F936703C0990}"/>
              </a:ext>
            </a:extLst>
          </p:cNvPr>
          <p:cNvSpPr/>
          <p:nvPr/>
        </p:nvSpPr>
        <p:spPr>
          <a:xfrm>
            <a:off x="3101098" y="2630450"/>
            <a:ext cx="1489520" cy="775791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dirty="0">
                <a:ea typeface="맑은 고딕"/>
                <a:cs typeface="Calibri"/>
              </a:rPr>
              <a:t>초음파 센서</a:t>
            </a:r>
          </a:p>
        </p:txBody>
      </p:sp>
      <p:sp>
        <p:nvSpPr>
          <p:cNvPr id="8" name="설명선: 아래쪽 화살표 7">
            <a:extLst>
              <a:ext uri="{FF2B5EF4-FFF2-40B4-BE49-F238E27FC236}">
                <a16:creationId xmlns:a16="http://schemas.microsoft.com/office/drawing/2014/main" id="{15BAE432-E13F-71D0-3D6E-E538E79271F7}"/>
              </a:ext>
            </a:extLst>
          </p:cNvPr>
          <p:cNvSpPr/>
          <p:nvPr/>
        </p:nvSpPr>
        <p:spPr>
          <a:xfrm>
            <a:off x="3316381" y="3424990"/>
            <a:ext cx="961982" cy="682699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시작</a:t>
            </a:r>
          </a:p>
        </p:txBody>
      </p:sp>
      <p:sp>
        <p:nvSpPr>
          <p:cNvPr id="10" name="설명선: 아래쪽 화살표 9">
            <a:extLst>
              <a:ext uri="{FF2B5EF4-FFF2-40B4-BE49-F238E27FC236}">
                <a16:creationId xmlns:a16="http://schemas.microsoft.com/office/drawing/2014/main" id="{EC05C356-CB6C-F261-9FC7-3A194C9A88A3}"/>
              </a:ext>
            </a:extLst>
          </p:cNvPr>
          <p:cNvSpPr/>
          <p:nvPr/>
        </p:nvSpPr>
        <p:spPr>
          <a:xfrm>
            <a:off x="1082101" y="2700917"/>
            <a:ext cx="2089466" cy="941296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dirty="0">
                <a:ea typeface="맑은 고딕"/>
                <a:cs typeface="Calibri"/>
              </a:rPr>
              <a:t>데이터 전송 </a:t>
            </a:r>
            <a:r>
              <a:rPr lang="en-US" altLang="ko-KR" dirty="0">
                <a:ea typeface="맑은 고딕"/>
                <a:cs typeface="Calibri"/>
              </a:rPr>
              <a:t>&amp; </a:t>
            </a:r>
            <a:r>
              <a:rPr lang="ko-KR" altLang="en-US" dirty="0">
                <a:ea typeface="맑은 고딕"/>
                <a:cs typeface="Calibri"/>
              </a:rPr>
              <a:t>초기화</a:t>
            </a:r>
          </a:p>
        </p:txBody>
      </p:sp>
    </p:spTree>
    <p:extLst>
      <p:ext uri="{BB962C8B-B14F-4D97-AF65-F5344CB8AC3E}">
        <p14:creationId xmlns:p14="http://schemas.microsoft.com/office/powerpoint/2010/main" val="3470303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자유형: 도형 43">
            <a:extLst>
              <a:ext uri="{FF2B5EF4-FFF2-40B4-BE49-F238E27FC236}">
                <a16:creationId xmlns:a16="http://schemas.microsoft.com/office/drawing/2014/main" id="{BE666764-4C80-5C0E-D53E-ACAA2424AF6E}"/>
              </a:ext>
            </a:extLst>
          </p:cNvPr>
          <p:cNvSpPr/>
          <p:nvPr/>
        </p:nvSpPr>
        <p:spPr>
          <a:xfrm flipH="1" flipV="1">
            <a:off x="1727885" y="-5392"/>
            <a:ext cx="5207221" cy="269176"/>
          </a:xfrm>
          <a:custGeom>
            <a:avLst/>
            <a:gdLst>
              <a:gd name="connsiteX0" fmla="*/ 6546335 w 6942961"/>
              <a:gd name="connsiteY0" fmla="*/ 0 h 531119"/>
              <a:gd name="connsiteX1" fmla="*/ 3471481 w 6942961"/>
              <a:gd name="connsiteY1" fmla="*/ 798 h 531119"/>
              <a:gd name="connsiteX2" fmla="*/ 396626 w 6942961"/>
              <a:gd name="connsiteY2" fmla="*/ 0 h 531119"/>
              <a:gd name="connsiteX3" fmla="*/ 307886 w 6942961"/>
              <a:gd name="connsiteY3" fmla="*/ 45974 h 531119"/>
              <a:gd name="connsiteX4" fmla="*/ 0 w 6942961"/>
              <a:gd name="connsiteY4" fmla="*/ 531119 h 531119"/>
              <a:gd name="connsiteX5" fmla="*/ 3466008 w 6942961"/>
              <a:gd name="connsiteY5" fmla="*/ 531119 h 531119"/>
              <a:gd name="connsiteX6" fmla="*/ 3476954 w 6942961"/>
              <a:gd name="connsiteY6" fmla="*/ 531119 h 531119"/>
              <a:gd name="connsiteX7" fmla="*/ 6942961 w 6942961"/>
              <a:gd name="connsiteY7" fmla="*/ 531119 h 531119"/>
              <a:gd name="connsiteX8" fmla="*/ 6635075 w 6942961"/>
              <a:gd name="connsiteY8" fmla="*/ 45974 h 531119"/>
              <a:gd name="connsiteX9" fmla="*/ 6546335 w 6942961"/>
              <a:gd name="connsiteY9" fmla="*/ 0 h 531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942961" h="531119">
                <a:moveTo>
                  <a:pt x="6546335" y="0"/>
                </a:moveTo>
                <a:lnTo>
                  <a:pt x="3471481" y="798"/>
                </a:lnTo>
                <a:lnTo>
                  <a:pt x="396626" y="0"/>
                </a:lnTo>
                <a:cubicBezTo>
                  <a:pt x="349684" y="4436"/>
                  <a:pt x="325891" y="18551"/>
                  <a:pt x="307886" y="45974"/>
                </a:cubicBezTo>
                <a:lnTo>
                  <a:pt x="0" y="531119"/>
                </a:lnTo>
                <a:lnTo>
                  <a:pt x="3466008" y="531119"/>
                </a:lnTo>
                <a:lnTo>
                  <a:pt x="3476954" y="531119"/>
                </a:lnTo>
                <a:lnTo>
                  <a:pt x="6942961" y="531119"/>
                </a:lnTo>
                <a:lnTo>
                  <a:pt x="6635075" y="45974"/>
                </a:lnTo>
                <a:cubicBezTo>
                  <a:pt x="6617070" y="18551"/>
                  <a:pt x="6593277" y="4436"/>
                  <a:pt x="6546335" y="0"/>
                </a:cubicBezTo>
                <a:close/>
              </a:path>
            </a:pathLst>
          </a:custGeom>
          <a:solidFill>
            <a:srgbClr val="DE2A33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35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DEE83FF-FAB0-6376-C2EC-E9AFC6F2C4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5585" y="55310"/>
            <a:ext cx="1811003" cy="208474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A9F3D30-27F9-7FAE-260D-136D1F2234BE}"/>
              </a:ext>
            </a:extLst>
          </p:cNvPr>
          <p:cNvCxnSpPr/>
          <p:nvPr/>
        </p:nvCxnSpPr>
        <p:spPr>
          <a:xfrm>
            <a:off x="0" y="1755715"/>
            <a:ext cx="514879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8927CE2-14A1-A49C-79DB-6897BFCF8FC6}"/>
              </a:ext>
            </a:extLst>
          </p:cNvPr>
          <p:cNvSpPr txBox="1"/>
          <p:nvPr/>
        </p:nvSpPr>
        <p:spPr>
          <a:xfrm>
            <a:off x="581515" y="1170940"/>
            <a:ext cx="4320413" cy="58477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ko-KR" altLang="en-US" sz="3200" b="1" dirty="0">
                <a:ea typeface="맑은 고딕"/>
              </a:rPr>
              <a:t>프로젝트 목표 (도식화)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8F23CDB2-E9FA-8B91-2793-4B6F911CAEE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07" t="22560" r="18476" b="26408"/>
          <a:stretch/>
        </p:blipFill>
        <p:spPr>
          <a:xfrm>
            <a:off x="801279" y="1998485"/>
            <a:ext cx="3544477" cy="432860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6712C0F-3F94-5948-5030-6D191E0D9FCC}"/>
              </a:ext>
            </a:extLst>
          </p:cNvPr>
          <p:cNvSpPr txBox="1"/>
          <p:nvPr/>
        </p:nvSpPr>
        <p:spPr>
          <a:xfrm>
            <a:off x="5162867" y="2139883"/>
            <a:ext cx="3544477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/>
              <a:t>S P C (Smart Pushup Counter)</a:t>
            </a:r>
          </a:p>
          <a:p>
            <a:endParaRPr lang="en-US" altLang="ko-KR" sz="4400" dirty="0"/>
          </a:p>
          <a:p>
            <a:r>
              <a:rPr lang="ko-KR" altLang="en-US" sz="4400" dirty="0"/>
              <a:t>프로토 타입</a:t>
            </a:r>
            <a:endParaRPr lang="en-US" altLang="ko-KR" sz="4400" dirty="0"/>
          </a:p>
        </p:txBody>
      </p:sp>
    </p:spTree>
    <p:extLst>
      <p:ext uri="{BB962C8B-B14F-4D97-AF65-F5344CB8AC3E}">
        <p14:creationId xmlns:p14="http://schemas.microsoft.com/office/powerpoint/2010/main" val="2194181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자유형: 도형 43">
            <a:extLst>
              <a:ext uri="{FF2B5EF4-FFF2-40B4-BE49-F238E27FC236}">
                <a16:creationId xmlns:a16="http://schemas.microsoft.com/office/drawing/2014/main" id="{8E5EA1B6-E650-4F51-BFD9-11601545DC7F}"/>
              </a:ext>
            </a:extLst>
          </p:cNvPr>
          <p:cNvSpPr/>
          <p:nvPr/>
        </p:nvSpPr>
        <p:spPr>
          <a:xfrm flipH="1" flipV="1">
            <a:off x="1727885" y="-5392"/>
            <a:ext cx="5207221" cy="269176"/>
          </a:xfrm>
          <a:custGeom>
            <a:avLst/>
            <a:gdLst>
              <a:gd name="connsiteX0" fmla="*/ 6546335 w 6942961"/>
              <a:gd name="connsiteY0" fmla="*/ 0 h 531119"/>
              <a:gd name="connsiteX1" fmla="*/ 3471481 w 6942961"/>
              <a:gd name="connsiteY1" fmla="*/ 798 h 531119"/>
              <a:gd name="connsiteX2" fmla="*/ 396626 w 6942961"/>
              <a:gd name="connsiteY2" fmla="*/ 0 h 531119"/>
              <a:gd name="connsiteX3" fmla="*/ 307886 w 6942961"/>
              <a:gd name="connsiteY3" fmla="*/ 45974 h 531119"/>
              <a:gd name="connsiteX4" fmla="*/ 0 w 6942961"/>
              <a:gd name="connsiteY4" fmla="*/ 531119 h 531119"/>
              <a:gd name="connsiteX5" fmla="*/ 3466008 w 6942961"/>
              <a:gd name="connsiteY5" fmla="*/ 531119 h 531119"/>
              <a:gd name="connsiteX6" fmla="*/ 3476954 w 6942961"/>
              <a:gd name="connsiteY6" fmla="*/ 531119 h 531119"/>
              <a:gd name="connsiteX7" fmla="*/ 6942961 w 6942961"/>
              <a:gd name="connsiteY7" fmla="*/ 531119 h 531119"/>
              <a:gd name="connsiteX8" fmla="*/ 6635075 w 6942961"/>
              <a:gd name="connsiteY8" fmla="*/ 45974 h 531119"/>
              <a:gd name="connsiteX9" fmla="*/ 6546335 w 6942961"/>
              <a:gd name="connsiteY9" fmla="*/ 0 h 531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942961" h="531119">
                <a:moveTo>
                  <a:pt x="6546335" y="0"/>
                </a:moveTo>
                <a:lnTo>
                  <a:pt x="3471481" y="798"/>
                </a:lnTo>
                <a:lnTo>
                  <a:pt x="396626" y="0"/>
                </a:lnTo>
                <a:cubicBezTo>
                  <a:pt x="349684" y="4436"/>
                  <a:pt x="325891" y="18551"/>
                  <a:pt x="307886" y="45974"/>
                </a:cubicBezTo>
                <a:lnTo>
                  <a:pt x="0" y="531119"/>
                </a:lnTo>
                <a:lnTo>
                  <a:pt x="3466008" y="531119"/>
                </a:lnTo>
                <a:lnTo>
                  <a:pt x="3476954" y="531119"/>
                </a:lnTo>
                <a:lnTo>
                  <a:pt x="6942961" y="531119"/>
                </a:lnTo>
                <a:lnTo>
                  <a:pt x="6635075" y="45974"/>
                </a:lnTo>
                <a:cubicBezTo>
                  <a:pt x="6617070" y="18551"/>
                  <a:pt x="6593277" y="4436"/>
                  <a:pt x="6546335" y="0"/>
                </a:cubicBezTo>
                <a:close/>
              </a:path>
            </a:pathLst>
          </a:custGeom>
          <a:solidFill>
            <a:srgbClr val="DE2A33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35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59D7302-9336-49BE-97D2-8D8F4AAED23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5585" y="55310"/>
            <a:ext cx="1811003" cy="208474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0" y="1755715"/>
            <a:ext cx="3731736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81515" y="1170940"/>
            <a:ext cx="31502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/>
              <a:t>서비스 시나리오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3021169" y="2554349"/>
            <a:ext cx="2620652" cy="28586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6600"/>
              <a:t>SPC</a:t>
            </a:r>
            <a:endParaRPr lang="ko-KR" altLang="en-US" sz="6600"/>
          </a:p>
        </p:txBody>
      </p:sp>
      <p:sp>
        <p:nvSpPr>
          <p:cNvPr id="3" name="타원 2"/>
          <p:cNvSpPr/>
          <p:nvPr/>
        </p:nvSpPr>
        <p:spPr>
          <a:xfrm>
            <a:off x="140855" y="2497506"/>
            <a:ext cx="1838770" cy="29859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800"/>
              <a:t>사용자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6602135" y="2554349"/>
            <a:ext cx="1947976" cy="28586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3600"/>
              <a:t>휴대폰</a:t>
            </a:r>
          </a:p>
          <a:p>
            <a:pPr algn="ctr">
              <a:defRPr/>
            </a:pPr>
            <a:endParaRPr lang="en-US" altLang="ko-KR" sz="3600"/>
          </a:p>
          <a:p>
            <a:pPr algn="ctr">
              <a:defRPr/>
            </a:pPr>
            <a:r>
              <a:rPr lang="ko-KR" altLang="en-US" sz="3600"/>
              <a:t>어플</a:t>
            </a:r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5641821" y="3642859"/>
            <a:ext cx="9603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H="1">
            <a:off x="5641821" y="4521908"/>
            <a:ext cx="9603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1979625" y="3642859"/>
            <a:ext cx="10263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632745" y="3326707"/>
            <a:ext cx="1293285" cy="3161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500"/>
              <a:t>개수 전달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579671" y="4602556"/>
            <a:ext cx="1175494" cy="5446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500"/>
              <a:t>목표 개수</a:t>
            </a:r>
            <a:r>
              <a:rPr lang="en-US" altLang="ko-KR" sz="1500"/>
              <a:t>,</a:t>
            </a:r>
            <a:r>
              <a:rPr lang="ko-KR" altLang="en-US" sz="1500"/>
              <a:t> 거리데이터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046996" y="3310391"/>
            <a:ext cx="1531410" cy="313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500"/>
              <a:t>푸쉬업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175082" y="6040290"/>
            <a:ext cx="2793835" cy="7724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500"/>
              <a:t>1. </a:t>
            </a:r>
            <a:r>
              <a:rPr lang="ko-KR" altLang="en-US" sz="1500"/>
              <a:t>세트별 횟 수</a:t>
            </a:r>
          </a:p>
          <a:p>
            <a:pPr lvl="0">
              <a:defRPr/>
            </a:pPr>
            <a:r>
              <a:rPr lang="en-US" altLang="ko-KR" sz="1500"/>
              <a:t>2. </a:t>
            </a:r>
            <a:r>
              <a:rPr lang="ko-KR" altLang="en-US" sz="1500"/>
              <a:t>칼로리 소모량</a:t>
            </a:r>
          </a:p>
          <a:p>
            <a:pPr lvl="0">
              <a:defRPr/>
            </a:pPr>
            <a:r>
              <a:rPr lang="en-US" altLang="ko-KR" sz="1500"/>
              <a:t>3. </a:t>
            </a:r>
            <a:r>
              <a:rPr lang="ko-KR" altLang="en-US" sz="1500"/>
              <a:t>최고 기록 달성 여부</a:t>
            </a:r>
          </a:p>
        </p:txBody>
      </p:sp>
      <p:cxnSp>
        <p:nvCxnSpPr>
          <p:cNvPr id="36" name="직선 화살표 연결선 35"/>
          <p:cNvCxnSpPr/>
          <p:nvPr/>
        </p:nvCxnSpPr>
        <p:spPr>
          <a:xfrm rot="16200000">
            <a:off x="867622" y="5748060"/>
            <a:ext cx="422469" cy="0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1082601" y="5960898"/>
            <a:ext cx="6536331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 rot="16200000">
            <a:off x="7342854" y="5694036"/>
            <a:ext cx="53047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>
            <a:stCxn id="3" idx="0"/>
          </p:cNvCxnSpPr>
          <p:nvPr/>
        </p:nvCxnSpPr>
        <p:spPr>
          <a:xfrm rot="16200000">
            <a:off x="852231" y="2289497"/>
            <a:ext cx="416017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1054461" y="2085542"/>
            <a:ext cx="6519862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 rot="16200000" flipH="1">
            <a:off x="7361168" y="2298696"/>
            <a:ext cx="461880" cy="11325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467965" y="1811048"/>
            <a:ext cx="2208070" cy="3353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600"/>
              <a:t>거리 데이터</a:t>
            </a:r>
            <a:r>
              <a:rPr lang="en-US" altLang="ko-KR" sz="1600"/>
              <a:t>,</a:t>
            </a:r>
            <a:r>
              <a:rPr lang="ko-KR" altLang="en-US" sz="1600"/>
              <a:t> 목표개수</a:t>
            </a:r>
          </a:p>
        </p:txBody>
      </p:sp>
      <p:cxnSp>
        <p:nvCxnSpPr>
          <p:cNvPr id="45" name="직선 화살표 연결선 18"/>
          <p:cNvCxnSpPr/>
          <p:nvPr/>
        </p:nvCxnSpPr>
        <p:spPr>
          <a:xfrm rot="10800000">
            <a:off x="1896764" y="4576028"/>
            <a:ext cx="1143658" cy="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947212" y="4630449"/>
            <a:ext cx="1233920" cy="3111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500"/>
              <a:t>소리 출력</a:t>
            </a:r>
          </a:p>
        </p:txBody>
      </p:sp>
    </p:spTree>
    <p:extLst>
      <p:ext uri="{BB962C8B-B14F-4D97-AF65-F5344CB8AC3E}">
        <p14:creationId xmlns:p14="http://schemas.microsoft.com/office/powerpoint/2010/main" val="1985196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자유형: 도형 43"/>
          <p:cNvSpPr/>
          <p:nvPr/>
        </p:nvSpPr>
        <p:spPr>
          <a:xfrm flipH="1" flipV="1">
            <a:off x="1727885" y="-5392"/>
            <a:ext cx="5207221" cy="269176"/>
          </a:xfrm>
          <a:custGeom>
            <a:avLst/>
            <a:gdLst>
              <a:gd name="connsiteX0" fmla="*/ 6546335 w 6942961"/>
              <a:gd name="connsiteY0" fmla="*/ 0 h 531119"/>
              <a:gd name="connsiteX1" fmla="*/ 3471481 w 6942961"/>
              <a:gd name="connsiteY1" fmla="*/ 798 h 531119"/>
              <a:gd name="connsiteX2" fmla="*/ 396626 w 6942961"/>
              <a:gd name="connsiteY2" fmla="*/ 0 h 531119"/>
              <a:gd name="connsiteX3" fmla="*/ 307886 w 6942961"/>
              <a:gd name="connsiteY3" fmla="*/ 45974 h 531119"/>
              <a:gd name="connsiteX4" fmla="*/ 0 w 6942961"/>
              <a:gd name="connsiteY4" fmla="*/ 531119 h 531119"/>
              <a:gd name="connsiteX5" fmla="*/ 3466008 w 6942961"/>
              <a:gd name="connsiteY5" fmla="*/ 531119 h 531119"/>
              <a:gd name="connsiteX6" fmla="*/ 3476954 w 6942961"/>
              <a:gd name="connsiteY6" fmla="*/ 531119 h 531119"/>
              <a:gd name="connsiteX7" fmla="*/ 6942961 w 6942961"/>
              <a:gd name="connsiteY7" fmla="*/ 531119 h 531119"/>
              <a:gd name="connsiteX8" fmla="*/ 6635075 w 6942961"/>
              <a:gd name="connsiteY8" fmla="*/ 45974 h 531119"/>
              <a:gd name="connsiteX9" fmla="*/ 6546335 w 6942961"/>
              <a:gd name="connsiteY9" fmla="*/ 0 h 531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942961" h="531119">
                <a:moveTo>
                  <a:pt x="6546335" y="0"/>
                </a:moveTo>
                <a:lnTo>
                  <a:pt x="3471481" y="798"/>
                </a:lnTo>
                <a:lnTo>
                  <a:pt x="396626" y="0"/>
                </a:lnTo>
                <a:cubicBezTo>
                  <a:pt x="349684" y="4436"/>
                  <a:pt x="325891" y="18551"/>
                  <a:pt x="307886" y="45974"/>
                </a:cubicBezTo>
                <a:lnTo>
                  <a:pt x="0" y="531119"/>
                </a:lnTo>
                <a:lnTo>
                  <a:pt x="3466008" y="531119"/>
                </a:lnTo>
                <a:lnTo>
                  <a:pt x="3476954" y="531119"/>
                </a:lnTo>
                <a:lnTo>
                  <a:pt x="6942961" y="531119"/>
                </a:lnTo>
                <a:lnTo>
                  <a:pt x="6635075" y="45974"/>
                </a:lnTo>
                <a:cubicBezTo>
                  <a:pt x="6617070" y="18551"/>
                  <a:pt x="6593277" y="4436"/>
                  <a:pt x="6546335" y="0"/>
                </a:cubicBezTo>
                <a:close/>
              </a:path>
            </a:pathLst>
          </a:custGeom>
          <a:solidFill>
            <a:srgbClr val="DE2A33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sz="135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195585" y="55310"/>
            <a:ext cx="1811003" cy="208474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0" y="1755715"/>
            <a:ext cx="3731736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81515" y="1170940"/>
            <a:ext cx="3150221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 b="1"/>
              <a:t>서비스 시나리오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8907" y="6392635"/>
            <a:ext cx="3753303" cy="3872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000"/>
              <a:t>S</a:t>
            </a:r>
            <a:r>
              <a:rPr lang="ko-KR" altLang="en-US" sz="2000"/>
              <a:t> </a:t>
            </a:r>
            <a:r>
              <a:rPr lang="en-US" altLang="ko-KR" sz="2000"/>
              <a:t>P C</a:t>
            </a:r>
            <a:r>
              <a:rPr lang="ko-KR" altLang="en-US" sz="2000"/>
              <a:t> 의 </a:t>
            </a:r>
            <a:r>
              <a:rPr lang="en-US" altLang="ko-KR" sz="2000"/>
              <a:t>LCD </a:t>
            </a:r>
            <a:r>
              <a:rPr lang="ko-KR" altLang="en-US" sz="2000"/>
              <a:t>출력 화면</a:t>
            </a: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656983" y="1877333"/>
            <a:ext cx="5921492" cy="4457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110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자유형: 도형 43"/>
          <p:cNvSpPr/>
          <p:nvPr/>
        </p:nvSpPr>
        <p:spPr>
          <a:xfrm flipH="1" flipV="1">
            <a:off x="1727885" y="-5392"/>
            <a:ext cx="5207221" cy="269176"/>
          </a:xfrm>
          <a:custGeom>
            <a:avLst/>
            <a:gdLst>
              <a:gd name="connsiteX0" fmla="*/ 6546335 w 6942961"/>
              <a:gd name="connsiteY0" fmla="*/ 0 h 531119"/>
              <a:gd name="connsiteX1" fmla="*/ 3471481 w 6942961"/>
              <a:gd name="connsiteY1" fmla="*/ 798 h 531119"/>
              <a:gd name="connsiteX2" fmla="*/ 396626 w 6942961"/>
              <a:gd name="connsiteY2" fmla="*/ 0 h 531119"/>
              <a:gd name="connsiteX3" fmla="*/ 307886 w 6942961"/>
              <a:gd name="connsiteY3" fmla="*/ 45974 h 531119"/>
              <a:gd name="connsiteX4" fmla="*/ 0 w 6942961"/>
              <a:gd name="connsiteY4" fmla="*/ 531119 h 531119"/>
              <a:gd name="connsiteX5" fmla="*/ 3466008 w 6942961"/>
              <a:gd name="connsiteY5" fmla="*/ 531119 h 531119"/>
              <a:gd name="connsiteX6" fmla="*/ 3476954 w 6942961"/>
              <a:gd name="connsiteY6" fmla="*/ 531119 h 531119"/>
              <a:gd name="connsiteX7" fmla="*/ 6942961 w 6942961"/>
              <a:gd name="connsiteY7" fmla="*/ 531119 h 531119"/>
              <a:gd name="connsiteX8" fmla="*/ 6635075 w 6942961"/>
              <a:gd name="connsiteY8" fmla="*/ 45974 h 531119"/>
              <a:gd name="connsiteX9" fmla="*/ 6546335 w 6942961"/>
              <a:gd name="connsiteY9" fmla="*/ 0 h 531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942961" h="531119">
                <a:moveTo>
                  <a:pt x="6546335" y="0"/>
                </a:moveTo>
                <a:lnTo>
                  <a:pt x="3471481" y="798"/>
                </a:lnTo>
                <a:lnTo>
                  <a:pt x="396626" y="0"/>
                </a:lnTo>
                <a:cubicBezTo>
                  <a:pt x="349684" y="4436"/>
                  <a:pt x="325891" y="18551"/>
                  <a:pt x="307886" y="45974"/>
                </a:cubicBezTo>
                <a:lnTo>
                  <a:pt x="0" y="531119"/>
                </a:lnTo>
                <a:lnTo>
                  <a:pt x="3466008" y="531119"/>
                </a:lnTo>
                <a:lnTo>
                  <a:pt x="3476954" y="531119"/>
                </a:lnTo>
                <a:lnTo>
                  <a:pt x="6942961" y="531119"/>
                </a:lnTo>
                <a:lnTo>
                  <a:pt x="6635075" y="45974"/>
                </a:lnTo>
                <a:cubicBezTo>
                  <a:pt x="6617070" y="18551"/>
                  <a:pt x="6593277" y="4436"/>
                  <a:pt x="6546335" y="0"/>
                </a:cubicBezTo>
                <a:close/>
              </a:path>
            </a:pathLst>
          </a:custGeom>
          <a:solidFill>
            <a:srgbClr val="DE2A33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sz="135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195585" y="55310"/>
            <a:ext cx="1811003" cy="208474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0" y="1755715"/>
            <a:ext cx="3731736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81515" y="1170940"/>
            <a:ext cx="3150221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 b="1"/>
              <a:t>서비스 시나리오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796327" y="2367746"/>
            <a:ext cx="2313215" cy="3387869"/>
          </a:xfrm>
          <a:prstGeom prst="rect">
            <a:avLst/>
          </a:prstGeom>
          <a:solidFill>
            <a:schemeClr val="lt1"/>
          </a:solidFill>
          <a:ln w="7620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187222" y="6051983"/>
            <a:ext cx="3163661" cy="3663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/>
              <a:t>어플 초기 화면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998784" y="2711450"/>
            <a:ext cx="1916338" cy="555624"/>
          </a:xfrm>
          <a:prstGeom prst="rect">
            <a:avLst/>
          </a:prstGeom>
          <a:solidFill>
            <a:schemeClr val="lt1"/>
          </a:solidFill>
          <a:ln w="50800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dk1"/>
                </a:solidFill>
              </a:rPr>
              <a:t>Personal Mode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998784" y="3429000"/>
            <a:ext cx="1916338" cy="555624"/>
          </a:xfrm>
          <a:prstGeom prst="rect">
            <a:avLst/>
          </a:prstGeom>
          <a:solidFill>
            <a:schemeClr val="lt1"/>
          </a:solidFill>
          <a:ln w="50800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dk1"/>
                </a:solidFill>
              </a:rPr>
              <a:t>Time Attack Mode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998784" y="4175846"/>
            <a:ext cx="1916338" cy="555624"/>
          </a:xfrm>
          <a:prstGeom prst="rect">
            <a:avLst/>
          </a:prstGeom>
          <a:solidFill>
            <a:schemeClr val="lt1"/>
          </a:solidFill>
          <a:ln w="50800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dk1"/>
                </a:solidFill>
              </a:rPr>
              <a:t>Training Mode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998784" y="4901045"/>
            <a:ext cx="1916338" cy="555624"/>
          </a:xfrm>
          <a:prstGeom prst="rect">
            <a:avLst/>
          </a:prstGeom>
          <a:solidFill>
            <a:schemeClr val="lt1"/>
          </a:solidFill>
          <a:ln w="50800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dk1"/>
                </a:solidFill>
              </a:rPr>
              <a:t>Statistics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5472236" y="2367746"/>
            <a:ext cx="2313215" cy="3387869"/>
          </a:xfrm>
          <a:prstGeom prst="rect">
            <a:avLst/>
          </a:prstGeom>
          <a:solidFill>
            <a:schemeClr val="lt1"/>
          </a:solidFill>
          <a:ln w="7620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37" name="직선 화살표 연결선 36"/>
          <p:cNvCxnSpPr>
            <a:stCxn id="23" idx="3"/>
          </p:cNvCxnSpPr>
          <p:nvPr/>
        </p:nvCxnSpPr>
        <p:spPr>
          <a:xfrm>
            <a:off x="2915123" y="2989262"/>
            <a:ext cx="2495787" cy="0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724741" y="2660505"/>
            <a:ext cx="2013239" cy="366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/>
              <a:t>거리 데이터 입력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724741" y="3245730"/>
            <a:ext cx="2294659" cy="3432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700"/>
              <a:t>목표 도달 개수 입력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5865451" y="4413973"/>
            <a:ext cx="1504517" cy="1028266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데이터 </a:t>
            </a:r>
          </a:p>
          <a:p>
            <a:pPr algn="ctr">
              <a:defRPr/>
            </a:pPr>
            <a:r>
              <a:rPr lang="ko-KR" altLang="en-US"/>
              <a:t>전송 버튼</a:t>
            </a:r>
          </a:p>
        </p:txBody>
      </p:sp>
    </p:spTree>
    <p:extLst>
      <p:ext uri="{BB962C8B-B14F-4D97-AF65-F5344CB8AC3E}">
        <p14:creationId xmlns:p14="http://schemas.microsoft.com/office/powerpoint/2010/main" val="525475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428</Words>
  <Application>Microsoft Office PowerPoint</Application>
  <PresentationFormat>화면 슬라이드 쇼(4:3)</PresentationFormat>
  <Paragraphs>135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6" baseType="lpstr">
      <vt:lpstr>+Body Asian</vt:lpstr>
      <vt:lpstr>맑은 고딕</vt:lpstr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지원 최</cp:lastModifiedBy>
  <cp:revision>417</cp:revision>
  <dcterms:created xsi:type="dcterms:W3CDTF">2021-10-20T09:02:07Z</dcterms:created>
  <dcterms:modified xsi:type="dcterms:W3CDTF">2023-10-13T08:18:51Z</dcterms:modified>
  <cp:version/>
</cp:coreProperties>
</file>