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4" r:id="rId1"/>
  </p:sldMasterIdLst>
  <p:notesMasterIdLst>
    <p:notesMasterId r:id="rId19"/>
  </p:notesMasterIdLst>
  <p:sldIdLst>
    <p:sldId id="256" r:id="rId2"/>
    <p:sldId id="299" r:id="rId3"/>
    <p:sldId id="258" r:id="rId4"/>
    <p:sldId id="296" r:id="rId5"/>
    <p:sldId id="297" r:id="rId6"/>
    <p:sldId id="298" r:id="rId7"/>
    <p:sldId id="300" r:id="rId8"/>
    <p:sldId id="309" r:id="rId9"/>
    <p:sldId id="310" r:id="rId10"/>
    <p:sldId id="307" r:id="rId11"/>
    <p:sldId id="308" r:id="rId12"/>
    <p:sldId id="311" r:id="rId13"/>
    <p:sldId id="313" r:id="rId14"/>
    <p:sldId id="312" r:id="rId15"/>
    <p:sldId id="306" r:id="rId16"/>
    <p:sldId id="282" r:id="rId17"/>
    <p:sldId id="314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libri Light" panose="020F0302020204030204" pitchFamily="34" charset="0"/>
      <p:regular r:id="rId24"/>
      <p:italic r:id="rId25"/>
    </p:embeddedFont>
    <p:embeddedFont>
      <p:font typeface="HY견고딕" panose="02030600000101010101" pitchFamily="18" charset="-127"/>
      <p:regular r:id="rId26"/>
    </p:embeddedFont>
    <p:embeddedFont>
      <p:font typeface="맑은 고딕" panose="020B0503020000020004" pitchFamily="50" charset="-127"/>
      <p:regular r:id="rId27"/>
      <p:bold r:id="rId28"/>
    </p:embeddedFont>
    <p:embeddedFont>
      <p:font typeface="휴먼둥근헤드라인" panose="02030504000101010101" pitchFamily="18" charset="-127"/>
      <p:regular r:id="rId29"/>
    </p:embeddedFont>
    <p:embeddedFont>
      <p:font typeface="휴먼모음T" panose="02030504000101010101" pitchFamily="18" charset="-127"/>
      <p:regular r:id="rId30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73" userDrawn="1">
          <p15:clr>
            <a:srgbClr val="A4A3A4"/>
          </p15:clr>
        </p15:guide>
        <p15:guide id="4" orient="horz" pos="23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597"/>
    <a:srgbClr val="E41A00"/>
    <a:srgbClr val="F5DF4D"/>
    <a:srgbClr val="F2F2F2"/>
    <a:srgbClr val="0165B2"/>
    <a:srgbClr val="445569"/>
    <a:srgbClr val="1F4E79"/>
    <a:srgbClr val="D9D9D9"/>
    <a:srgbClr val="FE431E"/>
    <a:srgbClr val="87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25" autoAdjust="0"/>
    <p:restoredTop sz="94660"/>
  </p:normalViewPr>
  <p:slideViewPr>
    <p:cSldViewPr>
      <p:cViewPr varScale="1">
        <p:scale>
          <a:sx n="86" d="100"/>
          <a:sy n="86" d="100"/>
        </p:scale>
        <p:origin x="413" y="62"/>
      </p:cViewPr>
      <p:guideLst>
        <p:guide orient="horz" pos="2160"/>
        <p:guide pos="3840"/>
        <p:guide orient="horz" pos="2273"/>
        <p:guide orient="horz" pos="23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864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4B13090-954C-42B8-9E26-10AE906BFE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B5573C-C310-4726-9454-5731CB3903B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B23E853-DAFB-42BA-8E42-DDF83CF398B2}" type="datetimeFigureOut">
              <a:rPr lang="ko-KR" altLang="en-US"/>
              <a:pPr>
                <a:defRPr/>
              </a:pPr>
              <a:t>2022-01-28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FD22152C-1816-43C7-B775-5E35B9F1B4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0B8D62B9-6FD8-43F2-9E77-9978E5CE9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97EA6A-DFF3-4031-B2DB-B8F0C59EF5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483748-CC11-4FD5-9189-939F406370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2D6D723-6FAE-4977-A65A-290E950EFE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1653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D6D723-6FAE-4977-A65A-290E950EFE4D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60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365A99C7-F13B-47D8-B5BD-38E6F0CB361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71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4C9F9D85-245D-487B-9B00-88B0B539706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89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5D9AA456-0B6B-4E73-B0F7-E7ED14FCE978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71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79EBF7CE-BBD8-4458-A8ED-6DB61D7612E5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4A0F72E-1949-4219-AC42-014A834BDE88}"/>
              </a:ext>
            </a:extLst>
          </p:cNvPr>
          <p:cNvSpPr txBox="1"/>
          <p:nvPr/>
        </p:nvSpPr>
        <p:spPr>
          <a:xfrm>
            <a:off x="6708068" y="4149070"/>
            <a:ext cx="5158567" cy="956159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algn="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TEAM 2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조 </a:t>
            </a:r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촉한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이승현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김건국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이대건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최해용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96047" y="5404807"/>
            <a:ext cx="11199906" cy="377689"/>
          </a:xfrm>
          <a:prstGeom prst="rect">
            <a:avLst/>
          </a:prstGeom>
          <a:solidFill>
            <a:srgbClr val="F5D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※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양식은 예시로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자유롭게 변경 가능하나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목차 안에 구성된 내용은 포함되도록 작성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해당 템플릿 활용 지양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" y="1579670"/>
            <a:ext cx="12191999" cy="219090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39597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60" y="1803510"/>
            <a:ext cx="2629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더조은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 컴퓨터 아카데미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1" y="6348813"/>
            <a:ext cx="1482842" cy="385879"/>
          </a:xfrm>
          <a:prstGeom prst="rect">
            <a:avLst/>
          </a:prstGeom>
        </p:spPr>
      </p:pic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10859084" y="-40947"/>
            <a:ext cx="8851785" cy="28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3" name="_x278651016" descr="EMB0000378c3f3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64" y="6381328"/>
            <a:ext cx="1180238" cy="37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C535B9-0206-4933-B3A2-FC73A8BF1A8F}"/>
              </a:ext>
            </a:extLst>
          </p:cNvPr>
          <p:cNvSpPr txBox="1"/>
          <p:nvPr/>
        </p:nvSpPr>
        <p:spPr>
          <a:xfrm>
            <a:off x="5159896" y="2367345"/>
            <a:ext cx="6768752" cy="615553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팀 프로젝트 명 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올림픽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-1907"/>
            <a:ext cx="12192000" cy="338554"/>
          </a:xfrm>
          <a:prstGeom prst="rect">
            <a:avLst/>
          </a:prstGeom>
          <a:solidFill>
            <a:srgbClr val="F5DF4D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ko-KR" sz="1600" spc="600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K-Digital </a:t>
            </a:r>
            <a:r>
              <a:rPr lang="en-US" altLang="ko-KR" sz="16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Training</a:t>
            </a:r>
            <a:endParaRPr lang="ko-KR" altLang="en-US" sz="1600" spc="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0067" y="1700808"/>
            <a:ext cx="11971867" cy="1944216"/>
          </a:xfrm>
          <a:prstGeom prst="rect">
            <a:avLst/>
          </a:prstGeom>
          <a:noFill/>
          <a:ln w="15875">
            <a:solidFill>
              <a:srgbClr val="939597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56215" y="1104856"/>
            <a:ext cx="10390684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spc="-150" dirty="0">
                <a:solidFill>
                  <a:srgbClr val="E7E6E6">
                    <a:lumMod val="25000"/>
                  </a:srgbClr>
                </a:solidFill>
                <a:latin typeface="맑은 고딕" panose="020B0503020000020004" pitchFamily="50" charset="-127"/>
              </a:rPr>
              <a:t>게시판 페이지 목록</a:t>
            </a:r>
            <a:endParaRPr kumimoji="0" lang="en-US" altLang="ko-KR" sz="1800" b="1" i="0" u="none" strike="noStrike" kern="1200" cap="none" spc="-15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9396" y="105273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rgbClr val="E7E6E6">
                      <a:lumMod val="90000"/>
                    </a:srgb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▶</a:t>
            </a:r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2734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5875">
                  <a:solidFill>
                    <a:prstClr val="black"/>
                  </a:solidFill>
                </a:ln>
                <a:pattFill prst="dkUpDiag">
                  <a:fgClr>
                    <a:srgbClr val="E7E6E6">
                      <a:lumMod val="25000"/>
                    </a:srgbClr>
                  </a:fgClr>
                  <a:bgClr>
                    <a:prstClr val="white"/>
                  </a:bgClr>
                </a:patt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04</a:t>
            </a: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445569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 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5569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800767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srgbClr val="FE431E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기능 설명 및 구현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4295800" y="790307"/>
            <a:ext cx="7354459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44351" y="5653669"/>
            <a:ext cx="988662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메인 페이지에서 게시판을 </a:t>
            </a:r>
            <a:r>
              <a:rPr kumimoji="0" lang="ko-KR" altLang="en-US" sz="1600" b="0" i="0" u="none" strike="noStrike" kern="1200" cap="none" spc="-150" normalizeH="0" baseline="0" noProof="0" dirty="0" err="1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클릭시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게시판 홈페이지로 이동하며 글 리스트를 출력한다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619646-27B0-4DF8-BFF8-87BA75059956}"/>
              </a:ext>
            </a:extLst>
          </p:cNvPr>
          <p:cNvSpPr/>
          <p:nvPr/>
        </p:nvSpPr>
        <p:spPr>
          <a:xfrm>
            <a:off x="983432" y="1775051"/>
            <a:ext cx="5256584" cy="3526156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DD9FC6-1C8C-4258-9113-0B6711EF03E8}"/>
              </a:ext>
            </a:extLst>
          </p:cNvPr>
          <p:cNvSpPr/>
          <p:nvPr/>
        </p:nvSpPr>
        <p:spPr>
          <a:xfrm>
            <a:off x="6528048" y="1775050"/>
            <a:ext cx="5184576" cy="3526157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887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56215" y="1104856"/>
            <a:ext cx="10390684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게시판 페이지 목록</a:t>
            </a:r>
            <a:endParaRPr kumimoji="0" lang="en-US" altLang="ko-KR" sz="1800" b="1" i="0" u="none" strike="noStrike" kern="1200" cap="none" spc="-15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9396" y="105273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rgbClr val="E7E6E6">
                      <a:lumMod val="90000"/>
                    </a:srgb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▶</a:t>
            </a:r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2734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5875">
                  <a:solidFill>
                    <a:prstClr val="black"/>
                  </a:solidFill>
                </a:ln>
                <a:pattFill prst="dkUpDiag">
                  <a:fgClr>
                    <a:srgbClr val="E7E6E6">
                      <a:lumMod val="25000"/>
                    </a:srgbClr>
                  </a:fgClr>
                  <a:bgClr>
                    <a:prstClr val="white"/>
                  </a:bgClr>
                </a:patt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04</a:t>
            </a: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445569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 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5569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800767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srgbClr val="FE431E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기능 설명 및 구현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4295800" y="790307"/>
            <a:ext cx="7354459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44351" y="5653669"/>
            <a:ext cx="988662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spc="-150" dirty="0">
                <a:solidFill>
                  <a:srgbClr val="E7E6E6">
                    <a:lumMod val="25000"/>
                  </a:srgbClr>
                </a:solidFill>
                <a:latin typeface="맑은 고딕" panose="020B0503020000020004" pitchFamily="50" charset="-127"/>
              </a:rPr>
              <a:t>댓글과 </a:t>
            </a:r>
            <a:r>
              <a:rPr lang="ko-KR" altLang="en-US" sz="1600" spc="-150" dirty="0" err="1">
                <a:solidFill>
                  <a:srgbClr val="E7E6E6">
                    <a:lumMod val="25000"/>
                  </a:srgbClr>
                </a:solidFill>
                <a:latin typeface="맑은 고딕" panose="020B0503020000020004" pitchFamily="50" charset="-127"/>
              </a:rPr>
              <a:t>대댓글</a:t>
            </a:r>
            <a:r>
              <a:rPr lang="ko-KR" altLang="en-US" sz="1600" spc="-150" dirty="0">
                <a:solidFill>
                  <a:srgbClr val="E7E6E6">
                    <a:lumMod val="25000"/>
                  </a:srgbClr>
                </a:solidFill>
                <a:latin typeface="맑은 고딕" panose="020B0503020000020004" pitchFamily="50" charset="-127"/>
              </a:rPr>
              <a:t> 기능 구현</a:t>
            </a:r>
            <a:r>
              <a:rPr lang="en-US" altLang="ko-KR" sz="1600" spc="-150" dirty="0">
                <a:solidFill>
                  <a:srgbClr val="E7E6E6">
                    <a:lumMod val="25000"/>
                  </a:srgb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600" spc="-150" dirty="0">
                <a:solidFill>
                  <a:srgbClr val="E7E6E6">
                    <a:lumMod val="25000"/>
                  </a:srgbClr>
                </a:solidFill>
                <a:latin typeface="맑은 고딕" panose="020B0503020000020004" pitchFamily="50" charset="-127"/>
              </a:rPr>
              <a:t>좌측 </a:t>
            </a:r>
            <a:r>
              <a:rPr lang="ko-KR" altLang="en-US" sz="1600" spc="-150" dirty="0" err="1">
                <a:solidFill>
                  <a:srgbClr val="E7E6E6">
                    <a:lumMod val="25000"/>
                  </a:srgbClr>
                </a:solidFill>
                <a:latin typeface="맑은 고딕" panose="020B0503020000020004" pitchFamily="50" charset="-127"/>
              </a:rPr>
              <a:t>플로팅</a:t>
            </a:r>
            <a:r>
              <a:rPr lang="ko-KR" altLang="en-US" sz="1600" spc="-150" dirty="0">
                <a:solidFill>
                  <a:srgbClr val="E7E6E6">
                    <a:lumMod val="25000"/>
                  </a:srgbClr>
                </a:solidFill>
                <a:latin typeface="맑은 고딕" panose="020B0503020000020004" pitchFamily="50" charset="-127"/>
              </a:rPr>
              <a:t> 화면 구현</a:t>
            </a:r>
            <a:r>
              <a:rPr lang="en-US" altLang="ko-KR" sz="1600" spc="-150" dirty="0">
                <a:solidFill>
                  <a:srgbClr val="E7E6E6">
                    <a:lumMod val="25000"/>
                  </a:srgbClr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1600" spc="-150" dirty="0">
                <a:solidFill>
                  <a:srgbClr val="E7E6E6">
                    <a:lumMod val="25000"/>
                  </a:srgbClr>
                </a:solidFill>
                <a:latin typeface="맑은 고딕" panose="020B0503020000020004" pitchFamily="50" charset="-127"/>
              </a:rPr>
              <a:t>글 수정과 삭제도 구현 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619646-27B0-4DF8-BFF8-87BA75059956}"/>
              </a:ext>
            </a:extLst>
          </p:cNvPr>
          <p:cNvSpPr/>
          <p:nvPr/>
        </p:nvSpPr>
        <p:spPr>
          <a:xfrm>
            <a:off x="983432" y="1775051"/>
            <a:ext cx="5256584" cy="3526156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DD9FC6-1C8C-4258-9113-0B6711EF03E8}"/>
              </a:ext>
            </a:extLst>
          </p:cNvPr>
          <p:cNvSpPr/>
          <p:nvPr/>
        </p:nvSpPr>
        <p:spPr>
          <a:xfrm>
            <a:off x="6528048" y="1775050"/>
            <a:ext cx="5184576" cy="3526157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243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56215" y="1104856"/>
            <a:ext cx="10390684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종목 </a:t>
            </a:r>
            <a:r>
              <a:rPr kumimoji="0" lang="en-US" altLang="ko-KR" sz="1800" b="1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 </a:t>
            </a:r>
            <a:r>
              <a:rPr kumimoji="0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하이라이트 </a:t>
            </a:r>
            <a:r>
              <a:rPr kumimoji="0" lang="ko-KR" altLang="en-US" sz="1800" b="1" i="0" u="none" strike="noStrike" kern="1200" cap="none" spc="-150" normalizeH="0" baseline="0" noProof="0" dirty="0" err="1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다시보기</a:t>
            </a:r>
            <a:endParaRPr kumimoji="0" lang="en-US" altLang="ko-KR" sz="1800" b="1" i="0" u="none" strike="noStrike" kern="1200" cap="none" spc="-15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9396" y="105273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rgbClr val="E7E6E6">
                      <a:lumMod val="90000"/>
                    </a:srgb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▶</a:t>
            </a:r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2734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5875">
                  <a:solidFill>
                    <a:prstClr val="black"/>
                  </a:solidFill>
                </a:ln>
                <a:pattFill prst="dkUpDiag">
                  <a:fgClr>
                    <a:srgbClr val="E7E6E6">
                      <a:lumMod val="25000"/>
                    </a:srgbClr>
                  </a:fgClr>
                  <a:bgClr>
                    <a:prstClr val="white"/>
                  </a:bgClr>
                </a:patt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04</a:t>
            </a: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445569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 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5569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800767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srgbClr val="FE431E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기능 설명 및 구현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4295800" y="790307"/>
            <a:ext cx="7354459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619646-27B0-4DF8-BFF8-87BA75059956}"/>
              </a:ext>
            </a:extLst>
          </p:cNvPr>
          <p:cNvSpPr/>
          <p:nvPr/>
        </p:nvSpPr>
        <p:spPr>
          <a:xfrm>
            <a:off x="983432" y="1775051"/>
            <a:ext cx="5256584" cy="352615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2B5FD4-314E-4FFD-8058-EE26BC3D9026}"/>
              </a:ext>
            </a:extLst>
          </p:cNvPr>
          <p:cNvSpPr txBox="1"/>
          <p:nvPr/>
        </p:nvSpPr>
        <p:spPr>
          <a:xfrm>
            <a:off x="1144351" y="5653669"/>
            <a:ext cx="988662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종목 </a:t>
            </a:r>
            <a:r>
              <a:rPr kumimoji="0" lang="ko-KR" altLang="en-US" sz="1600" b="0" i="0" u="none" strike="noStrike" kern="1200" cap="none" spc="-150" normalizeH="0" baseline="0" noProof="0" dirty="0" err="1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선택시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1600" spc="-150" dirty="0">
                <a:solidFill>
                  <a:srgbClr val="E7E6E6">
                    <a:lumMod val="25000"/>
                  </a:srgbClr>
                </a:solidFill>
                <a:latin typeface="맑은 고딕" panose="020B0503020000020004" pitchFamily="50" charset="-127"/>
              </a:rPr>
              <a:t>종목에 대한 </a:t>
            </a:r>
            <a:r>
              <a:rPr lang="en-US" altLang="ko-KR" sz="1600" spc="-150" dirty="0">
                <a:solidFill>
                  <a:srgbClr val="E7E6E6">
                    <a:lumMod val="25000"/>
                  </a:srgbClr>
                </a:solidFill>
                <a:latin typeface="맑은 고딕" panose="020B0503020000020004" pitchFamily="50" charset="-127"/>
              </a:rPr>
              <a:t>…</a:t>
            </a:r>
            <a:r>
              <a:rPr lang="ko-KR" altLang="en-US" sz="1600" spc="-150" dirty="0">
                <a:solidFill>
                  <a:srgbClr val="E7E6E6">
                    <a:lumMod val="25000"/>
                  </a:srgbClr>
                </a:solidFill>
                <a:latin typeface="맑은 고딕" panose="020B0503020000020004" pitchFamily="50" charset="-127"/>
              </a:rPr>
              <a:t>기능 </a:t>
            </a:r>
            <a:r>
              <a:rPr lang="ko-KR" altLang="en-US" sz="1600" spc="-150" dirty="0" err="1">
                <a:solidFill>
                  <a:srgbClr val="E7E6E6">
                    <a:lumMod val="25000"/>
                  </a:srgbClr>
                </a:solidFill>
                <a:latin typeface="맑은 고딕" panose="020B0503020000020004" pitchFamily="50" charset="-127"/>
              </a:rPr>
              <a:t>구현시</a:t>
            </a:r>
            <a:r>
              <a:rPr lang="ko-KR" altLang="en-US" sz="1600" spc="-150" dirty="0">
                <a:solidFill>
                  <a:srgbClr val="E7E6E6">
                    <a:lumMod val="25000"/>
                  </a:srgbClr>
                </a:solidFill>
                <a:latin typeface="맑은 고딕" panose="020B0503020000020004" pitchFamily="50" charset="-127"/>
              </a:rPr>
              <a:t> 보여드리겠습니다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D41175B-F357-4E8C-AD58-49AAF8A95421}"/>
              </a:ext>
            </a:extLst>
          </p:cNvPr>
          <p:cNvSpPr/>
          <p:nvPr/>
        </p:nvSpPr>
        <p:spPr>
          <a:xfrm>
            <a:off x="6456040" y="1775051"/>
            <a:ext cx="5436604" cy="3526151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357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56215" y="1104856"/>
            <a:ext cx="10390684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종목 </a:t>
            </a:r>
            <a:r>
              <a:rPr kumimoji="0" lang="en-US" altLang="ko-KR" sz="1800" b="1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 </a:t>
            </a:r>
            <a:r>
              <a:rPr kumimoji="0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하이라이트 </a:t>
            </a:r>
            <a:r>
              <a:rPr kumimoji="0" lang="ko-KR" altLang="en-US" sz="1800" b="1" i="0" u="none" strike="noStrike" kern="1200" cap="none" spc="-150" normalizeH="0" baseline="0" noProof="0" dirty="0" err="1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다시보기</a:t>
            </a:r>
            <a:endParaRPr kumimoji="0" lang="en-US" altLang="ko-KR" sz="1800" b="1" i="0" u="none" strike="noStrike" kern="1200" cap="none" spc="-15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9396" y="105273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rgbClr val="E7E6E6">
                      <a:lumMod val="90000"/>
                    </a:srgb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▶</a:t>
            </a:r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2734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5875">
                  <a:solidFill>
                    <a:prstClr val="black"/>
                  </a:solidFill>
                </a:ln>
                <a:pattFill prst="dkUpDiag">
                  <a:fgClr>
                    <a:srgbClr val="E7E6E6">
                      <a:lumMod val="25000"/>
                    </a:srgbClr>
                  </a:fgClr>
                  <a:bgClr>
                    <a:prstClr val="white"/>
                  </a:bgClr>
                </a:patt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04</a:t>
            </a: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445569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 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5569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800767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srgbClr val="FE431E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기능 설명 및 구현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4295800" y="790307"/>
            <a:ext cx="7354459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619646-27B0-4DF8-BFF8-87BA75059956}"/>
              </a:ext>
            </a:extLst>
          </p:cNvPr>
          <p:cNvSpPr/>
          <p:nvPr/>
        </p:nvSpPr>
        <p:spPr>
          <a:xfrm>
            <a:off x="983432" y="1775051"/>
            <a:ext cx="5256584" cy="352615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2B5FD4-314E-4FFD-8058-EE26BC3D9026}"/>
              </a:ext>
            </a:extLst>
          </p:cNvPr>
          <p:cNvSpPr txBox="1"/>
          <p:nvPr/>
        </p:nvSpPr>
        <p:spPr>
          <a:xfrm>
            <a:off x="1144351" y="5653669"/>
            <a:ext cx="988662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종목 </a:t>
            </a:r>
            <a:r>
              <a:rPr kumimoji="0" lang="ko-KR" altLang="en-US" sz="1600" b="0" i="0" u="none" strike="noStrike" kern="1200" cap="none" spc="-150" normalizeH="0" baseline="0" noProof="0" dirty="0" err="1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선택시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종목에 대한 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…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기능 </a:t>
            </a:r>
            <a:r>
              <a:rPr kumimoji="0" lang="ko-KR" altLang="en-US" sz="1600" b="0" i="0" u="none" strike="noStrike" kern="1200" cap="none" spc="-150" normalizeH="0" baseline="0" noProof="0" dirty="0" err="1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구현시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보여드리겠습니다 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2587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56215" y="1104856"/>
            <a:ext cx="10390684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일정</a:t>
            </a:r>
            <a:r>
              <a:rPr kumimoji="0" lang="en-US" altLang="ko-KR" sz="1800" b="1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뉴스</a:t>
            </a:r>
            <a:endParaRPr kumimoji="0" lang="en-US" altLang="ko-KR" sz="1800" b="1" i="0" u="none" strike="noStrike" kern="1200" cap="none" spc="-15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9396" y="105273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rgbClr val="E7E6E6">
                      <a:lumMod val="90000"/>
                    </a:srgb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▶</a:t>
            </a:r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2734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5875">
                  <a:solidFill>
                    <a:prstClr val="black"/>
                  </a:solidFill>
                </a:ln>
                <a:pattFill prst="dkUpDiag">
                  <a:fgClr>
                    <a:srgbClr val="E7E6E6">
                      <a:lumMod val="25000"/>
                    </a:srgbClr>
                  </a:fgClr>
                  <a:bgClr>
                    <a:prstClr val="white"/>
                  </a:bgClr>
                </a:patt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04</a:t>
            </a: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445569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 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5569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800767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srgbClr val="FE431E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기능 설명 및 구현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4295800" y="790307"/>
            <a:ext cx="7354459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619646-27B0-4DF8-BFF8-87BA75059956}"/>
              </a:ext>
            </a:extLst>
          </p:cNvPr>
          <p:cNvSpPr/>
          <p:nvPr/>
        </p:nvSpPr>
        <p:spPr>
          <a:xfrm>
            <a:off x="983432" y="1775051"/>
            <a:ext cx="5256584" cy="352615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2B5FD4-314E-4FFD-8058-EE26BC3D9026}"/>
              </a:ext>
            </a:extLst>
          </p:cNvPr>
          <p:cNvSpPr txBox="1"/>
          <p:nvPr/>
        </p:nvSpPr>
        <p:spPr>
          <a:xfrm>
            <a:off x="1144351" y="5653669"/>
            <a:ext cx="988662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종목 </a:t>
            </a:r>
            <a:r>
              <a:rPr kumimoji="0" lang="ko-KR" altLang="en-US" sz="1600" b="0" i="0" u="none" strike="noStrike" kern="1200" cap="none" spc="-150" normalizeH="0" baseline="0" noProof="0" dirty="0" err="1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선택시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종목에 대한 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…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기능 </a:t>
            </a:r>
            <a:r>
              <a:rPr kumimoji="0" lang="ko-KR" altLang="en-US" sz="1600" b="0" i="0" u="none" strike="noStrike" kern="1200" cap="none" spc="-150" normalizeH="0" baseline="0" noProof="0" dirty="0" err="1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구현시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보여드리겠습니다 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D41175B-F357-4E8C-AD58-49AAF8A95421}"/>
              </a:ext>
            </a:extLst>
          </p:cNvPr>
          <p:cNvSpPr/>
          <p:nvPr/>
        </p:nvSpPr>
        <p:spPr>
          <a:xfrm>
            <a:off x="6456040" y="1775057"/>
            <a:ext cx="5436604" cy="3526151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2737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56215" y="1104856"/>
            <a:ext cx="1039068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프로젝트 수행 절차 및 방법</a:t>
            </a:r>
            <a:r>
              <a:rPr kumimoji="0" lang="en-US" altLang="ko-KR" sz="1800" b="1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]</a:t>
            </a:r>
            <a:r>
              <a:rPr kumimoji="0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은 프로젝트의 사전 기획과 프로젝트 수행 및 완료 과정으로 나누어서 작성한다</a:t>
            </a:r>
            <a:r>
              <a:rPr kumimoji="0" lang="en-US" altLang="ko-KR" sz="1800" b="1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972665" y="2082334"/>
            <a:ext cx="105239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기획 단계에서 도출된 주제와 아이디어를 기반으로 실제 프로젝트를 수행한 세부적인 기간과 활동 내용 작성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9396" y="105273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rgbClr val="E7E6E6">
                      <a:lumMod val="90000"/>
                    </a:srgb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▶</a:t>
            </a:r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2734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5875">
                  <a:solidFill>
                    <a:prstClr val="black"/>
                  </a:solidFill>
                </a:ln>
                <a:pattFill prst="dkUpDiag">
                  <a:fgClr>
                    <a:srgbClr val="E7E6E6">
                      <a:lumMod val="25000"/>
                    </a:srgbClr>
                  </a:fgClr>
                  <a:bgClr>
                    <a:prstClr val="white"/>
                  </a:bgClr>
                </a:patt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04</a:t>
            </a: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445569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 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5569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800767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srgbClr val="FE431E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기능 설명 및 구현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4295800" y="790307"/>
            <a:ext cx="7354459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87794" y="1596796"/>
            <a:ext cx="988662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프로젝트 수행 절차를 도식화하여 제시하거나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더 효과적으로 전달하는 방법 등이 있다면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수정하여 작성 가능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3656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AC9954-4F28-4C61-BB5C-9541A07BDF44}"/>
              </a:ext>
            </a:extLst>
          </p:cNvPr>
          <p:cNvSpPr txBox="1"/>
          <p:nvPr/>
        </p:nvSpPr>
        <p:spPr>
          <a:xfrm>
            <a:off x="1180914" y="1176366"/>
            <a:ext cx="10207674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b="1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부족한 점</a:t>
            </a:r>
            <a:endParaRPr lang="en-US" altLang="ko-KR" b="1" spc="-15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109873" y="2294024"/>
            <a:ext cx="10854779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이승현</a:t>
            </a:r>
            <a:r>
              <a:rPr lang="en-US" altLang="ko-KR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시간이 부족해서 하고싶었던 기능을 </a:t>
            </a:r>
            <a:r>
              <a:rPr lang="ko-KR" altLang="en-US" sz="1600" spc="-150" dirty="0" err="1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못한게</a:t>
            </a: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아쉽다</a:t>
            </a:r>
            <a:endParaRPr lang="en-US" altLang="ko-KR" sz="1600" spc="-15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5817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683732" y="790307"/>
            <a:ext cx="820426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339102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자체 평가 의견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098718" y="3311340"/>
            <a:ext cx="9810663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err="1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최해용</a:t>
            </a:r>
            <a:endParaRPr lang="en-US" altLang="ko-KR" sz="1600" spc="-15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시간이 부족해서 구현을 </a:t>
            </a:r>
            <a:r>
              <a:rPr lang="ko-KR" altLang="en-US" sz="1600" spc="-150" dirty="0" err="1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못한게</a:t>
            </a: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아쉽다 창의성이 부족했다</a:t>
            </a:r>
            <a:endParaRPr lang="en-US" altLang="ko-KR" sz="1600" spc="-15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7A60FA-1C18-4B18-B831-AE91A5BC92C4}"/>
              </a:ext>
            </a:extLst>
          </p:cNvPr>
          <p:cNvSpPr txBox="1"/>
          <p:nvPr/>
        </p:nvSpPr>
        <p:spPr>
          <a:xfrm>
            <a:off x="1082928" y="4440171"/>
            <a:ext cx="9810663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err="1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이대건</a:t>
            </a:r>
            <a:endParaRPr lang="en-US" altLang="ko-KR" sz="1600" spc="-15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클론 코딩에만 시간이 많이 들어가서 창의성이 부족했다</a:t>
            </a:r>
            <a:endParaRPr lang="en-US" altLang="ko-KR" sz="1600" spc="-15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endParaRPr lang="en-US" altLang="ko-KR" sz="1600" spc="-15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96793F-A3FE-4AD4-8CED-0633AA78D4DA}"/>
              </a:ext>
            </a:extLst>
          </p:cNvPr>
          <p:cNvSpPr txBox="1"/>
          <p:nvPr/>
        </p:nvSpPr>
        <p:spPr>
          <a:xfrm>
            <a:off x="1174744" y="5508534"/>
            <a:ext cx="9810663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err="1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김건국</a:t>
            </a:r>
            <a:endParaRPr lang="en-US" altLang="ko-KR" sz="1600" spc="-15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시간이 부족해서 구현을 </a:t>
            </a:r>
            <a:r>
              <a:rPr lang="ko-KR" altLang="en-US" sz="1600" spc="-150" dirty="0" err="1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못한게</a:t>
            </a:r>
            <a:r>
              <a:rPr lang="ko-KR" altLang="en-US" sz="1600" spc="-15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아쉽다</a:t>
            </a:r>
            <a:endParaRPr lang="en-US" altLang="ko-KR" sz="1600" spc="-15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7598C3-F0EB-4ED4-A3A1-5D3F46E8D87F}"/>
              </a:ext>
            </a:extLst>
          </p:cNvPr>
          <p:cNvSpPr/>
          <p:nvPr/>
        </p:nvSpPr>
        <p:spPr>
          <a:xfrm>
            <a:off x="983432" y="1232756"/>
            <a:ext cx="9181020" cy="45725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감사합니다</a:t>
            </a:r>
            <a:r>
              <a:rPr lang="en-US" altLang="ko-KR" dirty="0"/>
              <a:t>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0825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00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1415772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작성요령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179676" y="717736"/>
            <a:ext cx="8744320" cy="1040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93829" y="1252628"/>
            <a:ext cx="10634819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본 훈련생 포트폴리오 양식은 대표 프로젝트의 팀 별로 각각 작성하여 제출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293829" y="2163791"/>
            <a:ext cx="10154563" cy="826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수행 과정 및 결과에 대해서는 제공된 목차 및 세부 항목별 작성요령을 참조하여 작성하되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특성에 따라 기본적인 구성을 유지한 상태에서 제공 양식을 보완하거나 추가하여 작성할 수 있음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94F0D8-A916-4907-B6F3-AB01FE397C32}"/>
              </a:ext>
            </a:extLst>
          </p:cNvPr>
          <p:cNvSpPr txBox="1"/>
          <p:nvPr/>
        </p:nvSpPr>
        <p:spPr>
          <a:xfrm>
            <a:off x="1293829" y="4669895"/>
            <a:ext cx="8064500" cy="3539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훈련생 포트폴리오에 작성한 내용은 관련 증빙자료를 제출해야 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85B6D4-52E4-476A-8288-626F422A2A3C}"/>
              </a:ext>
            </a:extLst>
          </p:cNvPr>
          <p:cNvSpPr txBox="1"/>
          <p:nvPr/>
        </p:nvSpPr>
        <p:spPr>
          <a:xfrm>
            <a:off x="1293829" y="5450252"/>
            <a:ext cx="6048375" cy="3539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작성 예시 및 작성요령 등은 모두 삭제 후 제출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94F0D8-A916-4907-B6F3-AB01FE397C32}"/>
              </a:ext>
            </a:extLst>
          </p:cNvPr>
          <p:cNvSpPr txBox="1"/>
          <p:nvPr/>
        </p:nvSpPr>
        <p:spPr>
          <a:xfrm>
            <a:off x="1293829" y="3416843"/>
            <a:ext cx="10154563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별첨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2] </a:t>
            </a:r>
            <a:r>
              <a:rPr lang="ko-KR" altLang="en-US" sz="1700" b="1" spc="-100" dirty="0" err="1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팀별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프로젝트 수행 결과 작성 양식을 대체할 수 있는 훈련생 포트폴리오</a:t>
            </a:r>
            <a:r>
              <a:rPr lang="en-US" altLang="ko-KR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700" b="1" spc="-1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결과보고서 등 다른 문서가 있는 경우 대체하여 제출 가능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2103" y="1226563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2103" y="210727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2103" y="3370929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62103" y="455213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0357" y="5365613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</p:spTree>
    <p:extLst>
      <p:ext uri="{BB962C8B-B14F-4D97-AF65-F5344CB8AC3E}">
        <p14:creationId xmlns:p14="http://schemas.microsoft.com/office/powerpoint/2010/main" val="1207181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39597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그림 5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31778" y="0"/>
            <a:ext cx="39616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6296549" y="1485945"/>
            <a:ext cx="3673068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01.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개요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41571E-D5AF-4658-8E5B-5F588CCC25FE}"/>
              </a:ext>
            </a:extLst>
          </p:cNvPr>
          <p:cNvSpPr txBox="1"/>
          <p:nvPr/>
        </p:nvSpPr>
        <p:spPr>
          <a:xfrm>
            <a:off x="6296549" y="2287034"/>
            <a:ext cx="4969212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02.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팀 구성 및 역할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A5B540-74AA-4CA6-904D-994DB65E4EB3}"/>
              </a:ext>
            </a:extLst>
          </p:cNvPr>
          <p:cNvSpPr txBox="1"/>
          <p:nvPr/>
        </p:nvSpPr>
        <p:spPr>
          <a:xfrm>
            <a:off x="6296549" y="3088123"/>
            <a:ext cx="5293248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03.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절차 및 방법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296549" y="3889212"/>
            <a:ext cx="4480049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04.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기능 설명 및 구현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0421BD-AD74-4354-9633-30BE8885A1C6}"/>
              </a:ext>
            </a:extLst>
          </p:cNvPr>
          <p:cNvSpPr txBox="1"/>
          <p:nvPr/>
        </p:nvSpPr>
        <p:spPr>
          <a:xfrm>
            <a:off x="6296549" y="4690301"/>
            <a:ext cx="3205016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05.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자체 평가 의견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4CDDD06-C26E-49E8-A179-00D4CDF28DDF}"/>
              </a:ext>
            </a:extLst>
          </p:cNvPr>
          <p:cNvSpPr/>
          <p:nvPr/>
        </p:nvSpPr>
        <p:spPr bwMode="auto">
          <a:xfrm>
            <a:off x="1" y="0"/>
            <a:ext cx="5231780" cy="6858000"/>
          </a:xfrm>
          <a:prstGeom prst="rect">
            <a:avLst/>
          </a:prstGeom>
          <a:solidFill>
            <a:srgbClr val="F5D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목차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200772" y="1250152"/>
            <a:ext cx="8604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개요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는 아래와 같은 내용 등으로 구성하여 작성한다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272024" y="4593778"/>
            <a:ext cx="5040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기대 효과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935760" y="790307"/>
            <a:ext cx="79522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185214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개요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9396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272024" y="1916832"/>
            <a:ext cx="504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주제 및 선정 배경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기획의도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등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72024" y="2586069"/>
            <a:ext cx="62281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개요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구현 내용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컨셉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훈련내용과의 관련성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등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72024" y="3255306"/>
            <a:ext cx="504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활용 장비 및 재료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개발 환경 등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72024" y="3924543"/>
            <a:ext cx="504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구조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0260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0000"/>
                <a:lumOff val="10000"/>
              </a:srgbClr>
            </a:gs>
            <a:gs pos="100000">
              <a:srgbClr val="93959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375920" y="790307"/>
            <a:ext cx="651207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3877985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팀 구성 및 역할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5934" y="11607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44591" y="1192822"/>
            <a:ext cx="1020799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팀 구성 및 역할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은 프로젝트를 기본 단위로 작성하며 팀원의 수에 따라 칸을 추가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삭제할 수 있다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144591" y="1939213"/>
            <a:ext cx="90011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담당 업무 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훈련생 별로 해당 프로젝트를 진행하면서 주도적으로 참여한 부분을 중심으로 작성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519960"/>
              </p:ext>
            </p:extLst>
          </p:nvPr>
        </p:nvGraphicFramePr>
        <p:xfrm>
          <a:off x="1271464" y="2676732"/>
          <a:ext cx="9649072" cy="3490934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27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역할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담당 업무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이승현</a:t>
                      </a:r>
                      <a:endParaRPr lang="ko-KR" altLang="en-US" sz="1800" b="0" i="1" u="non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팀장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게시판 기능 구현</a:t>
                      </a: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kumimoji="0" lang="en-US" altLang="ko-KR" sz="1600" b="1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CRUD </a:t>
                      </a:r>
                      <a:r>
                        <a:rPr kumimoji="0" lang="ko-KR" altLang="en-US" sz="1600" b="1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기능 구현</a:t>
                      </a:r>
                      <a:endParaRPr kumimoji="0" lang="ko-KR" altLang="en-US" sz="160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김건국</a:t>
                      </a:r>
                      <a:endParaRPr lang="ko-KR" altLang="en-US" sz="1800" b="0" i="1" u="non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팀원</a:t>
                      </a:r>
                      <a:endParaRPr kumimoji="0" lang="en-US" altLang="ko-KR" sz="16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하이라이트 영상 다시 보기</a:t>
                      </a:r>
                      <a:endParaRPr kumimoji="0" lang="en-US" altLang="ko-KR" sz="16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외부 데이터 수집</a:t>
                      </a:r>
                      <a:endParaRPr kumimoji="0" lang="en-US" altLang="ko-KR" sz="16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641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이대건</a:t>
                      </a:r>
                      <a:endParaRPr kumimoji="0" lang="ko-KR" alt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일정</a:t>
                      </a: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, 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뉴스 페이지 기능 구현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텍스트 </a:t>
                      </a:r>
                      <a:r>
                        <a:rPr kumimoji="0" lang="ko-KR" altLang="en-US" sz="16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마이닝</a:t>
                      </a: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825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최해용</a:t>
                      </a:r>
                      <a:r>
                        <a:rPr kumimoji="0" lang="ko-KR" alt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회원가입</a:t>
                      </a:r>
                      <a:r>
                        <a:rPr kumimoji="0" lang="en-US" altLang="ko-KR" sz="16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</a:t>
                      </a:r>
                      <a:r>
                        <a:rPr kumimoji="0" lang="ko-KR" altLang="en-US" sz="16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로그인 기능 구현</a:t>
                      </a:r>
                      <a:endParaRPr kumimoji="0" lang="ko-KR" altLang="en-US" sz="16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ko-KR" altLang="en-US" sz="1600" b="1" baseline="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초기화면  구현</a:t>
                      </a: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1680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137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56215" y="1104856"/>
            <a:ext cx="1039068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프로젝트 수행 절차 및 방법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은 프로젝트의 사전 기획과 프로젝트 수행 및 완료 과정으로 나누어서 작성한다</a:t>
            </a:r>
            <a:r>
              <a:rPr lang="en-US" altLang="ko-KR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972665" y="2082334"/>
            <a:ext cx="105239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기획 단계에서 도출된 주제와 아이디어를 기반으로 실제 프로젝트를 수행한 세부적인 기간과 활동 내용 작성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340052"/>
              </p:ext>
            </p:extLst>
          </p:nvPr>
        </p:nvGraphicFramePr>
        <p:xfrm>
          <a:off x="1062842" y="2564904"/>
          <a:ext cx="10153129" cy="274645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7936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363890">
                  <a:extLst>
                    <a:ext uri="{9D8B030D-6E8A-4147-A177-3AD203B41FA5}">
                      <a16:colId xmlns:a16="http://schemas.microsoft.com/office/drawing/2014/main" val="2457702995"/>
                    </a:ext>
                  </a:extLst>
                </a:gridCol>
                <a:gridCol w="382434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2185537">
                  <a:extLst>
                    <a:ext uri="{9D8B030D-6E8A-4147-A177-3AD203B41FA5}">
                      <a16:colId xmlns:a16="http://schemas.microsoft.com/office/drawing/2014/main" val="1146148137"/>
                    </a:ext>
                  </a:extLst>
                </a:gridCol>
              </a:tblGrid>
              <a:tr h="3960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구분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기간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활동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비고</a:t>
                      </a:r>
                      <a:endParaRPr lang="ko-KR" altLang="en-US" sz="1500" b="1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F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사전 기획</a:t>
                      </a:r>
                      <a:endParaRPr lang="ko-KR" altLang="en-US" sz="1500" b="1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1/18(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~1/19(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수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프로젝트 기획 및 주제 선정</a:t>
                      </a:r>
                      <a:endParaRPr lang="en-US" altLang="ko-KR" sz="150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기획안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작성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아이디어 선정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5029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500" i="1" u="none" strike="noStrike" kern="1200" cap="none" spc="-100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 수집</a:t>
                      </a: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1/19(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수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~1/21(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필요 데이터  및 수집 절차 정의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외부 데이터 수집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협약기업 데이터 협조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585898"/>
                  </a:ext>
                </a:extLst>
              </a:tr>
              <a:tr h="5502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1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서비스 구축</a:t>
                      </a:r>
                      <a:endParaRPr kumimoji="0" lang="ko-KR" altLang="en-US" sz="1500" b="1" i="1" u="none" strike="noStrike" kern="1200" cap="none" spc="-10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모바일 서비스 시스템 설계</a:t>
                      </a:r>
                      <a:endParaRPr lang="en-US" altLang="ko-KR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b="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모바일 플랫폼 구현</a:t>
                      </a: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ko-KR" altLang="en-US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최적화</a:t>
                      </a:r>
                      <a:r>
                        <a:rPr lang="en-US" altLang="ko-KR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,</a:t>
                      </a:r>
                      <a:r>
                        <a:rPr lang="en-US" altLang="ko-KR" sz="1500" i="1" u="none" strike="noStrike" spc="-1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ko-KR" altLang="en-US" sz="1500" i="1" u="none" strike="noStrike" spc="-1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오류 수정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i="1" u="none" strike="noStrike" kern="1200" cap="none" spc="-10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</a:rPr>
                        <a:t>총 개발기간</a:t>
                      </a:r>
                      <a:endParaRPr kumimoji="0" lang="ko-KR" altLang="en-US" sz="1500" b="1" i="1" u="none" strike="noStrike" kern="1200" cap="none" spc="-10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930" marR="84930" marT="42485" marB="4248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500" b="1" spc="-100" dirty="0">
                          <a:ln w="12700">
                            <a:solidFill>
                              <a:srgbClr val="939597"/>
                            </a:solidFill>
                            <a:prstDash val="solid"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>
                            <a:outerShdw dist="38100" dir="2640000" algn="bl" rotWithShape="0">
                              <a:srgbClr val="939597"/>
                            </a:outerShdw>
                          </a:effectLst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▶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월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 ~ O/O(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금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)(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총 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7</a:t>
                      </a:r>
                      <a:r>
                        <a:rPr lang="ko-KR" altLang="en-US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주</a:t>
                      </a:r>
                      <a:r>
                        <a:rPr lang="en-US" altLang="ko-KR" sz="1500" i="1" u="none" spc="-1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en-US" altLang="ko-KR" sz="1500" b="0" i="1" u="none" spc="-1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500" i="1" u="none" strike="noStrike" spc="-1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ko-KR" altLang="en-US" sz="1500" b="0" i="1" u="none" strike="noStrike" spc="-1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3437" marR="3915" marT="391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947352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59396" y="105273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chemeClr val="bg2">
                      <a:lumMod val="90000"/>
                    </a:scheme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▶</a:t>
            </a:r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>
                <a:ln w="15875">
                  <a:solidFill>
                    <a:schemeClr val="tx1"/>
                  </a:solidFill>
                </a:ln>
                <a:pattFill prst="dkUpDiag">
                  <a:fgClr>
                    <a:schemeClr val="bg2">
                      <a:lumMod val="25000"/>
                    </a:schemeClr>
                  </a:fgClr>
                  <a:bgClr>
                    <a:schemeClr val="bg1"/>
                  </a:bgClr>
                </a:patt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r>
              <a:rPr lang="en-US" altLang="ko-KR" sz="4000" b="1" dirty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4185761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수행 절차 및 방법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5642243" y="790307"/>
            <a:ext cx="600801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87794" y="1596796"/>
            <a:ext cx="988662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프로젝트 수행 절차를 도식화하여 제시하거나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더 효과적으로 전달하는 방법 등이 있다면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수정하여 작성 가능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8384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55958" y="200058"/>
            <a:ext cx="11744698" cy="6460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9396" y="105273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rgbClr val="E7E6E6">
                      <a:lumMod val="90000"/>
                    </a:srgb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▶</a:t>
            </a:r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5875">
                  <a:solidFill>
                    <a:prstClr val="black"/>
                  </a:solidFill>
                </a:ln>
                <a:pattFill prst="dkUpDiag">
                  <a:fgClr>
                    <a:srgbClr val="E7E6E6">
                      <a:lumMod val="25000"/>
                    </a:srgbClr>
                  </a:fgClr>
                  <a:bgClr>
                    <a:prstClr val="white"/>
                  </a:bgClr>
                </a:patt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04</a:t>
            </a: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445569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 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5569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800767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srgbClr val="FE431E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기능 설명 및 구현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3965159" y="775026"/>
            <a:ext cx="7685100" cy="1528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AF0B126-AE5A-4A08-9D02-284CE5F6D364}"/>
              </a:ext>
            </a:extLst>
          </p:cNvPr>
          <p:cNvSpPr txBox="1"/>
          <p:nvPr/>
        </p:nvSpPr>
        <p:spPr>
          <a:xfrm>
            <a:off x="1019436" y="1124744"/>
            <a:ext cx="8604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spc="-15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개발 도구 및 환경</a:t>
            </a:r>
            <a:endParaRPr lang="en-US" altLang="ko-KR" b="1" spc="-150" dirty="0">
              <a:solidFill>
                <a:schemeClr val="bg2">
                  <a:lumMod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19D18B-3434-41EB-96F9-15B6A4FF8A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67" y="1343272"/>
            <a:ext cx="3045114" cy="22838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469560F-4DB7-4116-9AF0-2A686C51A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72" y="1494076"/>
            <a:ext cx="3425747" cy="313075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DA7B0B2-5ECD-46F5-AD5D-FF0F342D41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849" y="4324440"/>
            <a:ext cx="2436151" cy="182711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9E4E0CA-1F11-49E7-BB8C-1735631DE0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006" y="1365275"/>
            <a:ext cx="2436180" cy="243618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BDA12BD-62C4-4A7C-93CF-6014484636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104" y="905515"/>
            <a:ext cx="2334773" cy="233477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BE43684-9E93-4A8F-A971-4B67DC09C74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769" y="3617713"/>
            <a:ext cx="3275304" cy="171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9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56215" y="1104856"/>
            <a:ext cx="10390684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spc="-150" dirty="0">
                <a:solidFill>
                  <a:srgbClr val="E7E6E6">
                    <a:lumMod val="25000"/>
                  </a:srgbClr>
                </a:solidFill>
                <a:latin typeface="맑은 고딕" panose="020B0503020000020004" pitchFamily="50" charset="-127"/>
              </a:rPr>
              <a:t>로그인</a:t>
            </a:r>
            <a:r>
              <a:rPr lang="en-US" altLang="ko-KR" b="1" spc="-150" dirty="0">
                <a:solidFill>
                  <a:srgbClr val="E7E6E6">
                    <a:lumMod val="25000"/>
                  </a:srgbClr>
                </a:solidFill>
                <a:latin typeface="맑은 고딕" panose="020B0503020000020004" pitchFamily="50" charset="-127"/>
              </a:rPr>
              <a:t>,</a:t>
            </a:r>
            <a:r>
              <a:rPr lang="ko-KR" altLang="en-US" b="1" spc="-150" dirty="0">
                <a:solidFill>
                  <a:srgbClr val="E7E6E6">
                    <a:lumMod val="25000"/>
                  </a:srgbClr>
                </a:solidFill>
                <a:latin typeface="맑은 고딕" panose="020B0503020000020004" pitchFamily="50" charset="-127"/>
              </a:rPr>
              <a:t>회원가입</a:t>
            </a:r>
            <a:endParaRPr kumimoji="0" lang="en-US" altLang="ko-KR" sz="1800" b="1" i="0" u="none" strike="noStrike" kern="1200" cap="none" spc="-15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9396" y="105273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rgbClr val="E7E6E6">
                      <a:lumMod val="90000"/>
                    </a:srgb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▶</a:t>
            </a:r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2734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5875">
                  <a:solidFill>
                    <a:prstClr val="black"/>
                  </a:solidFill>
                </a:ln>
                <a:pattFill prst="dkUpDiag">
                  <a:fgClr>
                    <a:srgbClr val="E7E6E6">
                      <a:lumMod val="25000"/>
                    </a:srgbClr>
                  </a:fgClr>
                  <a:bgClr>
                    <a:prstClr val="white"/>
                  </a:bgClr>
                </a:patt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04</a:t>
            </a: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445569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 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5569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800767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srgbClr val="FE431E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기능 설명 및 구현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4295800" y="790307"/>
            <a:ext cx="7354459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44351" y="5653669"/>
            <a:ext cx="988662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spc="-150" dirty="0">
                <a:solidFill>
                  <a:srgbClr val="E7E6E6">
                    <a:lumMod val="25000"/>
                  </a:srgbClr>
                </a:solidFill>
                <a:latin typeface="맑은 고딕" panose="020B0503020000020004" pitchFamily="50" charset="-127"/>
              </a:rPr>
              <a:t>회원가입 약관동의 및 회원정보 입력 후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619646-27B0-4DF8-BFF8-87BA75059956}"/>
              </a:ext>
            </a:extLst>
          </p:cNvPr>
          <p:cNvSpPr/>
          <p:nvPr/>
        </p:nvSpPr>
        <p:spPr>
          <a:xfrm>
            <a:off x="983432" y="1775051"/>
            <a:ext cx="5256584" cy="352615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DD9FC6-1C8C-4258-9113-0B6711EF03E8}"/>
              </a:ext>
            </a:extLst>
          </p:cNvPr>
          <p:cNvSpPr/>
          <p:nvPr/>
        </p:nvSpPr>
        <p:spPr>
          <a:xfrm>
            <a:off x="6528048" y="1775050"/>
            <a:ext cx="5184576" cy="3526157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5835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F5DF4D"/>
            </a:gs>
            <a:gs pos="44000">
              <a:srgbClr val="F5DF4D">
                <a:alpha val="70000"/>
                <a:lumMod val="90000"/>
                <a:lumOff val="10000"/>
              </a:srgbClr>
            </a:gs>
            <a:gs pos="71000">
              <a:srgbClr val="939597">
                <a:alpha val="70000"/>
                <a:lumMod val="99000"/>
                <a:lumOff val="1000"/>
              </a:srgbClr>
            </a:gs>
            <a:gs pos="100000">
              <a:srgbClr val="93959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156215" y="1104856"/>
            <a:ext cx="10390684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로그인</a:t>
            </a:r>
            <a:r>
              <a:rPr kumimoji="0" lang="en-US" altLang="ko-KR" sz="1800" b="1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800" b="1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회원가입</a:t>
            </a:r>
            <a:endParaRPr kumimoji="0" lang="en-US" altLang="ko-KR" sz="1800" b="1" i="0" u="none" strike="noStrike" kern="1200" cap="none" spc="-15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9396" y="105273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 w="12700">
                  <a:solidFill>
                    <a:srgbClr val="939597"/>
                  </a:solidFill>
                  <a:prstDash val="solid"/>
                </a:ln>
                <a:pattFill prst="dkUpDiag">
                  <a:fgClr>
                    <a:srgbClr val="939597"/>
                  </a:fgClr>
                  <a:bgClr>
                    <a:srgbClr val="E7E6E6">
                      <a:lumMod val="90000"/>
                    </a:srgbClr>
                  </a:bgClr>
                </a:pattFill>
                <a:effectLst>
                  <a:outerShdw dist="38100" dir="2640000" algn="bl" rotWithShape="0">
                    <a:srgbClr val="939597"/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▶</a:t>
            </a:r>
          </a:p>
        </p:txBody>
      </p:sp>
      <p:sp>
        <p:nvSpPr>
          <p:cNvPr id="35" name="TextBox 3"/>
          <p:cNvSpPr txBox="1">
            <a:spLocks noChangeArrowheads="1"/>
          </p:cNvSpPr>
          <p:nvPr/>
        </p:nvSpPr>
        <p:spPr bwMode="auto">
          <a:xfrm>
            <a:off x="227348" y="197876"/>
            <a:ext cx="11604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 w="15875">
                  <a:solidFill>
                    <a:prstClr val="black"/>
                  </a:solidFill>
                </a:ln>
                <a:pattFill prst="dkUpDiag">
                  <a:fgClr>
                    <a:srgbClr val="E7E6E6">
                      <a:lumMod val="25000"/>
                    </a:srgbClr>
                  </a:fgClr>
                  <a:bgClr>
                    <a:prstClr val="white"/>
                  </a:bgClr>
                </a:patt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04</a:t>
            </a: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445569"/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 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445569"/>
              </a:solidFill>
              <a:effectLst/>
              <a:uLnTx/>
              <a:uFillTx/>
              <a:latin typeface="휴먼둥근헤드라인" panose="02030504000101010101" pitchFamily="18" charset="-127"/>
              <a:ea typeface="휴먼둥근헤드라인" panose="02030504000101010101" pitchFamily="18" charset="-127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1164392" y="313361"/>
            <a:ext cx="2800767" cy="461665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solidFill>
                    <a:srgbClr val="FE431E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rPr>
              <a:t>기능 설명 및 구현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4295800" y="790307"/>
            <a:ext cx="7354459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44351" y="5653669"/>
            <a:ext cx="988662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로그인 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modal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619646-27B0-4DF8-BFF8-87BA75059956}"/>
              </a:ext>
            </a:extLst>
          </p:cNvPr>
          <p:cNvSpPr/>
          <p:nvPr/>
        </p:nvSpPr>
        <p:spPr>
          <a:xfrm>
            <a:off x="983432" y="1775051"/>
            <a:ext cx="5256584" cy="352615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2DD0CB-32A9-4B51-8E2D-C1919F64AFF9}"/>
              </a:ext>
            </a:extLst>
          </p:cNvPr>
          <p:cNvSpPr/>
          <p:nvPr/>
        </p:nvSpPr>
        <p:spPr>
          <a:xfrm>
            <a:off x="6312024" y="1775051"/>
            <a:ext cx="5338235" cy="3526156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693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김당근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1918</TotalTime>
  <Words>688</Words>
  <Application>Microsoft Office PowerPoint</Application>
  <PresentationFormat>와이드스크린</PresentationFormat>
  <Paragraphs>145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HY견고딕</vt:lpstr>
      <vt:lpstr>Calibri Light</vt:lpstr>
      <vt:lpstr>Arial</vt:lpstr>
      <vt:lpstr>Wingdings</vt:lpstr>
      <vt:lpstr>Calibri</vt:lpstr>
      <vt:lpstr>휴먼둥근헤드라인</vt:lpstr>
      <vt:lpstr>휴먼모음T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LEE SEUNGHYUN</cp:lastModifiedBy>
  <cp:revision>200</cp:revision>
  <dcterms:created xsi:type="dcterms:W3CDTF">2014-04-29T00:37:20Z</dcterms:created>
  <dcterms:modified xsi:type="dcterms:W3CDTF">2022-01-28T07:46:52Z</dcterms:modified>
</cp:coreProperties>
</file>