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76" r:id="rId2"/>
  </p:sldMasterIdLst>
  <p:notesMasterIdLst>
    <p:notesMasterId r:id="rId64"/>
  </p:notesMasterIdLst>
  <p:sldIdLst>
    <p:sldId id="722" r:id="rId3"/>
    <p:sldId id="641" r:id="rId4"/>
    <p:sldId id="732" r:id="rId5"/>
    <p:sldId id="645" r:id="rId6"/>
    <p:sldId id="681" r:id="rId7"/>
    <p:sldId id="682" r:id="rId8"/>
    <p:sldId id="740" r:id="rId9"/>
    <p:sldId id="711" r:id="rId10"/>
    <p:sldId id="731" r:id="rId11"/>
    <p:sldId id="729" r:id="rId12"/>
    <p:sldId id="735" r:id="rId13"/>
    <p:sldId id="705" r:id="rId14"/>
    <p:sldId id="737" r:id="rId15"/>
    <p:sldId id="736" r:id="rId16"/>
    <p:sldId id="71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78" r:id="rId30"/>
    <p:sldId id="667" r:id="rId31"/>
    <p:sldId id="660" r:id="rId32"/>
    <p:sldId id="661" r:id="rId33"/>
    <p:sldId id="662" r:id="rId34"/>
    <p:sldId id="663" r:id="rId35"/>
    <p:sldId id="664" r:id="rId36"/>
    <p:sldId id="665" r:id="rId37"/>
    <p:sldId id="670" r:id="rId38"/>
    <p:sldId id="671" r:id="rId39"/>
    <p:sldId id="672" r:id="rId40"/>
    <p:sldId id="673" r:id="rId41"/>
    <p:sldId id="674" r:id="rId42"/>
    <p:sldId id="675" r:id="rId43"/>
    <p:sldId id="717" r:id="rId44"/>
    <p:sldId id="718" r:id="rId45"/>
    <p:sldId id="719" r:id="rId46"/>
    <p:sldId id="720" r:id="rId47"/>
    <p:sldId id="668" r:id="rId48"/>
    <p:sldId id="669" r:id="rId49"/>
    <p:sldId id="612" r:id="rId50"/>
    <p:sldId id="613" r:id="rId51"/>
    <p:sldId id="614" r:id="rId52"/>
    <p:sldId id="610" r:id="rId53"/>
    <p:sldId id="706" r:id="rId54"/>
    <p:sldId id="707" r:id="rId55"/>
    <p:sldId id="708" r:id="rId56"/>
    <p:sldId id="709" r:id="rId57"/>
    <p:sldId id="739" r:id="rId58"/>
    <p:sldId id="754" r:id="rId59"/>
    <p:sldId id="755" r:id="rId60"/>
    <p:sldId id="756" r:id="rId61"/>
    <p:sldId id="757" r:id="rId62"/>
    <p:sldId id="758" r:id="rId63"/>
  </p:sldIdLst>
  <p:sldSz cx="9906000" cy="6858000" type="A4"/>
  <p:notesSz cx="6794500" cy="9931400"/>
  <p:embeddedFontLst>
    <p:embeddedFont>
      <p:font typeface="LG스마트체 Regular" panose="020B0600000101010101" pitchFamily="50" charset="-127"/>
      <p:regular r:id="rId65"/>
    </p:embeddedFont>
    <p:embeddedFont>
      <p:font typeface="산돌고딕B" panose="020B0600000101010101" charset="-127"/>
      <p:regular r:id="rId66"/>
    </p:embeddedFont>
    <p:embeddedFont>
      <p:font typeface="LG스마트체 SemiBold" panose="020B0600000101010101" pitchFamily="50" charset="-127"/>
      <p:bold r:id="rId67"/>
    </p:embeddedFont>
    <p:embeddedFont>
      <p:font typeface="LG스마트체 Light" panose="020B0600000101010101" pitchFamily="50" charset="-127"/>
      <p:regular r:id="rId68"/>
    </p:embeddedFont>
    <p:embeddedFont>
      <p:font typeface="나눔고딕" panose="020D0604000000000000" pitchFamily="50" charset="-127"/>
      <p:regular r:id="rId69"/>
      <p:bold r:id="rId70"/>
    </p:embeddedFont>
    <p:embeddedFont>
      <p:font typeface="Arial Narrow" panose="020B0606020202030204" pitchFamily="34" charset="0"/>
      <p:regular r:id="rId71"/>
      <p:bold r:id="rId72"/>
      <p:italic r:id="rId73"/>
      <p:boldItalic r:id="rId74"/>
    </p:embeddedFont>
    <p:embeddedFont>
      <p:font typeface="맑은 고딕" panose="020B0503020000020004" pitchFamily="50" charset="-127"/>
      <p:regular r:id="rId75"/>
      <p:bold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pos="31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917"/>
    <a:srgbClr val="FCD5B5"/>
    <a:srgbClr val="990033"/>
    <a:srgbClr val="50001B"/>
    <a:srgbClr val="95B3D7"/>
    <a:srgbClr val="B3A2C7"/>
    <a:srgbClr val="92D050"/>
    <a:srgbClr val="A6A6A6"/>
    <a:srgbClr val="FF99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5" autoAdjust="0"/>
    <p:restoredTop sz="95622" autoAdjust="0"/>
  </p:normalViewPr>
  <p:slideViewPr>
    <p:cSldViewPr snapToObjects="1" showGuides="1">
      <p:cViewPr varScale="1">
        <p:scale>
          <a:sx n="107" d="100"/>
          <a:sy n="107" d="100"/>
        </p:scale>
        <p:origin x="-1824" y="-90"/>
      </p:cViewPr>
      <p:guideLst>
        <p:guide orient="horz" pos="2840"/>
        <p:guide orient="horz" pos="3929"/>
        <p:guide orient="horz" pos="164"/>
        <p:guide orient="horz" pos="436"/>
        <p:guide pos="262"/>
        <p:guide pos="761"/>
        <p:guide pos="3075"/>
        <p:guide pos="4027"/>
        <p:guide pos="1260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7" y="1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22B8FF64-82E8-4749-9162-455D17023158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433" tIns="45716" rIns="91433" bIns="45716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3107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7" y="9433107"/>
            <a:ext cx="2944282" cy="49657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EC04D403-E342-413F-A22E-C381E3D9B3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2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461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32D0-F638-4F42-A7A3-35AD651E7C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32D0-F638-4F42-A7A3-35AD651E7C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32D0-F638-4F42-A7A3-35AD651E7C0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spcBef>
                <a:spcPts val="600"/>
              </a:spcBef>
            </a:pPr>
            <a:r>
              <a:rPr lang="en-US" altLang="ko-KR" b="1" dirty="0">
                <a:latin typeface="+mn-ea"/>
              </a:rPr>
              <a:t>VOD </a:t>
            </a:r>
            <a:r>
              <a:rPr lang="ko-KR" altLang="en-US" b="1" dirty="0">
                <a:latin typeface="+mn-ea"/>
              </a:rPr>
              <a:t>시청하면 </a:t>
            </a:r>
            <a:endParaRPr lang="en-US" altLang="ko-KR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배치로 생성해 둔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사용자 프로파일과 추천목록을 참조하여</a:t>
            </a:r>
            <a:endParaRPr lang="en-US" altLang="ko-KR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b="1" dirty="0">
                <a:latin typeface="+mn-ea"/>
              </a:rPr>
              <a:t>실시간으로 사용자 프로파일을 업데이트 하여 </a:t>
            </a:r>
            <a:endParaRPr lang="en-US" altLang="ko-KR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b="1" dirty="0">
                <a:latin typeface="+mn-ea"/>
              </a:rPr>
              <a:t>실시간 추천 결과를 보내준다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957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>
              <a:spcBef>
                <a:spcPts val="600"/>
              </a:spcBef>
            </a:pPr>
            <a:r>
              <a:rPr lang="ko-KR" altLang="en-US" b="1" dirty="0">
                <a:latin typeface="+mn-ea"/>
              </a:rPr>
              <a:t>실시간 수집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주기적 수집 </a:t>
            </a:r>
            <a:r>
              <a:rPr lang="en-US" altLang="ko-KR" b="1" dirty="0" smtClean="0">
                <a:latin typeface="+mn-ea"/>
              </a:rPr>
              <a:t>Data</a:t>
            </a:r>
            <a:r>
              <a:rPr lang="ko-KR" altLang="en-US" b="1" dirty="0" smtClean="0">
                <a:latin typeface="+mn-ea"/>
              </a:rPr>
              <a:t>를 </a:t>
            </a:r>
            <a:r>
              <a:rPr lang="ko-KR" altLang="en-US" b="1" dirty="0">
                <a:latin typeface="+mn-ea"/>
              </a:rPr>
              <a:t>모두 </a:t>
            </a:r>
            <a:r>
              <a:rPr lang="en-US" altLang="ko-KR" b="1" dirty="0">
                <a:latin typeface="+mn-ea"/>
              </a:rPr>
              <a:t>HDFS</a:t>
            </a:r>
            <a:r>
              <a:rPr lang="ko-KR" altLang="en-US" b="1" dirty="0">
                <a:latin typeface="+mn-ea"/>
              </a:rPr>
              <a:t>에 저장하고</a:t>
            </a:r>
            <a:endParaRPr lang="en-US" altLang="ko-KR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ko-KR" b="1" dirty="0">
                <a:latin typeface="+mn-ea"/>
              </a:rPr>
              <a:t>Machine Learning </a:t>
            </a:r>
            <a:r>
              <a:rPr lang="ko-KR" altLang="en-US" b="1" dirty="0">
                <a:latin typeface="+mn-ea"/>
              </a:rPr>
              <a:t>배치처리를 통해서 </a:t>
            </a:r>
            <a:endParaRPr lang="en-US" altLang="ko-KR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b="1" dirty="0">
                <a:latin typeface="+mn-ea"/>
              </a:rPr>
              <a:t>사용자 프로파일과 추천목록을 배치로 생성해 놓는다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latinLnBrk="0">
              <a:spcBef>
                <a:spcPts val="600"/>
              </a:spcBef>
            </a:pPr>
            <a:endParaRPr lang="en-US" altLang="ko-KR" b="1" dirty="0">
              <a:latin typeface="+mn-ea"/>
            </a:endParaRPr>
          </a:p>
          <a:p>
            <a:pPr marL="171436" indent="-171436" latinLnBrk="0">
              <a:spcBef>
                <a:spcPts val="600"/>
              </a:spcBef>
              <a:buFont typeface="Arial" charset="0"/>
              <a:buChar char="•"/>
            </a:pPr>
            <a:r>
              <a:rPr lang="ko-KR" altLang="en-US" b="1" dirty="0">
                <a:latin typeface="+mn-ea"/>
              </a:rPr>
              <a:t>생성 결과는 </a:t>
            </a:r>
            <a:r>
              <a:rPr lang="en-US" altLang="ko-KR" b="1" dirty="0" smtClean="0">
                <a:latin typeface="+mn-ea"/>
              </a:rPr>
              <a:t>Data </a:t>
            </a:r>
            <a:r>
              <a:rPr lang="ko-KR" altLang="en-US" b="1" dirty="0" smtClean="0">
                <a:latin typeface="+mn-ea"/>
              </a:rPr>
              <a:t>저장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레이어에</a:t>
            </a:r>
            <a:r>
              <a:rPr lang="ko-KR" altLang="en-US" b="1" dirty="0">
                <a:latin typeface="+mn-ea"/>
              </a:rPr>
              <a:t> 저장된다</a:t>
            </a:r>
            <a:r>
              <a:rPr lang="en-US" altLang="ko-KR" b="1" dirty="0">
                <a:latin typeface="+mn-ea"/>
              </a:rPr>
              <a:t>. </a:t>
            </a:r>
          </a:p>
          <a:p>
            <a:pPr latinLnBrk="0">
              <a:spcBef>
                <a:spcPts val="600"/>
              </a:spcBef>
            </a:pPr>
            <a:r>
              <a:rPr lang="en-US" altLang="ko-KR" b="1" dirty="0">
                <a:latin typeface="+mn-ea"/>
              </a:rPr>
              <a:t>   (</a:t>
            </a:r>
            <a:r>
              <a:rPr lang="ko-KR" altLang="en-US" b="1" dirty="0">
                <a:latin typeface="+mn-ea"/>
              </a:rPr>
              <a:t>그림의 단순성을 위해 표시하지 않았음</a:t>
            </a:r>
            <a:r>
              <a:rPr lang="en-US" altLang="ko-KR" b="1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525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4C232-DC80-4F81-AB23-F67645BF22C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8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32D0-F638-4F42-A7A3-35AD651E7C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1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183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18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46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18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32D0-F638-4F42-A7A3-35AD651E7C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632D0-F638-4F42-A7A3-35AD651E7C0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7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73051" y="173037"/>
            <a:ext cx="3965574" cy="339725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" y="6508450"/>
            <a:ext cx="99463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81" y="6451244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83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3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7481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394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80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340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Autofit/>
          </a:bodyPr>
          <a:lstStyle>
            <a:lvl1pPr algn="l">
              <a:defRPr sz="16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20000"/>
              </a:lnSpc>
              <a:buNone/>
              <a:defRPr sz="1600" b="1">
                <a:latin typeface="+mn-ea"/>
                <a:ea typeface="+mn-ea"/>
              </a:defRPr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689304" y="6294365"/>
            <a:ext cx="1808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latin typeface="+mn-ea"/>
                <a:ea typeface="+mn-ea"/>
              </a:rPr>
              <a:t>LG</a:t>
            </a:r>
            <a:r>
              <a:rPr lang="en-US" altLang="ko-KR" sz="1000" b="1" baseline="0" dirty="0" smtClean="0">
                <a:latin typeface="+mn-ea"/>
                <a:ea typeface="+mn-ea"/>
              </a:rPr>
              <a:t> CNS  |   </a:t>
            </a:r>
            <a:fld id="{A1471B78-5336-4C4A-AE8F-2043255DCB4B}" type="slidenum">
              <a:rPr lang="ko-KR" altLang="en-US" sz="1000" smtClean="0">
                <a:latin typeface="+mn-ea"/>
                <a:ea typeface="+mn-ea"/>
              </a:rPr>
              <a:pPr marL="0" marR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000" b="1" baseline="0" dirty="0" smtClean="0">
                <a:latin typeface="+mn-ea"/>
                <a:ea typeface="+mn-ea"/>
              </a:rPr>
              <a:t>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1" y="541220"/>
            <a:ext cx="9906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62001" y="1916113"/>
            <a:ext cx="8382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1" y="6248400"/>
            <a:ext cx="3048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kumimoji="1" lang="en-US" altLang="ko-K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6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9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9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2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2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E7E929BC-D47B-43C4-AE4F-E45C8A993DF5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12FCE34E-800F-4791-B89D-663C196DA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Line 3"/>
          <p:cNvSpPr>
            <a:spLocks noChangeShapeType="1"/>
          </p:cNvSpPr>
          <p:nvPr/>
        </p:nvSpPr>
        <p:spPr bwMode="gray">
          <a:xfrm>
            <a:off x="344488" y="765175"/>
            <a:ext cx="92170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1400" dirty="0">
              <a:solidFill>
                <a:srgbClr val="000000"/>
              </a:solidFill>
              <a:latin typeface="LG스마트체 Regular" panose="020B0600000101010101" pitchFamily="50" charset="-127"/>
              <a:ea typeface="돋움체" pitchFamily="49" charset="-127"/>
            </a:endParaRPr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gray">
          <a:xfrm>
            <a:off x="8553400" y="6605590"/>
            <a:ext cx="906315" cy="263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-confidential-</a:t>
            </a:r>
          </a:p>
        </p:txBody>
      </p:sp>
    </p:spTree>
    <p:extLst>
      <p:ext uri="{BB962C8B-B14F-4D97-AF65-F5344CB8AC3E}">
        <p14:creationId xmlns:p14="http://schemas.microsoft.com/office/powerpoint/2010/main" val="30574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hyperlink" Target="https://www.quora.com/What-is-Spotifys-architecture" TargetMode="External"/><Relationship Id="rId4" Type="http://schemas.openxmlformats.org/officeDocument/2006/relationships/hyperlink" Target="https://labs.spotify.com/2015/11/18/what-made-discover-weekly-one-of-our-most-successful-feature-launches-to-date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0.xml"/><Relationship Id="rId7" Type="http://schemas.openxmlformats.org/officeDocument/2006/relationships/slide" Target="slide3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slide" Target="slide42.xml"/><Relationship Id="rId4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5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5" Type="http://schemas.openxmlformats.org/officeDocument/2006/relationships/slide" Target="slide51.xml"/><Relationship Id="rId4" Type="http://schemas.openxmlformats.org/officeDocument/2006/relationships/slide" Target="slide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4483" y="1556792"/>
            <a:ext cx="3196709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2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전략 보고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144688" y="2204864"/>
            <a:ext cx="568863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1256" y="5085184"/>
            <a:ext cx="1943161" cy="9848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2016.2.16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>
              <a:spcBef>
                <a:spcPts val="600"/>
              </a:spcBef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박용익 상무 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>
              <a:spcBef>
                <a:spcPts val="600"/>
              </a:spcBef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AWS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양승도 수석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2171" y="2511524"/>
            <a:ext cx="3143809" cy="214161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marL="342900" indent="-342900" latinLnBrk="0">
              <a:lnSpc>
                <a:spcPct val="120000"/>
              </a:lnSpc>
              <a:buAutoNum type="arabicPeriod"/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서비스 구현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방향성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latinLnBrk="0">
              <a:lnSpc>
                <a:spcPct val="120000"/>
              </a:lnSpc>
              <a:buFontTx/>
              <a:buAutoNum type="arabicPeriod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 구현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 Image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latinLnBrk="0">
              <a:lnSpc>
                <a:spcPct val="120000"/>
              </a:lnSpc>
              <a:buFontTx/>
              <a:buAutoNum type="arabicPeriod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 핵심 기술요소</a:t>
            </a:r>
          </a:p>
          <a:p>
            <a:pPr marL="342900" indent="-342900" latinLnBrk="0">
              <a:lnSpc>
                <a:spcPct val="120000"/>
              </a:lnSpc>
              <a:buFontTx/>
              <a:buAutoNum type="arabicPeriod"/>
            </a:pP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 영역별 파트너  선정</a:t>
            </a:r>
          </a:p>
          <a:p>
            <a:pPr marL="342900" indent="-342900" latinLnBrk="0">
              <a:lnSpc>
                <a:spcPct val="120000"/>
              </a:lnSpc>
              <a:buFontTx/>
              <a:buAutoNum type="arabicPeriod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역량 확보</a:t>
            </a:r>
          </a:p>
          <a:p>
            <a:pPr marL="342900" indent="-342900" latinLnBrk="0">
              <a:lnSpc>
                <a:spcPct val="120000"/>
              </a:lnSpc>
              <a:buFontTx/>
              <a:buAutoNum type="arabicPeriod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방안</a:t>
            </a:r>
          </a:p>
          <a:p>
            <a:pPr marL="342900" indent="-342900" latinLnBrk="0">
              <a:lnSpc>
                <a:spcPct val="120000"/>
              </a:lnSpc>
              <a:buFontTx/>
              <a:buAutoNum type="arabicPeriod"/>
            </a:pP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추진 </a:t>
            </a:r>
            <a:r>
              <a:rPr lang="ko-KR" altLang="en-US" sz="14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로드맵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 latinLnBrk="0">
              <a:lnSpc>
                <a:spcPct val="120000"/>
              </a:lnSpc>
              <a:buAutoNum type="arabicPeriod"/>
            </a:pP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이등변 삼각형 195"/>
          <p:cNvSpPr/>
          <p:nvPr/>
        </p:nvSpPr>
        <p:spPr>
          <a:xfrm rot="10800000">
            <a:off x="2254623" y="5969225"/>
            <a:ext cx="1657620" cy="17099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latinLnBrk="0"/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Big Data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관리 방안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4968" y="6528064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9/10</a:t>
            </a:r>
            <a:endParaRPr lang="ko-KR" altLang="en-US" sz="1200" b="1" dirty="0" smtClean="0">
              <a:latin typeface="+mn-ea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4469"/>
              </p:ext>
            </p:extLst>
          </p:nvPr>
        </p:nvGraphicFramePr>
        <p:xfrm>
          <a:off x="686006" y="2251814"/>
          <a:ext cx="4537235" cy="3717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931"/>
                <a:gridCol w="1368152"/>
                <a:gridCol w="1368152"/>
              </a:tblGrid>
              <a:tr h="50287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9102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6184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681520" y="1374676"/>
            <a:ext cx="2807984" cy="341312"/>
            <a:chOff x="352877" y="1422534"/>
            <a:chExt cx="2703134" cy="341312"/>
          </a:xfrm>
        </p:grpSpPr>
        <p:sp>
          <p:nvSpPr>
            <p:cNvPr id="106" name="Line 16"/>
            <p:cNvSpPr>
              <a:spLocks noChangeShapeType="1"/>
            </p:cNvSpPr>
            <p:nvPr/>
          </p:nvSpPr>
          <p:spPr bwMode="auto">
            <a:xfrm flipV="1">
              <a:off x="352877" y="1763846"/>
              <a:ext cx="2703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1231750" y="1422534"/>
              <a:ext cx="9231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</a:t>
              </a:r>
              <a:r>
                <a:rPr lang="ko-KR" altLang="en-US" sz="16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진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과제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9" name="텍스트 개체 틀 2"/>
          <p:cNvSpPr txBox="1">
            <a:spLocks/>
          </p:cNvSpPr>
          <p:nvPr/>
        </p:nvSpPr>
        <p:spPr>
          <a:xfrm>
            <a:off x="6357528" y="2009598"/>
            <a:ext cx="3780048" cy="223445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 등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활동 강화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서비스부터 데이터 수집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 등 강화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기획 및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기획 필수화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indent="0" latinLnBrk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lnSpc>
                <a:spcPct val="120000"/>
              </a:lnSpc>
              <a:spcBef>
                <a:spcPts val="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Lifecycle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및 공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 기반 확보 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Data  Lifecycle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및 활용 프로세스 정립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주제 영역별 데이터 정보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체계 확보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상품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 어우르는 공통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및 분석 기반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(Data Lake)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160864" y="1844824"/>
            <a:ext cx="1332000" cy="43047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(Netflix)</a:t>
            </a:r>
            <a:endParaRPr lang="ko-KR" altLang="en-US" sz="12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517298" y="1844825"/>
            <a:ext cx="1332000" cy="43047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(Apple Music)</a:t>
            </a:r>
            <a:endParaRPr lang="ko-KR" altLang="en-US" sz="12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891837" y="1844824"/>
            <a:ext cx="1332000" cy="43047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Smart Home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(Nest)</a:t>
            </a:r>
            <a:endParaRPr lang="ko-KR" altLang="en-US" sz="12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텍스트 개체 틀 2"/>
          <p:cNvSpPr txBox="1">
            <a:spLocks/>
          </p:cNvSpPr>
          <p:nvPr/>
        </p:nvSpPr>
        <p:spPr>
          <a:xfrm>
            <a:off x="2532091" y="5058936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별점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텍스트 개체 틀 2"/>
          <p:cNvSpPr txBox="1">
            <a:spLocks/>
          </p:cNvSpPr>
          <p:nvPr/>
        </p:nvSpPr>
        <p:spPr>
          <a:xfrm>
            <a:off x="2531417" y="3735355"/>
            <a:ext cx="576000" cy="257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속성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텍스트 개체 틀 2"/>
          <p:cNvSpPr txBox="1">
            <a:spLocks/>
          </p:cNvSpPr>
          <p:nvPr/>
        </p:nvSpPr>
        <p:spPr>
          <a:xfrm>
            <a:off x="2531417" y="3043903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정보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텍스트 개체 틀 2"/>
          <p:cNvSpPr txBox="1">
            <a:spLocks/>
          </p:cNvSpPr>
          <p:nvPr/>
        </p:nvSpPr>
        <p:spPr>
          <a:xfrm>
            <a:off x="2532091" y="4357890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관심장르 등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텍스트 개체 틀 2"/>
          <p:cNvSpPr txBox="1">
            <a:spLocks/>
          </p:cNvSpPr>
          <p:nvPr/>
        </p:nvSpPr>
        <p:spPr>
          <a:xfrm>
            <a:off x="3185627" y="3735355"/>
            <a:ext cx="576000" cy="257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가족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친구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텍스트 개체 틀 2"/>
          <p:cNvSpPr txBox="1">
            <a:spLocks/>
          </p:cNvSpPr>
          <p:nvPr/>
        </p:nvSpPr>
        <p:spPr>
          <a:xfrm>
            <a:off x="3185627" y="4357890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텍스트 개체 틀 2"/>
          <p:cNvSpPr txBox="1">
            <a:spLocks/>
          </p:cNvSpPr>
          <p:nvPr/>
        </p:nvSpPr>
        <p:spPr>
          <a:xfrm>
            <a:off x="3185627" y="4708413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나의 음악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텍스트 개체 틀 2"/>
          <p:cNvSpPr txBox="1">
            <a:spLocks/>
          </p:cNvSpPr>
          <p:nvPr/>
        </p:nvSpPr>
        <p:spPr>
          <a:xfrm>
            <a:off x="2531417" y="4043944"/>
            <a:ext cx="576000" cy="206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재생목록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텍스트 개체 틀 2"/>
          <p:cNvSpPr txBox="1">
            <a:spLocks/>
          </p:cNvSpPr>
          <p:nvPr/>
        </p:nvSpPr>
        <p:spPr>
          <a:xfrm>
            <a:off x="2532091" y="4708413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 음악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0" name="텍스트 개체 틀 2"/>
          <p:cNvSpPr txBox="1">
            <a:spLocks/>
          </p:cNvSpPr>
          <p:nvPr/>
        </p:nvSpPr>
        <p:spPr>
          <a:xfrm>
            <a:off x="3185627" y="5058936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새로운 음악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텍스트 개체 틀 2"/>
          <p:cNvSpPr txBox="1">
            <a:spLocks/>
          </p:cNvSpPr>
          <p:nvPr/>
        </p:nvSpPr>
        <p:spPr>
          <a:xfrm>
            <a:off x="2532091" y="5364194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라디오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381088" y="1374676"/>
            <a:ext cx="5364000" cy="341312"/>
            <a:chOff x="383673" y="1374676"/>
            <a:chExt cx="4719251" cy="341312"/>
          </a:xfrm>
        </p:grpSpPr>
        <p:sp>
          <p:nvSpPr>
            <p:cNvPr id="133" name="Line 16"/>
            <p:cNvSpPr>
              <a:spLocks noChangeShapeType="1"/>
            </p:cNvSpPr>
            <p:nvPr/>
          </p:nvSpPr>
          <p:spPr bwMode="auto">
            <a:xfrm flipV="1">
              <a:off x="383673" y="1715988"/>
              <a:ext cx="4719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614172" y="1374676"/>
              <a:ext cx="4258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BP</a:t>
              </a:r>
              <a:r>
                <a:rPr lang="ko-KR" altLang="en-US" sz="16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대비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U+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비교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36" name="텍스트 개체 틀 2"/>
          <p:cNvSpPr txBox="1">
            <a:spLocks/>
          </p:cNvSpPr>
          <p:nvPr/>
        </p:nvSpPr>
        <p:spPr>
          <a:xfrm>
            <a:off x="1236277" y="2431518"/>
            <a:ext cx="576000" cy="2880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박스오피스</a:t>
            </a:r>
            <a:endParaRPr lang="en-US" altLang="ko-KR" sz="9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텍스트 개체 틀 2"/>
          <p:cNvSpPr txBox="1">
            <a:spLocks/>
          </p:cNvSpPr>
          <p:nvPr/>
        </p:nvSpPr>
        <p:spPr>
          <a:xfrm>
            <a:off x="1236277" y="4357890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조사자료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텍스트 개체 틀 2"/>
          <p:cNvSpPr txBox="1">
            <a:spLocks/>
          </p:cNvSpPr>
          <p:nvPr/>
        </p:nvSpPr>
        <p:spPr>
          <a:xfrm>
            <a:off x="1855848" y="4357890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비평가 의견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텍스트 개체 틀 2"/>
          <p:cNvSpPr txBox="1">
            <a:spLocks/>
          </p:cNvSpPr>
          <p:nvPr/>
        </p:nvSpPr>
        <p:spPr>
          <a:xfrm>
            <a:off x="1236277" y="4707755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altLang="ko-KR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텍스트 개체 틀 2"/>
          <p:cNvSpPr txBox="1">
            <a:spLocks/>
          </p:cNvSpPr>
          <p:nvPr/>
        </p:nvSpPr>
        <p:spPr>
          <a:xfrm>
            <a:off x="1855848" y="4707755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언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텍스트 개체 틀 2"/>
          <p:cNvSpPr txBox="1">
            <a:spLocks/>
          </p:cNvSpPr>
          <p:nvPr/>
        </p:nvSpPr>
        <p:spPr>
          <a:xfrm>
            <a:off x="1236277" y="3742975"/>
            <a:ext cx="576000" cy="257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콘텐츠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소비 패턴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텍스트 개체 틀 2"/>
          <p:cNvSpPr txBox="1">
            <a:spLocks/>
          </p:cNvSpPr>
          <p:nvPr/>
        </p:nvSpPr>
        <p:spPr>
          <a:xfrm>
            <a:off x="1236277" y="3043903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콘텐츠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선택 결과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텍스트 개체 틀 2"/>
          <p:cNvSpPr txBox="1">
            <a:spLocks/>
          </p:cNvSpPr>
          <p:nvPr/>
        </p:nvSpPr>
        <p:spPr>
          <a:xfrm>
            <a:off x="1855848" y="3742975"/>
            <a:ext cx="576000" cy="257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콘텐츠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선택 과정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텍스트 개체 틀 2"/>
          <p:cNvSpPr txBox="1">
            <a:spLocks/>
          </p:cNvSpPr>
          <p:nvPr/>
        </p:nvSpPr>
        <p:spPr>
          <a:xfrm>
            <a:off x="1236277" y="3335256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정보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텍스트 개체 틀 2"/>
          <p:cNvSpPr txBox="1">
            <a:spLocks/>
          </p:cNvSpPr>
          <p:nvPr/>
        </p:nvSpPr>
        <p:spPr>
          <a:xfrm>
            <a:off x="1855848" y="2435587"/>
            <a:ext cx="576000" cy="2880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altLang="ko-KR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 (</a:t>
            </a:r>
            <a:r>
              <a:rPr lang="ko-KR" altLang="en-US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출연진</a:t>
            </a:r>
            <a:r>
              <a:rPr lang="en-US" altLang="ko-KR" sz="9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..)</a:t>
            </a:r>
            <a:endParaRPr lang="en-US" altLang="ko-KR" sz="9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텍스트 개체 틀 2"/>
          <p:cNvSpPr txBox="1">
            <a:spLocks/>
          </p:cNvSpPr>
          <p:nvPr/>
        </p:nvSpPr>
        <p:spPr>
          <a:xfrm>
            <a:off x="1855848" y="3043903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 (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세부장르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..)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텍스트 개체 틀 2"/>
          <p:cNvSpPr txBox="1">
            <a:spLocks/>
          </p:cNvSpPr>
          <p:nvPr/>
        </p:nvSpPr>
        <p:spPr>
          <a:xfrm>
            <a:off x="1236277" y="5057666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평가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텍스트 개체 틀 2"/>
          <p:cNvSpPr txBox="1">
            <a:spLocks/>
          </p:cNvSpPr>
          <p:nvPr/>
        </p:nvSpPr>
        <p:spPr>
          <a:xfrm>
            <a:off x="1855848" y="5057666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추정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Meta(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종교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..)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텍스트 개체 틀 2"/>
          <p:cNvSpPr txBox="1">
            <a:spLocks/>
          </p:cNvSpPr>
          <p:nvPr/>
        </p:nvSpPr>
        <p:spPr>
          <a:xfrm>
            <a:off x="1236277" y="5364104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고객간 관계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2532091" y="5678505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음성명령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텍스트 개체 틀 2"/>
          <p:cNvSpPr txBox="1">
            <a:spLocks/>
          </p:cNvSpPr>
          <p:nvPr/>
        </p:nvSpPr>
        <p:spPr>
          <a:xfrm>
            <a:off x="3185627" y="5364194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</a:t>
            </a: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큐레이션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텍스트 개체 틀 2"/>
          <p:cNvSpPr txBox="1">
            <a:spLocks/>
          </p:cNvSpPr>
          <p:nvPr/>
        </p:nvSpPr>
        <p:spPr>
          <a:xfrm>
            <a:off x="3912243" y="5058936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파장센서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텍스트 개체 틀 2"/>
          <p:cNvSpPr txBox="1">
            <a:spLocks/>
          </p:cNvSpPr>
          <p:nvPr/>
        </p:nvSpPr>
        <p:spPr>
          <a:xfrm>
            <a:off x="3912243" y="4357890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외부업체 기기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(Fan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텍스트 개체 틀 2"/>
          <p:cNvSpPr txBox="1">
            <a:spLocks/>
          </p:cNvSpPr>
          <p:nvPr/>
        </p:nvSpPr>
        <p:spPr>
          <a:xfrm>
            <a:off x="4581019" y="4357890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외부업체 정보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텍스트 개체 틀 2"/>
          <p:cNvSpPr txBox="1">
            <a:spLocks/>
          </p:cNvSpPr>
          <p:nvPr/>
        </p:nvSpPr>
        <p:spPr>
          <a:xfrm>
            <a:off x="4581019" y="4708413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온도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습도 센서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텍스트 개체 틀 2"/>
          <p:cNvSpPr txBox="1">
            <a:spLocks/>
          </p:cNvSpPr>
          <p:nvPr/>
        </p:nvSpPr>
        <p:spPr>
          <a:xfrm>
            <a:off x="3912243" y="4708413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원거리 감지 센서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텍스트 개체 틀 2"/>
          <p:cNvSpPr txBox="1">
            <a:spLocks/>
          </p:cNvSpPr>
          <p:nvPr/>
        </p:nvSpPr>
        <p:spPr>
          <a:xfrm>
            <a:off x="4581019" y="5058936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일산화탄소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열 감지기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텍스트 개체 틀 2"/>
          <p:cNvSpPr txBox="1">
            <a:spLocks/>
          </p:cNvSpPr>
          <p:nvPr/>
        </p:nvSpPr>
        <p:spPr>
          <a:xfrm>
            <a:off x="3912243" y="5364194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광센서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텍스트 개체 틀 2"/>
          <p:cNvSpPr txBox="1">
            <a:spLocks/>
          </p:cNvSpPr>
          <p:nvPr/>
        </p:nvSpPr>
        <p:spPr>
          <a:xfrm>
            <a:off x="4581019" y="5364194"/>
            <a:ext cx="576000" cy="2575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외부업체 연결 정보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텍스트 개체 틀 2"/>
          <p:cNvSpPr txBox="1">
            <a:spLocks/>
          </p:cNvSpPr>
          <p:nvPr/>
        </p:nvSpPr>
        <p:spPr>
          <a:xfrm>
            <a:off x="3912243" y="3722892"/>
            <a:ext cx="576000" cy="257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온도조절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텍스트 개체 틀 2"/>
          <p:cNvSpPr txBox="1">
            <a:spLocks/>
          </p:cNvSpPr>
          <p:nvPr/>
        </p:nvSpPr>
        <p:spPr>
          <a:xfrm>
            <a:off x="4581019" y="3722892"/>
            <a:ext cx="576000" cy="257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Protect</a:t>
            </a:r>
            <a:b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(smoke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텍스트 개체 틀 2"/>
          <p:cNvSpPr txBox="1">
            <a:spLocks/>
          </p:cNvSpPr>
          <p:nvPr/>
        </p:nvSpPr>
        <p:spPr>
          <a:xfrm>
            <a:off x="3912243" y="4031481"/>
            <a:ext cx="576000" cy="206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카메라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텍스트 개체 틀 2"/>
          <p:cNvSpPr txBox="1">
            <a:spLocks/>
          </p:cNvSpPr>
          <p:nvPr/>
        </p:nvSpPr>
        <p:spPr>
          <a:xfrm>
            <a:off x="3912243" y="2785734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고객정보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텍스트 개체 틀 2"/>
          <p:cNvSpPr txBox="1">
            <a:spLocks/>
          </p:cNvSpPr>
          <p:nvPr/>
        </p:nvSpPr>
        <p:spPr>
          <a:xfrm>
            <a:off x="4581019" y="2785734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위치정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텍스트 개체 틀 2"/>
          <p:cNvSpPr txBox="1">
            <a:spLocks/>
          </p:cNvSpPr>
          <p:nvPr/>
        </p:nvSpPr>
        <p:spPr>
          <a:xfrm>
            <a:off x="3912243" y="3088135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연결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Things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텍스트 개체 틀 2"/>
          <p:cNvSpPr txBox="1">
            <a:spLocks/>
          </p:cNvSpPr>
          <p:nvPr/>
        </p:nvSpPr>
        <p:spPr>
          <a:xfrm>
            <a:off x="4581019" y="3087138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근거리 감지 센서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텍스트 개체 틀 2"/>
          <p:cNvSpPr txBox="1">
            <a:spLocks/>
          </p:cNvSpPr>
          <p:nvPr/>
        </p:nvSpPr>
        <p:spPr>
          <a:xfrm>
            <a:off x="4581019" y="4038058"/>
            <a:ext cx="576000" cy="206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가전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일부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텍스트 개체 틀 2"/>
          <p:cNvSpPr txBox="1">
            <a:spLocks/>
          </p:cNvSpPr>
          <p:nvPr/>
        </p:nvSpPr>
        <p:spPr>
          <a:xfrm>
            <a:off x="3912243" y="3385990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도어락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가스락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7" name="텍스트 개체 틀 2"/>
          <p:cNvSpPr txBox="1">
            <a:spLocks/>
          </p:cNvSpPr>
          <p:nvPr/>
        </p:nvSpPr>
        <p:spPr>
          <a:xfrm>
            <a:off x="4581019" y="3385990"/>
            <a:ext cx="576000" cy="2575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0" tIns="0" rIns="0" bIns="0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spcBef>
                <a:spcPts val="0"/>
              </a:spcBef>
              <a:buNone/>
            </a:pP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열림감지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플러그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1" name="텍스트 개체 틀 2"/>
          <p:cNvSpPr txBox="1">
            <a:spLocks/>
          </p:cNvSpPr>
          <p:nvPr/>
        </p:nvSpPr>
        <p:spPr>
          <a:xfrm>
            <a:off x="272480" y="611451"/>
            <a:ext cx="9937104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서비스 및 각 사업 영역의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활용이 원활하도록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측면의 개선 활동을 추진함</a:t>
            </a:r>
            <a:endParaRPr lang="en-US" altLang="ko-KR" sz="1600" b="1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2" name="이등변 삼각형 181"/>
          <p:cNvSpPr/>
          <p:nvPr/>
        </p:nvSpPr>
        <p:spPr>
          <a:xfrm rot="10800000">
            <a:off x="7376553" y="4669195"/>
            <a:ext cx="1224136" cy="1344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600395" y="4998628"/>
            <a:ext cx="2845651" cy="8489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lnSpc>
                <a:spcPct val="120000"/>
              </a:lnSpc>
              <a:spcBef>
                <a:spcPts val="600"/>
              </a:spcBef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서비스 및 사업의 각 영역에서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적기에 활용할 수 있도록 지원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71926" y="6582544"/>
            <a:ext cx="3712876" cy="2308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문서 및 서비스 구성 기준 추정치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향후 서비스 </a:t>
            </a: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개발시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상세 분석 예정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2553" y="2242936"/>
            <a:ext cx="330029" cy="37174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atinLnBrk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</a:p>
          <a:p>
            <a:pPr marL="90487" latinLnBrk="0"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0487" latinLnBrk="0">
              <a:lnSpc>
                <a:spcPct val="12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수준별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0487" latinLnBrk="0">
              <a:lnSpc>
                <a:spcPct val="12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매핑</a:t>
            </a:r>
            <a:endParaRPr lang="ko-KR" altLang="en-US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869" y="2204864"/>
            <a:ext cx="142539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04112" y="2748798"/>
            <a:ext cx="784189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04112" y="3703008"/>
            <a:ext cx="45397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86006" y="4351080"/>
            <a:ext cx="588623" cy="6617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미생성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Bef>
                <a:spcPts val="600"/>
              </a:spcBef>
            </a:pP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(Data</a:t>
            </a:r>
            <a:b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없음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91637" y="4325354"/>
            <a:ext cx="5188087" cy="164387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86005" y="2755871"/>
            <a:ext cx="5193719" cy="156948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이등변 삼각형 193"/>
          <p:cNvSpPr/>
          <p:nvPr/>
        </p:nvSpPr>
        <p:spPr>
          <a:xfrm rot="5400000">
            <a:off x="5398022" y="3891931"/>
            <a:ext cx="1657620" cy="18864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8803" y="4585454"/>
            <a:ext cx="630301" cy="97872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부터</a:t>
            </a: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282983" y="2964768"/>
            <a:ext cx="453970" cy="120032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en-US" altLang="ko-KR" sz="1200" b="1" i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</a:t>
            </a:r>
            <a:r>
              <a:rPr lang="ko-KR" altLang="en-US" sz="1200" b="1" i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</a:t>
            </a:r>
            <a:endParaRPr lang="en-US" altLang="ko-KR" sz="12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162" y="6191938"/>
            <a:ext cx="457689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및 플랫폼 확보와 동시에 </a:t>
            </a:r>
            <a:r>
              <a:rPr lang="en-US" altLang="ko-KR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 </a:t>
            </a:r>
            <a:r>
              <a:rPr lang="ko-KR" altLang="en-US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</a:t>
            </a:r>
            <a:r>
              <a:rPr lang="en-US" altLang="ko-KR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r>
              <a:rPr lang="en-US" altLang="ko-KR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강화 활동 필요</a:t>
            </a:r>
            <a:endParaRPr lang="en-US" altLang="ko-KR" sz="1400" b="1" i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6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2216"/>
              </p:ext>
            </p:extLst>
          </p:nvPr>
        </p:nvGraphicFramePr>
        <p:xfrm>
          <a:off x="344489" y="1661160"/>
          <a:ext cx="9217023" cy="472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7"/>
                <a:gridCol w="1440160"/>
                <a:gridCol w="1656184"/>
                <a:gridCol w="1656184"/>
                <a:gridCol w="1656184"/>
                <a:gridCol w="1656184"/>
              </a:tblGrid>
              <a:tr h="3613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영역 구분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2016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Big Data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추진 체계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셋업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및 기반 확보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2017~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33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4067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Big Data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기반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 서비스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Data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의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생성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수집 확대 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Big Data</a:t>
                      </a:r>
                    </a:p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kern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공통 플랫폼 확보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분석 역량 </a:t>
                      </a:r>
                      <a:r>
                        <a:rPr lang="ko-KR" altLang="en-US" sz="1400" b="1" kern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5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영역의 단계적 이행을 토대로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서비스의 지속적 혁신 및 신규 서비스 발굴 확대하겠음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latinLnBrk="0"/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추진 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로드맵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08784" y="1124744"/>
            <a:ext cx="2524591" cy="5210483"/>
            <a:chOff x="3008784" y="1124744"/>
            <a:chExt cx="2524591" cy="5233244"/>
          </a:xfrm>
        </p:grpSpPr>
        <p:sp>
          <p:nvSpPr>
            <p:cNvPr id="4" name="TextBox 3"/>
            <p:cNvSpPr txBox="1"/>
            <p:nvPr/>
          </p:nvSpPr>
          <p:spPr>
            <a:xfrm>
              <a:off x="4504247" y="1124744"/>
              <a:ext cx="1029128" cy="55641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 latinLnBrk="0"/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Quick Win</a:t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(7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월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1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차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Open)</a:t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▼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025008" y="2037988"/>
              <a:ext cx="0" cy="43200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오각형 42"/>
            <p:cNvSpPr/>
            <p:nvPr/>
          </p:nvSpPr>
          <p:spPr>
            <a:xfrm>
              <a:off x="3008784" y="2348880"/>
              <a:ext cx="1964540" cy="4009108"/>
            </a:xfrm>
            <a:prstGeom prst="homePlate">
              <a:avLst>
                <a:gd name="adj" fmla="val 8622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30000"/>
                </a:lnSpc>
              </a:pPr>
              <a:r>
                <a:rPr lang="en-US" altLang="ko-KR" sz="1600" b="1" u="sng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Pilot</a:t>
              </a: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확보된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와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기존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Infra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활용한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Quick Win</a:t>
              </a: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추가 확보 필요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생성 기획</a:t>
              </a: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플랫폼 선정</a:t>
              </a: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인원 육성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97016" y="1124744"/>
            <a:ext cx="2736304" cy="5210483"/>
            <a:chOff x="5097016" y="1124744"/>
            <a:chExt cx="2736304" cy="523324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7401272" y="2037988"/>
              <a:ext cx="0" cy="43200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015787" y="1124744"/>
              <a:ext cx="817533" cy="55641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open</a:t>
              </a:r>
            </a:p>
            <a:p>
              <a:pPr algn="ctr" latinLnBrk="0"/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(11</a:t>
              </a: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월말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▼</a:t>
              </a:r>
            </a:p>
          </p:txBody>
        </p:sp>
        <p:sp>
          <p:nvSpPr>
            <p:cNvPr id="44" name="오각형 43"/>
            <p:cNvSpPr/>
            <p:nvPr/>
          </p:nvSpPr>
          <p:spPr>
            <a:xfrm>
              <a:off x="5097016" y="2348880"/>
              <a:ext cx="2232248" cy="4009108"/>
            </a:xfrm>
            <a:prstGeom prst="homePlate">
              <a:avLst>
                <a:gd name="adj" fmla="val 1303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30000"/>
                </a:lnSpc>
              </a:pPr>
              <a:r>
                <a:rPr lang="ko-KR" altLang="en-US" sz="1600" b="1" u="sng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본 구축</a:t>
              </a:r>
              <a:endParaRPr lang="en-US" altLang="ko-KR" sz="1600" b="1" u="sng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추가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분석 및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</a:t>
              </a:r>
              <a:r>
                <a:rPr lang="ko-KR" altLang="en-US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모델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상용화</a:t>
              </a:r>
              <a:endPara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수집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 및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Meta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정련</a:t>
              </a: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 플랫폼 구축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Data Lake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Meta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관리 시스템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 Sandbox</a:t>
              </a:r>
            </a:p>
            <a:p>
              <a:pPr latinLnBrk="0">
                <a:lnSpc>
                  <a:spcPct val="130000"/>
                </a:lnSpc>
              </a:pPr>
              <a:endPara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인원 육성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지속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73280" y="1124744"/>
            <a:ext cx="1944216" cy="5211251"/>
            <a:chOff x="7473280" y="1123972"/>
            <a:chExt cx="1944216" cy="5234016"/>
          </a:xfrm>
        </p:grpSpPr>
        <p:sp>
          <p:nvSpPr>
            <p:cNvPr id="71" name="TextBox 70"/>
            <p:cNvSpPr txBox="1"/>
            <p:nvPr/>
          </p:nvSpPr>
          <p:spPr>
            <a:xfrm>
              <a:off x="8936595" y="1123972"/>
              <a:ext cx="445635" cy="55641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확대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▼</a:t>
              </a:r>
            </a:p>
          </p:txBody>
        </p:sp>
        <p:sp>
          <p:nvSpPr>
            <p:cNvPr id="45" name="오각형 44"/>
            <p:cNvSpPr/>
            <p:nvPr/>
          </p:nvSpPr>
          <p:spPr>
            <a:xfrm>
              <a:off x="7473280" y="2348880"/>
              <a:ext cx="1944216" cy="4009108"/>
            </a:xfrm>
            <a:prstGeom prst="homePlate">
              <a:avLst>
                <a:gd name="adj" fmla="val 1303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30000"/>
                </a:lnSpc>
              </a:pPr>
              <a:r>
                <a:rPr lang="ko-KR" altLang="en-US" sz="1600" b="1" u="sng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지속적 혁신</a:t>
              </a:r>
              <a:endParaRPr lang="en-US" altLang="ko-KR" sz="1600" b="1" u="sng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모델 </a:t>
              </a:r>
              <a:r>
                <a:rPr lang="ko-KR" altLang="en-US" sz="12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고도화 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및 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신 </a:t>
              </a:r>
              <a:r>
                <a:rPr lang="ko-KR" altLang="en-US" sz="12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발굴</a:t>
              </a:r>
              <a:endPara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</a:t>
              </a:r>
              <a:r>
                <a:rPr lang="ko-KR" altLang="en-US" sz="12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확대를 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위</a:t>
              </a:r>
              <a:r>
                <a:rPr lang="ko-KR" altLang="en-US" sz="12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한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추가 수집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</a:t>
              </a:r>
              <a:endPara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40632" y="1124744"/>
            <a:ext cx="1512931" cy="5233244"/>
            <a:chOff x="1640632" y="1124744"/>
            <a:chExt cx="1512931" cy="5256104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2936776" y="2060848"/>
              <a:ext cx="0" cy="43200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오각형 4"/>
            <p:cNvSpPr/>
            <p:nvPr/>
          </p:nvSpPr>
          <p:spPr>
            <a:xfrm>
              <a:off x="1640632" y="2348880"/>
              <a:ext cx="1224136" cy="4009108"/>
            </a:xfrm>
            <a:prstGeom prst="homePlate">
              <a:avLst>
                <a:gd name="adj" fmla="val 1744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30000"/>
                </a:lnSpc>
              </a:pPr>
              <a:r>
                <a:rPr lang="ko-KR" altLang="en-US" sz="1600" b="1" u="sng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기획</a:t>
              </a:r>
              <a:endParaRPr lang="en-US" altLang="ko-KR" sz="16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</a:t>
              </a:r>
              <a: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상세 디자인 </a:t>
              </a: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필요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가용성 검토</a:t>
              </a: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플랫폼 선정 기준 수립</a:t>
              </a: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lnSpc>
                  <a:spcPct val="130000"/>
                </a:lnSpc>
              </a:pPr>
              <a:endPara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0488" indent="-90488" latinLnBrk="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인원 육성 방안 및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거버넌스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체계 수립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9606" y="1124744"/>
              <a:ext cx="403957" cy="55641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상세화</a:t>
              </a:r>
              <a: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200" b="1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▼</a:t>
              </a:r>
              <a:endParaRPr lang="ko-KR" altLang="en-US" sz="1200" b="1" dirty="0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92960" y="6530292"/>
            <a:ext cx="61106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10/10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21" name="실행 단추: 앞으로 또는 다음 20">
            <a:hlinkClick r:id="rId2" action="ppaction://hlinksldjump" highlightClick="1"/>
          </p:cNvPr>
          <p:cNvSpPr/>
          <p:nvPr/>
        </p:nvSpPr>
        <p:spPr>
          <a:xfrm>
            <a:off x="2288704" y="6441735"/>
            <a:ext cx="180000" cy="1800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0961" y="6393235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상세 추진 </a:t>
            </a:r>
            <a:r>
              <a:rPr lang="ko-KR" altLang="en-US" sz="1000" dirty="0" err="1" smtClean="0"/>
              <a:t>로드맵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904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0528" y="2782669"/>
            <a:ext cx="2284600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3600" b="1" dirty="0" smtClean="0">
                <a:latin typeface="+mn-ea"/>
              </a:rPr>
              <a:t>Appendix</a:t>
            </a:r>
            <a:endParaRPr lang="ko-KR" altLang="en-US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8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57384" y="1780723"/>
            <a:ext cx="1797382" cy="4094597"/>
            <a:chOff x="7657384" y="1780723"/>
            <a:chExt cx="1797382" cy="4094597"/>
          </a:xfrm>
        </p:grpSpPr>
        <p:sp>
          <p:nvSpPr>
            <p:cNvPr id="263" name="직사각형 262"/>
            <p:cNvSpPr/>
            <p:nvPr/>
          </p:nvSpPr>
          <p:spPr>
            <a:xfrm>
              <a:off x="7657384" y="2343140"/>
              <a:ext cx="852400" cy="1922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Intelligence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8602366" y="2343140"/>
              <a:ext cx="852400" cy="343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Service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7657384" y="4348933"/>
              <a:ext cx="852400" cy="1428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Biz./</a:t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Operation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7725384" y="4822857"/>
              <a:ext cx="720000" cy="2717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서비스 기획</a:t>
              </a:r>
              <a:endPara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7725384" y="5141153"/>
              <a:ext cx="720000" cy="27175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운영 최적화</a:t>
              </a:r>
              <a:endPara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7749559" y="2654668"/>
              <a:ext cx="684000" cy="376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추천</a:t>
              </a:r>
              <a:endPara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7749559" y="3115888"/>
              <a:ext cx="684000" cy="376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9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UI/ UX </a:t>
              </a:r>
              <a:br>
                <a:rPr lang="en-US" altLang="ko-KR" sz="9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ko-KR" altLang="en-US" sz="9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최적화</a:t>
              </a:r>
              <a:endParaRPr lang="en-US" altLang="ko-KR" sz="9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7749559" y="3569315"/>
              <a:ext cx="684000" cy="3768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개인화</a:t>
              </a:r>
              <a:endPara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 rot="5400000">
              <a:off x="7827804" y="3973099"/>
              <a:ext cx="576064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···  </a:t>
              </a:r>
              <a:endPara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 rot="5400000">
              <a:off x="7827804" y="5448787"/>
              <a:ext cx="576064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···  </a:t>
              </a:r>
              <a:endPara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3" name="타원 272"/>
            <p:cNvSpPr/>
            <p:nvPr/>
          </p:nvSpPr>
          <p:spPr>
            <a:xfrm>
              <a:off x="8660140" y="2776860"/>
              <a:ext cx="750236" cy="4612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비디오 포털</a:t>
              </a:r>
            </a:p>
          </p:txBody>
        </p:sp>
        <p:sp>
          <p:nvSpPr>
            <p:cNvPr id="274" name="타원 273"/>
            <p:cNvSpPr/>
            <p:nvPr/>
          </p:nvSpPr>
          <p:spPr>
            <a:xfrm>
              <a:off x="8660140" y="3321741"/>
              <a:ext cx="750236" cy="4612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뮤직</a:t>
              </a:r>
            </a:p>
          </p:txBody>
        </p:sp>
        <p:sp>
          <p:nvSpPr>
            <p:cNvPr id="275" name="타원 274"/>
            <p:cNvSpPr/>
            <p:nvPr/>
          </p:nvSpPr>
          <p:spPr>
            <a:xfrm>
              <a:off x="8660140" y="3866622"/>
              <a:ext cx="750236" cy="4612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 </a:t>
              </a:r>
              <a:r>
                <a:rPr lang="en-US" altLang="ko-KR" sz="1000" b="1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IoT</a:t>
              </a:r>
              <a:endParaRPr lang="ko-KR" altLang="en-US" sz="10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6" name="타원 275"/>
            <p:cNvSpPr/>
            <p:nvPr/>
          </p:nvSpPr>
          <p:spPr>
            <a:xfrm>
              <a:off x="8660140" y="4411503"/>
              <a:ext cx="750236" cy="4612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O2O</a:t>
              </a:r>
            </a:p>
          </p:txBody>
        </p:sp>
        <p:sp>
          <p:nvSpPr>
            <p:cNvPr id="277" name="타원 276"/>
            <p:cNvSpPr/>
            <p:nvPr/>
          </p:nvSpPr>
          <p:spPr>
            <a:xfrm>
              <a:off x="8660140" y="4956386"/>
              <a:ext cx="750236" cy="4612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대시보드</a:t>
              </a:r>
              <a:endPara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 rot="5400000">
              <a:off x="8743260" y="5448788"/>
              <a:ext cx="576064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···  </a:t>
              </a:r>
              <a:endPara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9" name="오각형 278"/>
            <p:cNvSpPr/>
            <p:nvPr/>
          </p:nvSpPr>
          <p:spPr>
            <a:xfrm>
              <a:off x="7666262" y="1780723"/>
              <a:ext cx="1788504" cy="424141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Intelligence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Service</a:t>
              </a:r>
              <a:endPara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77935" y="2349168"/>
            <a:ext cx="4902817" cy="2592000"/>
            <a:chOff x="2677935" y="2354202"/>
            <a:chExt cx="4902817" cy="2592000"/>
          </a:xfrm>
        </p:grpSpPr>
        <p:sp>
          <p:nvSpPr>
            <p:cNvPr id="181" name="직사각형 180"/>
            <p:cNvSpPr/>
            <p:nvPr/>
          </p:nvSpPr>
          <p:spPr>
            <a:xfrm>
              <a:off x="2720752" y="2354202"/>
              <a:ext cx="4860000" cy="259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Analytics (Process &amp; Technology) 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2" name="오각형 181"/>
            <p:cNvSpPr/>
            <p:nvPr/>
          </p:nvSpPr>
          <p:spPr>
            <a:xfrm rot="10800000">
              <a:off x="2810960" y="3039740"/>
              <a:ext cx="404461" cy="944982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3" name="오각형 182"/>
            <p:cNvSpPr/>
            <p:nvPr/>
          </p:nvSpPr>
          <p:spPr>
            <a:xfrm>
              <a:off x="3436126" y="3039740"/>
              <a:ext cx="404461" cy="944982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4" name="오각형 183"/>
            <p:cNvSpPr/>
            <p:nvPr/>
          </p:nvSpPr>
          <p:spPr>
            <a:xfrm>
              <a:off x="4511625" y="2885058"/>
              <a:ext cx="2971377" cy="1234468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85" name="그룹 184"/>
            <p:cNvGrpSpPr/>
            <p:nvPr/>
          </p:nvGrpSpPr>
          <p:grpSpPr>
            <a:xfrm>
              <a:off x="2816509" y="4192339"/>
              <a:ext cx="4660639" cy="673867"/>
              <a:chOff x="3953765" y="3793140"/>
              <a:chExt cx="3478993" cy="673867"/>
            </a:xfrm>
          </p:grpSpPr>
          <p:sp>
            <p:nvSpPr>
              <p:cNvPr id="186" name="오각형 185"/>
              <p:cNvSpPr/>
              <p:nvPr/>
            </p:nvSpPr>
            <p:spPr>
              <a:xfrm>
                <a:off x="3953765" y="3793140"/>
                <a:ext cx="3478993" cy="673867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en-US" altLang="ko-KR" sz="1050" b="1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Analytic Rules/ Algorithm</a:t>
                </a:r>
                <a:endPara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4026838" y="4045140"/>
                <a:ext cx="612000" cy="34927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lIns="0" tIns="0" rIns="0" bIns="0" anchor="ctr"/>
              <a:lstStyle/>
              <a:p>
                <a:pPr algn="ctr" defTabSz="684213" latinLnBrk="0">
                  <a:defRPr/>
                </a:pPr>
                <a: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Log </a:t>
                </a:r>
                <a:r>
                  <a:rPr lang="ko-KR" altLang="en-US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분석</a:t>
                </a:r>
                <a:endPara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701633" y="4045140"/>
                <a:ext cx="612000" cy="34927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lIns="0" tIns="0" rIns="0" bIns="0" anchor="ctr"/>
              <a:lstStyle/>
              <a:p>
                <a:pPr algn="ctr" defTabSz="684213" latinLnBrk="0">
                  <a:defRPr/>
                </a:pPr>
                <a: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Text </a:t>
                </a:r>
                <a:r>
                  <a:rPr lang="ko-KR" altLang="en-US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분석</a:t>
                </a:r>
                <a:endPara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5376428" y="4045140"/>
                <a:ext cx="612000" cy="34927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lIns="0" tIns="0" rIns="0" bIns="0" anchor="ctr"/>
              <a:lstStyle/>
              <a:p>
                <a:pPr algn="ctr" defTabSz="684213" latinLnBrk="0">
                  <a:defRPr/>
                </a:pPr>
                <a: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Statistics</a:t>
                </a: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051223" y="4045140"/>
                <a:ext cx="612000" cy="34927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lIns="0" tIns="0" rIns="0" bIns="0" anchor="ctr"/>
              <a:lstStyle/>
              <a:p>
                <a:pPr algn="ctr" defTabSz="684213" latinLnBrk="0">
                  <a:defRPr/>
                </a:pPr>
                <a: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Machine Learning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6726019" y="4045140"/>
                <a:ext cx="612000" cy="34927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lIns="0" tIns="0" rIns="0" bIns="0" anchor="ctr"/>
              <a:lstStyle/>
              <a:p>
                <a:pPr algn="ctr" defTabSz="684213" latinLnBrk="0">
                  <a:defRPr/>
                </a:pPr>
                <a: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Artificial</a:t>
                </a:r>
                <a:b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</a:br>
                <a:r>
                  <a:rPr lang="en-US" altLang="ko-KR" sz="9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itchFamily="34" charset="0"/>
                  </a:rPr>
                  <a:t>Intelligence</a:t>
                </a:r>
              </a:p>
            </p:txBody>
          </p:sp>
        </p:grpSp>
        <p:sp>
          <p:nvSpPr>
            <p:cNvPr id="192" name="오각형 191"/>
            <p:cNvSpPr/>
            <p:nvPr/>
          </p:nvSpPr>
          <p:spPr>
            <a:xfrm>
              <a:off x="4582648" y="3393697"/>
              <a:ext cx="1008561" cy="480787"/>
            </a:xfrm>
            <a:prstGeom prst="homePlate">
              <a:avLst>
                <a:gd name="adj" fmla="val 33983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기법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 선택</a:t>
              </a:r>
            </a:p>
          </p:txBody>
        </p:sp>
        <p:sp>
          <p:nvSpPr>
            <p:cNvPr id="193" name="갈매기형 수장 192"/>
            <p:cNvSpPr/>
            <p:nvPr/>
          </p:nvSpPr>
          <p:spPr>
            <a:xfrm>
              <a:off x="5544955" y="3396392"/>
              <a:ext cx="957589" cy="481793"/>
            </a:xfrm>
            <a:prstGeom prst="chevron">
              <a:avLst>
                <a:gd name="adj" fmla="val 35797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조합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개발</a:t>
              </a:r>
            </a:p>
          </p:txBody>
        </p:sp>
        <p:sp>
          <p:nvSpPr>
            <p:cNvPr id="194" name="갈매기형 수장 193"/>
            <p:cNvSpPr/>
            <p:nvPr/>
          </p:nvSpPr>
          <p:spPr>
            <a:xfrm>
              <a:off x="6456290" y="3396392"/>
              <a:ext cx="957589" cy="481793"/>
            </a:xfrm>
            <a:prstGeom prst="chevron">
              <a:avLst>
                <a:gd name="adj" fmla="val 35797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 </a:t>
              </a:r>
              <a:b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및 평가</a:t>
              </a:r>
            </a:p>
          </p:txBody>
        </p:sp>
        <p:cxnSp>
          <p:nvCxnSpPr>
            <p:cNvPr id="195" name="꺾인 연결선 194"/>
            <p:cNvCxnSpPr>
              <a:stCxn id="194" idx="0"/>
              <a:endCxn id="192" idx="0"/>
            </p:cNvCxnSpPr>
            <p:nvPr/>
          </p:nvCxnSpPr>
          <p:spPr>
            <a:xfrm rot="16200000" flipV="1">
              <a:off x="5925697" y="2473237"/>
              <a:ext cx="2695" cy="1843615"/>
            </a:xfrm>
            <a:prstGeom prst="bentConnector3">
              <a:avLst>
                <a:gd name="adj1" fmla="val 8582375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5196642" y="3021618"/>
              <a:ext cx="151216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3. Feedback Process</a:t>
              </a:r>
              <a:endPara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7" name="사다리꼴 196"/>
            <p:cNvSpPr/>
            <p:nvPr/>
          </p:nvSpPr>
          <p:spPr>
            <a:xfrm rot="16200000">
              <a:off x="3651428" y="3301161"/>
              <a:ext cx="1228225" cy="408504"/>
            </a:xfrm>
            <a:prstGeom prst="trapezoid">
              <a:avLst>
                <a:gd name="adj" fmla="val 33693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Modeling</a:t>
              </a:r>
              <a:endPara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8" name="이등변 삼각형 197"/>
            <p:cNvSpPr/>
            <p:nvPr/>
          </p:nvSpPr>
          <p:spPr>
            <a:xfrm rot="5400000">
              <a:off x="3253775" y="3444786"/>
              <a:ext cx="144000" cy="144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9" name="이등변 삼각형 198"/>
            <p:cNvSpPr/>
            <p:nvPr/>
          </p:nvSpPr>
          <p:spPr>
            <a:xfrm rot="5400000">
              <a:off x="3878938" y="3444786"/>
              <a:ext cx="144000" cy="144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677935" y="3182612"/>
              <a:ext cx="655038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속성 정의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024865" y="3330572"/>
              <a:ext cx="1224136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추출</a:t>
              </a: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b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선택</a:t>
              </a:r>
            </a:p>
          </p:txBody>
        </p:sp>
        <p:sp>
          <p:nvSpPr>
            <p:cNvPr id="202" name="오른쪽 화살표 201"/>
            <p:cNvSpPr/>
            <p:nvPr/>
          </p:nvSpPr>
          <p:spPr>
            <a:xfrm rot="16200000">
              <a:off x="5911098" y="4049766"/>
              <a:ext cx="333837" cy="15891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3" name="오른쪽 화살표 202"/>
            <p:cNvSpPr/>
            <p:nvPr/>
          </p:nvSpPr>
          <p:spPr>
            <a:xfrm rot="5400000">
              <a:off x="6083656" y="4064478"/>
              <a:ext cx="333837" cy="15891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763978" y="2539254"/>
              <a:ext cx="1745543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1. Feature Engineering</a:t>
              </a:r>
              <a:endPara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124542" y="2539254"/>
              <a:ext cx="1745543" cy="2616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2. Ensemble </a:t>
              </a:r>
              <a:r>
                <a:rPr lang="en-US" altLang="ko-KR" sz="105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Effect</a:t>
              </a:r>
            </a:p>
          </p:txBody>
        </p:sp>
        <p:cxnSp>
          <p:nvCxnSpPr>
            <p:cNvPr id="206" name="직선 화살표 연결선 205"/>
            <p:cNvCxnSpPr/>
            <p:nvPr/>
          </p:nvCxnSpPr>
          <p:spPr>
            <a:xfrm>
              <a:off x="2817245" y="2781917"/>
              <a:ext cx="1658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/>
            <p:cNvCxnSpPr/>
            <p:nvPr/>
          </p:nvCxnSpPr>
          <p:spPr>
            <a:xfrm flipV="1">
              <a:off x="4507771" y="2776860"/>
              <a:ext cx="2975231" cy="50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구현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 Image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16496" y="5849654"/>
            <a:ext cx="9038270" cy="675690"/>
            <a:chOff x="416496" y="5849654"/>
            <a:chExt cx="9038270" cy="675690"/>
          </a:xfrm>
        </p:grpSpPr>
        <p:sp>
          <p:nvSpPr>
            <p:cNvPr id="166" name="직사각형 165"/>
            <p:cNvSpPr/>
            <p:nvPr/>
          </p:nvSpPr>
          <p:spPr>
            <a:xfrm>
              <a:off x="416496" y="5849654"/>
              <a:ext cx="9038270" cy="675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Support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24016" y="6118556"/>
              <a:ext cx="2124000" cy="342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Management</a:t>
              </a:r>
              <a:br>
                <a:rPr lang="en-US" altLang="ko-KR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Data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품질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, Master/Meta Data,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분석 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Model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768504" y="6118556"/>
              <a:ext cx="2124000" cy="342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Policy</a:t>
              </a:r>
              <a:b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개인정보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Opt In/Out, Data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공유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제공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endPara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012992" y="6118556"/>
              <a:ext cx="2124000" cy="342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Security</a:t>
              </a:r>
              <a:r>
                <a:rPr lang="en-US" altLang="ko-KR" sz="9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/>
              </a:r>
              <a:br>
                <a:rPr lang="en-US" altLang="ko-KR" sz="9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개인정보보호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정보 </a:t>
              </a: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유출</a:t>
              </a:r>
              <a:endPara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257480" y="6118556"/>
              <a:ext cx="2124000" cy="342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Org./ </a:t>
              </a: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R&amp;R</a:t>
              </a:r>
              <a:b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협업 조직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역량 강화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endPara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68250" y="1780723"/>
            <a:ext cx="5914308" cy="3996923"/>
            <a:chOff x="1668250" y="1780723"/>
            <a:chExt cx="5914308" cy="3996923"/>
          </a:xfrm>
        </p:grpSpPr>
        <p:sp>
          <p:nvSpPr>
            <p:cNvPr id="2" name="L 도형 1"/>
            <p:cNvSpPr/>
            <p:nvPr/>
          </p:nvSpPr>
          <p:spPr>
            <a:xfrm>
              <a:off x="1668250" y="2343140"/>
              <a:ext cx="5904000" cy="3434506"/>
            </a:xfrm>
            <a:prstGeom prst="corner">
              <a:avLst>
                <a:gd name="adj1" fmla="val 21861"/>
                <a:gd name="adj2" fmla="val 2801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8250" y="2336897"/>
              <a:ext cx="1008112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Infra</a:t>
              </a:r>
              <a:endPara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1" name="오각형 100"/>
            <p:cNvSpPr/>
            <p:nvPr/>
          </p:nvSpPr>
          <p:spPr>
            <a:xfrm rot="5400000">
              <a:off x="1658237" y="2714991"/>
              <a:ext cx="972000" cy="792000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오각형 118"/>
            <p:cNvSpPr/>
            <p:nvPr/>
          </p:nvSpPr>
          <p:spPr>
            <a:xfrm rot="5400000">
              <a:off x="1262238" y="4404229"/>
              <a:ext cx="1764000" cy="792000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0" name="오각형 119"/>
            <p:cNvSpPr/>
            <p:nvPr/>
          </p:nvSpPr>
          <p:spPr>
            <a:xfrm>
              <a:off x="2852757" y="5111077"/>
              <a:ext cx="4571124" cy="576000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처리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2068384" y="3689414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2" name="이등변 삼각형 121"/>
            <p:cNvSpPr/>
            <p:nvPr/>
          </p:nvSpPr>
          <p:spPr>
            <a:xfrm rot="5400000">
              <a:off x="2603370" y="5317012"/>
              <a:ext cx="144000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41099" y="2638837"/>
              <a:ext cx="792088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수집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41099" y="3912528"/>
              <a:ext cx="792088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저</a:t>
              </a:r>
              <a:r>
                <a:rPr lang="ko-KR" altLang="en-US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</a:t>
              </a:r>
              <a:endPara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809334" y="2934362"/>
              <a:ext cx="648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실시간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수집</a:t>
              </a:r>
              <a:endPara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809334" y="3262652"/>
              <a:ext cx="648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주기적 수집</a:t>
              </a:r>
              <a:endPara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816382" y="4214186"/>
              <a:ext cx="648000" cy="5021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defRPr/>
              </a:pP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분산 파일시스템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16382" y="4788692"/>
              <a:ext cx="648000" cy="35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defRPr/>
              </a:pP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No SQL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816382" y="5226650"/>
              <a:ext cx="648000" cy="35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defRPr/>
              </a:pP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분산 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RDBMS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080920" y="5359641"/>
              <a:ext cx="1296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defRPr/>
              </a:pP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실시간 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(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in-Memory)</a:t>
              </a:r>
              <a:b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</a:b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Data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처리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507771" y="5359641"/>
              <a:ext cx="1296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defRPr/>
              </a:pP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Interactive Data</a:t>
              </a: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처리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934622" y="5359641"/>
              <a:ext cx="1296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defRPr/>
              </a:pP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일괄 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Data</a:t>
              </a:r>
              <a:r>
                <a:rPr lang="ko-KR" altLang="en-US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처리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5" name="오각형 174"/>
            <p:cNvSpPr/>
            <p:nvPr/>
          </p:nvSpPr>
          <p:spPr>
            <a:xfrm>
              <a:off x="1668250" y="1780723"/>
              <a:ext cx="5914308" cy="424141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 Analytics &amp; Infra</a:t>
              </a:r>
              <a:endParaRPr lang="ko-KR" altLang="en-US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6496" y="1780723"/>
            <a:ext cx="1168050" cy="4102776"/>
            <a:chOff x="416496" y="1780723"/>
            <a:chExt cx="1168050" cy="4102776"/>
          </a:xfrm>
        </p:grpSpPr>
        <p:sp>
          <p:nvSpPr>
            <p:cNvPr id="167" name="직사각형 166"/>
            <p:cNvSpPr/>
            <p:nvPr/>
          </p:nvSpPr>
          <p:spPr>
            <a:xfrm>
              <a:off x="416496" y="2343140"/>
              <a:ext cx="1168050" cy="343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flipH="1">
              <a:off x="492609" y="2612203"/>
              <a:ext cx="180000" cy="17982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내부</a:t>
              </a:r>
              <a:endPara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23744" y="2610278"/>
              <a:ext cx="684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72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Biz.</a:t>
              </a: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운영</a:t>
              </a:r>
              <a:endPara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결제 정보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상품 정보</a:t>
              </a: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   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23744" y="3097562"/>
              <a:ext cx="684000" cy="576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72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서비스</a:t>
              </a:r>
              <a:endPara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사용자 프로그램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사용자 행태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23744" y="3737740"/>
              <a:ext cx="684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72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컨텐츠</a:t>
              </a:r>
              <a:endPara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Meta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정보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사용자 평점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flipH="1">
              <a:off x="492609" y="4501225"/>
              <a:ext cx="180000" cy="11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0" tIns="0" rIns="0" bIns="0" anchor="ctr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외</a:t>
              </a: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부</a:t>
              </a:r>
              <a:endPara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23744" y="4501225"/>
              <a:ext cx="684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72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SNS</a:t>
              </a:r>
              <a:endPara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관심사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인적 관계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3744" y="4999105"/>
              <a:ext cx="684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72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r>
                <a:rPr lang="ko-KR" altLang="en-US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공공</a:t>
              </a:r>
              <a:endPara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날씨</a:t>
              </a: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/ 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교통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88900" indent="-88900" defTabSz="684213" latinLnBrk="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정부 자료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cxnSp>
          <p:nvCxnSpPr>
            <p:cNvPr id="10" name="꺾인 연결선 9"/>
            <p:cNvCxnSpPr>
              <a:stCxn id="56" idx="1"/>
              <a:endCxn id="57" idx="1"/>
            </p:cNvCxnSpPr>
            <p:nvPr/>
          </p:nvCxnSpPr>
          <p:spPr>
            <a:xfrm flipV="1">
              <a:off x="672609" y="2826278"/>
              <a:ext cx="151135" cy="685035"/>
            </a:xfrm>
            <a:prstGeom prst="bent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>
              <a:stCxn id="56" idx="1"/>
              <a:endCxn id="58" idx="1"/>
            </p:cNvCxnSpPr>
            <p:nvPr/>
          </p:nvCxnSpPr>
          <p:spPr>
            <a:xfrm flipV="1">
              <a:off x="672609" y="3385562"/>
              <a:ext cx="151135" cy="1257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56" idx="1"/>
              <a:endCxn id="59" idx="1"/>
            </p:cNvCxnSpPr>
            <p:nvPr/>
          </p:nvCxnSpPr>
          <p:spPr>
            <a:xfrm>
              <a:off x="672609" y="3511313"/>
              <a:ext cx="151135" cy="4424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60" idx="1"/>
              <a:endCxn id="62" idx="1"/>
            </p:cNvCxnSpPr>
            <p:nvPr/>
          </p:nvCxnSpPr>
          <p:spPr>
            <a:xfrm flipV="1">
              <a:off x="672609" y="4717225"/>
              <a:ext cx="151135" cy="3780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60" idx="1"/>
              <a:endCxn id="63" idx="1"/>
            </p:cNvCxnSpPr>
            <p:nvPr/>
          </p:nvCxnSpPr>
          <p:spPr>
            <a:xfrm>
              <a:off x="672609" y="5095225"/>
              <a:ext cx="151135" cy="1198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823744" y="4224244"/>
              <a:ext cx="684000" cy="1974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5400000">
              <a:off x="879709" y="4198986"/>
              <a:ext cx="576064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···  </a:t>
              </a:r>
              <a:endPara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92" name="꺾인 연결선 91"/>
            <p:cNvCxnSpPr>
              <a:stCxn id="56" idx="1"/>
              <a:endCxn id="91" idx="1"/>
            </p:cNvCxnSpPr>
            <p:nvPr/>
          </p:nvCxnSpPr>
          <p:spPr>
            <a:xfrm>
              <a:off x="672609" y="3511313"/>
              <a:ext cx="151135" cy="8116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823744" y="5482225"/>
              <a:ext cx="684000" cy="1974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lIns="36000" tIns="0" rIns="0" bIns="0" anchor="t"/>
            <a:lstStyle/>
            <a:p>
              <a:pPr algn="ctr" defTabSz="684213" latinLnBrk="0">
                <a:lnSpc>
                  <a:spcPct val="110000"/>
                </a:lnSpc>
                <a:defRPr/>
              </a:pP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 rot="5400000">
              <a:off x="879709" y="5456967"/>
              <a:ext cx="576064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···  </a:t>
              </a:r>
              <a:endPara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98" name="꺾인 연결선 97"/>
            <p:cNvCxnSpPr>
              <a:stCxn id="60" idx="1"/>
              <a:endCxn id="96" idx="1"/>
            </p:cNvCxnSpPr>
            <p:nvPr/>
          </p:nvCxnSpPr>
          <p:spPr>
            <a:xfrm>
              <a:off x="672609" y="5095225"/>
              <a:ext cx="151135" cy="4857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오각형 173"/>
            <p:cNvSpPr/>
            <p:nvPr/>
          </p:nvSpPr>
          <p:spPr>
            <a:xfrm>
              <a:off x="416496" y="1780723"/>
              <a:ext cx="1168050" cy="424141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4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2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Big Data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구현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 Image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Rectangle 17"/>
            <p:cNvSpPr>
              <a:spLocks noChangeArrowheads="1"/>
            </p:cNvSpPr>
            <p:nvPr/>
          </p:nvSpPr>
          <p:spPr bwMode="auto">
            <a:xfrm>
              <a:off x="1495856" y="1422534"/>
              <a:ext cx="15545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서비스 구현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Image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69671" y="2934362"/>
            <a:ext cx="179888" cy="1646766"/>
            <a:chOff x="7569671" y="2934362"/>
            <a:chExt cx="179888" cy="1646766"/>
          </a:xfrm>
        </p:grpSpPr>
        <p:sp>
          <p:nvSpPr>
            <p:cNvPr id="8" name="오른쪽 화살표 7"/>
            <p:cNvSpPr/>
            <p:nvPr/>
          </p:nvSpPr>
          <p:spPr>
            <a:xfrm>
              <a:off x="7572250" y="2934362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7569671" y="4193749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9" name="실행 단추: 시작 108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2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타사 분석 조직 구성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최소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이상의 </a:t>
            </a:r>
            <a:r>
              <a:rPr lang="ko-KR" alt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조직을 운영하고 있음 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25008" y="1268760"/>
            <a:ext cx="4320000" cy="341313"/>
            <a:chOff x="352877" y="1422534"/>
            <a:chExt cx="3188369" cy="341313"/>
          </a:xfrm>
        </p:grpSpPr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V="1">
              <a:off x="352877" y="1761088"/>
              <a:ext cx="3188369" cy="2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1566619" y="1422534"/>
              <a:ext cx="921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NTT DoCoMo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037604" y="4564470"/>
            <a:ext cx="4378383" cy="1601385"/>
            <a:chOff x="5037604" y="4564470"/>
            <a:chExt cx="4378383" cy="1601385"/>
          </a:xfrm>
        </p:grpSpPr>
        <p:sp>
          <p:nvSpPr>
            <p:cNvPr id="76" name="직사각형 75"/>
            <p:cNvSpPr/>
            <p:nvPr/>
          </p:nvSpPr>
          <p:spPr>
            <a:xfrm>
              <a:off x="5037604" y="4564470"/>
              <a:ext cx="921975" cy="16013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Activity</a:t>
              </a:r>
              <a:endParaRPr lang="ko-KR" altLang="en-US" sz="14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04150" y="4680359"/>
              <a:ext cx="3311837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현장에서의 </a:t>
              </a:r>
              <a:r>
                <a:rPr lang="en-US" altLang="ko-KR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활용 역량 증대</a:t>
              </a:r>
              <a:endParaRPr lang="en-US" altLang="ko-KR" sz="12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spcBef>
                  <a:spcPts val="600"/>
                </a:spcBef>
              </a:pP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1. Data </a:t>
              </a:r>
              <a:r>
                <a:rPr lang="ko-KR" altLang="en-US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</a:t>
              </a: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Site </a:t>
              </a:r>
              <a:r>
                <a:rPr lang="ko-KR" altLang="en-US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운영</a:t>
              </a: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분석 의뢰 접수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결과 게시 및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case </a:t>
              </a: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공유</a:t>
              </a:r>
              <a:endPara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latinLnBrk="0">
                <a:spcBef>
                  <a:spcPts val="600"/>
                </a:spcBef>
              </a:pP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2. </a:t>
              </a:r>
              <a:r>
                <a:rPr lang="ko-KR" altLang="en-US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현업 분석 역량 강화</a:t>
              </a: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  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Sales </a:t>
              </a: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조직이 참여하는 정기적 분석결과 공유</a:t>
              </a: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  </a:t>
              </a:r>
              <a:r>
                <a:rPr lang="ko-KR" altLang="en-US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세미나 개최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37604" y="3279922"/>
            <a:ext cx="4522321" cy="1058692"/>
            <a:chOff x="5037604" y="3263873"/>
            <a:chExt cx="4522321" cy="1058692"/>
          </a:xfrm>
        </p:grpSpPr>
        <p:sp>
          <p:nvSpPr>
            <p:cNvPr id="79" name="직사각형 78"/>
            <p:cNvSpPr/>
            <p:nvPr/>
          </p:nvSpPr>
          <p:spPr>
            <a:xfrm>
              <a:off x="5037604" y="3263873"/>
              <a:ext cx="921975" cy="10586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</a:t>
              </a:r>
              <a:r>
                <a:rPr lang="ko-KR" altLang="en-US" sz="14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직</a:t>
              </a:r>
              <a:endPara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04150" y="3263878"/>
              <a:ext cx="3311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u="sng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Organization for utilizing Big Data</a:t>
              </a: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6039807" y="3620762"/>
              <a:ext cx="3520118" cy="626494"/>
              <a:chOff x="6039807" y="3620762"/>
              <a:chExt cx="3520349" cy="626494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039807" y="3620762"/>
                <a:ext cx="1262934" cy="62649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Analysis</a:t>
                </a:r>
              </a:p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분석가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9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명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</a:t>
                </a:r>
                <a:endParaRPr lang="ko-KR" altLang="en-US" sz="11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8297222" y="3620762"/>
                <a:ext cx="1262934" cy="62649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Security</a:t>
                </a:r>
              </a:p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(5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명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</a:t>
                </a:r>
                <a:endParaRPr lang="ko-KR" altLang="en-US" sz="11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7168514" y="3620762"/>
                <a:ext cx="1262934" cy="62649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Data Extraction</a:t>
                </a:r>
              </a:p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엔지니어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30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명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</a:t>
                </a:r>
                <a:endParaRPr lang="ko-KR" altLang="en-US" sz="11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037604" y="1809774"/>
            <a:ext cx="4522554" cy="1244291"/>
            <a:chOff x="5037604" y="1809774"/>
            <a:chExt cx="4522554" cy="1244291"/>
          </a:xfrm>
        </p:grpSpPr>
        <p:sp>
          <p:nvSpPr>
            <p:cNvPr id="86" name="직사각형 85"/>
            <p:cNvSpPr/>
            <p:nvPr/>
          </p:nvSpPr>
          <p:spPr>
            <a:xfrm>
              <a:off x="5037604" y="1809774"/>
              <a:ext cx="921975" cy="1244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400" b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Approach</a:t>
              </a:r>
              <a:endParaRPr lang="ko-KR" altLang="en-US" sz="14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104152" y="1809774"/>
              <a:ext cx="345600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Business</a:t>
              </a: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와 </a:t>
              </a:r>
              <a:r>
                <a:rPr lang="en-US" altLang="ko-KR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IT </a:t>
              </a: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역량 결합을 통한 </a:t>
              </a:r>
              <a:r>
                <a:rPr lang="en-US" altLang="ko-KR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Frontline(</a:t>
              </a: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현장</a:t>
              </a:r>
              <a:r>
                <a:rPr lang="en-US" altLang="ko-KR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</a:t>
              </a:r>
              <a:r>
                <a:rPr lang="en-US" altLang="ko-KR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400" u="sng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활용 극대화</a:t>
              </a:r>
              <a:endParaRPr lang="en-US" altLang="ko-KR" sz="1400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407697" y="2489667"/>
              <a:ext cx="2864153" cy="564398"/>
              <a:chOff x="6408724" y="2858581"/>
              <a:chExt cx="2864612" cy="488575"/>
            </a:xfrm>
            <a:effectLst/>
          </p:grpSpPr>
          <p:sp>
            <p:nvSpPr>
              <p:cNvPr id="89" name="타원 88"/>
              <p:cNvSpPr/>
              <p:nvPr/>
            </p:nvSpPr>
            <p:spPr>
              <a:xfrm>
                <a:off x="7587030" y="2910957"/>
                <a:ext cx="508000" cy="3838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 latinLnBrk="0"/>
                <a:r>
                  <a:rPr lang="en-US" altLang="ko-KR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+</a:t>
                </a:r>
                <a:endParaRPr lang="ko-KR" altLang="en-US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90" name="오각형 89"/>
              <p:cNvSpPr/>
              <p:nvPr/>
            </p:nvSpPr>
            <p:spPr>
              <a:xfrm>
                <a:off x="6408724" y="2858581"/>
                <a:ext cx="1296000" cy="488575"/>
              </a:xfrm>
              <a:prstGeom prst="homePlate">
                <a:avLst>
                  <a:gd name="adj" fmla="val 29205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 latinLnBrk="0"/>
                <a:r>
                  <a:rPr lang="en-US" altLang="ko-KR" sz="12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Business</a:t>
                </a:r>
              </a:p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(Marketing </a:t>
                </a:r>
              </a:p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mind set)</a:t>
                </a:r>
                <a:endParaRPr lang="ko-KR" altLang="en-US" sz="11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91" name="오각형 90"/>
              <p:cNvSpPr/>
              <p:nvPr/>
            </p:nvSpPr>
            <p:spPr>
              <a:xfrm flipH="1">
                <a:off x="7977336" y="2858581"/>
                <a:ext cx="1296000" cy="488575"/>
              </a:xfrm>
              <a:prstGeom prst="homePlate">
                <a:avLst>
                  <a:gd name="adj" fmla="val 29205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 latinLnBrk="0"/>
                <a:r>
                  <a:rPr lang="en-US" altLang="ko-KR" sz="12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IT</a:t>
                </a:r>
              </a:p>
              <a:p>
                <a:pPr algn="ctr" latinLnBrk="0"/>
                <a:r>
                  <a:rPr lang="en-US" altLang="ko-KR" sz="11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(Data Analysis)</a:t>
                </a:r>
                <a:endParaRPr lang="ko-KR" altLang="en-US" sz="12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42" name="실행 단추: 시작 41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4" name="꺾인 연결선 73"/>
          <p:cNvCxnSpPr>
            <a:endCxn id="107" idx="1"/>
          </p:cNvCxnSpPr>
          <p:nvPr/>
        </p:nvCxnSpPr>
        <p:spPr>
          <a:xfrm rot="16200000" flipH="1">
            <a:off x="1086594" y="3266366"/>
            <a:ext cx="961418" cy="15876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499789" y="1268760"/>
            <a:ext cx="4320000" cy="341313"/>
            <a:chOff x="499789" y="1268760"/>
            <a:chExt cx="4320000" cy="341313"/>
          </a:xfrm>
        </p:grpSpPr>
        <p:sp>
          <p:nvSpPr>
            <p:cNvPr id="96" name="Line 16"/>
            <p:cNvSpPr>
              <a:spLocks noChangeShapeType="1"/>
            </p:cNvSpPr>
            <p:nvPr/>
          </p:nvSpPr>
          <p:spPr bwMode="auto">
            <a:xfrm flipV="1">
              <a:off x="499789" y="1608693"/>
              <a:ext cx="4320000" cy="1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2095372" y="1268760"/>
              <a:ext cx="1128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국내 통신사</a:t>
              </a:r>
              <a:endParaRPr lang="ko-KR" altLang="en-US" sz="1600" baseline="30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029055" y="1730325"/>
            <a:ext cx="3887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latinLnBrk="0">
              <a:buFont typeface="Wingdings" pitchFamily="2" charset="2"/>
              <a:buChar char="§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부문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&gt;IT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전략본부 내 전사적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buFont typeface="Wingdings" pitchFamily="2" charset="2"/>
              <a:buChar char="§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업무는 플랫폼사업기획실에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Big data Center(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상무급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40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수행하며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서비스 조직에도 분석전문가 육성 중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358698" y="2548086"/>
            <a:ext cx="1614175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</a:t>
            </a:r>
            <a:endParaRPr lang="ko-KR" altLang="en-US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646686" y="2962346"/>
            <a:ext cx="1272981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인텔리전스팀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46686" y="3322386"/>
            <a:ext cx="1272981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Infra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6686" y="3682458"/>
            <a:ext cx="1272981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스마트분석기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술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8" name="꺾인 연결선 107"/>
          <p:cNvCxnSpPr>
            <a:endCxn id="105" idx="1"/>
          </p:cNvCxnSpPr>
          <p:nvPr/>
        </p:nvCxnSpPr>
        <p:spPr>
          <a:xfrm rot="16200000" flipH="1">
            <a:off x="1432175" y="2891835"/>
            <a:ext cx="270260" cy="15876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endCxn id="106" idx="1"/>
          </p:cNvCxnSpPr>
          <p:nvPr/>
        </p:nvCxnSpPr>
        <p:spPr>
          <a:xfrm rot="16200000" flipH="1">
            <a:off x="1252153" y="3071853"/>
            <a:ext cx="630300" cy="158766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864769" y="2884651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latinLnBrk="0"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수행과제정의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심화분석방안 수립 및 결과 도출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64769" y="3259424"/>
            <a:ext cx="201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8900" indent="-88900" latinLnBrk="0">
              <a:buFont typeface="Wingdings" panose="05000000000000000000" pitchFamily="2" charset="2"/>
              <a:buChar char="§"/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Big Data</a:t>
            </a:r>
            <a:r>
              <a:rPr lang="ko-KR" altLang="en-US" dirty="0"/>
              <a:t> 처리구조설계</a:t>
            </a:r>
            <a:r>
              <a:rPr lang="en-US" altLang="ko-KR" dirty="0"/>
              <a:t>, </a:t>
            </a:r>
            <a:r>
              <a:rPr lang="ko-KR" altLang="en-US" dirty="0" smtClean="0"/>
              <a:t>분석 분산구조 </a:t>
            </a:r>
            <a:r>
              <a:rPr lang="ko-KR" altLang="en-US" dirty="0"/>
              <a:t>설계 등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864769" y="3703347"/>
            <a:ext cx="1944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8900" indent="-88900" latinLnBrk="0">
              <a:buFont typeface="Wingdings" panose="05000000000000000000" pitchFamily="2" charset="2"/>
              <a:buChar char="§"/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Big Data</a:t>
            </a:r>
            <a:r>
              <a:rPr lang="ko-KR" altLang="en-US" dirty="0"/>
              <a:t> 기술개발</a:t>
            </a:r>
            <a:r>
              <a:rPr lang="en-US" altLang="ko-KR" dirty="0"/>
              <a:t>, </a:t>
            </a:r>
            <a:r>
              <a:rPr lang="ko-KR" altLang="en-US" dirty="0"/>
              <a:t>시스템 구축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936776" y="2547148"/>
            <a:ext cx="101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수준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498127" y="1743638"/>
            <a:ext cx="422425" cy="22268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</a:t>
            </a:r>
            <a:endParaRPr lang="ko-KR" altLang="en-US" sz="1400" b="1" dirty="0" err="1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98127" y="4021253"/>
            <a:ext cx="422425" cy="24320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SKT</a:t>
            </a:r>
            <a:endParaRPr lang="ko-KR" altLang="en-US" sz="1400" b="1" dirty="0" err="1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2148" y="4021253"/>
            <a:ext cx="3887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latinLnBrk="0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CEO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직속으로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인텔리전스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비즈니스 센터 설치</a:t>
            </a:r>
          </a:p>
        </p:txBody>
      </p:sp>
      <p:cxnSp>
        <p:nvCxnSpPr>
          <p:cNvPr id="117" name="꺾인 연결선 116"/>
          <p:cNvCxnSpPr>
            <a:endCxn id="121" idx="1"/>
          </p:cNvCxnSpPr>
          <p:nvPr/>
        </p:nvCxnSpPr>
        <p:spPr>
          <a:xfrm rot="16200000" flipH="1">
            <a:off x="1060197" y="5016532"/>
            <a:ext cx="961418" cy="15876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332301" y="4298252"/>
            <a:ext cx="1640573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ko-KR" altLang="en-US" sz="12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인텔리전스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비즈니스 센터</a:t>
            </a:r>
            <a:endParaRPr lang="ko-KR" altLang="en-US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20289" y="4712512"/>
            <a:ext cx="1272981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ko-KR" altLang="en-US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인텔리전스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사업팀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620289" y="5072552"/>
            <a:ext cx="1272981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Infra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620289" y="5432624"/>
            <a:ext cx="1272981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latinLnBrk="0"/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ko-KR" altLang="en-US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전략팀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2" name="꺾인 연결선 121"/>
          <p:cNvCxnSpPr>
            <a:endCxn id="119" idx="1"/>
          </p:cNvCxnSpPr>
          <p:nvPr/>
        </p:nvCxnSpPr>
        <p:spPr>
          <a:xfrm rot="16200000" flipH="1">
            <a:off x="1405778" y="4642001"/>
            <a:ext cx="270260" cy="158762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endCxn id="120" idx="1"/>
          </p:cNvCxnSpPr>
          <p:nvPr/>
        </p:nvCxnSpPr>
        <p:spPr>
          <a:xfrm rot="16200000" flipH="1">
            <a:off x="1225756" y="4822019"/>
            <a:ext cx="630300" cy="158766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074442" y="4297314"/>
            <a:ext cx="101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수준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01357" y="4690841"/>
            <a:ext cx="2088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8900" indent="-88900" latinLnBrk="0">
              <a:buFont typeface="Wingdings" panose="05000000000000000000" pitchFamily="2" charset="2"/>
              <a:buChar char="§"/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통계학 </a:t>
            </a:r>
            <a:r>
              <a:rPr lang="ko-KR" altLang="en-US" dirty="0" err="1"/>
              <a:t>석박사로</a:t>
            </a:r>
            <a:r>
              <a:rPr lang="ko-KR" altLang="en-US" dirty="0"/>
              <a:t> 구성</a:t>
            </a:r>
            <a:r>
              <a:rPr lang="en-US" altLang="ko-KR" dirty="0"/>
              <a:t>, </a:t>
            </a:r>
            <a:r>
              <a:rPr lang="ko-KR" altLang="en-US" dirty="0"/>
              <a:t>고급 분석 </a:t>
            </a:r>
            <a:r>
              <a:rPr lang="ko-KR" altLang="en-US" dirty="0" smtClean="0"/>
              <a:t>수행 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901358" y="5028994"/>
            <a:ext cx="208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8900" indent="-88900" latinLnBrk="0">
              <a:buFont typeface="Wingdings" panose="05000000000000000000" pitchFamily="2" charset="2"/>
              <a:buChar char="§"/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Big Data</a:t>
            </a:r>
            <a:r>
              <a:rPr lang="ko-KR" altLang="en-US" dirty="0"/>
              <a:t> 처리구조설계</a:t>
            </a:r>
            <a:r>
              <a:rPr lang="en-US" altLang="ko-KR" dirty="0"/>
              <a:t>, </a:t>
            </a:r>
            <a:r>
              <a:rPr lang="ko-KR" altLang="en-US" dirty="0"/>
              <a:t>분석분산구조 설계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950247" y="5529532"/>
            <a:ext cx="208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88900" indent="-88900" latinLnBrk="0">
              <a:buFont typeface="Wingdings" panose="05000000000000000000" pitchFamily="2" charset="2"/>
              <a:buChar char="§"/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err="1"/>
              <a:t>거버넌스</a:t>
            </a:r>
            <a:r>
              <a:rPr lang="en-US" altLang="ko-KR" dirty="0"/>
              <a:t>, </a:t>
            </a:r>
            <a:r>
              <a:rPr lang="ko-KR" altLang="en-US" dirty="0" err="1"/>
              <a:t>컴플라이언스</a:t>
            </a:r>
            <a:r>
              <a:rPr lang="ko-KR" altLang="en-US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932148" y="5775753"/>
            <a:ext cx="388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latinLnBrk="0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채용 절차에서 개인 프로젝트 수행하여 직접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PT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하고 팀원 앞에서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Defense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프로세스를 밟음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뽑기가 쉽지 않아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인텔리전스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사업팀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인원은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명에서 정체 중</a:t>
            </a:r>
          </a:p>
        </p:txBody>
      </p:sp>
    </p:spTree>
    <p:extLst>
      <p:ext uri="{BB962C8B-B14F-4D97-AF65-F5344CB8AC3E}">
        <p14:creationId xmlns:p14="http://schemas.microsoft.com/office/powerpoint/2010/main" val="36243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직선 연결선 176"/>
          <p:cNvCxnSpPr/>
          <p:nvPr/>
        </p:nvCxnSpPr>
        <p:spPr>
          <a:xfrm>
            <a:off x="1883290" y="1539036"/>
            <a:ext cx="0" cy="1728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701246" y="1539036"/>
            <a:ext cx="0" cy="1728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7940840" y="1539036"/>
            <a:ext cx="0" cy="1728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90465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기반 서비스 기획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 프로세스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업무가 기존 서비스 기획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프로세스와 연결되어 서비스에 최종 적용되어야 하며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과정에서 서비스 기획자는 분석 기획과 알고리즘 적용 결정 단계에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오너십을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가지고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리딩해야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함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오각형 125"/>
          <p:cNvSpPr/>
          <p:nvPr/>
        </p:nvSpPr>
        <p:spPr>
          <a:xfrm>
            <a:off x="506260" y="1568050"/>
            <a:ext cx="756000" cy="1080000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3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기획</a:t>
            </a:r>
            <a:r>
              <a:rPr lang="en-US" altLang="ko-KR" sz="13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3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프로세스</a:t>
            </a:r>
            <a:r>
              <a:rPr lang="ko-KR" altLang="en-US" sz="12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기존 업무 영역</a:t>
            </a:r>
            <a:r>
              <a:rPr lang="en-US" altLang="ko-KR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endParaRPr lang="ko-KR" altLang="en-US" sz="1100" b="1" dirty="0" smtClean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7" name="오각형 126"/>
          <p:cNvSpPr/>
          <p:nvPr/>
        </p:nvSpPr>
        <p:spPr>
          <a:xfrm>
            <a:off x="506260" y="2727660"/>
            <a:ext cx="756000" cy="3797684"/>
          </a:xfrm>
          <a:prstGeom prst="homePlat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3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분석 프로세스 </a:t>
            </a:r>
            <a:r>
              <a:rPr lang="en-US" altLang="ko-KR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업무 영역</a:t>
            </a:r>
            <a:r>
              <a:rPr lang="en-US" altLang="ko-KR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endParaRPr lang="ko-KR" altLang="en-US" sz="1100" b="1" dirty="0" smtClean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1888841" y="2789806"/>
            <a:ext cx="1797193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분석 기획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1" name="오각형 70"/>
          <p:cNvSpPr/>
          <p:nvPr/>
        </p:nvSpPr>
        <p:spPr>
          <a:xfrm>
            <a:off x="3748803" y="2789806"/>
            <a:ext cx="2768356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개발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2" name="오각형 71"/>
          <p:cNvSpPr/>
          <p:nvPr/>
        </p:nvSpPr>
        <p:spPr>
          <a:xfrm>
            <a:off x="1888841" y="1764922"/>
            <a:ext cx="1797193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컨셉</a:t>
            </a:r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시나리오 정의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3" name="오각형 72"/>
          <p:cNvSpPr/>
          <p:nvPr/>
        </p:nvSpPr>
        <p:spPr>
          <a:xfrm>
            <a:off x="3748803" y="1764922"/>
            <a:ext cx="1368000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설계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4" name="오각형 73"/>
          <p:cNvSpPr/>
          <p:nvPr/>
        </p:nvSpPr>
        <p:spPr>
          <a:xfrm>
            <a:off x="5149159" y="1764922"/>
            <a:ext cx="1368000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프로토타이핑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7" name="오각형 76"/>
          <p:cNvSpPr/>
          <p:nvPr/>
        </p:nvSpPr>
        <p:spPr>
          <a:xfrm>
            <a:off x="6549515" y="1764922"/>
            <a:ext cx="1368000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개발 및 검증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8" name="오각형 77"/>
          <p:cNvSpPr/>
          <p:nvPr/>
        </p:nvSpPr>
        <p:spPr>
          <a:xfrm>
            <a:off x="7949870" y="1764922"/>
            <a:ext cx="1368000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론칭</a:t>
            </a:r>
            <a:r>
              <a:rPr lang="en-US" altLang="ko-KR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운영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9" name="오각형 78"/>
          <p:cNvSpPr/>
          <p:nvPr/>
        </p:nvSpPr>
        <p:spPr>
          <a:xfrm>
            <a:off x="6549515" y="2789806"/>
            <a:ext cx="1368000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테스트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1" name="오각형 80"/>
          <p:cNvSpPr/>
          <p:nvPr/>
        </p:nvSpPr>
        <p:spPr>
          <a:xfrm>
            <a:off x="7949870" y="2789806"/>
            <a:ext cx="1368000" cy="387112"/>
          </a:xfrm>
          <a:prstGeom prst="homePlate">
            <a:avLst>
              <a:gd name="adj" fmla="val 40601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유지보수</a:t>
            </a:r>
            <a:endParaRPr lang="ko-KR" altLang="en-US" sz="1100" b="1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1343330" y="3419022"/>
            <a:ext cx="467952" cy="720000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기획자</a:t>
            </a:r>
          </a:p>
        </p:txBody>
      </p:sp>
      <p:sp>
        <p:nvSpPr>
          <p:cNvPr id="88" name="오각형 87"/>
          <p:cNvSpPr/>
          <p:nvPr/>
        </p:nvSpPr>
        <p:spPr>
          <a:xfrm>
            <a:off x="1343330" y="4193419"/>
            <a:ext cx="467952" cy="720000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분석가</a:t>
            </a:r>
          </a:p>
        </p:txBody>
      </p:sp>
      <p:sp>
        <p:nvSpPr>
          <p:cNvPr id="89" name="오각형 88"/>
          <p:cNvSpPr/>
          <p:nvPr/>
        </p:nvSpPr>
        <p:spPr>
          <a:xfrm>
            <a:off x="1343330" y="4967816"/>
            <a:ext cx="467952" cy="720000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기술자</a:t>
            </a:r>
          </a:p>
        </p:txBody>
      </p:sp>
      <p:sp>
        <p:nvSpPr>
          <p:cNvPr id="92" name="오각형 91"/>
          <p:cNvSpPr/>
          <p:nvPr/>
        </p:nvSpPr>
        <p:spPr>
          <a:xfrm>
            <a:off x="1343330" y="5742214"/>
            <a:ext cx="467952" cy="720000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Big Data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정책</a:t>
            </a:r>
          </a:p>
        </p:txBody>
      </p:sp>
      <p:sp>
        <p:nvSpPr>
          <p:cNvPr id="136" name="오각형 135"/>
          <p:cNvSpPr/>
          <p:nvPr/>
        </p:nvSpPr>
        <p:spPr>
          <a:xfrm>
            <a:off x="2839885" y="350100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수집방안 도출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Meta)</a:t>
            </a:r>
            <a:endParaRPr lang="ko-KR" altLang="en-US" sz="1050" b="1" dirty="0" smtClean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7" name="오각형 136"/>
          <p:cNvSpPr/>
          <p:nvPr/>
        </p:nvSpPr>
        <p:spPr>
          <a:xfrm>
            <a:off x="2839885" y="426547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Data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정의</a:t>
            </a:r>
          </a:p>
        </p:txBody>
      </p:sp>
      <p:sp>
        <p:nvSpPr>
          <p:cNvPr id="138" name="오각형 137"/>
          <p:cNvSpPr/>
          <p:nvPr/>
        </p:nvSpPr>
        <p:spPr>
          <a:xfrm>
            <a:off x="2839885" y="5088910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수집방안 도출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외부 </a:t>
            </a:r>
            <a:r>
              <a:rPr lang="ko-KR" altLang="en-US" sz="1050" b="1" dirty="0" err="1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크롤링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endParaRPr lang="ko-KR" altLang="en-US" sz="1050" b="1" dirty="0" smtClean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9" name="오각형 138"/>
          <p:cNvSpPr/>
          <p:nvPr/>
        </p:nvSpPr>
        <p:spPr>
          <a:xfrm>
            <a:off x="3902059" y="426547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Prototyping</a:t>
            </a:r>
            <a:endParaRPr lang="ko-KR" altLang="en-US" sz="1050" b="1" dirty="0" smtClean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0" name="오각형 139"/>
          <p:cNvSpPr/>
          <p:nvPr/>
        </p:nvSpPr>
        <p:spPr>
          <a:xfrm>
            <a:off x="3902059" y="5088910"/>
            <a:ext cx="1788777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처리 알고리즘 개발</a:t>
            </a:r>
          </a:p>
        </p:txBody>
      </p:sp>
      <p:sp>
        <p:nvSpPr>
          <p:cNvPr id="141" name="오각형 140"/>
          <p:cNvSpPr/>
          <p:nvPr/>
        </p:nvSpPr>
        <p:spPr>
          <a:xfrm>
            <a:off x="4927927" y="426547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통계 알고리즘 적용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최적화</a:t>
            </a:r>
          </a:p>
        </p:txBody>
      </p:sp>
      <p:sp>
        <p:nvSpPr>
          <p:cNvPr id="142" name="오각형 141"/>
          <p:cNvSpPr/>
          <p:nvPr/>
        </p:nvSpPr>
        <p:spPr>
          <a:xfrm>
            <a:off x="5961112" y="426547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Test Case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</a:t>
            </a:r>
          </a:p>
        </p:txBody>
      </p:sp>
      <p:sp>
        <p:nvSpPr>
          <p:cNvPr id="144" name="오각형 143"/>
          <p:cNvSpPr/>
          <p:nvPr/>
        </p:nvSpPr>
        <p:spPr>
          <a:xfrm>
            <a:off x="3902059" y="3501008"/>
            <a:ext cx="1788777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커뮤니케이션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분석 결과 해석</a:t>
            </a:r>
          </a:p>
        </p:txBody>
      </p:sp>
      <p:sp>
        <p:nvSpPr>
          <p:cNvPr id="146" name="오각형 145"/>
          <p:cNvSpPr/>
          <p:nvPr/>
        </p:nvSpPr>
        <p:spPr>
          <a:xfrm>
            <a:off x="5961111" y="5088910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Test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수행</a:t>
            </a:r>
          </a:p>
        </p:txBody>
      </p:sp>
      <p:sp>
        <p:nvSpPr>
          <p:cNvPr id="147" name="오각형 146"/>
          <p:cNvSpPr/>
          <p:nvPr/>
        </p:nvSpPr>
        <p:spPr>
          <a:xfrm>
            <a:off x="6969224" y="3501008"/>
            <a:ext cx="762909" cy="1240791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알고리즘 반영 </a:t>
            </a:r>
          </a:p>
        </p:txBody>
      </p:sp>
      <p:sp>
        <p:nvSpPr>
          <p:cNvPr id="152" name="오각형 151"/>
          <p:cNvSpPr/>
          <p:nvPr/>
        </p:nvSpPr>
        <p:spPr>
          <a:xfrm>
            <a:off x="1919786" y="350100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가설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도출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 Scoping</a:t>
            </a:r>
            <a:endParaRPr lang="ko-KR" altLang="en-US" sz="1050" b="1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8" name="오각형 187"/>
          <p:cNvSpPr/>
          <p:nvPr/>
        </p:nvSpPr>
        <p:spPr>
          <a:xfrm>
            <a:off x="2839885" y="5877272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err="1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컴플라이언스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이슈 검토</a:t>
            </a:r>
          </a:p>
        </p:txBody>
      </p:sp>
      <p:cxnSp>
        <p:nvCxnSpPr>
          <p:cNvPr id="206" name="직선 화살표 연결선 205"/>
          <p:cNvCxnSpPr/>
          <p:nvPr/>
        </p:nvCxnSpPr>
        <p:spPr>
          <a:xfrm flipV="1">
            <a:off x="5587639" y="2141734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5560204" y="2220975"/>
            <a:ext cx="490672" cy="4941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적용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08" name="직선 화살표 연결선 207"/>
          <p:cNvCxnSpPr/>
          <p:nvPr/>
        </p:nvCxnSpPr>
        <p:spPr>
          <a:xfrm flipV="1">
            <a:off x="7040248" y="2141734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7040431" y="2220975"/>
            <a:ext cx="622239" cy="4941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 /</a:t>
            </a:r>
          </a:p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Fix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003260" y="1367402"/>
            <a:ext cx="1745543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300"/>
              </a:spcBef>
            </a:pPr>
            <a:r>
              <a:rPr lang="ko-KR" altLang="en-US" sz="1050" b="1" i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기획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45854" y="1367402"/>
            <a:ext cx="1745543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300"/>
              </a:spcBef>
            </a:pPr>
            <a:r>
              <a:rPr lang="ko-KR" altLang="en-US" sz="1050" b="1" i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개발</a:t>
            </a:r>
            <a:endParaRPr lang="en-US" altLang="ko-KR" sz="1050" b="1" i="1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212" name="직선 화살표 연결선 211"/>
          <p:cNvCxnSpPr/>
          <p:nvPr/>
        </p:nvCxnSpPr>
        <p:spPr>
          <a:xfrm>
            <a:off x="1893152" y="1607388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 flipV="1">
            <a:off x="3701246" y="1607388"/>
            <a:ext cx="4212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869816" y="1367402"/>
            <a:ext cx="1476082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300"/>
              </a:spcBef>
            </a:pPr>
            <a:r>
              <a:rPr lang="ko-KR" altLang="en-US" sz="1050" b="1" i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서비스 </a:t>
            </a:r>
            <a:r>
              <a:rPr lang="ko-KR" altLang="en-US" sz="1050" b="1" i="1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론칭</a:t>
            </a:r>
            <a:r>
              <a:rPr lang="en-US" altLang="ko-KR" sz="1050" b="1" i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050" b="1" i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운영</a:t>
            </a:r>
            <a:endParaRPr lang="en-US" altLang="ko-KR" sz="1050" b="1" i="1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215" name="직선 화살표 연결선 214"/>
          <p:cNvCxnSpPr/>
          <p:nvPr/>
        </p:nvCxnSpPr>
        <p:spPr>
          <a:xfrm>
            <a:off x="7941480" y="1609482"/>
            <a:ext cx="1332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4266834" y="2152034"/>
            <a:ext cx="0" cy="6377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4228548" y="2220975"/>
            <a:ext cx="490672" cy="4941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 flipV="1">
            <a:off x="2720752" y="2142718"/>
            <a:ext cx="0" cy="648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2721788" y="2220975"/>
            <a:ext cx="647036" cy="4941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Scoping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2" name="오각형 221"/>
          <p:cNvSpPr/>
          <p:nvPr/>
        </p:nvSpPr>
        <p:spPr>
          <a:xfrm>
            <a:off x="8157124" y="3501008"/>
            <a:ext cx="762909" cy="124466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유지 보수 정책 정의</a:t>
            </a:r>
          </a:p>
        </p:txBody>
      </p:sp>
      <p:sp>
        <p:nvSpPr>
          <p:cNvPr id="223" name="오각형 222"/>
          <p:cNvSpPr/>
          <p:nvPr/>
        </p:nvSpPr>
        <p:spPr>
          <a:xfrm>
            <a:off x="5963958" y="3501008"/>
            <a:ext cx="7629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Evaluation</a:t>
            </a:r>
            <a:endParaRPr lang="ko-KR" altLang="en-US" sz="1050" b="1" dirty="0" smtClean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9" name="직선 화살표 연결선 8"/>
          <p:cNvCxnSpPr>
            <a:stCxn id="152" idx="3"/>
            <a:endCxn id="136" idx="1"/>
          </p:cNvCxnSpPr>
          <p:nvPr/>
        </p:nvCxnSpPr>
        <p:spPr>
          <a:xfrm>
            <a:off x="2682695" y="3741104"/>
            <a:ext cx="1571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136" idx="2"/>
            <a:endCxn id="137" idx="0"/>
          </p:cNvCxnSpPr>
          <p:nvPr/>
        </p:nvCxnSpPr>
        <p:spPr>
          <a:xfrm>
            <a:off x="3221340" y="3981200"/>
            <a:ext cx="0" cy="2842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38" idx="0"/>
            <a:endCxn id="137" idx="2"/>
          </p:cNvCxnSpPr>
          <p:nvPr/>
        </p:nvCxnSpPr>
        <p:spPr>
          <a:xfrm flipV="1">
            <a:off x="3221340" y="4745670"/>
            <a:ext cx="0" cy="3432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188" idx="0"/>
            <a:endCxn id="138" idx="2"/>
          </p:cNvCxnSpPr>
          <p:nvPr/>
        </p:nvCxnSpPr>
        <p:spPr>
          <a:xfrm flipV="1">
            <a:off x="3221340" y="5569102"/>
            <a:ext cx="0" cy="3081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오각형 226"/>
          <p:cNvSpPr/>
          <p:nvPr/>
        </p:nvSpPr>
        <p:spPr>
          <a:xfrm>
            <a:off x="3885379" y="5862118"/>
            <a:ext cx="2841488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Big Data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품질 검토</a:t>
            </a:r>
          </a:p>
        </p:txBody>
      </p:sp>
      <p:cxnSp>
        <p:nvCxnSpPr>
          <p:cNvPr id="228" name="직선 화살표 연결선 227"/>
          <p:cNvCxnSpPr>
            <a:stCxn id="137" idx="3"/>
            <a:endCxn id="139" idx="1"/>
          </p:cNvCxnSpPr>
          <p:nvPr/>
        </p:nvCxnSpPr>
        <p:spPr>
          <a:xfrm>
            <a:off x="3602794" y="4505574"/>
            <a:ext cx="2992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37" idx="3"/>
            <a:endCxn id="140" idx="1"/>
          </p:cNvCxnSpPr>
          <p:nvPr/>
        </p:nvCxnSpPr>
        <p:spPr>
          <a:xfrm>
            <a:off x="3602794" y="4505574"/>
            <a:ext cx="299265" cy="8234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endCxn id="139" idx="2"/>
          </p:cNvCxnSpPr>
          <p:nvPr/>
        </p:nvCxnSpPr>
        <p:spPr>
          <a:xfrm flipV="1">
            <a:off x="4283514" y="4745670"/>
            <a:ext cx="0" cy="3432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 flipV="1">
            <a:off x="5309381" y="4741799"/>
            <a:ext cx="0" cy="3432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 flipV="1">
            <a:off x="4283514" y="3981200"/>
            <a:ext cx="0" cy="2866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 flipV="1">
            <a:off x="5309381" y="3981200"/>
            <a:ext cx="0" cy="2827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144" idx="3"/>
            <a:endCxn id="223" idx="1"/>
          </p:cNvCxnSpPr>
          <p:nvPr/>
        </p:nvCxnSpPr>
        <p:spPr>
          <a:xfrm>
            <a:off x="5690836" y="3741104"/>
            <a:ext cx="2731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42" idx="0"/>
            <a:endCxn id="223" idx="2"/>
          </p:cNvCxnSpPr>
          <p:nvPr/>
        </p:nvCxnSpPr>
        <p:spPr>
          <a:xfrm flipV="1">
            <a:off x="6342567" y="3981200"/>
            <a:ext cx="2846" cy="2842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41" idx="3"/>
            <a:endCxn id="142" idx="1"/>
          </p:cNvCxnSpPr>
          <p:nvPr/>
        </p:nvCxnSpPr>
        <p:spPr>
          <a:xfrm>
            <a:off x="5690836" y="4505574"/>
            <a:ext cx="2702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142" idx="2"/>
            <a:endCxn id="146" idx="0"/>
          </p:cNvCxnSpPr>
          <p:nvPr/>
        </p:nvCxnSpPr>
        <p:spPr>
          <a:xfrm flipH="1">
            <a:off x="6342566" y="4745670"/>
            <a:ext cx="1" cy="3432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23" idx="3"/>
          </p:cNvCxnSpPr>
          <p:nvPr/>
        </p:nvCxnSpPr>
        <p:spPr>
          <a:xfrm>
            <a:off x="6726867" y="3741104"/>
            <a:ext cx="2681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142" idx="3"/>
          </p:cNvCxnSpPr>
          <p:nvPr/>
        </p:nvCxnSpPr>
        <p:spPr>
          <a:xfrm>
            <a:off x="6724021" y="4505574"/>
            <a:ext cx="24520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147" idx="3"/>
            <a:endCxn id="222" idx="1"/>
          </p:cNvCxnSpPr>
          <p:nvPr/>
        </p:nvCxnSpPr>
        <p:spPr>
          <a:xfrm>
            <a:off x="7732133" y="4121404"/>
            <a:ext cx="424991" cy="19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140" idx="2"/>
          </p:cNvCxnSpPr>
          <p:nvPr/>
        </p:nvCxnSpPr>
        <p:spPr>
          <a:xfrm>
            <a:off x="4796448" y="5569102"/>
            <a:ext cx="0" cy="3081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146" idx="2"/>
          </p:cNvCxnSpPr>
          <p:nvPr/>
        </p:nvCxnSpPr>
        <p:spPr>
          <a:xfrm>
            <a:off x="6342566" y="5569102"/>
            <a:ext cx="2847" cy="2930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139" idx="3"/>
            <a:endCxn id="141" idx="1"/>
          </p:cNvCxnSpPr>
          <p:nvPr/>
        </p:nvCxnSpPr>
        <p:spPr>
          <a:xfrm>
            <a:off x="4664968" y="4505574"/>
            <a:ext cx="2629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오각형 258"/>
          <p:cNvSpPr/>
          <p:nvPr/>
        </p:nvSpPr>
        <p:spPr>
          <a:xfrm>
            <a:off x="6969224" y="5862118"/>
            <a:ext cx="1950809" cy="480192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자산화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MetaData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재활용 방안 등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endParaRPr lang="ko-KR" altLang="en-US" sz="1050" b="1" dirty="0" smtClean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260" name="직선 화살표 연결선 259"/>
          <p:cNvCxnSpPr>
            <a:stCxn id="147" idx="2"/>
          </p:cNvCxnSpPr>
          <p:nvPr/>
        </p:nvCxnSpPr>
        <p:spPr>
          <a:xfrm>
            <a:off x="7350679" y="4741799"/>
            <a:ext cx="0" cy="11203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실행 단추: 시작 74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2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Autofit/>
          </a:bodyPr>
          <a:lstStyle/>
          <a:p>
            <a:pPr algn="l" latinLnBrk="0"/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To-Be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아키텍처 방향성 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5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플랫폼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기술 요소에 대해 분석한 결과를 바탕으로 향후 </a:t>
            </a:r>
            <a:r>
              <a:rPr kumimoji="1" lang="en-US" altLang="ko-KR" sz="16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To-Be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아키텍처 구성에 대한 방향성을 도출함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Line 16"/>
          <p:cNvSpPr>
            <a:spLocks noChangeShapeType="1"/>
          </p:cNvSpPr>
          <p:nvPr/>
        </p:nvSpPr>
        <p:spPr bwMode="auto">
          <a:xfrm flipV="1">
            <a:off x="499789" y="1714609"/>
            <a:ext cx="5076000" cy="1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69096" y="1374676"/>
            <a:ext cx="3312040" cy="341313"/>
            <a:chOff x="352877" y="1422534"/>
            <a:chExt cx="3188369" cy="341313"/>
          </a:xfrm>
        </p:grpSpPr>
        <p:sp>
          <p:nvSpPr>
            <p:cNvPr id="161" name="Line 16"/>
            <p:cNvSpPr>
              <a:spLocks noChangeShapeType="1"/>
            </p:cNvSpPr>
            <p:nvPr/>
          </p:nvSpPr>
          <p:spPr bwMode="auto">
            <a:xfrm flipV="1">
              <a:off x="352877" y="1761088"/>
              <a:ext cx="3188369" cy="2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4" name="Rectangle 17"/>
            <p:cNvSpPr>
              <a:spLocks noChangeArrowheads="1"/>
            </p:cNvSpPr>
            <p:nvPr/>
          </p:nvSpPr>
          <p:spPr bwMode="auto">
            <a:xfrm>
              <a:off x="1065770" y="1422534"/>
              <a:ext cx="19235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To-Be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아키텍처 방향성</a:t>
              </a:r>
              <a:endParaRPr lang="ko-KR" altLang="en-US" sz="1600" baseline="30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68" name="오른쪽 화살표 167"/>
          <p:cNvSpPr/>
          <p:nvPr/>
        </p:nvSpPr>
        <p:spPr>
          <a:xfrm>
            <a:off x="5817096" y="2852936"/>
            <a:ext cx="252000" cy="2595358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26000"/>
                </a:schemeClr>
              </a:gs>
            </a:gsLst>
            <a:lin ang="10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488504" y="1988840"/>
            <a:ext cx="972000" cy="12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521312" y="2100754"/>
            <a:ext cx="3922081" cy="110375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활용을 위한 서비스 </a:t>
            </a:r>
            <a:r>
              <a:rPr lang="en-US" altLang="ko-KR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 </a:t>
            </a:r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확대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정교화를 위한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</a:t>
            </a:r>
            <a:r>
              <a:rPr lang="en-US" altLang="ko-KR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연계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우선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 생성된 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만이라도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ko-KR" altLang="en-US" sz="13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en-US" altLang="ko-KR" sz="13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분석을 위한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마스터 정보 속성 추출</a:t>
            </a:r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강화 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ko-KR" altLang="en-US" sz="13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88504" y="3501080"/>
            <a:ext cx="972000" cy="12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폼</a:t>
            </a:r>
          </a:p>
        </p:txBody>
      </p:sp>
      <p:sp>
        <p:nvSpPr>
          <p:cNvPr id="205" name="직사각형 204"/>
          <p:cNvSpPr/>
          <p:nvPr/>
        </p:nvSpPr>
        <p:spPr>
          <a:xfrm>
            <a:off x="1508736" y="3602689"/>
            <a:ext cx="3970171" cy="110375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 중심 </a:t>
            </a:r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Silo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형태의 분석 플랫폼</a:t>
            </a:r>
            <a:endParaRPr lang="en-US" altLang="ko-KR" sz="13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서비스 개발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지원하는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플랫폼 부재</a:t>
            </a:r>
            <a:endParaRPr lang="en-US" altLang="ko-KR" sz="13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망 </a:t>
            </a:r>
            <a:r>
              <a:rPr lang="en-US" altLang="ko-KR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제한적 활용 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</a:t>
            </a:r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가정 </a:t>
            </a:r>
            <a:r>
              <a:rPr lang="en-US" altLang="ko-KR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노후화</a:t>
            </a:r>
            <a:endParaRPr lang="en-US" altLang="ko-KR" sz="13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 정보 관리 주체 부재</a:t>
            </a:r>
            <a:endParaRPr lang="en-US" altLang="ko-KR" sz="13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88504" y="5013320"/>
            <a:ext cx="972000" cy="12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1508737" y="5229200"/>
            <a:ext cx="4204210" cy="82675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주로 </a:t>
            </a:r>
            <a:r>
              <a:rPr lang="ko-KR" altLang="en-US" sz="13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 중심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수집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r>
              <a:rPr lang="en-US" altLang="ko-KR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 기술 중심으로 적용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분석 처리 기술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적용 필요</a:t>
            </a:r>
            <a:endParaRPr lang="en-US" altLang="ko-KR" sz="13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고도화된 분석과 학습이 가능한 </a:t>
            </a:r>
            <a:r>
              <a: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상시적 분석 환경 </a:t>
            </a:r>
            <a:r>
              <a:rPr lang="ko-KR" altLang="en-US" sz="13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en-US" altLang="ko-KR" sz="13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0" name="Rectangle 17"/>
          <p:cNvSpPr>
            <a:spLocks noChangeArrowheads="1"/>
          </p:cNvSpPr>
          <p:nvPr/>
        </p:nvSpPr>
        <p:spPr bwMode="auto">
          <a:xfrm>
            <a:off x="2208423" y="1374676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U+ </a:t>
            </a:r>
            <a:r>
              <a:rPr lang="ko-KR" altLang="en-US" sz="16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현황 종합 분석</a:t>
            </a:r>
            <a:endParaRPr lang="ko-KR" altLang="en-US" sz="1600" baseline="30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27" name="직선 연결선 226"/>
          <p:cNvCxnSpPr/>
          <p:nvPr/>
        </p:nvCxnSpPr>
        <p:spPr>
          <a:xfrm>
            <a:off x="1596900" y="3429000"/>
            <a:ext cx="39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>
            <a:off x="1604520" y="4941168"/>
            <a:ext cx="39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텍스트 개체 틀 2"/>
          <p:cNvSpPr txBox="1">
            <a:spLocks/>
          </p:cNvSpPr>
          <p:nvPr/>
        </p:nvSpPr>
        <p:spPr>
          <a:xfrm>
            <a:off x="6096661" y="2135034"/>
            <a:ext cx="3348000" cy="39703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latinLnBrk="0">
              <a:spcBef>
                <a:spcPts val="0"/>
              </a:spcBef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공통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Pool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상품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조직을 어우르는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통합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가공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이외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지원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탐색적 분석 부하 처리</a:t>
            </a:r>
            <a:r>
              <a:rPr lang="en-US" altLang="ko-KR" sz="13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3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3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7800" indent="-177800" latinLnBrk="0">
              <a:spcBef>
                <a:spcPts val="0"/>
              </a:spcBef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Sandbox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실험적 분석 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개발을 위한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실험 환경 마련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일회성 분석을 위한 유연한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Resource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7800" indent="-177800" latinLnBrk="0">
              <a:spcBef>
                <a:spcPts val="0"/>
              </a:spcBef>
            </a:pPr>
            <a:endParaRPr lang="en-US" altLang="ko-KR" sz="13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0"/>
              </a:spcBef>
            </a:pP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상품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조직별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환경의 유지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발전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목적에 맞게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목적별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마트에서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생성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전사적 공유가 필요한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통합하여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및 타 분석계 활용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수집이 아닌 분석 모델 생성에 집중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관리를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통한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신뢰성 및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편의성 제고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속성 이외 결합 및 추론을 통한 동적 관리 속성까지 포함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30200" lvl="1" indent="-144463" latinLnBrk="0">
              <a:spcBef>
                <a:spcPts val="0"/>
              </a:spcBef>
              <a:buFontTx/>
              <a:buChar char="-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서비스 확대에 따라 점진적 구성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6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626469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To-Be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Architecture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조직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상품으로 부터의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활용하여 새로운 서비스를 기획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설계하기 위해서는 기존 분석계 아키텍처를 보충하는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Lake, Analytic Sandbox, Meta Data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 시스템이 필요함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2480" y="2154319"/>
            <a:ext cx="959523" cy="349210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altLang="ko-KR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7907" y="2780928"/>
            <a:ext cx="732875" cy="446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1422" y="3789040"/>
            <a:ext cx="732875" cy="446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71422" y="4998555"/>
            <a:ext cx="732875" cy="4466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b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흐름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72480" y="6038521"/>
            <a:ext cx="9069932" cy="342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 시스템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21151" y="2132856"/>
            <a:ext cx="3024337" cy="893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u="sng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목적별</a:t>
            </a:r>
            <a:r>
              <a:rPr lang="ko-KR" altLang="en-US" sz="12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/ </a:t>
            </a:r>
            <a:r>
              <a:rPr lang="en-US" altLang="ko-KR" sz="1200" b="1" u="sng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Bigdata</a:t>
            </a:r>
            <a:endParaRPr lang="ko-KR" altLang="en-US" sz="1200" b="1" u="sng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05328" y="2377907"/>
            <a:ext cx="444346" cy="56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LQMS</a:t>
            </a:r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93160" y="2377907"/>
            <a:ext cx="468119" cy="56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</a:t>
            </a: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97216" y="2377907"/>
            <a:ext cx="444346" cy="56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</a:t>
            </a: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401272" y="2377907"/>
            <a:ext cx="444346" cy="56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BS</a:t>
            </a:r>
            <a:b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841432" y="223389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...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1321768" y="3534391"/>
            <a:ext cx="6943600" cy="71256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lvl="0" algn="r" latinLnBrk="0"/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21768" y="4301987"/>
            <a:ext cx="6943600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21768" y="5093309"/>
            <a:ext cx="6943600" cy="5488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873081" y="4293097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00872" y="4575969"/>
            <a:ext cx="1800000" cy="4264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lvl="0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관계 분석 등 특수한 정형 </a:t>
            </a:r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071420" y="429309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05328" y="4575968"/>
            <a:ext cx="1800000" cy="4264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정형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</a:p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최근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40832" y="3990210"/>
            <a:ext cx="1800000" cy="1972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lvl="0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반응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05608" y="3795217"/>
            <a:ext cx="487634" cy="209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640832" y="5354653"/>
            <a:ext cx="180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이벤트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05608" y="5142385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01072" y="5142385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801072" y="5354653"/>
            <a:ext cx="180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DB,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수집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40832" y="4575969"/>
            <a:ext cx="1800000" cy="4264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반정형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</a:p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장기간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05608" y="4293097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314420" y="3534391"/>
            <a:ext cx="1227164" cy="25464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01072" y="3795268"/>
            <a:ext cx="1800000" cy="4029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사용자의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탐색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801072" y="3589140"/>
            <a:ext cx="715260" cy="209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105328" y="3800938"/>
            <a:ext cx="1800000" cy="404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정제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구조화 및 통합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097606" y="3570023"/>
            <a:ext cx="668773" cy="26347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latinLnBrk="0">
              <a:lnSpc>
                <a:spcPct val="120000"/>
              </a:lnSpc>
              <a:spcBef>
                <a:spcPts val="400"/>
              </a:spcBef>
            </a:pPr>
            <a:r>
              <a:rPr lang="ko-KR" altLang="en-US" sz="1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1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072681" y="2154319"/>
            <a:ext cx="4176464" cy="8716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072681" y="2154319"/>
            <a:ext cx="2024161" cy="2400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Analytical Sandbox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78" y="1268760"/>
            <a:ext cx="580614" cy="48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구부러진 연결선 22"/>
          <p:cNvCxnSpPr>
            <a:stCxn id="1026" idx="2"/>
            <a:endCxn id="137" idx="0"/>
          </p:cNvCxnSpPr>
          <p:nvPr/>
        </p:nvCxnSpPr>
        <p:spPr>
          <a:xfrm rot="5400000">
            <a:off x="4173053" y="1736686"/>
            <a:ext cx="405493" cy="42977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1026" idx="1"/>
            <a:endCxn id="107" idx="0"/>
          </p:cNvCxnSpPr>
          <p:nvPr/>
        </p:nvCxnSpPr>
        <p:spPr>
          <a:xfrm rot="10800000" flipV="1">
            <a:off x="1928002" y="1508793"/>
            <a:ext cx="2372376" cy="2025598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2224635" y="2442544"/>
            <a:ext cx="1792261" cy="5065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latinLnBrk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주제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–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음악 </a:t>
            </a:r>
            <a:r>
              <a:rPr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추천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다양한 고급분석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Data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Data Lake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Subset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238600" y="2514359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...</a:t>
            </a:r>
            <a:endParaRPr lang="ko-KR" altLang="en-US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088904" y="2442351"/>
            <a:ext cx="1152128" cy="506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주제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– NW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최적화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...</a:t>
            </a:r>
          </a:p>
          <a:p>
            <a:pPr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...</a:t>
            </a:r>
            <a:endParaRPr lang="ko-KR" altLang="en-US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529064" y="2442351"/>
            <a:ext cx="576064" cy="506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주제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endParaRPr lang="ko-KR" altLang="en-US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304012" y="3534390"/>
            <a:ext cx="6961356" cy="211203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72480" y="2132856"/>
            <a:ext cx="959524" cy="432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 Data 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</a:p>
        </p:txBody>
      </p:sp>
      <p:cxnSp>
        <p:nvCxnSpPr>
          <p:cNvPr id="152" name="구부러진 연결선 151"/>
          <p:cNvCxnSpPr>
            <a:stCxn id="1026" idx="1"/>
            <a:endCxn id="151" idx="0"/>
          </p:cNvCxnSpPr>
          <p:nvPr/>
        </p:nvCxnSpPr>
        <p:spPr>
          <a:xfrm rot="10800000" flipV="1">
            <a:off x="752242" y="1508792"/>
            <a:ext cx="3548136" cy="62406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8409384" y="2377907"/>
            <a:ext cx="444346" cy="56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산업</a:t>
            </a:r>
            <a:r>
              <a:rPr lang="en-US" altLang="ko-KR" sz="9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405307" y="2696822"/>
            <a:ext cx="2760253" cy="2137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목적별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수집 가공</a:t>
            </a:r>
          </a:p>
        </p:txBody>
      </p:sp>
      <p:cxnSp>
        <p:nvCxnSpPr>
          <p:cNvPr id="160" name="구부러진 연결선 159"/>
          <p:cNvCxnSpPr>
            <a:stCxn id="1026" idx="3"/>
            <a:endCxn id="56" idx="0"/>
          </p:cNvCxnSpPr>
          <p:nvPr/>
        </p:nvCxnSpPr>
        <p:spPr>
          <a:xfrm>
            <a:off x="4880992" y="1508793"/>
            <a:ext cx="2952328" cy="624063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위쪽 화살표 1029"/>
          <p:cNvSpPr/>
          <p:nvPr/>
        </p:nvSpPr>
        <p:spPr>
          <a:xfrm>
            <a:off x="2792760" y="5733256"/>
            <a:ext cx="3991396" cy="233257"/>
          </a:xfrm>
          <a:prstGeom prst="upArrow">
            <a:avLst>
              <a:gd name="adj1" fmla="val 100000"/>
              <a:gd name="adj2" fmla="val 23866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공통으로 필요한 원천 </a:t>
            </a:r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위쪽 화살표 167"/>
          <p:cNvSpPr/>
          <p:nvPr/>
        </p:nvSpPr>
        <p:spPr>
          <a:xfrm>
            <a:off x="2834010" y="3068960"/>
            <a:ext cx="2695054" cy="360040"/>
          </a:xfrm>
          <a:prstGeom prst="upArrow">
            <a:avLst>
              <a:gd name="adj1" fmla="val 100000"/>
              <a:gd name="adj2" fmla="val 23866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실험적 분석을 위한 임시 </a:t>
            </a:r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위쪽 화살표 168"/>
          <p:cNvSpPr/>
          <p:nvPr/>
        </p:nvSpPr>
        <p:spPr>
          <a:xfrm>
            <a:off x="6321152" y="3051727"/>
            <a:ext cx="2197147" cy="377273"/>
          </a:xfrm>
          <a:prstGeom prst="upArrow">
            <a:avLst>
              <a:gd name="adj1" fmla="val 100000"/>
              <a:gd name="adj2" fmla="val 14999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latinLnBrk="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공통으로 수집된 원천 </a:t>
            </a:r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en-US" altLang="ko-KR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indent="-88900" latinLnBrk="0"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목적별</a:t>
            </a:r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시스템에서 생성된 공유 </a:t>
            </a:r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</a:p>
        </p:txBody>
      </p:sp>
      <p:sp>
        <p:nvSpPr>
          <p:cNvPr id="1031" name="굽은 화살표 1030"/>
          <p:cNvSpPr/>
          <p:nvPr/>
        </p:nvSpPr>
        <p:spPr>
          <a:xfrm rot="10800000">
            <a:off x="8340449" y="3068961"/>
            <a:ext cx="1001963" cy="2571291"/>
          </a:xfrm>
          <a:prstGeom prst="bentArrow">
            <a:avLst>
              <a:gd name="adj1" fmla="val 46270"/>
              <a:gd name="adj2" fmla="val 23135"/>
              <a:gd name="adj3" fmla="val 23135"/>
              <a:gd name="adj4" fmla="val 4375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2" name="직사각형 1031"/>
          <p:cNvSpPr/>
          <p:nvPr/>
        </p:nvSpPr>
        <p:spPr>
          <a:xfrm>
            <a:off x="8841432" y="3717032"/>
            <a:ext cx="5212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전사적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공유가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필요한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3" name="직사각형 1032"/>
          <p:cNvSpPr/>
          <p:nvPr/>
        </p:nvSpPr>
        <p:spPr>
          <a:xfrm>
            <a:off x="809985" y="1674573"/>
            <a:ext cx="922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정보의 정의</a:t>
            </a:r>
            <a:r>
              <a:rPr lang="en-US" altLang="ko-KR" sz="1000" b="1" dirty="0" smtClean="0"/>
              <a:t>/</a:t>
            </a:r>
            <a:br>
              <a:rPr lang="en-US" altLang="ko-KR" sz="1000" b="1" dirty="0" smtClean="0"/>
            </a:br>
            <a:r>
              <a:rPr lang="ko-KR" altLang="en-US" sz="1000" b="1" dirty="0" smtClean="0"/>
              <a:t>위치 검색</a:t>
            </a:r>
            <a:endParaRPr lang="ko-KR" altLang="en-US" sz="1000" b="1" dirty="0"/>
          </a:p>
        </p:txBody>
      </p:sp>
      <p:sp>
        <p:nvSpPr>
          <p:cNvPr id="173" name="직사각형 172"/>
          <p:cNvSpPr/>
          <p:nvPr/>
        </p:nvSpPr>
        <p:spPr>
          <a:xfrm>
            <a:off x="2648744" y="1787223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탐색적 분석</a:t>
            </a:r>
            <a:endParaRPr lang="ko-KR" altLang="en-US" sz="1000" b="1" dirty="0"/>
          </a:p>
        </p:txBody>
      </p:sp>
      <p:sp>
        <p:nvSpPr>
          <p:cNvPr id="174" name="직사각형 173"/>
          <p:cNvSpPr/>
          <p:nvPr/>
        </p:nvSpPr>
        <p:spPr>
          <a:xfrm>
            <a:off x="4053140" y="1787223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/>
              <a:t>고급 분석 실험</a:t>
            </a:r>
            <a:endParaRPr lang="ko-KR" altLang="en-US" sz="1000" b="1" dirty="0"/>
          </a:p>
        </p:txBody>
      </p:sp>
      <p:sp>
        <p:nvSpPr>
          <p:cNvPr id="175" name="직사각형 174"/>
          <p:cNvSpPr/>
          <p:nvPr/>
        </p:nvSpPr>
        <p:spPr>
          <a:xfrm>
            <a:off x="7149484" y="1772816"/>
            <a:ext cx="1694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Daily </a:t>
            </a:r>
            <a:r>
              <a:rPr lang="ko-KR" altLang="en-US" sz="1000" b="1" dirty="0" err="1" smtClean="0"/>
              <a:t>리포팅</a:t>
            </a:r>
            <a:r>
              <a:rPr lang="ko-KR" altLang="en-US" sz="1000" b="1" dirty="0" smtClean="0"/>
              <a:t> 및 원인 분석</a:t>
            </a:r>
            <a:endParaRPr lang="ko-KR" altLang="en-US" sz="1000" b="1" dirty="0"/>
          </a:p>
        </p:txBody>
      </p:sp>
      <p:sp>
        <p:nvSpPr>
          <p:cNvPr id="63" name="실행 단추: 시작 62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9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솔루션의 강자들로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영역으로 사업을 빠르게 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확장중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842493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영역별 솔루션 후보군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탐색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Adhoc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&amp; Visualization)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08946"/>
              </p:ext>
            </p:extLst>
          </p:nvPr>
        </p:nvGraphicFramePr>
        <p:xfrm>
          <a:off x="273050" y="1773237"/>
          <a:ext cx="9359901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86"/>
                <a:gridCol w="1326003"/>
                <a:gridCol w="813225"/>
                <a:gridCol w="1274724"/>
                <a:gridCol w="995371"/>
                <a:gridCol w="995371"/>
                <a:gridCol w="2821021"/>
              </a:tblGrid>
              <a:tr h="47756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파트너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가트너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Leader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U+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평가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대상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2002">
                <a:tc rowSpan="4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Discovery  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Tableau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탐색의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최강자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02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Qlik</a:t>
                      </a:r>
                      <a:endParaRPr lang="en-US" sz="1200" b="1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Tibco</a:t>
                      </a:r>
                      <a:endParaRPr lang="en-US" sz="1200" b="1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현재 도입된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탐색 솔루션으로서 평가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02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SAS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분석이나 </a:t>
                      </a:r>
                      <a:r>
                        <a:rPr lang="ko-KR" altLang="en-US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전처리까지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연결 가능한 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VA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툴 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 쉽진 않음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76">
                <a:tc rowSpan="6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Enterprise  Reporting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SAP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전통적인 엔터프라이즈 </a:t>
                      </a:r>
                      <a:r>
                        <a:rPr lang="ko-KR" altLang="en-US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리포팅에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강하지만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상대적으로 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 Discovery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약함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76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IBM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76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MicroStrategy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76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Oracle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탐색 분야는 매우 늦음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02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Information </a:t>
                      </a:r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Builders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lang="ko-KR" alt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02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BI Matrix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Excel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형태의 편한 보고서 작성 위주이나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IT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개입 필요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3028">
                <a:tc rowSpan="2">
                  <a:txBody>
                    <a:bodyPr/>
                    <a:lstStyle/>
                    <a:p>
                      <a:pPr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Cloud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Microsoft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Excel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형태의 편한 보고서 작성 위주로서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탐색기능은 검토가 필요하나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클라우드를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고려시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검토 필요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00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AWS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현재 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Preview 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버전이나</a:t>
                      </a:r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lang="ko-KR" altLang="en-US" sz="12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클라우드에</a:t>
                      </a:r>
                      <a:r>
                        <a:rPr lang="ko-KR" alt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둘 경우 때문에 고려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3522323" y="1308110"/>
            <a:ext cx="2863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탐색 영역 검토 대상 파트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너</a:t>
            </a:r>
          </a:p>
        </p:txBody>
      </p:sp>
      <p:sp>
        <p:nvSpPr>
          <p:cNvPr id="10" name="실행 단추: 시작 9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6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강자는 이미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도입되어 있으며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추가로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솔루션 대상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842493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영역별 솔루션 후보군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분석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79524"/>
              </p:ext>
            </p:extLst>
          </p:nvPr>
        </p:nvGraphicFramePr>
        <p:xfrm>
          <a:off x="273050" y="1773239"/>
          <a:ext cx="9359901" cy="323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86"/>
                <a:gridCol w="1326003"/>
                <a:gridCol w="813225"/>
                <a:gridCol w="1274724"/>
                <a:gridCol w="995371"/>
                <a:gridCol w="995371"/>
                <a:gridCol w="2821021"/>
              </a:tblGrid>
              <a:tr h="64274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파트너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가트너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Leader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U+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평가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대상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6510">
                <a:tc rowSpan="8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Advanced Analytics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SAS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Good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Enterprise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Miner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509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IBM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Good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SPSS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383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KNIME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RapidMiner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079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Microsoft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 smtClean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검토시</a:t>
                      </a:r>
                      <a:r>
                        <a:rPr lang="ko-KR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같이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검토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오픈소스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툴인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R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기반의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Revolutionary R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인수</a:t>
                      </a:r>
                      <a:endParaRPr lang="ko-KR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3181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Tibco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sng" strike="noStrike" dirty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509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AWS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검토시</a:t>
                      </a:r>
                      <a:r>
                        <a:rPr lang="ko-KR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같이 검토</a:t>
                      </a: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7509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LG CNS</a:t>
                      </a: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Good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SRA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오픈소스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툴인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R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기반의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SRA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사용</a:t>
                      </a:r>
                      <a:endParaRPr lang="ko-KR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2594986" y="1308110"/>
            <a:ext cx="4717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Analytical Sandbox Data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영역 검토 대상 파트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너</a:t>
            </a:r>
          </a:p>
        </p:txBody>
      </p:sp>
      <p:sp>
        <p:nvSpPr>
          <p:cNvPr id="9" name="실행 단추: 시작 8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0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Big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서비스 구현 방향성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선도 업체들의 구현 방향을 고려하여 세가지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과제를 추진 하겠음</a:t>
            </a:r>
          </a:p>
        </p:txBody>
      </p:sp>
      <p:sp>
        <p:nvSpPr>
          <p:cNvPr id="49" name="오른쪽 화살표 48"/>
          <p:cNvSpPr/>
          <p:nvPr/>
        </p:nvSpPr>
        <p:spPr>
          <a:xfrm flipH="1">
            <a:off x="884654" y="4732964"/>
            <a:ext cx="792000" cy="1296714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26000"/>
                </a:schemeClr>
              </a:gs>
            </a:gsLst>
            <a:lin ang="10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오른쪽 화살표 57"/>
          <p:cNvSpPr/>
          <p:nvPr/>
        </p:nvSpPr>
        <p:spPr>
          <a:xfrm flipH="1">
            <a:off x="884654" y="2228112"/>
            <a:ext cx="792000" cy="2712816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26000"/>
                </a:schemeClr>
              </a:gs>
            </a:gsLst>
            <a:lin ang="10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Rectangle 78"/>
          <p:cNvSpPr>
            <a:spLocks noChangeArrowheads="1"/>
          </p:cNvSpPr>
          <p:nvPr/>
        </p:nvSpPr>
        <p:spPr bwMode="auto">
          <a:xfrm>
            <a:off x="1120913" y="6585248"/>
            <a:ext cx="5193454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AutoNum type="arabicParenR"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Netflix, 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애플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구글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(Nest), Spotify</a:t>
            </a:r>
          </a:p>
        </p:txBody>
      </p:sp>
      <p:sp>
        <p:nvSpPr>
          <p:cNvPr id="60" name="Rectangle 78"/>
          <p:cNvSpPr>
            <a:spLocks noChangeArrowheads="1"/>
          </p:cNvSpPr>
          <p:nvPr/>
        </p:nvSpPr>
        <p:spPr bwMode="auto">
          <a:xfrm>
            <a:off x="6976174" y="4947505"/>
            <a:ext cx="2730503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관리 체계 확보</a:t>
            </a:r>
            <a:endParaRPr lang="en-US" altLang="ko-KR" sz="16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177136" y="2827418"/>
            <a:ext cx="252000" cy="2595358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26000"/>
                </a:schemeClr>
              </a:gs>
            </a:gsLst>
            <a:lin ang="10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62356" y="3111258"/>
            <a:ext cx="936000" cy="936000"/>
            <a:chOff x="-1051965" y="2354572"/>
            <a:chExt cx="1080000" cy="1080000"/>
          </a:xfrm>
        </p:grpSpPr>
        <p:sp>
          <p:nvSpPr>
            <p:cNvPr id="63" name="타원 62"/>
            <p:cNvSpPr/>
            <p:nvPr/>
          </p:nvSpPr>
          <p:spPr>
            <a:xfrm>
              <a:off x="-1051965" y="2354572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rnd" cmpd="sng" algn="ctr">
              <a:noFill/>
              <a:prstDash val="solid"/>
              <a:tailEnd type="none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-1004158" y="2399356"/>
              <a:ext cx="987102" cy="98710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 cmpd="sng" algn="ctr">
              <a:noFill/>
              <a:prstDash val="solid"/>
              <a:tailEnd type="none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BP </a:t>
              </a:r>
              <a:b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시사점</a:t>
              </a:r>
              <a:endParaRPr kumimoji="0" lang="ko-KR" alt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62356" y="4968608"/>
            <a:ext cx="936000" cy="936000"/>
            <a:chOff x="-1051965" y="2354572"/>
            <a:chExt cx="1080000" cy="1080000"/>
          </a:xfrm>
        </p:grpSpPr>
        <p:sp>
          <p:nvSpPr>
            <p:cNvPr id="66" name="타원 65"/>
            <p:cNvSpPr/>
            <p:nvPr/>
          </p:nvSpPr>
          <p:spPr>
            <a:xfrm>
              <a:off x="-1051965" y="2354572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rnd" cmpd="sng" algn="ctr">
              <a:noFill/>
              <a:prstDash val="solid"/>
              <a:tailEnd type="none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-1004158" y="2399356"/>
              <a:ext cx="987102" cy="98710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 cmpd="sng" algn="ctr">
              <a:noFill/>
              <a:prstDash val="solid"/>
              <a:tailEnd type="none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CNS </a:t>
              </a:r>
              <a:b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 </a:t>
              </a:r>
              <a:r>
                <a:rPr lang="en-US" altLang="ko-KR" sz="1400" b="1" kern="0" dirty="0" smtClean="0"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br>
                <a:rPr lang="en-US" altLang="ko-KR" sz="1400" b="1" kern="0" dirty="0" smtClean="0"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400" b="1" kern="0" dirty="0" smtClean="0">
                  <a:solidFill>
                    <a:prstClr val="white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경험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1532728" y="2032439"/>
            <a:ext cx="972000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32728" y="3163660"/>
            <a:ext cx="972000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552961" y="3190285"/>
            <a:ext cx="3672000" cy="90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기술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프로세스를 핵심 역량화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-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정확도 개선 위한 끊임 없는 투자</a:t>
            </a:r>
            <a:r>
              <a:rPr lang="en-US" altLang="ko-KR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철저한 분석에 따른 지속적 개선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32728" y="4294881"/>
            <a:ext cx="972000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/Infra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532728" y="5426102"/>
            <a:ext cx="972000" cy="73692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폼</a:t>
            </a:r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52961" y="5309694"/>
            <a:ext cx="3672000" cy="90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개별 구축보다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플랫폼 및 지원 체계 </a:t>
            </a:r>
            <a:r>
              <a:rPr lang="ko-KR" altLang="en-US" sz="14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구축시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활용도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확산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변화 관리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유리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28291" y="4253861"/>
            <a:ext cx="3508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+</a:t>
            </a:r>
            <a:endParaRPr lang="en-US" altLang="ko-KR" sz="3600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52961" y="4337590"/>
            <a:ext cx="3672000" cy="90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오픈소스와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상용 기술을 적절히 활용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공개된 오픈 소스 중심의 기술 구성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범용 영역은 상용 솔루션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/Cloud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641124" y="3077350"/>
            <a:ext cx="3240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648744" y="4205095"/>
            <a:ext cx="3240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648744" y="5347698"/>
            <a:ext cx="32403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918201" y="5227155"/>
            <a:ext cx="2585942" cy="86614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latinLnBrk="0">
              <a:spcBef>
                <a:spcPts val="600"/>
              </a:spcBef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생성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 강화</a:t>
            </a:r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182563" latinLnBrk="0">
              <a:spcBef>
                <a:spcPts val="600"/>
              </a:spcBef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Life cycle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고려한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정책 수립 및 운영</a:t>
            </a:r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6950224" y="3541145"/>
            <a:ext cx="2730503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역량 확보</a:t>
            </a:r>
            <a:endParaRPr lang="en-US" altLang="ko-KR" sz="16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925936" y="3855487"/>
            <a:ext cx="3101532" cy="46805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latinLnBrk="0">
              <a:spcBef>
                <a:spcPts val="600"/>
              </a:spcBef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프로세스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인력  확보</a:t>
            </a:r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 indent="-182563" latinLnBrk="0">
              <a:spcBef>
                <a:spcPts val="600"/>
              </a:spcBef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조직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상시 운영 </a:t>
            </a:r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Rectangle 78"/>
          <p:cNvSpPr>
            <a:spLocks noChangeArrowheads="1"/>
          </p:cNvSpPr>
          <p:nvPr/>
        </p:nvSpPr>
        <p:spPr bwMode="auto">
          <a:xfrm>
            <a:off x="6937524" y="2219458"/>
            <a:ext cx="2730503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Big Data</a:t>
            </a:r>
            <a:r>
              <a:rPr lang="ko-KR" altLang="en-US" sz="1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플랫폼 구축</a:t>
            </a:r>
            <a:endParaRPr lang="en-US" altLang="ko-KR" sz="16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903562" y="2518611"/>
            <a:ext cx="2585942" cy="46805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latinLnBrk="0">
              <a:spcBef>
                <a:spcPts val="600"/>
              </a:spcBef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통합하여 수집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분석할 수 있는 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52961" y="2054380"/>
            <a:ext cx="3672000" cy="90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광범위한 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수집 및 생성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전체 흔적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 결합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인력에 의한 정교한 정보 생성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 flipV="1">
            <a:off x="499789" y="1714609"/>
            <a:ext cx="5389315" cy="1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6537176" y="1374676"/>
            <a:ext cx="2843960" cy="341313"/>
            <a:chOff x="352877" y="1422534"/>
            <a:chExt cx="3188369" cy="341313"/>
          </a:xfrm>
        </p:grpSpPr>
        <p:sp>
          <p:nvSpPr>
            <p:cNvPr id="96" name="Line 16"/>
            <p:cNvSpPr>
              <a:spLocks noChangeShapeType="1"/>
            </p:cNvSpPr>
            <p:nvPr/>
          </p:nvSpPr>
          <p:spPr bwMode="auto">
            <a:xfrm flipV="1">
              <a:off x="352877" y="1761088"/>
              <a:ext cx="3188369" cy="2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0" name="Rectangle 17"/>
            <p:cNvSpPr>
              <a:spLocks noChangeArrowheads="1"/>
            </p:cNvSpPr>
            <p:nvPr/>
          </p:nvSpPr>
          <p:spPr bwMode="auto">
            <a:xfrm>
              <a:off x="1257298" y="1422534"/>
              <a:ext cx="15404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핵심 추진 과제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1" name="Rectangle 17"/>
          <p:cNvSpPr>
            <a:spLocks noChangeArrowheads="1"/>
          </p:cNvSpPr>
          <p:nvPr/>
        </p:nvSpPr>
        <p:spPr bwMode="auto">
          <a:xfrm>
            <a:off x="1446192" y="1374676"/>
            <a:ext cx="3145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Best Practice Big Data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구현 방향</a:t>
            </a:r>
            <a:r>
              <a:rPr lang="en-US" altLang="ko-KR" sz="1600" baseline="30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endParaRPr lang="ko-KR" altLang="en-US" sz="1600" baseline="30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586959" y="2249274"/>
            <a:ext cx="288032" cy="288652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99659" y="4937561"/>
            <a:ext cx="288032" cy="288652"/>
          </a:xfrm>
          <a:prstGeom prst="rect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599659" y="3554618"/>
            <a:ext cx="288032" cy="288652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3281" y="6511438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>
                <a:latin typeface="+mn-ea"/>
              </a:rPr>
              <a:t>1/10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강자인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우선적으로 협의하고 있으며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추가적으로 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Microsoft 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비교 가능함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842493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영역별 솔루션 후보군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4302"/>
              </p:ext>
            </p:extLst>
          </p:nvPr>
        </p:nvGraphicFramePr>
        <p:xfrm>
          <a:off x="273050" y="1773239"/>
          <a:ext cx="9359901" cy="259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86"/>
                <a:gridCol w="1326003"/>
                <a:gridCol w="813225"/>
                <a:gridCol w="1274724"/>
                <a:gridCol w="995371"/>
                <a:gridCol w="995371"/>
                <a:gridCol w="2821021"/>
              </a:tblGrid>
              <a:tr h="6651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파트너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가트너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Leader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U+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평가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대상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5953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Cloud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AWS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Good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 smtClean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fontAlgn="ctr" latinLnBrk="0"/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LG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전자에서 활용 중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국내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Data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 센터 입주</a:t>
                      </a:r>
                      <a:endParaRPr lang="ko-KR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152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Microsoft</a:t>
                      </a:r>
                      <a:endParaRPr lang="en-US" sz="1100" b="1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LG CNS Data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 센터 입주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1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Google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sng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1" i="0" u="sng" strike="noStrike" dirty="0" smtClean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1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CenturyLink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i="0" u="sng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1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VMWare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i="0" u="sng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1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IBM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0000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i="0" u="sng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3582436" y="1308110"/>
            <a:ext cx="2743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ko-KR" altLang="en-US" sz="16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</a:t>
            </a:r>
            <a:r>
              <a:rPr lang="ko-KR" altLang="en-US" sz="16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드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영역 검토 대상 파트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너</a:t>
            </a:r>
          </a:p>
        </p:txBody>
      </p:sp>
      <p:sp>
        <p:nvSpPr>
          <p:cNvPr id="9" name="실행 단추: 시작 8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0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다양한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대용량 저장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처리를  위하여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1)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모두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Offer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하거나 </a:t>
            </a:r>
            <a:b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영역 간의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Federation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제공하고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 도입 후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점진적으로 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확장 가능해야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하며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Analytical Sandbox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영역은 유연하계 자원 추가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감소가 되야 함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 latinLnBrk="0">
              <a:lnSpc>
                <a:spcPct val="120000"/>
              </a:lnSpc>
              <a:buNone/>
            </a:pP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662473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영역별 솔루션 후보군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저장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9393"/>
              </p:ext>
            </p:extLst>
          </p:nvPr>
        </p:nvGraphicFramePr>
        <p:xfrm>
          <a:off x="273050" y="2283223"/>
          <a:ext cx="9359901" cy="422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86"/>
                <a:gridCol w="1326003"/>
                <a:gridCol w="813225"/>
                <a:gridCol w="1274724"/>
                <a:gridCol w="995371"/>
                <a:gridCol w="995371"/>
                <a:gridCol w="2821021"/>
              </a:tblGrid>
              <a:tr h="3243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파트너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가트너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Leader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U+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평가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대상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9068">
                <a:tc rowSpan="5"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RDBMS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+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Hadoop 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Oracle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06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IBM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367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Microsoft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대용량용은 초기 버전임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Cloud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Offer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보기 위해 검토 필요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06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AWS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Netflix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클라우드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아키텍처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4367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Pivotal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산업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IoT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Platform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고려 대상으로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포함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068">
                <a:tc rowSpan="3"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RDBMS + </a:t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Federation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Teradata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dirty="0" smtClean="0"/>
                        <a:t>Good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Teradata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666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SAP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SybaseIQ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U+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사용하고 있는 </a:t>
                      </a:r>
                      <a:r>
                        <a:rPr lang="en-US" altLang="ko-KR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SybaseIQ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Gartner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평가도 미비하며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최근 구축 사례 없음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06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HP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Vertica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068">
                <a:tc rowSpan="2"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Hadoop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Hortonworks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HDP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네트웍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부문에서 사용 중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906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</a:t>
                      </a:r>
                      <a:endParaRPr lang="ko-KR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SBP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3245801" y="1778393"/>
            <a:ext cx="3416320" cy="354463"/>
            <a:chOff x="5219629" y="1659341"/>
            <a:chExt cx="5876485" cy="354463"/>
          </a:xfrm>
        </p:grpSpPr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5219629" y="2013804"/>
              <a:ext cx="5876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5219629" y="1659341"/>
              <a:ext cx="58764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저장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처리 영역 검토 대상 파트</a:t>
              </a:r>
              <a:r>
                <a:rPr lang="ko-KR" altLang="en-US" sz="16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너</a:t>
              </a:r>
            </a:p>
          </p:txBody>
        </p:sp>
      </p:grpSp>
      <p:sp>
        <p:nvSpPr>
          <p:cNvPr id="9" name="실행 단추: 시작 8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수집 솔루션 중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위인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Informatica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기 도입되어 있고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DBMS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벤더와 대부분 겹침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Hadoop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벤더의 경우 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위주로 </a:t>
            </a:r>
            <a:r>
              <a:rPr lang="ko-KR" altLang="en-US" sz="1600" b="1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가트너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평가 대상 아님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842493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영역별 솔루션 후보군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수집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27523"/>
              </p:ext>
            </p:extLst>
          </p:nvPr>
        </p:nvGraphicFramePr>
        <p:xfrm>
          <a:off x="273050" y="1773238"/>
          <a:ext cx="9359901" cy="460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86"/>
                <a:gridCol w="1326003"/>
                <a:gridCol w="813225"/>
                <a:gridCol w="1274724"/>
                <a:gridCol w="995371"/>
                <a:gridCol w="995371"/>
                <a:gridCol w="2821021"/>
              </a:tblGrid>
              <a:tr h="68262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파트너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가트너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Leader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U+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평가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대상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91338">
                <a:tc rowSpan="6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전통적인 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ETL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솔루션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Informatica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Datacenter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전통적인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ETL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강자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IBM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Oracle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/>
                        <a:t>-</a:t>
                      </a:r>
                      <a:endParaRPr lang="ko-KR" altLang="en-US" sz="1200" b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0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0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SAP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처리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저장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플랫폼 평가 대상 제외로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같이 제외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SAS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Microsoft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840"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AWS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rowSpan="3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Hadoop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Pivotal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기술은 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 CNS 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동일 하나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사용성</a:t>
                      </a: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관리성</a:t>
                      </a:r>
                      <a:r>
                        <a:rPr lang="ko-KR" alt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측면 검토</a:t>
                      </a:r>
                      <a:r>
                        <a:rPr lang="ko-KR" alt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필요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Hortonworks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33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CNS</a:t>
                      </a:r>
                      <a:endParaRPr lang="ko-KR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Good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2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1200" b="1" i="0" u="sng" strike="noStrike" dirty="0">
                        <a:solidFill>
                          <a:srgbClr val="0D0D0D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2992529" y="1308110"/>
            <a:ext cx="39228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 Data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수집 영역 검토 대상 파트</a:t>
            </a:r>
            <a:r>
              <a: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너</a:t>
            </a:r>
          </a:p>
        </p:txBody>
      </p:sp>
      <p:sp>
        <p:nvSpPr>
          <p:cNvPr id="9" name="실행 단추: 시작 8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4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68863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AWS (Amazon Web Services)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에서만 활용가능하며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분석은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일부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다른 파트너사의 솔루션을 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Market Place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구매하던지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고객사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자체적으로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Cloud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위에서 구축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704528" y="1425476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98379" y="1422534"/>
              <a:ext cx="1549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AWS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4" y="1988840"/>
            <a:ext cx="503338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601073" y="2189470"/>
            <a:ext cx="4032448" cy="373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[DW]: </a:t>
            </a:r>
          </a:p>
          <a:p>
            <a:pPr marL="174625" lvl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고객만족도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b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Cloud 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솔루션의 특징을 살린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 Offering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71463" lvl="0" indent="-96838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DW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영역은 비교적 신규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Offering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인력 필요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[Cloud]: </a:t>
            </a:r>
          </a:p>
          <a:p>
            <a:pPr marL="174625" lvl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다른 벤더의 총합 보다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 이상의 규모의 경제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b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AWS Marketplace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Eco System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빠르게 추가되는 신기능간 </a:t>
            </a:r>
            <a:r>
              <a:rPr lang="en-US" altLang="ko-KR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Carnivalization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2016/01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orea Region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센터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Netflix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대부분의 용량을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reserved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사용 중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On Demand / Spot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 자원은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(reserved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고가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대용량 저장소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용량이 가변적인 경우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856547" y="1425476"/>
            <a:ext cx="3613637" cy="341313"/>
            <a:chOff x="352877" y="1422534"/>
            <a:chExt cx="3592011" cy="341313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2002888" y="1422534"/>
              <a:ext cx="540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특징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3" name="실행 단추: 시작 12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IBM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소프트웨어에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ODP Hadoop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Watson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분석 솔루션 추가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476404" y="1418803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536016" y="1422534"/>
              <a:ext cx="1474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IBM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9" y="1988841"/>
            <a:ext cx="5040883" cy="41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00700" y="2073348"/>
            <a:ext cx="4032820" cy="3947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Quadrant [Advanced Analytics]: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SPSS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강한 비전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대규모 유저 커뮤니티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Watson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이라는 새로운 형태의 분석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제품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스택의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통합 부족하며 고객 만족도가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평균 이하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[DW]: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DW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모든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use case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위한 솔루션 제공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Cloud </a:t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PaaS, in-memory NoSQL, in-DB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Hadoop</a:t>
            </a:r>
          </a:p>
          <a:p>
            <a:pPr marL="177800" latinLnBrk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DW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시장은 커지고 있는데 시장점유율은 줄고 있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중장기적 비전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전통의 기술력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저력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인지컴퓨팅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Watson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한국어 학습 비용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컴퓨팅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856547" y="1425476"/>
            <a:ext cx="3613637" cy="341313"/>
            <a:chOff x="352877" y="1422534"/>
            <a:chExt cx="3592011" cy="341313"/>
          </a:xfrm>
        </p:grpSpPr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002888" y="1422534"/>
              <a:ext cx="540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특징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3" name="실행 단추: 시작 12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Microsoft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Platform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상에서 전체 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Stack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1057949" y="1425476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313736" y="1422534"/>
              <a:ext cx="19187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Microsoft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2" y="1989138"/>
            <a:ext cx="5040882" cy="415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01073" y="1916832"/>
            <a:ext cx="4031878" cy="43141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[BI &amp; Advanced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Analytics]: </a:t>
            </a:r>
          </a:p>
          <a:p>
            <a:pPr marL="174625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MS Office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와의 연동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AML (Azure Machine </a:t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Learning) cloud offer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추진 중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제품처럼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Leaders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대비 너비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깊이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사용성에서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부족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고객에게서 낮은 점수를 받음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[DW]: </a:t>
            </a:r>
          </a:p>
          <a:p>
            <a:pPr marL="174625" lvl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2014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DBMS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(MS SQL)</a:t>
            </a:r>
          </a:p>
          <a:p>
            <a:pPr marL="346075" lvl="0" indent="-1714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DW in cloud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시장에서 아직 존재감 미미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“extra-</a:t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large”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연매출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$15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억 이상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시장에서의 평판 필요성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[Cloud]: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lvl="0">
              <a:lnSpc>
                <a:spcPct val="120000"/>
              </a:lnSpc>
              <a:spcBef>
                <a:spcPts val="600"/>
              </a:spcBef>
            </a:pP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PaaS 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측면에서 강함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경쟁사 대비 느린 신기능 개발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안정성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 경험상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대용량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초기 버전으로 인한 버그가 있으며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Cloud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상의 대용량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아직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Preview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분석은 작년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Revolutionary R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상에서 쓸 때 고려 가능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856547" y="1425476"/>
            <a:ext cx="3613637" cy="341313"/>
            <a:chOff x="352877" y="1422534"/>
            <a:chExt cx="3592011" cy="341313"/>
          </a:xfrm>
        </p:grpSpPr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2002888" y="1422534"/>
              <a:ext cx="540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특징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" name="실행 단추: 시작 13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Oracle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소프트웨어에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Hadoop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전문벤더인 </a:t>
            </a:r>
            <a:r>
              <a:rPr lang="ko-KR" alt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클라우데라의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솔루션을 탑재한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Appliance (BDA)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920552" y="1418803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29259" y="1422534"/>
              <a:ext cx="16877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Oracle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988840"/>
            <a:ext cx="5040883" cy="41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01073" y="1916832"/>
            <a:ext cx="4032448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 Magic Quadrant [DW] :</a:t>
            </a:r>
          </a:p>
          <a:p>
            <a:pPr marL="182563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 점유율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(2015/02)</a:t>
            </a:r>
          </a:p>
          <a:p>
            <a:pPr marL="182563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70%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클러스터 설정이 유연하지 않음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높은 솔루션 가격 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 Magic Quadrant [BI] :</a:t>
            </a:r>
          </a:p>
          <a:p>
            <a:pPr marL="182563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 E-Business Suite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고객들이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엔터프라이즈 어플리케이션과 통합을 위해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오라클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선택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2563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상대적으로 조각화된 제품 비전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가트너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고객만족도 점수 낮음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복잡도와 가격에서 거의 최하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일반적인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리포팅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856547" y="1425476"/>
            <a:ext cx="3613637" cy="341313"/>
            <a:chOff x="352877" y="1422534"/>
            <a:chExt cx="3592011" cy="341313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2002888" y="1422534"/>
              <a:ext cx="540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특징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3" name="실행 단추: 시작 12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4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3" y="1989138"/>
            <a:ext cx="480756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Pivotal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GreenplumDB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기술을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가져온 것이 특화 포인트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고급 분석 기능은 제공 안 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704528" y="1425476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15715" y="1422534"/>
              <a:ext cx="17148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Pivotal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69024" y="1916832"/>
            <a:ext cx="4536504" cy="4431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Quadrant: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4625" latinLnBrk="0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DBMS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시장에서 떠나가고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있으며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Pivotal Big Data Suite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집중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).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가트너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고객들이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DBMS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en-US" altLang="ko-KR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GreenplumDB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거의 언급하지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않으며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고객도 걱정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4625" latinLnBrk="0">
              <a:lnSpc>
                <a:spcPct val="150000"/>
              </a:lnSpc>
              <a:spcBef>
                <a:spcPts val="6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en-US" altLang="ko-KR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Greenplum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Pivotal HD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모두 시장 매력도 제한적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EMC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베이스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개발에만 집중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2015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기술인력 상당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정리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시장에서 자체 경쟁력을 잃은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GreenplumDB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HAWQ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오픈소스화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HDP OEM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전환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spcBef>
                <a:spcPts val="600"/>
              </a:spcBef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Big 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관점에서는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Pivotal Labs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Agile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방법론 체득을 통한 서비스 전반적인 개발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Cycle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선진화는 검토 가능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자체적으로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플랫폼을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구축시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Foundry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검토 가능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자체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GE, IBM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관리 기술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568514" y="1425476"/>
            <a:ext cx="3613637" cy="341313"/>
            <a:chOff x="352877" y="1422534"/>
            <a:chExt cx="3592011" cy="341313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2002888" y="1422534"/>
              <a:ext cx="5404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특징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 rot="16200000">
            <a:off x="3616156" y="3991341"/>
            <a:ext cx="19030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Foundry (PaaS)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50841" y="6237312"/>
            <a:ext cx="4458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HAWQ : </a:t>
            </a:r>
            <a:r>
              <a:rPr lang="en-US" altLang="ko-KR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GreenplumDB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기술을 </a:t>
            </a:r>
            <a:r>
              <a:rPr lang="ko-KR" altLang="en-US" sz="12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하둡에</a:t>
            </a:r>
            <a:r>
              <a:rPr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적용한 </a:t>
            </a: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엔진진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실행 단추: 시작 14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20988" r="38434" b="19973"/>
          <a:stretch/>
        </p:blipFill>
        <p:spPr bwMode="auto">
          <a:xfrm>
            <a:off x="350841" y="1124744"/>
            <a:ext cx="934943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6624736" cy="288032"/>
          </a:xfrm>
        </p:spPr>
        <p:txBody>
          <a:bodyPr>
            <a:noAutofit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Orange</a:t>
            </a:r>
            <a:r>
              <a:rPr lang="ko-KR" altLang="en-US" dirty="0" smtClean="0"/>
              <a:t>사 통합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플랫폼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플랫폼으로써의 향후 적용 방향성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통합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플랫폼으로 ①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대고객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서비스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② 내부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Operation,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③ 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B2B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 지원함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99789" y="1374676"/>
            <a:ext cx="5038153" cy="341313"/>
            <a:chOff x="352877" y="1422534"/>
            <a:chExt cx="3592011" cy="341313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1746490" y="1422534"/>
              <a:ext cx="8048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적용 이미지</a:t>
              </a:r>
              <a:endParaRPr lang="ko-KR" altLang="en-US" sz="1600" baseline="30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6024242" y="1374676"/>
            <a:ext cx="3204000" cy="341313"/>
            <a:chOff x="352877" y="1422534"/>
            <a:chExt cx="3592011" cy="341313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1490086" y="1422534"/>
              <a:ext cx="13176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적용 방향성 </a:t>
              </a:r>
              <a:endParaRPr lang="ko-KR" altLang="en-US" sz="1600" baseline="30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015714" y="2092219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191646" y="2050008"/>
            <a:ext cx="3253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eaLnBrk="1" latinLnBrk="0" hangingPunct="1"/>
            <a:r>
              <a:rPr lang="ko-KR" altLang="en-US" sz="14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대고객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서비스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확장성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6111490" y="2361771"/>
            <a:ext cx="29834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향후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대고객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서비스가 확장 되더라도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Big Data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플랫폼이 신규 서비스에 지능을 부여하는 역할을 수행함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ex) O2O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커머스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서비스 출시할 경우 상품 추천을 위한 개인별 관심사를 제공 가능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15714" y="3639271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6191646" y="3597810"/>
            <a:ext cx="3253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eaLnBrk="1" latinLnBrk="0" hangingPunct="1"/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내부 </a:t>
            </a:r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Operation 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고도화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6111490" y="3914384"/>
            <a:ext cx="2983402" cy="6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전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Operation Value Chain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의 업무 수행을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기반으로 고도화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15714" y="4688162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6191646" y="4653136"/>
            <a:ext cx="3253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eaLnBrk="1" latinLnBrk="0" hangingPunct="1"/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확보된 역량 </a:t>
            </a:r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Infra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기반 </a:t>
            </a:r>
            <a:r>
              <a:rPr lang="en-US" altLang="ko-KR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B2B </a:t>
            </a:r>
            <a:r>
              <a:rPr lang="ko-KR" altLang="en-US" sz="14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 확장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6111490" y="4937344"/>
            <a:ext cx="2983402" cy="12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Orange, Verizon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등 해외 통신사 들은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① 확보된 역량 바탕의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B2B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분석 컨설팅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b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② 확보된 분석 플랫폼 기반으로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고객사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의 분석 플랫폼을 제공하는 서비스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b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③ 보유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Data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기반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사회망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분석 서비스 등 사업 확장을 하고 있음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52097" y="3243660"/>
            <a:ext cx="2340000" cy="30240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Analytics &amp; Infra</a:t>
            </a:r>
            <a:endParaRPr lang="ko-KR" altLang="en-US" sz="14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4097" y="3797450"/>
            <a:ext cx="1836000" cy="3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 분석</a:t>
            </a:r>
            <a:endParaRPr lang="en-US" altLang="ko-KR" sz="120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4097" y="4310231"/>
            <a:ext cx="1836000" cy="3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 처리</a:t>
            </a:r>
            <a:endParaRPr lang="en-US" altLang="ko-KR" sz="120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04097" y="4814134"/>
            <a:ext cx="1836000" cy="3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 수집 </a:t>
            </a:r>
            <a:r>
              <a:rPr lang="en-US" altLang="ko-KR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/ </a:t>
            </a:r>
            <a:r>
              <a:rPr lang="ko-KR" altLang="en-US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저장</a:t>
            </a:r>
            <a:endParaRPr lang="en-US" altLang="ko-KR" sz="120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7374" y="3243660"/>
            <a:ext cx="1188000" cy="3024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Operation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7374" y="1906970"/>
            <a:ext cx="5049446" cy="118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/>
          <a:lstStyle/>
          <a:p>
            <a:pPr algn="ctr" latinLnBrk="0"/>
            <a:r>
              <a:rPr lang="ko-KR" altLang="en-US" sz="14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대고객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358820" y="3243660"/>
            <a:ext cx="1188000" cy="3024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B2B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1390" y="3837192"/>
            <a:ext cx="864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가구 단위 신규 가입 유도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95" name="Rectangle 78"/>
          <p:cNvSpPr>
            <a:spLocks noChangeArrowheads="1"/>
          </p:cNvSpPr>
          <p:nvPr/>
        </p:nvSpPr>
        <p:spPr bwMode="auto">
          <a:xfrm>
            <a:off x="474514" y="3645898"/>
            <a:ext cx="126000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&lt;CRM/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상품추천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&gt;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6555" y="4301962"/>
            <a:ext cx="864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Inbound </a:t>
            </a: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채널 반응 통합관리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474514" y="4832819"/>
            <a:ext cx="126000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&lt;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망 품질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/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효율화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&gt;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643829" y="5045937"/>
            <a:ext cx="864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개인단위 망 품질 관리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48994" y="5509528"/>
            <a:ext cx="864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망 증설 및 재배치안 도출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00" name="Rectangle 78"/>
          <p:cNvSpPr>
            <a:spLocks noChangeArrowheads="1"/>
          </p:cNvSpPr>
          <p:nvPr/>
        </p:nvSpPr>
        <p:spPr bwMode="auto">
          <a:xfrm rot="5400000">
            <a:off x="990293" y="5905913"/>
            <a:ext cx="308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…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104097" y="5318035"/>
            <a:ext cx="1836000" cy="86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t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200" b="1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유플러스</a:t>
            </a:r>
            <a:r>
              <a:rPr lang="ko-KR" altLang="en-US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Data</a:t>
            </a:r>
            <a:r>
              <a:rPr lang="ko-KR" altLang="en-US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Lake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520820" y="3806328"/>
            <a:ext cx="864000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분석 컨설팅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520820" y="4642052"/>
            <a:ext cx="864000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분석 플랫폼 제공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20820" y="5454908"/>
            <a:ext cx="864000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분석 서비스 제공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63666" y="1967512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25952" y="3344555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412820" y="3349006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829423" y="2393370"/>
            <a:ext cx="648192" cy="599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LTE </a:t>
            </a: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포털 </a:t>
            </a: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(</a:t>
            </a: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영상</a:t>
            </a: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2694375" y="2393370"/>
            <a:ext cx="648192" cy="599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스트리밍</a:t>
            </a: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 음악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59328" y="2393370"/>
            <a:ext cx="648192" cy="599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Home </a:t>
            </a:r>
            <a:r>
              <a:rPr lang="en-US" altLang="ko-KR" sz="1050" b="1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IoT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448944" y="2393370"/>
            <a:ext cx="648192" cy="599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커머스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75436" y="2400355"/>
            <a:ext cx="648192" cy="599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광고 플랫폼</a:t>
            </a:r>
            <a:endParaRPr lang="en-US" altLang="ko-KR" sz="105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  <a:cs typeface="Arial" pitchFamily="34" charset="0"/>
            </a:endParaRPr>
          </a:p>
        </p:txBody>
      </p:sp>
      <p:sp>
        <p:nvSpPr>
          <p:cNvPr id="119" name="Rectangle 78"/>
          <p:cNvSpPr>
            <a:spLocks noChangeArrowheads="1"/>
          </p:cNvSpPr>
          <p:nvPr/>
        </p:nvSpPr>
        <p:spPr bwMode="auto">
          <a:xfrm>
            <a:off x="5114307" y="2452210"/>
            <a:ext cx="308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…</a:t>
            </a:r>
          </a:p>
        </p:txBody>
      </p:sp>
      <p:sp>
        <p:nvSpPr>
          <p:cNvPr id="120" name="Rectangle 78"/>
          <p:cNvSpPr>
            <a:spLocks noChangeArrowheads="1"/>
          </p:cNvSpPr>
          <p:nvPr/>
        </p:nvSpPr>
        <p:spPr bwMode="auto">
          <a:xfrm>
            <a:off x="581181" y="2478366"/>
            <a:ext cx="308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…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317628" y="2324160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654089" y="2324160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78"/>
          <p:cNvSpPr>
            <a:spLocks noChangeArrowheads="1"/>
          </p:cNvSpPr>
          <p:nvPr/>
        </p:nvSpPr>
        <p:spPr bwMode="auto">
          <a:xfrm>
            <a:off x="4232920" y="2128441"/>
            <a:ext cx="115190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서비스 확장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3" name="Rectangle 78"/>
          <p:cNvSpPr>
            <a:spLocks noChangeArrowheads="1"/>
          </p:cNvSpPr>
          <p:nvPr/>
        </p:nvSpPr>
        <p:spPr bwMode="auto">
          <a:xfrm>
            <a:off x="585912" y="2128441"/>
            <a:ext cx="115190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algn="ctr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서비스 확장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202348" y="5571662"/>
            <a:ext cx="75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NW Data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3071104" y="5571662"/>
            <a:ext cx="75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IT System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071104" y="5859190"/>
            <a:ext cx="75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SVC Data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2202348" y="5859190"/>
            <a:ext cx="75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36000" tIns="0" rIns="0" bIns="0" anchor="ctr"/>
          <a:lstStyle/>
          <a:p>
            <a:pPr algn="ctr" defTabSz="684213" latinLnBrk="0">
              <a:lnSpc>
                <a:spcPct val="110000"/>
              </a:lnSpc>
              <a:defRPr/>
            </a:pPr>
            <a:r>
              <a:rPr lang="ko-KR" altLang="en-US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외부 </a:t>
            </a:r>
            <a:r>
              <a:rPr lang="en-US" altLang="ko-KR" sz="105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itchFamily="34" charset="0"/>
              </a:rPr>
              <a:t>Data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88904" y="3905587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088904" y="4713189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4088904" y="5549667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 rot="10800000">
            <a:off x="1554069" y="3856383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 rot="10800000">
            <a:off x="1554069" y="4663985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1554069" y="5500463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오른쪽 화살표 71"/>
          <p:cNvSpPr/>
          <p:nvPr/>
        </p:nvSpPr>
        <p:spPr>
          <a:xfrm rot="16200000">
            <a:off x="1835879" y="3016007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오른쪽 화살표 72"/>
          <p:cNvSpPr/>
          <p:nvPr/>
        </p:nvSpPr>
        <p:spPr>
          <a:xfrm rot="16200000">
            <a:off x="2848551" y="3013170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16200000">
            <a:off x="3817089" y="3013170"/>
            <a:ext cx="360040" cy="32760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실행 단추: 시작 64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3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5"/>
          <p:cNvSpPr>
            <a:spLocks noGrp="1"/>
          </p:cNvSpPr>
          <p:nvPr>
            <p:ph type="title"/>
          </p:nvPr>
        </p:nvSpPr>
        <p:spPr>
          <a:xfrm>
            <a:off x="277813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Big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구현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To-be Image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28803" y="1785627"/>
            <a:ext cx="829037" cy="3788461"/>
            <a:chOff x="6572236" y="1785627"/>
            <a:chExt cx="829037" cy="3788461"/>
          </a:xfrm>
        </p:grpSpPr>
        <p:sp>
          <p:nvSpPr>
            <p:cNvPr id="75" name="직사각형 74"/>
            <p:cNvSpPr/>
            <p:nvPr/>
          </p:nvSpPr>
          <p:spPr>
            <a:xfrm>
              <a:off x="6581099" y="2345135"/>
              <a:ext cx="820174" cy="20293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Product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(Smart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化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6702030" y="2897386"/>
              <a:ext cx="627235" cy="3334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비디오 포털</a:t>
              </a:r>
            </a:p>
          </p:txBody>
        </p:sp>
        <p:sp>
          <p:nvSpPr>
            <p:cNvPr id="77" name="타원 76"/>
            <p:cNvSpPr/>
            <p:nvPr/>
          </p:nvSpPr>
          <p:spPr>
            <a:xfrm>
              <a:off x="6702030" y="3337672"/>
              <a:ext cx="627235" cy="3334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뮤직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5400000">
              <a:off x="6797904" y="4131536"/>
              <a:ext cx="576064" cy="28690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+mn-ea"/>
                </a:rPr>
                <a:t>···  </a:t>
              </a:r>
              <a:endParaRPr lang="ko-KR" altLang="en-US" sz="1200" b="1" dirty="0" smtClean="0">
                <a:latin typeface="+mn-ea"/>
              </a:endParaRPr>
            </a:p>
          </p:txBody>
        </p:sp>
        <p:sp>
          <p:nvSpPr>
            <p:cNvPr id="79" name="오각형 78"/>
            <p:cNvSpPr/>
            <p:nvPr/>
          </p:nvSpPr>
          <p:spPr>
            <a:xfrm>
              <a:off x="6572236" y="1785627"/>
              <a:ext cx="829037" cy="424141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Service</a:t>
              </a:r>
              <a:endParaRPr lang="en-US" altLang="ko-KR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6702030" y="3770734"/>
              <a:ext cx="627235" cy="3783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Smart Home</a:t>
              </a:r>
              <a:endPara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586604" y="4548966"/>
              <a:ext cx="814669" cy="10251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3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Marketing</a:t>
              </a:r>
            </a:p>
            <a:p>
              <a:pPr algn="ctr" latinLnBrk="0"/>
              <a:r>
                <a:rPr lang="en-US" altLang="ko-KR" sz="13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&amp;</a:t>
              </a:r>
            </a:p>
            <a:p>
              <a:pPr algn="ctr" latinLnBrk="0"/>
              <a:r>
                <a:rPr lang="en-US" altLang="ko-KR" sz="13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Operation</a:t>
              </a:r>
            </a:p>
            <a:p>
              <a:pPr algn="ctr" latinLnBrk="0"/>
              <a:r>
                <a:rPr lang="en-US" altLang="ko-KR" sz="13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Excellency</a:t>
              </a:r>
              <a:endParaRPr lang="ko-KR" altLang="en-US" sz="13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384326" y="3140968"/>
            <a:ext cx="179888" cy="1646766"/>
            <a:chOff x="7569671" y="2934362"/>
            <a:chExt cx="179888" cy="1646766"/>
          </a:xfrm>
        </p:grpSpPr>
        <p:sp>
          <p:nvSpPr>
            <p:cNvPr id="83" name="오른쪽 화살표 82"/>
            <p:cNvSpPr/>
            <p:nvPr/>
          </p:nvSpPr>
          <p:spPr>
            <a:xfrm>
              <a:off x="7572250" y="2934362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오른쪽 화살표 83"/>
            <p:cNvSpPr/>
            <p:nvPr/>
          </p:nvSpPr>
          <p:spPr>
            <a:xfrm>
              <a:off x="7569671" y="4193749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140727" y="2344031"/>
            <a:ext cx="4258309" cy="2403447"/>
            <a:chOff x="2184160" y="2344031"/>
            <a:chExt cx="4258309" cy="2403447"/>
          </a:xfrm>
        </p:grpSpPr>
        <p:sp>
          <p:nvSpPr>
            <p:cNvPr id="85" name="직사각형 84"/>
            <p:cNvSpPr/>
            <p:nvPr/>
          </p:nvSpPr>
          <p:spPr>
            <a:xfrm>
              <a:off x="2184160" y="2354202"/>
              <a:ext cx="4258309" cy="23932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Analytics (Process &amp; Technology) 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6" name="오각형 85"/>
            <p:cNvSpPr/>
            <p:nvPr/>
          </p:nvSpPr>
          <p:spPr>
            <a:xfrm rot="10800000">
              <a:off x="2322996" y="3007618"/>
              <a:ext cx="404461" cy="944982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7" name="오각형 86"/>
            <p:cNvSpPr/>
            <p:nvPr/>
          </p:nvSpPr>
          <p:spPr>
            <a:xfrm>
              <a:off x="2875084" y="3007618"/>
              <a:ext cx="404461" cy="944982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8" name="오각형 87"/>
            <p:cNvSpPr/>
            <p:nvPr/>
          </p:nvSpPr>
          <p:spPr>
            <a:xfrm>
              <a:off x="3851876" y="2852936"/>
              <a:ext cx="2482609" cy="1234468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9" name="오각형 88"/>
            <p:cNvSpPr/>
            <p:nvPr/>
          </p:nvSpPr>
          <p:spPr>
            <a:xfrm>
              <a:off x="2322995" y="4220788"/>
              <a:ext cx="4011490" cy="400226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Analytic Rules/ Algorithm</a:t>
              </a:r>
              <a:endParaRPr lang="ko-KR" altLang="en-US" sz="12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0" name="오각형 89"/>
            <p:cNvSpPr/>
            <p:nvPr/>
          </p:nvSpPr>
          <p:spPr>
            <a:xfrm>
              <a:off x="3922898" y="3361575"/>
              <a:ext cx="910005" cy="480787"/>
            </a:xfrm>
            <a:prstGeom prst="homePlate">
              <a:avLst>
                <a:gd name="adj" fmla="val 33983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분석 기법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/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알고리즘 선택</a:t>
              </a:r>
            </a:p>
          </p:txBody>
        </p:sp>
        <p:sp>
          <p:nvSpPr>
            <p:cNvPr id="91" name="갈매기형 수장 90"/>
            <p:cNvSpPr/>
            <p:nvPr/>
          </p:nvSpPr>
          <p:spPr>
            <a:xfrm>
              <a:off x="4734047" y="3364270"/>
              <a:ext cx="921761" cy="481793"/>
            </a:xfrm>
            <a:prstGeom prst="chevron">
              <a:avLst>
                <a:gd name="adj" fmla="val 35797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알고리즘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</a:br>
              <a:r>
                <a:rPr lang="ko-KR" altLang="en-US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조합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/>
              </a:r>
              <a:b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</a:br>
              <a: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/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개발</a:t>
              </a:r>
            </a:p>
          </p:txBody>
        </p:sp>
        <p:sp>
          <p:nvSpPr>
            <p:cNvPr id="92" name="갈매기형 수장 91"/>
            <p:cNvSpPr/>
            <p:nvPr/>
          </p:nvSpPr>
          <p:spPr>
            <a:xfrm>
              <a:off x="5538641" y="3364270"/>
              <a:ext cx="754815" cy="481793"/>
            </a:xfrm>
            <a:prstGeom prst="chevron">
              <a:avLst>
                <a:gd name="adj" fmla="val 35797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Test </a:t>
              </a:r>
              <a:br>
                <a:rPr lang="en-US" altLang="ko-KR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</a:br>
              <a:r>
                <a:rPr lang="ko-KR" altLang="en-US" sz="105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및 평가</a:t>
              </a:r>
            </a:p>
          </p:txBody>
        </p:sp>
        <p:cxnSp>
          <p:nvCxnSpPr>
            <p:cNvPr id="93" name="꺾인 연결선 92"/>
            <p:cNvCxnSpPr>
              <a:stCxn id="92" idx="0"/>
              <a:endCxn id="90" idx="0"/>
            </p:cNvCxnSpPr>
            <p:nvPr/>
          </p:nvCxnSpPr>
          <p:spPr>
            <a:xfrm rot="16200000" flipV="1">
              <a:off x="5061665" y="2596119"/>
              <a:ext cx="2695" cy="1533607"/>
            </a:xfrm>
            <a:prstGeom prst="bentConnector3">
              <a:avLst>
                <a:gd name="adj1" fmla="val 8582375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393414" y="2989496"/>
              <a:ext cx="129334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3600" rIns="3600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5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Feedback Process</a:t>
              </a:r>
              <a:endParaRPr lang="ko-KR" altLang="en-US" sz="1050" b="1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6" name="사다리꼴 95"/>
            <p:cNvSpPr/>
            <p:nvPr/>
          </p:nvSpPr>
          <p:spPr>
            <a:xfrm rot="16200000">
              <a:off x="2955878" y="3304839"/>
              <a:ext cx="1228225" cy="336904"/>
            </a:xfrm>
            <a:prstGeom prst="trapezoid">
              <a:avLst>
                <a:gd name="adj" fmla="val 33693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b="1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Modeling</a:t>
              </a:r>
              <a:endParaRPr lang="ko-KR" altLang="en-US" sz="1000" b="1" dirty="0" smtClean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5400000">
              <a:off x="2744687" y="3412664"/>
              <a:ext cx="144000" cy="144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rot="5400000">
              <a:off x="3281679" y="3412664"/>
              <a:ext cx="144000" cy="144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2459" y="3216394"/>
              <a:ext cx="655038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00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Data </a:t>
              </a:r>
              <a:r>
                <a:rPr lang="ko-KR" altLang="en-US" sz="100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속성 정의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55041" y="3273736"/>
              <a:ext cx="465694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추출</a:t>
              </a:r>
              <a:r>
                <a:rPr lang="en-US" altLang="ko-KR" sz="100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/</a:t>
              </a:r>
              <a:br>
                <a:rPr lang="en-US" altLang="ko-KR" sz="100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</a:br>
              <a:r>
                <a:rPr lang="ko-KR" altLang="en-US" sz="1000" b="1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선택</a:t>
              </a:r>
            </a:p>
          </p:txBody>
        </p:sp>
        <p:sp>
          <p:nvSpPr>
            <p:cNvPr id="108" name="오른쪽 화살표 107"/>
            <p:cNvSpPr/>
            <p:nvPr/>
          </p:nvSpPr>
          <p:spPr>
            <a:xfrm rot="16200000">
              <a:off x="5251348" y="4017644"/>
              <a:ext cx="333837" cy="15891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오른쪽 화살표 111"/>
            <p:cNvSpPr/>
            <p:nvPr/>
          </p:nvSpPr>
          <p:spPr>
            <a:xfrm rot="5400000">
              <a:off x="5423906" y="4032356"/>
              <a:ext cx="333837" cy="15891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2195455" y="2344031"/>
              <a:ext cx="288032" cy="288652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endPara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73063" y="1316062"/>
            <a:ext cx="6912768" cy="341313"/>
            <a:chOff x="352877" y="1422534"/>
            <a:chExt cx="3592011" cy="341313"/>
          </a:xfrm>
        </p:grpSpPr>
        <p:sp>
          <p:nvSpPr>
            <p:cNvPr id="148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9" name="Rectangle 17"/>
            <p:cNvSpPr>
              <a:spLocks noChangeArrowheads="1"/>
            </p:cNvSpPr>
            <p:nvPr/>
          </p:nvSpPr>
          <p:spPr bwMode="auto">
            <a:xfrm>
              <a:off x="1616675" y="1422534"/>
              <a:ext cx="13128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구현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To-be Image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49731" y="5560952"/>
            <a:ext cx="5959383" cy="173353"/>
            <a:chOff x="893164" y="5560952"/>
            <a:chExt cx="5959383" cy="173353"/>
          </a:xfrm>
        </p:grpSpPr>
        <p:sp>
          <p:nvSpPr>
            <p:cNvPr id="160" name="오른쪽 화살표 159"/>
            <p:cNvSpPr/>
            <p:nvPr/>
          </p:nvSpPr>
          <p:spPr>
            <a:xfrm rot="16200000">
              <a:off x="1002938" y="5456700"/>
              <a:ext cx="167831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1" name="오른쪽 화살표 160"/>
            <p:cNvSpPr/>
            <p:nvPr/>
          </p:nvSpPr>
          <p:spPr>
            <a:xfrm rot="16200000">
              <a:off x="3808012" y="5451178"/>
              <a:ext cx="167831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2" name="오른쪽 화살표 161"/>
            <p:cNvSpPr/>
            <p:nvPr/>
          </p:nvSpPr>
          <p:spPr>
            <a:xfrm rot="16200000">
              <a:off x="6574942" y="5452308"/>
              <a:ext cx="167831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626194" y="1297335"/>
            <a:ext cx="2288704" cy="5113310"/>
            <a:chOff x="7626194" y="1297335"/>
            <a:chExt cx="2288704" cy="5113310"/>
          </a:xfrm>
        </p:grpSpPr>
        <p:sp>
          <p:nvSpPr>
            <p:cNvPr id="12" name="직사각형 11"/>
            <p:cNvSpPr/>
            <p:nvPr/>
          </p:nvSpPr>
          <p:spPr>
            <a:xfrm>
              <a:off x="7644772" y="1785626"/>
              <a:ext cx="1968108" cy="462501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626194" y="1297335"/>
              <a:ext cx="2288704" cy="4375180"/>
              <a:chOff x="7607771" y="1216341"/>
              <a:chExt cx="2288704" cy="4375180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7761312" y="1216341"/>
                <a:ext cx="1656184" cy="341313"/>
                <a:chOff x="352877" y="1322813"/>
                <a:chExt cx="3592011" cy="341313"/>
              </a:xfrm>
            </p:grpSpPr>
            <p:sp>
              <p:nvSpPr>
                <p:cNvPr id="154" name="Line 16"/>
                <p:cNvSpPr>
                  <a:spLocks noChangeShapeType="1"/>
                </p:cNvSpPr>
                <p:nvPr/>
              </p:nvSpPr>
              <p:spPr bwMode="auto">
                <a:xfrm>
                  <a:off x="352877" y="1664126"/>
                  <a:ext cx="35920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ko-KR" altLang="en-US">
                    <a:latin typeface="Arial Narrow" panose="020B0606020202030204" pitchFamily="34" charset="0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55" name="Rectangle 17"/>
                <p:cNvSpPr>
                  <a:spLocks noChangeArrowheads="1"/>
                </p:cNvSpPr>
                <p:nvPr/>
              </p:nvSpPr>
              <p:spPr bwMode="auto">
                <a:xfrm>
                  <a:off x="1243684" y="1322813"/>
                  <a:ext cx="20588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1pPr>
                  <a:lvl2pPr marL="742950" indent="-285750" algn="l" eaLnBrk="0" hangingPunct="0"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2pPr>
                  <a:lvl3pPr marL="1143000" indent="-228600" algn="l" eaLnBrk="0" hangingPunct="0"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3pPr>
                  <a:lvl4pPr marL="1600200" indent="-228600" algn="l" eaLnBrk="0" hangingPunct="0"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4pPr>
                  <a:lvl5pPr marL="2057400" indent="-228600" algn="l" eaLnBrk="0" hangingPunct="0"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bg1"/>
                      </a:solidFill>
                      <a:latin typeface="Arial" pitchFamily="34" charset="0"/>
                      <a:ea typeface="나눔고딕" pitchFamily="50" charset="-127"/>
                    </a:defRPr>
                  </a:lvl9pPr>
                </a:lstStyle>
                <a:p>
                  <a:pPr algn="ctr" eaLnBrk="1" hangingPunct="1"/>
                  <a:r>
                    <a:rPr lang="ko-KR" altLang="en-US" sz="1600" dirty="0" smtClean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목표 성과</a:t>
                  </a:r>
                  <a:endParaRPr lang="ko-KR" alt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endParaRPr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7607771" y="2393201"/>
                <a:ext cx="2116605" cy="145886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marL="90488" indent="-90488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전사 </a:t>
                </a:r>
                <a:r>
                  <a:rPr lang="en-US" altLang="ko-KR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Big Data </a:t>
                </a:r>
                <a:r>
                  <a:rPr lang="ko-KR" altLang="en-US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사업 </a:t>
                </a:r>
                <a:r>
                  <a:rPr lang="en-US" altLang="ko-KR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신속한 대응 </a:t>
                </a:r>
                <a:r>
                  <a:rPr lang="en-US" altLang="ko-KR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 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공통 플랫폼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/Data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제공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- 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사업화 기간 단축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    : Data, 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분석 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L/T</a:t>
                </a:r>
                <a:r>
                  <a:rPr lang="ko-KR" altLang="en-US" sz="1400" dirty="0" smtClean="0"/>
                  <a:t>↓</a:t>
                </a:r>
                <a:endParaRPr lang="ko-KR" altLang="en-US" sz="14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7616824" y="4428126"/>
                <a:ext cx="2279651" cy="116339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90488" indent="-90488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업무 방식 질적 변화 </a:t>
                </a:r>
                <a:r>
                  <a:rPr lang="en-US" altLang="ko-KR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 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- 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상시 분석 기반 제공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   : 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분석 기반의 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     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마케팅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영업</a:t>
                </a:r>
                <a:r>
                  <a:rPr lang="en-US" altLang="ko-KR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/</a:t>
                </a:r>
                <a:r>
                  <a:rPr lang="ko-KR" altLang="en-US" sz="14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기획 등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237110" y="1780723"/>
            <a:ext cx="5161926" cy="3793364"/>
            <a:chOff x="1280543" y="1780723"/>
            <a:chExt cx="5161926" cy="3793364"/>
          </a:xfrm>
        </p:grpSpPr>
        <p:grpSp>
          <p:nvGrpSpPr>
            <p:cNvPr id="3" name="그룹 2"/>
            <p:cNvGrpSpPr/>
            <p:nvPr/>
          </p:nvGrpSpPr>
          <p:grpSpPr>
            <a:xfrm>
              <a:off x="1280543" y="1780723"/>
              <a:ext cx="5161926" cy="3793364"/>
              <a:chOff x="1280543" y="1780723"/>
              <a:chExt cx="5161926" cy="3793364"/>
            </a:xfrm>
          </p:grpSpPr>
          <p:sp>
            <p:nvSpPr>
              <p:cNvPr id="127" name="L 도형 126"/>
              <p:cNvSpPr/>
              <p:nvPr/>
            </p:nvSpPr>
            <p:spPr>
              <a:xfrm>
                <a:off x="1280543" y="2343140"/>
                <a:ext cx="5161926" cy="3230947"/>
              </a:xfrm>
              <a:prstGeom prst="corner">
                <a:avLst>
                  <a:gd name="adj1" fmla="val 21861"/>
                  <a:gd name="adj2" fmla="val 24655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29" name="오각형 128"/>
              <p:cNvSpPr/>
              <p:nvPr/>
            </p:nvSpPr>
            <p:spPr>
              <a:xfrm rot="5400000">
                <a:off x="1222258" y="2920339"/>
                <a:ext cx="972000" cy="526549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05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0" name="오각형 129"/>
              <p:cNvSpPr/>
              <p:nvPr/>
            </p:nvSpPr>
            <p:spPr>
              <a:xfrm rot="5400000">
                <a:off x="957053" y="4430747"/>
                <a:ext cx="1502405" cy="526549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05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오각형 130"/>
              <p:cNvSpPr/>
              <p:nvPr/>
            </p:nvSpPr>
            <p:spPr>
              <a:xfrm>
                <a:off x="2234197" y="4973252"/>
                <a:ext cx="4083812" cy="471972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en-US" altLang="ko-KR" sz="1200" b="1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Data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처리</a:t>
                </a:r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 rot="10800000">
                <a:off x="1640649" y="3714004"/>
                <a:ext cx="144000" cy="1440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05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 rot="5400000">
                <a:off x="2039782" y="5141507"/>
                <a:ext cx="144000" cy="1440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endParaRPr lang="ko-KR" altLang="en-US" sz="105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311650" y="2935449"/>
                <a:ext cx="792088" cy="4616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 latinLnBrk="0">
                  <a:spcBef>
                    <a:spcPts val="600"/>
                  </a:spcBef>
                </a:pPr>
                <a:r>
                  <a:rPr lang="en-US" altLang="ko-KR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Data </a:t>
                </a:r>
                <a:r>
                  <a:rPr lang="ko-KR" altLang="en-US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수집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280593" y="4468929"/>
                <a:ext cx="792088" cy="46166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 latinLnBrk="0">
                  <a:spcBef>
                    <a:spcPts val="600"/>
                  </a:spcBef>
                </a:pPr>
                <a:r>
                  <a:rPr lang="en-US" altLang="ko-KR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Data </a:t>
                </a:r>
                <a:r>
                  <a:rPr lang="en-US" altLang="ko-KR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ko-KR" altLang="en-US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저</a:t>
                </a:r>
                <a:r>
                  <a:rPr lang="ko-KR" altLang="en-US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장</a:t>
                </a:r>
                <a:endParaRPr lang="en-US" altLang="ko-KR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42" name="오각형 141"/>
              <p:cNvSpPr/>
              <p:nvPr/>
            </p:nvSpPr>
            <p:spPr>
              <a:xfrm>
                <a:off x="1280543" y="1780723"/>
                <a:ext cx="5161926" cy="424141"/>
              </a:xfrm>
              <a:prstGeom prst="homePlate">
                <a:avLst>
                  <a:gd name="adj" fmla="val 0"/>
                </a:avLst>
              </a:prstGeom>
              <a:solidFill>
                <a:schemeClr val="tx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en-US" altLang="ko-KR" sz="1600" b="1" dirty="0" smtClean="0">
                    <a:solidFill>
                      <a:schemeClr val="bg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Big Data Analytics(</a:t>
                </a:r>
                <a:r>
                  <a:rPr lang="ko-KR" altLang="en-US" sz="1600" b="1" dirty="0" smtClean="0">
                    <a:solidFill>
                      <a:schemeClr val="bg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분석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 &amp; Infra</a:t>
                </a:r>
                <a:endParaRPr lang="ko-KR" altLang="en-US" sz="16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280593" y="2348260"/>
                <a:ext cx="288032" cy="288652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/>
                <a:r>
                  <a:rPr lang="en-US" altLang="ko-KR" sz="1200" b="1" dirty="0" smtClean="0">
                    <a:solidFill>
                      <a:schemeClr val="bg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endParaRPr lang="ko-KR" altLang="en-US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316389" y="2336897"/>
              <a:ext cx="1023082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en-US" altLang="ko-KR" sz="14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Infra</a:t>
              </a:r>
              <a:endPara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089082" y="3121509"/>
            <a:ext cx="179888" cy="1646766"/>
            <a:chOff x="7569671" y="2934362"/>
            <a:chExt cx="179888" cy="1646766"/>
          </a:xfrm>
        </p:grpSpPr>
        <p:sp>
          <p:nvSpPr>
            <p:cNvPr id="158" name="오른쪽 화살표 157"/>
            <p:cNvSpPr/>
            <p:nvPr/>
          </p:nvSpPr>
          <p:spPr>
            <a:xfrm>
              <a:off x="7572250" y="2934362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7569671" y="4193749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01056" y="1772816"/>
            <a:ext cx="792088" cy="3793364"/>
            <a:chOff x="344489" y="1780723"/>
            <a:chExt cx="792088" cy="3793364"/>
          </a:xfrm>
        </p:grpSpPr>
        <p:sp>
          <p:nvSpPr>
            <p:cNvPr id="99" name="직사각형 98"/>
            <p:cNvSpPr/>
            <p:nvPr/>
          </p:nvSpPr>
          <p:spPr>
            <a:xfrm>
              <a:off x="344489" y="2343140"/>
              <a:ext cx="792088" cy="323094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원천 </a:t>
              </a:r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0" name="오각형 99"/>
            <p:cNvSpPr/>
            <p:nvPr/>
          </p:nvSpPr>
          <p:spPr>
            <a:xfrm>
              <a:off x="344489" y="1780723"/>
              <a:ext cx="792088" cy="424141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6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16497" y="4652983"/>
              <a:ext cx="622760" cy="3503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itchFamily="50" charset="-127"/>
                  <a:ea typeface="LG스마트체 Regular" pitchFamily="50" charset="-127"/>
                  <a:cs typeface="+mn-cs"/>
                </a:rPr>
                <a:t>외부 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itchFamily="50" charset="-127"/>
                  <a:ea typeface="LG스마트체 Regular" pitchFamily="50" charset="-127"/>
                  <a:cs typeface="+mn-cs"/>
                </a:rPr>
                <a:t>Data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16498" y="3071012"/>
              <a:ext cx="622760" cy="27374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kern="0" dirty="0" smtClean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서비스 </a:t>
              </a:r>
              <a:r>
                <a:rPr lang="en-US" altLang="ko-KR" sz="1000" b="1" kern="0" dirty="0" smtClean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Data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01055" y="5732840"/>
            <a:ext cx="7056785" cy="677806"/>
            <a:chOff x="344488" y="5732840"/>
            <a:chExt cx="7056785" cy="677806"/>
          </a:xfrm>
        </p:grpSpPr>
        <p:sp>
          <p:nvSpPr>
            <p:cNvPr id="109" name="직사각형 108"/>
            <p:cNvSpPr/>
            <p:nvPr/>
          </p:nvSpPr>
          <p:spPr>
            <a:xfrm>
              <a:off x="350841" y="5732840"/>
              <a:ext cx="7050432" cy="677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ko-KR" altLang="en-US" sz="12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</a:t>
              </a:r>
              <a:r>
                <a:rPr lang="en-US" altLang="ko-KR" sz="14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 Governance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30925" y="6063505"/>
              <a:ext cx="2089827" cy="3372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Planning &amp; Quality</a:t>
              </a:r>
              <a:endPara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936776" y="6075322"/>
              <a:ext cx="2089827" cy="325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Lifecycle Mgmt.</a:t>
              </a:r>
              <a:endPara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241032" y="6075322"/>
              <a:ext cx="2012345" cy="325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Privacy &amp; Security</a:t>
              </a:r>
              <a:endPara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44488" y="5732840"/>
              <a:ext cx="288032" cy="288652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</a:t>
              </a:r>
              <a:endPara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1" name="이등변 삼각형 10"/>
          <p:cNvSpPr/>
          <p:nvPr/>
        </p:nvSpPr>
        <p:spPr>
          <a:xfrm rot="5400000">
            <a:off x="6700690" y="3891931"/>
            <a:ext cx="1657620" cy="18864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사업의 신속한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대응 및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방식의 질적 변화를 지원함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73281" y="6511438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2/10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119" name="실행 단추: 앞으로 또는 다음 118">
            <a:hlinkClick r:id="rId3" action="ppaction://hlinksldjump" highlightClick="1"/>
          </p:cNvPr>
          <p:cNvSpPr/>
          <p:nvPr/>
        </p:nvSpPr>
        <p:spPr>
          <a:xfrm>
            <a:off x="7119944" y="1511519"/>
            <a:ext cx="180000" cy="1224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실행 단추: 앞으로 또는 다음 119">
            <a:hlinkClick r:id="rId4" action="ppaction://hlinksldjump" highlightClick="1"/>
          </p:cNvPr>
          <p:cNvSpPr/>
          <p:nvPr/>
        </p:nvSpPr>
        <p:spPr>
          <a:xfrm>
            <a:off x="7636290" y="6456633"/>
            <a:ext cx="180000" cy="1224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25905" y="2354202"/>
            <a:ext cx="5181600" cy="3238500"/>
            <a:chOff x="1230610" y="2329830"/>
            <a:chExt cx="5181600" cy="3238500"/>
          </a:xfrm>
        </p:grpSpPr>
        <p:sp>
          <p:nvSpPr>
            <p:cNvPr id="115" name="자유형 114"/>
            <p:cNvSpPr/>
            <p:nvPr/>
          </p:nvSpPr>
          <p:spPr>
            <a:xfrm>
              <a:off x="1230610" y="2329830"/>
              <a:ext cx="5181600" cy="3238500"/>
            </a:xfrm>
            <a:custGeom>
              <a:avLst/>
              <a:gdLst>
                <a:gd name="connsiteX0" fmla="*/ 0 w 5181600"/>
                <a:gd name="connsiteY0" fmla="*/ 0 h 3238500"/>
                <a:gd name="connsiteX1" fmla="*/ 9525 w 5181600"/>
                <a:gd name="connsiteY1" fmla="*/ 3238500 h 3238500"/>
                <a:gd name="connsiteX2" fmla="*/ 5181600 w 5181600"/>
                <a:gd name="connsiteY2" fmla="*/ 3228975 h 3238500"/>
                <a:gd name="connsiteX3" fmla="*/ 5172075 w 5181600"/>
                <a:gd name="connsiteY3" fmla="*/ 1819275 h 3238500"/>
                <a:gd name="connsiteX4" fmla="*/ 809625 w 5181600"/>
                <a:gd name="connsiteY4" fmla="*/ 1809750 h 3238500"/>
                <a:gd name="connsiteX5" fmla="*/ 800100 w 5181600"/>
                <a:gd name="connsiteY5" fmla="*/ 9525 h 3238500"/>
                <a:gd name="connsiteX6" fmla="*/ 0 w 5181600"/>
                <a:gd name="connsiteY6" fmla="*/ 0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81600" h="3238500">
                  <a:moveTo>
                    <a:pt x="0" y="0"/>
                  </a:moveTo>
                  <a:lnTo>
                    <a:pt x="9525" y="3238500"/>
                  </a:lnTo>
                  <a:lnTo>
                    <a:pt x="5181600" y="3228975"/>
                  </a:lnTo>
                  <a:lnTo>
                    <a:pt x="5172075" y="1819275"/>
                  </a:lnTo>
                  <a:lnTo>
                    <a:pt x="809625" y="1809750"/>
                  </a:lnTo>
                  <a:lnTo>
                    <a:pt x="80010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D5B5">
                <a:alpha val="38824"/>
              </a:srgbClr>
            </a:solidFill>
            <a:ln w="28575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448754" y="4951897"/>
              <a:ext cx="2659702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28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28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플랫폼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144688" y="2348880"/>
            <a:ext cx="4243599" cy="2032016"/>
            <a:chOff x="6421735" y="2644674"/>
            <a:chExt cx="4243599" cy="1750507"/>
          </a:xfrm>
        </p:grpSpPr>
        <p:sp>
          <p:nvSpPr>
            <p:cNvPr id="122" name="직사각형 121"/>
            <p:cNvSpPr/>
            <p:nvPr/>
          </p:nvSpPr>
          <p:spPr>
            <a:xfrm>
              <a:off x="6421735" y="2644674"/>
              <a:ext cx="4243599" cy="1750507"/>
            </a:xfrm>
            <a:prstGeom prst="rect">
              <a:avLst/>
            </a:prstGeom>
            <a:solidFill>
              <a:srgbClr val="FCD5B5">
                <a:alpha val="38824"/>
              </a:srgbClr>
            </a:solidFill>
            <a:ln w="28575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69482" y="2796717"/>
              <a:ext cx="2246128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28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28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19804" y="5733256"/>
            <a:ext cx="7038036" cy="672002"/>
            <a:chOff x="6421735" y="2644674"/>
            <a:chExt cx="4217572" cy="1750507"/>
          </a:xfrm>
        </p:grpSpPr>
        <p:sp>
          <p:nvSpPr>
            <p:cNvPr id="125" name="직사각형 124"/>
            <p:cNvSpPr/>
            <p:nvPr/>
          </p:nvSpPr>
          <p:spPr>
            <a:xfrm>
              <a:off x="6421735" y="2644674"/>
              <a:ext cx="4217572" cy="1750507"/>
            </a:xfrm>
            <a:prstGeom prst="rect">
              <a:avLst/>
            </a:prstGeom>
            <a:solidFill>
              <a:srgbClr val="FCD5B5">
                <a:alpha val="38824"/>
              </a:srgbClr>
            </a:solidFill>
            <a:ln w="28575">
              <a:solidFill>
                <a:srgbClr val="C0000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669482" y="2796718"/>
              <a:ext cx="1782116" cy="1362943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28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2800" b="1" dirty="0" smtClean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관리 체</a:t>
              </a:r>
              <a:r>
                <a:rPr lang="ko-KR" altLang="en-US" sz="2800" b="1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</a:t>
              </a:r>
              <a:endParaRPr lang="ko-KR" altLang="en-US" sz="2800" b="1" dirty="0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369800" y="3952242"/>
            <a:ext cx="622760" cy="32251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1" kern="0" dirty="0" smtClean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Device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 rot="5400000">
            <a:off x="418245" y="4275889"/>
            <a:ext cx="576064" cy="2869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···  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80984" y="3518751"/>
            <a:ext cx="622760" cy="27374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NW Data</a:t>
            </a:r>
          </a:p>
        </p:txBody>
      </p:sp>
    </p:spTree>
    <p:extLst>
      <p:ext uri="{BB962C8B-B14F-4D97-AF65-F5344CB8AC3E}">
        <p14:creationId xmlns:p14="http://schemas.microsoft.com/office/powerpoint/2010/main" val="28899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9" grpId="0" animBg="1"/>
      <p:bldP spid="1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7977336" y="1700807"/>
            <a:ext cx="1368152" cy="4136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(AWS)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423124" y="2901106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70812" y="3679814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470812" y="4132591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Level2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구분 기준으로 한 단계 더 구체화 하여 정의함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1" name="Line 16"/>
          <p:cNvSpPr>
            <a:spLocks noChangeShapeType="1"/>
          </p:cNvSpPr>
          <p:nvPr/>
        </p:nvSpPr>
        <p:spPr bwMode="auto">
          <a:xfrm>
            <a:off x="2090942" y="1538065"/>
            <a:ext cx="5886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68706" y="4286396"/>
            <a:ext cx="1224000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68742" y="4286395"/>
            <a:ext cx="1422422" cy="5401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828391" y="4286396"/>
            <a:ext cx="1844689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5486" y="4050709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5486" y="5089998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5486" y="2436340"/>
            <a:ext cx="992872" cy="1327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6333" y="4941784"/>
            <a:ext cx="55656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4528" y="441017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64904" y="410007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800872" y="410007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68778" y="408766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64514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25206" y="3206580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72880" y="3321996"/>
            <a:ext cx="2524472" cy="611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72880" y="3140968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40978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37176" y="3206580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1754" y="3558522"/>
            <a:ext cx="44802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Impala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3565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3185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5754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5374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67303" y="3635948"/>
            <a:ext cx="382811" cy="1529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53542" y="5327871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44146" y="6525343"/>
            <a:ext cx="17107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Then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04528" y="458332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739200" y="3612999"/>
            <a:ext cx="780276" cy="2361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통계분석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53542" y="5647937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3542" y="5920175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Connect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66740" y="3392897"/>
            <a:ext cx="1346300" cy="4681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416059" y="3448281"/>
            <a:ext cx="905093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646636" y="3483707"/>
            <a:ext cx="1249420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542785" y="3483707"/>
            <a:ext cx="1114071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736976" y="5269375"/>
            <a:ext cx="607741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467303" y="5269375"/>
            <a:ext cx="554596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</a:t>
            </a: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/SNS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526570" y="5269375"/>
            <a:ext cx="55422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174822" y="5269375"/>
            <a:ext cx="55422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Event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576736" y="4367804"/>
            <a:ext cx="55422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DFS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00399" y="4367804"/>
            <a:ext cx="495256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Key-Value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476463" y="4367804"/>
            <a:ext cx="55422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컬</a:t>
            </a:r>
            <a:r>
              <a:rPr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럼</a:t>
            </a:r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61791" y="4367804"/>
            <a:ext cx="61816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Sharding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681192" y="4367804"/>
            <a:ext cx="55422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MPP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074369" y="4367804"/>
            <a:ext cx="554222" cy="3773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</a:t>
            </a:r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Rectangle 17"/>
            <p:cNvSpPr>
              <a:spLocks noChangeArrowheads="1"/>
            </p:cNvSpPr>
            <p:nvPr/>
          </p:nvSpPr>
          <p:spPr bwMode="auto">
            <a:xfrm>
              <a:off x="1237616" y="1422534"/>
              <a:ext cx="2071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플랫폼  핵심 기술 요소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(Level2)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95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플랫폼 핵심 기술 요소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203132" y="3119956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실행 단추: 시작 96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9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7977336" y="1700807"/>
            <a:ext cx="1368152" cy="4136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(AWS)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423124" y="2901106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470812" y="3679814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470812" y="4132591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68706" y="4286396"/>
            <a:ext cx="1224000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68742" y="4286395"/>
            <a:ext cx="1422422" cy="5401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36633" y="4286396"/>
            <a:ext cx="1500425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5486" y="4050709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5486" y="5089998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5486" y="2436340"/>
            <a:ext cx="992872" cy="1327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6333" y="4941784"/>
            <a:ext cx="55656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4528" y="441017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64904" y="410007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78635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6633" y="410007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8904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88904" y="4581128"/>
            <a:ext cx="673505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Cassandra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91536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91536" y="4581128"/>
            <a:ext cx="686014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MongoDB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68778" y="408766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45580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MariaDB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22189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Teradata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45580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22189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64514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25206" y="3206580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65611" y="3471605"/>
            <a:ext cx="1241312" cy="1539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73245" y="3695251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72880" y="3321996"/>
            <a:ext cx="2524472" cy="611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72880" y="3140968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940695" y="3356992"/>
            <a:ext cx="1450075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on Hadoop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67303" y="3448282"/>
            <a:ext cx="853849" cy="1392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ElasticSearch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40978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37176" y="3206580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642075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318684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642075" y="3695251"/>
            <a:ext cx="78870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MapReduce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1754" y="3558522"/>
            <a:ext cx="44802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Impala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86714" y="3558522"/>
            <a:ext cx="604057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940695" y="3558522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940695" y="3748668"/>
            <a:ext cx="49525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presto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470059" y="3748668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Drill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3565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3185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53675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1336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Kafka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536756" y="5494029"/>
            <a:ext cx="1152663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API / RSS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5754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5374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5864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43525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766280" y="5494029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847761" y="3748668"/>
            <a:ext cx="543010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Phoenix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67303" y="3635948"/>
            <a:ext cx="382811" cy="1529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53542" y="5327871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44146" y="6525343"/>
            <a:ext cx="17107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Then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04528" y="458332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739200" y="3612999"/>
            <a:ext cx="780276" cy="2361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통계분석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53542" y="5647937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3542" y="5920175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Connect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478635" y="459091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489910" y="3695251"/>
            <a:ext cx="415418" cy="153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Level3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오픈 소스의 종류 및 주요 상용 솔루션을 기준으로 한 단계 더 구체화 하여 정의함 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117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237616" y="1422534"/>
              <a:ext cx="20710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Big 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플랫폼  핵심 기술 요소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(Level3)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2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플랫폼 핵심 기술 요소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190680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실행 단추: 시작 142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7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7977336" y="1700807"/>
            <a:ext cx="1368152" cy="4136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(AWS)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위에 구축되어 있으며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기술은 대부분 </a:t>
            </a:r>
            <a:r>
              <a:rPr lang="ko-KR" alt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오픈소스이며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시각화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(Tableau), OLAP(MSTR),</a:t>
            </a:r>
            <a:b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(Teradata)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영역은 상용 솔루션 사용함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632803" y="1422534"/>
              <a:ext cx="12806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Netflix Data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68706" y="4286396"/>
            <a:ext cx="1224000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68742" y="4286395"/>
            <a:ext cx="1422422" cy="5401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36633" y="4286396"/>
            <a:ext cx="1500425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5486" y="4050709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NETFLIX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6333" y="4941784"/>
            <a:ext cx="55656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시장조사자료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비평가 의견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4528" y="441017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23124" y="2901106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고객정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64904" y="410007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036633" y="410007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8904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88904" y="4581128"/>
            <a:ext cx="673505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Cassandra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91536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91536" y="4581128"/>
            <a:ext cx="686014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MongoDB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68778" y="408766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22189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Teradata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45580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22189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64514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360712" y="3206580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65611" y="3471605"/>
            <a:ext cx="1241312" cy="1539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73245" y="3695251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72880" y="3321996"/>
            <a:ext cx="2524472" cy="611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72880" y="3140968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940695" y="3356992"/>
            <a:ext cx="1450075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on Hadoop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67303" y="3448282"/>
            <a:ext cx="853849" cy="1392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ElasticSearch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40978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37176" y="3206580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642075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318684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642075" y="3695251"/>
            <a:ext cx="78870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MapReduce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1754" y="3558522"/>
            <a:ext cx="44802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Impala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86714" y="3558522"/>
            <a:ext cx="604057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940695" y="3558522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940695" y="3748668"/>
            <a:ext cx="49525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presto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470059" y="3748668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Drill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3565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3185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53675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1336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Kafka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536756" y="5494029"/>
            <a:ext cx="1152663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API / RSS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57548" y="5191676"/>
            <a:ext cx="1519587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5374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5864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43525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766280" y="5494029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847761" y="3748668"/>
            <a:ext cx="543010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Phoenix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67303" y="3635948"/>
            <a:ext cx="382811" cy="1529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704528" y="458332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네트워크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78635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478635" y="459091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489910" y="3695251"/>
            <a:ext cx="415418" cy="1539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435254" y="5494029"/>
            <a:ext cx="645731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자체솔루</a:t>
            </a:r>
            <a:r>
              <a:rPr lang="ko-KR" altLang="en-US" sz="10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션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4528" y="4763285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-2535832" y="1420266"/>
            <a:ext cx="2457755" cy="413474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시사점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100% AWS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Infra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아웃소싱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HDFS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없이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사용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Data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저장까지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묶어서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아웃소싱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영역에 대부분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가입자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6500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만의 초대규모여서 상용 솔루션보다 직접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오픈소스를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개선하는 것이 더 적합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오픈소스를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보완하는 자체 솔루션 다수 직접 개발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수정사항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오픈소스에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기여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상용 솔루션 배제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안함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시각화</a:t>
            </a:r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솔루션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tableu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OLAP: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microstragy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DW :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teradata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오픈소스와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자체 솔루션을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메인으로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사용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상용 솔루션이 더 적합한 부분에 일부 사용</a:t>
            </a:r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470812" y="3679814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470812" y="4132591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894414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플랫폼 핵심 기술 요소 </a:t>
            </a:r>
            <a:r>
              <a:rPr lang="en-US" altLang="ko-KR" dirty="0" smtClean="0"/>
              <a:t>: Netflix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5945580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실행 단추: 시작 106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4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/>
          <p:cNvSpPr/>
          <p:nvPr/>
        </p:nvSpPr>
        <p:spPr>
          <a:xfrm>
            <a:off x="7977336" y="1700807"/>
            <a:ext cx="1368152" cy="4136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(AWS)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423124" y="2901106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70812" y="3679814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470812" y="4132591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568243" y="1422534"/>
              <a:ext cx="14097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spotify</a:t>
              </a:r>
              <a:r>
                <a:rPr lang="en-US" altLang="ko-KR" sz="1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개인화</a:t>
              </a:r>
              <a:r>
                <a:rPr lang="en-US" altLang="ko-KR" sz="1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68706" y="4286396"/>
            <a:ext cx="1224000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68742" y="4286395"/>
            <a:ext cx="1422422" cy="5401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36633" y="4286396"/>
            <a:ext cx="1500425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5486" y="4797152"/>
            <a:ext cx="992872" cy="13471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6333" y="4941784"/>
            <a:ext cx="55656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64904" y="410007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78635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6633" y="410007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8904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88904" y="4581128"/>
            <a:ext cx="673505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Cassandra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91536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91536" y="4581128"/>
            <a:ext cx="686014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MongoDB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68778" y="408766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89577" y="4365104"/>
            <a:ext cx="742647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PostgreSQL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22189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Teradata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45580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22189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64514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360712" y="3206580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65611" y="3471605"/>
            <a:ext cx="1241312" cy="1539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73245" y="3695251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72880" y="3321996"/>
            <a:ext cx="2524472" cy="611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72880" y="3140968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940695" y="3356992"/>
            <a:ext cx="1450075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on Hadoop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67303" y="3448282"/>
            <a:ext cx="853849" cy="1392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ElasticSearch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40978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37176" y="3206580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642075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318684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642075" y="3695251"/>
            <a:ext cx="78870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Crunch (MR)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1754" y="3558522"/>
            <a:ext cx="44802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Impala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86714" y="3558522"/>
            <a:ext cx="604057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940695" y="3558522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940695" y="3748668"/>
            <a:ext cx="49525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presto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470059" y="3748668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Drill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3565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3185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53675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1336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Kafka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536756" y="5494029"/>
            <a:ext cx="1152663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API / RSS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5754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5374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5864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43525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766280" y="5494029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847761" y="3748668"/>
            <a:ext cx="543010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Phoenix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67303" y="3635948"/>
            <a:ext cx="382811" cy="1529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753542" y="4941168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음원사용료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정산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53542" y="5261234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차트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3542" y="5533472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UX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향상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478635" y="459091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489910" y="3695251"/>
            <a:ext cx="415418" cy="153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37576" y="6163286"/>
            <a:ext cx="4953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https://labs.spotify.com/2015/01/09/personalization-at-spotify-using-cassandra/</a:t>
            </a:r>
            <a:endParaRPr lang="ko-KR" altLang="en-US" sz="900" dirty="0"/>
          </a:p>
        </p:txBody>
      </p:sp>
      <p:pic>
        <p:nvPicPr>
          <p:cNvPr id="1026" name="Picture 2" descr="Screen Shot 2015-01-09 at 4.09.51 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568" y="3712430"/>
            <a:ext cx="3977637" cy="24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ver weekly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92" y="311395"/>
            <a:ext cx="4052392" cy="23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149432" y="2728169"/>
            <a:ext cx="4953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hlinkClick r:id="rId4"/>
              </a:rPr>
              <a:t>https://labs.spotify.com/2015/11/18/what-made-discover-weekly-one-of-our-most-successful-feature-launches-to-date</a:t>
            </a:r>
            <a:r>
              <a:rPr lang="en-US" altLang="ko-KR" sz="900" dirty="0" smtClean="0">
                <a:hlinkClick r:id="rId4"/>
              </a:rPr>
              <a:t>/</a:t>
            </a:r>
            <a:endParaRPr lang="en-US" altLang="ko-KR" sz="900" dirty="0" smtClean="0"/>
          </a:p>
          <a:p>
            <a:r>
              <a:rPr lang="en-US" altLang="ko-KR" sz="900" dirty="0" smtClean="0"/>
              <a:t>Spotify </a:t>
            </a:r>
            <a:r>
              <a:rPr lang="ko-KR" altLang="en-US" sz="900" dirty="0" smtClean="0"/>
              <a:t>음악 자동선곡 </a:t>
            </a:r>
            <a:r>
              <a:rPr lang="en-US" altLang="ko-KR" sz="900" dirty="0" smtClean="0"/>
              <a:t>: Discover Weekly. </a:t>
            </a:r>
            <a:r>
              <a:rPr lang="ko-KR" altLang="en-US" sz="900" dirty="0" smtClean="0"/>
              <a:t>매주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월요일에 </a:t>
            </a:r>
            <a:r>
              <a:rPr lang="en-US" altLang="ko-KR" sz="900" dirty="0" smtClean="0"/>
              <a:t>7500</a:t>
            </a:r>
            <a:r>
              <a:rPr lang="ko-KR" altLang="en-US" sz="900" dirty="0" smtClean="0"/>
              <a:t>만 </a:t>
            </a:r>
            <a:r>
              <a:rPr lang="ko-KR" altLang="en-US" sz="900" dirty="0" err="1" smtClean="0"/>
              <a:t>사용자별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선곡표를</a:t>
            </a:r>
            <a:r>
              <a:rPr lang="ko-KR" altLang="en-US" sz="900" dirty="0" smtClean="0"/>
              <a:t> 배달함</a:t>
            </a:r>
            <a:endParaRPr lang="ko-KR" altLang="en-US" sz="900" dirty="0"/>
          </a:p>
        </p:txBody>
      </p:sp>
      <p:sp>
        <p:nvSpPr>
          <p:cNvPr id="110" name="직사각형 109"/>
          <p:cNvSpPr/>
          <p:nvPr/>
        </p:nvSpPr>
        <p:spPr>
          <a:xfrm>
            <a:off x="-2737522" y="166506"/>
            <a:ext cx="2457755" cy="4134745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시사점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buAutoNum type="arabicPeriod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공교롭게도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Netflix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spotify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모두 정액제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새로 사라고 추천이 아니라 무료로 재생 가능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 marL="228600" indent="-228600" latinLnBrk="0">
              <a:buAutoNum type="arabicPeriod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추천의 만족도가 더 높을 수도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latinLnBrk="0">
              <a:buAutoNum type="arabicPeriod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아마존과는 좀 다르겠네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buAutoNum type="arabicPeriod"/>
            </a:pP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buAutoNum type="arabicPeriod"/>
            </a:pP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buAutoNum type="arabicPeriod"/>
            </a:pP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처리가 필요한 주요기능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레코드 회사와 저작권자들에게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음원사용료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정산을 위한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리포팅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기능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지금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인기있는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음악 순위 작성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경험 향상을 위해 서비스 운영상태 모니터링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음악추천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intelligent radio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discovery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지원</a:t>
            </a:r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53542" y="5814977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음악추천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-2607840" y="3543025"/>
            <a:ext cx="2457755" cy="307086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아닌 주요 사용 기술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SOA (Service Oriented Architecture)</a:t>
            </a:r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수백개의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서비스들은 대부분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Python or Java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개발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메시지 기반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ZeroMQ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Protobuf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Storage : PostgreSQL, Cassandra, </a:t>
            </a:r>
            <a:r>
              <a:rPr lang="ko-KR" altLang="en-US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여러가지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static indexes (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검색이나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metadata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사용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음악 파일은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저장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backend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CDN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캐시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클라이언트는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기본적으로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C++</a:t>
            </a: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web apps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 있음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음악 파일 전달에 자체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P2P 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지금은 </a:t>
            </a:r>
            <a:r>
              <a:rPr lang="ko-KR" altLang="en-US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안쓴다고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함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latinLnBrk="0"/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5"/>
              </a:rPr>
              <a:t>https://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5"/>
              </a:rPr>
              <a:t>www.quora.com/What-is-Spotifys-architecture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2012/12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452" y="4201924"/>
            <a:ext cx="118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/>
            <a:r>
              <a:rPr lang="en-US" altLang="ko-KR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lvl="0" algn="ctr" latinLnBrk="0"/>
            <a:r>
              <a:rPr lang="ko-KR" altLang="en-US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526452" y="1878437"/>
            <a:ext cx="1186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/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서비스</a:t>
            </a:r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81534" y="2175063"/>
            <a:ext cx="959098" cy="30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SOA</a:t>
            </a: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(Python, Java)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81534" y="2612668"/>
            <a:ext cx="1031106" cy="30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메시징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ZeroMQ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Protobuf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81534" y="3052515"/>
            <a:ext cx="1031106" cy="30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PostgreSQL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1534" y="3431829"/>
            <a:ext cx="1031106" cy="30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음악파일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S3,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오픈 소스 기술 요소 중심으로 구성 되어 있음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894414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플랫폼 핵심 기술 요소 </a:t>
            </a:r>
            <a:r>
              <a:rPr lang="en-US" altLang="ko-KR" dirty="0" smtClean="0"/>
              <a:t>: Spotify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158" name="실행 단추: 시작 157">
            <a:hlinkClick r:id="rId6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7977336" y="1700807"/>
            <a:ext cx="1368152" cy="4136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Cloud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(Google 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Platform)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423124" y="2901106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423124" y="3679814"/>
            <a:ext cx="706340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Device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단에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구현되어 있으며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중심의 </a:t>
            </a:r>
            <a:r>
              <a:rPr lang="ko-KR" alt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영역은 향후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Gloogle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분석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결합되어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 Infra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보완해가는 방향으로 발전할 것으로 추정됨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287487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673889" y="1422534"/>
              <a:ext cx="11984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Nest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추정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68706" y="4286396"/>
            <a:ext cx="1224000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68742" y="4286395"/>
            <a:ext cx="1422422" cy="5401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36633" y="4286396"/>
            <a:ext cx="1500425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5486" y="2436339"/>
            <a:ext cx="992872" cy="37079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Smart Home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6333" y="4941784"/>
            <a:ext cx="55656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45006" y="3933057"/>
            <a:ext cx="819671" cy="206219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(Rule-Base)</a:t>
            </a:r>
            <a:endParaRPr lang="en-US" altLang="ko-KR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64703" y="2827608"/>
            <a:ext cx="780276" cy="247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64904" y="410007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78635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6633" y="410007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8904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88904" y="4581128"/>
            <a:ext cx="673505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Cassandra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791536" y="436510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91536" y="4581128"/>
            <a:ext cx="686014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MongoDB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68778" y="408766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45580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22189" y="436510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Teradata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45580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22189" y="4581128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64514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360712" y="3206580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65611" y="3471605"/>
            <a:ext cx="1241312" cy="1539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73245" y="3695251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72880" y="3321996"/>
            <a:ext cx="2524472" cy="6110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872880" y="3140968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940695" y="3356992"/>
            <a:ext cx="1450075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on Hadoop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467303" y="3448282"/>
            <a:ext cx="853849" cy="1392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ElasticSearch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540978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537176" y="3206580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642075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318684" y="3471606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642075" y="3695251"/>
            <a:ext cx="78870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MapReduce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1754" y="3558522"/>
            <a:ext cx="44802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Impala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86714" y="3558522"/>
            <a:ext cx="604057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SpakSQL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940695" y="3558522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940695" y="3748668"/>
            <a:ext cx="495256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presto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470059" y="3748668"/>
            <a:ext cx="342569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Drill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3565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3185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53675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21336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Kafka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536756" y="5494029"/>
            <a:ext cx="1152663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API / RSS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5754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5374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58646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435255" y="5270384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766280" y="5494029"/>
            <a:ext cx="586644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847761" y="3748668"/>
            <a:ext cx="543010" cy="1539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Phoenix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67303" y="3635948"/>
            <a:ext cx="382811" cy="1529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92560" y="6453336"/>
            <a:ext cx="17107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Then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64703" y="3119838"/>
            <a:ext cx="780276" cy="247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764703" y="3412019"/>
            <a:ext cx="780276" cy="305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시계열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통계분석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478635" y="459091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489910" y="3695251"/>
            <a:ext cx="415418" cy="153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40314" y="4358984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GFS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70609" y="4492139"/>
            <a:ext cx="780276" cy="305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70609" y="4852179"/>
            <a:ext cx="780276" cy="305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자동조절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70609" y="5229200"/>
            <a:ext cx="780276" cy="305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Energy Saving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70609" y="5589240"/>
            <a:ext cx="780276" cy="3050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Nest Smart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ontrol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64299" y="6381328"/>
            <a:ext cx="4277133" cy="4770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Nest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분석은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Google Cloud Platform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기반으로 향후 예상되므로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Bef>
                <a:spcPts val="600"/>
              </a:spcBef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Google Cloud Platform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요소 기술로 추정함</a:t>
            </a:r>
          </a:p>
        </p:txBody>
      </p:sp>
      <p:sp>
        <p:nvSpPr>
          <p:cNvPr id="10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894414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플랫폼 핵심 기술 요소 </a:t>
            </a:r>
            <a:r>
              <a:rPr lang="en-US" altLang="ko-KR" dirty="0" smtClean="0"/>
              <a:t>: Nest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112" name="실행 단추: 시작 111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8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090942" y="1124744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564331" y="1422534"/>
              <a:ext cx="14175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Nest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전체구성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추정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3" name="모서리가 둥근 직사각형 102"/>
          <p:cNvSpPr/>
          <p:nvPr/>
        </p:nvSpPr>
        <p:spPr>
          <a:xfrm>
            <a:off x="1440661" y="6021288"/>
            <a:ext cx="6968721" cy="46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440661" y="2071606"/>
            <a:ext cx="6968721" cy="3413352"/>
          </a:xfrm>
          <a:prstGeom prst="roundRect">
            <a:avLst>
              <a:gd name="adj" fmla="val 3356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440661" y="1556792"/>
            <a:ext cx="6974158" cy="4616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42069" y="1567550"/>
            <a:ext cx="2003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Application Layer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487178" y="2122098"/>
            <a:ext cx="270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 &amp;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Application Support Layer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40662" y="5525647"/>
            <a:ext cx="6968721" cy="4595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440662" y="5517232"/>
            <a:ext cx="2217320" cy="27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 Layer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532620" y="6021288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Device Layer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8553400" y="1556792"/>
            <a:ext cx="972000" cy="48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80493" y="1556792"/>
            <a:ext cx="972108" cy="48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7263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12214" y="1556792"/>
            <a:ext cx="112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Management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Capabilities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481391" y="1556792"/>
            <a:ext cx="107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Security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Capabilities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45472" y="2168860"/>
            <a:ext cx="407333" cy="420695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eaVert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defTabSz="957263" latinLnBrk="0"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Specific  Management  Capabilities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928012" y="2168860"/>
            <a:ext cx="360040" cy="420695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eaVert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57263" latinLnBrk="0"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General  Management  Capabilities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625448" y="2168860"/>
            <a:ext cx="360000" cy="420695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eaVert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57263" latinLnBrk="0"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General  Security  Capabilities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086472" y="2168860"/>
            <a:ext cx="360000" cy="420695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eaVert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57263" latinLnBrk="0"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Specific  Security 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Capabilities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296816" y="1654916"/>
            <a:ext cx="1080000" cy="312408"/>
          </a:xfrm>
          <a:prstGeom prst="roundRect">
            <a:avLst>
              <a:gd name="adj" fmla="val 2653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Home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</a:t>
            </a:r>
            <a:endParaRPr lang="ko-KR" altLang="en-US" sz="1000" b="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449064" y="1654916"/>
            <a:ext cx="1080000" cy="312408"/>
          </a:xfrm>
          <a:prstGeom prst="roundRect">
            <a:avLst>
              <a:gd name="adj" fmla="val 2653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제어</a:t>
            </a: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582974" y="1654916"/>
            <a:ext cx="1080000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ko-KR" altLang="en-US" sz="1000" b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670380" y="6100360"/>
            <a:ext cx="1080000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Embedded S/W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3873000" y="6096594"/>
            <a:ext cx="1080000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Sensor/ Actuator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025008" y="6096594"/>
            <a:ext cx="1080000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통신모듈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6166498" y="6085836"/>
            <a:ext cx="1080000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Chip(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SoC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670379" y="5603764"/>
            <a:ext cx="2779165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57263"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Networking Capabilities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517733" y="5603764"/>
            <a:ext cx="2779165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57263"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Transport Capabilities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573599" y="2428348"/>
            <a:ext cx="6723299" cy="29448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0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387042" y="2499642"/>
            <a:ext cx="30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Big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/Analytics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1681110" y="4653136"/>
            <a:ext cx="6512250" cy="572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000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680366" y="2780928"/>
            <a:ext cx="3632674" cy="17281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681110" y="4672370"/>
            <a:ext cx="2217320" cy="27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수집저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2504728" y="4725820"/>
            <a:ext cx="1006965" cy="40521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Log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657143" y="4725820"/>
            <a:ext cx="1006965" cy="40521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Event</a:t>
            </a:r>
            <a:endParaRPr lang="ko-KR" altLang="en-US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4809558" y="4725820"/>
            <a:ext cx="1006965" cy="40521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Sensor Info.</a:t>
            </a:r>
            <a:endParaRPr lang="ko-KR" altLang="en-US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5961973" y="4725820"/>
            <a:ext cx="1006965" cy="40521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외부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날씨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7114387" y="4725820"/>
            <a:ext cx="1006965" cy="40521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외부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공공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709980" y="2831916"/>
            <a:ext cx="1677062" cy="27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이벤트처리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801632" y="3086992"/>
            <a:ext cx="1639200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IFTTT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795158" y="3573016"/>
            <a:ext cx="1639200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위험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침입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감지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5457056" y="2788538"/>
            <a:ext cx="2736304" cy="17205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567828" y="3086992"/>
            <a:ext cx="1639200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상황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행위분</a:t>
            </a:r>
            <a:r>
              <a:rPr lang="ko-KR" altLang="en-US" sz="120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석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3571864" y="3573016"/>
            <a:ext cx="1639200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의도파악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541279" y="3086992"/>
            <a:ext cx="126134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추천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5538012" y="3573016"/>
            <a:ext cx="126134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기계학습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6879463" y="3086992"/>
            <a:ext cx="126134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패턴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6886706" y="3573016"/>
            <a:ext cx="126134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통계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1795158" y="4060570"/>
            <a:ext cx="1639200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Device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장애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성능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3566266" y="4060570"/>
            <a:ext cx="1639200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사용량 통계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5538012" y="4060570"/>
            <a:ext cx="126134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자연어처리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6886706" y="4060570"/>
            <a:ext cx="1261347" cy="396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이미지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rPr>
              <a:t>영상</a:t>
            </a:r>
            <a:endParaRPr lang="en-US" altLang="ko-KR" sz="1200" dirty="0">
              <a:solidFill>
                <a:schemeClr val="tx1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5559174" y="2840724"/>
            <a:ext cx="1677062" cy="27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 분석</a:t>
            </a:r>
            <a:endParaRPr lang="ko-KR" altLang="en-US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6712722" y="1649820"/>
            <a:ext cx="1080000" cy="324000"/>
          </a:xfrm>
          <a:prstGeom prst="roundRect">
            <a:avLst>
              <a:gd name="adj" fmla="val 165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Graph</a:t>
            </a:r>
            <a:endParaRPr lang="ko-KR" altLang="en-US" sz="1000" b="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894414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Big Data</a:t>
            </a:r>
            <a:r>
              <a:rPr lang="ko-KR" altLang="en-US" dirty="0" smtClean="0"/>
              <a:t> 플랫폼 핵심 기술 요소 </a:t>
            </a:r>
            <a:r>
              <a:rPr lang="en-US" altLang="ko-KR" dirty="0" smtClean="0"/>
              <a:t>: Nest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60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Platform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 요소는 하기와 같음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실행 단추: 시작 60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68863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AWS (Amazon Web Services)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에서만 활용가능하며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고급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분석은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일부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다른 파트너사의 솔루션을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Market Place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구매하던지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고객사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자체적으로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Cloud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위에서 구축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2864768" y="1196752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98379" y="1422534"/>
              <a:ext cx="1549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AWS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6694" y="2395944"/>
            <a:ext cx="1105445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Quicksight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6495" y="4937570"/>
            <a:ext cx="2448123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파일시스템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  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EMR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(HDFS)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033120" y="4937570"/>
            <a:ext cx="2376264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Redshift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224808" y="4937570"/>
            <a:ext cx="2448272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DynamoDB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EMR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Kinesis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Data Pipeline, DMS      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EMR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Eco)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6495" y="3849758"/>
            <a:ext cx="3745111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Kinesis    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EMR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(Hadoop Eco)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849758"/>
            <a:ext cx="3816424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Redshift    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EMR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(Hadoop Eco) 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85772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57518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21645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93391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Amazon ML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29263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</a:p>
          <a:p>
            <a:pPr algn="ctr" latinLnBrk="0"/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77891" y="2395217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Quicksight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69424" y="3849758"/>
            <a:ext cx="785742" cy="7477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실행 단추: 시작 29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IBM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소프트웨어에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ODP Hadoop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Watson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분석 솔루션 추가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864768" y="1196752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536016" y="1422534"/>
              <a:ext cx="1474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IBM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6694" y="2395944"/>
            <a:ext cx="1105445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Cognos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Analytics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6495" y="4937570"/>
            <a:ext cx="2448123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파일시스템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 (HDFS)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033120" y="4937570"/>
            <a:ext cx="2376264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DB2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224808" y="4937570"/>
            <a:ext cx="2448272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 (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InfoSphere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DataStage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 (Hadoop Eco)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6495" y="3849758"/>
            <a:ext cx="3745111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DB2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 (Hadoop Eco)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849758"/>
            <a:ext cx="3816424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DB2,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Big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SQL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Platform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Eco) 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85772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Operations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057518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SPSS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21645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SPSS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93391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Watson Analytics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29263" y="2395216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Watson Analytics</a:t>
            </a:r>
            <a:endParaRPr lang="ko-KR" altLang="en-US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77891" y="2395217"/>
            <a:ext cx="1080121" cy="8178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Watson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Explorer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69424" y="3849758"/>
            <a:ext cx="785742" cy="7477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Soft-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Layer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실행 단추: 시작 30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Microsoft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Platform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상에서 전체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Stack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2864768" y="1196752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313736" y="1422534"/>
              <a:ext cx="19187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Microsoft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6694" y="2395943"/>
            <a:ext cx="1105445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 BI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6495" y="4937570"/>
            <a:ext cx="2448123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파일시스템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Blob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HDInsight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HDFS,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Cloud)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6033120" y="4937570"/>
            <a:ext cx="2376264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APS,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Azure SQL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 (Cloud)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923539" y="4937570"/>
            <a:ext cx="3050810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</a:t>
            </a: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Document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DB, Tables  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HDInsight (</a:t>
            </a:r>
            <a:r>
              <a:rPr lang="en-US" altLang="ko-KR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SSIS      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HDInsight (Hadoop Eco, Cloud)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16495" y="3849758"/>
            <a:ext cx="3745111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Azure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HDInsight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Eco)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849758"/>
            <a:ext cx="3816424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APS, Azure SQL DW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HDInsight (Hadoop Eco)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785772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Operations Management Suite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57518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Cortana Analytics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21645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MS R Server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93391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Azure ML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Cortana </a:t>
            </a:r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 Server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329263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Cortana </a:t>
            </a: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77891" y="2395216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69424" y="3849758"/>
            <a:ext cx="785742" cy="7477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Azure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실행 단추: 시작 30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Oracle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소프트웨어에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Hadoop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전문벤더인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클라우데라의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솔루션을 탑재한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Appliance (BDA)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864768" y="1196752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29259" y="1422534"/>
              <a:ext cx="16877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Oracle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6694" y="2395943"/>
            <a:ext cx="1105445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Endaca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OBI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416495" y="4937570"/>
            <a:ext cx="2448123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파일시스템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BDA (HDFS)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033120" y="4937570"/>
            <a:ext cx="2376264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SuperCluster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923539" y="4937570"/>
            <a:ext cx="3050810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</a:t>
            </a: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 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NoSQL</a:t>
            </a:r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Integrator, Golden Gate      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BDA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Eco)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495" y="3849758"/>
            <a:ext cx="3745111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SuperCluster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BDA (Hadoop Eco)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92525" y="3849758"/>
            <a:ext cx="4116859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Exadata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SuperCluster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Big Data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BDA (Hadoop Eco)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785772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Analytics (Cloud)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057518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en-US" altLang="ko-KR" sz="1200" dirty="0" err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Analycis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21645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 R Enterprise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93391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 R Enterprise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29263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577891" y="2395216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Endaca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9424" y="3849758"/>
            <a:ext cx="785742" cy="7477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Oracle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실행 단추: 시작 30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7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2777" y="6551996"/>
            <a:ext cx="6829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구글</a:t>
            </a:r>
            <a:r>
              <a:rPr lang="en-US" altLang="ko-KR" sz="9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(Nest)</a:t>
            </a:r>
            <a:endParaRPr lang="ko-KR" altLang="en-US" dirty="0"/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996218" y="6585248"/>
            <a:ext cx="747152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FontTx/>
              <a:buAutoNum type="arabicParenR"/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Netflix</a:t>
            </a:r>
            <a:endParaRPr lang="ko-KR" altLang="en-US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그룹 229"/>
          <p:cNvGrpSpPr/>
          <p:nvPr/>
        </p:nvGrpSpPr>
        <p:grpSpPr>
          <a:xfrm>
            <a:off x="2234958" y="1196752"/>
            <a:ext cx="5886394" cy="341313"/>
            <a:chOff x="440759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440759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091378" y="1422534"/>
              <a:ext cx="23635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플랫폼  핵심 기술 요소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(Level1)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9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요소와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경험상 필요한 기술 요소를 고려하여 핵심 기술 부터 확보해가겠음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0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Big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플랫폼 핵심 기술 요소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4" name="Picture 4" descr="http://cfile26.uf.tistory.com/image/236ADA3753CBC6EF28049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r="13852"/>
          <a:stretch/>
        </p:blipFill>
        <p:spPr bwMode="auto">
          <a:xfrm>
            <a:off x="141336" y="5519471"/>
            <a:ext cx="419010" cy="57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424108" y="1844675"/>
            <a:ext cx="921380" cy="3960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567140" y="2998914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614828" y="3777622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614828" y="4230399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204262" y="1819450"/>
            <a:ext cx="6012000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3460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465304" y="4361506"/>
            <a:ext cx="1224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56106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48744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601072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636322" y="3489718"/>
            <a:ext cx="17228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(in-memory)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4592960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321152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5" name="직선 화살표 연결선 124"/>
          <p:cNvCxnSpPr>
            <a:endCxn id="11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07578" y="4802903"/>
            <a:ext cx="556563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/Input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882768" y="5995251"/>
            <a:ext cx="309700" cy="3139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….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U-cube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96056" y="6026353"/>
            <a:ext cx="309700" cy="3139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….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665486" y="3717032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65486" y="4476463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65486" y="2436340"/>
            <a:ext cx="992872" cy="1172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24744" y="6089260"/>
            <a:ext cx="309700" cy="3139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….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704528" y="3993878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r>
              <a:rPr lang="en-US" altLang="ko-KR" sz="1000" baseline="30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</a:t>
            </a:r>
            <a:endParaRPr lang="ko-KR" altLang="en-US" sz="1000" baseline="30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53542" y="4714336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04528" y="4167023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753542" y="5034402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197986" y="1819450"/>
            <a:ext cx="6012176" cy="1247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199147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198940" y="1817206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65486" y="5513093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Robot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704528" y="578993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인지서비스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04528" y="596308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감정 인식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337376" y="5888320"/>
            <a:ext cx="7409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Level2,3</a:t>
            </a:r>
            <a:endParaRPr lang="ko-KR" altLang="en-US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7" name="실행 단추: 앞으로 또는 다음 176">
            <a:hlinkClick r:id="rId3" action="ppaction://hlinksldjump" highlightClick="1"/>
          </p:cNvPr>
          <p:cNvSpPr/>
          <p:nvPr/>
        </p:nvSpPr>
        <p:spPr>
          <a:xfrm>
            <a:off x="9056549" y="5957594"/>
            <a:ext cx="180000" cy="12311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실행 단추: 앞으로 또는 다음 177">
            <a:hlinkClick r:id="rId4" action="ppaction://hlinksldjump" highlightClick="1"/>
          </p:cNvPr>
          <p:cNvSpPr/>
          <p:nvPr/>
        </p:nvSpPr>
        <p:spPr>
          <a:xfrm>
            <a:off x="9293255" y="5957593"/>
            <a:ext cx="180000" cy="12311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실행 단추: 앞으로 또는 다음 186">
            <a:hlinkClick r:id="rId5" action="ppaction://hlinksldjump" highlightClick="1"/>
          </p:cNvPr>
          <p:cNvSpPr/>
          <p:nvPr/>
        </p:nvSpPr>
        <p:spPr>
          <a:xfrm>
            <a:off x="9201472" y="6217414"/>
            <a:ext cx="180000" cy="12311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37376" y="6122489"/>
            <a:ext cx="89960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예시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73281" y="6513253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>
                <a:latin typeface="+mn-ea"/>
              </a:rPr>
              <a:t>3/10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87" name="Rectangle 78"/>
          <p:cNvSpPr>
            <a:spLocks noChangeArrowheads="1"/>
          </p:cNvSpPr>
          <p:nvPr/>
        </p:nvSpPr>
        <p:spPr bwMode="auto">
          <a:xfrm>
            <a:off x="3224835" y="6589764"/>
            <a:ext cx="1623244" cy="15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0" indent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2) 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 : IF This Then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That</a:t>
            </a:r>
            <a:endParaRPr lang="ko-KR" altLang="en-US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9479" y="6561275"/>
            <a:ext cx="6102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Spotify </a:t>
            </a:r>
            <a:endParaRPr lang="ko-KR" altLang="en-US" dirty="0"/>
          </a:p>
        </p:txBody>
      </p:sp>
      <p:sp>
        <p:nvSpPr>
          <p:cNvPr id="182" name="실행 단추: 앞으로 또는 다음 181">
            <a:hlinkClick r:id="rId6" action="ppaction://hlinksldjump" highlightClick="1"/>
          </p:cNvPr>
          <p:cNvSpPr/>
          <p:nvPr/>
        </p:nvSpPr>
        <p:spPr>
          <a:xfrm>
            <a:off x="1545301" y="6597861"/>
            <a:ext cx="180000" cy="12311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4" name="실행 단추: 앞으로 또는 다음 183">
            <a:hlinkClick r:id="rId7" action="ppaction://hlinksldjump" highlightClick="1"/>
          </p:cNvPr>
          <p:cNvSpPr/>
          <p:nvPr/>
        </p:nvSpPr>
        <p:spPr>
          <a:xfrm>
            <a:off x="2343923" y="6613345"/>
            <a:ext cx="180000" cy="12311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6" name="실행 단추: 앞으로 또는 다음 185">
            <a:hlinkClick r:id="rId8" action="ppaction://hlinksldjump" highlightClick="1"/>
          </p:cNvPr>
          <p:cNvSpPr/>
          <p:nvPr/>
        </p:nvSpPr>
        <p:spPr>
          <a:xfrm>
            <a:off x="3000434" y="6608180"/>
            <a:ext cx="180000" cy="12311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Pivotal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베이스 및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ODP Hadoop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Pivotal DB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제공하며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고급 분석 기능은 제공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안함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864768" y="1196752"/>
            <a:ext cx="3613637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15715" y="1422534"/>
              <a:ext cx="17148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Pivotal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6694" y="2395943"/>
            <a:ext cx="1105445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6495" y="4937570"/>
            <a:ext cx="2448123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파일시스템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 (HDFS)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033120" y="4937570"/>
            <a:ext cx="2376264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Greenplum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923539" y="4937570"/>
            <a:ext cx="3050810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</a:t>
            </a: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 (</a:t>
            </a:r>
            <a:r>
              <a:rPr lang="en-US" altLang="ko-KR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SpringXD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, HD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Eco)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495" y="3849758"/>
            <a:ext cx="3745111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8900" indent="-88900" algn="ctr" latinLnBrk="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GemFire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HDB     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HD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Eco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92525" y="3849758"/>
            <a:ext cx="4116859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HDB  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HD (Hadoop Eco)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785772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57518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lvl="0" indent="-171450" latinLnBrk="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921645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93391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329263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577891" y="2395216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9424" y="3849758"/>
            <a:ext cx="785742" cy="7477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Pivotal Web Services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실행 단추: 시작 30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파트너 </a:t>
            </a:r>
            <a:r>
              <a:rPr lang="en-US" altLang="ko-KR" dirty="0" smtClean="0"/>
              <a:t>Offering – LG CNS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Eco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솔루션 위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제공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64768" y="1196752"/>
            <a:ext cx="3613637" cy="341313"/>
            <a:chOff x="352877" y="1422534"/>
            <a:chExt cx="3592011" cy="341313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1372693" y="1422534"/>
              <a:ext cx="18008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 CNS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 구성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6694" y="2395943"/>
            <a:ext cx="1105445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algn="ctr" latinLnBrk="0"/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694" y="4937570"/>
            <a:ext cx="2448073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파일시스템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SBP (HDFS)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13369" y="4937570"/>
            <a:ext cx="2396015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224982" y="4937570"/>
            <a:ext cx="2447925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SBP (</a:t>
            </a:r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SEP               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SBP (Hadoop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Eco)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6693" y="3849758"/>
            <a:ext cx="3744913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SEP                  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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SBP (Hadoop Eco)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93407" y="3849758"/>
            <a:ext cx="3815977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&amp;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SBP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Eco)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85772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algn="ctr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Smart LAP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57518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SRA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21645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SRA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93391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SRA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329263" y="2395215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77891" y="2395216"/>
            <a:ext cx="1080121" cy="8171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200" dirty="0" smtClean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9424" y="3849758"/>
            <a:ext cx="785742" cy="7477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실행 단추: 시작 28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4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6.uf.tistory.com/image/236ADA3753CBC6EF28049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r="13852"/>
          <a:stretch/>
        </p:blipFill>
        <p:spPr bwMode="auto">
          <a:xfrm>
            <a:off x="141336" y="5519471"/>
            <a:ext cx="419010" cy="57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24108" y="1844675"/>
            <a:ext cx="921380" cy="3960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67140" y="2998914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14828" y="3777622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14828" y="4230399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493413" y="1422534"/>
              <a:ext cx="15594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흐름 예시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홈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IoT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- IFTTT)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63460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65304" y="4361506"/>
            <a:ext cx="1224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456106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648744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601072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36322" y="3489718"/>
            <a:ext cx="17228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(in-memory)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321152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7578" y="4802903"/>
            <a:ext cx="556563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/Input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U-cube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5486" y="3717032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5486" y="4476463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5486" y="2436340"/>
            <a:ext cx="992872" cy="1172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04528" y="3993878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3542" y="4714336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4146" y="6525343"/>
            <a:ext cx="17107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Then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04528" y="4167023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53542" y="5034402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요소와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경험상 필요한 기술요소 포함하여  핵심 기술 요소를 정의함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로봇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흐름 예시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97986" y="1819450"/>
            <a:ext cx="6012176" cy="1247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9147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98940" y="1817206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146" y="6569734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7/11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65486" y="5513093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Robot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4528" y="578993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인지서비스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04528" y="596308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감정 인식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4728" y="5071895"/>
            <a:ext cx="2378040" cy="707513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65687" y="3304880"/>
            <a:ext cx="2010760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693132" y="2395943"/>
            <a:ext cx="1598032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3550" y="2436340"/>
            <a:ext cx="1101191" cy="1198028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오른쪽 화살표 111"/>
          <p:cNvSpPr/>
          <p:nvPr/>
        </p:nvSpPr>
        <p:spPr>
          <a:xfrm rot="16200000">
            <a:off x="3634006" y="4332882"/>
            <a:ext cx="1282165" cy="363984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위로 굽은 화살표 112"/>
          <p:cNvSpPr/>
          <p:nvPr/>
        </p:nvSpPr>
        <p:spPr>
          <a:xfrm rot="5400000">
            <a:off x="1093482" y="4117917"/>
            <a:ext cx="2022567" cy="1063111"/>
          </a:xfrm>
          <a:prstGeom prst="bentUpArrow">
            <a:avLst>
              <a:gd name="adj1" fmla="val 17684"/>
              <a:gd name="adj2" fmla="val 16997"/>
              <a:gd name="adj3" fmla="val 16061"/>
            </a:avLst>
          </a:prstGeom>
          <a:solidFill>
            <a:srgbClr val="C0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 rot="10800000">
            <a:off x="1694741" y="3236846"/>
            <a:ext cx="770946" cy="363984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위로 굽은 화살표 115"/>
          <p:cNvSpPr/>
          <p:nvPr/>
        </p:nvSpPr>
        <p:spPr>
          <a:xfrm rot="10800000">
            <a:off x="3290477" y="2924944"/>
            <a:ext cx="2454611" cy="597664"/>
          </a:xfrm>
          <a:prstGeom prst="bentUpArrow">
            <a:avLst>
              <a:gd name="adj1" fmla="val 27287"/>
              <a:gd name="adj2" fmla="val 26647"/>
              <a:gd name="adj3" fmla="val 26888"/>
            </a:avLst>
          </a:prstGeom>
          <a:solidFill>
            <a:srgbClr val="00B050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오른쪽 화살표 116"/>
          <p:cNvSpPr/>
          <p:nvPr/>
        </p:nvSpPr>
        <p:spPr>
          <a:xfrm>
            <a:off x="4736399" y="5301789"/>
            <a:ext cx="838043" cy="363984"/>
          </a:xfrm>
          <a:prstGeom prst="rightArrow">
            <a:avLst/>
          </a:prstGeom>
          <a:solidFill>
            <a:srgbClr val="00B050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오른쪽 화살표 117"/>
          <p:cNvSpPr/>
          <p:nvPr/>
        </p:nvSpPr>
        <p:spPr>
          <a:xfrm rot="16200000">
            <a:off x="6779007" y="4826071"/>
            <a:ext cx="587453" cy="363984"/>
          </a:xfrm>
          <a:prstGeom prst="rightArrow">
            <a:avLst/>
          </a:prstGeom>
          <a:solidFill>
            <a:srgbClr val="00B050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오른쪽 화살표 119"/>
          <p:cNvSpPr/>
          <p:nvPr/>
        </p:nvSpPr>
        <p:spPr>
          <a:xfrm rot="16200000">
            <a:off x="6607052" y="3914218"/>
            <a:ext cx="556045" cy="363984"/>
          </a:xfrm>
          <a:prstGeom prst="rightArrow">
            <a:avLst/>
          </a:prstGeom>
          <a:solidFill>
            <a:srgbClr val="00B050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오른쪽 화살표 121"/>
          <p:cNvSpPr/>
          <p:nvPr/>
        </p:nvSpPr>
        <p:spPr>
          <a:xfrm rot="16200000">
            <a:off x="6360829" y="3097347"/>
            <a:ext cx="420757" cy="363984"/>
          </a:xfrm>
          <a:prstGeom prst="rightArrow">
            <a:avLst/>
          </a:prstGeom>
          <a:solidFill>
            <a:srgbClr val="00B050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12152" y="2488050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 </a:t>
            </a:r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RuleSet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998755" y="3328213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Trigger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비교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Action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전달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1685411" y="4203411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Things Event Log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137576" y="2060848"/>
            <a:ext cx="5591402" cy="210826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Things </a:t>
            </a:r>
            <a:r>
              <a:rPr lang="ko-KR" altLang="en-US" sz="1200" b="1" dirty="0" smtClean="0">
                <a:latin typeface="+mn-ea"/>
              </a:rPr>
              <a:t>에서 발생된 이벤트 들은 먼저 실시간 수집되어 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실시간 처리되며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배치처리를 위해서 </a:t>
            </a:r>
            <a:r>
              <a:rPr lang="en-US" altLang="ko-KR" sz="1200" b="1" dirty="0" smtClean="0">
                <a:latin typeface="+mn-ea"/>
              </a:rPr>
              <a:t>HDFS</a:t>
            </a:r>
            <a:r>
              <a:rPr lang="ko-KR" altLang="en-US" sz="1200" b="1" dirty="0" smtClean="0">
                <a:latin typeface="+mn-ea"/>
              </a:rPr>
              <a:t>에도 저장됨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배치수집 </a:t>
            </a:r>
            <a:r>
              <a:rPr lang="ko-KR" altLang="en-US" sz="1200" b="1" dirty="0" err="1" smtClean="0">
                <a:latin typeface="+mn-ea"/>
              </a:rPr>
              <a:t>레이어를</a:t>
            </a:r>
            <a:r>
              <a:rPr lang="ko-KR" altLang="en-US" sz="1200" b="1" dirty="0" smtClean="0">
                <a:latin typeface="+mn-ea"/>
              </a:rPr>
              <a:t> 거치는 것으로 표현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latinLnBrk="0">
              <a:spcBef>
                <a:spcPts val="600"/>
              </a:spcBef>
            </a:pP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배치처리를 통해 </a:t>
            </a:r>
            <a:r>
              <a:rPr lang="en-US" altLang="ko-KR" sz="1200" b="1" dirty="0" err="1" smtClean="0">
                <a:latin typeface="+mn-ea"/>
              </a:rPr>
              <a:t>RuleSet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을 생성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smtClean="0">
                <a:latin typeface="+mn-ea"/>
              </a:rPr>
              <a:t>사용자의 실내온도 설정 패턴 등 파악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이 </a:t>
            </a:r>
            <a:r>
              <a:rPr lang="en-US" altLang="ko-KR" sz="1200" b="1" dirty="0" err="1" smtClean="0">
                <a:latin typeface="+mn-ea"/>
              </a:rPr>
              <a:t>RuleSet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을 이용해 </a:t>
            </a:r>
            <a:r>
              <a:rPr lang="ko-KR" altLang="en-US" sz="1200" b="1" dirty="0" err="1" smtClean="0">
                <a:latin typeface="+mn-ea"/>
              </a:rPr>
              <a:t>실시간처리로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Things </a:t>
            </a:r>
            <a:r>
              <a:rPr lang="ko-KR" altLang="en-US" sz="1200" b="1" dirty="0" smtClean="0">
                <a:latin typeface="+mn-ea"/>
              </a:rPr>
              <a:t>가 수행할 </a:t>
            </a:r>
            <a:r>
              <a:rPr lang="en-US" altLang="ko-KR" sz="1200" b="1" dirty="0" smtClean="0">
                <a:latin typeface="+mn-ea"/>
              </a:rPr>
              <a:t>Action</a:t>
            </a:r>
            <a:r>
              <a:rPr lang="ko-KR" altLang="en-US" sz="1200" b="1" dirty="0" smtClean="0">
                <a:latin typeface="+mn-ea"/>
              </a:rPr>
              <a:t>을 결정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전달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smtClean="0">
                <a:latin typeface="+mn-ea"/>
              </a:rPr>
              <a:t>온도를 올려라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난방을 꺼라 등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endParaRPr lang="en-US" altLang="ko-KR" sz="1200" b="1" dirty="0" smtClean="0"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61545" y="4010958"/>
            <a:ext cx="188414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/>
            <a:r>
              <a:rPr lang="en-US" altLang="ko-KR" sz="1400" b="1" dirty="0" smtClean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Real Time Cycle</a:t>
            </a:r>
            <a:endParaRPr lang="ko-KR" altLang="en-US" sz="1400" b="1" dirty="0" smtClean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47170" y="4859049"/>
            <a:ext cx="149406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/>
            <a:r>
              <a:rPr lang="en-US" altLang="ko-KR" sz="1400" b="1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Advanced Analytics Cycle</a:t>
            </a:r>
            <a:endParaRPr lang="ko-KR" altLang="en-US" sz="1400" b="1" dirty="0" smtClean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실행 단추: 시작 124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1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24108" y="1844675"/>
            <a:ext cx="921380" cy="3960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67140" y="2998914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14828" y="3777622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14828" y="4230399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191150" y="1422534"/>
              <a:ext cx="21639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흐름 예시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비디오포털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실시간 추천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63460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6465304" y="4361506"/>
            <a:ext cx="1224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56106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648744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601072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36322" y="3489718"/>
            <a:ext cx="17228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(in-memory)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321152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U-cube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5486" y="3717032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5486" y="4476463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5486" y="2436340"/>
            <a:ext cx="992872" cy="1172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04528" y="3993878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3542" y="4714336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4146" y="6525343"/>
            <a:ext cx="17107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Then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04528" y="4167023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53542" y="5034402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요소와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경험상 필요한 기술요소 포함하여  핵심 기술 요소를 정의함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97986" y="1819450"/>
            <a:ext cx="6012176" cy="1247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9147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98940" y="1817206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146" y="6569734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7/11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65486" y="5513093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Robot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4528" y="578993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인지서비스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04528" y="596308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감정 인식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4728" y="5071895"/>
            <a:ext cx="2378040" cy="707513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65687" y="3304880"/>
            <a:ext cx="2010760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693132" y="2395943"/>
            <a:ext cx="1598032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06387" y="3645024"/>
            <a:ext cx="1101191" cy="771620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오른쪽 화살표 109"/>
          <p:cNvSpPr/>
          <p:nvPr/>
        </p:nvSpPr>
        <p:spPr>
          <a:xfrm rot="2793007">
            <a:off x="1510364" y="4550358"/>
            <a:ext cx="1222349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오른쪽 화살표 111"/>
          <p:cNvSpPr/>
          <p:nvPr/>
        </p:nvSpPr>
        <p:spPr>
          <a:xfrm rot="16200000">
            <a:off x="3634006" y="4332882"/>
            <a:ext cx="1282165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628196" y="3403891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프로파일 업데이트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351782" y="2474942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프로파일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추천목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록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 rot="9682610">
            <a:off x="4379250" y="3017288"/>
            <a:ext cx="1438117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오른쪽 화살표 115"/>
          <p:cNvSpPr/>
          <p:nvPr/>
        </p:nvSpPr>
        <p:spPr>
          <a:xfrm rot="10800000">
            <a:off x="1681216" y="3465516"/>
            <a:ext cx="880644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0356" y="4634292"/>
            <a:ext cx="43633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VOD</a:t>
            </a: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시청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12640" y="3212976"/>
            <a:ext cx="52129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천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7576" y="2137451"/>
            <a:ext cx="4314001" cy="158504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VOD </a:t>
            </a:r>
            <a:r>
              <a:rPr lang="ko-KR" altLang="en-US" sz="1200" b="1" dirty="0" smtClean="0">
                <a:latin typeface="+mn-ea"/>
              </a:rPr>
              <a:t>시청하면 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배치로 생성해 둔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사용자 프로파일과 추천목록을 참조하여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실시간으로 사용자 프로파일을 업데이트 하여 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실시간 추천 결과를 보내준다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latinLnBrk="0">
              <a:spcBef>
                <a:spcPts val="600"/>
              </a:spcBef>
            </a:pP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endParaRPr lang="en-US" altLang="ko-KR" sz="1200" b="1" dirty="0" smtClean="0">
              <a:latin typeface="+mn-ea"/>
            </a:endParaRPr>
          </a:p>
        </p:txBody>
      </p:sp>
      <p:sp>
        <p:nvSpPr>
          <p:cNvPr id="117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흐름 예시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(1/2)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실행 단추: 시작 82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8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24108" y="1844675"/>
            <a:ext cx="921380" cy="3960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67140" y="2998914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14828" y="3777622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14828" y="4230399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136374" y="1422534"/>
              <a:ext cx="22735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흐름 예시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비디오포털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–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추천목록 생성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63460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6465304" y="4361506"/>
            <a:ext cx="1224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56106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648744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601072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36322" y="3489718"/>
            <a:ext cx="17228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(in-memory)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321152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U-cube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5486" y="3717032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5486" y="4476463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5486" y="2436340"/>
            <a:ext cx="992872" cy="1172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04528" y="3993878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3542" y="4714336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4146" y="6525343"/>
            <a:ext cx="17107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Then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04528" y="4167023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53542" y="5034402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요소와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경험상 필요한 기술요소 포함하여  핵심 기술 요소를 정의함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97986" y="1819450"/>
            <a:ext cx="6012176" cy="1247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9147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98940" y="1817206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146" y="6569734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7/11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65486" y="5513093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Robot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4528" y="578993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인지서비스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04528" y="596308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감정 인식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4728" y="5155957"/>
            <a:ext cx="2378040" cy="623451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110592" y="3304880"/>
            <a:ext cx="2010760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693132" y="2395943"/>
            <a:ext cx="1598032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06387" y="3645024"/>
            <a:ext cx="1101191" cy="771620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오른쪽 화살표 109"/>
          <p:cNvSpPr/>
          <p:nvPr/>
        </p:nvSpPr>
        <p:spPr>
          <a:xfrm rot="2793007">
            <a:off x="1510364" y="4550358"/>
            <a:ext cx="1222349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628196" y="3403891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프로파일 업데이트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351782" y="2474942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프로파일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추천목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록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0356" y="4634292"/>
            <a:ext cx="54694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12640" y="3212976"/>
            <a:ext cx="52129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천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37576" y="2137451"/>
            <a:ext cx="4055726" cy="158504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실시간 수집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주기적 수집 </a:t>
            </a:r>
            <a:r>
              <a:rPr lang="en-US" altLang="ko-KR" sz="1200" b="1" dirty="0" smtClean="0">
                <a:latin typeface="+mn-ea"/>
              </a:rPr>
              <a:t>Data</a:t>
            </a:r>
            <a:r>
              <a:rPr lang="ko-KR" altLang="en-US" sz="1200" b="1" dirty="0" smtClean="0">
                <a:latin typeface="+mn-ea"/>
              </a:rPr>
              <a:t>를 모두 </a:t>
            </a:r>
            <a:r>
              <a:rPr lang="en-US" altLang="ko-KR" sz="1200" b="1" dirty="0" smtClean="0">
                <a:latin typeface="+mn-ea"/>
              </a:rPr>
              <a:t>HDFS</a:t>
            </a:r>
            <a:r>
              <a:rPr lang="ko-KR" altLang="en-US" sz="1200" b="1" dirty="0" smtClean="0">
                <a:latin typeface="+mn-ea"/>
              </a:rPr>
              <a:t>에 저장하고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Machine Learning </a:t>
            </a:r>
            <a:r>
              <a:rPr lang="ko-KR" altLang="en-US" sz="1200" b="1" dirty="0" smtClean="0">
                <a:latin typeface="+mn-ea"/>
              </a:rPr>
              <a:t>배치처리를 통해서 </a:t>
            </a: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사용자 프로파일과 추천목록을 배치로 생성해 놓는다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 latinLnBrk="0">
              <a:spcBef>
                <a:spcPts val="600"/>
              </a:spcBef>
            </a:pPr>
            <a:endParaRPr lang="en-US" altLang="ko-KR" sz="1200" b="1" dirty="0">
              <a:latin typeface="+mn-ea"/>
            </a:endParaRPr>
          </a:p>
          <a:p>
            <a:pPr marL="171450" indent="-171450" latinLnBrk="0">
              <a:spcBef>
                <a:spcPts val="600"/>
              </a:spcBef>
              <a:buFont typeface="Arial" charset="0"/>
              <a:buChar char="•"/>
            </a:pPr>
            <a:r>
              <a:rPr lang="ko-KR" altLang="en-US" sz="1200" b="1" dirty="0" smtClean="0">
                <a:latin typeface="+mn-ea"/>
              </a:rPr>
              <a:t>생성 결과는 </a:t>
            </a:r>
            <a:r>
              <a:rPr lang="en-US" altLang="ko-KR" sz="1200" b="1" dirty="0" smtClean="0">
                <a:latin typeface="+mn-ea"/>
              </a:rPr>
              <a:t>Data </a:t>
            </a:r>
            <a:r>
              <a:rPr lang="ko-KR" altLang="en-US" sz="1200" b="1" dirty="0" smtClean="0">
                <a:latin typeface="+mn-ea"/>
              </a:rPr>
              <a:t>저장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레이어에</a:t>
            </a:r>
            <a:r>
              <a:rPr lang="ko-KR" altLang="en-US" sz="1200" b="1" dirty="0" smtClean="0">
                <a:latin typeface="+mn-ea"/>
              </a:rPr>
              <a:t> 저장된다</a:t>
            </a:r>
            <a:r>
              <a:rPr lang="en-US" altLang="ko-KR" sz="1200" b="1" dirty="0" smtClean="0">
                <a:latin typeface="+mn-ea"/>
              </a:rPr>
              <a:t>. </a:t>
            </a:r>
          </a:p>
          <a:p>
            <a:pPr latinLnBrk="0">
              <a:spcBef>
                <a:spcPts val="600"/>
              </a:spcBef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(</a:t>
            </a:r>
            <a:r>
              <a:rPr lang="ko-KR" altLang="en-US" sz="1200" b="1" dirty="0" smtClean="0">
                <a:latin typeface="+mn-ea"/>
              </a:rPr>
              <a:t>그림의 단순성을 위해 표시하지 않았음</a:t>
            </a:r>
            <a:r>
              <a:rPr lang="en-US" altLang="ko-KR" sz="1200" b="1" dirty="0" smtClean="0">
                <a:latin typeface="+mn-ea"/>
              </a:rPr>
              <a:t>)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432822" y="5155957"/>
            <a:ext cx="2378040" cy="623451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32720" y="4244480"/>
            <a:ext cx="1761465" cy="54078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오른쪽 화살표 118"/>
          <p:cNvSpPr/>
          <p:nvPr/>
        </p:nvSpPr>
        <p:spPr>
          <a:xfrm rot="11958032">
            <a:off x="4143640" y="4792021"/>
            <a:ext cx="1368008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 rot="20799866">
            <a:off x="4113916" y="3874914"/>
            <a:ext cx="2102481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오른쪽 화살표 111"/>
          <p:cNvSpPr/>
          <p:nvPr/>
        </p:nvSpPr>
        <p:spPr>
          <a:xfrm rot="16200000">
            <a:off x="3189369" y="4807193"/>
            <a:ext cx="513672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오른쪽 화살표 119"/>
          <p:cNvSpPr/>
          <p:nvPr/>
        </p:nvSpPr>
        <p:spPr>
          <a:xfrm rot="16200000">
            <a:off x="6716011" y="3007461"/>
            <a:ext cx="513672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오른쪽 화살표 120"/>
          <p:cNvSpPr/>
          <p:nvPr/>
        </p:nvSpPr>
        <p:spPr>
          <a:xfrm rot="16200000">
            <a:off x="5876760" y="5671216"/>
            <a:ext cx="342554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오른쪽 화살표 121"/>
          <p:cNvSpPr/>
          <p:nvPr/>
        </p:nvSpPr>
        <p:spPr>
          <a:xfrm rot="19772351">
            <a:off x="4932285" y="5616998"/>
            <a:ext cx="604575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흐름 예시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(2/2)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실행 단추: 시작 122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3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6.uf.tistory.com/image/236ADA3753CBC6EF28049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r="13852"/>
          <a:stretch/>
        </p:blipFill>
        <p:spPr bwMode="auto">
          <a:xfrm>
            <a:off x="141336" y="5519471"/>
            <a:ext cx="419010" cy="57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24108" y="1844675"/>
            <a:ext cx="921380" cy="39608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67140" y="2998914"/>
            <a:ext cx="706340" cy="6099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IaaS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14828" y="3777622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14828" y="4230399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1380920" y="1422534"/>
              <a:ext cx="17844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흐름 예시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뮤</a:t>
              </a:r>
              <a:r>
                <a:rPr lang="ko-KR" altLang="en-US" sz="1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직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- </a:t>
              </a:r>
              <a:r>
                <a:rPr lang="ko-KR" altLang="en-US" sz="1600" dirty="0" err="1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상황</a:t>
              </a:r>
              <a:r>
                <a:rPr lang="ko-KR" altLang="en-US" sz="1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별</a:t>
              </a:r>
              <a:r>
                <a:rPr lang="ko-KR" altLang="en-US" sz="1600" dirty="0" err="1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추천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63460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465304" y="4361506"/>
            <a:ext cx="1224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4561065" y="4361506"/>
            <a:ext cx="1400047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648744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en-US" altLang="ko-KR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601072" y="5300753"/>
            <a:ext cx="208877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36322" y="3489718"/>
            <a:ext cx="172285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(in-memory)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92960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321152" y="3489718"/>
            <a:ext cx="1368152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7578" y="4802903"/>
            <a:ext cx="556563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/Input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9794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92896" y="6143702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SNS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98519" y="6142279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공공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095" y="6143668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마켓 리서치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82768" y="5995251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26064" y="2869521"/>
            <a:ext cx="500767" cy="1661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NLP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89577" y="2827264"/>
            <a:ext cx="582819" cy="2091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Deep Learning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44284" y="6144324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U-cube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96056" y="6026353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249907" y="6142901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44483" y="6144290"/>
            <a:ext cx="838114" cy="16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 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5486" y="3717032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5486" y="4476463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5486" y="2436340"/>
            <a:ext cx="992872" cy="11725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4744" y="6089260"/>
            <a:ext cx="360996" cy="29206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200" b="1" dirty="0" smtClean="0">
                <a:latin typeface="+mn-ea"/>
              </a:rPr>
              <a:t>….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04528" y="3993878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3541" y="2740016"/>
            <a:ext cx="819671" cy="359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Embedded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39200" y="3140968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IFTTT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3542" y="4714336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선호 음악 자동 선곡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44146" y="6525343"/>
            <a:ext cx="1640193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IFTTT : IF This Ten That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04528" y="4167023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A/B test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9200" y="3381260"/>
            <a:ext cx="780276" cy="1917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생활패턴분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753542" y="5034402"/>
            <a:ext cx="780276" cy="2431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curation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요소와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경험상 필요한 기술요소 포함하여  핵심 기술 요소를 정의함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97986" y="1819450"/>
            <a:ext cx="6012176" cy="12470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9147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98940" y="1817206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146" y="6569734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7/11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65486" y="5513093"/>
            <a:ext cx="992872" cy="6563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Robot</a:t>
            </a: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4528" y="5789939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인지서비스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04528" y="5963084"/>
            <a:ext cx="904816" cy="126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감정 인식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4728" y="5071895"/>
            <a:ext cx="2378040" cy="707513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65687" y="3304880"/>
            <a:ext cx="2010760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076338" y="2395943"/>
            <a:ext cx="3214826" cy="658977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8742" y="4435388"/>
            <a:ext cx="1101191" cy="990263"/>
          </a:xfrm>
          <a:prstGeom prst="rect">
            <a:avLst/>
          </a:prstGeom>
          <a:solidFill>
            <a:srgbClr val="FCD5B5">
              <a:alpha val="38824"/>
            </a:srgbClr>
          </a:solidFill>
          <a:ln w="28575">
            <a:solidFill>
              <a:srgbClr val="C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오른쪽 화살표 111"/>
          <p:cNvSpPr/>
          <p:nvPr/>
        </p:nvSpPr>
        <p:spPr>
          <a:xfrm rot="16200000">
            <a:off x="3672034" y="4326385"/>
            <a:ext cx="1206110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오른쪽 화살표 114"/>
          <p:cNvSpPr/>
          <p:nvPr/>
        </p:nvSpPr>
        <p:spPr>
          <a:xfrm rot="8912968">
            <a:off x="1546591" y="3977932"/>
            <a:ext cx="1040674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위로 굽은 화살표 115"/>
          <p:cNvSpPr/>
          <p:nvPr/>
        </p:nvSpPr>
        <p:spPr>
          <a:xfrm rot="10800000">
            <a:off x="3290476" y="2924944"/>
            <a:ext cx="802619" cy="597664"/>
          </a:xfrm>
          <a:prstGeom prst="bentUpArrow">
            <a:avLst>
              <a:gd name="adj1" fmla="val 27287"/>
              <a:gd name="adj2" fmla="val 26647"/>
              <a:gd name="adj3" fmla="val 26888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오른쪽 화살표 116"/>
          <p:cNvSpPr/>
          <p:nvPr/>
        </p:nvSpPr>
        <p:spPr>
          <a:xfrm>
            <a:off x="4736399" y="5301789"/>
            <a:ext cx="838043" cy="36398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오른쪽 화살표 117"/>
          <p:cNvSpPr/>
          <p:nvPr/>
        </p:nvSpPr>
        <p:spPr>
          <a:xfrm rot="16200000">
            <a:off x="6779007" y="4826071"/>
            <a:ext cx="587453" cy="36398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오른쪽 화살표 119"/>
          <p:cNvSpPr/>
          <p:nvPr/>
        </p:nvSpPr>
        <p:spPr>
          <a:xfrm rot="16200000">
            <a:off x="6607052" y="3914218"/>
            <a:ext cx="556045" cy="36398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오른쪽 화살표 121"/>
          <p:cNvSpPr/>
          <p:nvPr/>
        </p:nvSpPr>
        <p:spPr>
          <a:xfrm rot="16200000">
            <a:off x="6360829" y="3097347"/>
            <a:ext cx="420757" cy="36398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1712640" y="5191775"/>
            <a:ext cx="814037" cy="36398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188220" y="4797152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음원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Navi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수집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1712640" y="3596574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 뮤직전달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2968496" y="2611603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상황별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RuleSet</a:t>
            </a:r>
            <a:endParaRPr lang="en-US" altLang="ko-KR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494936" y="1996358"/>
            <a:ext cx="780276" cy="482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</a:t>
            </a:r>
            <a:r>
              <a:rPr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상황별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음원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선호도 분석</a:t>
            </a:r>
          </a:p>
        </p:txBody>
      </p:sp>
      <p:sp>
        <p:nvSpPr>
          <p:cNvPr id="124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스트리밍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흐름 예시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137576" y="2137451"/>
            <a:ext cx="5591402" cy="31547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음악 재생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중간에 </a:t>
            </a:r>
            <a:r>
              <a:rPr lang="en-US" altLang="ko-KR" sz="1200" b="1" dirty="0" smtClean="0">
                <a:latin typeface="+mn-ea"/>
              </a:rPr>
              <a:t>skip, </a:t>
            </a:r>
            <a:r>
              <a:rPr lang="ko-KR" altLang="en-US" sz="1200" b="1" dirty="0" smtClean="0">
                <a:latin typeface="+mn-ea"/>
              </a:rPr>
              <a:t>다시 듣기 등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사용자가 음악을 들으면서 발생시킨 </a:t>
            </a:r>
            <a:r>
              <a:rPr lang="ko-KR" altLang="en-US" sz="1200" b="1" dirty="0">
                <a:latin typeface="+mn-ea"/>
              </a:rPr>
              <a:t>이벤트 들은 먼저 실시간 수집되어 </a:t>
            </a: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>
                <a:latin typeface="+mn-ea"/>
              </a:rPr>
              <a:t>실시간 처리되며</a:t>
            </a: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>
                <a:latin typeface="+mn-ea"/>
              </a:rPr>
              <a:t>배치처리를 위해서 </a:t>
            </a:r>
            <a:r>
              <a:rPr lang="en-US" altLang="ko-KR" sz="1200" b="1" dirty="0">
                <a:latin typeface="+mn-ea"/>
              </a:rPr>
              <a:t>HDFS</a:t>
            </a:r>
            <a:r>
              <a:rPr lang="ko-KR" altLang="en-US" sz="1200" b="1" dirty="0">
                <a:latin typeface="+mn-ea"/>
              </a:rPr>
              <a:t>에도 저장됨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배치수집 </a:t>
            </a:r>
            <a:r>
              <a:rPr lang="ko-KR" altLang="en-US" sz="1200" b="1" dirty="0" err="1">
                <a:latin typeface="+mn-ea"/>
              </a:rPr>
              <a:t>레이어를</a:t>
            </a:r>
            <a:r>
              <a:rPr lang="ko-KR" altLang="en-US" sz="1200" b="1" dirty="0">
                <a:latin typeface="+mn-ea"/>
              </a:rPr>
              <a:t> 거치는 것으로 표현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latinLnBrk="0">
              <a:spcBef>
                <a:spcPts val="600"/>
              </a:spcBef>
            </a:pP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비디오의 예는 실시간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배치 처리를 분리해서 표현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여기에서는 한번에 표현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latinLnBrk="0">
              <a:spcBef>
                <a:spcPts val="600"/>
              </a:spcBef>
            </a:pP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>
                <a:latin typeface="+mn-ea"/>
              </a:rPr>
              <a:t>배치처리를 통해 </a:t>
            </a:r>
            <a:r>
              <a:rPr lang="en-US" altLang="ko-KR" sz="1200" b="1" dirty="0" err="1">
                <a:latin typeface="+mn-ea"/>
              </a:rPr>
              <a:t>RuleSet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을 생성</a:t>
            </a:r>
            <a:r>
              <a:rPr lang="en-US" altLang="ko-KR" sz="1200" b="1" dirty="0">
                <a:latin typeface="+mn-ea"/>
              </a:rPr>
              <a:t> : </a:t>
            </a:r>
            <a:r>
              <a:rPr lang="ko-KR" altLang="en-US" sz="1200" b="1" dirty="0" smtClean="0">
                <a:latin typeface="+mn-ea"/>
              </a:rPr>
              <a:t>고객 </a:t>
            </a:r>
            <a:r>
              <a:rPr lang="ko-KR" altLang="en-US" sz="1200" b="1" dirty="0" err="1" smtClean="0">
                <a:latin typeface="+mn-ea"/>
              </a:rPr>
              <a:t>상황별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음원선호도</a:t>
            </a:r>
            <a:r>
              <a:rPr lang="ko-KR" altLang="en-US" sz="1200" b="1" dirty="0" smtClean="0">
                <a:latin typeface="+mn-ea"/>
              </a:rPr>
              <a:t> 분석</a:t>
            </a: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>
                <a:latin typeface="+mn-ea"/>
              </a:rPr>
              <a:t>이 </a:t>
            </a:r>
            <a:r>
              <a:rPr lang="en-US" altLang="ko-KR" sz="1200" b="1" dirty="0" err="1">
                <a:latin typeface="+mn-ea"/>
              </a:rPr>
              <a:t>RuleSet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을 이용해 </a:t>
            </a:r>
            <a:r>
              <a:rPr lang="ko-KR" altLang="en-US" sz="1200" b="1" dirty="0" err="1">
                <a:latin typeface="+mn-ea"/>
              </a:rPr>
              <a:t>실시간처리로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현재 상황에 가장 맞는 음악을 추천</a:t>
            </a:r>
            <a:endParaRPr lang="en-US" altLang="ko-KR" sz="1200" b="1" dirty="0" smtClean="0">
              <a:latin typeface="+mn-ea"/>
            </a:endParaRPr>
          </a:p>
          <a:p>
            <a:pPr latinLnBrk="0">
              <a:spcBef>
                <a:spcPts val="600"/>
              </a:spcBef>
            </a:pPr>
            <a:endParaRPr lang="en-US" altLang="ko-KR" sz="1200" b="1" dirty="0">
              <a:latin typeface="+mn-ea"/>
            </a:endParaRP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배치처리로 미리 만들어 놓은 음악을 그냥 추천해 주는 대신</a:t>
            </a:r>
            <a:r>
              <a:rPr lang="en-US" altLang="ko-KR" sz="1200" b="1" dirty="0" smtClean="0">
                <a:latin typeface="+mn-ea"/>
              </a:rPr>
              <a:t>,</a:t>
            </a:r>
          </a:p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+mn-ea"/>
              </a:rPr>
              <a:t>실시간으로 업데이트하면서 추천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6" name="실행 단추: 시작 125">
            <a:hlinkClick r:id="rId3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5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8166786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미디어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서비스 구성도 및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 플랫폼 영역의 역할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76333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미디어 서비스는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플랫폼을 활용하여 고객 시청 행위 및 선호도 분석을 통해 고객 맞춤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추천 서비스까지 확대하고 있음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4488" y="1424402"/>
            <a:ext cx="9282685" cy="341313"/>
            <a:chOff x="352877" y="1422534"/>
            <a:chExt cx="3592011" cy="341313"/>
          </a:xfrm>
        </p:grpSpPr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782540" y="1422534"/>
              <a:ext cx="7326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미디어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구성도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7846" y="5667854"/>
            <a:ext cx="4340022" cy="684000"/>
            <a:chOff x="1297846" y="5705954"/>
            <a:chExt cx="4340022" cy="684000"/>
          </a:xfrm>
          <a:solidFill>
            <a:schemeClr val="bg1"/>
          </a:solidFill>
        </p:grpSpPr>
        <p:sp>
          <p:nvSpPr>
            <p:cNvPr id="365" name="직사각형 364"/>
            <p:cNvSpPr/>
            <p:nvPr/>
          </p:nvSpPr>
          <p:spPr>
            <a:xfrm>
              <a:off x="1297846" y="5705954"/>
              <a:ext cx="4340022" cy="68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 rtlCol="0" anchor="t"/>
            <a:lstStyle/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Device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2105667" y="5985320"/>
              <a:ext cx="648000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Smart TV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1410356" y="5985320"/>
              <a:ext cx="648000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</a:t>
              </a:r>
              <a:r>
                <a:rPr lang="en-US" altLang="ko-KR" sz="1000" baseline="30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rd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Party</a:t>
              </a:r>
            </a:p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STB</a:t>
              </a:r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2800978" y="5985320"/>
              <a:ext cx="648000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PC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3496289" y="5985320"/>
              <a:ext cx="648000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Smart</a:t>
              </a:r>
            </a:p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Phone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4191600" y="5985320"/>
              <a:ext cx="648000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Smart</a:t>
              </a:r>
            </a:p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4886911" y="5985320"/>
              <a:ext cx="648000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STB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80" name="직사각형 379"/>
          <p:cNvSpPr/>
          <p:nvPr/>
        </p:nvSpPr>
        <p:spPr>
          <a:xfrm>
            <a:off x="298359" y="3039854"/>
            <a:ext cx="828000" cy="33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36000" rtlCol="0" anchor="t"/>
          <a:lstStyle/>
          <a:p>
            <a:pPr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CSS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1" name="직사각형 380"/>
          <p:cNvSpPr/>
          <p:nvPr/>
        </p:nvSpPr>
        <p:spPr>
          <a:xfrm>
            <a:off x="376644" y="3668524"/>
            <a:ext cx="684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2" name="직사각형 381"/>
          <p:cNvSpPr/>
          <p:nvPr/>
        </p:nvSpPr>
        <p:spPr>
          <a:xfrm>
            <a:off x="376644" y="5011140"/>
            <a:ext cx="684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3" name="직사각형 382"/>
          <p:cNvSpPr/>
          <p:nvPr/>
        </p:nvSpPr>
        <p:spPr>
          <a:xfrm>
            <a:off x="376644" y="4339832"/>
            <a:ext cx="684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5580856" y="4142060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97844" y="5130611"/>
            <a:ext cx="4340024" cy="432000"/>
            <a:chOff x="1297844" y="5180100"/>
            <a:chExt cx="4340024" cy="432000"/>
          </a:xfrm>
          <a:solidFill>
            <a:schemeClr val="bg1"/>
          </a:solidFill>
        </p:grpSpPr>
        <p:sp>
          <p:nvSpPr>
            <p:cNvPr id="399" name="직사각형 398"/>
            <p:cNvSpPr/>
            <p:nvPr/>
          </p:nvSpPr>
          <p:spPr>
            <a:xfrm>
              <a:off x="1297844" y="5180100"/>
              <a:ext cx="4340024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 rtlCol="0" anchor="t"/>
            <a:lstStyle/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Network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4454911" y="5282308"/>
              <a:ext cx="1080000" cy="252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프로토콜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3291174" y="5282308"/>
              <a:ext cx="1080000" cy="252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기가 인터넷</a:t>
              </a:r>
              <a:endPara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2127436" y="5282308"/>
              <a:ext cx="1080000" cy="252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5G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898069" y="1896124"/>
            <a:ext cx="3744000" cy="374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3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3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플랫폼</a:t>
            </a:r>
          </a:p>
        </p:txBody>
      </p:sp>
      <p:sp>
        <p:nvSpPr>
          <p:cNvPr id="429" name="직사각형 428"/>
          <p:cNvSpPr/>
          <p:nvPr/>
        </p:nvSpPr>
        <p:spPr>
          <a:xfrm>
            <a:off x="298359" y="1896125"/>
            <a:ext cx="828000" cy="97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ctr"/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Contents Providers</a:t>
            </a:r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97844" y="3405368"/>
            <a:ext cx="4340024" cy="1620000"/>
            <a:chOff x="1297844" y="3456701"/>
            <a:chExt cx="4340024" cy="1620000"/>
          </a:xfrm>
          <a:solidFill>
            <a:schemeClr val="bg1"/>
          </a:solidFill>
        </p:grpSpPr>
        <p:sp>
          <p:nvSpPr>
            <p:cNvPr id="430" name="직사각형 429"/>
            <p:cNvSpPr/>
            <p:nvPr/>
          </p:nvSpPr>
          <p:spPr>
            <a:xfrm>
              <a:off x="1297844" y="3456701"/>
              <a:ext cx="4340024" cy="1620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 rtlCol="0" anchor="t"/>
            <a:lstStyle/>
            <a:p>
              <a:pPr latinLnBrk="0"/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Contents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3518911" y="3767887"/>
              <a:ext cx="2016000" cy="79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t"/>
            <a:lstStyle/>
            <a:p>
              <a:pPr latinLnBrk="0"/>
              <a:r>
                <a:rPr lang="en-US" altLang="ko-KR" sz="11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Intelligent Media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제어</a:t>
              </a:r>
              <a:endPara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4605699" y="4024781"/>
              <a:ext cx="828000" cy="46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컨텐츠</a:t>
              </a:r>
              <a:endPara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</a:t>
              </a:r>
              <a:r>
                <a: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천</a:t>
              </a:r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3631527" y="4024781"/>
              <a:ext cx="828000" cy="46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A/B</a:t>
              </a:r>
            </a:p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테스</a:t>
              </a:r>
              <a:r>
                <a: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트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4401092" y="4144273"/>
              <a:ext cx="261610" cy="24622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/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…</a:t>
              </a:r>
              <a:endPara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4" name="직사각형 423"/>
            <p:cNvSpPr/>
            <p:nvPr/>
          </p:nvSpPr>
          <p:spPr>
            <a:xfrm>
              <a:off x="1386954" y="3777445"/>
              <a:ext cx="2016000" cy="792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36000" bIns="36000" rtlCol="0" anchor="t"/>
            <a:lstStyle/>
            <a:p>
              <a:pPr latinLnBrk="0"/>
              <a:r>
                <a:rPr lang="en-US" altLang="ko-KR" sz="11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Enhanced Media</a:t>
              </a:r>
              <a:endPara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2460349" y="4024781"/>
              <a:ext cx="828000" cy="46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3D/</a:t>
              </a:r>
            </a:p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홀로그램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1505242" y="4024781"/>
              <a:ext cx="828000" cy="46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고화질</a:t>
              </a:r>
              <a:endPara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410356" y="4644854"/>
              <a:ext cx="4124555" cy="32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CDN (Contents Delivery Networks)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297844" y="1896125"/>
            <a:ext cx="4340024" cy="1404000"/>
            <a:chOff x="1297844" y="1934225"/>
            <a:chExt cx="4340024" cy="1404000"/>
          </a:xfrm>
          <a:solidFill>
            <a:schemeClr val="bg1"/>
          </a:solidFill>
        </p:grpSpPr>
        <p:sp>
          <p:nvSpPr>
            <p:cNvPr id="262" name="직사각형 261"/>
            <p:cNvSpPr/>
            <p:nvPr/>
          </p:nvSpPr>
          <p:spPr>
            <a:xfrm>
              <a:off x="1297844" y="1934225"/>
              <a:ext cx="4340024" cy="1404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Ins="108000" bIns="36000" rtlCol="0" anchor="t"/>
            <a:lstStyle/>
            <a:p>
              <a:pPr latinLnBrk="0"/>
              <a:r>
                <a:rPr lang="en-US" altLang="ko-KR" sz="12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Service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2461208" y="2228607"/>
              <a:ext cx="972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VOD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3512060" y="2228607"/>
              <a:ext cx="972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홈채널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1410356" y="2228607"/>
              <a:ext cx="972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실시간 채널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4562911" y="2228607"/>
              <a:ext cx="972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양방향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410355" y="2718071"/>
              <a:ext cx="4124555" cy="540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r>
                <a:rPr lang="en-US" altLang="ko-KR" sz="11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Back</a:t>
              </a:r>
            </a:p>
            <a:p>
              <a:pPr latinLnBrk="0"/>
              <a:r>
                <a:rPr lang="en-US" altLang="ko-KR" sz="11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End</a:t>
              </a:r>
              <a:endPara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706084" y="2788575"/>
              <a:ext cx="756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MIMS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885104" y="2788575"/>
              <a:ext cx="756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IMCS</a:t>
              </a:r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527064" y="2788575"/>
              <a:ext cx="756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PVS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4348044" y="2788575"/>
              <a:ext cx="756000" cy="396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CA/DRM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69024" y="2839083"/>
              <a:ext cx="261610" cy="246221"/>
            </a:xfrm>
            <a:prstGeom prst="rect">
              <a:avLst/>
            </a:prstGeom>
            <a:grpFill/>
          </p:spPr>
          <p:txBody>
            <a:bodyPr vert="horz" wrap="none" rtlCol="0">
              <a:spAutoFit/>
            </a:bodyPr>
            <a:lstStyle/>
            <a:p>
              <a:pPr latinLnBrk="0"/>
              <a:r>
                <a:rPr lang="en-US" altLang="ko-KR" sz="10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…</a:t>
              </a:r>
              <a:endPara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75" name="직선 화살표 연결선 74"/>
          <p:cNvCxnSpPr/>
          <p:nvPr/>
        </p:nvCxnSpPr>
        <p:spPr>
          <a:xfrm>
            <a:off x="5637868" y="2867798"/>
            <a:ext cx="28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542333" y="4110980"/>
            <a:ext cx="360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522347" y="2855360"/>
            <a:ext cx="526105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감지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5637868" y="2310780"/>
            <a:ext cx="28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89672" y="2316588"/>
            <a:ext cx="391454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126359" y="3136776"/>
            <a:ext cx="288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1128443" y="2216434"/>
            <a:ext cx="180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3598" y="6396568"/>
            <a:ext cx="5336397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※ IMCS : </a:t>
            </a:r>
            <a:r>
              <a:rPr lang="ko-KR" altLang="en-US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통합 미디어 운영 관리 시스템</a:t>
            </a:r>
            <a:r>
              <a:rPr lang="en-US" altLang="ko-KR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DRM : </a:t>
            </a:r>
            <a:r>
              <a:rPr lang="ko-KR" altLang="en-US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디지털 저작권 관리</a:t>
            </a:r>
            <a:r>
              <a:rPr lang="en-US" altLang="ko-KR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 PVS : </a:t>
            </a:r>
            <a:r>
              <a:rPr lang="ko-KR" altLang="en-US" sz="800" dirty="0" err="1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프리비저닝</a:t>
            </a:r>
            <a:r>
              <a:rPr lang="ko-KR" altLang="en-US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서비스</a:t>
            </a:r>
            <a:r>
              <a:rPr lang="en-US" altLang="ko-KR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CA/DRM : </a:t>
            </a:r>
            <a:r>
              <a:rPr lang="ko-KR" altLang="en-US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권한</a:t>
            </a:r>
            <a:r>
              <a:rPr lang="en-US" altLang="ko-KR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디지털저작권 관리</a:t>
            </a:r>
            <a:endParaRPr lang="en-US" altLang="ko-KR" sz="800" dirty="0" smtClean="0">
              <a:solidFill>
                <a:schemeClr val="tx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6023390" y="4799340"/>
            <a:ext cx="3528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/>
          <a:lstStyle/>
          <a:p>
            <a:pPr algn="r" latinLnBrk="0"/>
            <a:r>
              <a:rPr lang="en-US" altLang="ko-KR" sz="12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</a:t>
            </a:r>
          </a:p>
        </p:txBody>
      </p:sp>
      <p:sp>
        <p:nvSpPr>
          <p:cNvPr id="373" name="직사각형 372"/>
          <p:cNvSpPr/>
          <p:nvPr/>
        </p:nvSpPr>
        <p:spPr>
          <a:xfrm>
            <a:off x="6023390" y="3943278"/>
            <a:ext cx="3528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/>
          <a:lstStyle/>
          <a:p>
            <a:pPr algn="r" latinLnBrk="0"/>
            <a:r>
              <a:rPr lang="en-US" altLang="ko-KR" sz="12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6023390" y="3087215"/>
            <a:ext cx="3528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/>
          <a:lstStyle/>
          <a:p>
            <a:pPr algn="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6023390" y="2231152"/>
            <a:ext cx="3528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t"/>
          <a:lstStyle/>
          <a:p>
            <a:pPr algn="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6118276" y="5048990"/>
            <a:ext cx="162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(Kafka)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4" name="직사각형 383"/>
          <p:cNvSpPr/>
          <p:nvPr/>
        </p:nvSpPr>
        <p:spPr>
          <a:xfrm>
            <a:off x="7839522" y="5048990"/>
            <a:ext cx="162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6118276" y="3341752"/>
            <a:ext cx="108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처리</a:t>
            </a:r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6118276" y="2475612"/>
            <a:ext cx="756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6936775" y="2475612"/>
            <a:ext cx="756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1" name="직사각형 390"/>
          <p:cNvSpPr/>
          <p:nvPr/>
        </p:nvSpPr>
        <p:spPr>
          <a:xfrm>
            <a:off x="8307522" y="3341752"/>
            <a:ext cx="1152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(Hive, Spark, Pig)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2" name="직사각형 391"/>
          <p:cNvSpPr/>
          <p:nvPr/>
        </p:nvSpPr>
        <p:spPr>
          <a:xfrm>
            <a:off x="7248899" y="3341752"/>
            <a:ext cx="972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(presto)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4" name="직사각형 393"/>
          <p:cNvSpPr/>
          <p:nvPr/>
        </p:nvSpPr>
        <p:spPr>
          <a:xfrm>
            <a:off x="6118276" y="4187180"/>
            <a:ext cx="108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분산파일시스템</a:t>
            </a:r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(S3)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5" name="직사각형 394"/>
          <p:cNvSpPr/>
          <p:nvPr/>
        </p:nvSpPr>
        <p:spPr>
          <a:xfrm>
            <a:off x="7248899" y="4187180"/>
            <a:ext cx="972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NoSQL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(Casandra)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8307522" y="4187180"/>
            <a:ext cx="1152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(Teradata)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7755274" y="2475612"/>
            <a:ext cx="756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</p:txBody>
      </p:sp>
      <p:sp>
        <p:nvSpPr>
          <p:cNvPr id="419" name="직사각형 418"/>
          <p:cNvSpPr/>
          <p:nvPr/>
        </p:nvSpPr>
        <p:spPr>
          <a:xfrm>
            <a:off x="8573774" y="2475612"/>
            <a:ext cx="885748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Visualization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6200000">
            <a:off x="7793398" y="5695164"/>
            <a:ext cx="144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898069" y="5739854"/>
            <a:ext cx="3744000" cy="612000"/>
            <a:chOff x="5898069" y="5596860"/>
            <a:chExt cx="3744000" cy="612000"/>
          </a:xfrm>
          <a:solidFill>
            <a:schemeClr val="bg1"/>
          </a:solidFill>
        </p:grpSpPr>
        <p:sp>
          <p:nvSpPr>
            <p:cNvPr id="377" name="직사각형 376"/>
            <p:cNvSpPr/>
            <p:nvPr/>
          </p:nvSpPr>
          <p:spPr>
            <a:xfrm>
              <a:off x="5898069" y="5596860"/>
              <a:ext cx="3744000" cy="612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t"/>
            <a:lstStyle/>
            <a:p>
              <a:pPr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118276" y="5847729"/>
              <a:ext cx="1080000" cy="28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시청조사 자료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307522" y="5847729"/>
              <a:ext cx="1152000" cy="28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SNS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48899" y="5847729"/>
              <a:ext cx="972000" cy="288000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비평가 의견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5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6336704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미디어 추천 서비스 흐름도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76333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미디어 상의 고객 시청 로그 및 시청 과정의 행위 정보를 수집하고 반복적인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기법을 통해 미디어 추천 서비스를 발전해나감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4488" y="1424402"/>
            <a:ext cx="9282685" cy="341313"/>
            <a:chOff x="352877" y="1422534"/>
            <a:chExt cx="3592011" cy="341313"/>
          </a:xfrm>
        </p:grpSpPr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695081" y="1422534"/>
              <a:ext cx="9076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미디어 추천 서비스 흐름도 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201456" y="2675968"/>
            <a:ext cx="4932000" cy="35752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3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6001266" y="3005986"/>
            <a:ext cx="936000" cy="6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390" name="직사각형 389"/>
          <p:cNvSpPr/>
          <p:nvPr/>
        </p:nvSpPr>
        <p:spPr>
          <a:xfrm>
            <a:off x="6001266" y="4608660"/>
            <a:ext cx="936000" cy="6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7" name="직사각형 396"/>
          <p:cNvSpPr/>
          <p:nvPr/>
        </p:nvSpPr>
        <p:spPr>
          <a:xfrm>
            <a:off x="6001266" y="3803635"/>
            <a:ext cx="936000" cy="6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en-US" altLang="ko-KR" sz="11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6001266" y="5411497"/>
            <a:ext cx="936000" cy="6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Visualization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64938" y="3005985"/>
            <a:ext cx="720000" cy="14096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</a:t>
            </a:r>
            <a:r>
              <a:rPr lang="ko-KR" altLang="en-US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705202" y="3005985"/>
            <a:ext cx="720000" cy="14096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en-US" altLang="ko-KR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400447" y="3005985"/>
            <a:ext cx="720000" cy="140964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1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처리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3462092" y="4565888"/>
            <a:ext cx="1963110" cy="845456"/>
          </a:xfrm>
          <a:prstGeom prst="can">
            <a:avLst>
              <a:gd name="adj" fmla="val 26392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108000" bIns="36000" rtlCol="0" anchor="b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가용</a:t>
            </a:r>
            <a:endParaRPr lang="en-US" altLang="ko-KR" sz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Pool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88297" y="2253997"/>
            <a:ext cx="790601" cy="276999"/>
          </a:xfrm>
          <a:prstGeom prst="rect">
            <a:avLst/>
          </a:prstGeom>
          <a:noFill/>
        </p:spPr>
        <p:txBody>
          <a:bodyPr vert="horz" wrap="none" rtlCol="0" anchor="b">
            <a:spAutoFit/>
          </a:bodyPr>
          <a:lstStyle/>
          <a:p>
            <a:pPr algn="ctr" latinLnBrk="0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80986" y="2253997"/>
            <a:ext cx="492443" cy="276999"/>
          </a:xfrm>
          <a:prstGeom prst="rect">
            <a:avLst/>
          </a:prstGeom>
          <a:noFill/>
        </p:spPr>
        <p:txBody>
          <a:bodyPr vert="horz" wrap="none" rtlCol="0" anchor="b">
            <a:spAutoFit/>
          </a:bodyPr>
          <a:lstStyle/>
          <a:p>
            <a:pPr algn="ctr" latinLnBrk="0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7120" y="2672968"/>
            <a:ext cx="1134427" cy="487249"/>
            <a:chOff x="367120" y="2564904"/>
            <a:chExt cx="1134427" cy="487249"/>
          </a:xfrm>
        </p:grpSpPr>
        <p:sp>
          <p:nvSpPr>
            <p:cNvPr id="102" name="직사각형 101"/>
            <p:cNvSpPr/>
            <p:nvPr/>
          </p:nvSpPr>
          <p:spPr>
            <a:xfrm>
              <a:off x="367120" y="2564904"/>
              <a:ext cx="5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</a:t>
              </a:r>
              <a:endPara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993074" y="2590488"/>
              <a:ext cx="5084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80975" indent="-180975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428625" indent="-174625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marL="52388" indent="-52388" eaLnBrk="1" fontAlgn="base" latinLnBrk="0" hangingPunct="1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000" b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LQMS</a:t>
              </a:r>
            </a:p>
            <a:p>
              <a:pPr marL="52388" indent="-52388" eaLnBrk="1" fontAlgn="base" latinLnBrk="0" hangingPunct="1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b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비디오</a:t>
              </a:r>
              <a:endParaRPr lang="en-US" altLang="ko-KR" sz="10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52388" indent="-52388" eaLnBrk="1" fontAlgn="base" latinLnBrk="0" hangingPunct="1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000" b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소액결제</a:t>
              </a:r>
              <a:endParaRPr lang="en-US" altLang="ko-KR" sz="10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7120" y="3917058"/>
            <a:ext cx="1411747" cy="491941"/>
            <a:chOff x="367120" y="3852218"/>
            <a:chExt cx="1411747" cy="491941"/>
          </a:xfrm>
        </p:grpSpPr>
        <p:sp>
          <p:nvSpPr>
            <p:cNvPr id="106" name="직사각형 105"/>
            <p:cNvSpPr/>
            <p:nvPr/>
          </p:nvSpPr>
          <p:spPr>
            <a:xfrm>
              <a:off x="367120" y="3852218"/>
              <a:ext cx="5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Device </a:t>
              </a:r>
              <a:b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0" name="Rectangle 78"/>
            <p:cNvSpPr>
              <a:spLocks noChangeArrowheads="1"/>
            </p:cNvSpPr>
            <p:nvPr/>
          </p:nvSpPr>
          <p:spPr bwMode="auto">
            <a:xfrm>
              <a:off x="993074" y="3882494"/>
              <a:ext cx="7857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STB, DPI </a:t>
              </a: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라우터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/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스위치</a:t>
              </a:r>
              <a:endParaRPr kumimoji="1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백본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, </a:t>
              </a:r>
              <a:r>
                <a:rPr kumimoji="1" lang="ko-KR" altLang="en-US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방화벽</a:t>
              </a:r>
              <a:endParaRPr kumimoji="1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7120" y="5161148"/>
            <a:ext cx="1134427" cy="496633"/>
            <a:chOff x="367120" y="5139532"/>
            <a:chExt cx="1134427" cy="496633"/>
          </a:xfrm>
        </p:grpSpPr>
        <p:sp>
          <p:nvSpPr>
            <p:cNvPr id="104" name="직사각형 103"/>
            <p:cNvSpPr/>
            <p:nvPr/>
          </p:nvSpPr>
          <p:spPr>
            <a:xfrm>
              <a:off x="367120" y="5139532"/>
              <a:ext cx="5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네트워크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993074" y="5174500"/>
              <a:ext cx="5084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NMS</a:t>
              </a: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QMS</a:t>
              </a: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WiFi</a:t>
              </a: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 AP</a:t>
              </a:r>
              <a:endParaRPr kumimoji="1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7120" y="4539103"/>
            <a:ext cx="1036644" cy="494287"/>
            <a:chOff x="367120" y="4495875"/>
            <a:chExt cx="1036644" cy="494287"/>
          </a:xfrm>
        </p:grpSpPr>
        <p:sp>
          <p:nvSpPr>
            <p:cNvPr id="103" name="직사각형 102"/>
            <p:cNvSpPr/>
            <p:nvPr/>
          </p:nvSpPr>
          <p:spPr>
            <a:xfrm>
              <a:off x="367120" y="4495875"/>
              <a:ext cx="5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IT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시스템</a:t>
              </a:r>
              <a:endPara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2" name="Rectangle 78"/>
            <p:cNvSpPr>
              <a:spLocks noChangeArrowheads="1"/>
            </p:cNvSpPr>
            <p:nvPr/>
          </p:nvSpPr>
          <p:spPr bwMode="auto">
            <a:xfrm>
              <a:off x="993074" y="4528497"/>
              <a:ext cx="4106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TOSS</a:t>
              </a: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Ucube</a:t>
              </a:r>
              <a:endParaRPr kumimoji="1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IMCS</a:t>
              </a:r>
              <a:endParaRPr kumimoji="1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67120" y="3295013"/>
            <a:ext cx="1169693" cy="489595"/>
            <a:chOff x="367120" y="3208561"/>
            <a:chExt cx="1169693" cy="489595"/>
          </a:xfrm>
        </p:grpSpPr>
        <p:sp>
          <p:nvSpPr>
            <p:cNvPr id="107" name="직사각형 106"/>
            <p:cNvSpPr/>
            <p:nvPr/>
          </p:nvSpPr>
          <p:spPr>
            <a:xfrm>
              <a:off x="367120" y="3208561"/>
              <a:ext cx="5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IoT</a:t>
              </a:r>
              <a:endPara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3" name="Rectangle 78"/>
            <p:cNvSpPr>
              <a:spLocks noChangeArrowheads="1"/>
            </p:cNvSpPr>
            <p:nvPr/>
          </p:nvSpPr>
          <p:spPr bwMode="auto">
            <a:xfrm>
              <a:off x="993074" y="3236491"/>
              <a:ext cx="54373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홈</a:t>
              </a:r>
              <a:r>
                <a:rPr kumimoji="1" lang="en-US" altLang="ko-KR" sz="1000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IoT</a:t>
              </a:r>
              <a:endParaRPr kumimoji="1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센서</a:t>
              </a:r>
              <a:endParaRPr kumimoji="1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사물 로그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67120" y="5783191"/>
            <a:ext cx="1248240" cy="498978"/>
            <a:chOff x="367120" y="5783191"/>
            <a:chExt cx="1248240" cy="498978"/>
          </a:xfrm>
        </p:grpSpPr>
        <p:sp>
          <p:nvSpPr>
            <p:cNvPr id="108" name="직사각형 107"/>
            <p:cNvSpPr/>
            <p:nvPr/>
          </p:nvSpPr>
          <p:spPr>
            <a:xfrm>
              <a:off x="367120" y="5783191"/>
              <a:ext cx="54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</a:t>
              </a:r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제휴</a:t>
              </a:r>
              <a:endPara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4" name="Rectangle 78"/>
            <p:cNvSpPr>
              <a:spLocks noChangeArrowheads="1"/>
            </p:cNvSpPr>
            <p:nvPr/>
          </p:nvSpPr>
          <p:spPr bwMode="auto">
            <a:xfrm>
              <a:off x="993074" y="5820504"/>
              <a:ext cx="6222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서비스제휴</a:t>
              </a:r>
              <a:endParaRPr kumimoji="1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R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SNS</a:t>
              </a:r>
            </a:p>
            <a:p>
              <a:pPr marL="52388" indent="-52388" fontAlgn="base" latinLnBrk="0"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1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통계청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6487" y="2253997"/>
            <a:ext cx="453971" cy="276999"/>
          </a:xfrm>
          <a:prstGeom prst="rect">
            <a:avLst/>
          </a:prstGeom>
          <a:noFill/>
        </p:spPr>
        <p:txBody>
          <a:bodyPr vert="horz" wrap="none" rtlCol="0" anchor="b">
            <a:spAutoFit/>
          </a:bodyPr>
          <a:lstStyle/>
          <a:p>
            <a:pPr algn="ctr" latinLnBrk="0"/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</a:t>
            </a: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383784" y="2523376"/>
            <a:ext cx="9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85036" y="1932057"/>
            <a:ext cx="755335" cy="276999"/>
          </a:xfrm>
          <a:prstGeom prst="rect">
            <a:avLst/>
          </a:prstGeom>
          <a:noFill/>
        </p:spPr>
        <p:txBody>
          <a:bodyPr vert="horz" wrap="none" rtlCol="0" anchor="b">
            <a:spAutoFit/>
          </a:bodyPr>
          <a:lstStyle/>
          <a:p>
            <a:pPr algn="ctr" latinLnBrk="0"/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endParaRPr lang="ko-KR" altLang="en-US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2201456" y="2201436"/>
            <a:ext cx="48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2395442" y="2523376"/>
            <a:ext cx="298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6001402" y="2523376"/>
            <a:ext cx="10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113358" y="3534916"/>
            <a:ext cx="288000" cy="648000"/>
          </a:xfrm>
          <a:prstGeom prst="rightArrow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5429"/>
              </p:ext>
            </p:extLst>
          </p:nvPr>
        </p:nvGraphicFramePr>
        <p:xfrm>
          <a:off x="7465660" y="4531980"/>
          <a:ext cx="864095" cy="50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"/>
                <a:gridCol w="123442"/>
                <a:gridCol w="617211"/>
              </a:tblGrid>
              <a:tr h="2510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12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추천 서비스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06971"/>
              </p:ext>
            </p:extLst>
          </p:nvPr>
        </p:nvGraphicFramePr>
        <p:xfrm>
          <a:off x="8640649" y="4524360"/>
          <a:ext cx="936103" cy="50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29"/>
                <a:gridCol w="133729"/>
                <a:gridCol w="133729"/>
                <a:gridCol w="133729"/>
                <a:gridCol w="133729"/>
                <a:gridCol w="133729"/>
                <a:gridCol w="133729"/>
              </a:tblGrid>
              <a:tr h="2510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12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추천 서비스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9" name="Freeform 103"/>
          <p:cNvSpPr>
            <a:spLocks noChangeAspect="1"/>
          </p:cNvSpPr>
          <p:nvPr/>
        </p:nvSpPr>
        <p:spPr bwMode="auto">
          <a:xfrm>
            <a:off x="5209178" y="4511096"/>
            <a:ext cx="605191" cy="781255"/>
          </a:xfrm>
          <a:custGeom>
            <a:avLst/>
            <a:gdLst/>
            <a:ahLst/>
            <a:cxnLst>
              <a:cxn ang="0">
                <a:pos x="706" y="2290"/>
              </a:cxn>
              <a:cxn ang="0">
                <a:pos x="730" y="2140"/>
              </a:cxn>
              <a:cxn ang="0">
                <a:pos x="780" y="2012"/>
              </a:cxn>
              <a:cxn ang="0">
                <a:pos x="848" y="1906"/>
              </a:cxn>
              <a:cxn ang="0">
                <a:pos x="932" y="1818"/>
              </a:cxn>
              <a:cxn ang="0">
                <a:pos x="1024" y="1750"/>
              </a:cxn>
              <a:cxn ang="0">
                <a:pos x="1120" y="1696"/>
              </a:cxn>
              <a:cxn ang="0">
                <a:pos x="1276" y="1636"/>
              </a:cxn>
              <a:cxn ang="0">
                <a:pos x="1426" y="1604"/>
              </a:cxn>
              <a:cxn ang="0">
                <a:pos x="2688" y="1096"/>
              </a:cxn>
              <a:cxn ang="0">
                <a:pos x="1460" y="586"/>
              </a:cxn>
              <a:cxn ang="0">
                <a:pos x="1234" y="644"/>
              </a:cxn>
              <a:cxn ang="0">
                <a:pos x="1020" y="720"/>
              </a:cxn>
              <a:cxn ang="0">
                <a:pos x="820" y="808"/>
              </a:cxn>
              <a:cxn ang="0">
                <a:pos x="638" y="912"/>
              </a:cxn>
              <a:cxn ang="0">
                <a:pos x="472" y="1028"/>
              </a:cxn>
              <a:cxn ang="0">
                <a:pos x="328" y="1156"/>
              </a:cxn>
              <a:cxn ang="0">
                <a:pos x="208" y="1296"/>
              </a:cxn>
              <a:cxn ang="0">
                <a:pos x="112" y="1448"/>
              </a:cxn>
              <a:cxn ang="0">
                <a:pos x="44" y="1608"/>
              </a:cxn>
              <a:cxn ang="0">
                <a:pos x="6" y="1778"/>
              </a:cxn>
              <a:cxn ang="0">
                <a:pos x="0" y="1898"/>
              </a:cxn>
              <a:cxn ang="0">
                <a:pos x="10" y="2074"/>
              </a:cxn>
              <a:cxn ang="0">
                <a:pos x="36" y="2238"/>
              </a:cxn>
              <a:cxn ang="0">
                <a:pos x="80" y="2388"/>
              </a:cxn>
              <a:cxn ang="0">
                <a:pos x="138" y="2526"/>
              </a:cxn>
              <a:cxn ang="0">
                <a:pos x="208" y="2654"/>
              </a:cxn>
              <a:cxn ang="0">
                <a:pos x="288" y="2770"/>
              </a:cxn>
              <a:cxn ang="0">
                <a:pos x="378" y="2874"/>
              </a:cxn>
              <a:cxn ang="0">
                <a:pos x="472" y="2968"/>
              </a:cxn>
              <a:cxn ang="0">
                <a:pos x="678" y="3128"/>
              </a:cxn>
              <a:cxn ang="0">
                <a:pos x="888" y="3252"/>
              </a:cxn>
              <a:cxn ang="0">
                <a:pos x="1086" y="3344"/>
              </a:cxn>
              <a:cxn ang="0">
                <a:pos x="1262" y="3408"/>
              </a:cxn>
              <a:cxn ang="0">
                <a:pos x="1480" y="3468"/>
              </a:cxn>
              <a:cxn ang="0">
                <a:pos x="1432" y="3436"/>
              </a:cxn>
              <a:cxn ang="0">
                <a:pos x="1260" y="3324"/>
              </a:cxn>
              <a:cxn ang="0">
                <a:pos x="1118" y="3208"/>
              </a:cxn>
              <a:cxn ang="0">
                <a:pos x="1002" y="3088"/>
              </a:cxn>
              <a:cxn ang="0">
                <a:pos x="910" y="2968"/>
              </a:cxn>
              <a:cxn ang="0">
                <a:pos x="838" y="2850"/>
              </a:cxn>
              <a:cxn ang="0">
                <a:pos x="784" y="2736"/>
              </a:cxn>
              <a:cxn ang="0">
                <a:pos x="746" y="2628"/>
              </a:cxn>
              <a:cxn ang="0">
                <a:pos x="710" y="2442"/>
              </a:cxn>
              <a:cxn ang="0">
                <a:pos x="704" y="2346"/>
              </a:cxn>
            </a:cxnLst>
            <a:rect l="0" t="0" r="r" b="b"/>
            <a:pathLst>
              <a:path w="2688" h="3470">
                <a:moveTo>
                  <a:pt x="704" y="2346"/>
                </a:moveTo>
                <a:lnTo>
                  <a:pt x="704" y="2346"/>
                </a:lnTo>
                <a:lnTo>
                  <a:pt x="706" y="2290"/>
                </a:lnTo>
                <a:lnTo>
                  <a:pt x="710" y="2238"/>
                </a:lnTo>
                <a:lnTo>
                  <a:pt x="720" y="2188"/>
                </a:lnTo>
                <a:lnTo>
                  <a:pt x="730" y="2140"/>
                </a:lnTo>
                <a:lnTo>
                  <a:pt x="744" y="2094"/>
                </a:lnTo>
                <a:lnTo>
                  <a:pt x="760" y="2052"/>
                </a:lnTo>
                <a:lnTo>
                  <a:pt x="780" y="2012"/>
                </a:lnTo>
                <a:lnTo>
                  <a:pt x="800" y="1974"/>
                </a:lnTo>
                <a:lnTo>
                  <a:pt x="824" y="1938"/>
                </a:lnTo>
                <a:lnTo>
                  <a:pt x="848" y="1906"/>
                </a:lnTo>
                <a:lnTo>
                  <a:pt x="874" y="1874"/>
                </a:lnTo>
                <a:lnTo>
                  <a:pt x="902" y="1846"/>
                </a:lnTo>
                <a:lnTo>
                  <a:pt x="932" y="1818"/>
                </a:lnTo>
                <a:lnTo>
                  <a:pt x="962" y="1794"/>
                </a:lnTo>
                <a:lnTo>
                  <a:pt x="992" y="1770"/>
                </a:lnTo>
                <a:lnTo>
                  <a:pt x="1024" y="1750"/>
                </a:lnTo>
                <a:lnTo>
                  <a:pt x="1056" y="1730"/>
                </a:lnTo>
                <a:lnTo>
                  <a:pt x="1088" y="1712"/>
                </a:lnTo>
                <a:lnTo>
                  <a:pt x="1120" y="1696"/>
                </a:lnTo>
                <a:lnTo>
                  <a:pt x="1152" y="1682"/>
                </a:lnTo>
                <a:lnTo>
                  <a:pt x="1216" y="1656"/>
                </a:lnTo>
                <a:lnTo>
                  <a:pt x="1276" y="1636"/>
                </a:lnTo>
                <a:lnTo>
                  <a:pt x="1332" y="1622"/>
                </a:lnTo>
                <a:lnTo>
                  <a:pt x="1384" y="1610"/>
                </a:lnTo>
                <a:lnTo>
                  <a:pt x="1426" y="1604"/>
                </a:lnTo>
                <a:lnTo>
                  <a:pt x="1460" y="1600"/>
                </a:lnTo>
                <a:lnTo>
                  <a:pt x="1460" y="2192"/>
                </a:lnTo>
                <a:lnTo>
                  <a:pt x="2688" y="1096"/>
                </a:lnTo>
                <a:lnTo>
                  <a:pt x="1460" y="0"/>
                </a:lnTo>
                <a:lnTo>
                  <a:pt x="1460" y="586"/>
                </a:lnTo>
                <a:lnTo>
                  <a:pt x="1460" y="586"/>
                </a:lnTo>
                <a:lnTo>
                  <a:pt x="1384" y="604"/>
                </a:lnTo>
                <a:lnTo>
                  <a:pt x="1308" y="624"/>
                </a:lnTo>
                <a:lnTo>
                  <a:pt x="1234" y="644"/>
                </a:lnTo>
                <a:lnTo>
                  <a:pt x="1162" y="668"/>
                </a:lnTo>
                <a:lnTo>
                  <a:pt x="1090" y="692"/>
                </a:lnTo>
                <a:lnTo>
                  <a:pt x="1020" y="720"/>
                </a:lnTo>
                <a:lnTo>
                  <a:pt x="952" y="748"/>
                </a:lnTo>
                <a:lnTo>
                  <a:pt x="886" y="776"/>
                </a:lnTo>
                <a:lnTo>
                  <a:pt x="820" y="808"/>
                </a:lnTo>
                <a:lnTo>
                  <a:pt x="758" y="840"/>
                </a:lnTo>
                <a:lnTo>
                  <a:pt x="696" y="876"/>
                </a:lnTo>
                <a:lnTo>
                  <a:pt x="638" y="912"/>
                </a:lnTo>
                <a:lnTo>
                  <a:pt x="580" y="948"/>
                </a:lnTo>
                <a:lnTo>
                  <a:pt x="526" y="988"/>
                </a:lnTo>
                <a:lnTo>
                  <a:pt x="472" y="1028"/>
                </a:lnTo>
                <a:lnTo>
                  <a:pt x="422" y="1068"/>
                </a:lnTo>
                <a:lnTo>
                  <a:pt x="374" y="1112"/>
                </a:lnTo>
                <a:lnTo>
                  <a:pt x="328" y="1156"/>
                </a:lnTo>
                <a:lnTo>
                  <a:pt x="286" y="1202"/>
                </a:lnTo>
                <a:lnTo>
                  <a:pt x="246" y="1248"/>
                </a:lnTo>
                <a:lnTo>
                  <a:pt x="208" y="1296"/>
                </a:lnTo>
                <a:lnTo>
                  <a:pt x="172" y="1346"/>
                </a:lnTo>
                <a:lnTo>
                  <a:pt x="142" y="1396"/>
                </a:lnTo>
                <a:lnTo>
                  <a:pt x="112" y="1448"/>
                </a:lnTo>
                <a:lnTo>
                  <a:pt x="86" y="1500"/>
                </a:lnTo>
                <a:lnTo>
                  <a:pt x="64" y="1554"/>
                </a:lnTo>
                <a:lnTo>
                  <a:pt x="44" y="1608"/>
                </a:lnTo>
                <a:lnTo>
                  <a:pt x="28" y="1664"/>
                </a:lnTo>
                <a:lnTo>
                  <a:pt x="16" y="1722"/>
                </a:lnTo>
                <a:lnTo>
                  <a:pt x="6" y="1778"/>
                </a:lnTo>
                <a:lnTo>
                  <a:pt x="2" y="1838"/>
                </a:lnTo>
                <a:lnTo>
                  <a:pt x="0" y="1898"/>
                </a:lnTo>
                <a:lnTo>
                  <a:pt x="0" y="1898"/>
                </a:lnTo>
                <a:lnTo>
                  <a:pt x="0" y="1958"/>
                </a:lnTo>
                <a:lnTo>
                  <a:pt x="4" y="2016"/>
                </a:lnTo>
                <a:lnTo>
                  <a:pt x="10" y="2074"/>
                </a:lnTo>
                <a:lnTo>
                  <a:pt x="16" y="2130"/>
                </a:lnTo>
                <a:lnTo>
                  <a:pt x="26" y="2184"/>
                </a:lnTo>
                <a:lnTo>
                  <a:pt x="36" y="2238"/>
                </a:lnTo>
                <a:lnTo>
                  <a:pt x="50" y="2288"/>
                </a:lnTo>
                <a:lnTo>
                  <a:pt x="64" y="2340"/>
                </a:lnTo>
                <a:lnTo>
                  <a:pt x="80" y="2388"/>
                </a:lnTo>
                <a:lnTo>
                  <a:pt x="98" y="2436"/>
                </a:lnTo>
                <a:lnTo>
                  <a:pt x="116" y="2482"/>
                </a:lnTo>
                <a:lnTo>
                  <a:pt x="138" y="2526"/>
                </a:lnTo>
                <a:lnTo>
                  <a:pt x="160" y="2570"/>
                </a:lnTo>
                <a:lnTo>
                  <a:pt x="182" y="2612"/>
                </a:lnTo>
                <a:lnTo>
                  <a:pt x="208" y="2654"/>
                </a:lnTo>
                <a:lnTo>
                  <a:pt x="234" y="2694"/>
                </a:lnTo>
                <a:lnTo>
                  <a:pt x="260" y="2732"/>
                </a:lnTo>
                <a:lnTo>
                  <a:pt x="288" y="2770"/>
                </a:lnTo>
                <a:lnTo>
                  <a:pt x="316" y="2806"/>
                </a:lnTo>
                <a:lnTo>
                  <a:pt x="346" y="2840"/>
                </a:lnTo>
                <a:lnTo>
                  <a:pt x="378" y="2874"/>
                </a:lnTo>
                <a:lnTo>
                  <a:pt x="408" y="2906"/>
                </a:lnTo>
                <a:lnTo>
                  <a:pt x="440" y="2938"/>
                </a:lnTo>
                <a:lnTo>
                  <a:pt x="472" y="2968"/>
                </a:lnTo>
                <a:lnTo>
                  <a:pt x="540" y="3026"/>
                </a:lnTo>
                <a:lnTo>
                  <a:pt x="608" y="3078"/>
                </a:lnTo>
                <a:lnTo>
                  <a:pt x="678" y="3128"/>
                </a:lnTo>
                <a:lnTo>
                  <a:pt x="748" y="3172"/>
                </a:lnTo>
                <a:lnTo>
                  <a:pt x="818" y="3214"/>
                </a:lnTo>
                <a:lnTo>
                  <a:pt x="888" y="3252"/>
                </a:lnTo>
                <a:lnTo>
                  <a:pt x="956" y="3286"/>
                </a:lnTo>
                <a:lnTo>
                  <a:pt x="1022" y="3316"/>
                </a:lnTo>
                <a:lnTo>
                  <a:pt x="1086" y="3344"/>
                </a:lnTo>
                <a:lnTo>
                  <a:pt x="1148" y="3368"/>
                </a:lnTo>
                <a:lnTo>
                  <a:pt x="1208" y="3390"/>
                </a:lnTo>
                <a:lnTo>
                  <a:pt x="1262" y="3408"/>
                </a:lnTo>
                <a:lnTo>
                  <a:pt x="1358" y="3438"/>
                </a:lnTo>
                <a:lnTo>
                  <a:pt x="1432" y="3456"/>
                </a:lnTo>
                <a:lnTo>
                  <a:pt x="1480" y="3468"/>
                </a:lnTo>
                <a:lnTo>
                  <a:pt x="1496" y="3470"/>
                </a:lnTo>
                <a:lnTo>
                  <a:pt x="1496" y="3470"/>
                </a:lnTo>
                <a:lnTo>
                  <a:pt x="1432" y="3436"/>
                </a:lnTo>
                <a:lnTo>
                  <a:pt x="1372" y="3398"/>
                </a:lnTo>
                <a:lnTo>
                  <a:pt x="1314" y="3362"/>
                </a:lnTo>
                <a:lnTo>
                  <a:pt x="1260" y="3324"/>
                </a:lnTo>
                <a:lnTo>
                  <a:pt x="1210" y="3286"/>
                </a:lnTo>
                <a:lnTo>
                  <a:pt x="1162" y="3248"/>
                </a:lnTo>
                <a:lnTo>
                  <a:pt x="1118" y="3208"/>
                </a:lnTo>
                <a:lnTo>
                  <a:pt x="1076" y="3168"/>
                </a:lnTo>
                <a:lnTo>
                  <a:pt x="1038" y="3128"/>
                </a:lnTo>
                <a:lnTo>
                  <a:pt x="1002" y="3088"/>
                </a:lnTo>
                <a:lnTo>
                  <a:pt x="968" y="3048"/>
                </a:lnTo>
                <a:lnTo>
                  <a:pt x="938" y="3008"/>
                </a:lnTo>
                <a:lnTo>
                  <a:pt x="910" y="2968"/>
                </a:lnTo>
                <a:lnTo>
                  <a:pt x="882" y="2930"/>
                </a:lnTo>
                <a:lnTo>
                  <a:pt x="860" y="2890"/>
                </a:lnTo>
                <a:lnTo>
                  <a:pt x="838" y="2850"/>
                </a:lnTo>
                <a:lnTo>
                  <a:pt x="818" y="2812"/>
                </a:lnTo>
                <a:lnTo>
                  <a:pt x="800" y="2774"/>
                </a:lnTo>
                <a:lnTo>
                  <a:pt x="784" y="2736"/>
                </a:lnTo>
                <a:lnTo>
                  <a:pt x="770" y="2700"/>
                </a:lnTo>
                <a:lnTo>
                  <a:pt x="758" y="2664"/>
                </a:lnTo>
                <a:lnTo>
                  <a:pt x="746" y="2628"/>
                </a:lnTo>
                <a:lnTo>
                  <a:pt x="730" y="2562"/>
                </a:lnTo>
                <a:lnTo>
                  <a:pt x="718" y="2498"/>
                </a:lnTo>
                <a:lnTo>
                  <a:pt x="710" y="2442"/>
                </a:lnTo>
                <a:lnTo>
                  <a:pt x="706" y="2390"/>
                </a:lnTo>
                <a:lnTo>
                  <a:pt x="704" y="2346"/>
                </a:lnTo>
                <a:lnTo>
                  <a:pt x="704" y="2346"/>
                </a:lnTo>
                <a:close/>
              </a:path>
            </a:pathLst>
          </a:cu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Freeform 107"/>
          <p:cNvSpPr>
            <a:spLocks noChangeAspect="1"/>
          </p:cNvSpPr>
          <p:nvPr/>
        </p:nvSpPr>
        <p:spPr bwMode="auto">
          <a:xfrm>
            <a:off x="5504590" y="4591961"/>
            <a:ext cx="605191" cy="781255"/>
          </a:xfrm>
          <a:custGeom>
            <a:avLst/>
            <a:gdLst/>
            <a:ahLst/>
            <a:cxnLst>
              <a:cxn ang="0">
                <a:pos x="1982" y="1180"/>
              </a:cxn>
              <a:cxn ang="0">
                <a:pos x="1958" y="1332"/>
              </a:cxn>
              <a:cxn ang="0">
                <a:pos x="1908" y="1460"/>
              </a:cxn>
              <a:cxn ang="0">
                <a:pos x="1840" y="1566"/>
              </a:cxn>
              <a:cxn ang="0">
                <a:pos x="1756" y="1652"/>
              </a:cxn>
              <a:cxn ang="0">
                <a:pos x="1664" y="1722"/>
              </a:cxn>
              <a:cxn ang="0">
                <a:pos x="1568" y="1776"/>
              </a:cxn>
              <a:cxn ang="0">
                <a:pos x="1412" y="1834"/>
              </a:cxn>
              <a:cxn ang="0">
                <a:pos x="1262" y="1868"/>
              </a:cxn>
              <a:cxn ang="0">
                <a:pos x="0" y="2376"/>
              </a:cxn>
              <a:cxn ang="0">
                <a:pos x="1228" y="2884"/>
              </a:cxn>
              <a:cxn ang="0">
                <a:pos x="1454" y="2826"/>
              </a:cxn>
              <a:cxn ang="0">
                <a:pos x="1668" y="2752"/>
              </a:cxn>
              <a:cxn ang="0">
                <a:pos x="1868" y="2664"/>
              </a:cxn>
              <a:cxn ang="0">
                <a:pos x="2050" y="2560"/>
              </a:cxn>
              <a:cxn ang="0">
                <a:pos x="2216" y="2444"/>
              </a:cxn>
              <a:cxn ang="0">
                <a:pos x="2360" y="2316"/>
              </a:cxn>
              <a:cxn ang="0">
                <a:pos x="2480" y="2174"/>
              </a:cxn>
              <a:cxn ang="0">
                <a:pos x="2576" y="2024"/>
              </a:cxn>
              <a:cxn ang="0">
                <a:pos x="2644" y="1862"/>
              </a:cxn>
              <a:cxn ang="0">
                <a:pos x="2682" y="1692"/>
              </a:cxn>
              <a:cxn ang="0">
                <a:pos x="2688" y="1574"/>
              </a:cxn>
              <a:cxn ang="0">
                <a:pos x="2680" y="1398"/>
              </a:cxn>
              <a:cxn ang="0">
                <a:pos x="2652" y="1234"/>
              </a:cxn>
              <a:cxn ang="0">
                <a:pos x="2608" y="1084"/>
              </a:cxn>
              <a:cxn ang="0">
                <a:pos x="2550" y="944"/>
              </a:cxn>
              <a:cxn ang="0">
                <a:pos x="2480" y="818"/>
              </a:cxn>
              <a:cxn ang="0">
                <a:pos x="2400" y="702"/>
              </a:cxn>
              <a:cxn ang="0">
                <a:pos x="2312" y="598"/>
              </a:cxn>
              <a:cxn ang="0">
                <a:pos x="2216" y="504"/>
              </a:cxn>
              <a:cxn ang="0">
                <a:pos x="2010" y="344"/>
              </a:cxn>
              <a:cxn ang="0">
                <a:pos x="1800" y="220"/>
              </a:cxn>
              <a:cxn ang="0">
                <a:pos x="1602" y="128"/>
              </a:cxn>
              <a:cxn ang="0">
                <a:pos x="1426" y="64"/>
              </a:cxn>
              <a:cxn ang="0">
                <a:pos x="1210" y="4"/>
              </a:cxn>
              <a:cxn ang="0">
                <a:pos x="1256" y="36"/>
              </a:cxn>
              <a:cxn ang="0">
                <a:pos x="1428" y="146"/>
              </a:cxn>
              <a:cxn ang="0">
                <a:pos x="1570" y="264"/>
              </a:cxn>
              <a:cxn ang="0">
                <a:pos x="1686" y="382"/>
              </a:cxn>
              <a:cxn ang="0">
                <a:pos x="1780" y="502"/>
              </a:cxn>
              <a:cxn ang="0">
                <a:pos x="1850" y="620"/>
              </a:cxn>
              <a:cxn ang="0">
                <a:pos x="1904" y="734"/>
              </a:cxn>
              <a:cxn ang="0">
                <a:pos x="1942" y="842"/>
              </a:cxn>
              <a:cxn ang="0">
                <a:pos x="1978" y="1030"/>
              </a:cxn>
              <a:cxn ang="0">
                <a:pos x="1984" y="1124"/>
              </a:cxn>
            </a:cxnLst>
            <a:rect l="0" t="0" r="r" b="b"/>
            <a:pathLst>
              <a:path w="2688" h="3470">
                <a:moveTo>
                  <a:pt x="1984" y="1124"/>
                </a:moveTo>
                <a:lnTo>
                  <a:pt x="1984" y="1124"/>
                </a:lnTo>
                <a:lnTo>
                  <a:pt x="1982" y="1180"/>
                </a:lnTo>
                <a:lnTo>
                  <a:pt x="1978" y="1234"/>
                </a:lnTo>
                <a:lnTo>
                  <a:pt x="1970" y="1284"/>
                </a:lnTo>
                <a:lnTo>
                  <a:pt x="1958" y="1332"/>
                </a:lnTo>
                <a:lnTo>
                  <a:pt x="1944" y="1376"/>
                </a:lnTo>
                <a:lnTo>
                  <a:pt x="1928" y="1420"/>
                </a:lnTo>
                <a:lnTo>
                  <a:pt x="1908" y="1460"/>
                </a:lnTo>
                <a:lnTo>
                  <a:pt x="1888" y="1498"/>
                </a:lnTo>
                <a:lnTo>
                  <a:pt x="1864" y="1532"/>
                </a:lnTo>
                <a:lnTo>
                  <a:pt x="1840" y="1566"/>
                </a:lnTo>
                <a:lnTo>
                  <a:pt x="1814" y="1596"/>
                </a:lnTo>
                <a:lnTo>
                  <a:pt x="1786" y="1626"/>
                </a:lnTo>
                <a:lnTo>
                  <a:pt x="1756" y="1652"/>
                </a:lnTo>
                <a:lnTo>
                  <a:pt x="1726" y="1678"/>
                </a:lnTo>
                <a:lnTo>
                  <a:pt x="1696" y="1700"/>
                </a:lnTo>
                <a:lnTo>
                  <a:pt x="1664" y="1722"/>
                </a:lnTo>
                <a:lnTo>
                  <a:pt x="1632" y="1742"/>
                </a:lnTo>
                <a:lnTo>
                  <a:pt x="1600" y="1758"/>
                </a:lnTo>
                <a:lnTo>
                  <a:pt x="1568" y="1776"/>
                </a:lnTo>
                <a:lnTo>
                  <a:pt x="1536" y="1790"/>
                </a:lnTo>
                <a:lnTo>
                  <a:pt x="1472" y="1814"/>
                </a:lnTo>
                <a:lnTo>
                  <a:pt x="1412" y="1834"/>
                </a:lnTo>
                <a:lnTo>
                  <a:pt x="1356" y="1850"/>
                </a:lnTo>
                <a:lnTo>
                  <a:pt x="1304" y="1860"/>
                </a:lnTo>
                <a:lnTo>
                  <a:pt x="1262" y="1868"/>
                </a:lnTo>
                <a:lnTo>
                  <a:pt x="1228" y="1872"/>
                </a:lnTo>
                <a:lnTo>
                  <a:pt x="1228" y="1280"/>
                </a:lnTo>
                <a:lnTo>
                  <a:pt x="0" y="2376"/>
                </a:lnTo>
                <a:lnTo>
                  <a:pt x="1228" y="3470"/>
                </a:lnTo>
                <a:lnTo>
                  <a:pt x="1228" y="2884"/>
                </a:lnTo>
                <a:lnTo>
                  <a:pt x="1228" y="2884"/>
                </a:lnTo>
                <a:lnTo>
                  <a:pt x="1304" y="2868"/>
                </a:lnTo>
                <a:lnTo>
                  <a:pt x="1380" y="2848"/>
                </a:lnTo>
                <a:lnTo>
                  <a:pt x="1454" y="2826"/>
                </a:lnTo>
                <a:lnTo>
                  <a:pt x="1526" y="2804"/>
                </a:lnTo>
                <a:lnTo>
                  <a:pt x="1598" y="2778"/>
                </a:lnTo>
                <a:lnTo>
                  <a:pt x="1668" y="2752"/>
                </a:lnTo>
                <a:lnTo>
                  <a:pt x="1736" y="2724"/>
                </a:lnTo>
                <a:lnTo>
                  <a:pt x="1802" y="2694"/>
                </a:lnTo>
                <a:lnTo>
                  <a:pt x="1868" y="2664"/>
                </a:lnTo>
                <a:lnTo>
                  <a:pt x="1930" y="2630"/>
                </a:lnTo>
                <a:lnTo>
                  <a:pt x="1992" y="2596"/>
                </a:lnTo>
                <a:lnTo>
                  <a:pt x="2050" y="2560"/>
                </a:lnTo>
                <a:lnTo>
                  <a:pt x="2108" y="2522"/>
                </a:lnTo>
                <a:lnTo>
                  <a:pt x="2162" y="2484"/>
                </a:lnTo>
                <a:lnTo>
                  <a:pt x="2216" y="2444"/>
                </a:lnTo>
                <a:lnTo>
                  <a:pt x="2266" y="2402"/>
                </a:lnTo>
                <a:lnTo>
                  <a:pt x="2314" y="2360"/>
                </a:lnTo>
                <a:lnTo>
                  <a:pt x="2360" y="2316"/>
                </a:lnTo>
                <a:lnTo>
                  <a:pt x="2402" y="2270"/>
                </a:lnTo>
                <a:lnTo>
                  <a:pt x="2442" y="2222"/>
                </a:lnTo>
                <a:lnTo>
                  <a:pt x="2480" y="2174"/>
                </a:lnTo>
                <a:lnTo>
                  <a:pt x="2516" y="2126"/>
                </a:lnTo>
                <a:lnTo>
                  <a:pt x="2548" y="2076"/>
                </a:lnTo>
                <a:lnTo>
                  <a:pt x="2576" y="2024"/>
                </a:lnTo>
                <a:lnTo>
                  <a:pt x="2602" y="1972"/>
                </a:lnTo>
                <a:lnTo>
                  <a:pt x="2624" y="1918"/>
                </a:lnTo>
                <a:lnTo>
                  <a:pt x="2644" y="1862"/>
                </a:lnTo>
                <a:lnTo>
                  <a:pt x="2660" y="1806"/>
                </a:lnTo>
                <a:lnTo>
                  <a:pt x="2672" y="1750"/>
                </a:lnTo>
                <a:lnTo>
                  <a:pt x="2682" y="1692"/>
                </a:lnTo>
                <a:lnTo>
                  <a:pt x="2686" y="1634"/>
                </a:lnTo>
                <a:lnTo>
                  <a:pt x="2688" y="1574"/>
                </a:lnTo>
                <a:lnTo>
                  <a:pt x="2688" y="1574"/>
                </a:lnTo>
                <a:lnTo>
                  <a:pt x="2688" y="1514"/>
                </a:lnTo>
                <a:lnTo>
                  <a:pt x="2684" y="1454"/>
                </a:lnTo>
                <a:lnTo>
                  <a:pt x="2680" y="1398"/>
                </a:lnTo>
                <a:lnTo>
                  <a:pt x="2672" y="1342"/>
                </a:lnTo>
                <a:lnTo>
                  <a:pt x="2662" y="1286"/>
                </a:lnTo>
                <a:lnTo>
                  <a:pt x="2652" y="1234"/>
                </a:lnTo>
                <a:lnTo>
                  <a:pt x="2638" y="1182"/>
                </a:lnTo>
                <a:lnTo>
                  <a:pt x="2624" y="1132"/>
                </a:lnTo>
                <a:lnTo>
                  <a:pt x="2608" y="1084"/>
                </a:lnTo>
                <a:lnTo>
                  <a:pt x="2590" y="1036"/>
                </a:lnTo>
                <a:lnTo>
                  <a:pt x="2572" y="990"/>
                </a:lnTo>
                <a:lnTo>
                  <a:pt x="2550" y="944"/>
                </a:lnTo>
                <a:lnTo>
                  <a:pt x="2528" y="900"/>
                </a:lnTo>
                <a:lnTo>
                  <a:pt x="2506" y="858"/>
                </a:lnTo>
                <a:lnTo>
                  <a:pt x="2480" y="818"/>
                </a:lnTo>
                <a:lnTo>
                  <a:pt x="2454" y="778"/>
                </a:lnTo>
                <a:lnTo>
                  <a:pt x="2428" y="740"/>
                </a:lnTo>
                <a:lnTo>
                  <a:pt x="2400" y="702"/>
                </a:lnTo>
                <a:lnTo>
                  <a:pt x="2372" y="666"/>
                </a:lnTo>
                <a:lnTo>
                  <a:pt x="2342" y="632"/>
                </a:lnTo>
                <a:lnTo>
                  <a:pt x="2312" y="598"/>
                </a:lnTo>
                <a:lnTo>
                  <a:pt x="2280" y="564"/>
                </a:lnTo>
                <a:lnTo>
                  <a:pt x="2248" y="534"/>
                </a:lnTo>
                <a:lnTo>
                  <a:pt x="2216" y="504"/>
                </a:lnTo>
                <a:lnTo>
                  <a:pt x="2148" y="446"/>
                </a:lnTo>
                <a:lnTo>
                  <a:pt x="2080" y="392"/>
                </a:lnTo>
                <a:lnTo>
                  <a:pt x="2010" y="344"/>
                </a:lnTo>
                <a:lnTo>
                  <a:pt x="1940" y="298"/>
                </a:lnTo>
                <a:lnTo>
                  <a:pt x="1870" y="258"/>
                </a:lnTo>
                <a:lnTo>
                  <a:pt x="1800" y="220"/>
                </a:lnTo>
                <a:lnTo>
                  <a:pt x="1732" y="186"/>
                </a:lnTo>
                <a:lnTo>
                  <a:pt x="1666" y="154"/>
                </a:lnTo>
                <a:lnTo>
                  <a:pt x="1602" y="128"/>
                </a:lnTo>
                <a:lnTo>
                  <a:pt x="1540" y="102"/>
                </a:lnTo>
                <a:lnTo>
                  <a:pt x="1480" y="82"/>
                </a:lnTo>
                <a:lnTo>
                  <a:pt x="1426" y="64"/>
                </a:lnTo>
                <a:lnTo>
                  <a:pt x="1330" y="34"/>
                </a:lnTo>
                <a:lnTo>
                  <a:pt x="1256" y="14"/>
                </a:lnTo>
                <a:lnTo>
                  <a:pt x="1210" y="4"/>
                </a:lnTo>
                <a:lnTo>
                  <a:pt x="1192" y="0"/>
                </a:lnTo>
                <a:lnTo>
                  <a:pt x="1192" y="0"/>
                </a:lnTo>
                <a:lnTo>
                  <a:pt x="1256" y="36"/>
                </a:lnTo>
                <a:lnTo>
                  <a:pt x="1316" y="72"/>
                </a:lnTo>
                <a:lnTo>
                  <a:pt x="1374" y="110"/>
                </a:lnTo>
                <a:lnTo>
                  <a:pt x="1428" y="146"/>
                </a:lnTo>
                <a:lnTo>
                  <a:pt x="1478" y="186"/>
                </a:lnTo>
                <a:lnTo>
                  <a:pt x="1526" y="224"/>
                </a:lnTo>
                <a:lnTo>
                  <a:pt x="1570" y="264"/>
                </a:lnTo>
                <a:lnTo>
                  <a:pt x="1612" y="302"/>
                </a:lnTo>
                <a:lnTo>
                  <a:pt x="1650" y="342"/>
                </a:lnTo>
                <a:lnTo>
                  <a:pt x="1686" y="382"/>
                </a:lnTo>
                <a:lnTo>
                  <a:pt x="1720" y="422"/>
                </a:lnTo>
                <a:lnTo>
                  <a:pt x="1750" y="462"/>
                </a:lnTo>
                <a:lnTo>
                  <a:pt x="1780" y="502"/>
                </a:lnTo>
                <a:lnTo>
                  <a:pt x="1806" y="542"/>
                </a:lnTo>
                <a:lnTo>
                  <a:pt x="1830" y="582"/>
                </a:lnTo>
                <a:lnTo>
                  <a:pt x="1850" y="620"/>
                </a:lnTo>
                <a:lnTo>
                  <a:pt x="1870" y="660"/>
                </a:lnTo>
                <a:lnTo>
                  <a:pt x="1888" y="698"/>
                </a:lnTo>
                <a:lnTo>
                  <a:pt x="1904" y="734"/>
                </a:lnTo>
                <a:lnTo>
                  <a:pt x="1918" y="772"/>
                </a:lnTo>
                <a:lnTo>
                  <a:pt x="1930" y="808"/>
                </a:lnTo>
                <a:lnTo>
                  <a:pt x="1942" y="842"/>
                </a:lnTo>
                <a:lnTo>
                  <a:pt x="1958" y="910"/>
                </a:lnTo>
                <a:lnTo>
                  <a:pt x="1970" y="972"/>
                </a:lnTo>
                <a:lnTo>
                  <a:pt x="1978" y="1030"/>
                </a:lnTo>
                <a:lnTo>
                  <a:pt x="1982" y="1080"/>
                </a:lnTo>
                <a:lnTo>
                  <a:pt x="1984" y="1124"/>
                </a:lnTo>
                <a:lnTo>
                  <a:pt x="1984" y="1124"/>
                </a:lnTo>
                <a:close/>
              </a:path>
            </a:pathLst>
          </a:cu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Freeform 103"/>
          <p:cNvSpPr>
            <a:spLocks noChangeAspect="1"/>
          </p:cNvSpPr>
          <p:nvPr/>
        </p:nvSpPr>
        <p:spPr bwMode="auto">
          <a:xfrm>
            <a:off x="3948535" y="3392876"/>
            <a:ext cx="605191" cy="781255"/>
          </a:xfrm>
          <a:custGeom>
            <a:avLst/>
            <a:gdLst/>
            <a:ahLst/>
            <a:cxnLst>
              <a:cxn ang="0">
                <a:pos x="706" y="2290"/>
              </a:cxn>
              <a:cxn ang="0">
                <a:pos x="730" y="2140"/>
              </a:cxn>
              <a:cxn ang="0">
                <a:pos x="780" y="2012"/>
              </a:cxn>
              <a:cxn ang="0">
                <a:pos x="848" y="1906"/>
              </a:cxn>
              <a:cxn ang="0">
                <a:pos x="932" y="1818"/>
              </a:cxn>
              <a:cxn ang="0">
                <a:pos x="1024" y="1750"/>
              </a:cxn>
              <a:cxn ang="0">
                <a:pos x="1120" y="1696"/>
              </a:cxn>
              <a:cxn ang="0">
                <a:pos x="1276" y="1636"/>
              </a:cxn>
              <a:cxn ang="0">
                <a:pos x="1426" y="1604"/>
              </a:cxn>
              <a:cxn ang="0">
                <a:pos x="2688" y="1096"/>
              </a:cxn>
              <a:cxn ang="0">
                <a:pos x="1460" y="586"/>
              </a:cxn>
              <a:cxn ang="0">
                <a:pos x="1234" y="644"/>
              </a:cxn>
              <a:cxn ang="0">
                <a:pos x="1020" y="720"/>
              </a:cxn>
              <a:cxn ang="0">
                <a:pos x="820" y="808"/>
              </a:cxn>
              <a:cxn ang="0">
                <a:pos x="638" y="912"/>
              </a:cxn>
              <a:cxn ang="0">
                <a:pos x="472" y="1028"/>
              </a:cxn>
              <a:cxn ang="0">
                <a:pos x="328" y="1156"/>
              </a:cxn>
              <a:cxn ang="0">
                <a:pos x="208" y="1296"/>
              </a:cxn>
              <a:cxn ang="0">
                <a:pos x="112" y="1448"/>
              </a:cxn>
              <a:cxn ang="0">
                <a:pos x="44" y="1608"/>
              </a:cxn>
              <a:cxn ang="0">
                <a:pos x="6" y="1778"/>
              </a:cxn>
              <a:cxn ang="0">
                <a:pos x="0" y="1898"/>
              </a:cxn>
              <a:cxn ang="0">
                <a:pos x="10" y="2074"/>
              </a:cxn>
              <a:cxn ang="0">
                <a:pos x="36" y="2238"/>
              </a:cxn>
              <a:cxn ang="0">
                <a:pos x="80" y="2388"/>
              </a:cxn>
              <a:cxn ang="0">
                <a:pos x="138" y="2526"/>
              </a:cxn>
              <a:cxn ang="0">
                <a:pos x="208" y="2654"/>
              </a:cxn>
              <a:cxn ang="0">
                <a:pos x="288" y="2770"/>
              </a:cxn>
              <a:cxn ang="0">
                <a:pos x="378" y="2874"/>
              </a:cxn>
              <a:cxn ang="0">
                <a:pos x="472" y="2968"/>
              </a:cxn>
              <a:cxn ang="0">
                <a:pos x="678" y="3128"/>
              </a:cxn>
              <a:cxn ang="0">
                <a:pos x="888" y="3252"/>
              </a:cxn>
              <a:cxn ang="0">
                <a:pos x="1086" y="3344"/>
              </a:cxn>
              <a:cxn ang="0">
                <a:pos x="1262" y="3408"/>
              </a:cxn>
              <a:cxn ang="0">
                <a:pos x="1480" y="3468"/>
              </a:cxn>
              <a:cxn ang="0">
                <a:pos x="1432" y="3436"/>
              </a:cxn>
              <a:cxn ang="0">
                <a:pos x="1260" y="3324"/>
              </a:cxn>
              <a:cxn ang="0">
                <a:pos x="1118" y="3208"/>
              </a:cxn>
              <a:cxn ang="0">
                <a:pos x="1002" y="3088"/>
              </a:cxn>
              <a:cxn ang="0">
                <a:pos x="910" y="2968"/>
              </a:cxn>
              <a:cxn ang="0">
                <a:pos x="838" y="2850"/>
              </a:cxn>
              <a:cxn ang="0">
                <a:pos x="784" y="2736"/>
              </a:cxn>
              <a:cxn ang="0">
                <a:pos x="746" y="2628"/>
              </a:cxn>
              <a:cxn ang="0">
                <a:pos x="710" y="2442"/>
              </a:cxn>
              <a:cxn ang="0">
                <a:pos x="704" y="2346"/>
              </a:cxn>
            </a:cxnLst>
            <a:rect l="0" t="0" r="r" b="b"/>
            <a:pathLst>
              <a:path w="2688" h="3470">
                <a:moveTo>
                  <a:pt x="704" y="2346"/>
                </a:moveTo>
                <a:lnTo>
                  <a:pt x="704" y="2346"/>
                </a:lnTo>
                <a:lnTo>
                  <a:pt x="706" y="2290"/>
                </a:lnTo>
                <a:lnTo>
                  <a:pt x="710" y="2238"/>
                </a:lnTo>
                <a:lnTo>
                  <a:pt x="720" y="2188"/>
                </a:lnTo>
                <a:lnTo>
                  <a:pt x="730" y="2140"/>
                </a:lnTo>
                <a:lnTo>
                  <a:pt x="744" y="2094"/>
                </a:lnTo>
                <a:lnTo>
                  <a:pt x="760" y="2052"/>
                </a:lnTo>
                <a:lnTo>
                  <a:pt x="780" y="2012"/>
                </a:lnTo>
                <a:lnTo>
                  <a:pt x="800" y="1974"/>
                </a:lnTo>
                <a:lnTo>
                  <a:pt x="824" y="1938"/>
                </a:lnTo>
                <a:lnTo>
                  <a:pt x="848" y="1906"/>
                </a:lnTo>
                <a:lnTo>
                  <a:pt x="874" y="1874"/>
                </a:lnTo>
                <a:lnTo>
                  <a:pt x="902" y="1846"/>
                </a:lnTo>
                <a:lnTo>
                  <a:pt x="932" y="1818"/>
                </a:lnTo>
                <a:lnTo>
                  <a:pt x="962" y="1794"/>
                </a:lnTo>
                <a:lnTo>
                  <a:pt x="992" y="1770"/>
                </a:lnTo>
                <a:lnTo>
                  <a:pt x="1024" y="1750"/>
                </a:lnTo>
                <a:lnTo>
                  <a:pt x="1056" y="1730"/>
                </a:lnTo>
                <a:lnTo>
                  <a:pt x="1088" y="1712"/>
                </a:lnTo>
                <a:lnTo>
                  <a:pt x="1120" y="1696"/>
                </a:lnTo>
                <a:lnTo>
                  <a:pt x="1152" y="1682"/>
                </a:lnTo>
                <a:lnTo>
                  <a:pt x="1216" y="1656"/>
                </a:lnTo>
                <a:lnTo>
                  <a:pt x="1276" y="1636"/>
                </a:lnTo>
                <a:lnTo>
                  <a:pt x="1332" y="1622"/>
                </a:lnTo>
                <a:lnTo>
                  <a:pt x="1384" y="1610"/>
                </a:lnTo>
                <a:lnTo>
                  <a:pt x="1426" y="1604"/>
                </a:lnTo>
                <a:lnTo>
                  <a:pt x="1460" y="1600"/>
                </a:lnTo>
                <a:lnTo>
                  <a:pt x="1460" y="2192"/>
                </a:lnTo>
                <a:lnTo>
                  <a:pt x="2688" y="1096"/>
                </a:lnTo>
                <a:lnTo>
                  <a:pt x="1460" y="0"/>
                </a:lnTo>
                <a:lnTo>
                  <a:pt x="1460" y="586"/>
                </a:lnTo>
                <a:lnTo>
                  <a:pt x="1460" y="586"/>
                </a:lnTo>
                <a:lnTo>
                  <a:pt x="1384" y="604"/>
                </a:lnTo>
                <a:lnTo>
                  <a:pt x="1308" y="624"/>
                </a:lnTo>
                <a:lnTo>
                  <a:pt x="1234" y="644"/>
                </a:lnTo>
                <a:lnTo>
                  <a:pt x="1162" y="668"/>
                </a:lnTo>
                <a:lnTo>
                  <a:pt x="1090" y="692"/>
                </a:lnTo>
                <a:lnTo>
                  <a:pt x="1020" y="720"/>
                </a:lnTo>
                <a:lnTo>
                  <a:pt x="952" y="748"/>
                </a:lnTo>
                <a:lnTo>
                  <a:pt x="886" y="776"/>
                </a:lnTo>
                <a:lnTo>
                  <a:pt x="820" y="808"/>
                </a:lnTo>
                <a:lnTo>
                  <a:pt x="758" y="840"/>
                </a:lnTo>
                <a:lnTo>
                  <a:pt x="696" y="876"/>
                </a:lnTo>
                <a:lnTo>
                  <a:pt x="638" y="912"/>
                </a:lnTo>
                <a:lnTo>
                  <a:pt x="580" y="948"/>
                </a:lnTo>
                <a:lnTo>
                  <a:pt x="526" y="988"/>
                </a:lnTo>
                <a:lnTo>
                  <a:pt x="472" y="1028"/>
                </a:lnTo>
                <a:lnTo>
                  <a:pt x="422" y="1068"/>
                </a:lnTo>
                <a:lnTo>
                  <a:pt x="374" y="1112"/>
                </a:lnTo>
                <a:lnTo>
                  <a:pt x="328" y="1156"/>
                </a:lnTo>
                <a:lnTo>
                  <a:pt x="286" y="1202"/>
                </a:lnTo>
                <a:lnTo>
                  <a:pt x="246" y="1248"/>
                </a:lnTo>
                <a:lnTo>
                  <a:pt x="208" y="1296"/>
                </a:lnTo>
                <a:lnTo>
                  <a:pt x="172" y="1346"/>
                </a:lnTo>
                <a:lnTo>
                  <a:pt x="142" y="1396"/>
                </a:lnTo>
                <a:lnTo>
                  <a:pt x="112" y="1448"/>
                </a:lnTo>
                <a:lnTo>
                  <a:pt x="86" y="1500"/>
                </a:lnTo>
                <a:lnTo>
                  <a:pt x="64" y="1554"/>
                </a:lnTo>
                <a:lnTo>
                  <a:pt x="44" y="1608"/>
                </a:lnTo>
                <a:lnTo>
                  <a:pt x="28" y="1664"/>
                </a:lnTo>
                <a:lnTo>
                  <a:pt x="16" y="1722"/>
                </a:lnTo>
                <a:lnTo>
                  <a:pt x="6" y="1778"/>
                </a:lnTo>
                <a:lnTo>
                  <a:pt x="2" y="1838"/>
                </a:lnTo>
                <a:lnTo>
                  <a:pt x="0" y="1898"/>
                </a:lnTo>
                <a:lnTo>
                  <a:pt x="0" y="1898"/>
                </a:lnTo>
                <a:lnTo>
                  <a:pt x="0" y="1958"/>
                </a:lnTo>
                <a:lnTo>
                  <a:pt x="4" y="2016"/>
                </a:lnTo>
                <a:lnTo>
                  <a:pt x="10" y="2074"/>
                </a:lnTo>
                <a:lnTo>
                  <a:pt x="16" y="2130"/>
                </a:lnTo>
                <a:lnTo>
                  <a:pt x="26" y="2184"/>
                </a:lnTo>
                <a:lnTo>
                  <a:pt x="36" y="2238"/>
                </a:lnTo>
                <a:lnTo>
                  <a:pt x="50" y="2288"/>
                </a:lnTo>
                <a:lnTo>
                  <a:pt x="64" y="2340"/>
                </a:lnTo>
                <a:lnTo>
                  <a:pt x="80" y="2388"/>
                </a:lnTo>
                <a:lnTo>
                  <a:pt x="98" y="2436"/>
                </a:lnTo>
                <a:lnTo>
                  <a:pt x="116" y="2482"/>
                </a:lnTo>
                <a:lnTo>
                  <a:pt x="138" y="2526"/>
                </a:lnTo>
                <a:lnTo>
                  <a:pt x="160" y="2570"/>
                </a:lnTo>
                <a:lnTo>
                  <a:pt x="182" y="2612"/>
                </a:lnTo>
                <a:lnTo>
                  <a:pt x="208" y="2654"/>
                </a:lnTo>
                <a:lnTo>
                  <a:pt x="234" y="2694"/>
                </a:lnTo>
                <a:lnTo>
                  <a:pt x="260" y="2732"/>
                </a:lnTo>
                <a:lnTo>
                  <a:pt x="288" y="2770"/>
                </a:lnTo>
                <a:lnTo>
                  <a:pt x="316" y="2806"/>
                </a:lnTo>
                <a:lnTo>
                  <a:pt x="346" y="2840"/>
                </a:lnTo>
                <a:lnTo>
                  <a:pt x="378" y="2874"/>
                </a:lnTo>
                <a:lnTo>
                  <a:pt x="408" y="2906"/>
                </a:lnTo>
                <a:lnTo>
                  <a:pt x="440" y="2938"/>
                </a:lnTo>
                <a:lnTo>
                  <a:pt x="472" y="2968"/>
                </a:lnTo>
                <a:lnTo>
                  <a:pt x="540" y="3026"/>
                </a:lnTo>
                <a:lnTo>
                  <a:pt x="608" y="3078"/>
                </a:lnTo>
                <a:lnTo>
                  <a:pt x="678" y="3128"/>
                </a:lnTo>
                <a:lnTo>
                  <a:pt x="748" y="3172"/>
                </a:lnTo>
                <a:lnTo>
                  <a:pt x="818" y="3214"/>
                </a:lnTo>
                <a:lnTo>
                  <a:pt x="888" y="3252"/>
                </a:lnTo>
                <a:lnTo>
                  <a:pt x="956" y="3286"/>
                </a:lnTo>
                <a:lnTo>
                  <a:pt x="1022" y="3316"/>
                </a:lnTo>
                <a:lnTo>
                  <a:pt x="1086" y="3344"/>
                </a:lnTo>
                <a:lnTo>
                  <a:pt x="1148" y="3368"/>
                </a:lnTo>
                <a:lnTo>
                  <a:pt x="1208" y="3390"/>
                </a:lnTo>
                <a:lnTo>
                  <a:pt x="1262" y="3408"/>
                </a:lnTo>
                <a:lnTo>
                  <a:pt x="1358" y="3438"/>
                </a:lnTo>
                <a:lnTo>
                  <a:pt x="1432" y="3456"/>
                </a:lnTo>
                <a:lnTo>
                  <a:pt x="1480" y="3468"/>
                </a:lnTo>
                <a:lnTo>
                  <a:pt x="1496" y="3470"/>
                </a:lnTo>
                <a:lnTo>
                  <a:pt x="1496" y="3470"/>
                </a:lnTo>
                <a:lnTo>
                  <a:pt x="1432" y="3436"/>
                </a:lnTo>
                <a:lnTo>
                  <a:pt x="1372" y="3398"/>
                </a:lnTo>
                <a:lnTo>
                  <a:pt x="1314" y="3362"/>
                </a:lnTo>
                <a:lnTo>
                  <a:pt x="1260" y="3324"/>
                </a:lnTo>
                <a:lnTo>
                  <a:pt x="1210" y="3286"/>
                </a:lnTo>
                <a:lnTo>
                  <a:pt x="1162" y="3248"/>
                </a:lnTo>
                <a:lnTo>
                  <a:pt x="1118" y="3208"/>
                </a:lnTo>
                <a:lnTo>
                  <a:pt x="1076" y="3168"/>
                </a:lnTo>
                <a:lnTo>
                  <a:pt x="1038" y="3128"/>
                </a:lnTo>
                <a:lnTo>
                  <a:pt x="1002" y="3088"/>
                </a:lnTo>
                <a:lnTo>
                  <a:pt x="968" y="3048"/>
                </a:lnTo>
                <a:lnTo>
                  <a:pt x="938" y="3008"/>
                </a:lnTo>
                <a:lnTo>
                  <a:pt x="910" y="2968"/>
                </a:lnTo>
                <a:lnTo>
                  <a:pt x="882" y="2930"/>
                </a:lnTo>
                <a:lnTo>
                  <a:pt x="860" y="2890"/>
                </a:lnTo>
                <a:lnTo>
                  <a:pt x="838" y="2850"/>
                </a:lnTo>
                <a:lnTo>
                  <a:pt x="818" y="2812"/>
                </a:lnTo>
                <a:lnTo>
                  <a:pt x="800" y="2774"/>
                </a:lnTo>
                <a:lnTo>
                  <a:pt x="784" y="2736"/>
                </a:lnTo>
                <a:lnTo>
                  <a:pt x="770" y="2700"/>
                </a:lnTo>
                <a:lnTo>
                  <a:pt x="758" y="2664"/>
                </a:lnTo>
                <a:lnTo>
                  <a:pt x="746" y="2628"/>
                </a:lnTo>
                <a:lnTo>
                  <a:pt x="730" y="2562"/>
                </a:lnTo>
                <a:lnTo>
                  <a:pt x="718" y="2498"/>
                </a:lnTo>
                <a:lnTo>
                  <a:pt x="710" y="2442"/>
                </a:lnTo>
                <a:lnTo>
                  <a:pt x="706" y="2390"/>
                </a:lnTo>
                <a:lnTo>
                  <a:pt x="704" y="2346"/>
                </a:lnTo>
                <a:lnTo>
                  <a:pt x="704" y="2346"/>
                </a:lnTo>
                <a:close/>
              </a:path>
            </a:pathLst>
          </a:cu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Freeform 107"/>
          <p:cNvSpPr>
            <a:spLocks noChangeAspect="1"/>
          </p:cNvSpPr>
          <p:nvPr/>
        </p:nvSpPr>
        <p:spPr bwMode="auto">
          <a:xfrm>
            <a:off x="4243947" y="3473741"/>
            <a:ext cx="605191" cy="781255"/>
          </a:xfrm>
          <a:custGeom>
            <a:avLst/>
            <a:gdLst/>
            <a:ahLst/>
            <a:cxnLst>
              <a:cxn ang="0">
                <a:pos x="1982" y="1180"/>
              </a:cxn>
              <a:cxn ang="0">
                <a:pos x="1958" y="1332"/>
              </a:cxn>
              <a:cxn ang="0">
                <a:pos x="1908" y="1460"/>
              </a:cxn>
              <a:cxn ang="0">
                <a:pos x="1840" y="1566"/>
              </a:cxn>
              <a:cxn ang="0">
                <a:pos x="1756" y="1652"/>
              </a:cxn>
              <a:cxn ang="0">
                <a:pos x="1664" y="1722"/>
              </a:cxn>
              <a:cxn ang="0">
                <a:pos x="1568" y="1776"/>
              </a:cxn>
              <a:cxn ang="0">
                <a:pos x="1412" y="1834"/>
              </a:cxn>
              <a:cxn ang="0">
                <a:pos x="1262" y="1868"/>
              </a:cxn>
              <a:cxn ang="0">
                <a:pos x="0" y="2376"/>
              </a:cxn>
              <a:cxn ang="0">
                <a:pos x="1228" y="2884"/>
              </a:cxn>
              <a:cxn ang="0">
                <a:pos x="1454" y="2826"/>
              </a:cxn>
              <a:cxn ang="0">
                <a:pos x="1668" y="2752"/>
              </a:cxn>
              <a:cxn ang="0">
                <a:pos x="1868" y="2664"/>
              </a:cxn>
              <a:cxn ang="0">
                <a:pos x="2050" y="2560"/>
              </a:cxn>
              <a:cxn ang="0">
                <a:pos x="2216" y="2444"/>
              </a:cxn>
              <a:cxn ang="0">
                <a:pos x="2360" y="2316"/>
              </a:cxn>
              <a:cxn ang="0">
                <a:pos x="2480" y="2174"/>
              </a:cxn>
              <a:cxn ang="0">
                <a:pos x="2576" y="2024"/>
              </a:cxn>
              <a:cxn ang="0">
                <a:pos x="2644" y="1862"/>
              </a:cxn>
              <a:cxn ang="0">
                <a:pos x="2682" y="1692"/>
              </a:cxn>
              <a:cxn ang="0">
                <a:pos x="2688" y="1574"/>
              </a:cxn>
              <a:cxn ang="0">
                <a:pos x="2680" y="1398"/>
              </a:cxn>
              <a:cxn ang="0">
                <a:pos x="2652" y="1234"/>
              </a:cxn>
              <a:cxn ang="0">
                <a:pos x="2608" y="1084"/>
              </a:cxn>
              <a:cxn ang="0">
                <a:pos x="2550" y="944"/>
              </a:cxn>
              <a:cxn ang="0">
                <a:pos x="2480" y="818"/>
              </a:cxn>
              <a:cxn ang="0">
                <a:pos x="2400" y="702"/>
              </a:cxn>
              <a:cxn ang="0">
                <a:pos x="2312" y="598"/>
              </a:cxn>
              <a:cxn ang="0">
                <a:pos x="2216" y="504"/>
              </a:cxn>
              <a:cxn ang="0">
                <a:pos x="2010" y="344"/>
              </a:cxn>
              <a:cxn ang="0">
                <a:pos x="1800" y="220"/>
              </a:cxn>
              <a:cxn ang="0">
                <a:pos x="1602" y="128"/>
              </a:cxn>
              <a:cxn ang="0">
                <a:pos x="1426" y="64"/>
              </a:cxn>
              <a:cxn ang="0">
                <a:pos x="1210" y="4"/>
              </a:cxn>
              <a:cxn ang="0">
                <a:pos x="1256" y="36"/>
              </a:cxn>
              <a:cxn ang="0">
                <a:pos x="1428" y="146"/>
              </a:cxn>
              <a:cxn ang="0">
                <a:pos x="1570" y="264"/>
              </a:cxn>
              <a:cxn ang="0">
                <a:pos x="1686" y="382"/>
              </a:cxn>
              <a:cxn ang="0">
                <a:pos x="1780" y="502"/>
              </a:cxn>
              <a:cxn ang="0">
                <a:pos x="1850" y="620"/>
              </a:cxn>
              <a:cxn ang="0">
                <a:pos x="1904" y="734"/>
              </a:cxn>
              <a:cxn ang="0">
                <a:pos x="1942" y="842"/>
              </a:cxn>
              <a:cxn ang="0">
                <a:pos x="1978" y="1030"/>
              </a:cxn>
              <a:cxn ang="0">
                <a:pos x="1984" y="1124"/>
              </a:cxn>
            </a:cxnLst>
            <a:rect l="0" t="0" r="r" b="b"/>
            <a:pathLst>
              <a:path w="2688" h="3470">
                <a:moveTo>
                  <a:pt x="1984" y="1124"/>
                </a:moveTo>
                <a:lnTo>
                  <a:pt x="1984" y="1124"/>
                </a:lnTo>
                <a:lnTo>
                  <a:pt x="1982" y="1180"/>
                </a:lnTo>
                <a:lnTo>
                  <a:pt x="1978" y="1234"/>
                </a:lnTo>
                <a:lnTo>
                  <a:pt x="1970" y="1284"/>
                </a:lnTo>
                <a:lnTo>
                  <a:pt x="1958" y="1332"/>
                </a:lnTo>
                <a:lnTo>
                  <a:pt x="1944" y="1376"/>
                </a:lnTo>
                <a:lnTo>
                  <a:pt x="1928" y="1420"/>
                </a:lnTo>
                <a:lnTo>
                  <a:pt x="1908" y="1460"/>
                </a:lnTo>
                <a:lnTo>
                  <a:pt x="1888" y="1498"/>
                </a:lnTo>
                <a:lnTo>
                  <a:pt x="1864" y="1532"/>
                </a:lnTo>
                <a:lnTo>
                  <a:pt x="1840" y="1566"/>
                </a:lnTo>
                <a:lnTo>
                  <a:pt x="1814" y="1596"/>
                </a:lnTo>
                <a:lnTo>
                  <a:pt x="1786" y="1626"/>
                </a:lnTo>
                <a:lnTo>
                  <a:pt x="1756" y="1652"/>
                </a:lnTo>
                <a:lnTo>
                  <a:pt x="1726" y="1678"/>
                </a:lnTo>
                <a:lnTo>
                  <a:pt x="1696" y="1700"/>
                </a:lnTo>
                <a:lnTo>
                  <a:pt x="1664" y="1722"/>
                </a:lnTo>
                <a:lnTo>
                  <a:pt x="1632" y="1742"/>
                </a:lnTo>
                <a:lnTo>
                  <a:pt x="1600" y="1758"/>
                </a:lnTo>
                <a:lnTo>
                  <a:pt x="1568" y="1776"/>
                </a:lnTo>
                <a:lnTo>
                  <a:pt x="1536" y="1790"/>
                </a:lnTo>
                <a:lnTo>
                  <a:pt x="1472" y="1814"/>
                </a:lnTo>
                <a:lnTo>
                  <a:pt x="1412" y="1834"/>
                </a:lnTo>
                <a:lnTo>
                  <a:pt x="1356" y="1850"/>
                </a:lnTo>
                <a:lnTo>
                  <a:pt x="1304" y="1860"/>
                </a:lnTo>
                <a:lnTo>
                  <a:pt x="1262" y="1868"/>
                </a:lnTo>
                <a:lnTo>
                  <a:pt x="1228" y="1872"/>
                </a:lnTo>
                <a:lnTo>
                  <a:pt x="1228" y="1280"/>
                </a:lnTo>
                <a:lnTo>
                  <a:pt x="0" y="2376"/>
                </a:lnTo>
                <a:lnTo>
                  <a:pt x="1228" y="3470"/>
                </a:lnTo>
                <a:lnTo>
                  <a:pt x="1228" y="2884"/>
                </a:lnTo>
                <a:lnTo>
                  <a:pt x="1228" y="2884"/>
                </a:lnTo>
                <a:lnTo>
                  <a:pt x="1304" y="2868"/>
                </a:lnTo>
                <a:lnTo>
                  <a:pt x="1380" y="2848"/>
                </a:lnTo>
                <a:lnTo>
                  <a:pt x="1454" y="2826"/>
                </a:lnTo>
                <a:lnTo>
                  <a:pt x="1526" y="2804"/>
                </a:lnTo>
                <a:lnTo>
                  <a:pt x="1598" y="2778"/>
                </a:lnTo>
                <a:lnTo>
                  <a:pt x="1668" y="2752"/>
                </a:lnTo>
                <a:lnTo>
                  <a:pt x="1736" y="2724"/>
                </a:lnTo>
                <a:lnTo>
                  <a:pt x="1802" y="2694"/>
                </a:lnTo>
                <a:lnTo>
                  <a:pt x="1868" y="2664"/>
                </a:lnTo>
                <a:lnTo>
                  <a:pt x="1930" y="2630"/>
                </a:lnTo>
                <a:lnTo>
                  <a:pt x="1992" y="2596"/>
                </a:lnTo>
                <a:lnTo>
                  <a:pt x="2050" y="2560"/>
                </a:lnTo>
                <a:lnTo>
                  <a:pt x="2108" y="2522"/>
                </a:lnTo>
                <a:lnTo>
                  <a:pt x="2162" y="2484"/>
                </a:lnTo>
                <a:lnTo>
                  <a:pt x="2216" y="2444"/>
                </a:lnTo>
                <a:lnTo>
                  <a:pt x="2266" y="2402"/>
                </a:lnTo>
                <a:lnTo>
                  <a:pt x="2314" y="2360"/>
                </a:lnTo>
                <a:lnTo>
                  <a:pt x="2360" y="2316"/>
                </a:lnTo>
                <a:lnTo>
                  <a:pt x="2402" y="2270"/>
                </a:lnTo>
                <a:lnTo>
                  <a:pt x="2442" y="2222"/>
                </a:lnTo>
                <a:lnTo>
                  <a:pt x="2480" y="2174"/>
                </a:lnTo>
                <a:lnTo>
                  <a:pt x="2516" y="2126"/>
                </a:lnTo>
                <a:lnTo>
                  <a:pt x="2548" y="2076"/>
                </a:lnTo>
                <a:lnTo>
                  <a:pt x="2576" y="2024"/>
                </a:lnTo>
                <a:lnTo>
                  <a:pt x="2602" y="1972"/>
                </a:lnTo>
                <a:lnTo>
                  <a:pt x="2624" y="1918"/>
                </a:lnTo>
                <a:lnTo>
                  <a:pt x="2644" y="1862"/>
                </a:lnTo>
                <a:lnTo>
                  <a:pt x="2660" y="1806"/>
                </a:lnTo>
                <a:lnTo>
                  <a:pt x="2672" y="1750"/>
                </a:lnTo>
                <a:lnTo>
                  <a:pt x="2682" y="1692"/>
                </a:lnTo>
                <a:lnTo>
                  <a:pt x="2686" y="1634"/>
                </a:lnTo>
                <a:lnTo>
                  <a:pt x="2688" y="1574"/>
                </a:lnTo>
                <a:lnTo>
                  <a:pt x="2688" y="1574"/>
                </a:lnTo>
                <a:lnTo>
                  <a:pt x="2688" y="1514"/>
                </a:lnTo>
                <a:lnTo>
                  <a:pt x="2684" y="1454"/>
                </a:lnTo>
                <a:lnTo>
                  <a:pt x="2680" y="1398"/>
                </a:lnTo>
                <a:lnTo>
                  <a:pt x="2672" y="1342"/>
                </a:lnTo>
                <a:lnTo>
                  <a:pt x="2662" y="1286"/>
                </a:lnTo>
                <a:lnTo>
                  <a:pt x="2652" y="1234"/>
                </a:lnTo>
                <a:lnTo>
                  <a:pt x="2638" y="1182"/>
                </a:lnTo>
                <a:lnTo>
                  <a:pt x="2624" y="1132"/>
                </a:lnTo>
                <a:lnTo>
                  <a:pt x="2608" y="1084"/>
                </a:lnTo>
                <a:lnTo>
                  <a:pt x="2590" y="1036"/>
                </a:lnTo>
                <a:lnTo>
                  <a:pt x="2572" y="990"/>
                </a:lnTo>
                <a:lnTo>
                  <a:pt x="2550" y="944"/>
                </a:lnTo>
                <a:lnTo>
                  <a:pt x="2528" y="900"/>
                </a:lnTo>
                <a:lnTo>
                  <a:pt x="2506" y="858"/>
                </a:lnTo>
                <a:lnTo>
                  <a:pt x="2480" y="818"/>
                </a:lnTo>
                <a:lnTo>
                  <a:pt x="2454" y="778"/>
                </a:lnTo>
                <a:lnTo>
                  <a:pt x="2428" y="740"/>
                </a:lnTo>
                <a:lnTo>
                  <a:pt x="2400" y="702"/>
                </a:lnTo>
                <a:lnTo>
                  <a:pt x="2372" y="666"/>
                </a:lnTo>
                <a:lnTo>
                  <a:pt x="2342" y="632"/>
                </a:lnTo>
                <a:lnTo>
                  <a:pt x="2312" y="598"/>
                </a:lnTo>
                <a:lnTo>
                  <a:pt x="2280" y="564"/>
                </a:lnTo>
                <a:lnTo>
                  <a:pt x="2248" y="534"/>
                </a:lnTo>
                <a:lnTo>
                  <a:pt x="2216" y="504"/>
                </a:lnTo>
                <a:lnTo>
                  <a:pt x="2148" y="446"/>
                </a:lnTo>
                <a:lnTo>
                  <a:pt x="2080" y="392"/>
                </a:lnTo>
                <a:lnTo>
                  <a:pt x="2010" y="344"/>
                </a:lnTo>
                <a:lnTo>
                  <a:pt x="1940" y="298"/>
                </a:lnTo>
                <a:lnTo>
                  <a:pt x="1870" y="258"/>
                </a:lnTo>
                <a:lnTo>
                  <a:pt x="1800" y="220"/>
                </a:lnTo>
                <a:lnTo>
                  <a:pt x="1732" y="186"/>
                </a:lnTo>
                <a:lnTo>
                  <a:pt x="1666" y="154"/>
                </a:lnTo>
                <a:lnTo>
                  <a:pt x="1602" y="128"/>
                </a:lnTo>
                <a:lnTo>
                  <a:pt x="1540" y="102"/>
                </a:lnTo>
                <a:lnTo>
                  <a:pt x="1480" y="82"/>
                </a:lnTo>
                <a:lnTo>
                  <a:pt x="1426" y="64"/>
                </a:lnTo>
                <a:lnTo>
                  <a:pt x="1330" y="34"/>
                </a:lnTo>
                <a:lnTo>
                  <a:pt x="1256" y="14"/>
                </a:lnTo>
                <a:lnTo>
                  <a:pt x="1210" y="4"/>
                </a:lnTo>
                <a:lnTo>
                  <a:pt x="1192" y="0"/>
                </a:lnTo>
                <a:lnTo>
                  <a:pt x="1192" y="0"/>
                </a:lnTo>
                <a:lnTo>
                  <a:pt x="1256" y="36"/>
                </a:lnTo>
                <a:lnTo>
                  <a:pt x="1316" y="72"/>
                </a:lnTo>
                <a:lnTo>
                  <a:pt x="1374" y="110"/>
                </a:lnTo>
                <a:lnTo>
                  <a:pt x="1428" y="146"/>
                </a:lnTo>
                <a:lnTo>
                  <a:pt x="1478" y="186"/>
                </a:lnTo>
                <a:lnTo>
                  <a:pt x="1526" y="224"/>
                </a:lnTo>
                <a:lnTo>
                  <a:pt x="1570" y="264"/>
                </a:lnTo>
                <a:lnTo>
                  <a:pt x="1612" y="302"/>
                </a:lnTo>
                <a:lnTo>
                  <a:pt x="1650" y="342"/>
                </a:lnTo>
                <a:lnTo>
                  <a:pt x="1686" y="382"/>
                </a:lnTo>
                <a:lnTo>
                  <a:pt x="1720" y="422"/>
                </a:lnTo>
                <a:lnTo>
                  <a:pt x="1750" y="462"/>
                </a:lnTo>
                <a:lnTo>
                  <a:pt x="1780" y="502"/>
                </a:lnTo>
                <a:lnTo>
                  <a:pt x="1806" y="542"/>
                </a:lnTo>
                <a:lnTo>
                  <a:pt x="1830" y="582"/>
                </a:lnTo>
                <a:lnTo>
                  <a:pt x="1850" y="620"/>
                </a:lnTo>
                <a:lnTo>
                  <a:pt x="1870" y="660"/>
                </a:lnTo>
                <a:lnTo>
                  <a:pt x="1888" y="698"/>
                </a:lnTo>
                <a:lnTo>
                  <a:pt x="1904" y="734"/>
                </a:lnTo>
                <a:lnTo>
                  <a:pt x="1918" y="772"/>
                </a:lnTo>
                <a:lnTo>
                  <a:pt x="1930" y="808"/>
                </a:lnTo>
                <a:lnTo>
                  <a:pt x="1942" y="842"/>
                </a:lnTo>
                <a:lnTo>
                  <a:pt x="1958" y="910"/>
                </a:lnTo>
                <a:lnTo>
                  <a:pt x="1970" y="972"/>
                </a:lnTo>
                <a:lnTo>
                  <a:pt x="1978" y="1030"/>
                </a:lnTo>
                <a:lnTo>
                  <a:pt x="1982" y="1080"/>
                </a:lnTo>
                <a:lnTo>
                  <a:pt x="1984" y="1124"/>
                </a:lnTo>
                <a:lnTo>
                  <a:pt x="1984" y="1124"/>
                </a:lnTo>
                <a:close/>
              </a:path>
            </a:pathLst>
          </a:cu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26919" y="5220660"/>
            <a:ext cx="2056973" cy="646331"/>
          </a:xfrm>
          <a:prstGeom prst="rect">
            <a:avLst/>
          </a:prstGeom>
          <a:noFill/>
        </p:spPr>
        <p:txBody>
          <a:bodyPr vert="horz" wrap="none" rtlCol="0" anchor="b">
            <a:spAutoFit/>
          </a:bodyPr>
          <a:lstStyle/>
          <a:p>
            <a:pPr algn="ctr" latinLnBrk="0"/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가용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분석 기법을 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반복적으로 활용하여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모델 발전 </a:t>
            </a:r>
          </a:p>
        </p:txBody>
      </p:sp>
      <p:sp>
        <p:nvSpPr>
          <p:cNvPr id="76" name="오른쪽 화살표 75"/>
          <p:cNvSpPr/>
          <p:nvPr/>
        </p:nvSpPr>
        <p:spPr>
          <a:xfrm>
            <a:off x="1740765" y="4537564"/>
            <a:ext cx="432000" cy="540000"/>
          </a:xfrm>
          <a:prstGeom prst="rightArrow">
            <a:avLst>
              <a:gd name="adj1" fmla="val 50000"/>
              <a:gd name="adj2" fmla="val 35059"/>
            </a:avLst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6969224" y="4636239"/>
            <a:ext cx="432000" cy="540000"/>
          </a:xfrm>
          <a:prstGeom prst="rightArrow">
            <a:avLst>
              <a:gd name="adj1" fmla="val 50000"/>
              <a:gd name="adj2" fmla="val 35059"/>
            </a:avLst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28" name="줄무늬가 있는 오른쪽 화살표 27"/>
          <p:cNvSpPr/>
          <p:nvPr/>
        </p:nvSpPr>
        <p:spPr>
          <a:xfrm>
            <a:off x="8378903" y="4742973"/>
            <a:ext cx="231266" cy="293063"/>
          </a:xfrm>
          <a:prstGeom prst="stripedRightArrow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1729757" y="5711191"/>
            <a:ext cx="432000" cy="540000"/>
          </a:xfrm>
          <a:prstGeom prst="rightArrow">
            <a:avLst>
              <a:gd name="adj1" fmla="val 50000"/>
              <a:gd name="adj2" fmla="val 35059"/>
            </a:avLst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616624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/>
              <a:t>별첨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넷플릭스</a:t>
            </a:r>
            <a:r>
              <a:rPr lang="ko-KR" altLang="en-US" dirty="0" smtClean="0"/>
              <a:t> 대비 </a:t>
            </a:r>
            <a:r>
              <a:rPr lang="en-US" altLang="ko-KR" dirty="0" smtClean="0"/>
              <a:t>LTE</a:t>
            </a:r>
            <a:r>
              <a:rPr lang="ko-KR" altLang="en-US" dirty="0" smtClean="0"/>
              <a:t>비디오포털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넷플릭스와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현재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Future Fund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내에서 수행하고 있는 동영상 추천 과제 현황을 비교하였음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241032" y="2276872"/>
            <a:ext cx="4392488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20000"/>
              </a:lnSpc>
            </a:pP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50841" y="1196752"/>
            <a:ext cx="5826295" cy="341313"/>
            <a:chOff x="352877" y="1422534"/>
            <a:chExt cx="3592011" cy="341313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1729756" y="1422534"/>
              <a:ext cx="838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현황 비교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09185" y="1196752"/>
            <a:ext cx="2952328" cy="341313"/>
            <a:chOff x="5393437" y="1423359"/>
            <a:chExt cx="3592011" cy="341313"/>
          </a:xfrm>
        </p:grpSpPr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5393437" y="1764672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6827807" y="1423359"/>
              <a:ext cx="723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시사점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9132"/>
              </p:ext>
            </p:extLst>
          </p:nvPr>
        </p:nvGraphicFramePr>
        <p:xfrm>
          <a:off x="350841" y="1645734"/>
          <a:ext cx="5826295" cy="472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925"/>
                <a:gridCol w="2252063"/>
                <a:gridCol w="669758"/>
                <a:gridCol w="669758"/>
                <a:gridCol w="603250"/>
                <a:gridCol w="762541"/>
              </a:tblGrid>
              <a:tr h="174879">
                <a:tc rowSpan="2" gridSpan="2"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넷플릭스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 U+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 </a:t>
                      </a:r>
                      <a:r>
                        <a:rPr lang="ko-KR" altLang="en-US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</a:t>
                      </a:r>
                      <a:r>
                        <a:rPr lang="en-US" altLang="ko-KR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87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9758">
                <a:tc rowSpan="2"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</a:t>
                      </a:r>
                      <a:endParaRPr lang="en-US" altLang="ko-KR" sz="1000" b="1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속성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Meta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감독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제작자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출연진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대표 장르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Meta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세부 장르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스크린샷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배경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분위기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△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△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△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758">
                <a:tc rowSpan="3"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 자체의 정보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Demographics, Location, 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('17)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 간의 관계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동거인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고객에 대한 추정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Meta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종교 등 고객의 활동을 가지고 추정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4396">
                <a:tc rowSpan="4"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</a:t>
                      </a:r>
                      <a:r>
                        <a:rPr lang="en-US" altLang="ko-KR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r>
                        <a:rPr lang="ko-KR" altLang="en-US" sz="1000" b="1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컨텐츠간</a:t>
                      </a: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상호작용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선택 과정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추천 목록을 어떻게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스크롤링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했는가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언제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보고싶은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목록에 담았는가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어떤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컨텐츠의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설명을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얼마동안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읽었는가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어떤 키워드로 검색을 했는가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('17)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선택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TBD ('16)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소비 패턴 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언제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어디서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무슨 디바이스로 봤는가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보는 도중에 어디서 멈춤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되감기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빨리보기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했는가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어디까지 보다가 포기했는가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△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별점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커멘트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rowSpan="5"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 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닐슨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등 시장 조사 자료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박스오피스 및 외부 평점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비평가의 의견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 간의 관계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SNS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네트워크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고객의 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SNS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언급 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537176" y="2158692"/>
            <a:ext cx="301799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소비 패턴과 사용자의 평가를 수집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정보를 수집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정보의 생성 및 분석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일부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영역은 자동화 결과로 나온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정보를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관리하는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Human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 및 품질관리에도 활용 필요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4932" y="6363358"/>
            <a:ext cx="108843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>
              <a:lnSpc>
                <a:spcPct val="150000"/>
              </a:lnSpc>
              <a:spcBef>
                <a:spcPts val="400"/>
              </a:spcBef>
            </a:pPr>
            <a:r>
              <a:rPr lang="ko-KR" altLang="en-US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en-US" altLang="ko-KR" sz="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DataMap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정의서 참조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실행 단추: 시작 13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/>
              <a:t>별첨 </a:t>
            </a:r>
            <a:r>
              <a:rPr lang="en-US" altLang="ko-KR" dirty="0" smtClean="0"/>
              <a:t>:</a:t>
            </a:r>
            <a:r>
              <a:rPr lang="ko-KR" altLang="en-US" dirty="0" smtClean="0"/>
              <a:t>애플뮤직 대비 </a:t>
            </a:r>
            <a:r>
              <a:rPr lang="en-US" altLang="ko-KR" dirty="0" err="1" smtClean="0"/>
              <a:t>LTEMe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Mnet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애플뮤직과 </a:t>
            </a:r>
            <a:r>
              <a:rPr lang="en-US" altLang="ko-KR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LTEMe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Mnet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사용되는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비교하였음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241032" y="2276872"/>
            <a:ext cx="4392488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20000"/>
              </a:lnSpc>
            </a:pP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37176" y="2675428"/>
            <a:ext cx="3017990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선호를 파악하기 위한 고객 행동 및 평가 정보 수집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필요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 상품 사용 이력 정보 활용 필요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12725" indent="-212725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세분화된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컨텐츠와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고객 분류 필요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음성 인식된 질의 대응 서비스 가능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50000"/>
              </a:lnSpc>
              <a:spcBef>
                <a:spcPts val="4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휴먼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큐레이션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 대응 가능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57598"/>
              </p:ext>
            </p:extLst>
          </p:nvPr>
        </p:nvGraphicFramePr>
        <p:xfrm>
          <a:off x="355384" y="1645734"/>
          <a:ext cx="5821752" cy="475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580"/>
                <a:gridCol w="2570936"/>
                <a:gridCol w="1173480"/>
                <a:gridCol w="408045"/>
                <a:gridCol w="408045"/>
                <a:gridCol w="415666"/>
              </a:tblGrid>
              <a:tr h="103037">
                <a:tc rowSpan="2" grid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애플 뮤직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6023" marR="6023" marT="6023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 U+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 </a:t>
                      </a:r>
                      <a:r>
                        <a:rPr lang="ko-KR" altLang="en-US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</a:t>
                      </a:r>
                      <a:r>
                        <a:rPr lang="en-US" altLang="ko-KR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6023" marR="6023" marT="6023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6023" marR="6023" marT="6023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6023" marR="6023" marT="6023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007">
                <a:tc gridSpan="2" vMerge="1"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6023" marR="6023" marT="6023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6023" marR="6023" marT="6023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1444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컨텐츠</a:t>
                      </a:r>
                      <a:endParaRPr lang="en-US" altLang="ko-KR" sz="10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algn="ctr" fontAlgn="t"/>
                      <a:r>
                        <a:rPr lang="ko-KR" alt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속성</a:t>
                      </a:r>
                      <a:endParaRPr lang="ko-KR" alt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별점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장르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앨범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아티스트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라디오채널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노래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  <a:p>
                      <a:pPr algn="ctr" fontAlgn="t"/>
                      <a:r>
                        <a:rPr lang="en-US" altLang="ko-KR" sz="9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IMMS 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상품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곡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9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앨범</a:t>
                      </a:r>
                      <a:r>
                        <a:rPr lang="en-US" altLang="ko-KR" sz="9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9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MeCS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(</a:t>
                      </a:r>
                      <a:r>
                        <a:rPr lang="ko-KR" altLang="en-US" sz="9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상품마스터</a:t>
                      </a:r>
                      <a:r>
                        <a:rPr lang="en-US" altLang="ko-KR" sz="9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</a:p>
                    <a:p>
                      <a:pPr algn="ctr" fontAlgn="t"/>
                      <a:r>
                        <a:rPr lang="ko-KR" altLang="en-US" sz="9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가수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곡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장르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앨범</a:t>
                      </a:r>
                      <a:r>
                        <a:rPr lang="en-US" altLang="ko-KR" sz="9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고객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 (</a:t>
                      </a:r>
                      <a:r>
                        <a:rPr 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uCube</a:t>
                      </a:r>
                      <a:r>
                        <a:rPr 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4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관심있는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장르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좋아하는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아티스트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선호 강도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고객간의 관계 정보 </a:t>
                      </a:r>
                      <a:r>
                        <a:rPr lang="en-US" altLang="ko-KR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가족</a:t>
                      </a:r>
                      <a:r>
                        <a:rPr lang="en-US" altLang="ko-KR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친구 맺기</a:t>
                      </a:r>
                      <a:r>
                        <a:rPr lang="en-US" altLang="ko-KR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△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고객과 아티스트 관계 정보 </a:t>
                      </a:r>
                      <a:r>
                        <a:rPr lang="en-US" altLang="ko-KR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(SNS)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069">
                <a:tc rowSpan="7"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</a:pPr>
                      <a:r>
                        <a:rPr lang="ko-KR" altLang="en-US" sz="1000" b="1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</a:t>
                      </a:r>
                      <a:r>
                        <a:rPr lang="en-US" altLang="ko-KR" sz="1000" b="1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r>
                        <a:rPr lang="ko-KR" altLang="en-US" sz="1000" b="1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컨텐츠간</a:t>
                      </a:r>
                      <a:r>
                        <a:rPr lang="ko-KR" altLang="en-US" sz="1000" b="1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ko-KR" altLang="en-US" sz="1000" b="1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1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상호작용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나의 음악 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마음에 드는 노래 재생 목록 추가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친구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가족</a:t>
                      </a:r>
                      <a:endParaRPr lang="en-US" altLang="ko-KR" sz="100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t"/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하트선택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iTunes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구매곡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재생목록에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7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재생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목록 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검색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 결과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앨범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음악가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노래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VOD TLO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로그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추천 음악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당신을 위한 추천할 만한 재생목록과 앨범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새로운 음악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큐레이터가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제공하는 장르별 재생목록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0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라디오</a:t>
                      </a:r>
                      <a:b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전문가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유명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DJ)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들에 의한 음악 추천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서비스인</a:t>
                      </a:r>
                      <a:endParaRPr lang="en-US" altLang="ko-KR" sz="100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t"/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인터넷 라디오 서비스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Connect</a:t>
                      </a:r>
                      <a:b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아티스트를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팔로우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언팔로우로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커넥트해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주는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전용 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SNS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아티스트는 사진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동영상</a:t>
                      </a:r>
                      <a:r>
                        <a:rPr lang="en-US" altLang="ko-KR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endParaRPr lang="en-US" altLang="ko-KR" sz="100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t"/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일상 공유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팬은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댓글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달기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음성으로 명령하여 바로 음악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재생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44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외부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iTunes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기존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라이브러리 연계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444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전문 </a:t>
                      </a:r>
                      <a:r>
                        <a:rPr lang="ko-KR" altLang="en-US" sz="10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큐레이션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의견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음악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전문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디렉터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사용자의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시간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날씨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장소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등의 </a:t>
                      </a:r>
                      <a:r>
                        <a:rPr lang="ko-KR" altLang="en-US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정보로 </a:t>
                      </a:r>
                      <a:r>
                        <a:rPr lang="ko-KR" alt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직접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큐레이션</a:t>
                      </a:r>
                      <a:r>
                        <a:rPr lang="en-US" altLang="ko-KR" sz="10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609185" y="1196752"/>
            <a:ext cx="2952328" cy="341313"/>
            <a:chOff x="5393437" y="1423359"/>
            <a:chExt cx="3592011" cy="341313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393437" y="1764672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827807" y="1423359"/>
              <a:ext cx="723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시사점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0841" y="1196752"/>
            <a:ext cx="5826295" cy="341313"/>
            <a:chOff x="352877" y="1422534"/>
            <a:chExt cx="3592011" cy="341313"/>
          </a:xfrm>
        </p:grpSpPr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729756" y="1422534"/>
              <a:ext cx="838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현황 비교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64932" y="6363358"/>
            <a:ext cx="108843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>
              <a:lnSpc>
                <a:spcPct val="150000"/>
              </a:lnSpc>
              <a:spcBef>
                <a:spcPts val="400"/>
              </a:spcBef>
            </a:pPr>
            <a:r>
              <a:rPr lang="ko-KR" altLang="en-US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en-US" altLang="ko-KR" sz="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DataMap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정의서 참조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실행 단추: 시작 13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8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20752" y="1287487"/>
            <a:ext cx="4248472" cy="341313"/>
            <a:chOff x="-135004" y="1422534"/>
            <a:chExt cx="4223047" cy="341313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-135004" y="1763847"/>
              <a:ext cx="40798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312903" y="1422534"/>
              <a:ext cx="3775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핵심 기술 요소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영역</a:t>
              </a:r>
              <a:r>
                <a:rPr lang="en-US" altLang="ko-KR" sz="1600" baseline="30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en-US" altLang="ko-KR" sz="1600" baseline="300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vs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후보 파트너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480" y="1819450"/>
            <a:ext cx="8280920" cy="153754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2480" y="3494768"/>
            <a:ext cx="8280920" cy="101435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2480" y="4606608"/>
            <a:ext cx="8280920" cy="8386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2480" y="5527248"/>
            <a:ext cx="8280920" cy="85408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6496" y="2395943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416496" y="4937570"/>
            <a:ext cx="2448272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961112" y="4937570"/>
            <a:ext cx="2448272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224808" y="4937570"/>
            <a:ext cx="2448272" cy="435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No SQL</a:t>
            </a:r>
            <a:endParaRPr lang="ko-KR" altLang="en-US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16496" y="5877048"/>
            <a:ext cx="7992888" cy="4325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                                                  실시간 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 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497" y="3849758"/>
            <a:ext cx="3751034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실시간 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(in-memory)</a:t>
            </a:r>
            <a:endParaRPr lang="en-US" altLang="ko-KR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92960" y="3849758"/>
            <a:ext cx="3818430" cy="4433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Interactive &amp; 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85772" y="2395215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>
              <a:solidFill>
                <a:prstClr val="black">
                  <a:lumMod val="95000"/>
                  <a:lumOff val="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57518" y="2395215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21645" y="2395215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193391" y="2395215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 </a:t>
            </a:r>
            <a:b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329263" y="2395215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77891" y="2395216"/>
            <a:ext cx="1080121" cy="81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0752" y="2179192"/>
            <a:ext cx="5760640" cy="117779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4297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97416" y="1819448"/>
            <a:ext cx="935534" cy="456187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</a:t>
            </a:r>
          </a:p>
          <a:p>
            <a:pPr algn="ctr" latinLnBrk="0"/>
            <a:endParaRPr lang="en-US" altLang="ko-KR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6528" y="3494768"/>
            <a:ext cx="8266872" cy="288656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0244" y="3494768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1993" y="1819450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prstClr val="whit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Analytics</a:t>
            </a:r>
            <a:endParaRPr lang="ko-KR" altLang="en-US" sz="1050" b="1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480" y="1819448"/>
            <a:ext cx="8266872" cy="151922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50840" y="1883430"/>
            <a:ext cx="9204326" cy="4425890"/>
            <a:chOff x="350840" y="1883430"/>
            <a:chExt cx="9204326" cy="4425890"/>
          </a:xfrm>
        </p:grpSpPr>
        <p:grpSp>
          <p:nvGrpSpPr>
            <p:cNvPr id="3" name="그룹 2"/>
            <p:cNvGrpSpPr/>
            <p:nvPr/>
          </p:nvGrpSpPr>
          <p:grpSpPr>
            <a:xfrm>
              <a:off x="350840" y="1883430"/>
              <a:ext cx="9204326" cy="4425890"/>
              <a:chOff x="350840" y="1883662"/>
              <a:chExt cx="9204326" cy="442589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16497" y="1927463"/>
                <a:ext cx="2241515" cy="1285514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93663" latinLnBrk="0"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[Data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탐색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]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endParaRPr lang="en-US" altLang="ko-KR" sz="14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93663" latinLnBrk="0">
                  <a:spcBef>
                    <a:spcPts val="200"/>
                  </a:spcBef>
                </a:pPr>
                <a:endParaRPr lang="en-US" altLang="ko-KR" sz="1400" b="1" u="sng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93663" latinLnBrk="0"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Tableau, </a:t>
                </a:r>
                <a:r>
                  <a:rPr lang="en-US" altLang="ko-KR" sz="1400" b="1" dirty="0" err="1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Qlik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SAS, MS, </a:t>
                </a:r>
                <a:r>
                  <a:rPr lang="en-US" altLang="ko-KR" sz="1200" b="1" dirty="0" err="1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Tibco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AWS</a:t>
                </a:r>
                <a:endParaRPr lang="en-US" altLang="ko-KR" sz="12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792760" y="1931488"/>
                <a:ext cx="5616624" cy="1285514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1436688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[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고급 분석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]</a:t>
                </a:r>
              </a:p>
              <a:p>
                <a:pPr marL="1436688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SAS, IBM, 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Microsoft, AWS, LG CNS</a:t>
                </a:r>
                <a:r>
                  <a:rPr lang="en-US" altLang="ko-KR" sz="1200" b="1" u="sng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200" b="1" u="sng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endParaRPr lang="en-US" altLang="ko-KR" sz="1200" b="1" u="sng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50841" y="3602780"/>
                <a:ext cx="8130552" cy="1842444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1708150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[Data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저장 및 처리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]</a:t>
                </a:r>
              </a:p>
              <a:p>
                <a:pPr marL="1708150" latinLnBrk="0">
                  <a:lnSpc>
                    <a:spcPct val="110000"/>
                  </a:lnSpc>
                  <a:spcBef>
                    <a:spcPts val="200"/>
                  </a:spcBef>
                </a:pPr>
                <a:endParaRPr lang="en-US" altLang="ko-KR" sz="14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708150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Oracle, Teradata, IBM, Microsoft, HP, 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AWS, </a:t>
                </a:r>
                <a:r>
                  <a:rPr lang="en-US" altLang="ko-KR" sz="1200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Pivotal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Hortonworks, LG CNS</a:t>
                </a:r>
                <a:endParaRPr lang="en-US" altLang="ko-KR" sz="1200" b="1" u="sng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840" y="5589472"/>
                <a:ext cx="8130552" cy="72008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1708150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[Data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수집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]</a:t>
                </a:r>
              </a:p>
              <a:p>
                <a:pPr marL="1708150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400" b="1" dirty="0" err="1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Informatica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IBM, Oracle, 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Microsoft, AWS, Pivotal, Hortonworks, LG CNS</a:t>
                </a:r>
                <a:endParaRPr lang="en-US" altLang="ko-KR" sz="1200" b="1" u="sng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769424" y="1883662"/>
                <a:ext cx="785742" cy="4282188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ko-KR" altLang="en-US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 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[Cloud]</a:t>
                </a:r>
              </a:p>
              <a:p>
                <a:pPr marL="88900" indent="-88900" latinLnBrk="0">
                  <a:lnSpc>
                    <a:spcPct val="110000"/>
                  </a:lnSpc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endParaRPr lang="en-US" altLang="ko-KR" sz="12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93663" latinLnBrk="0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/>
                </a:r>
                <a:br>
                  <a:rPr lang="en-US" altLang="ko-KR" sz="1200" b="1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</a:br>
                <a:r>
                  <a:rPr lang="en-US" altLang="ko-KR" sz="1400" b="1" u="sng" dirty="0" smtClean="0">
                    <a:solidFill>
                      <a:prstClr val="black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AWS</a:t>
                </a:r>
                <a:endParaRPr lang="en-US" altLang="ko-KR" sz="1400" b="1" u="sng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68" name="실행 단추: 앞으로 또는 다음 67">
              <a:hlinkClick r:id="rId2" action="ppaction://hlinksldjump" highlightClick="1"/>
            </p:cNvPr>
            <p:cNvSpPr/>
            <p:nvPr/>
          </p:nvSpPr>
          <p:spPr>
            <a:xfrm>
              <a:off x="1496617" y="2168577"/>
              <a:ext cx="163787" cy="154902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실행 단추: 앞으로 또는 다음 69">
              <a:hlinkClick r:id="rId3" action="ppaction://hlinksldjump" highlightClick="1"/>
            </p:cNvPr>
            <p:cNvSpPr/>
            <p:nvPr/>
          </p:nvSpPr>
          <p:spPr>
            <a:xfrm>
              <a:off x="5174654" y="2268790"/>
              <a:ext cx="163787" cy="170392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실행 단추: 앞으로 또는 다음 70">
              <a:hlinkClick r:id="rId4" action="ppaction://hlinksldjump" highlightClick="1"/>
            </p:cNvPr>
            <p:cNvSpPr/>
            <p:nvPr/>
          </p:nvSpPr>
          <p:spPr>
            <a:xfrm>
              <a:off x="3601474" y="4193114"/>
              <a:ext cx="163787" cy="154902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실행 단추: 앞으로 또는 다음 71">
              <a:hlinkClick r:id="rId5" action="ppaction://hlinksldjump" highlightClick="1"/>
            </p:cNvPr>
            <p:cNvSpPr/>
            <p:nvPr/>
          </p:nvSpPr>
          <p:spPr>
            <a:xfrm>
              <a:off x="3047090" y="5716091"/>
              <a:ext cx="163787" cy="187431"/>
            </a:xfrm>
            <a:prstGeom prst="actionButtonForwardNex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3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 영역별 파트너를 선정하기 위하여  공인 기관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U+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 고려하여 협업 후보를 선정함</a:t>
            </a:r>
            <a:endParaRPr lang="en-US" altLang="ko-KR" sz="1600" b="1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73037"/>
            <a:ext cx="6696174" cy="3397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 영역별 파트너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선정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(1/2)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실행 단추: 앞으로 또는 다음 43">
            <a:hlinkClick r:id="rId6" action="ppaction://hlinksldjump" highlightClick="1"/>
          </p:cNvPr>
          <p:cNvSpPr/>
          <p:nvPr/>
        </p:nvSpPr>
        <p:spPr>
          <a:xfrm>
            <a:off x="8892901" y="3817465"/>
            <a:ext cx="163787" cy="154902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실행 단추: 앞으로 또는 다음 47">
            <a:hlinkClick r:id="rId7" action="ppaction://hlinksldjump" highlightClick="1"/>
          </p:cNvPr>
          <p:cNvSpPr/>
          <p:nvPr/>
        </p:nvSpPr>
        <p:spPr>
          <a:xfrm>
            <a:off x="9181701" y="4509120"/>
            <a:ext cx="163787" cy="154902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73281" y="6511438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4/10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50" name="Rectangle 78"/>
          <p:cNvSpPr>
            <a:spLocks noChangeArrowheads="1"/>
          </p:cNvSpPr>
          <p:nvPr/>
        </p:nvSpPr>
        <p:spPr bwMode="auto">
          <a:xfrm>
            <a:off x="996218" y="6585248"/>
            <a:ext cx="330871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latinLnBrk="0">
              <a:spcBef>
                <a:spcPts val="600"/>
              </a:spcBef>
            </a:pP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1) </a:t>
            </a:r>
            <a:r>
              <a:rPr lang="en-US" altLang="ko-KR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Gartner</a:t>
            </a:r>
            <a:r>
              <a:rPr lang="ko-KR" altLang="en-US" sz="900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Magic Quadrant </a:t>
            </a:r>
            <a:r>
              <a:rPr lang="ko-KR" altLang="en-US" sz="900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기준으로 </a:t>
            </a:r>
            <a:r>
              <a:rPr lang="ko-KR" altLang="en-US" sz="900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재분류</a:t>
            </a:r>
            <a:endParaRPr lang="ko-KR" altLang="en-US" sz="900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/>
              <a:t>별첨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네스트</a:t>
            </a:r>
            <a:r>
              <a:rPr lang="ko-KR" altLang="en-US" dirty="0" smtClean="0"/>
              <a:t> 대비 홈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41032" y="2276872"/>
            <a:ext cx="4392488" cy="37444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20000"/>
              </a:lnSpc>
            </a:pP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37176" y="2522121"/>
            <a:ext cx="3017990" cy="316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디바이스 사용 이력 수집 필요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다양한 센서를 통한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발생 이벤트 수집 필요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latinLnBrk="0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사용이력과 센서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연계 분석 필요</a:t>
            </a:r>
            <a:b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디바이스간 연계 서비스 제공 가능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50000"/>
              </a:lnSpc>
              <a:spcBef>
                <a:spcPts val="400"/>
              </a:spcBef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파트너사와의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연계 상품 개발 가능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19126"/>
              </p:ext>
            </p:extLst>
          </p:nvPr>
        </p:nvGraphicFramePr>
        <p:xfrm>
          <a:off x="352108" y="1644189"/>
          <a:ext cx="5832648" cy="4724400"/>
        </p:xfrm>
        <a:graphic>
          <a:graphicData uri="http://schemas.openxmlformats.org/drawingml/2006/table">
            <a:tbl>
              <a:tblPr/>
              <a:tblGrid>
                <a:gridCol w="747712"/>
                <a:gridCol w="1916584"/>
                <a:gridCol w="1072996"/>
                <a:gridCol w="431552"/>
                <a:gridCol w="792088"/>
                <a:gridCol w="871716"/>
              </a:tblGrid>
              <a:tr h="124412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네스트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 U+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 </a:t>
                      </a:r>
                      <a:r>
                        <a:rPr lang="ko-KR" altLang="en-US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</a:t>
                      </a:r>
                      <a:r>
                        <a:rPr lang="en-US" altLang="ko-KR" sz="10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0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41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수집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활용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2441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디바이스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속성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온도조절장치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Protect(smoke + CO alarm)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Camera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디바이스별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속성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업체별 상이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스위치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오픈 예정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에어컨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세탁기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냉장고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광파오븐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도어락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가스락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오픈 예정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열림감지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오픈 예정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에너지미터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플러그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월 오픈 예정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petSTATION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StarWalk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 협력업체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스프링쿨러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팬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가입번호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위치정보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우편번호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Things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파트너 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에너지회사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보험사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보안업체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통신사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센서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Near-field activity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Far-field activity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온도센서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습도 센서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파장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센서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Split-Spectrum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sensor)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일산화탄소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센서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열감지기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점유 센서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Occupancy sensor)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주변 광 센서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카메라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Video &amp; View &amp; Audio)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 협력업체 연결정보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사용이력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학습에 의한 자율 제어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N/A</a:t>
                      </a:r>
                      <a:endParaRPr lang="ko-KR" altLang="en-US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사용패턴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분석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(IFTTT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자동제어 추천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 반영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609185" y="1196752"/>
            <a:ext cx="2952328" cy="341313"/>
            <a:chOff x="5393437" y="1423359"/>
            <a:chExt cx="3592011" cy="341313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393437" y="1764672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827807" y="1423359"/>
              <a:ext cx="7232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시사점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2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네스트와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홈</a:t>
            </a:r>
            <a:r>
              <a:rPr lang="en-US" altLang="ko-KR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사용되는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비교하였음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932" y="6363358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atinLnBrk="0">
              <a:lnSpc>
                <a:spcPct val="150000"/>
              </a:lnSpc>
              <a:spcBef>
                <a:spcPts val="400"/>
              </a:spcBef>
            </a:pPr>
            <a:r>
              <a:rPr lang="ko-KR" altLang="en-US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</a:t>
            </a: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 </a:t>
            </a: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인터페이스 정의서 참조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50841" y="1196752"/>
            <a:ext cx="5826295" cy="341313"/>
            <a:chOff x="352877" y="1422534"/>
            <a:chExt cx="3592011" cy="341313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729756" y="1422534"/>
              <a:ext cx="838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현황 비교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5" name="실행 단추: 시작 14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2680" y="5378732"/>
            <a:ext cx="4320480" cy="1146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U+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현황 분석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분석 플랫폼은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Silo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관리하고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활용되어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요건에는 잘 대응하고 있으나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관점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고객관점의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활용도가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낮고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경험이 공유되지 못하고 중복 투자가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발생함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96893" y="1441584"/>
            <a:ext cx="5896267" cy="341313"/>
            <a:chOff x="352877" y="1422534"/>
            <a:chExt cx="3592011" cy="341313"/>
          </a:xfrm>
        </p:grpSpPr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1549182" y="1422534"/>
              <a:ext cx="1199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플랫폼 구축 현황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041232" y="1441584"/>
            <a:ext cx="2304256" cy="341313"/>
            <a:chOff x="5393437" y="1423359"/>
            <a:chExt cx="3592011" cy="341313"/>
          </a:xfrm>
        </p:grpSpPr>
        <p:sp>
          <p:nvSpPr>
            <p:cNvPr id="92" name="Line 16"/>
            <p:cNvSpPr>
              <a:spLocks noChangeShapeType="1"/>
            </p:cNvSpPr>
            <p:nvPr/>
          </p:nvSpPr>
          <p:spPr bwMode="auto">
            <a:xfrm>
              <a:off x="5393437" y="1764672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Rectangle 17"/>
            <p:cNvSpPr>
              <a:spLocks noChangeArrowheads="1"/>
            </p:cNvSpPr>
            <p:nvPr/>
          </p:nvSpPr>
          <p:spPr bwMode="auto">
            <a:xfrm>
              <a:off x="6625703" y="1423359"/>
              <a:ext cx="1127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시사점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152800" y="3724436"/>
            <a:ext cx="576064" cy="136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DW</a:t>
            </a:r>
            <a:b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(09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모바일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고객</a:t>
            </a:r>
            <a:endParaRPr lang="en-US" altLang="ko-KR" sz="105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실적</a:t>
            </a:r>
            <a:r>
              <a: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5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00872" y="3724436"/>
            <a:ext cx="576064" cy="136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DW</a:t>
            </a: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(06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 상품</a:t>
            </a:r>
            <a:endParaRPr lang="en-US" altLang="ko-KR" sz="105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실적 분석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448944" y="3724436"/>
            <a:ext cx="576064" cy="136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DW</a:t>
            </a: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(14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B2B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실적 분석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432720" y="3724436"/>
            <a:ext cx="576064" cy="1360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분석플랫폼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(16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패턴 분석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36576" y="3724436"/>
            <a:ext cx="576064" cy="1360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통계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(14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서비스로그 분석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237645" y="5517232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 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702298" y="5517232"/>
            <a:ext cx="64807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System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95856" y="5517232"/>
            <a:ext cx="63017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4488" y="5594757"/>
            <a:ext cx="45397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44488" y="4173978"/>
            <a:ext cx="58862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4488" y="2947010"/>
            <a:ext cx="764953" cy="276999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유형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097016" y="3724436"/>
            <a:ext cx="576064" cy="136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경영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(16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경영</a:t>
            </a:r>
            <a:r>
              <a: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지표</a:t>
            </a:r>
            <a:r>
              <a:rPr lang="ko-KR" altLang="en-US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5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880747" y="5517232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Device </a:t>
            </a:r>
            <a:b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059196" y="5517232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26602" y="5517232"/>
            <a:ext cx="6655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제휴</a:t>
            </a:r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386930" y="2859744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OLAP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83007" y="2859744"/>
            <a:ext cx="64807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탐색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827090" y="2859744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정형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1568624" y="2859744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정형 </a:t>
            </a:r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53200" y="2030520"/>
            <a:ext cx="2808312" cy="412420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 중심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Silo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형태의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 활용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고객 중심의 분석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어려움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플랫폼간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분석을 위해서는 복제 필요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충분성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측면 이슈 발생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융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복합 서비스 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개발을 지원하는 분석 플랫폼 부재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타 서비스 영역에 대한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활용 낮고 통합된 분석 환경 부족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 정보를 포함한 전반적인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관리 체계 미흡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각 시스템 담당자 외에는 어떤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가 어디에 있는지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어떤 기준으로 생성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분석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활용되는지 알 수 없음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44488" y="2060848"/>
            <a:ext cx="453970" cy="276999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1820652" y="1988840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개선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095811" y="1988840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 개발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208584" y="1988840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개발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3454647" y="1988840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CRM/</a:t>
            </a:r>
          </a:p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마케팅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792956" y="1988840"/>
            <a:ext cx="576000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NW 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 개선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32720" y="1988840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제공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792924" y="3724436"/>
            <a:ext cx="576064" cy="1360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NW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분석플랫폼</a:t>
            </a: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(16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망 품질 분석 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장애 감시</a:t>
            </a:r>
            <a:endParaRPr lang="ko-KR" altLang="en-US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784648" y="3724436"/>
            <a:ext cx="576064" cy="1360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개인화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(13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개인화</a:t>
            </a:r>
            <a:r>
              <a:rPr lang="en-US" altLang="ko-KR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추천 분석</a:t>
            </a:r>
            <a:endParaRPr lang="en-US" altLang="ko-KR" sz="105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2190818" y="5949280"/>
            <a:ext cx="79208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LQMS</a:t>
            </a:r>
            <a:endParaRPr lang="en-US" altLang="ko-KR" sz="9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비디오</a:t>
            </a:r>
            <a:endParaRPr lang="en-US" altLang="ko-KR" sz="900" b="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소액결</a:t>
            </a:r>
            <a:r>
              <a:rPr lang="ko-KR" altLang="en-US" sz="9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제</a:t>
            </a:r>
            <a:endParaRPr lang="en-US" altLang="ko-KR" sz="9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1" name="Rectangle 78"/>
          <p:cNvSpPr>
            <a:spLocks noChangeArrowheads="1"/>
          </p:cNvSpPr>
          <p:nvPr/>
        </p:nvSpPr>
        <p:spPr bwMode="auto">
          <a:xfrm>
            <a:off x="3774994" y="5949280"/>
            <a:ext cx="108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STB, DPI 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Router/Switch 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백본</a:t>
            </a: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방화벽</a:t>
            </a:r>
            <a:endParaRPr lang="en-US" altLang="ko-KR" sz="9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2" name="Rectangle 78"/>
          <p:cNvSpPr>
            <a:spLocks noChangeArrowheads="1"/>
          </p:cNvSpPr>
          <p:nvPr/>
        </p:nvSpPr>
        <p:spPr bwMode="auto">
          <a:xfrm>
            <a:off x="5575194" y="5949280"/>
            <a:ext cx="81796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NMS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QMS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WiFi</a:t>
            </a: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AP</a:t>
            </a:r>
            <a:endParaRPr lang="ko-KR" altLang="en-US" sz="9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3" name="Rectangle 78"/>
          <p:cNvSpPr>
            <a:spLocks noChangeArrowheads="1"/>
          </p:cNvSpPr>
          <p:nvPr/>
        </p:nvSpPr>
        <p:spPr bwMode="auto">
          <a:xfrm>
            <a:off x="4711218" y="5949280"/>
            <a:ext cx="108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TOSS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Ucube</a:t>
            </a:r>
            <a:endParaRPr lang="en-US" altLang="ko-KR" sz="900" b="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고객정</a:t>
            </a:r>
            <a:r>
              <a:rPr lang="ko-KR" altLang="en-US" sz="9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보</a:t>
            </a:r>
          </a:p>
        </p:txBody>
      </p:sp>
      <p:sp>
        <p:nvSpPr>
          <p:cNvPr id="154" name="Rectangle 78"/>
          <p:cNvSpPr>
            <a:spLocks noChangeArrowheads="1"/>
          </p:cNvSpPr>
          <p:nvPr/>
        </p:nvSpPr>
        <p:spPr bwMode="auto">
          <a:xfrm>
            <a:off x="2983026" y="5949280"/>
            <a:ext cx="10800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홈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IoT</a:t>
            </a:r>
            <a:endParaRPr lang="en-US" altLang="ko-KR" sz="900" b="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Sensor  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Things log</a:t>
            </a:r>
            <a:endParaRPr lang="ko-KR" altLang="en-US" sz="900" b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55" name="Rectangle 78"/>
          <p:cNvSpPr>
            <a:spLocks noChangeArrowheads="1"/>
          </p:cNvSpPr>
          <p:nvPr/>
        </p:nvSpPr>
        <p:spPr bwMode="auto">
          <a:xfrm>
            <a:off x="1254714" y="5949280"/>
            <a:ext cx="8639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428625" indent="-174625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서비스 제휴</a:t>
            </a:r>
            <a:endParaRPr lang="en-US" altLang="ko-KR" sz="900" b="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SNS</a:t>
            </a:r>
          </a:p>
          <a:p>
            <a:pPr marL="93663" indent="-93663" eaLnBrk="1" fontAlgn="base" latinLnBrk="0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통계</a:t>
            </a:r>
            <a:r>
              <a:rPr lang="ko-KR" altLang="en-US" sz="900" b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청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1136576" y="3504710"/>
            <a:ext cx="1872208" cy="219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FC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본부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152800" y="3511765"/>
            <a:ext cx="2520280" cy="2126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792924" y="3525874"/>
            <a:ext cx="576064" cy="2126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NW</a:t>
            </a:r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본부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216696" y="2859744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</a:t>
            </a:r>
          </a:p>
        </p:txBody>
      </p:sp>
      <p:cxnSp>
        <p:nvCxnSpPr>
          <p:cNvPr id="160" name="직선 화살표 연결선 159"/>
          <p:cNvCxnSpPr>
            <a:stCxn id="156" idx="0"/>
            <a:endCxn id="122" idx="2"/>
          </p:cNvCxnSpPr>
          <p:nvPr/>
        </p:nvCxnSpPr>
        <p:spPr>
          <a:xfrm flipH="1" flipV="1">
            <a:off x="1856656" y="3291792"/>
            <a:ext cx="216024" cy="212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6" idx="0"/>
            <a:endCxn id="159" idx="2"/>
          </p:cNvCxnSpPr>
          <p:nvPr/>
        </p:nvCxnSpPr>
        <p:spPr>
          <a:xfrm flipV="1">
            <a:off x="2072680" y="3291792"/>
            <a:ext cx="432048" cy="212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7" idx="0"/>
            <a:endCxn id="117" idx="2"/>
          </p:cNvCxnSpPr>
          <p:nvPr/>
        </p:nvCxnSpPr>
        <p:spPr>
          <a:xfrm flipH="1" flipV="1">
            <a:off x="3674962" y="3291792"/>
            <a:ext cx="737978" cy="2199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7" idx="0"/>
            <a:endCxn id="119" idx="2"/>
          </p:cNvCxnSpPr>
          <p:nvPr/>
        </p:nvCxnSpPr>
        <p:spPr>
          <a:xfrm flipH="1" flipV="1">
            <a:off x="4407043" y="3291792"/>
            <a:ext cx="5897" cy="2199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7" idx="0"/>
            <a:endCxn id="120" idx="2"/>
          </p:cNvCxnSpPr>
          <p:nvPr/>
        </p:nvCxnSpPr>
        <p:spPr>
          <a:xfrm flipV="1">
            <a:off x="4412940" y="3291792"/>
            <a:ext cx="702182" cy="2199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5792924" y="2859744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정형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</a:t>
            </a:r>
          </a:p>
        </p:txBody>
      </p:sp>
      <p:cxnSp>
        <p:nvCxnSpPr>
          <p:cNvPr id="166" name="직선 화살표 연결선 165"/>
          <p:cNvCxnSpPr>
            <a:stCxn id="158" idx="0"/>
            <a:endCxn id="165" idx="2"/>
          </p:cNvCxnSpPr>
          <p:nvPr/>
        </p:nvCxnSpPr>
        <p:spPr>
          <a:xfrm flipV="1">
            <a:off x="6080956" y="3291792"/>
            <a:ext cx="0" cy="2340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5" idx="0"/>
            <a:endCxn id="141" idx="2"/>
          </p:cNvCxnSpPr>
          <p:nvPr/>
        </p:nvCxnSpPr>
        <p:spPr>
          <a:xfrm flipV="1">
            <a:off x="6080956" y="2420888"/>
            <a:ext cx="0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122" idx="0"/>
            <a:endCxn id="136" idx="2"/>
          </p:cNvCxnSpPr>
          <p:nvPr/>
        </p:nvCxnSpPr>
        <p:spPr>
          <a:xfrm flipV="1">
            <a:off x="1856656" y="2420888"/>
            <a:ext cx="252028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122" idx="0"/>
            <a:endCxn id="142" idx="2"/>
          </p:cNvCxnSpPr>
          <p:nvPr/>
        </p:nvCxnSpPr>
        <p:spPr>
          <a:xfrm flipV="1">
            <a:off x="1856656" y="2420888"/>
            <a:ext cx="864096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59" idx="0"/>
            <a:endCxn id="140" idx="2"/>
          </p:cNvCxnSpPr>
          <p:nvPr/>
        </p:nvCxnSpPr>
        <p:spPr>
          <a:xfrm flipV="1">
            <a:off x="2504728" y="2420888"/>
            <a:ext cx="1237951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117" idx="0"/>
            <a:endCxn id="140" idx="2"/>
          </p:cNvCxnSpPr>
          <p:nvPr/>
        </p:nvCxnSpPr>
        <p:spPr>
          <a:xfrm flipV="1">
            <a:off x="3674962" y="2420888"/>
            <a:ext cx="67717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19" idx="0"/>
            <a:endCxn id="140" idx="2"/>
          </p:cNvCxnSpPr>
          <p:nvPr/>
        </p:nvCxnSpPr>
        <p:spPr>
          <a:xfrm flipH="1" flipV="1">
            <a:off x="3742679" y="2420888"/>
            <a:ext cx="664364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19" idx="0"/>
            <a:endCxn id="138" idx="2"/>
          </p:cNvCxnSpPr>
          <p:nvPr/>
        </p:nvCxnSpPr>
        <p:spPr>
          <a:xfrm flipH="1" flipV="1">
            <a:off x="4383843" y="2420888"/>
            <a:ext cx="23200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20" idx="0"/>
            <a:endCxn id="140" idx="2"/>
          </p:cNvCxnSpPr>
          <p:nvPr/>
        </p:nvCxnSpPr>
        <p:spPr>
          <a:xfrm flipH="1" flipV="1">
            <a:off x="3742679" y="2420888"/>
            <a:ext cx="1372443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736976" y="1988840"/>
            <a:ext cx="576064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제공</a:t>
            </a:r>
            <a:endParaRPr lang="en-US" altLang="ko-KR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76" name="직선 화살표 연결선 175"/>
          <p:cNvCxnSpPr>
            <a:stCxn id="120" idx="0"/>
            <a:endCxn id="175" idx="2"/>
          </p:cNvCxnSpPr>
          <p:nvPr/>
        </p:nvCxnSpPr>
        <p:spPr>
          <a:xfrm flipH="1" flipV="1">
            <a:off x="5025008" y="2420888"/>
            <a:ext cx="90114" cy="4388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071770" y="1844824"/>
            <a:ext cx="0" cy="3456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5719687" y="1844824"/>
            <a:ext cx="0" cy="3456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53327" y="2987127"/>
            <a:ext cx="277640" cy="276999"/>
          </a:xfrm>
          <a:prstGeom prst="rect">
            <a:avLst/>
          </a:prstGeom>
          <a:solidFill>
            <a:schemeClr val="tx1"/>
          </a:solidFill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717655" y="2132856"/>
            <a:ext cx="277640" cy="276999"/>
          </a:xfrm>
          <a:prstGeom prst="rect">
            <a:avLst/>
          </a:prstGeom>
          <a:solidFill>
            <a:schemeClr val="tx1"/>
          </a:solidFill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17655" y="3575423"/>
            <a:ext cx="277640" cy="276999"/>
          </a:xfrm>
          <a:prstGeom prst="rect">
            <a:avLst/>
          </a:prstGeom>
          <a:solidFill>
            <a:schemeClr val="tx1"/>
          </a:solidFill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08584" y="2496945"/>
            <a:ext cx="277640" cy="276999"/>
          </a:xfrm>
          <a:prstGeom prst="rect">
            <a:avLst/>
          </a:prstGeom>
          <a:solidFill>
            <a:schemeClr val="tx1"/>
          </a:solidFill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17655" y="4744803"/>
            <a:ext cx="277640" cy="276999"/>
          </a:xfrm>
          <a:prstGeom prst="rect">
            <a:avLst/>
          </a:prstGeom>
          <a:solidFill>
            <a:schemeClr val="tx1"/>
          </a:solidFill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595240" y="5225044"/>
            <a:ext cx="277640" cy="276999"/>
          </a:xfrm>
          <a:prstGeom prst="rect">
            <a:avLst/>
          </a:prstGeom>
          <a:solidFill>
            <a:schemeClr val="tx1"/>
          </a:solidFill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위쪽 화살표 4"/>
          <p:cNvSpPr/>
          <p:nvPr/>
        </p:nvSpPr>
        <p:spPr>
          <a:xfrm>
            <a:off x="2072620" y="5238210"/>
            <a:ext cx="576124" cy="143632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위쪽 화살표 92"/>
          <p:cNvSpPr/>
          <p:nvPr/>
        </p:nvSpPr>
        <p:spPr>
          <a:xfrm>
            <a:off x="3944858" y="5238210"/>
            <a:ext cx="576124" cy="143632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위쪽 화살표 95"/>
          <p:cNvSpPr/>
          <p:nvPr/>
        </p:nvSpPr>
        <p:spPr>
          <a:xfrm>
            <a:off x="5817096" y="5238210"/>
            <a:ext cx="576124" cy="143632"/>
          </a:xfrm>
          <a:prstGeom prst="upArrow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05328" y="233030"/>
            <a:ext cx="138371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시스템 현황</a:t>
            </a:r>
          </a:p>
        </p:txBody>
      </p:sp>
      <p:sp>
        <p:nvSpPr>
          <p:cNvPr id="81" name="실행 단추: 시작 80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3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234"/>
          <p:cNvSpPr/>
          <p:nvPr/>
        </p:nvSpPr>
        <p:spPr>
          <a:xfrm>
            <a:off x="2777778" y="2118908"/>
            <a:ext cx="2031464" cy="4390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864976" y="2118908"/>
            <a:ext cx="2031464" cy="4390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699926" y="2118908"/>
            <a:ext cx="2031464" cy="4390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36795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ERP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12353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ko-KR" altLang="en-US" sz="7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벤티</a:t>
            </a:r>
            <a:r>
              <a:rPr lang="ko-KR" altLang="en-US" sz="7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861237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6022628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LTE</a:t>
            </a:r>
          </a:p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8" name="직사각형 387"/>
          <p:cNvSpPr/>
          <p:nvPr/>
        </p:nvSpPr>
        <p:spPr>
          <a:xfrm>
            <a:off x="4287911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TOSS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9" name="직사각형 388"/>
          <p:cNvSpPr/>
          <p:nvPr/>
        </p:nvSpPr>
        <p:spPr>
          <a:xfrm>
            <a:off x="5471254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ABAS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563" y="3548115"/>
            <a:ext cx="372209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</a:p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563" y="4229382"/>
            <a:ext cx="372209" cy="791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</a:p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7563" y="2787350"/>
            <a:ext cx="372209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</a:p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77563" y="2130870"/>
            <a:ext cx="372209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77563" y="5805263"/>
            <a:ext cx="372209" cy="7045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U+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시스템 기술 현황 분석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71286" y="2065136"/>
            <a:ext cx="2448000" cy="46705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 latinLnBrk="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 중심으로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적용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88925" lvl="1" indent="-144463" latinLnBrk="0">
              <a:buFont typeface="Wingdings" pitchFamily="2" charset="2"/>
              <a:buChar char="à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제한된 영역에서만 실시간 수집 기술 적용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88925" lvl="1" indent="-144463" latinLnBrk="0">
              <a:buFont typeface="Wingdings" pitchFamily="2" charset="2"/>
              <a:buChar char="à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연동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미적용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8925" lvl="1" indent="-144463" latinLnBrk="0">
              <a:buFont typeface="Wingdings" pitchFamily="2" charset="2"/>
              <a:buChar char="à"/>
            </a:pP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분석용 저장소를 위한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기술은 대부분 적용되었으나 다양한 서비스를 위해서 목적에 맞는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NoSQL </a:t>
            </a: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적용 필요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ts val="1900"/>
              </a:lnSpc>
              <a:buFont typeface="Wingdings" panose="05000000000000000000" pitchFamily="2" charset="2"/>
              <a:buChar char="ü"/>
            </a:pP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주로 주기적 분석을 위한 처리 기술만 적용한 상태로 실시간 분석 처리를 위한 기술 적용 필요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ts val="1900"/>
              </a:lnSpc>
              <a:buFont typeface="Wingdings" panose="05000000000000000000" pitchFamily="2" charset="2"/>
              <a:buChar char="ü"/>
            </a:pP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 latinLnBrk="0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목적만을 위해 분석 기술이 적용됨에 따라 고도화된 분석과 학습이 가능한 상시적인 분석 환경 필요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099016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Rated</a:t>
            </a:r>
          </a:p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050132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ko-KR" altLang="en-US" sz="7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파워빌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74574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PNP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5195567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LQMS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1352624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en-US" altLang="ko-KR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여종</a:t>
            </a:r>
            <a:endParaRPr lang="en-US" altLang="ko-KR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4" name="직사각형 373"/>
          <p:cNvSpPr/>
          <p:nvPr/>
        </p:nvSpPr>
        <p:spPr>
          <a:xfrm>
            <a:off x="1712640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ko-KR" altLang="en-US" sz="7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웹로그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6298316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VoLTE</a:t>
            </a:r>
            <a:endParaRPr lang="en-US" altLang="ko-KR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9" name="직사각형 378"/>
          <p:cNvSpPr/>
          <p:nvPr/>
        </p:nvSpPr>
        <p:spPr>
          <a:xfrm>
            <a:off x="5746941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CDMA</a:t>
            </a:r>
          </a:p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0" name="직사각형 379"/>
          <p:cNvSpPr/>
          <p:nvPr/>
        </p:nvSpPr>
        <p:spPr>
          <a:xfrm>
            <a:off x="4525688" y="5863684"/>
            <a:ext cx="216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0" tIns="0" rIns="0" bIns="0" rtlCol="0" anchor="ctr"/>
          <a:lstStyle/>
          <a:p>
            <a:pPr algn="ctr" latinLnBrk="0"/>
            <a:r>
              <a:rPr lang="ko-KR" altLang="en-US" sz="7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유큐브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402019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Visualization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448619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spotfire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053511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2085261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SPSS, </a:t>
            </a:r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763426" y="2785122"/>
            <a:ext cx="612000" cy="3162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763426" y="3134082"/>
            <a:ext cx="612000" cy="299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06183" y="2927217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형태분석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806183" y="3261413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5568354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머신러닝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5606454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Mahout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6216044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Visualization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6254144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7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SAS  </a:t>
            </a:r>
            <a:r>
              <a:rPr lang="en-US" altLang="ko-KR" sz="7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</a:t>
            </a:r>
            <a:endParaRPr lang="ko-KR" altLang="en-US" sz="7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34182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Visualization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73552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spotfire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5309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 Query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82773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MSTR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82773" y="3195553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 Matrix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87919" y="2785120"/>
            <a:ext cx="612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528559" y="2979202"/>
            <a:ext cx="54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1707222" y="3548115"/>
            <a:ext cx="6120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747862" y="371645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747862" y="3918165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MapReduce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5915318" y="3548115"/>
            <a:ext cx="6120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5954688" y="371645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954688" y="3918165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MapReduce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87919" y="3548115"/>
            <a:ext cx="1258264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일괄처리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41259" y="371645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1259" y="391874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MapReduce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37226" y="391874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388076" y="5069032"/>
            <a:ext cx="6120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34236" y="523736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434236" y="5434768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763426" y="4237002"/>
            <a:ext cx="61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7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분산파일시스템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797173" y="4409085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036744" y="4237001"/>
            <a:ext cx="612000" cy="79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078654" y="4605402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DB2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078654" y="4409085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MySQL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5915318" y="5069032"/>
            <a:ext cx="6120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5953418" y="523736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953418" y="543476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5277104" y="5069032"/>
            <a:ext cx="612000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</a:p>
        </p:txBody>
      </p:sp>
      <p:sp>
        <p:nvSpPr>
          <p:cNvPr id="285" name="직사각형 284"/>
          <p:cNvSpPr/>
          <p:nvPr/>
        </p:nvSpPr>
        <p:spPr>
          <a:xfrm>
            <a:off x="5312664" y="523736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5915318" y="4237002"/>
            <a:ext cx="612000" cy="79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5953418" y="4411143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MySQL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5273530" y="4237002"/>
            <a:ext cx="61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7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분산파일시스템</a:t>
            </a:r>
          </a:p>
        </p:txBody>
      </p:sp>
      <p:sp>
        <p:nvSpPr>
          <p:cNvPr id="289" name="직사각형 288"/>
          <p:cNvSpPr/>
          <p:nvPr/>
        </p:nvSpPr>
        <p:spPr>
          <a:xfrm>
            <a:off x="5309090" y="4411143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49922" y="4237002"/>
            <a:ext cx="61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7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분산파일시스템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81989" y="4411143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9921" y="5069032"/>
            <a:ext cx="1328711" cy="5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13422" y="5237367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86477" y="5424971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3213422" y="5434768"/>
            <a:ext cx="5400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0632" y="4237001"/>
            <a:ext cx="648000" cy="79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86477" y="4823927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86477" y="4639417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SybaseIQ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2" name="Line 16"/>
          <p:cNvSpPr>
            <a:spLocks noChangeShapeType="1"/>
          </p:cNvSpPr>
          <p:nvPr/>
        </p:nvSpPr>
        <p:spPr bwMode="auto">
          <a:xfrm flipV="1">
            <a:off x="281106" y="1714609"/>
            <a:ext cx="6660000" cy="1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7308472" y="1374676"/>
            <a:ext cx="2072664" cy="341313"/>
            <a:chOff x="352877" y="1422534"/>
            <a:chExt cx="3188369" cy="341313"/>
          </a:xfrm>
        </p:grpSpPr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V="1">
              <a:off x="352877" y="1761088"/>
              <a:ext cx="3188369" cy="2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45" name="Rectangle 17"/>
            <p:cNvSpPr>
              <a:spLocks noChangeArrowheads="1"/>
            </p:cNvSpPr>
            <p:nvPr/>
          </p:nvSpPr>
          <p:spPr bwMode="auto">
            <a:xfrm>
              <a:off x="1503122" y="1422534"/>
              <a:ext cx="10488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시사점</a:t>
              </a:r>
              <a:endParaRPr lang="ko-KR" altLang="en-US" sz="1600" baseline="30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6" name="Rectangle 17"/>
          <p:cNvSpPr>
            <a:spLocks noChangeArrowheads="1"/>
          </p:cNvSpPr>
          <p:nvPr/>
        </p:nvSpPr>
        <p:spPr bwMode="auto">
          <a:xfrm>
            <a:off x="1510314" y="1374676"/>
            <a:ext cx="30171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 </a:t>
            </a:r>
            <a:r>
              <a:rPr lang="ko-KR" altLang="en-US" sz="16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핵심 </a:t>
            </a: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 요소 현황</a:t>
            </a:r>
            <a:endParaRPr lang="ko-KR" altLang="en-US" sz="1600" baseline="30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6" name="직선 화살표 연결선 55"/>
          <p:cNvCxnSpPr>
            <a:stCxn id="371" idx="0"/>
            <a:endCxn id="200" idx="2"/>
          </p:cNvCxnSpPr>
          <p:nvPr/>
        </p:nvCxnSpPr>
        <p:spPr>
          <a:xfrm flipH="1" flipV="1">
            <a:off x="1694076" y="5645032"/>
            <a:ext cx="3609491" cy="21865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379" idx="0"/>
            <a:endCxn id="283" idx="2"/>
          </p:cNvCxnSpPr>
          <p:nvPr/>
        </p:nvCxnSpPr>
        <p:spPr>
          <a:xfrm flipV="1">
            <a:off x="5854941" y="5596767"/>
            <a:ext cx="368477" cy="2669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380" idx="0"/>
            <a:endCxn id="281" idx="2"/>
          </p:cNvCxnSpPr>
          <p:nvPr/>
        </p:nvCxnSpPr>
        <p:spPr>
          <a:xfrm flipV="1">
            <a:off x="4633688" y="5645032"/>
            <a:ext cx="1587630" cy="218652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373" idx="0"/>
            <a:endCxn id="200" idx="2"/>
          </p:cNvCxnSpPr>
          <p:nvPr/>
        </p:nvCxnSpPr>
        <p:spPr>
          <a:xfrm flipV="1">
            <a:off x="1460624" y="5645032"/>
            <a:ext cx="233452" cy="21865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374" idx="0"/>
            <a:endCxn id="200" idx="2"/>
          </p:cNvCxnSpPr>
          <p:nvPr/>
        </p:nvCxnSpPr>
        <p:spPr>
          <a:xfrm flipH="1" flipV="1">
            <a:off x="1694076" y="5645032"/>
            <a:ext cx="126564" cy="218652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93" idx="0"/>
            <a:endCxn id="367" idx="2"/>
          </p:cNvCxnSpPr>
          <p:nvPr/>
        </p:nvCxnSpPr>
        <p:spPr>
          <a:xfrm flipV="1">
            <a:off x="3207016" y="5596768"/>
            <a:ext cx="276406" cy="266916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01" idx="0"/>
            <a:endCxn id="105" idx="2"/>
          </p:cNvCxnSpPr>
          <p:nvPr/>
        </p:nvCxnSpPr>
        <p:spPr>
          <a:xfrm flipV="1">
            <a:off x="3682574" y="5586971"/>
            <a:ext cx="473903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95" idx="0"/>
            <a:endCxn id="105" idx="2"/>
          </p:cNvCxnSpPr>
          <p:nvPr/>
        </p:nvCxnSpPr>
        <p:spPr>
          <a:xfrm flipH="1" flipV="1">
            <a:off x="4156477" y="5586971"/>
            <a:ext cx="1655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380" idx="0"/>
            <a:endCxn id="105" idx="2"/>
          </p:cNvCxnSpPr>
          <p:nvPr/>
        </p:nvCxnSpPr>
        <p:spPr>
          <a:xfrm flipH="1" flipV="1">
            <a:off x="4156477" y="5586971"/>
            <a:ext cx="477211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379" idx="0"/>
            <a:endCxn id="105" idx="2"/>
          </p:cNvCxnSpPr>
          <p:nvPr/>
        </p:nvCxnSpPr>
        <p:spPr>
          <a:xfrm flipH="1" flipV="1">
            <a:off x="4156477" y="5586971"/>
            <a:ext cx="1698464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371" idx="0"/>
            <a:endCxn id="285" idx="2"/>
          </p:cNvCxnSpPr>
          <p:nvPr/>
        </p:nvCxnSpPr>
        <p:spPr>
          <a:xfrm flipV="1">
            <a:off x="5303567" y="5399367"/>
            <a:ext cx="279097" cy="4643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376" idx="0"/>
            <a:endCxn id="283" idx="2"/>
          </p:cNvCxnSpPr>
          <p:nvPr/>
        </p:nvCxnSpPr>
        <p:spPr>
          <a:xfrm flipH="1" flipV="1">
            <a:off x="6223418" y="5596767"/>
            <a:ext cx="182898" cy="2669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오른쪽 화살표 216"/>
          <p:cNvSpPr/>
          <p:nvPr/>
        </p:nvSpPr>
        <p:spPr>
          <a:xfrm>
            <a:off x="6953984" y="2852936"/>
            <a:ext cx="252000" cy="2595358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26000"/>
                </a:schemeClr>
              </a:gs>
            </a:gsLst>
            <a:lin ang="10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844657" y="2181937"/>
            <a:ext cx="1877211" cy="492443"/>
            <a:chOff x="2848467" y="2122245"/>
            <a:chExt cx="1877211" cy="492443"/>
          </a:xfrm>
        </p:grpSpPr>
        <p:sp>
          <p:nvSpPr>
            <p:cNvPr id="2" name="TextBox 1"/>
            <p:cNvSpPr txBox="1"/>
            <p:nvPr/>
          </p:nvSpPr>
          <p:spPr>
            <a:xfrm>
              <a:off x="2848467" y="2122245"/>
              <a:ext cx="772647" cy="49244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>
              <a:defPPr>
                <a:defRPr lang="ko-KR"/>
              </a:defPPr>
              <a:lvl1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  <a:defRPr sz="900"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</a:lstStyle>
            <a:p>
              <a:r>
                <a:rPr lang="ko-KR" altLang="en-US" sz="800" dirty="0"/>
                <a:t>개인화 서비스</a:t>
              </a:r>
              <a:endParaRPr lang="en-US" altLang="ko-KR" sz="800" dirty="0"/>
            </a:p>
            <a:p>
              <a:r>
                <a:rPr lang="ko-KR" altLang="en-US" sz="800" dirty="0" smtClean="0"/>
                <a:t>해지방어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마케팅</a:t>
              </a:r>
              <a:endParaRPr lang="en-US" altLang="ko-KR" sz="800" dirty="0"/>
            </a:p>
            <a:p>
              <a:r>
                <a:rPr lang="en-US" altLang="ko-KR" sz="800" dirty="0" smtClean="0"/>
                <a:t>Cross/</a:t>
              </a:r>
              <a:r>
                <a:rPr lang="en-US" altLang="ko-KR" sz="800" dirty="0" err="1" smtClean="0"/>
                <a:t>UpSell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영업실</a:t>
              </a:r>
              <a:r>
                <a:rPr lang="ko-KR" altLang="en-US" sz="800" dirty="0"/>
                <a:t>적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267219" y="2122245"/>
              <a:ext cx="458459" cy="49244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>
              <a:defPPr>
                <a:defRPr lang="ko-KR"/>
              </a:defPPr>
              <a:lvl1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  <a:defRPr sz="900"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</a:lstStyle>
            <a:p>
              <a:r>
                <a:rPr lang="ko-KR" altLang="en-US" sz="800" dirty="0" smtClean="0"/>
                <a:t>이상관리</a:t>
              </a:r>
              <a:endParaRPr lang="en-US" altLang="ko-KR" sz="800" dirty="0"/>
            </a:p>
            <a:p>
              <a:r>
                <a:rPr lang="ko-KR" altLang="en-US" sz="800" dirty="0"/>
                <a:t>활동비</a:t>
              </a:r>
              <a:endParaRPr lang="en-US" altLang="ko-KR" sz="800" dirty="0"/>
            </a:p>
            <a:p>
              <a:r>
                <a:rPr lang="ko-KR" altLang="en-US" sz="800" dirty="0" smtClean="0"/>
                <a:t>영업효율</a:t>
              </a:r>
              <a:endParaRPr lang="en-US" altLang="ko-KR" sz="800" dirty="0"/>
            </a:p>
            <a:p>
              <a:r>
                <a:rPr lang="ko-KR" altLang="en-US" sz="800" dirty="0" smtClean="0"/>
                <a:t>경영지표</a:t>
              </a:r>
              <a:endParaRPr lang="ko-KR" altLang="en-US" sz="8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661631" y="2122245"/>
              <a:ext cx="549831" cy="49244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>
              <a:defPPr>
                <a:defRPr lang="ko-KR"/>
              </a:defPPr>
              <a:lvl1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  <a:defRPr sz="900"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</a:lstStyle>
            <a:p>
              <a:r>
                <a:rPr lang="ko-KR" altLang="en-US" sz="800" dirty="0" err="1" smtClean="0"/>
                <a:t>트래픽분석</a:t>
              </a:r>
              <a:endParaRPr lang="en-US" altLang="ko-KR" sz="800" dirty="0"/>
            </a:p>
            <a:p>
              <a:r>
                <a:rPr lang="en-US" altLang="ko-KR" sz="800" dirty="0"/>
                <a:t>ARPU</a:t>
              </a:r>
              <a:r>
                <a:rPr lang="ko-KR" altLang="en-US" sz="800" dirty="0"/>
                <a:t>분석</a:t>
              </a:r>
              <a:endParaRPr lang="en-US" altLang="ko-KR" sz="800" dirty="0"/>
            </a:p>
            <a:p>
              <a:r>
                <a:rPr lang="ko-KR" altLang="en-US" sz="800" dirty="0" err="1" smtClean="0"/>
                <a:t>불만콜분</a:t>
              </a:r>
              <a:r>
                <a:rPr lang="ko-KR" altLang="en-US" sz="800" dirty="0" err="1"/>
                <a:t>석</a:t>
              </a:r>
              <a:endParaRPr lang="en-US" altLang="ko-KR" sz="800" dirty="0"/>
            </a:p>
            <a:p>
              <a:r>
                <a:rPr lang="ko-KR" altLang="en-US" sz="800" dirty="0" smtClean="0"/>
                <a:t>수익성분석</a:t>
              </a:r>
              <a:endParaRPr lang="en-US" altLang="ko-KR" sz="800" dirty="0"/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4962636" y="2181937"/>
            <a:ext cx="819135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92075" indent="-92075" latinLnBrk="0">
              <a:buFont typeface="Arial" panose="020B0604020202020204" pitchFamily="34" charset="0"/>
              <a:buChar char="•"/>
              <a:tabLst>
                <a:tab pos="30163" algn="l"/>
                <a:tab pos="182563" algn="l"/>
              </a:tabLst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LTE </a:t>
            </a:r>
            <a:r>
              <a:rPr lang="ko-KR" altLang="en-US" sz="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망품질</a:t>
            </a: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관리</a:t>
            </a: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  <a:tabLst>
                <a:tab pos="30163" algn="l"/>
                <a:tab pos="182563" algn="l"/>
              </a:tabLst>
            </a:pP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망 장비 장애 감시</a:t>
            </a: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98366" y="2190599"/>
            <a:ext cx="1818500" cy="369332"/>
            <a:chOff x="655567" y="2122245"/>
            <a:chExt cx="1818500" cy="369332"/>
          </a:xfrm>
        </p:grpSpPr>
        <p:sp>
          <p:nvSpPr>
            <p:cNvPr id="216" name="TextBox 215"/>
            <p:cNvSpPr txBox="1"/>
            <p:nvPr/>
          </p:nvSpPr>
          <p:spPr>
            <a:xfrm>
              <a:off x="655567" y="2122245"/>
              <a:ext cx="108016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</a:pP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HDTV 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추천</a:t>
              </a: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en-US" altLang="ko-KR" sz="8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스푼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</a:pPr>
              <a:r>
                <a:rPr lang="ko-KR" altLang="en-US" sz="8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모바일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고객 해지방어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</a:pP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HDTV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성능개선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712640" y="2122245"/>
              <a:ext cx="761427" cy="24622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통합통계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2075" indent="-92075" latinLnBrk="0">
                <a:buFont typeface="Arial" panose="020B0604020202020204" pitchFamily="34" charset="0"/>
                <a:buChar char="•"/>
                <a:tabLst>
                  <a:tab pos="30163" algn="l"/>
                  <a:tab pos="182563" algn="l"/>
                </a:tabLst>
              </a:pP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</a:t>
              </a:r>
              <a:r>
                <a:rPr lang="en-US" altLang="ko-KR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IOT </a:t>
              </a:r>
              <a:r>
                <a:rPr lang="ko-KR" altLang="en-US" sz="8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패턴 분석</a:t>
              </a:r>
              <a:endPara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5592807" y="1889959"/>
            <a:ext cx="583493" cy="2000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latinLnBrk="0">
              <a:tabLst>
                <a:tab pos="30163" algn="l"/>
                <a:tab pos="182563" algn="l"/>
              </a:tabLst>
            </a:pPr>
            <a:r>
              <a:rPr lang="ko-KR" altLang="en-US" sz="1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네트워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</a:t>
            </a:r>
            <a:endParaRPr lang="ko-KR" altLang="en-US" sz="13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494155" y="1889959"/>
            <a:ext cx="437620" cy="2000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latinLnBrk="0">
              <a:tabLst>
                <a:tab pos="30163" algn="l"/>
                <a:tab pos="182563" algn="l"/>
              </a:tabLst>
            </a:pPr>
            <a:r>
              <a:rPr lang="ko-KR" altLang="en-US" sz="1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730392" y="1889959"/>
            <a:ext cx="128240" cy="2000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latinLnBrk="0">
              <a:tabLst>
                <a:tab pos="30163" algn="l"/>
                <a:tab pos="182563" algn="l"/>
              </a:tabLst>
            </a:pPr>
            <a:r>
              <a:rPr lang="en-US" altLang="ko-KR" sz="1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</a:t>
            </a:r>
            <a:endParaRPr lang="ko-KR" altLang="en-US" sz="13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H="1">
            <a:off x="2648744" y="4912027"/>
            <a:ext cx="1188000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rot="16200000" flipH="1">
            <a:off x="3824878" y="2691264"/>
            <a:ext cx="0" cy="622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rot="16200000" flipH="1">
            <a:off x="3824878" y="1049938"/>
            <a:ext cx="0" cy="622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rot="16200000" flipH="1">
            <a:off x="3811956" y="367959"/>
            <a:ext cx="0" cy="62280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7276222" y="2124413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7276222" y="3318876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7276222" y="4752213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17064" y="2788548"/>
            <a:ext cx="612000" cy="3162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t"/>
          <a:lstStyle/>
          <a:p>
            <a:pPr algn="ctr" latinLnBrk="0"/>
            <a:r>
              <a:rPr lang="en-US" altLang="ko-KR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8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4917064" y="3137508"/>
            <a:ext cx="612000" cy="299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t"/>
          <a:lstStyle/>
          <a:p>
            <a:pPr algn="ctr" latinLnBrk="0"/>
            <a:r>
              <a:rPr lang="en-US" altLang="ko-KR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8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4952201" y="2930643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Splunk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4952201" y="3261982"/>
            <a:ext cx="540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7" name="직선 화살표 연결선 146"/>
          <p:cNvCxnSpPr>
            <a:stCxn id="371" idx="0"/>
            <a:endCxn id="283" idx="2"/>
          </p:cNvCxnSpPr>
          <p:nvPr/>
        </p:nvCxnSpPr>
        <p:spPr>
          <a:xfrm flipV="1">
            <a:off x="5303567" y="5596767"/>
            <a:ext cx="919851" cy="2669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99" idx="0"/>
          </p:cNvCxnSpPr>
          <p:nvPr/>
        </p:nvCxnSpPr>
        <p:spPr>
          <a:xfrm flipV="1">
            <a:off x="2969237" y="5611813"/>
            <a:ext cx="514185" cy="251871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96" idx="0"/>
            <a:endCxn id="105" idx="2"/>
          </p:cNvCxnSpPr>
          <p:nvPr/>
        </p:nvCxnSpPr>
        <p:spPr>
          <a:xfrm flipV="1">
            <a:off x="3444795" y="5586971"/>
            <a:ext cx="711682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97" idx="0"/>
            <a:endCxn id="105" idx="2"/>
          </p:cNvCxnSpPr>
          <p:nvPr/>
        </p:nvCxnSpPr>
        <p:spPr>
          <a:xfrm flipV="1">
            <a:off x="3920353" y="5586971"/>
            <a:ext cx="236124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endCxn id="105" idx="2"/>
          </p:cNvCxnSpPr>
          <p:nvPr/>
        </p:nvCxnSpPr>
        <p:spPr>
          <a:xfrm flipH="1" flipV="1">
            <a:off x="4156477" y="5586971"/>
            <a:ext cx="250749" cy="2640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388" idx="0"/>
            <a:endCxn id="283" idx="2"/>
          </p:cNvCxnSpPr>
          <p:nvPr/>
        </p:nvCxnSpPr>
        <p:spPr>
          <a:xfrm flipV="1">
            <a:off x="4395911" y="5596767"/>
            <a:ext cx="1827507" cy="2669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375" idx="0"/>
            <a:endCxn id="283" idx="2"/>
          </p:cNvCxnSpPr>
          <p:nvPr/>
        </p:nvCxnSpPr>
        <p:spPr>
          <a:xfrm flipV="1">
            <a:off x="6130628" y="5596767"/>
            <a:ext cx="92790" cy="2669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389" idx="0"/>
            <a:endCxn id="283" idx="2"/>
          </p:cNvCxnSpPr>
          <p:nvPr/>
        </p:nvCxnSpPr>
        <p:spPr>
          <a:xfrm flipV="1">
            <a:off x="5579254" y="5596767"/>
            <a:ext cx="644164" cy="266917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2648744" y="4844891"/>
            <a:ext cx="1188000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주로 주기적 분석을 위한 기술 위주로 현재는 적용되어 있으며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목적 및 실시간 서비스를 위한 기술 적용과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지속적인 분석이 가능한 환경이 필요함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402019" y="4234944"/>
            <a:ext cx="61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7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7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439545" y="4409085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439545" y="4595876"/>
            <a:ext cx="540000" cy="1587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56" name="직선 화살표 연결선 155"/>
          <p:cNvCxnSpPr>
            <a:stCxn id="374" idx="0"/>
            <a:endCxn id="105" idx="2"/>
          </p:cNvCxnSpPr>
          <p:nvPr/>
        </p:nvCxnSpPr>
        <p:spPr>
          <a:xfrm flipV="1">
            <a:off x="1820640" y="5586971"/>
            <a:ext cx="2335837" cy="276713"/>
          </a:xfrm>
          <a:prstGeom prst="straightConnector1">
            <a:avLst/>
          </a:prstGeom>
          <a:ln w="31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873864" y="2181937"/>
            <a:ext cx="910506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92075" indent="-92075" latinLnBrk="0">
              <a:buFont typeface="Arial" panose="020B0604020202020204" pitchFamily="34" charset="0"/>
              <a:buChar char="•"/>
              <a:tabLst>
                <a:tab pos="30163" algn="l"/>
                <a:tab pos="182563" algn="l"/>
              </a:tabLst>
            </a:pPr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Fraud </a:t>
            </a: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감시 분석</a:t>
            </a: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2075" indent="-92075" latinLnBrk="0">
              <a:buFont typeface="Arial" panose="020B0604020202020204" pitchFamily="34" charset="0"/>
              <a:buChar char="•"/>
              <a:tabLst>
                <a:tab pos="30163" algn="l"/>
                <a:tab pos="182563" algn="l"/>
              </a:tabLst>
            </a:pPr>
            <a:r>
              <a:rPr lang="ko-KR" altLang="en-US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 문제 원인 분석</a:t>
            </a: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77563" y="5126712"/>
            <a:ext cx="372209" cy="6176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</a:p>
          <a:p>
            <a:pPr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55667" y="5468108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55667" y="4616857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55667" y="3868668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55667" y="3179027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76222" y="5696784"/>
            <a:ext cx="216000" cy="216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실행 단추: 시작 152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220888" y="3236328"/>
            <a:ext cx="5976664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280418"/>
            <a:ext cx="5976664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5102164"/>
            <a:ext cx="5976664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36632" y="4271528"/>
            <a:ext cx="1512000" cy="709368"/>
            <a:chOff x="4036632" y="4169928"/>
            <a:chExt cx="1512000" cy="709368"/>
          </a:xfrm>
        </p:grpSpPr>
        <p:sp>
          <p:nvSpPr>
            <p:cNvPr id="152" name="직사각형 151"/>
            <p:cNvSpPr/>
            <p:nvPr/>
          </p:nvSpPr>
          <p:spPr>
            <a:xfrm>
              <a:off x="4036632" y="437529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36633" y="4169928"/>
              <a:ext cx="56457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en-US" altLang="ko-KR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 SQL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101604" y="4415903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HBase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101604" y="4644627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Cassandra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816936" y="4415903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Redis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816936" y="4644627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MongoDB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5745088" y="427152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78996" y="4476895"/>
            <a:ext cx="1512000" cy="504000"/>
            <a:chOff x="5868742" y="4375295"/>
            <a:chExt cx="1512000" cy="504000"/>
          </a:xfrm>
        </p:grpSpPr>
        <p:sp>
          <p:nvSpPr>
            <p:cNvPr id="151" name="직사각형 150"/>
            <p:cNvSpPr/>
            <p:nvPr/>
          </p:nvSpPr>
          <p:spPr>
            <a:xfrm>
              <a:off x="5868742" y="4375295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920180" y="4415903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MySQL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41239" y="4415903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Sybase IQ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920180" y="464462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DB2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41239" y="464462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Vertica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288704" y="3644864"/>
            <a:ext cx="115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288704" y="3437434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339504" y="3691590"/>
            <a:ext cx="104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39504" y="3920314"/>
            <a:ext cx="104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88704" y="5106958"/>
            <a:ext cx="1512000" cy="715718"/>
            <a:chOff x="2288704" y="5005358"/>
            <a:chExt cx="1512000" cy="715718"/>
          </a:xfrm>
        </p:grpSpPr>
        <p:sp>
          <p:nvSpPr>
            <p:cNvPr id="138" name="직사각형 137"/>
            <p:cNvSpPr/>
            <p:nvPr/>
          </p:nvSpPr>
          <p:spPr>
            <a:xfrm>
              <a:off x="2288704" y="521707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288704" y="5005358"/>
              <a:ext cx="7216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실시간 수집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339504" y="526403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Flume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055392" y="526403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Kafka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339504" y="5487679"/>
              <a:ext cx="1403742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Open API / RSS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4036632" y="51069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036632" y="5318676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086929" y="536563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814338" y="536563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086929" y="55859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996588"/>
            <a:ext cx="5976664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4975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4076338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0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110494" y="2952995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형태소분석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59097" y="295299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SPSS, R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496816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2807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2472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88704" y="4271528"/>
            <a:ext cx="1512000" cy="709368"/>
            <a:chOff x="2288704" y="4169928"/>
            <a:chExt cx="1512000" cy="709368"/>
          </a:xfrm>
        </p:grpSpPr>
        <p:sp>
          <p:nvSpPr>
            <p:cNvPr id="150" name="직사각형 149"/>
            <p:cNvSpPr/>
            <p:nvPr/>
          </p:nvSpPr>
          <p:spPr>
            <a:xfrm>
              <a:off x="2288704" y="437529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88704" y="4169928"/>
              <a:ext cx="9236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분산 파일시스템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39504" y="4415903"/>
              <a:ext cx="140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HDFS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339504" y="4654413"/>
              <a:ext cx="140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S3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12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핵심 기술요소를 통해 구축된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환경 하에서 서비스를 분석하고 개발함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117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001870" y="1422534"/>
              <a:ext cx="25425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U+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플랫폼  핵심 기술 요소 현황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서비스 영역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2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601092" cy="288032"/>
          </a:xfrm>
        </p:spPr>
        <p:txBody>
          <a:bodyPr>
            <a:noAutofit/>
          </a:bodyPr>
          <a:lstStyle/>
          <a:p>
            <a:pPr algn="l" latinLnBrk="0"/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U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영역 분석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기술 현황 분석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2213540" y="32304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05970" y="2955078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Spotfire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4488" y="4797152"/>
            <a:ext cx="1746454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미디어</a:t>
            </a:r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4488" y="1996588"/>
            <a:ext cx="1746454" cy="14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217484" y="5953472"/>
            <a:ext cx="5976000" cy="6362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8392233" y="1609055"/>
            <a:ext cx="1260000" cy="307777"/>
            <a:chOff x="5393437" y="1473881"/>
            <a:chExt cx="3592011" cy="307777"/>
          </a:xfrm>
        </p:grpSpPr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5393437" y="1756759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5862731" y="1473881"/>
              <a:ext cx="265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4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활용서비스</a:t>
              </a:r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44488" y="1609055"/>
            <a:ext cx="1728192" cy="307777"/>
            <a:chOff x="4999537" y="1473881"/>
            <a:chExt cx="4529851" cy="307777"/>
          </a:xfrm>
        </p:grpSpPr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4999537" y="1756759"/>
              <a:ext cx="45298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6292400" y="1473881"/>
              <a:ext cx="1794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4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시스템</a:t>
              </a:r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8392233" y="3921352"/>
            <a:ext cx="1260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</a:t>
            </a:r>
            <a:r>
              <a: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392233" y="4797152"/>
            <a:ext cx="1260000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미디어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8392233" y="1996588"/>
            <a:ext cx="1260000" cy="18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8534732" y="2427187"/>
            <a:ext cx="10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스푼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8534732" y="4300715"/>
            <a:ext cx="10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생활사용패턴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8534732" y="5085184"/>
            <a:ext cx="100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HDTV</a:t>
            </a:r>
          </a:p>
          <a:p>
            <a:pPr algn="ctr" latinLnBrk="0"/>
            <a:r>
              <a:rPr lang="ko-KR" altLang="en-US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컨텐츠추천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534732" y="5466380"/>
            <a:ext cx="1008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HDTV/IPTV</a:t>
            </a:r>
          </a:p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구조개선</a:t>
            </a:r>
            <a:endParaRPr lang="en-US" altLang="ko-KR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534732" y="2719317"/>
            <a:ext cx="10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통합통계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8534732" y="3029574"/>
            <a:ext cx="10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해지방어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534732" y="3339684"/>
            <a:ext cx="10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컨시어지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582380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619566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LQMS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470820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소액결제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08007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  <a:r>
              <a:rPr lang="ko-KR" altLang="en-US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멤버쉽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435634" y="251413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U+BOX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246684" y="251413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U+NAVI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435634" y="280845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U+Paynow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246684" y="280845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광고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435634" y="310499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U+Share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246684" y="310499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U+Store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35634" y="515376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비디오포탈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1246684" y="5156299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U+HDTV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35634" y="544059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tvG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246684" y="543696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유플릭스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44488" y="3603496"/>
            <a:ext cx="1746454" cy="1080000"/>
            <a:chOff x="344488" y="3501128"/>
            <a:chExt cx="1746454" cy="1080000"/>
          </a:xfrm>
        </p:grpSpPr>
        <p:sp>
          <p:nvSpPr>
            <p:cNvPr id="75" name="직사각형 74"/>
            <p:cNvSpPr/>
            <p:nvPr/>
          </p:nvSpPr>
          <p:spPr>
            <a:xfrm>
              <a:off x="344488" y="3501128"/>
              <a:ext cx="1746454" cy="10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IOT</a:t>
              </a: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435634" y="3927206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</a:t>
              </a:r>
              <a:r>
                <a:rPr lang="en-US" altLang="ko-KR" sz="900" b="1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IoT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246684" y="3929741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9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Industrial </a:t>
              </a:r>
              <a:r>
                <a:rPr lang="en-US" altLang="ko-KR" sz="900" b="1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IoT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35634" y="4224557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b="1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맘카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46684" y="4227092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b="1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홈로봇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4545194" y="6022750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Usim</a:t>
            </a:r>
            <a:endParaRPr lang="en-US" altLang="ko-KR" sz="8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Wallet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470820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InApp</a:t>
            </a:r>
            <a:endParaRPr lang="en-US" altLang="ko-KR" sz="8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ko-KR" altLang="en-US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빌링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508007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웹로그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545194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여종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27600" y="295299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4813314" y="55859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2033" y="3242568"/>
            <a:ext cx="2556000" cy="917054"/>
            <a:chOff x="3554368" y="3242568"/>
            <a:chExt cx="2556000" cy="917054"/>
          </a:xfrm>
        </p:grpSpPr>
        <p:sp>
          <p:nvSpPr>
            <p:cNvPr id="185" name="직사각형 184"/>
            <p:cNvSpPr/>
            <p:nvPr/>
          </p:nvSpPr>
          <p:spPr>
            <a:xfrm>
              <a:off x="3554368" y="3441700"/>
              <a:ext cx="2556000" cy="7179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554368" y="3242568"/>
              <a:ext cx="71526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en-US" altLang="ko-KR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Interactive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4974206" y="3708565"/>
              <a:ext cx="104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ElasticSearch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301318" y="348826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Impala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624315" y="393305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SparkSQL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624315" y="348826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Hive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624315" y="3708565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presto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301318" y="3708565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Drill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301318" y="393305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Phoenix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974206" y="3933056"/>
              <a:ext cx="104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Solr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68669" y="3242568"/>
            <a:ext cx="1519722" cy="923890"/>
            <a:chOff x="6290672" y="3242568"/>
            <a:chExt cx="1519722" cy="923890"/>
          </a:xfrm>
        </p:grpSpPr>
        <p:sp>
          <p:nvSpPr>
            <p:cNvPr id="211" name="직사각형 210"/>
            <p:cNvSpPr/>
            <p:nvPr/>
          </p:nvSpPr>
          <p:spPr>
            <a:xfrm>
              <a:off x="6298394" y="3446458"/>
              <a:ext cx="1512000" cy="7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6290672" y="3242568"/>
              <a:ext cx="6206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일괄 처리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6343817" y="349338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Hive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7086136" y="349338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Spark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6343817" y="3727192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9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MapReduce</a:t>
              </a:r>
              <a:endParaRPr lang="ko-KR" altLang="en-US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086136" y="3727192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Pig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086136" y="394888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ETL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22" name="직사각형 221"/>
          <p:cNvSpPr/>
          <p:nvPr/>
        </p:nvSpPr>
        <p:spPr>
          <a:xfrm>
            <a:off x="2203132" y="3234450"/>
            <a:ext cx="6012176" cy="262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220888" y="3236328"/>
            <a:ext cx="5976664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280418"/>
            <a:ext cx="5976664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20888" y="5102164"/>
            <a:ext cx="5976664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4036632" y="4476896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6633" y="427152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101604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01604" y="4746227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Cassandra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16936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16936" y="4746227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MongoDB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45088" y="427152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778996" y="4476895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0434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51493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Sybase IQ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30434" y="4746228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51493" y="4746228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88704" y="5106958"/>
            <a:ext cx="1512000" cy="715718"/>
            <a:chOff x="2288704" y="5005358"/>
            <a:chExt cx="1512000" cy="715718"/>
          </a:xfrm>
        </p:grpSpPr>
        <p:sp>
          <p:nvSpPr>
            <p:cNvPr id="138" name="직사각형 137"/>
            <p:cNvSpPr/>
            <p:nvPr/>
          </p:nvSpPr>
          <p:spPr>
            <a:xfrm>
              <a:off x="2288704" y="521707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288704" y="5005358"/>
              <a:ext cx="72167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실시간 수집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339504" y="526403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Flume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055392" y="526403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Kafka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339504" y="5487679"/>
              <a:ext cx="1403742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Open API / RSS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4036632" y="51069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36632" y="5318676"/>
            <a:ext cx="1512000" cy="504000"/>
            <a:chOff x="4657549" y="5217076"/>
            <a:chExt cx="1512000" cy="504000"/>
          </a:xfrm>
        </p:grpSpPr>
        <p:sp>
          <p:nvSpPr>
            <p:cNvPr id="144" name="직사각형 143"/>
            <p:cNvSpPr/>
            <p:nvPr/>
          </p:nvSpPr>
          <p:spPr>
            <a:xfrm>
              <a:off x="4657549" y="521707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707846" y="526403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sqoop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435255" y="526403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crawling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707846" y="5487679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FTP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2220888" y="1996588"/>
            <a:ext cx="5976664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497543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</a:t>
            </a:r>
            <a:r>
              <a:rPr lang="en-US" altLang="ko-KR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hocQuery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4076338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4898142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380960" y="2952995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 Matrix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496816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2807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2472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88704" y="4271528"/>
            <a:ext cx="1512000" cy="709368"/>
            <a:chOff x="2288704" y="4169928"/>
            <a:chExt cx="1512000" cy="709368"/>
          </a:xfrm>
        </p:grpSpPr>
        <p:sp>
          <p:nvSpPr>
            <p:cNvPr id="150" name="직사각형 149"/>
            <p:cNvSpPr/>
            <p:nvPr/>
          </p:nvSpPr>
          <p:spPr>
            <a:xfrm>
              <a:off x="2288704" y="437529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88704" y="4169928"/>
              <a:ext cx="9236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분산 파일시스템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39504" y="4415903"/>
              <a:ext cx="140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HDFS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339504" y="4654413"/>
              <a:ext cx="140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S3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12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기술요소를 통해 구축된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 하에서 서비스를 분석하고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117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120721" y="1422534"/>
              <a:ext cx="23048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U+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플랫폼  핵심 기술 요소 현황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(IT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영역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2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601092" cy="288032"/>
          </a:xfrm>
        </p:spPr>
        <p:txBody>
          <a:bodyPr>
            <a:noAutofit/>
          </a:bodyPr>
          <a:lstStyle/>
          <a:p>
            <a:pPr algn="l" latinLnBrk="0"/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U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 분석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기술 현황 분석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2203132" y="3234450"/>
            <a:ext cx="6012176" cy="262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13540" y="32304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13590" y="2955078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Spotfire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4488" y="4293096"/>
            <a:ext cx="1746454" cy="16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</a:t>
            </a:r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4488" y="1989031"/>
            <a:ext cx="1746454" cy="13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17484" y="5953472"/>
            <a:ext cx="5976000" cy="6362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8392233" y="1609055"/>
            <a:ext cx="1260000" cy="307777"/>
            <a:chOff x="5393437" y="1473881"/>
            <a:chExt cx="3592011" cy="307777"/>
          </a:xfrm>
        </p:grpSpPr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5393437" y="1756759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5862731" y="1473881"/>
              <a:ext cx="265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4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활용서비스</a:t>
              </a:r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344488" y="1609055"/>
            <a:ext cx="1728192" cy="307777"/>
            <a:chOff x="4999537" y="1473881"/>
            <a:chExt cx="4529851" cy="307777"/>
          </a:xfrm>
        </p:grpSpPr>
        <p:sp>
          <p:nvSpPr>
            <p:cNvPr id="89" name="Line 16"/>
            <p:cNvSpPr>
              <a:spLocks noChangeShapeType="1"/>
            </p:cNvSpPr>
            <p:nvPr/>
          </p:nvSpPr>
          <p:spPr bwMode="auto">
            <a:xfrm>
              <a:off x="4999537" y="1756759"/>
              <a:ext cx="45298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6292400" y="1473881"/>
              <a:ext cx="1794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4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시스템</a:t>
              </a:r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5452056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uCUBE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408496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통합통계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625980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SMS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561347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ERP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423615" y="3060277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CDMA CDR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23615" y="2772505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홈페이지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251623" y="2772505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TLO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1251623" y="220829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CTI/ARS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4488" y="3402712"/>
            <a:ext cx="1746454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가정</a:t>
            </a:r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23615" y="220829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uCUBE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23615" y="2494308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단말기 관리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251623" y="3060277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IB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로밍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4500088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PowerBIll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625980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Rated CDR</a:t>
            </a:r>
          </a:p>
        </p:txBody>
      </p:sp>
      <p:sp>
        <p:nvSpPr>
          <p:cNvPr id="216" name="직사각형 215"/>
          <p:cNvSpPr/>
          <p:nvPr/>
        </p:nvSpPr>
        <p:spPr>
          <a:xfrm>
            <a:off x="3561347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PartnerPlus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452056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TOSS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927600" y="295299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813314" y="55859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380960" y="2739400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MSTR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88704" y="3655622"/>
            <a:ext cx="115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288704" y="3437434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39504" y="3691590"/>
            <a:ext cx="104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339504" y="3920314"/>
            <a:ext cx="104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4500088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Vantive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6408496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CDMA</a:t>
            </a:r>
          </a:p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423615" y="478244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정산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251623" y="5615228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070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센트릭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423615" y="5615228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NMS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1251623" y="5339840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단말</a:t>
            </a:r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물류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251623" y="5067048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PowerBIill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423615" y="363321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uCUBE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423615" y="3932835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방송센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</a:t>
            </a:r>
          </a:p>
        </p:txBody>
      </p:sp>
      <p:sp>
        <p:nvSpPr>
          <p:cNvPr id="280" name="직사각형 279"/>
          <p:cNvSpPr/>
          <p:nvPr/>
        </p:nvSpPr>
        <p:spPr>
          <a:xfrm>
            <a:off x="1251623" y="3633211"/>
            <a:ext cx="756000" cy="5516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Power/IP/</a:t>
            </a:r>
          </a:p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ARP NMS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423615" y="4501500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uCUBE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423615" y="5339840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기업상</a:t>
            </a:r>
            <a:r>
              <a:rPr lang="ko-KR" altLang="en-US" sz="9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423615" y="5067048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기업대리점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251623" y="478244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기업전화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1251623" y="2494308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</a:t>
            </a:r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모바일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로그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1251623" y="4501500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TOSS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92233" y="3482580"/>
            <a:ext cx="1260000" cy="948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지원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392233" y="4473047"/>
            <a:ext cx="1260000" cy="14400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영업정보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392233" y="1996589"/>
            <a:ext cx="1260000" cy="14400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마케팅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430333" y="2220778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개인화서비스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430333" y="2939506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해지방어</a:t>
            </a:r>
          </a:p>
        </p:txBody>
      </p:sp>
      <p:sp>
        <p:nvSpPr>
          <p:cNvPr id="237" name="직사각형 236"/>
          <p:cNvSpPr/>
          <p:nvPr/>
        </p:nvSpPr>
        <p:spPr>
          <a:xfrm>
            <a:off x="8430333" y="3940202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LTE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요금제 </a:t>
            </a:r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Down 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방지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8430333" y="4185785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VOC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불만콜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430333" y="4688425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지표관리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8430333" y="4924467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이상관리</a:t>
            </a:r>
          </a:p>
        </p:txBody>
      </p:sp>
      <p:sp>
        <p:nvSpPr>
          <p:cNvPr id="242" name="직사각형 241"/>
          <p:cNvSpPr/>
          <p:nvPr/>
        </p:nvSpPr>
        <p:spPr>
          <a:xfrm>
            <a:off x="8430333" y="3688503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트래픽분석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430333" y="5416614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ARPU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8430333" y="2462595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고객타겟팅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8430333" y="5660459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수익성분석</a:t>
            </a:r>
          </a:p>
        </p:txBody>
      </p:sp>
      <p:sp>
        <p:nvSpPr>
          <p:cNvPr id="246" name="직사각형 245"/>
          <p:cNvSpPr/>
          <p:nvPr/>
        </p:nvSpPr>
        <p:spPr>
          <a:xfrm>
            <a:off x="8430333" y="2699029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Cross/Up-Sell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8430333" y="5165335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영업실적</a:t>
            </a:r>
          </a:p>
        </p:txBody>
      </p:sp>
      <p:sp>
        <p:nvSpPr>
          <p:cNvPr id="288" name="직사각형 287"/>
          <p:cNvSpPr/>
          <p:nvPr/>
        </p:nvSpPr>
        <p:spPr>
          <a:xfrm>
            <a:off x="8430333" y="3175916"/>
            <a:ext cx="1188000" cy="2107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통합한도모</a:t>
            </a:r>
            <a:r>
              <a: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3512033" y="3242568"/>
            <a:ext cx="2556000" cy="917054"/>
            <a:chOff x="3554368" y="3242568"/>
            <a:chExt cx="2556000" cy="917054"/>
          </a:xfrm>
        </p:grpSpPr>
        <p:sp>
          <p:nvSpPr>
            <p:cNvPr id="154" name="직사각형 153"/>
            <p:cNvSpPr/>
            <p:nvPr/>
          </p:nvSpPr>
          <p:spPr>
            <a:xfrm>
              <a:off x="3554368" y="3441700"/>
              <a:ext cx="2556000" cy="7179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554368" y="3242568"/>
              <a:ext cx="71526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en-US" altLang="ko-KR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Interactive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974206" y="3708565"/>
              <a:ext cx="104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ElasticSearch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301318" y="348826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Impala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624315" y="393305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SparkSQL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624315" y="348826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Hive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624315" y="3708565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presto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301318" y="3708565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Drill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01318" y="393305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Phoenix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974206" y="3933056"/>
              <a:ext cx="104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Solr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68669" y="3242568"/>
            <a:ext cx="1519722" cy="923890"/>
            <a:chOff x="6168669" y="3242568"/>
            <a:chExt cx="1519722" cy="923890"/>
          </a:xfrm>
        </p:grpSpPr>
        <p:sp>
          <p:nvSpPr>
            <p:cNvPr id="202" name="직사각형 201"/>
            <p:cNvSpPr/>
            <p:nvPr/>
          </p:nvSpPr>
          <p:spPr>
            <a:xfrm>
              <a:off x="6176391" y="3446458"/>
              <a:ext cx="1512000" cy="7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168669" y="3242568"/>
              <a:ext cx="6206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일괄 처리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6221814" y="349338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Hive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6964133" y="349338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Spark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221814" y="3727192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9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MapReduce</a:t>
              </a:r>
              <a:endParaRPr lang="ko-KR" altLang="en-US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6964133" y="3727192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Pig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964133" y="394888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ETL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7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기술요소를 통해 구축된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 하에서 서비스를 분석하고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090942" y="1196752"/>
            <a:ext cx="5886394" cy="341313"/>
            <a:chOff x="352877" y="1422534"/>
            <a:chExt cx="3592011" cy="341313"/>
          </a:xfrm>
        </p:grpSpPr>
        <p:sp>
          <p:nvSpPr>
            <p:cNvPr id="117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947092" y="1422534"/>
              <a:ext cx="26520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U+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 플랫폼  핵심 기술 요소 현황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네트워크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영역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23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5314220" cy="288032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U+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네크워크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영역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시스템 기술 현황 분석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2220888" y="3236328"/>
            <a:ext cx="5976664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220888" y="4280418"/>
            <a:ext cx="5976664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저장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220888" y="5102164"/>
            <a:ext cx="5976664" cy="75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4036632" y="4476896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4036633" y="427152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101604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HBase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101604" y="4746227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Cassandra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4816936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816936" y="4746227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MongoDB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5745088" y="427152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778996" y="4476895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5830434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MySQL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6551493" y="4517503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Sybase IQ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5830434" y="4746228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551493" y="4746228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Vertica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2288704" y="5318676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2288704" y="51069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339504" y="536563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3055392" y="536563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Kafka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339504" y="5589279"/>
            <a:ext cx="1403742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API / RSS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036632" y="51069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4036632" y="5318676"/>
            <a:ext cx="151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086929" y="536563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sqoop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4814338" y="5365634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crawling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086929" y="5589279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FTP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220888" y="1996588"/>
            <a:ext cx="5976664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2342797" y="24975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</a:t>
            </a:r>
            <a:r>
              <a:rPr lang="en-US" altLang="ko-KR" sz="12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hocQuery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3237602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4076338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4898142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718254" y="2496815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6539858" y="24968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7374238" y="2496816"/>
            <a:ext cx="751306" cy="64807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176642" y="22807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609930" y="22472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2288704" y="4271528"/>
            <a:ext cx="1512000" cy="709368"/>
            <a:chOff x="2288704" y="4169928"/>
            <a:chExt cx="1512000" cy="709368"/>
          </a:xfrm>
        </p:grpSpPr>
        <p:sp>
          <p:nvSpPr>
            <p:cNvPr id="220" name="직사각형 219"/>
            <p:cNvSpPr/>
            <p:nvPr/>
          </p:nvSpPr>
          <p:spPr>
            <a:xfrm>
              <a:off x="2288704" y="4375296"/>
              <a:ext cx="1512000" cy="5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2288704" y="4169928"/>
              <a:ext cx="9236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분산 파일시스템</a:t>
              </a: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2339504" y="4415903"/>
              <a:ext cx="140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HDFS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2339504" y="4654413"/>
              <a:ext cx="140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S3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2213540" y="32304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7405970" y="29623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SAS VA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217484" y="5953472"/>
            <a:ext cx="5976000" cy="6362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원천</a:t>
            </a:r>
          </a:p>
        </p:txBody>
      </p:sp>
      <p:grpSp>
        <p:nvGrpSpPr>
          <p:cNvPr id="230" name="그룹 229"/>
          <p:cNvGrpSpPr/>
          <p:nvPr/>
        </p:nvGrpSpPr>
        <p:grpSpPr>
          <a:xfrm>
            <a:off x="8392233" y="1609055"/>
            <a:ext cx="1260000" cy="307777"/>
            <a:chOff x="5393437" y="1473881"/>
            <a:chExt cx="3592011" cy="307777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5393437" y="1756759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5862731" y="1473881"/>
              <a:ext cx="265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4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활용서비스</a:t>
              </a:r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344488" y="1609055"/>
            <a:ext cx="1728192" cy="307777"/>
            <a:chOff x="4999537" y="1473881"/>
            <a:chExt cx="4529851" cy="307777"/>
          </a:xfrm>
        </p:grpSpPr>
        <p:sp>
          <p:nvSpPr>
            <p:cNvPr id="234" name="Line 16"/>
            <p:cNvSpPr>
              <a:spLocks noChangeShapeType="1"/>
            </p:cNvSpPr>
            <p:nvPr/>
          </p:nvSpPr>
          <p:spPr bwMode="auto">
            <a:xfrm>
              <a:off x="4999537" y="1756759"/>
              <a:ext cx="45298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5" name="Rectangle 17"/>
            <p:cNvSpPr>
              <a:spLocks noChangeArrowheads="1"/>
            </p:cNvSpPr>
            <p:nvPr/>
          </p:nvSpPr>
          <p:spPr bwMode="auto">
            <a:xfrm>
              <a:off x="6292400" y="1473881"/>
              <a:ext cx="1794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4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시스템</a:t>
              </a:r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5452056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uCUBE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6408496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Trace Log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2625980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CDMA CDR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3561347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LTE CDR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4500088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ABAS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2625980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Rated CDR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3561347" y="6292304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LQMS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452056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TOSS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927600" y="29623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4813314" y="55859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2288704" y="3655622"/>
            <a:ext cx="1152000" cy="5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288704" y="3437434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2339504" y="3691590"/>
            <a:ext cx="104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 Streaming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2339504" y="3920314"/>
            <a:ext cx="104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Storm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4500088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VoLTE</a:t>
            </a:r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CDR</a:t>
            </a:r>
            <a:endParaRPr lang="en-US" altLang="ko-KR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9" name="직사각형 278"/>
          <p:cNvSpPr/>
          <p:nvPr/>
        </p:nvSpPr>
        <p:spPr>
          <a:xfrm>
            <a:off x="6408496" y="6016972"/>
            <a:ext cx="864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EDW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5751477" y="29623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Mahout</a:t>
            </a:r>
          </a:p>
        </p:txBody>
      </p:sp>
      <p:sp>
        <p:nvSpPr>
          <p:cNvPr id="311" name="직사각형 310"/>
          <p:cNvSpPr/>
          <p:nvPr/>
        </p:nvSpPr>
        <p:spPr>
          <a:xfrm>
            <a:off x="3270629" y="2962316"/>
            <a:ext cx="684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9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Splunk</a:t>
            </a:r>
            <a:endParaRPr lang="en-US" altLang="ko-KR" sz="9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344488" y="4797152"/>
            <a:ext cx="1746454" cy="10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</a:t>
            </a:r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말</a:t>
            </a:r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344488" y="1996588"/>
            <a:ext cx="1746454" cy="147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무선망 </a:t>
            </a:r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NMS</a:t>
            </a: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435634" y="251413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LQMS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246684" y="251413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LBNOS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435634" y="280845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ABAS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1246684" y="280845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PRISM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435634" y="310499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INMS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1246684" y="3104992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ESS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435634" y="515376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MDT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1246684" y="5156299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</a:t>
            </a:r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knight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435634" y="5440594"/>
            <a:ext cx="75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 mobile DM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33" name="그룹 332"/>
          <p:cNvGrpSpPr/>
          <p:nvPr/>
        </p:nvGrpSpPr>
        <p:grpSpPr>
          <a:xfrm>
            <a:off x="344488" y="3603496"/>
            <a:ext cx="1746454" cy="1080000"/>
            <a:chOff x="344488" y="3501128"/>
            <a:chExt cx="1746454" cy="1080000"/>
          </a:xfrm>
        </p:grpSpPr>
        <p:sp>
          <p:nvSpPr>
            <p:cNvPr id="334" name="직사각형 333"/>
            <p:cNvSpPr/>
            <p:nvPr/>
          </p:nvSpPr>
          <p:spPr>
            <a:xfrm>
              <a:off x="344488" y="3501128"/>
              <a:ext cx="1746454" cy="10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유선망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NMS</a:t>
              </a:r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35634" y="3927206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ITAS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1246684" y="3929741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IPNMS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35634" y="4224557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9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ANMS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1246684" y="4227092"/>
              <a:ext cx="756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90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PowerNMS</a:t>
              </a:r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40" name="직사각형 339"/>
          <p:cNvSpPr/>
          <p:nvPr/>
        </p:nvSpPr>
        <p:spPr>
          <a:xfrm>
            <a:off x="8392233" y="4697503"/>
            <a:ext cx="1260000" cy="1180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미디어</a:t>
            </a:r>
          </a:p>
        </p:txBody>
      </p:sp>
      <p:sp>
        <p:nvSpPr>
          <p:cNvPr id="341" name="직사각형 340"/>
          <p:cNvSpPr/>
          <p:nvPr/>
        </p:nvSpPr>
        <p:spPr>
          <a:xfrm>
            <a:off x="8392233" y="1996588"/>
            <a:ext cx="1260000" cy="259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NAVIS</a:t>
            </a:r>
            <a:endParaRPr lang="ko-KR" altLang="en-US" sz="105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8534732" y="2371740"/>
            <a:ext cx="10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불만콜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8534732" y="4997976"/>
            <a:ext cx="10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LTE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망 품질 관리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8534732" y="5414784"/>
            <a:ext cx="10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트래픽</a:t>
            </a:r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</a:t>
            </a:r>
            <a:endParaRPr lang="en-US" altLang="ko-KR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8534732" y="2803883"/>
            <a:ext cx="10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품질불량 분석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7" name="직사각형 346"/>
          <p:cNvSpPr/>
          <p:nvPr/>
        </p:nvSpPr>
        <p:spPr>
          <a:xfrm>
            <a:off x="8534732" y="3236026"/>
            <a:ext cx="10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장애 근본 원인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8534732" y="3668169"/>
            <a:ext cx="100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투자 우선순위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8533908" y="4100314"/>
            <a:ext cx="1008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 감지 분석</a:t>
            </a:r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73" name="직사각형 372"/>
          <p:cNvSpPr/>
          <p:nvPr/>
        </p:nvSpPr>
        <p:spPr>
          <a:xfrm>
            <a:off x="2203132" y="3234450"/>
            <a:ext cx="6012176" cy="262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512033" y="3242568"/>
            <a:ext cx="2556000" cy="917054"/>
            <a:chOff x="3554368" y="3242568"/>
            <a:chExt cx="2556000" cy="917054"/>
          </a:xfrm>
        </p:grpSpPr>
        <p:sp>
          <p:nvSpPr>
            <p:cNvPr id="121" name="직사각형 120"/>
            <p:cNvSpPr/>
            <p:nvPr/>
          </p:nvSpPr>
          <p:spPr>
            <a:xfrm>
              <a:off x="3554368" y="3441700"/>
              <a:ext cx="2556000" cy="7179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554368" y="3242568"/>
              <a:ext cx="71526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en-US" altLang="ko-KR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Interactive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974206" y="3708565"/>
              <a:ext cx="104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ElasticSearch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301318" y="348826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Impala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624315" y="393305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SparkSQL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624315" y="348826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Hive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624315" y="3708565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presto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4301318" y="3708565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Drill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01318" y="3933056"/>
              <a:ext cx="57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Phoenix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974206" y="3933056"/>
              <a:ext cx="104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Solr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6168669" y="3242568"/>
            <a:ext cx="1519722" cy="923890"/>
            <a:chOff x="6290672" y="3242568"/>
            <a:chExt cx="1519722" cy="923890"/>
          </a:xfrm>
        </p:grpSpPr>
        <p:sp>
          <p:nvSpPr>
            <p:cNvPr id="133" name="직사각형 132"/>
            <p:cNvSpPr/>
            <p:nvPr/>
          </p:nvSpPr>
          <p:spPr>
            <a:xfrm>
              <a:off x="6298394" y="3446458"/>
              <a:ext cx="1512000" cy="7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latinLnBrk="0"/>
              <a:endParaRPr lang="ko-KR" altLang="en-US" sz="9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290672" y="3242568"/>
              <a:ext cx="62068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latinLnBrk="0"/>
              <a:r>
                <a:rPr lang="ko-KR" altLang="en-US" sz="9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일괄 처리</a:t>
              </a:r>
              <a:endPara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343817" y="349338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Hive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7086136" y="3493388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Spark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343817" y="3727192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9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MapReduce</a:t>
              </a:r>
              <a:endParaRPr lang="ko-KR" altLang="en-US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7086136" y="3727192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Pig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086136" y="3948884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ETL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67586"/>
              </p:ext>
            </p:extLst>
          </p:nvPr>
        </p:nvGraphicFramePr>
        <p:xfrm>
          <a:off x="344489" y="1661160"/>
          <a:ext cx="9217024" cy="4720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1"/>
                <a:gridCol w="1195333"/>
                <a:gridCol w="1483365"/>
                <a:gridCol w="1483365"/>
                <a:gridCol w="1483365"/>
                <a:gridCol w="1483365"/>
              </a:tblGrid>
              <a:tr h="36138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2016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빅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추진 체계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셋업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및 기반 확보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2017~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33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1Q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9219">
                <a:tc gridSpan="6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3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빅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Data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기반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신규 서비스 구축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38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빅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Data</a:t>
                      </a:r>
                    </a:p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kern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공통 플랫폼 확보 및</a:t>
                      </a:r>
                      <a:endParaRPr lang="en-US" altLang="ko-KR" sz="1400" b="1" kern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kern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분석 환경 마련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38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Data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의 생성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수집 확대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및 품질 관리 체계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셋업</a:t>
                      </a:r>
                      <a:endParaRPr lang="ko-KR" altLang="en-US" sz="1400" b="1" kern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38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분석 역량 및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지원 체계 </a:t>
                      </a:r>
                      <a:r>
                        <a:rPr lang="ko-KR" altLang="en-US" sz="1400" b="1" kern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61662" y="1687724"/>
            <a:ext cx="2052000" cy="5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smtClean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영역 구분</a:t>
            </a:r>
            <a:endParaRPr lang="ko-KR" altLang="en-US" sz="1400" b="1" dirty="0">
              <a:solidFill>
                <a:schemeClr val="bg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2" name="왼쪽/오른쪽 화살표 71"/>
          <p:cNvSpPr/>
          <p:nvPr/>
        </p:nvSpPr>
        <p:spPr>
          <a:xfrm>
            <a:off x="2792760" y="2677128"/>
            <a:ext cx="828000" cy="180000"/>
          </a:xfrm>
          <a:prstGeom prst="left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28052" y="3082163"/>
            <a:ext cx="79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서비스 디자인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28052" y="3942832"/>
            <a:ext cx="79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플랫폼 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</a:b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방향 결정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819086" y="4817975"/>
            <a:ext cx="1785261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Data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Feasibility 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검토 및</a:t>
            </a:r>
            <a:endParaRPr lang="en-US" altLang="ko-KR" sz="1200" b="1" dirty="0" smtClean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원천 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Data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 생성 기획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93" name="왼쪽/오른쪽 화살표 92"/>
          <p:cNvSpPr/>
          <p:nvPr/>
        </p:nvSpPr>
        <p:spPr>
          <a:xfrm>
            <a:off x="3629535" y="2677128"/>
            <a:ext cx="1912034" cy="180000"/>
          </a:xfrm>
          <a:prstGeom prst="left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71963" y="2345703"/>
            <a:ext cx="713905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Phase 2</a:t>
            </a:r>
          </a:p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Pilot 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수행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endParaRPr lang="ko-KR" altLang="en-US" sz="12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886388" y="3082164"/>
            <a:ext cx="16143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Quick Win </a:t>
            </a:r>
            <a:b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</a:b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분석 모델 생성  및 검증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620570" y="3942832"/>
            <a:ext cx="98377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플랫폼 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선정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664966" y="4817975"/>
            <a:ext cx="2428585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Data Lake / Sandbox / </a:t>
            </a:r>
            <a:b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</a:b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메타 관리 시스템 구축</a:t>
            </a:r>
            <a:endParaRPr lang="en-US" altLang="ko-KR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591175" y="3082164"/>
            <a:ext cx="1985963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추가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 Data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</a:b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분석 서비스 상용화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667625" y="3082163"/>
            <a:ext cx="1885996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모델 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고도화 및</a:t>
            </a:r>
            <a:endParaRPr lang="en-US" altLang="ko-KR" sz="1200" b="1" dirty="0" smtClean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신 서비스 시나리오 발굴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677821" y="2345703"/>
            <a:ext cx="1101832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Phase </a:t>
            </a:r>
            <a:r>
              <a:rPr lang="en-US" altLang="ko-KR" sz="12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</a:t>
            </a:r>
            <a:endParaRPr lang="en-US" altLang="ko-KR" sz="1200" b="1" dirty="0" smtClean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서비스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구현 기획</a:t>
            </a:r>
            <a:endParaRPr lang="ko-KR" altLang="en-US" sz="12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1" name="왼쪽/오른쪽 화살표 130"/>
          <p:cNvSpPr/>
          <p:nvPr/>
        </p:nvSpPr>
        <p:spPr>
          <a:xfrm>
            <a:off x="5541569" y="2677128"/>
            <a:ext cx="2083965" cy="180000"/>
          </a:xfrm>
          <a:prstGeom prst="left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50771" y="2345703"/>
            <a:ext cx="598489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Phase 3</a:t>
            </a:r>
          </a:p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본 구축</a:t>
            </a:r>
            <a:endParaRPr lang="ko-KR" altLang="en-US" sz="12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3" name="왼쪽/오른쪽 화살표 132"/>
          <p:cNvSpPr/>
          <p:nvPr/>
        </p:nvSpPr>
        <p:spPr>
          <a:xfrm>
            <a:off x="7625535" y="2677128"/>
            <a:ext cx="1908000" cy="180000"/>
          </a:xfrm>
          <a:prstGeom prst="left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174873" y="2345703"/>
            <a:ext cx="779628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Phase 4</a:t>
            </a:r>
          </a:p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지속적 혁신</a:t>
            </a:r>
            <a:endParaRPr lang="ko-KR" altLang="en-US" sz="12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5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영역의 단계적 이행을 토대로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서비스의 지속적 혁신 및 신규 서비스 발굴 확대하겠음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591175" y="3942832"/>
            <a:ext cx="1502377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플랫폼 구축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28053" y="5636057"/>
            <a:ext cx="1776294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육성 방안 수립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4966" y="5636057"/>
            <a:ext cx="3384378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교육 대상자 선정 및 교육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5381" y="5958268"/>
            <a:ext cx="1778966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err="1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거버넌스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 체계 수립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62" name="제목 5"/>
          <p:cNvSpPr>
            <a:spLocks noGrp="1"/>
          </p:cNvSpPr>
          <p:nvPr>
            <p:ph type="title"/>
          </p:nvPr>
        </p:nvSpPr>
        <p:spPr>
          <a:xfrm>
            <a:off x="344488" y="188640"/>
            <a:ext cx="4608512" cy="288032"/>
          </a:xfrm>
        </p:spPr>
        <p:txBody>
          <a:bodyPr>
            <a:noAutofit/>
          </a:bodyPr>
          <a:lstStyle/>
          <a:p>
            <a:pPr algn="l" latinLnBrk="0"/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추진 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로드맵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41570" y="2037988"/>
            <a:ext cx="0" cy="432000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617296" y="2037988"/>
            <a:ext cx="0" cy="432000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618716" y="2037988"/>
            <a:ext cx="0" cy="432000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73324" y="1245106"/>
            <a:ext cx="1139735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latinLnBrk="0"/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Quick Win</a:t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(7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월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. 1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차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Open)</a:t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▼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77069" y="1245106"/>
            <a:ext cx="884858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latinLnBrk="0"/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서비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스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open</a:t>
            </a:r>
          </a:p>
          <a:p>
            <a:pPr algn="ctr" latinLnBrk="0"/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(11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월말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470762" y="1422152"/>
            <a:ext cx="823944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 latinLnBrk="0"/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서비스 확대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647539" y="4817975"/>
            <a:ext cx="1885996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서비스 확대를 위한 </a:t>
            </a:r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/>
            </a:r>
            <a:b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</a:br>
            <a:r>
              <a:rPr lang="en-US" altLang="ko-KR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Data</a:t>
            </a:r>
            <a:r>
              <a:rPr lang="ko-KR" altLang="en-US" sz="1200" b="1" dirty="0" smtClean="0">
                <a:solidFill>
                  <a:prstClr val="black"/>
                </a:solidFill>
                <a:latin typeface="LG스마트체 Regular" charset="-127"/>
                <a:ea typeface="LG스마트체 Regular" charset="-127"/>
              </a:rPr>
              <a:t> 통합</a:t>
            </a:r>
            <a:endParaRPr lang="ko-KR" altLang="en-US" sz="1200" b="1" dirty="0">
              <a:solidFill>
                <a:prstClr val="black"/>
              </a:solidFill>
              <a:latin typeface="LG스마트체 Regular" charset="-127"/>
              <a:ea typeface="LG스마트체 Regular" charset="-127"/>
            </a:endParaRPr>
          </a:p>
        </p:txBody>
      </p:sp>
      <p:sp>
        <p:nvSpPr>
          <p:cNvPr id="35" name="실행 단추: 시작 34">
            <a:hlinkClick r:id="rId2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2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/>
          <p:cNvSpPr/>
          <p:nvPr/>
        </p:nvSpPr>
        <p:spPr>
          <a:xfrm>
            <a:off x="7977336" y="1700807"/>
            <a:ext cx="1368152" cy="4136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Cloud</a:t>
            </a: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(AWS)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470812" y="3607806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보안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470812" y="4060583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0888" y="313472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20888" y="4030544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</a:t>
            </a:r>
            <a:r>
              <a: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220888" y="4951408"/>
            <a:ext cx="5976664" cy="82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수집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68706" y="4286396"/>
            <a:ext cx="1224000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68742" y="4286395"/>
            <a:ext cx="1422422" cy="5401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36633" y="4286396"/>
            <a:ext cx="1500425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7222" y="1819450"/>
            <a:ext cx="1229400" cy="4561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</a:t>
            </a:r>
          </a:p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65486" y="4050709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비디오포털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5486" y="5089998"/>
            <a:ext cx="992872" cy="9078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뮤직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65486" y="2436340"/>
            <a:ext cx="992872" cy="13270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Home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en-US" altLang="ko-KR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endCxn id="105" idx="1"/>
          </p:cNvCxnSpPr>
          <p:nvPr/>
        </p:nvCxnSpPr>
        <p:spPr>
          <a:xfrm>
            <a:off x="1776622" y="536540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776622" y="2683248"/>
            <a:ext cx="4442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25700" y="4858527"/>
            <a:ext cx="556563" cy="5539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</a:p>
          <a:p>
            <a:pPr latinLnBrk="0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/Input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03592" y="2283138"/>
            <a:ext cx="409086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</a:t>
            </a:r>
            <a:endParaRPr lang="ko-KR" altLang="en-US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20889" y="5887698"/>
            <a:ext cx="2952328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외부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08776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397352" y="5779408"/>
            <a:ext cx="0" cy="115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257717" y="5888320"/>
            <a:ext cx="2968406" cy="493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내부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Data/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4904" y="4100078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파일시스템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32720" y="4616912"/>
            <a:ext cx="1080120" cy="17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 (EMR)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6633" y="4100078"/>
            <a:ext cx="564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SQL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8904" y="4338900"/>
            <a:ext cx="1378399" cy="1923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DynamoDB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88903" y="4616912"/>
            <a:ext cx="1378400" cy="169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ElastiCache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68778" y="408766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 </a:t>
            </a:r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RDBMS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64514" y="3392898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25206" y="3162234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465611" y="3471605"/>
            <a:ext cx="1241312" cy="1539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Kinesis Client Library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73245" y="3691993"/>
            <a:ext cx="1233678" cy="1571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EMR(Hadoop Eco)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72880" y="3387208"/>
            <a:ext cx="4252664" cy="5458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940696" y="3469850"/>
            <a:ext cx="786135" cy="142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Redshift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936631" y="3691575"/>
            <a:ext cx="790200" cy="1516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ElasticSearch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25708" y="3174833"/>
            <a:ext cx="11961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en-US" altLang="ko-KR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Interactive/</a:t>
            </a:r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일괄 처리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43565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3185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실시간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536756" y="5270384"/>
            <a:ext cx="1191908" cy="14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Kinesis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657549" y="5191676"/>
            <a:ext cx="1436358" cy="5401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latinLnBrk="0"/>
            <a:endParaRPr lang="ko-KR" altLang="en-US" sz="9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653747" y="5005358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/>
            <a:r>
              <a:rPr lang="ko-KR" altLang="en-US" sz="9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 수집</a:t>
            </a:r>
            <a:endParaRPr lang="ko-KR" altLang="en-US" sz="9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726831" y="5260915"/>
            <a:ext cx="1316157" cy="163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DataPipeline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220888" y="1819450"/>
            <a:ext cx="5976664" cy="122383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342797" y="2395943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Ad-hoc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23760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07633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Text </a:t>
            </a: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98142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Statistics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5718254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Machine</a:t>
            </a:r>
          </a:p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Learning</a:t>
            </a: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539858" y="2395215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Artificial</a:t>
            </a:r>
          </a:p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Intelligence</a:t>
            </a:r>
          </a:p>
          <a:p>
            <a:pPr algn="ctr" latinLnBrk="0"/>
            <a:endParaRPr lang="ko-KR" altLang="en-US" sz="1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374238" y="2395216"/>
            <a:ext cx="751306" cy="6480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Visuali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zation</a:t>
            </a:r>
            <a:endParaRPr lang="en-US" altLang="ko-KR" sz="12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176642" y="2179192"/>
            <a:ext cx="4162151" cy="8648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9930" y="2145680"/>
            <a:ext cx="162897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Rule/Algorithm </a:t>
            </a:r>
            <a:endParaRPr lang="ko-KR" altLang="en-US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431857" y="4355835"/>
            <a:ext cx="1080983" cy="175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2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제공하는 서비스 이외에 파트너사의 솔루션을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Market Place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손쉽게 사용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2288704" y="1196752"/>
            <a:ext cx="5886394" cy="341313"/>
            <a:chOff x="473556" y="1422534"/>
            <a:chExt cx="3592011" cy="341313"/>
          </a:xfrm>
        </p:grpSpPr>
        <p:sp>
          <p:nvSpPr>
            <p:cNvPr id="117" name="Line 16"/>
            <p:cNvSpPr>
              <a:spLocks noChangeShapeType="1"/>
            </p:cNvSpPr>
            <p:nvPr/>
          </p:nvSpPr>
          <p:spPr bwMode="auto">
            <a:xfrm>
              <a:off x="473556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382701" y="1422534"/>
              <a:ext cx="17808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AWS Big Data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플랫폼  핵심 기술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2203132" y="3117610"/>
            <a:ext cx="6012176" cy="266179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190680" y="3128834"/>
            <a:ext cx="702316" cy="21602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5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endParaRPr lang="ko-KR" altLang="en-US" sz="105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3" name="직사각형 108"/>
          <p:cNvSpPr/>
          <p:nvPr/>
        </p:nvSpPr>
        <p:spPr>
          <a:xfrm>
            <a:off x="8470812" y="3140968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안정성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3" name="직사각형 139"/>
          <p:cNvSpPr/>
          <p:nvPr/>
        </p:nvSpPr>
        <p:spPr>
          <a:xfrm>
            <a:off x="2536756" y="5530536"/>
            <a:ext cx="1191908" cy="14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CloudWatch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Logs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직사각형 79"/>
          <p:cNvSpPr/>
          <p:nvPr/>
        </p:nvSpPr>
        <p:spPr>
          <a:xfrm>
            <a:off x="5945579" y="4473024"/>
            <a:ext cx="1283139" cy="180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Redshift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9" name="직사각형 121"/>
          <p:cNvSpPr/>
          <p:nvPr/>
        </p:nvSpPr>
        <p:spPr>
          <a:xfrm>
            <a:off x="6122854" y="3468444"/>
            <a:ext cx="825092" cy="402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EMR</a:t>
            </a:r>
          </a:p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(Hadoop Eco)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7" name="직사각형 123"/>
          <p:cNvSpPr/>
          <p:nvPr/>
        </p:nvSpPr>
        <p:spPr>
          <a:xfrm>
            <a:off x="4820048" y="3689601"/>
            <a:ext cx="770304" cy="1475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CloudSearch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7" name="직사각형 164"/>
          <p:cNvSpPr/>
          <p:nvPr/>
        </p:nvSpPr>
        <p:spPr>
          <a:xfrm>
            <a:off x="2342798" y="2828791"/>
            <a:ext cx="751306" cy="207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8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ES, </a:t>
            </a:r>
            <a:r>
              <a:rPr lang="en-US" altLang="ko-KR" sz="8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QuickSight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8" name="직사각형 164"/>
          <p:cNvSpPr/>
          <p:nvPr/>
        </p:nvSpPr>
        <p:spPr>
          <a:xfrm>
            <a:off x="3244324" y="2831670"/>
            <a:ext cx="751306" cy="2076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ES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1" name="직사각형 164"/>
          <p:cNvSpPr/>
          <p:nvPr/>
        </p:nvSpPr>
        <p:spPr>
          <a:xfrm>
            <a:off x="5723432" y="2826262"/>
            <a:ext cx="750186" cy="215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AML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3" name="직사각형 164"/>
          <p:cNvSpPr/>
          <p:nvPr/>
        </p:nvSpPr>
        <p:spPr>
          <a:xfrm>
            <a:off x="7380006" y="2826568"/>
            <a:ext cx="752798" cy="21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QuickSight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4" name="Title 3"/>
          <p:cNvSpPr>
            <a:spLocks noGrp="1"/>
          </p:cNvSpPr>
          <p:nvPr>
            <p:ph type="title"/>
          </p:nvPr>
        </p:nvSpPr>
        <p:spPr>
          <a:xfrm>
            <a:off x="273050" y="173037"/>
            <a:ext cx="6192117" cy="3397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 서비스를 활용한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 플랫폼</a:t>
            </a:r>
            <a:endParaRPr 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5" name="직사각형 145"/>
          <p:cNvSpPr/>
          <p:nvPr/>
        </p:nvSpPr>
        <p:spPr>
          <a:xfrm>
            <a:off x="4736976" y="5517232"/>
            <a:ext cx="1316157" cy="163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EMR(s3distcp)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6" name="직사각형 109"/>
          <p:cNvSpPr/>
          <p:nvPr/>
        </p:nvSpPr>
        <p:spPr>
          <a:xfrm>
            <a:off x="8470812" y="4513360"/>
            <a:ext cx="586644" cy="3507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경제성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8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050" y="173037"/>
            <a:ext cx="6192117" cy="3397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latinLnBrk="0"/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 서비스를 활용한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 플랫폼</a:t>
            </a:r>
            <a:endParaRPr 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353063" y="1916832"/>
            <a:ext cx="3447809" cy="21423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  <a:spcBef>
                <a:spcPts val="400"/>
              </a:spcBef>
            </a:pP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b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표준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 </a:t>
            </a:r>
            <a:r>
              <a:rPr lang="ko-KR" altLang="en-US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Pool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8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lvl="1" indent="-144463" latinLnBrk="0">
              <a:lnSpc>
                <a:spcPct val="130000"/>
              </a:lnSpc>
              <a:spcBef>
                <a:spcPts val="400"/>
              </a:spcBef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정형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비정형 등 다양한 대용량 데이터 관리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lvl="1" indent="-144463" latinLnBrk="0">
              <a:lnSpc>
                <a:spcPct val="130000"/>
              </a:lnSpc>
              <a:spcBef>
                <a:spcPts val="400"/>
              </a:spcBef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및 분석 요건 추가에 따른 가변적인 시스템 용량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lvl="1" indent="-144463" latinLnBrk="0">
              <a:lnSpc>
                <a:spcPct val="130000"/>
              </a:lnSpc>
              <a:spcBef>
                <a:spcPts val="400"/>
              </a:spcBef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축적된 데이터에 대한 현업의 탐색적 분석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363539" y="4437112"/>
            <a:ext cx="3420004" cy="18110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  <a:spcBef>
                <a:spcPts val="400"/>
              </a:spcBef>
            </a:pP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Sandbox </a:t>
            </a:r>
            <a:b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실험적 분석 지원</a:t>
            </a:r>
            <a: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lang="en-US" altLang="ko-KR" sz="8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lvl="1" indent="-144463" latinLnBrk="0">
              <a:lnSpc>
                <a:spcPct val="130000"/>
              </a:lnSpc>
              <a:spcBef>
                <a:spcPts val="400"/>
              </a:spcBef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 데이터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성능 요건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기법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도구 등에 대한 사전 정의 불가능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lvl="1" indent="-144463" latinLnBrk="0">
              <a:lnSpc>
                <a:spcPct val="130000"/>
              </a:lnSpc>
              <a:spcBef>
                <a:spcPts val="400"/>
              </a:spcBef>
              <a:buFontTx/>
              <a:buChar char="-"/>
            </a:pPr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</a:t>
            </a:r>
            <a:r>
              <a:rPr lang="en-US" altLang="ko-KR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Lake</a:t>
            </a:r>
            <a:r>
              <a:rPr lang="ko-KR" altLang="en-US" sz="14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연동 중요</a:t>
            </a:r>
            <a:endParaRPr lang="en-US" altLang="ko-KR" sz="14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텍스트 개체 틀 2"/>
          <p:cNvSpPr txBox="1">
            <a:spLocks/>
          </p:cNvSpPr>
          <p:nvPr/>
        </p:nvSpPr>
        <p:spPr>
          <a:xfrm>
            <a:off x="350838" y="621283"/>
            <a:ext cx="9204325" cy="7194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빅데이터 요건을 만족하기 위해서는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서비스가 최적임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60512" y="1418803"/>
            <a:ext cx="3613637" cy="341313"/>
            <a:chOff x="352877" y="1422534"/>
            <a:chExt cx="3592011" cy="341313"/>
          </a:xfrm>
        </p:grpSpPr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1311349" y="1422534"/>
              <a:ext cx="19235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6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LG U+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빅데이터 요건</a:t>
              </a:r>
              <a:endParaRPr lang="ko-KR" altLang="en-US" sz="16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59843" y="1418803"/>
            <a:ext cx="3613637" cy="341313"/>
            <a:chOff x="352877" y="1422534"/>
            <a:chExt cx="3592011" cy="341313"/>
          </a:xfrm>
        </p:grpSpPr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1153382" y="1422534"/>
              <a:ext cx="25370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7800" lvl="0" indent="-177800" latinLnBrk="0"/>
              <a:r>
                <a:rPr lang="en-US" altLang="ko-KR" sz="1600" b="1" dirty="0">
                  <a:solidFill>
                    <a:srgbClr val="F79646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AWS Managed  </a:t>
              </a:r>
              <a:r>
                <a:rPr lang="en-US" altLang="ko-KR" sz="1600" b="1" dirty="0" smtClean="0">
                  <a:solidFill>
                    <a:srgbClr val="F79646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Services</a:t>
              </a:r>
              <a:r>
                <a:rPr lang="en-US" altLang="ko-KR" sz="1600" b="1" baseline="30000" dirty="0" smtClean="0">
                  <a:solidFill>
                    <a:srgbClr val="F79646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</a:t>
              </a:r>
              <a:endParaRPr lang="en-US" altLang="ko-KR" sz="1600" b="1" baseline="30000" dirty="0">
                <a:solidFill>
                  <a:srgbClr val="F796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74855"/>
              </p:ext>
            </p:extLst>
          </p:nvPr>
        </p:nvGraphicFramePr>
        <p:xfrm>
          <a:off x="5529064" y="3933056"/>
          <a:ext cx="4032448" cy="656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806"/>
                <a:gridCol w="2615642"/>
              </a:tblGrid>
              <a:tr h="656918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sz="1400" b="1" u="none" strike="noStrike" dirty="0" err="1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QuickSight</a:t>
                      </a:r>
                      <a:endParaRPr lang="en-US" sz="1400" b="1" i="0" u="none" strike="noStrike" dirty="0">
                        <a:solidFill>
                          <a:srgbClr val="FFC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현업이 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쉽게 </a:t>
                      </a:r>
                      <a:r>
                        <a:rPr lang="en-US" altLang="ko-KR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Cloud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모든 유형의 데이터를 분석</a:t>
                      </a:r>
                      <a:r>
                        <a:rPr lang="en-US" altLang="ko-KR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시각화 할 수 있는 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고성능 </a:t>
                      </a: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In-memory BI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솔루션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30968"/>
              </p:ext>
            </p:extLst>
          </p:nvPr>
        </p:nvGraphicFramePr>
        <p:xfrm>
          <a:off x="5529065" y="4725144"/>
          <a:ext cx="4032446" cy="92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29"/>
                <a:gridCol w="2634117"/>
              </a:tblGrid>
              <a:tr h="92225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sz="1400" b="1" u="none" strike="noStrike" dirty="0" smtClean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EC2 / RDS</a:t>
                      </a:r>
                      <a:endParaRPr lang="en-US" sz="1400" b="1" i="0" u="none" strike="noStrike" dirty="0">
                        <a:solidFill>
                          <a:srgbClr val="FFC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사용한 만큼 </a:t>
                      </a:r>
                      <a:r>
                        <a:rPr lang="ko-KR" altLang="en-US" sz="12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과금되는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Machine</a:t>
                      </a:r>
                    </a:p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현업이 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원하는 환경 </a:t>
                      </a:r>
                      <a:r>
                        <a:rPr lang="en-US" altLang="ko-KR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(OS, DB)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</a:t>
                      </a:r>
                      <a:r>
                        <a:rPr lang="ko-KR" altLang="en-US" sz="12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수분내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 </a:t>
                      </a: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및 삭제</a:t>
                      </a: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고객사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자체 </a:t>
                      </a:r>
                      <a:r>
                        <a:rPr lang="ko-KR" altLang="en-US" sz="12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라이센스도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탑재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74622"/>
              </p:ext>
            </p:extLst>
          </p:nvPr>
        </p:nvGraphicFramePr>
        <p:xfrm>
          <a:off x="5529064" y="2924944"/>
          <a:ext cx="4032448" cy="895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806"/>
                <a:gridCol w="2615642"/>
              </a:tblGrid>
              <a:tr h="89550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sz="1400" b="1" u="none" strike="noStrike" dirty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Elastic </a:t>
                      </a:r>
                      <a:r>
                        <a:rPr lang="en-US" sz="1400" b="1" u="none" strike="noStrike" dirty="0" smtClean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sz="1400" b="1" u="none" strike="noStrike" dirty="0" smtClean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sz="1400" b="1" u="none" strike="noStrike" dirty="0" err="1" smtClean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MapReduce</a:t>
                      </a:r>
                      <a:endParaRPr lang="en-US" sz="1400" b="1" i="0" u="none" strike="noStrike" dirty="0">
                        <a:solidFill>
                          <a:srgbClr val="FFC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비정형</a:t>
                      </a:r>
                      <a:r>
                        <a:rPr lang="en-US" altLang="ko-KR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정형 데이터의 처리 및 분석을 위한  </a:t>
                      </a:r>
                      <a:r>
                        <a:rPr lang="ko-KR" altLang="en-US" sz="12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하둡서비스</a:t>
                      </a:r>
                      <a:endParaRPr lang="en-US" altLang="ko-KR" sz="120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클라우드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최적화 되어 </a:t>
                      </a:r>
                      <a:r>
                        <a:rPr lang="en-US" altLang="ko-KR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(S3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연계</a:t>
                      </a:r>
                      <a:r>
                        <a:rPr lang="en-US" altLang="ko-KR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데이터 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처리</a:t>
                      </a: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200" u="none" strike="noStrike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분석시에만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과금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25010"/>
              </p:ext>
            </p:extLst>
          </p:nvPr>
        </p:nvGraphicFramePr>
        <p:xfrm>
          <a:off x="5529064" y="1916832"/>
          <a:ext cx="4032448" cy="895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806"/>
                <a:gridCol w="2615642"/>
              </a:tblGrid>
              <a:tr h="89550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en-US" sz="1400" b="1" u="none" strike="noStrike" dirty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S3 / Glacier</a:t>
                      </a:r>
                      <a:endParaRPr lang="en-US" sz="1400" b="1" i="0" u="none" strike="noStrike" dirty="0">
                        <a:solidFill>
                          <a:srgbClr val="FFC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포맷의 데이터를 무제한으로 저장할 수 있는 고가용 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스토리지</a:t>
                      </a:r>
                      <a:endParaRPr lang="en-US" altLang="ko-KR" sz="120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데이터 </a:t>
                      </a: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Lifecycle </a:t>
                      </a:r>
                      <a:r>
                        <a:rPr lang="ko-KR" altLang="en-US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관리를 통한 가격 최적화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3656856" y="2780928"/>
            <a:ext cx="144016" cy="1869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56856" y="3212976"/>
            <a:ext cx="144016" cy="1869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56856" y="3789040"/>
            <a:ext cx="144016" cy="1869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56856" y="5402282"/>
            <a:ext cx="144016" cy="1869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56856" y="5949280"/>
            <a:ext cx="144016" cy="1869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9" name="직선 연결선 68"/>
          <p:cNvCxnSpPr>
            <a:stCxn id="68" idx="3"/>
            <a:endCxn id="60" idx="1"/>
          </p:cNvCxnSpPr>
          <p:nvPr/>
        </p:nvCxnSpPr>
        <p:spPr>
          <a:xfrm flipV="1">
            <a:off x="3800872" y="2364583"/>
            <a:ext cx="1728192" cy="367817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8" idx="3"/>
            <a:endCxn id="59" idx="1"/>
          </p:cNvCxnSpPr>
          <p:nvPr/>
        </p:nvCxnSpPr>
        <p:spPr>
          <a:xfrm flipV="1">
            <a:off x="3800872" y="3372695"/>
            <a:ext cx="1728192" cy="26700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6" idx="3"/>
            <a:endCxn id="48" idx="1"/>
          </p:cNvCxnSpPr>
          <p:nvPr/>
        </p:nvCxnSpPr>
        <p:spPr>
          <a:xfrm flipV="1">
            <a:off x="3800872" y="5186269"/>
            <a:ext cx="1728193" cy="3094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5" idx="3"/>
            <a:endCxn id="47" idx="1"/>
          </p:cNvCxnSpPr>
          <p:nvPr/>
        </p:nvCxnSpPr>
        <p:spPr>
          <a:xfrm>
            <a:off x="3800872" y="3882519"/>
            <a:ext cx="1728192" cy="3789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3" idx="3"/>
            <a:endCxn id="48" idx="1"/>
          </p:cNvCxnSpPr>
          <p:nvPr/>
        </p:nvCxnSpPr>
        <p:spPr>
          <a:xfrm>
            <a:off x="3800872" y="3306455"/>
            <a:ext cx="1728193" cy="18798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2" idx="3"/>
            <a:endCxn id="60" idx="1"/>
          </p:cNvCxnSpPr>
          <p:nvPr/>
        </p:nvCxnSpPr>
        <p:spPr>
          <a:xfrm flipV="1">
            <a:off x="3800872" y="2364583"/>
            <a:ext cx="1728192" cy="50982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2" idx="3"/>
            <a:endCxn id="59" idx="1"/>
          </p:cNvCxnSpPr>
          <p:nvPr/>
        </p:nvCxnSpPr>
        <p:spPr>
          <a:xfrm>
            <a:off x="3800872" y="2874407"/>
            <a:ext cx="1728192" cy="4982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3" idx="3"/>
            <a:endCxn id="59" idx="1"/>
          </p:cNvCxnSpPr>
          <p:nvPr/>
        </p:nvCxnSpPr>
        <p:spPr>
          <a:xfrm>
            <a:off x="3800872" y="3306455"/>
            <a:ext cx="1728192" cy="6624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 rot="5400000">
            <a:off x="7418047" y="5517586"/>
            <a:ext cx="4106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u="none" strike="noStrike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...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Rectangle 4"/>
          <p:cNvSpPr/>
          <p:nvPr/>
        </p:nvSpPr>
        <p:spPr>
          <a:xfrm>
            <a:off x="1136576" y="6279703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arenR"/>
            </a:pPr>
            <a:r>
              <a:rPr lang="en-US" altLang="ko-KR" sz="12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sz="12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인프라 뿐만 아니라 플랫폼 전반에 대해서 관리를 제공하는 서비스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47736"/>
              </p:ext>
            </p:extLst>
          </p:nvPr>
        </p:nvGraphicFramePr>
        <p:xfrm>
          <a:off x="5529064" y="5949280"/>
          <a:ext cx="4032448" cy="823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806"/>
                <a:gridCol w="2615642"/>
              </a:tblGrid>
              <a:tr h="823853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14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요건을 위한 추가 솔루션</a:t>
                      </a: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u="none" strike="noStrike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Kinesis :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실시간 </a:t>
                      </a:r>
                      <a:r>
                        <a:rPr lang="ko-KR" altLang="en-US" sz="1200" u="none" strike="noStrike" baseline="0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스트림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수집</a:t>
                      </a:r>
                      <a:endParaRPr lang="en-US" altLang="ko-KR" sz="1200" u="none" strike="noStrike" baseline="0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u="none" strike="noStrike" baseline="0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DynamoDB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: 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고성능 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NoSQL DB</a:t>
                      </a: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u="none" strike="noStrike" baseline="0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ElasticSearch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: 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검색 엔진</a:t>
                      </a:r>
                      <a:endParaRPr lang="en-US" altLang="ko-KR" sz="1200" u="none" strike="noStrike" baseline="0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u="none" strike="noStrike" baseline="0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RedShift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: </a:t>
                      </a:r>
                      <a:r>
                        <a:rPr lang="ko-KR" altLang="en-US" sz="1200" u="none" strike="noStrike" baseline="0" dirty="0" err="1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분산형</a:t>
                      </a:r>
                      <a:r>
                        <a:rPr lang="ko-KR" altLang="en-US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u="none" strike="noStrike" baseline="0" dirty="0" smtClean="0"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DW</a:t>
                      </a:r>
                      <a:endParaRPr lang="ko-KR" altLang="en-US" sz="1200" u="none" strike="noStrike" dirty="0" smtClean="0"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9525" marB="108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4" name="직선 연결선 83"/>
          <p:cNvCxnSpPr>
            <a:endCxn id="83" idx="1"/>
          </p:cNvCxnSpPr>
          <p:nvPr/>
        </p:nvCxnSpPr>
        <p:spPr>
          <a:xfrm>
            <a:off x="3783543" y="6248121"/>
            <a:ext cx="1745521" cy="11308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7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인가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전통적인 접근 방법론과는 다른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Big Data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플랫폼의 장점으로서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고객이 </a:t>
            </a:r>
            <a:r>
              <a:rPr lang="ko-KR" altLang="en-US" sz="1600" b="1" dirty="0" smtClean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비즈니스에 집중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할 수 있도록 하여 </a:t>
            </a:r>
            <a:r>
              <a:rPr lang="ko-KR" altLang="en-US" sz="1600" b="1" dirty="0" smtClean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혁신의 속도를 향상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시킬 수 있음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오른쪽 화살표 167"/>
          <p:cNvSpPr/>
          <p:nvPr/>
        </p:nvSpPr>
        <p:spPr>
          <a:xfrm>
            <a:off x="4808984" y="2348880"/>
            <a:ext cx="432045" cy="2595358"/>
          </a:xfrm>
          <a:prstGeom prst="right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  <a:alpha val="80000"/>
                </a:schemeClr>
              </a:gs>
              <a:gs pos="100000">
                <a:schemeClr val="bg1">
                  <a:alpha val="26000"/>
                </a:schemeClr>
              </a:gs>
            </a:gsLst>
            <a:lin ang="108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601072" y="1772816"/>
            <a:ext cx="3544245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관리형 서비스 활용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수분내 필요한 인프라 구동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비즈니스 집중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endParaRPr 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시장변화에</a:t>
            </a:r>
            <a:r>
              <a:rPr 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대한 민첩성 </a:t>
            </a:r>
            <a:r>
              <a:rPr 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</a:t>
            </a: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혁신의 결과물을 빠르게 도입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On-demand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Sandbox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endParaRPr lang="en-US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sz="16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클라우드의</a:t>
            </a:r>
            <a:r>
              <a:rPr 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경제성</a:t>
            </a: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Always-</a:t>
            </a:r>
            <a:r>
              <a:rPr 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</a:t>
            </a:r>
            <a:r>
              <a:rPr 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On-demand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전환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고정 자산에서 유동 자산으로 전환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19088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신속하고 저렴한 실험 비용</a:t>
            </a:r>
            <a:endParaRPr 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597769" y="1423662"/>
            <a:ext cx="351089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With AWS (</a:t>
            </a:r>
            <a:r>
              <a:rPr lang="en-US" altLang="ko-KR" sz="1600" dirty="0" smtClean="0">
                <a:solidFill>
                  <a:srgbClr val="FFC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Focus on Business Value)</a:t>
            </a:r>
            <a:endParaRPr lang="ko-KR" altLang="en-US" sz="1600" baseline="30000" dirty="0">
              <a:solidFill>
                <a:srgbClr val="FFC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668013" y="1772816"/>
            <a:ext cx="3789820" cy="4561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Center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Hardware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OS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Software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Open Source Software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Cluster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 관리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리소스 관리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워크 플로우 관리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잡 스케쥴링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장애 관리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4150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 Eco System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HDFS</a:t>
            </a: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Hive</a:t>
            </a: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Presto</a:t>
            </a: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</a:t>
            </a:r>
          </a:p>
          <a:p>
            <a:pPr marL="584200" lvl="1" indent="-184150">
              <a:lnSpc>
                <a:spcPct val="110000"/>
              </a:lnSpc>
              <a:spcBef>
                <a:spcPts val="200"/>
              </a:spcBef>
            </a:pPr>
            <a:r>
              <a:rPr lang="en-US" altLang="ko-KR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Oozie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None/>
            </a:pPr>
            <a:endParaRPr lang="en-US" altLang="ko-KR" sz="2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...</a:t>
            </a:r>
            <a:endParaRPr lang="en-US" altLang="ko-KR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68013" y="1423662"/>
            <a:ext cx="3789820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기존방식 </a:t>
            </a:r>
            <a:r>
              <a:rPr lang="en-US" altLang="ko-KR" sz="1600" dirty="0" smtClean="0">
                <a:solidFill>
                  <a:srgbClr val="FFC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(Undifferentiated Heavy Lifting)</a:t>
            </a:r>
            <a:endParaRPr lang="ko-KR" altLang="en-US" sz="1600" baseline="30000" dirty="0">
              <a:solidFill>
                <a:srgbClr val="FFC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5597769" y="5626174"/>
            <a:ext cx="3547548" cy="707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anchor="ctr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u="sng" dirty="0" smtClean="0">
                <a:solidFill>
                  <a:srgbClr val="FFC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Business Innovation, Customer Value</a:t>
            </a:r>
            <a:r>
              <a:rPr lang="ko-KR" altLang="en-US" sz="2000" b="1" u="sng" dirty="0" smtClean="0">
                <a:solidFill>
                  <a:srgbClr val="FFC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집중</a:t>
            </a:r>
            <a:endParaRPr lang="en-US" sz="1600" u="sng" dirty="0">
              <a:solidFill>
                <a:srgbClr val="FFC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465168" y="4944238"/>
            <a:ext cx="1512168" cy="57299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72480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영역별로 최적의 중점 협력 파트너를 선정하도록 하겠음</a:t>
            </a:r>
            <a:endParaRPr lang="ko-KR" altLang="en-US" sz="16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416497" y="1308110"/>
            <a:ext cx="2088231" cy="374674"/>
            <a:chOff x="352877" y="1389173"/>
            <a:chExt cx="3592011" cy="374674"/>
          </a:xfrm>
        </p:grpSpPr>
        <p:sp>
          <p:nvSpPr>
            <p:cNvPr id="231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32" name="Rectangle 17"/>
            <p:cNvSpPr>
              <a:spLocks noChangeArrowheads="1"/>
            </p:cNvSpPr>
            <p:nvPr/>
          </p:nvSpPr>
          <p:spPr bwMode="auto">
            <a:xfrm>
              <a:off x="590699" y="1389173"/>
              <a:ext cx="31163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선정  프로세스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8" name="제목 5"/>
          <p:cNvSpPr>
            <a:spLocks noGrp="1"/>
          </p:cNvSpPr>
          <p:nvPr>
            <p:ph type="title"/>
          </p:nvPr>
        </p:nvSpPr>
        <p:spPr>
          <a:xfrm>
            <a:off x="273050" y="173037"/>
            <a:ext cx="4319909" cy="339725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기술 영역별 파트너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선정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(2/2)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080792" y="1315248"/>
            <a:ext cx="2173477" cy="374674"/>
            <a:chOff x="352877" y="1389173"/>
            <a:chExt cx="3592011" cy="374674"/>
          </a:xfrm>
        </p:grpSpPr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1614803" y="1389173"/>
              <a:ext cx="10681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Input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6" name="아래쪽 화살표 65"/>
          <p:cNvSpPr/>
          <p:nvPr/>
        </p:nvSpPr>
        <p:spPr>
          <a:xfrm>
            <a:off x="272480" y="1772816"/>
            <a:ext cx="2232248" cy="761620"/>
          </a:xfrm>
          <a:prstGeom prst="downArrow">
            <a:avLst>
              <a:gd name="adj1" fmla="val 100000"/>
              <a:gd name="adj2" fmla="val 18235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선정 서비스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Ref.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아키텍처 탐색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272480" y="2726922"/>
            <a:ext cx="2232248" cy="761620"/>
          </a:xfrm>
          <a:prstGeom prst="downArrow">
            <a:avLst>
              <a:gd name="adj1" fmla="val 100000"/>
              <a:gd name="adj2" fmla="val 14316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상위 아키텍처 설계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아래쪽 화살표 67"/>
          <p:cNvSpPr/>
          <p:nvPr/>
        </p:nvSpPr>
        <p:spPr>
          <a:xfrm>
            <a:off x="272480" y="3681028"/>
            <a:ext cx="2232248" cy="761620"/>
          </a:xfrm>
          <a:prstGeom prst="downArrow">
            <a:avLst>
              <a:gd name="adj1" fmla="val 100000"/>
              <a:gd name="adj2" fmla="val 16275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솔루션 탐색 및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후보군 도출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272480" y="4635134"/>
            <a:ext cx="2232248" cy="761620"/>
          </a:xfrm>
          <a:prstGeom prst="downArrow">
            <a:avLst>
              <a:gd name="adj1" fmla="val 100000"/>
              <a:gd name="adj2" fmla="val 16275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파트너별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정보 분석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아래쪽 화살표 70"/>
          <p:cNvSpPr/>
          <p:nvPr/>
        </p:nvSpPr>
        <p:spPr>
          <a:xfrm>
            <a:off x="272480" y="5589240"/>
            <a:ext cx="2232248" cy="761620"/>
          </a:xfrm>
          <a:prstGeom prst="downArrow">
            <a:avLst>
              <a:gd name="adj1" fmla="val 100000"/>
              <a:gd name="adj2" fmla="val 16275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서면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평가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선정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92760" y="1916832"/>
            <a:ext cx="302433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Netflix, Apple Music, Google Nest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92760" y="2757003"/>
            <a:ext cx="3024336" cy="5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분석계 시스템 현황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서비스 개발 프로세스 현황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92760" y="3645024"/>
            <a:ext cx="3024336" cy="715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공인 기관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가트너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평가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경험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도입 현황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92760" y="4514656"/>
            <a:ext cx="3024336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Infra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방향성 결정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(Cloud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검토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7800" indent="-177800" latinLnBrk="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RFI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Vendor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설명회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아키텍처 조정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latinLnBrk="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평가 대상 솔루션 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Narrow Down</a:t>
            </a:r>
          </a:p>
          <a:p>
            <a:pPr marL="177800" indent="-177800" latinLnBrk="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항목 도출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792760" y="5665555"/>
            <a:ext cx="3024336" cy="727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latinLnBrk="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서면 평가 요건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업체일반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능력 등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7800" indent="-177800" latinLnBrk="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요건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U+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 하의 백업 등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7800" indent="-177800" latinLnBrk="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도입가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서비스료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유지보수료 등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3120" y="1916832"/>
            <a:ext cx="359983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기반의 분석 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33120" y="3944089"/>
            <a:ext cx="359983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영역별 솔루션 후보군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33120" y="2636912"/>
            <a:ext cx="3599830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 공통으로 필요한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제공하는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Lake</a:t>
            </a:r>
          </a:p>
          <a:p>
            <a:pPr marL="177800" lvl="0" indent="-177800" latinLnBrk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별로 실험적인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분석과 테스트를 할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 있는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Analytic Sandbox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실행 단추: 앞으로 또는 다음 83">
            <a:hlinkClick r:id="rId3" action="ppaction://hlinksldjump" highlightClick="1"/>
          </p:cNvPr>
          <p:cNvSpPr/>
          <p:nvPr/>
        </p:nvSpPr>
        <p:spPr>
          <a:xfrm>
            <a:off x="7533615" y="3413422"/>
            <a:ext cx="330147" cy="250980"/>
          </a:xfrm>
          <a:prstGeom prst="actionButtonForwardNex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실행 단추: 앞으로 또는 다음 85">
            <a:hlinkClick r:id="rId4" action="ppaction://hlinksldjump" highlightClick="1"/>
          </p:cNvPr>
          <p:cNvSpPr/>
          <p:nvPr/>
        </p:nvSpPr>
        <p:spPr>
          <a:xfrm>
            <a:off x="4736975" y="3717032"/>
            <a:ext cx="180000" cy="1368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실행 단추: 앞으로 또는 다음 86">
            <a:hlinkClick r:id="rId5" action="ppaction://hlinksldjump" highlightClick="1"/>
          </p:cNvPr>
          <p:cNvSpPr/>
          <p:nvPr/>
        </p:nvSpPr>
        <p:spPr>
          <a:xfrm>
            <a:off x="4765513" y="2793126"/>
            <a:ext cx="336832" cy="257290"/>
          </a:xfrm>
          <a:prstGeom prst="actionButtonForwardNex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77136" y="4671138"/>
            <a:ext cx="3456384" cy="17217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 보고 후 수행</a:t>
            </a:r>
          </a:p>
        </p:txBody>
      </p:sp>
      <p:sp>
        <p:nvSpPr>
          <p:cNvPr id="88" name="실행 단추: 앞으로 또는 다음 87">
            <a:hlinkClick r:id="rId6" action="ppaction://hlinksldjump" highlightClick="1"/>
          </p:cNvPr>
          <p:cNvSpPr/>
          <p:nvPr/>
        </p:nvSpPr>
        <p:spPr>
          <a:xfrm>
            <a:off x="4304928" y="4149080"/>
            <a:ext cx="180000" cy="1368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451931" y="1308110"/>
            <a:ext cx="2173477" cy="374674"/>
            <a:chOff x="352877" y="1389173"/>
            <a:chExt cx="3592011" cy="374674"/>
          </a:xfrm>
        </p:grpSpPr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1473069" y="1389173"/>
              <a:ext cx="13516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Output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792760" y="4437112"/>
            <a:ext cx="66049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6892" y="4101055"/>
            <a:ext cx="6351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ko-KR" altLang="en-US" sz="1200" b="1" dirty="0" smtClean="0">
                <a:solidFill>
                  <a:schemeClr val="accent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▼ 현재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3281" y="6513253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>
                <a:latin typeface="+mn-ea"/>
              </a:rPr>
              <a:t>5/10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35" name="실행 단추: 앞으로 또는 다음 34">
            <a:hlinkClick r:id="rId3" action="ppaction://hlinksldjump" highlightClick="1"/>
          </p:cNvPr>
          <p:cNvSpPr/>
          <p:nvPr/>
        </p:nvSpPr>
        <p:spPr>
          <a:xfrm>
            <a:off x="7041232" y="2924944"/>
            <a:ext cx="330147" cy="250980"/>
          </a:xfrm>
          <a:prstGeom prst="actionButtonForwardNex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67642" y="6093296"/>
            <a:ext cx="372126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참조</a:t>
            </a:r>
            <a:r>
              <a:rPr lang="en-US" altLang="ko-KR" sz="1100" dirty="0" smtClean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100" dirty="0" smtClean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sz="1100" dirty="0" smtClean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http</a:t>
            </a:r>
            <a:r>
              <a:rPr lang="en-US" sz="1100" dirty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://</a:t>
            </a:r>
            <a:r>
              <a:rPr lang="en-US" sz="1100" dirty="0" err="1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aws.amazon.com</a:t>
            </a:r>
            <a:r>
              <a:rPr lang="en-US" sz="1100" dirty="0">
                <a:solidFill>
                  <a:srgbClr val="0432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/solutions/case-studies/all/</a:t>
            </a:r>
          </a:p>
        </p:txBody>
      </p:sp>
      <p:sp>
        <p:nvSpPr>
          <p:cNvPr id="32" name="Title 3"/>
          <p:cNvSpPr>
            <a:spLocks noGrp="1"/>
          </p:cNvSpPr>
          <p:nvPr>
            <p:ph type="title"/>
          </p:nvPr>
        </p:nvSpPr>
        <p:spPr>
          <a:xfrm>
            <a:off x="273050" y="173037"/>
            <a:ext cx="6192117" cy="3397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고객사 예시</a:t>
            </a:r>
            <a:endParaRPr 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350838" y="621283"/>
            <a:ext cx="9204325" cy="7194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 사례에서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LG U+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타겟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 및 유사한 빅데이터 요건을 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구축하여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Business Value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실현하고 있음</a:t>
            </a:r>
            <a:endParaRPr lang="en-US" altLang="ko-KR" sz="16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81"/>
          <p:cNvSpPr/>
          <p:nvPr/>
        </p:nvSpPr>
        <p:spPr>
          <a:xfrm>
            <a:off x="1464214" y="1756295"/>
            <a:ext cx="2984730" cy="71903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OTT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서비스용 수천대의 서버와 수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TB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스토리지를 수분내 배포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안정적 운영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204"/>
          <p:cNvSpPr/>
          <p:nvPr/>
        </p:nvSpPr>
        <p:spPr>
          <a:xfrm>
            <a:off x="6249144" y="1594713"/>
            <a:ext cx="3312368" cy="10421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스마트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위한 스마트허브의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구축으로 초기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년간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IDC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대비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85%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비용절감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(US$34M)</a:t>
            </a:r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210"/>
          <p:cNvSpPr/>
          <p:nvPr/>
        </p:nvSpPr>
        <p:spPr>
          <a:xfrm>
            <a:off x="1475777" y="3286993"/>
            <a:ext cx="2974185" cy="71903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 건 이상의 광고 기회를 최대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72%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까지 절감된 비용으로 제공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0"/>
          <p:cNvSpPr/>
          <p:nvPr/>
        </p:nvSpPr>
        <p:spPr>
          <a:xfrm>
            <a:off x="6249144" y="3106881"/>
            <a:ext cx="3312368" cy="10421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로그 데이터의 분석을 위해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DW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 RedShift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전환한 후 비용은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50%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낮추면서 분석 성능은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 이상으로 향상</a:t>
            </a:r>
            <a:endParaRPr lang="en-US" altLang="ko-KR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181"/>
          <p:cNvSpPr/>
          <p:nvPr/>
        </p:nvSpPr>
        <p:spPr>
          <a:xfrm>
            <a:off x="1486438" y="4708624"/>
            <a:ext cx="2964461" cy="10421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is-I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1500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실사용자를 보유한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Spotify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is-I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이용해 즉시 스토리지를 증설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배포하고 있음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04"/>
          <p:cNvSpPr/>
          <p:nvPr/>
        </p:nvSpPr>
        <p:spPr>
          <a:xfrm>
            <a:off x="6249144" y="4583335"/>
            <a:ext cx="3312368" cy="136536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빅데이터 분석을 통해 네트워크 스피커 제품의 성능 향상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2006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뮤직채널에서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2015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60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채널로 성장</a:t>
            </a:r>
            <a:endParaRPr lang="en-US" altLang="ko-KR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5" y="1971273"/>
            <a:ext cx="891006" cy="276519"/>
          </a:xfrm>
          <a:prstGeom prst="rect">
            <a:avLst/>
          </a:prstGeom>
        </p:spPr>
      </p:pic>
      <p:pic>
        <p:nvPicPr>
          <p:cNvPr id="30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8" y="1971273"/>
            <a:ext cx="1090290" cy="360270"/>
          </a:xfrm>
          <a:prstGeom prst="rect">
            <a:avLst/>
          </a:prstGeom>
        </p:spPr>
      </p:pic>
      <p:pic>
        <p:nvPicPr>
          <p:cNvPr id="33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65" y="3516841"/>
            <a:ext cx="988736" cy="407126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08" y="3591393"/>
            <a:ext cx="1193800" cy="330200"/>
          </a:xfrm>
          <a:prstGeom prst="rect">
            <a:avLst/>
          </a:prstGeom>
        </p:spPr>
      </p:pic>
      <p:pic>
        <p:nvPicPr>
          <p:cNvPr id="38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16" y="4977790"/>
            <a:ext cx="1143000" cy="431800"/>
          </a:xfrm>
          <a:prstGeom prst="rect">
            <a:avLst/>
          </a:prstGeom>
        </p:spPr>
      </p:pic>
      <p:pic>
        <p:nvPicPr>
          <p:cNvPr id="39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009" y="5095111"/>
            <a:ext cx="1193800" cy="323946"/>
          </a:xfrm>
          <a:prstGeom prst="rect">
            <a:avLst/>
          </a:prstGeom>
        </p:spPr>
      </p:pic>
      <p:sp>
        <p:nvSpPr>
          <p:cNvPr id="40" name="Rectangle 27"/>
          <p:cNvSpPr/>
          <p:nvPr/>
        </p:nvSpPr>
        <p:spPr>
          <a:xfrm>
            <a:off x="1433736" y="2473151"/>
            <a:ext cx="3062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EC2, S3, EMR, Lambda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1" name="Rectangle 28"/>
          <p:cNvSpPr/>
          <p:nvPr/>
        </p:nvSpPr>
        <p:spPr>
          <a:xfrm>
            <a:off x="1424608" y="4005064"/>
            <a:ext cx="3062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EC2, S3, EMR, Redshift, Kinesis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2" name="Rectangle 29"/>
          <p:cNvSpPr/>
          <p:nvPr/>
        </p:nvSpPr>
        <p:spPr>
          <a:xfrm>
            <a:off x="1424608" y="5785519"/>
            <a:ext cx="3062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EC2, S3, </a:t>
            </a:r>
            <a:r>
              <a:rPr lang="en-US" altLang="ko-KR" sz="1400" b="1" dirty="0" err="1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CloudFront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3" name="Rectangle 32"/>
          <p:cNvSpPr/>
          <p:nvPr/>
        </p:nvSpPr>
        <p:spPr>
          <a:xfrm>
            <a:off x="6282529" y="4077072"/>
            <a:ext cx="327898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EC2, S3, EMR, Redshift, </a:t>
            </a:r>
            <a:r>
              <a:rPr lang="en-US" altLang="ko-KR" sz="1400" b="1" dirty="0" err="1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DataPipeline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4" name="Rectangle 33"/>
          <p:cNvSpPr/>
          <p:nvPr/>
        </p:nvSpPr>
        <p:spPr>
          <a:xfrm>
            <a:off x="6282529" y="5929535"/>
            <a:ext cx="3062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EC2, S3, EMR, Redshift, Kinesis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45" name="Rectangle 37"/>
          <p:cNvSpPr/>
          <p:nvPr/>
        </p:nvSpPr>
        <p:spPr>
          <a:xfrm>
            <a:off x="6282529" y="2534126"/>
            <a:ext cx="306295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EC2, S3, EMR, Redshift, </a:t>
            </a:r>
            <a:r>
              <a:rPr lang="en-US" altLang="ko-KR" sz="1400" b="1" dirty="0" err="1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DynamoDB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지원방안</a:t>
            </a:r>
            <a:endParaRPr 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2006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부터 끊임없는 혁신을 통하여 지원 조직을 구성하였으며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고객의 비즈니스 목표 달성을 위한 최적의 인적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기술적 지원을 제공함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356768" y="1855486"/>
            <a:ext cx="5100288" cy="4453834"/>
          </a:xfrm>
          <a:prstGeom prst="roundRect">
            <a:avLst>
              <a:gd name="adj" fmla="val 690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/>
            <a: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AWS</a:t>
            </a:r>
            <a:r>
              <a:rPr lang="ko-KR" altLang="en-US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</a:t>
            </a:r>
            <a:r>
              <a:rPr lang="ko-KR" altLang="en-US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역량</a:t>
            </a:r>
            <a:endParaRPr lang="ko-KR" altLang="en-US" sz="2000" u="sng" baseline="30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01072" y="3585210"/>
            <a:ext cx="6527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</a:t>
            </a:r>
            <a:endParaRPr lang="ko-KR" altLang="en-US" sz="6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6753201" y="2564902"/>
            <a:ext cx="2520000" cy="10203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no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U+</a:t>
            </a:r>
            <a:b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도메인 지식</a:t>
            </a:r>
            <a:endParaRPr lang="ko-KR" altLang="en-US" sz="2000" u="sng" baseline="30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753200" y="4581126"/>
            <a:ext cx="2520000" cy="10203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no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</a:t>
            </a:r>
            <a:r>
              <a:rPr lang="ko-KR" altLang="en-US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2000" u="sng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 이행 역량</a:t>
            </a:r>
            <a:endParaRPr lang="ko-KR" altLang="en-US" sz="2000" u="sng" baseline="30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0552" y="2453987"/>
            <a:ext cx="4088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ts val="4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Local / Global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전문가들을 통한 초기 설계부터 구축 이후까지 프로젝트 전반에 대한 지원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3434313"/>
            <a:ext cx="3827618" cy="2658170"/>
          </a:xfrm>
          <a:prstGeom prst="rect">
            <a:avLst/>
          </a:prstGeom>
        </p:spPr>
      </p:pic>
      <p:sp>
        <p:nvSpPr>
          <p:cNvPr id="11" name="실행 단추: 시작 10">
            <a:hlinkClick r:id="rId4" action="ppaction://hlinksldjump" highlightClick="1"/>
          </p:cNvPr>
          <p:cNvSpPr/>
          <p:nvPr/>
        </p:nvSpPr>
        <p:spPr>
          <a:xfrm>
            <a:off x="9345488" y="116632"/>
            <a:ext cx="288032" cy="288032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2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956480" y="1700808"/>
            <a:ext cx="8749048" cy="2233409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2177842" y="4010765"/>
            <a:ext cx="4996284" cy="177310"/>
            <a:chOff x="2177842" y="4010765"/>
            <a:chExt cx="4996284" cy="177310"/>
          </a:xfrm>
        </p:grpSpPr>
        <p:sp>
          <p:nvSpPr>
            <p:cNvPr id="102" name="오른쪽 화살표 101"/>
            <p:cNvSpPr/>
            <p:nvPr/>
          </p:nvSpPr>
          <p:spPr>
            <a:xfrm rot="16200000">
              <a:off x="2282877" y="3905730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4" name="오른쪽 화살표 103"/>
            <p:cNvSpPr/>
            <p:nvPr/>
          </p:nvSpPr>
          <p:spPr>
            <a:xfrm rot="16200000">
              <a:off x="4614865" y="3905731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5" name="오른쪽 화살표 104"/>
            <p:cNvSpPr/>
            <p:nvPr/>
          </p:nvSpPr>
          <p:spPr>
            <a:xfrm rot="16200000">
              <a:off x="6891782" y="3905731"/>
              <a:ext cx="177309" cy="387379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0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Big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역량 확보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프로세스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분석기술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인력의 측면에서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역량을 확보해야 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272480" y="1871458"/>
            <a:ext cx="8012209" cy="2135822"/>
            <a:chOff x="272480" y="1871458"/>
            <a:chExt cx="8012209" cy="2135822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666" y="3114932"/>
              <a:ext cx="307621" cy="424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</p:pic>
        <p:sp>
          <p:nvSpPr>
            <p:cNvPr id="6" name="오각형 5"/>
            <p:cNvSpPr/>
            <p:nvPr/>
          </p:nvSpPr>
          <p:spPr>
            <a:xfrm>
              <a:off x="272480" y="1991800"/>
              <a:ext cx="684000" cy="189494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프로세</a:t>
              </a:r>
              <a:r>
                <a:rPr lang="ko-KR" altLang="en-US" sz="12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스</a:t>
              </a:r>
              <a:endPara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" name="오각형 8"/>
            <p:cNvSpPr/>
            <p:nvPr/>
          </p:nvSpPr>
          <p:spPr>
            <a:xfrm>
              <a:off x="1233691" y="2507807"/>
              <a:ext cx="6526403" cy="1390595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6420252" y="2441156"/>
              <a:ext cx="1510686" cy="1566124"/>
            </a:xfrm>
            <a:prstGeom prst="rightArrow">
              <a:avLst>
                <a:gd name="adj1" fmla="val 54675"/>
                <a:gd name="adj2" fmla="val 19051"/>
              </a:avLst>
            </a:prstGeom>
            <a:solidFill>
              <a:schemeClr val="bg1">
                <a:lumMod val="50000"/>
                <a:alpha val="71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pic>
          <p:nvPicPr>
            <p:cNvPr id="11" name="Picture 139" descr="implementa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071" y="2835518"/>
              <a:ext cx="653311" cy="55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6038252" y="3394346"/>
              <a:ext cx="746965" cy="504056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비즈니스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Rules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6073467" y="3055794"/>
              <a:ext cx="144000" cy="1440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5" name="오각형 14"/>
            <p:cNvSpPr/>
            <p:nvPr/>
          </p:nvSpPr>
          <p:spPr>
            <a:xfrm>
              <a:off x="6749738" y="2607563"/>
              <a:ext cx="936000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개인화 추천</a:t>
              </a: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6749738" y="2914769"/>
              <a:ext cx="936000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맞춤형 검색</a:t>
              </a:r>
            </a:p>
          </p:txBody>
        </p:sp>
        <p:sp>
          <p:nvSpPr>
            <p:cNvPr id="17" name="오각형 16"/>
            <p:cNvSpPr/>
            <p:nvPr/>
          </p:nvSpPr>
          <p:spPr>
            <a:xfrm>
              <a:off x="6749738" y="3233244"/>
              <a:ext cx="936000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</a:t>
              </a:r>
              <a:r>
                <a:rPr lang="ko-KR" altLang="en-US" sz="1050" b="1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큐레이션</a:t>
              </a:r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6749738" y="3568345"/>
              <a:ext cx="936000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…</a:t>
              </a:r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60094" y="3574070"/>
              <a:ext cx="524595" cy="28560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</a:t>
              </a:r>
              <a:r>
                <a:rPr lang="ko-KR" altLang="en-US" sz="12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객</a:t>
              </a:r>
            </a:p>
          </p:txBody>
        </p:sp>
        <p:cxnSp>
          <p:nvCxnSpPr>
            <p:cNvPr id="21" name="꺾인 연결선 20"/>
            <p:cNvCxnSpPr/>
            <p:nvPr/>
          </p:nvCxnSpPr>
          <p:spPr>
            <a:xfrm rot="16200000" flipV="1">
              <a:off x="4712010" y="-241475"/>
              <a:ext cx="16067" cy="6729999"/>
            </a:xfrm>
            <a:prstGeom prst="bentConnector4">
              <a:avLst>
                <a:gd name="adj1" fmla="val 7054385"/>
                <a:gd name="adj2" fmla="val 103397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43689" y="1871458"/>
              <a:ext cx="105528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i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</a:t>
              </a:r>
              <a:r>
                <a:rPr lang="ko-KR" altLang="en-US" sz="1000" b="1" i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객</a:t>
              </a:r>
              <a:r>
                <a:rPr lang="ko-KR" altLang="en-US" sz="1000" b="1" i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b="1" i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Feedback</a:t>
              </a:r>
              <a:endParaRPr lang="ko-KR" altLang="en-US" sz="10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0427" y="2019621"/>
              <a:ext cx="1822971" cy="4770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300"/>
                </a:spcBef>
              </a:pPr>
              <a:r>
                <a:rPr lang="ko-KR" altLang="en-US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① </a:t>
              </a: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Feature Engineering</a:t>
              </a:r>
            </a:p>
            <a:p>
              <a:pPr algn="ctr" latinLnBrk="0">
                <a:spcBef>
                  <a:spcPts val="300"/>
                </a:spcBef>
              </a:pP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기획</a:t>
              </a: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05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6136" y="2019988"/>
              <a:ext cx="2288301" cy="4770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300"/>
                </a:spcBef>
              </a:pPr>
              <a:r>
                <a:rPr lang="ko-KR" altLang="en-US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② </a:t>
              </a: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Ensemble Activity</a:t>
              </a:r>
            </a:p>
            <a:p>
              <a:pPr algn="ctr" latinLnBrk="0">
                <a:spcBef>
                  <a:spcPts val="300"/>
                </a:spcBef>
              </a:pP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 설계</a:t>
              </a:r>
              <a:r>
                <a:rPr lang="en-US" altLang="ko-KR" sz="105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235113" y="2290281"/>
              <a:ext cx="16604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2889002" y="2290281"/>
              <a:ext cx="38221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678586" y="2290281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57959" y="2019988"/>
              <a:ext cx="1635645" cy="50013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300"/>
                </a:spcBef>
              </a:pPr>
              <a:r>
                <a:rPr lang="ko-KR" altLang="en-US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③ </a:t>
              </a: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Interactive </a:t>
              </a:r>
            </a:p>
            <a:p>
              <a:pPr algn="ctr" latinLnBrk="0">
                <a:spcBef>
                  <a:spcPts val="300"/>
                </a:spcBef>
              </a:pPr>
              <a:r>
                <a:rPr lang="en-US" altLang="ko-KR" sz="12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Enhancement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233692" y="2100675"/>
              <a:ext cx="0" cy="3960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94034" y="2119523"/>
              <a:ext cx="0" cy="3960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6675169" y="2119523"/>
              <a:ext cx="0" cy="39600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오각형 34"/>
            <p:cNvSpPr/>
            <p:nvPr/>
          </p:nvSpPr>
          <p:spPr>
            <a:xfrm>
              <a:off x="1919739" y="2683929"/>
              <a:ext cx="369134" cy="829871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속성 정의</a:t>
              </a:r>
            </a:p>
          </p:txBody>
        </p:sp>
        <p:sp>
          <p:nvSpPr>
            <p:cNvPr id="36" name="오각형 35"/>
            <p:cNvSpPr/>
            <p:nvPr/>
          </p:nvSpPr>
          <p:spPr>
            <a:xfrm>
              <a:off x="2484435" y="2683929"/>
              <a:ext cx="369134" cy="829871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추출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선택</a:t>
              </a:r>
            </a:p>
          </p:txBody>
        </p:sp>
        <p:sp>
          <p:nvSpPr>
            <p:cNvPr id="37" name="오각형 36"/>
            <p:cNvSpPr/>
            <p:nvPr/>
          </p:nvSpPr>
          <p:spPr>
            <a:xfrm>
              <a:off x="3473888" y="2554836"/>
              <a:ext cx="2567829" cy="1059740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8" name="오각형 37"/>
            <p:cNvSpPr/>
            <p:nvPr/>
          </p:nvSpPr>
          <p:spPr>
            <a:xfrm>
              <a:off x="3532358" y="3004705"/>
              <a:ext cx="880142" cy="480787"/>
            </a:xfrm>
            <a:prstGeom prst="homePlate">
              <a:avLst>
                <a:gd name="adj" fmla="val 33983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기법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 선택</a:t>
              </a:r>
            </a:p>
          </p:txBody>
        </p:sp>
        <p:sp>
          <p:nvSpPr>
            <p:cNvPr id="39" name="갈매기형 수장 38"/>
            <p:cNvSpPr/>
            <p:nvPr/>
          </p:nvSpPr>
          <p:spPr>
            <a:xfrm>
              <a:off x="4287882" y="3004705"/>
              <a:ext cx="936000" cy="481793"/>
            </a:xfrm>
            <a:prstGeom prst="chevron">
              <a:avLst>
                <a:gd name="adj" fmla="val 35797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조합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개발</a:t>
              </a:r>
            </a:p>
          </p:txBody>
        </p:sp>
        <p:sp>
          <p:nvSpPr>
            <p:cNvPr id="40" name="갈매기형 수장 39"/>
            <p:cNvSpPr/>
            <p:nvPr/>
          </p:nvSpPr>
          <p:spPr>
            <a:xfrm>
              <a:off x="5099264" y="3004705"/>
              <a:ext cx="879652" cy="481793"/>
            </a:xfrm>
            <a:prstGeom prst="chevron">
              <a:avLst>
                <a:gd name="adj" fmla="val 35797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 </a:t>
              </a:r>
              <a:b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및 평가</a:t>
              </a:r>
            </a:p>
          </p:txBody>
        </p:sp>
        <p:cxnSp>
          <p:nvCxnSpPr>
            <p:cNvPr id="41" name="꺾인 연결선 40"/>
            <p:cNvCxnSpPr>
              <a:stCxn id="40" idx="0"/>
              <a:endCxn id="38" idx="0"/>
            </p:cNvCxnSpPr>
            <p:nvPr/>
          </p:nvCxnSpPr>
          <p:spPr>
            <a:xfrm rot="16200000" flipV="1">
              <a:off x="4671796" y="2223645"/>
              <a:ext cx="12700" cy="156212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08699" y="2656466"/>
              <a:ext cx="1152000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000" b="1" i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내부 </a:t>
              </a:r>
              <a:r>
                <a:rPr lang="en-US" altLang="ko-KR" sz="1000" b="1" i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Feedback</a:t>
              </a:r>
              <a:endParaRPr lang="ko-KR" altLang="en-US" sz="1000" b="1" i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3" name="사다리꼴 42"/>
            <p:cNvSpPr/>
            <p:nvPr/>
          </p:nvSpPr>
          <p:spPr>
            <a:xfrm rot="16200000">
              <a:off x="2708353" y="2901857"/>
              <a:ext cx="1054381" cy="372824"/>
            </a:xfrm>
            <a:prstGeom prst="trapezoid">
              <a:avLst>
                <a:gd name="adj" fmla="val 33693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1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Modeling</a:t>
              </a:r>
              <a:endPara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 rot="5400000">
              <a:off x="2313264" y="3062083"/>
              <a:ext cx="144000" cy="13142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5400000">
              <a:off x="2883823" y="3062083"/>
              <a:ext cx="144000" cy="13142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6" name="오각형 45"/>
            <p:cNvSpPr/>
            <p:nvPr/>
          </p:nvSpPr>
          <p:spPr>
            <a:xfrm>
              <a:off x="1355043" y="2683929"/>
              <a:ext cx="369134" cy="829871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기획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가설</a:t>
              </a:r>
              <a:endPara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수립</a:t>
              </a:r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1763349" y="3057528"/>
              <a:ext cx="144000" cy="131422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오각형 48"/>
            <p:cNvSpPr/>
            <p:nvPr/>
          </p:nvSpPr>
          <p:spPr>
            <a:xfrm>
              <a:off x="1348371" y="3585463"/>
              <a:ext cx="1498527" cy="249268"/>
            </a:xfrm>
            <a:prstGeom prst="homePlat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내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 </a:t>
              </a:r>
              <a:r>
                <a:rPr lang="ko-KR" altLang="en-US" sz="11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수집</a:t>
              </a: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2213296" y="4864007"/>
            <a:ext cx="4816646" cy="843908"/>
            <a:chOff x="2213296" y="4864007"/>
            <a:chExt cx="4816646" cy="843908"/>
          </a:xfrm>
        </p:grpSpPr>
        <p:cxnSp>
          <p:nvCxnSpPr>
            <p:cNvPr id="4" name="직선 화살표 연결선 3"/>
            <p:cNvCxnSpPr>
              <a:stCxn id="69" idx="0"/>
              <a:endCxn id="54" idx="2"/>
            </p:cNvCxnSpPr>
            <p:nvPr/>
          </p:nvCxnSpPr>
          <p:spPr>
            <a:xfrm flipV="1">
              <a:off x="2213296" y="4864007"/>
              <a:ext cx="0" cy="84390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70" idx="0"/>
              <a:endCxn id="54" idx="2"/>
            </p:cNvCxnSpPr>
            <p:nvPr/>
          </p:nvCxnSpPr>
          <p:spPr>
            <a:xfrm flipH="1" flipV="1">
              <a:off x="2213296" y="4864007"/>
              <a:ext cx="2414393" cy="84390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0" idx="0"/>
              <a:endCxn id="55" idx="2"/>
            </p:cNvCxnSpPr>
            <p:nvPr/>
          </p:nvCxnSpPr>
          <p:spPr>
            <a:xfrm flipV="1">
              <a:off x="4627689" y="4864007"/>
              <a:ext cx="0" cy="84390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1" idx="0"/>
              <a:endCxn id="56" idx="2"/>
            </p:cNvCxnSpPr>
            <p:nvPr/>
          </p:nvCxnSpPr>
          <p:spPr>
            <a:xfrm flipV="1">
              <a:off x="7029942" y="4864007"/>
              <a:ext cx="0" cy="84390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1" idx="0"/>
              <a:endCxn id="55" idx="2"/>
            </p:cNvCxnSpPr>
            <p:nvPr/>
          </p:nvCxnSpPr>
          <p:spPr>
            <a:xfrm flipH="1" flipV="1">
              <a:off x="4627689" y="4864007"/>
              <a:ext cx="2402253" cy="84390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1" idx="0"/>
              <a:endCxn id="54" idx="2"/>
            </p:cNvCxnSpPr>
            <p:nvPr/>
          </p:nvCxnSpPr>
          <p:spPr>
            <a:xfrm flipH="1" flipV="1">
              <a:off x="2213296" y="4864007"/>
              <a:ext cx="4816646" cy="843908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/>
          <p:cNvGrpSpPr/>
          <p:nvPr/>
        </p:nvGrpSpPr>
        <p:grpSpPr>
          <a:xfrm>
            <a:off x="272480" y="4077353"/>
            <a:ext cx="7961227" cy="1298957"/>
            <a:chOff x="272480" y="4077353"/>
            <a:chExt cx="7961227" cy="1298957"/>
          </a:xfrm>
        </p:grpSpPr>
        <p:sp>
          <p:nvSpPr>
            <p:cNvPr id="7" name="오각형 6"/>
            <p:cNvSpPr/>
            <p:nvPr/>
          </p:nvSpPr>
          <p:spPr>
            <a:xfrm>
              <a:off x="272480" y="4077353"/>
              <a:ext cx="684000" cy="1298957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기술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(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알고리즘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97296" y="4154912"/>
              <a:ext cx="2232000" cy="709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Statistics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11689" y="4154912"/>
              <a:ext cx="2232000" cy="709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Machine Learning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13942" y="4154912"/>
              <a:ext cx="2232000" cy="709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AI 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인공지능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7" name="오각형 56"/>
            <p:cNvSpPr/>
            <p:nvPr/>
          </p:nvSpPr>
          <p:spPr>
            <a:xfrm>
              <a:off x="1201431" y="4647983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T-Test</a:t>
              </a:r>
              <a:endPara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오각형 57"/>
            <p:cNvSpPr/>
            <p:nvPr/>
          </p:nvSpPr>
          <p:spPr>
            <a:xfrm>
              <a:off x="1854114" y="4647983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Anova</a:t>
              </a:r>
              <a:endPara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57446" y="4552992"/>
              <a:ext cx="522407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…</a:t>
              </a:r>
              <a:endParaRPr lang="ko-KR" altLang="en-US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0" name="오각형 59"/>
            <p:cNvSpPr/>
            <p:nvPr/>
          </p:nvSpPr>
          <p:spPr>
            <a:xfrm>
              <a:off x="2506796" y="4647983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주성</a:t>
              </a:r>
              <a:r>
                <a: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</a:t>
              </a:r>
              <a:endPara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오각형 60"/>
            <p:cNvSpPr/>
            <p:nvPr/>
          </p:nvSpPr>
          <p:spPr>
            <a:xfrm>
              <a:off x="3609164" y="4647074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dirty="0" err="1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D.Tree</a:t>
              </a:r>
              <a:endPara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오각형 61"/>
            <p:cNvSpPr/>
            <p:nvPr/>
          </p:nvSpPr>
          <p:spPr>
            <a:xfrm>
              <a:off x="4261847" y="4647074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SVM</a:t>
              </a:r>
              <a:r>
                <a:rPr lang="en-US" altLang="ko-KR" sz="1000" baseline="30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</a:t>
              </a:r>
              <a:endParaRPr lang="ko-KR" altLang="en-US" sz="1000" baseline="30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48045" y="4552083"/>
              <a:ext cx="522407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…</a:t>
              </a:r>
              <a:endParaRPr lang="ko-KR" altLang="en-US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4" name="오각형 63"/>
            <p:cNvSpPr/>
            <p:nvPr/>
          </p:nvSpPr>
          <p:spPr>
            <a:xfrm>
              <a:off x="4914529" y="4647074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회귀분석</a:t>
              </a:r>
            </a:p>
          </p:txBody>
        </p:sp>
        <p:sp>
          <p:nvSpPr>
            <p:cNvPr id="65" name="오각형 64"/>
            <p:cNvSpPr/>
            <p:nvPr/>
          </p:nvSpPr>
          <p:spPr>
            <a:xfrm>
              <a:off x="5980223" y="4639807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강화학습</a:t>
              </a:r>
              <a:r>
                <a:rPr lang="en-US" altLang="ko-KR" sz="1000" baseline="30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2)</a:t>
              </a:r>
              <a:endParaRPr lang="ko-KR" altLang="en-US" sz="1000" baseline="30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6" name="오각형 65"/>
            <p:cNvSpPr/>
            <p:nvPr/>
          </p:nvSpPr>
          <p:spPr>
            <a:xfrm>
              <a:off x="6624594" y="4639807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DNN</a:t>
              </a:r>
              <a:r>
                <a:rPr lang="en-US" altLang="ko-KR" sz="1000" baseline="30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</a:t>
              </a:r>
              <a:r>
                <a:rPr lang="en-US" altLang="ko-KR" sz="1000" baseline="30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000" baseline="30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11300" y="4548931"/>
              <a:ext cx="522407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6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…</a:t>
              </a:r>
              <a:endParaRPr lang="ko-KR" altLang="en-US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오각형 67"/>
            <p:cNvSpPr/>
            <p:nvPr/>
          </p:nvSpPr>
          <p:spPr>
            <a:xfrm>
              <a:off x="7277276" y="4648685"/>
              <a:ext cx="592062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</a:t>
              </a:r>
              <a:r>
                <a:rPr lang="en-US" altLang="ko-KR" sz="1000" baseline="30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4</a:t>
              </a:r>
              <a:r>
                <a:rPr lang="en-US" altLang="ko-KR" sz="1000" baseline="30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000" baseline="30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64352" y="4376254"/>
              <a:ext cx="2159284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탐색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가설 검증 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57387" y="4376254"/>
              <a:ext cx="2159284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예측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탐지 등을 위한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Rule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도출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46971" y="4376254"/>
              <a:ext cx="2159284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Rule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의 자가 학습 및 업데이트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097296" y="5050178"/>
              <a:ext cx="7046020" cy="326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비정형 데이터 분석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4" name="오각형 83"/>
            <p:cNvSpPr/>
            <p:nvPr/>
          </p:nvSpPr>
          <p:spPr>
            <a:xfrm>
              <a:off x="3062148" y="5160286"/>
              <a:ext cx="940333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로그분석</a:t>
              </a:r>
            </a:p>
          </p:txBody>
        </p:sp>
        <p:sp>
          <p:nvSpPr>
            <p:cNvPr id="85" name="오각형 84"/>
            <p:cNvSpPr/>
            <p:nvPr/>
          </p:nvSpPr>
          <p:spPr>
            <a:xfrm>
              <a:off x="4278730" y="5160286"/>
              <a:ext cx="940333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altLang="ko-KR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Text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</a:t>
              </a:r>
            </a:p>
          </p:txBody>
        </p:sp>
        <p:sp>
          <p:nvSpPr>
            <p:cNvPr id="86" name="오각형 85"/>
            <p:cNvSpPr/>
            <p:nvPr/>
          </p:nvSpPr>
          <p:spPr>
            <a:xfrm>
              <a:off x="5495312" y="5160286"/>
              <a:ext cx="940333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음성 분석</a:t>
              </a:r>
            </a:p>
          </p:txBody>
        </p:sp>
        <p:sp>
          <p:nvSpPr>
            <p:cNvPr id="87" name="오각형 86"/>
            <p:cNvSpPr/>
            <p:nvPr/>
          </p:nvSpPr>
          <p:spPr>
            <a:xfrm>
              <a:off x="6711896" y="5160286"/>
              <a:ext cx="940333" cy="216024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5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영상 분석</a:t>
              </a: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337376" y="2437381"/>
            <a:ext cx="179704" cy="3898415"/>
            <a:chOff x="8337376" y="2437381"/>
            <a:chExt cx="179704" cy="3898415"/>
          </a:xfrm>
        </p:grpSpPr>
        <p:sp>
          <p:nvSpPr>
            <p:cNvPr id="91" name="오른쪽 화살표 90"/>
            <p:cNvSpPr/>
            <p:nvPr/>
          </p:nvSpPr>
          <p:spPr>
            <a:xfrm>
              <a:off x="8338471" y="2437381"/>
              <a:ext cx="148425" cy="10102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2" name="오른쪽 화살표 91"/>
            <p:cNvSpPr/>
            <p:nvPr/>
          </p:nvSpPr>
          <p:spPr>
            <a:xfrm>
              <a:off x="8337376" y="4073185"/>
              <a:ext cx="148425" cy="965572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8346333" y="5615796"/>
              <a:ext cx="170747" cy="7200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672666" y="6605109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>
                <a:latin typeface="+mn-ea"/>
              </a:rPr>
              <a:t>6</a:t>
            </a:r>
            <a:r>
              <a:rPr lang="en-US" altLang="ko-KR" sz="1200" b="1" dirty="0" smtClean="0">
                <a:latin typeface="+mn-ea"/>
              </a:rPr>
              <a:t>/10</a:t>
            </a:r>
            <a:endParaRPr lang="ko-KR" altLang="en-US" sz="1200" b="1" dirty="0" smtClean="0">
              <a:latin typeface="+mn-ea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272480" y="5707915"/>
            <a:ext cx="7873462" cy="562375"/>
            <a:chOff x="272480" y="5707915"/>
            <a:chExt cx="7873462" cy="562375"/>
          </a:xfrm>
        </p:grpSpPr>
        <p:sp>
          <p:nvSpPr>
            <p:cNvPr id="8" name="오각형 7"/>
            <p:cNvSpPr/>
            <p:nvPr/>
          </p:nvSpPr>
          <p:spPr>
            <a:xfrm>
              <a:off x="272480" y="5707915"/>
              <a:ext cx="684000" cy="562374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</a:t>
              </a:r>
              <a:r>
                <a:rPr lang="ko-KR" altLang="en-US" sz="12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문</a:t>
              </a:r>
              <a:endPara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>
                <a:lnSpc>
                  <a:spcPct val="120000"/>
                </a:lnSpc>
              </a:pPr>
              <a:r>
                <a:rPr lang="ko-KR" altLang="en-US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인력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97296" y="5707915"/>
              <a:ext cx="2232000" cy="5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역량을 갖춘 업무 전문가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11689" y="5707915"/>
              <a:ext cx="2232000" cy="5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전문 인력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913942" y="5707915"/>
              <a:ext cx="2232000" cy="5623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E39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인공지능</a:t>
              </a:r>
              <a:r>
                <a:rPr lang="en-US" altLang="ko-KR" sz="1400" b="1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개발자 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140427" y="5985010"/>
              <a:ext cx="2159284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기획 등 업무에 분석 적용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541341" y="5985010"/>
              <a:ext cx="2159284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및 서비스 알고리즘 개발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924936" y="6004241"/>
              <a:ext cx="2159284" cy="252028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2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고급수학 기반 분석 및 프로그래밍</a:t>
              </a:r>
              <a:endPara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" name="왼쪽/오른쪽 화살표 1"/>
            <p:cNvSpPr/>
            <p:nvPr/>
          </p:nvSpPr>
          <p:spPr>
            <a:xfrm>
              <a:off x="3249832" y="5845631"/>
              <a:ext cx="348682" cy="339284"/>
            </a:xfrm>
            <a:prstGeom prst="leftRightArrow">
              <a:avLst>
                <a:gd name="adj1" fmla="val 65441"/>
                <a:gd name="adj2" fmla="val 27323"/>
              </a:avLst>
            </a:pr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협업</a:t>
              </a:r>
              <a:endPara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5" name="왼쪽/오른쪽 화살표 94"/>
            <p:cNvSpPr/>
            <p:nvPr/>
          </p:nvSpPr>
          <p:spPr>
            <a:xfrm>
              <a:off x="5646182" y="5845631"/>
              <a:ext cx="348682" cy="339284"/>
            </a:xfrm>
            <a:prstGeom prst="leftRightArrow">
              <a:avLst>
                <a:gd name="adj1" fmla="val 65441"/>
                <a:gd name="adj2" fmla="val 27323"/>
              </a:avLst>
            </a:pr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1000" b="1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협업</a:t>
              </a:r>
              <a:endPara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1071721" y="6516976"/>
            <a:ext cx="1556934" cy="252028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Support Vector Machine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27020" y="6521081"/>
            <a:ext cx="5233074" cy="18576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강화학습 </a:t>
            </a: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(Reinforcement Learning) : Softbank Pepper w/Watson</a:t>
            </a:r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사용된 </a:t>
            </a:r>
            <a:r>
              <a:rPr lang="en-US" altLang="ko-KR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</a:t>
            </a:r>
            <a:r>
              <a:rPr lang="ko-KR" altLang="en-US" sz="9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기법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8591" y="6651276"/>
            <a:ext cx="36317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Deep Neural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      </a:t>
            </a:r>
            <a:r>
              <a:rPr lang="en-US" altLang="ko-KR" sz="9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9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Convolutional Neural Network</a:t>
            </a:r>
            <a:endParaRPr lang="ko-KR" altLang="en-US" sz="9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2864768" y="1287487"/>
            <a:ext cx="4517949" cy="341313"/>
            <a:chOff x="-135004" y="1422534"/>
            <a:chExt cx="4490911" cy="341313"/>
          </a:xfrm>
        </p:grpSpPr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-135004" y="1763847"/>
              <a:ext cx="40798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4" name="Rectangle 17"/>
            <p:cNvSpPr>
              <a:spLocks noChangeArrowheads="1"/>
            </p:cNvSpPr>
            <p:nvPr/>
          </p:nvSpPr>
          <p:spPr bwMode="auto">
            <a:xfrm>
              <a:off x="580767" y="1422534"/>
              <a:ext cx="3775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역량 구성 요소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8428654" y="1287487"/>
            <a:ext cx="1451333" cy="4979190"/>
            <a:chOff x="8428654" y="1287487"/>
            <a:chExt cx="1451333" cy="4979190"/>
          </a:xfrm>
          <a:noFill/>
        </p:grpSpPr>
        <p:sp>
          <p:nvSpPr>
            <p:cNvPr id="88" name="직사각형 87"/>
            <p:cNvSpPr/>
            <p:nvPr/>
          </p:nvSpPr>
          <p:spPr>
            <a:xfrm>
              <a:off x="8501845" y="1700808"/>
              <a:ext cx="1208472" cy="1896148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내부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외부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Feedback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기반</a:t>
              </a:r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지속적으로</a:t>
              </a:r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분석 정확도 및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</a:b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서비스 수준의 개선</a:t>
              </a:r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600581" y="5614413"/>
              <a:ext cx="1008000" cy="6522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Skillset 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별 유기적 업무</a:t>
              </a:r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수행 체계</a:t>
              </a:r>
              <a:endParaRPr lang="ko-KR" altLang="en-US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8428654" y="1287487"/>
              <a:ext cx="1451333" cy="341313"/>
              <a:chOff x="-243079" y="1422534"/>
              <a:chExt cx="5276257" cy="341313"/>
            </a:xfrm>
            <a:grpFill/>
          </p:grpSpPr>
          <p:sp>
            <p:nvSpPr>
              <p:cNvPr id="136" name="Line 16"/>
              <p:cNvSpPr>
                <a:spLocks noChangeShapeType="1"/>
              </p:cNvSpPr>
              <p:nvPr/>
            </p:nvSpPr>
            <p:spPr bwMode="auto">
              <a:xfrm>
                <a:off x="-243079" y="1763847"/>
                <a:ext cx="449091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ko-KR" altLang="en-US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37" name="Rectangle 17"/>
              <p:cNvSpPr>
                <a:spLocks noChangeArrowheads="1"/>
              </p:cNvSpPr>
              <p:nvPr/>
            </p:nvSpPr>
            <p:spPr bwMode="auto">
              <a:xfrm>
                <a:off x="-199861" y="1422534"/>
                <a:ext cx="5233039" cy="3385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1pPr>
                <a:lvl2pPr marL="742950" indent="-285750" algn="l" eaLnBrk="0" hangingPunct="0"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2pPr>
                <a:lvl3pPr marL="1143000" indent="-228600" algn="l" eaLnBrk="0" hangingPunct="0"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3pPr>
                <a:lvl4pPr marL="1600200" indent="-228600" algn="l" eaLnBrk="0" hangingPunct="0"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4pPr>
                <a:lvl5pPr marL="2057400" indent="-228600" algn="l" eaLnBrk="0" hangingPunct="0"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bg1"/>
                    </a:solidFill>
                    <a:latin typeface="Arial" pitchFamily="34" charset="0"/>
                    <a:ea typeface="나눔고딕" pitchFamily="50" charset="-127"/>
                  </a:defRPr>
                </a:lvl9pPr>
              </a:lstStyle>
              <a:p>
                <a:pPr eaLnBrk="1" hangingPunct="1"/>
                <a:r>
                  <a:rPr lang="ko-KR" altLang="en-US" sz="1600" dirty="0" smtClean="0">
                    <a:solidFill>
                      <a:srgbClr val="00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확보 지향점</a:t>
                </a:r>
                <a:endParaRPr lang="ko-KR" altLang="en-US" sz="1600" baseline="300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8488743" y="3641137"/>
              <a:ext cx="1208472" cy="143889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/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endParaRPr lang="en-US" altLang="ko-KR" sz="14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algn="ctr" latinLnBrk="0"/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다양한 분석 결합된 고유의 분석 방법론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노하우 확보</a:t>
              </a:r>
              <a:endPara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0" name="실행 단추: 앞으로 또는 다음 99">
            <a:hlinkClick r:id="rId5" action="ppaction://hlinksldjump" highlightClick="1"/>
          </p:cNvPr>
          <p:cNvSpPr/>
          <p:nvPr/>
        </p:nvSpPr>
        <p:spPr>
          <a:xfrm>
            <a:off x="9498301" y="6100238"/>
            <a:ext cx="180000" cy="1368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0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273050" y="173037"/>
            <a:ext cx="5040744" cy="339725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Big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인적 역량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전문 인력의 확보는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측면에서 추진해야 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5773" y="1268760"/>
            <a:ext cx="2232000" cy="341313"/>
            <a:chOff x="352877" y="1422534"/>
            <a:chExt cx="3592011" cy="341313"/>
          </a:xfrm>
        </p:grpSpPr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1145905" y="1422534"/>
              <a:ext cx="15432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확보 방향</a:t>
              </a:r>
              <a:endParaRPr lang="ko-KR" altLang="en-US" sz="1600" baseline="30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573913" y="1267380"/>
            <a:ext cx="2448000" cy="341313"/>
            <a:chOff x="352877" y="1422534"/>
            <a:chExt cx="3592011" cy="341313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1445394" y="1422534"/>
              <a:ext cx="1407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실행 방</a:t>
              </a:r>
              <a:r>
                <a:rPr lang="ko-KR" altLang="en-US" sz="16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안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961114" y="1268760"/>
            <a:ext cx="2340000" cy="341313"/>
            <a:chOff x="352877" y="1422534"/>
            <a:chExt cx="3592011" cy="341313"/>
          </a:xfrm>
        </p:grpSpPr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637813" y="1422534"/>
              <a:ext cx="30222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확보 전략 및 고려사항</a:t>
              </a:r>
              <a:endParaRPr lang="ko-KR" altLang="en-US" sz="1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80" name="AutoShape 73"/>
          <p:cNvSpPr>
            <a:spLocks noChangeArrowheads="1"/>
          </p:cNvSpPr>
          <p:nvPr/>
        </p:nvSpPr>
        <p:spPr bwMode="auto">
          <a:xfrm>
            <a:off x="5529887" y="3393152"/>
            <a:ext cx="2591253" cy="1404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1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AutoShape 74"/>
          <p:cNvSpPr>
            <a:spLocks noChangeArrowheads="1"/>
          </p:cNvSpPr>
          <p:nvPr/>
        </p:nvSpPr>
        <p:spPr bwMode="auto">
          <a:xfrm>
            <a:off x="5538046" y="3397567"/>
            <a:ext cx="2578191" cy="3577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ts val="500"/>
              </a:spcBef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후보자 선정 및 육성 교육 실시</a:t>
            </a:r>
            <a:endParaRPr 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Text Box 50"/>
          <p:cNvSpPr txBox="1">
            <a:spLocks noChangeArrowheads="1"/>
          </p:cNvSpPr>
          <p:nvPr/>
        </p:nvSpPr>
        <p:spPr bwMode="gray">
          <a:xfrm>
            <a:off x="5582331" y="3802234"/>
            <a:ext cx="2584411" cy="867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>
            <a:spAutoFit/>
          </a:bodyPr>
          <a:lstStyle/>
          <a:p>
            <a:pPr marL="95250" indent="-95250" algn="l" eaLnBrk="0" latinLnBrk="0" hangingPunct="0">
              <a:lnSpc>
                <a:spcPct val="120000"/>
              </a:lnSpc>
              <a:buFont typeface="Wingdings" pitchFamily="2" charset="2"/>
              <a:buChar char="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대상자 선정</a:t>
            </a:r>
            <a:r>
              <a:rPr lang="en-US" altLang="ko-KR" sz="1400" b="1" baseline="30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1400" b="1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b="1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육성 기회 부여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20000"/>
              </a:lnSpc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교육 및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PJT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우선 참여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7800" indent="-177800" algn="l" eaLnBrk="0" latinLnBrk="0" hangingPunct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부서별  분석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이해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 교육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561846" y="3440915"/>
            <a:ext cx="2160000" cy="370997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tIns="144000" bIns="108000" anchor="t"/>
          <a:lstStyle/>
          <a:p>
            <a:pPr latinLnBrk="0">
              <a:spcBef>
                <a:spcPct val="10000"/>
              </a:spcBef>
              <a:buFont typeface="나눔고딕" pitchFamily="50" charset="-127"/>
              <a:buNone/>
            </a:pPr>
            <a:r>
              <a:rPr lang="ko-KR" altLang="en-US" sz="1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전문가  분석 역량 확보</a:t>
            </a:r>
            <a:endParaRPr lang="en-US" altLang="ko-KR" sz="14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4568" y="6507588"/>
            <a:ext cx="47898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atinLnBrk="0">
              <a:buAutoNum type="arabicParenR"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통계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수학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산업공학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마이닝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유관전공 </a:t>
            </a:r>
            <a:r>
              <a:rPr lang="ko-KR" altLang="en-US" sz="9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석박사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급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buAutoNum type="arabicParenR"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FC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본부 내 기준 약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여명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 전공자 기준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87" name="순서도: 처리 86"/>
          <p:cNvSpPr/>
          <p:nvPr/>
        </p:nvSpPr>
        <p:spPr>
          <a:xfrm>
            <a:off x="542822" y="3944535"/>
            <a:ext cx="1872000" cy="659616"/>
          </a:xfrm>
          <a:prstGeom prst="flowChartProcess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서비스 기획 등 업무에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Data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적용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indent="-889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 해석 및 업무 응용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561846" y="1697249"/>
            <a:ext cx="2160000" cy="487177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tIns="144000" bIns="108000" anchor="t"/>
          <a:lstStyle/>
          <a:p>
            <a:pPr latinLnBrk="0">
              <a:spcBef>
                <a:spcPct val="10000"/>
              </a:spcBef>
              <a:buFont typeface="나눔고딕" pitchFamily="50" charset="-127"/>
              <a:buNone/>
            </a:pPr>
            <a:r>
              <a:rPr lang="ko-KR" altLang="en-US" sz="1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전문 인력 확보</a:t>
            </a:r>
            <a:endParaRPr lang="en-US" altLang="ko-KR" sz="14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Rectangle 83"/>
          <p:cNvSpPr>
            <a:spLocks noChangeArrowheads="1"/>
          </p:cNvSpPr>
          <p:nvPr/>
        </p:nvSpPr>
        <p:spPr bwMode="auto">
          <a:xfrm>
            <a:off x="561847" y="4929624"/>
            <a:ext cx="2160000" cy="710206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tIns="144000" bIns="108000" anchor="t"/>
          <a:lstStyle/>
          <a:p>
            <a:pPr latinLnBrk="0">
              <a:spcBef>
                <a:spcPct val="10000"/>
              </a:spcBef>
              <a:buFont typeface="나눔고딕" pitchFamily="50" charset="-127"/>
              <a:buNone/>
            </a:pPr>
            <a:r>
              <a:rPr lang="ko-KR" altLang="en-US" sz="1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고도의 기술</a:t>
            </a:r>
            <a:r>
              <a:rPr lang="ko-KR" altLang="en-US" sz="1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</a:t>
            </a:r>
            <a:r>
              <a:rPr lang="ko-KR" altLang="en-US" sz="14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필요한 영역은 외부 활용 및 </a:t>
            </a:r>
            <a:r>
              <a:rPr lang="ko-KR" altLang="en-US" sz="1400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소싱</a:t>
            </a:r>
            <a:endParaRPr lang="en-US" altLang="ko-KR" sz="1400" b="1" u="sng" dirty="0" smtClean="0">
              <a:solidFill>
                <a:schemeClr val="tx1">
                  <a:lumMod val="85000"/>
                  <a:lumOff val="1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 flipH="1" flipV="1">
            <a:off x="488503" y="3294037"/>
            <a:ext cx="8964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50"/>
          <p:cNvSpPr txBox="1">
            <a:spLocks noChangeArrowheads="1"/>
          </p:cNvSpPr>
          <p:nvPr/>
        </p:nvSpPr>
        <p:spPr bwMode="gray">
          <a:xfrm>
            <a:off x="2855891" y="3443680"/>
            <a:ext cx="2664000" cy="1321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기본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지식 보유자 </a:t>
            </a:r>
            <a:r>
              <a:rPr lang="en-US" altLang="ko-KR" sz="1400" baseline="30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선정하여 우선 육성  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유관 부서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기획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등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전반적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적용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활용도 증대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유도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H="1" flipV="1">
            <a:off x="488504" y="4941168"/>
            <a:ext cx="8964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utoShape 73"/>
          <p:cNvSpPr>
            <a:spLocks noChangeArrowheads="1"/>
          </p:cNvSpPr>
          <p:nvPr/>
        </p:nvSpPr>
        <p:spPr bwMode="auto">
          <a:xfrm>
            <a:off x="5529064" y="1772816"/>
            <a:ext cx="2591253" cy="13665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1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AutoShape 74"/>
          <p:cNvSpPr>
            <a:spLocks noChangeArrowheads="1"/>
          </p:cNvSpPr>
          <p:nvPr/>
        </p:nvSpPr>
        <p:spPr bwMode="auto">
          <a:xfrm>
            <a:off x="5537222" y="1773802"/>
            <a:ext cx="25848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ts val="500"/>
              </a:spcBef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단기 협업체계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채용 실시</a:t>
            </a:r>
            <a:endParaRPr lang="ko-KR" sz="1400" b="1" baseline="30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gray">
          <a:xfrm>
            <a:off x="5564575" y="2187497"/>
            <a:ext cx="2584411" cy="919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>
            <a:spAutoFit/>
          </a:bodyPr>
          <a:lstStyle/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단기적 외부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소싱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LG CNS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상반기 채용 추진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/PJT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투입  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경력 또는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박사급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신입 대상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AutoShape 73"/>
          <p:cNvSpPr>
            <a:spLocks noChangeArrowheads="1"/>
          </p:cNvSpPr>
          <p:nvPr/>
        </p:nvSpPr>
        <p:spPr bwMode="auto">
          <a:xfrm>
            <a:off x="5543456" y="5085183"/>
            <a:ext cx="2591253" cy="134051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14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AutoShape 74"/>
          <p:cNvSpPr>
            <a:spLocks noChangeArrowheads="1"/>
          </p:cNvSpPr>
          <p:nvPr/>
        </p:nvSpPr>
        <p:spPr bwMode="auto">
          <a:xfrm>
            <a:off x="5551615" y="5093240"/>
            <a:ext cx="2578191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ts val="500"/>
              </a:spcBef>
            </a:pPr>
            <a:r>
              <a:rPr lang="ko-KR" altLang="en-US" sz="14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파트너링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 협업체계 구성</a:t>
            </a:r>
            <a:endParaRPr 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Text Box 50"/>
          <p:cNvSpPr txBox="1">
            <a:spLocks noChangeArrowheads="1"/>
          </p:cNvSpPr>
          <p:nvPr/>
        </p:nvSpPr>
        <p:spPr bwMode="gray">
          <a:xfrm>
            <a:off x="5600450" y="5517232"/>
            <a:ext cx="2854199" cy="8935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>
            <a:spAutoFit/>
          </a:bodyPr>
          <a:lstStyle/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협업 업체 발굴 및 역량 이전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- IBM Watson,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분야별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기술 전문 업체 등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 Box 50"/>
          <p:cNvSpPr txBox="1">
            <a:spLocks noChangeArrowheads="1"/>
          </p:cNvSpPr>
          <p:nvPr/>
        </p:nvSpPr>
        <p:spPr bwMode="gray">
          <a:xfrm>
            <a:off x="2838134" y="1726365"/>
            <a:ext cx="2664000" cy="1269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수요 고려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리딩급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인력 </a:t>
            </a:r>
            <a:r>
              <a:rPr lang="ko-KR" altLang="en-US" sz="14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선확보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내부 선발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육성은 한계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최적화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Data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마이닝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등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분야별 전문가 외부 확보 추진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5" name="Text Box 50"/>
          <p:cNvSpPr txBox="1">
            <a:spLocks noChangeArrowheads="1"/>
          </p:cNvSpPr>
          <p:nvPr/>
        </p:nvSpPr>
        <p:spPr bwMode="gray">
          <a:xfrm>
            <a:off x="2855890" y="5128916"/>
            <a:ext cx="2664000" cy="11360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전공자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경험자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Pool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제한적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b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외부 채용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육성 한계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algn="l" eaLnBrk="0" latinLnBrk="0" hangingPunct="0">
              <a:lnSpc>
                <a:spcPct val="120000"/>
              </a:lnSpc>
              <a:spcBef>
                <a:spcPts val="200"/>
              </a:spcBef>
              <a:buFont typeface="Wingdings" pitchFamily="2" charset="2"/>
              <a:buChar char=""/>
            </a:pP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분야 전문업체의 기술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인력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소싱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또는 협력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R&amp;D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106" name="순서도: 처리 105"/>
          <p:cNvSpPr/>
          <p:nvPr/>
        </p:nvSpPr>
        <p:spPr>
          <a:xfrm>
            <a:off x="542822" y="2202042"/>
            <a:ext cx="1872000" cy="659616"/>
          </a:xfrm>
          <a:prstGeom prst="flowChartProcess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알고리즘 적용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8900" indent="-889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최신 기법 전파 및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지속 개선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순서도: 처리 106"/>
          <p:cNvSpPr/>
          <p:nvPr/>
        </p:nvSpPr>
        <p:spPr>
          <a:xfrm>
            <a:off x="542822" y="5577696"/>
            <a:ext cx="1872000" cy="659616"/>
          </a:xfrm>
          <a:prstGeom prst="flowChartProcess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딥러닝</a:t>
            </a:r>
            <a:r>
              <a:rPr lang="en-US" altLang="ko-KR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/AI</a:t>
            </a:r>
            <a:r>
              <a:rPr lang="ko-KR" altLang="en-US" sz="14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 고급 수학 기반 분석 및 서비스 적용을 위한 프로그래밍</a:t>
            </a:r>
            <a:endParaRPr lang="en-US" altLang="ko-KR" sz="14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99114" y="3509886"/>
            <a:ext cx="288253" cy="28803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9114" y="1795806"/>
            <a:ext cx="288253" cy="28803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99114" y="5094062"/>
            <a:ext cx="288253" cy="28803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>
            <a:off x="2385439" y="4095782"/>
            <a:ext cx="784774" cy="14401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5400000">
            <a:off x="2385439" y="2385719"/>
            <a:ext cx="784774" cy="14401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이등변 삼각형 42"/>
          <p:cNvSpPr/>
          <p:nvPr/>
        </p:nvSpPr>
        <p:spPr>
          <a:xfrm rot="5400000">
            <a:off x="2385439" y="5628901"/>
            <a:ext cx="784774" cy="14401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409384" y="1267380"/>
            <a:ext cx="1044000" cy="341313"/>
            <a:chOff x="352877" y="1422534"/>
            <a:chExt cx="3592011" cy="341313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352877" y="1763847"/>
              <a:ext cx="359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latinLnBrk="0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499286" y="1422534"/>
              <a:ext cx="32992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기대 효과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400331" y="1713519"/>
            <a:ext cx="1115726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 서비스에 고급 분석 알고리즘 적용 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(ex.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콘텐츠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추천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400331" y="3393152"/>
            <a:ext cx="1115726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기반으로 업무 방식의 변화  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(ex.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기반 서비스 기획 등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00331" y="5085183"/>
            <a:ext cx="1115726" cy="13405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고도의 분석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(AI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기반 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 추진</a:t>
            </a:r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(ex.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소프트 뱅크의 </a:t>
            </a:r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페퍼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등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69857" y="6538605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7/10</a:t>
            </a:r>
            <a:endParaRPr lang="ko-KR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0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/>
          </p:nvPr>
        </p:nvSpPr>
        <p:spPr>
          <a:xfrm>
            <a:off x="273050" y="173037"/>
            <a:ext cx="6984206" cy="339725"/>
          </a:xfrm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Big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분석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조직 구성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50841" y="611451"/>
            <a:ext cx="9204325" cy="7194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역량 육성 및 전사 대응 효율화를 위해 전문 조직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가칭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Big Data Innovation Center)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 필요하며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단기적으로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협업 하면서 단계적으로 자체 역량화 하는 것을 권고함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4968" y="6621735"/>
            <a:ext cx="52129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latinLnBrk="0">
              <a:spcBef>
                <a:spcPts val="600"/>
              </a:spcBef>
            </a:pPr>
            <a:r>
              <a:rPr lang="en-US" altLang="ko-KR" sz="1200" b="1" dirty="0" smtClean="0">
                <a:latin typeface="+mn-ea"/>
              </a:rPr>
              <a:t>8/10</a:t>
            </a:r>
            <a:endParaRPr lang="ko-KR" altLang="en-US" sz="1200" b="1" dirty="0" smtClean="0">
              <a:latin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520952" y="1374676"/>
            <a:ext cx="5092165" cy="341312"/>
            <a:chOff x="1208584" y="1374676"/>
            <a:chExt cx="7704528" cy="341312"/>
          </a:xfrm>
        </p:grpSpPr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V="1">
              <a:off x="1208584" y="1715988"/>
              <a:ext cx="7704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4021343" y="1374676"/>
              <a:ext cx="20790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조직 구성 전략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520953" y="2988656"/>
            <a:ext cx="304132" cy="15055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조직 인력 구성 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24787" y="4533614"/>
            <a:ext cx="620817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bIns="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역할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24787" y="5395433"/>
            <a:ext cx="620817" cy="9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bIns="0"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 </a:t>
            </a:r>
            <a:b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역할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4865199" y="2988656"/>
            <a:ext cx="280405" cy="425584"/>
          </a:xfrm>
          <a:prstGeom prst="rect">
            <a:avLst/>
          </a:prstGeom>
          <a:solidFill>
            <a:schemeClr val="bg1">
              <a:lumMod val="65000"/>
              <a:alpha val="69000"/>
            </a:schemeClr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U+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865199" y="3450240"/>
            <a:ext cx="280405" cy="1044000"/>
          </a:xfrm>
          <a:prstGeom prst="rect">
            <a:avLst/>
          </a:prstGeom>
          <a:solidFill>
            <a:schemeClr val="tx1">
              <a:lumMod val="65000"/>
              <a:lumOff val="35000"/>
              <a:alpha val="19000"/>
            </a:schemeClr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CNS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20952" y="2547254"/>
            <a:ext cx="624651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bIns="0" rtlCol="0" anchor="ctr"/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 규모</a:t>
            </a:r>
            <a:r>
              <a:rPr lang="en-US" altLang="ko-KR" sz="1200" b="1" baseline="30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  <a:endParaRPr lang="ko-KR" altLang="en-US" sz="1200" b="1" baseline="30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오각형 50"/>
          <p:cNvSpPr/>
          <p:nvPr/>
        </p:nvSpPr>
        <p:spPr>
          <a:xfrm>
            <a:off x="5210278" y="1830615"/>
            <a:ext cx="1454360" cy="684000"/>
          </a:xfrm>
          <a:prstGeom prst="homePlate">
            <a:avLst>
              <a:gd name="adj" fmla="val 16533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(2016)</a:t>
            </a:r>
            <a:b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Big Data</a:t>
            </a:r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추진체계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셋업</a:t>
            </a:r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기반 확보</a:t>
            </a:r>
            <a:endParaRPr lang="ko-KR" altLang="en-US" sz="14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오각형 51"/>
          <p:cNvSpPr/>
          <p:nvPr/>
        </p:nvSpPr>
        <p:spPr>
          <a:xfrm>
            <a:off x="6694766" y="1830615"/>
            <a:ext cx="1454360" cy="684000"/>
          </a:xfrm>
          <a:prstGeom prst="homePlate">
            <a:avLst>
              <a:gd name="adj" fmla="val 21817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(2017)</a:t>
            </a:r>
            <a:b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Big Data</a:t>
            </a:r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비즈니스 및 역량 확대</a:t>
            </a:r>
            <a:endParaRPr lang="ko-KR" altLang="en-US" sz="14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오각형 52"/>
          <p:cNvSpPr/>
          <p:nvPr/>
        </p:nvSpPr>
        <p:spPr>
          <a:xfrm>
            <a:off x="8179253" y="1830615"/>
            <a:ext cx="1454360" cy="684000"/>
          </a:xfrm>
          <a:prstGeom prst="homePlate">
            <a:avLst>
              <a:gd name="adj" fmla="val 28863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(2018~)</a:t>
            </a:r>
            <a:b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비즈니스 확산 및 고도화</a:t>
            </a:r>
            <a:endParaRPr lang="ko-KR" altLang="en-US" sz="14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5222729" y="2988656"/>
            <a:ext cx="4383003" cy="1080000"/>
          </a:xfrm>
          <a:custGeom>
            <a:avLst/>
            <a:gdLst>
              <a:gd name="connsiteX0" fmla="*/ 0 w 7909560"/>
              <a:gd name="connsiteY0" fmla="*/ 0 h 1104900"/>
              <a:gd name="connsiteX1" fmla="*/ 7909560 w 7909560"/>
              <a:gd name="connsiteY1" fmla="*/ 0 h 1104900"/>
              <a:gd name="connsiteX2" fmla="*/ 7909560 w 7909560"/>
              <a:gd name="connsiteY2" fmla="*/ 1104900 h 1104900"/>
              <a:gd name="connsiteX3" fmla="*/ 15240 w 7909560"/>
              <a:gd name="connsiteY3" fmla="*/ 441960 h 1104900"/>
              <a:gd name="connsiteX4" fmla="*/ 0 w 7909560"/>
              <a:gd name="connsiteY4" fmla="*/ 0 h 1104900"/>
              <a:gd name="connsiteX0" fmla="*/ 3810 w 7913370"/>
              <a:gd name="connsiteY0" fmla="*/ 0 h 1104900"/>
              <a:gd name="connsiteX1" fmla="*/ 7913370 w 7913370"/>
              <a:gd name="connsiteY1" fmla="*/ 0 h 1104900"/>
              <a:gd name="connsiteX2" fmla="*/ 7913370 w 7913370"/>
              <a:gd name="connsiteY2" fmla="*/ 1104900 h 1104900"/>
              <a:gd name="connsiteX3" fmla="*/ 0 w 7913370"/>
              <a:gd name="connsiteY3" fmla="*/ 441960 h 1104900"/>
              <a:gd name="connsiteX4" fmla="*/ 3810 w 7913370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370" h="1104900">
                <a:moveTo>
                  <a:pt x="3810" y="0"/>
                </a:moveTo>
                <a:lnTo>
                  <a:pt x="7913370" y="0"/>
                </a:lnTo>
                <a:lnTo>
                  <a:pt x="7913370" y="1104900"/>
                </a:lnTo>
                <a:lnTo>
                  <a:pt x="0" y="441960"/>
                </a:lnTo>
                <a:lnTo>
                  <a:pt x="3810" y="0"/>
                </a:lnTo>
                <a:close/>
              </a:path>
            </a:pathLst>
          </a:custGeom>
          <a:solidFill>
            <a:schemeClr val="bg1">
              <a:lumMod val="65000"/>
              <a:alpha val="69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 flipH="1" flipV="1">
            <a:off x="5222729" y="3414240"/>
            <a:ext cx="4383003" cy="1080000"/>
          </a:xfrm>
          <a:custGeom>
            <a:avLst/>
            <a:gdLst>
              <a:gd name="connsiteX0" fmla="*/ 0 w 7909560"/>
              <a:gd name="connsiteY0" fmla="*/ 0 h 1104900"/>
              <a:gd name="connsiteX1" fmla="*/ 7909560 w 7909560"/>
              <a:gd name="connsiteY1" fmla="*/ 0 h 1104900"/>
              <a:gd name="connsiteX2" fmla="*/ 7909560 w 7909560"/>
              <a:gd name="connsiteY2" fmla="*/ 1104900 h 1104900"/>
              <a:gd name="connsiteX3" fmla="*/ 15240 w 7909560"/>
              <a:gd name="connsiteY3" fmla="*/ 441960 h 1104900"/>
              <a:gd name="connsiteX4" fmla="*/ 0 w 7909560"/>
              <a:gd name="connsiteY4" fmla="*/ 0 h 1104900"/>
              <a:gd name="connsiteX0" fmla="*/ 3810 w 7913370"/>
              <a:gd name="connsiteY0" fmla="*/ 0 h 1104900"/>
              <a:gd name="connsiteX1" fmla="*/ 7913370 w 7913370"/>
              <a:gd name="connsiteY1" fmla="*/ 0 h 1104900"/>
              <a:gd name="connsiteX2" fmla="*/ 7913370 w 7913370"/>
              <a:gd name="connsiteY2" fmla="*/ 1104900 h 1104900"/>
              <a:gd name="connsiteX3" fmla="*/ 0 w 7913370"/>
              <a:gd name="connsiteY3" fmla="*/ 441960 h 1104900"/>
              <a:gd name="connsiteX4" fmla="*/ 3810 w 7913370"/>
              <a:gd name="connsiteY4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3370" h="1104900">
                <a:moveTo>
                  <a:pt x="3810" y="0"/>
                </a:moveTo>
                <a:lnTo>
                  <a:pt x="7913370" y="0"/>
                </a:lnTo>
                <a:lnTo>
                  <a:pt x="7913370" y="1104900"/>
                </a:lnTo>
                <a:lnTo>
                  <a:pt x="0" y="441960"/>
                </a:lnTo>
                <a:lnTo>
                  <a:pt x="381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19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gray">
          <a:xfrm>
            <a:off x="5208222" y="2946184"/>
            <a:ext cx="1298148" cy="5040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(20%)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전문가  참여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gray">
          <a:xfrm>
            <a:off x="5208222" y="3843820"/>
            <a:ext cx="1503864" cy="5040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(80%)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전문 인력 참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gray">
          <a:xfrm>
            <a:off x="6709771" y="2946184"/>
            <a:ext cx="1486193" cy="5040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(50%)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전문 인력 채용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확대 및 역량 내재화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gray">
          <a:xfrm>
            <a:off x="6709771" y="3843820"/>
            <a:ext cx="1455647" cy="5040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(50%)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노하우 이관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gray">
          <a:xfrm>
            <a:off x="8204450" y="2946184"/>
            <a:ext cx="1401283" cy="5040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(80%)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자체적으로 분석 업무 상시화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62" name="Text Box 50"/>
          <p:cNvSpPr txBox="1">
            <a:spLocks noChangeArrowheads="1"/>
          </p:cNvSpPr>
          <p:nvPr/>
        </p:nvSpPr>
        <p:spPr bwMode="gray">
          <a:xfrm>
            <a:off x="8204449" y="3843820"/>
            <a:ext cx="1455647" cy="5040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l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(20%)</a:t>
            </a:r>
            <a:b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체제로 전환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 flipV="1">
            <a:off x="6694766" y="1889673"/>
            <a:ext cx="0" cy="4464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8179253" y="1889673"/>
            <a:ext cx="0" cy="446400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0"/>
          <p:cNvSpPr txBox="1">
            <a:spLocks noChangeArrowheads="1"/>
          </p:cNvSpPr>
          <p:nvPr/>
        </p:nvSpPr>
        <p:spPr bwMode="gray">
          <a:xfrm>
            <a:off x="5204008" y="4540552"/>
            <a:ext cx="1474283" cy="785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참여 및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활용 및 노하우 습득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gray">
          <a:xfrm>
            <a:off x="5204008" y="5382794"/>
            <a:ext cx="1474283" cy="10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인프라 구축 및 분석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개발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Governance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교육 계획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수립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Text Box 50"/>
          <p:cNvSpPr txBox="1">
            <a:spLocks noChangeArrowheads="1"/>
          </p:cNvSpPr>
          <p:nvPr/>
        </p:nvSpPr>
        <p:spPr bwMode="gray">
          <a:xfrm>
            <a:off x="6720146" y="4540552"/>
            <a:ext cx="1474283" cy="9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및 알고리즘 개발 업무 이관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업무 영역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확대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gray">
          <a:xfrm>
            <a:off x="6711093" y="5382794"/>
            <a:ext cx="1474283" cy="10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결과의 </a:t>
            </a:r>
            <a:r>
              <a:rPr lang="en-US" altLang="ko-KR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Asset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 및 이전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현업 대상 교육 및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전파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5145605" y="5364579"/>
            <a:ext cx="4460128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50"/>
          <p:cNvSpPr txBox="1">
            <a:spLocks noChangeArrowheads="1"/>
          </p:cNvSpPr>
          <p:nvPr/>
        </p:nvSpPr>
        <p:spPr bwMode="gray">
          <a:xfrm>
            <a:off x="8207322" y="4540552"/>
            <a:ext cx="1474283" cy="9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자체적 서비스 알고리즘 개발 및  고도화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gray">
          <a:xfrm>
            <a:off x="8207322" y="5382794"/>
            <a:ext cx="1474283" cy="10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ctr">
            <a:noAutofit/>
          </a:bodyPr>
          <a:lstStyle/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u="sng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 대응 및 지원</a:t>
            </a:r>
            <a:endParaRPr lang="en-US" altLang="ko-KR" sz="1200" b="1" u="sng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95250" indent="-95250" algn="l" eaLnBrk="0" latinLnBrk="0" hangingPunct="0">
              <a:lnSpc>
                <a:spcPct val="110000"/>
              </a:lnSpc>
              <a:buFont typeface="Wingdings" pitchFamily="2" charset="2"/>
              <a:buChar char=""/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Infra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운영 및 유지 보수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Text Box 50"/>
          <p:cNvSpPr txBox="1">
            <a:spLocks noChangeArrowheads="1"/>
          </p:cNvSpPr>
          <p:nvPr/>
        </p:nvSpPr>
        <p:spPr bwMode="gray">
          <a:xfrm>
            <a:off x="5256756" y="2571033"/>
            <a:ext cx="1298148" cy="3452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ctr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 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α</a:t>
            </a:r>
          </a:p>
        </p:txBody>
      </p:sp>
      <p:sp>
        <p:nvSpPr>
          <p:cNvPr id="82" name="Text Box 50"/>
          <p:cNvSpPr txBox="1">
            <a:spLocks noChangeArrowheads="1"/>
          </p:cNvSpPr>
          <p:nvPr/>
        </p:nvSpPr>
        <p:spPr bwMode="gray">
          <a:xfrm>
            <a:off x="6726593" y="2571033"/>
            <a:ext cx="1298148" cy="3452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ctr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Text Box 50"/>
          <p:cNvSpPr txBox="1">
            <a:spLocks noChangeArrowheads="1"/>
          </p:cNvSpPr>
          <p:nvPr/>
        </p:nvSpPr>
        <p:spPr bwMode="gray">
          <a:xfrm>
            <a:off x="8192551" y="2571033"/>
            <a:ext cx="1298148" cy="3452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0" anchor="t">
            <a:noAutofit/>
          </a:bodyPr>
          <a:lstStyle/>
          <a:p>
            <a:pPr algn="ctr" eaLnBrk="0" latinLnBrk="0" hangingPunct="0">
              <a:lnSpc>
                <a:spcPct val="120000"/>
              </a:lnSpc>
              <a:spcBef>
                <a:spcPts val="200"/>
              </a:spcBef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n-US" altLang="ko-KR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4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</a:t>
            </a:r>
            <a:endParaRPr lang="en-US" altLang="ko-KR" sz="14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7684" y="6409268"/>
            <a:ext cx="4789824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atinLnBrk="0">
              <a:buAutoNum type="arabicParenR"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(Netflix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 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여명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조직 구성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규모 참조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경쟁사 규모 등 고려 단계적 확대 추정</a:t>
            </a:r>
            <a:endParaRPr lang="en-US" altLang="ko-KR" sz="9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직사각형 86">
            <a:hlinkClick r:id="" action="ppaction://noaction"/>
          </p:cNvPr>
          <p:cNvSpPr/>
          <p:nvPr/>
        </p:nvSpPr>
        <p:spPr>
          <a:xfrm>
            <a:off x="1624651" y="3086463"/>
            <a:ext cx="1836000" cy="3288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1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53004" y="3380551"/>
            <a:ext cx="1584000" cy="14305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60587" y="3252841"/>
            <a:ext cx="862938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vert="horz" wrap="square" lIns="0" rIns="0" rtlCol="0">
            <a:spAutoFit/>
          </a:bodyPr>
          <a:lstStyle>
            <a:defPPr>
              <a:defRPr lang="ko-KR"/>
            </a:defPPr>
            <a:lvl1pPr algn="ctr" latinLnBrk="0">
              <a:spcBef>
                <a:spcPts val="600"/>
              </a:spcBef>
              <a:defRPr sz="1200" b="1">
                <a:latin typeface="+mn-ea"/>
              </a:defRPr>
            </a:lvl1pPr>
          </a:lstStyle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(TF)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624651" y="2719168"/>
            <a:ext cx="1836000" cy="46166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wrap="square" rtlCol="0">
            <a:spAutoFit/>
          </a:bodyPr>
          <a:lstStyle>
            <a:defPPr>
              <a:defRPr lang="ko-KR"/>
            </a:defPPr>
            <a:lvl1pPr algn="ctr" latinLnBrk="0">
              <a:spcBef>
                <a:spcPts val="600"/>
              </a:spcBef>
              <a:defRPr sz="12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Data Innovation Center (</a:t>
            </a:r>
            <a:r>
              <a:rPr lang="ko-KR" altLang="en-US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가칭</a:t>
            </a:r>
            <a:r>
              <a:rPr lang="en-US" altLang="ko-KR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83724" y="3538416"/>
            <a:ext cx="711590" cy="312622"/>
          </a:xfrm>
          <a:prstGeom prst="roundRect">
            <a:avLst>
              <a:gd name="adj" fmla="val 6218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전문가</a:t>
            </a:r>
            <a:endParaRPr lang="en-US" altLang="ko-KR" sz="10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80264" y="4455215"/>
            <a:ext cx="436475" cy="218143"/>
          </a:xfrm>
          <a:prstGeom prst="roundRect">
            <a:avLst>
              <a:gd name="adj" fmla="val 6218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분석가</a:t>
            </a:r>
            <a:endParaRPr lang="en-US" altLang="ko-KR" sz="10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201802" y="4456548"/>
            <a:ext cx="544126" cy="218143"/>
          </a:xfrm>
          <a:prstGeom prst="roundRect">
            <a:avLst>
              <a:gd name="adj" fmla="val 6218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b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엔지니어</a:t>
            </a:r>
            <a:endParaRPr lang="en-US" altLang="ko-KR" sz="100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이등변 삼각형 98"/>
          <p:cNvSpPr/>
          <p:nvPr/>
        </p:nvSpPr>
        <p:spPr>
          <a:xfrm rot="5400000">
            <a:off x="2497311" y="4076917"/>
            <a:ext cx="360000" cy="92401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1881297" y="3830239"/>
            <a:ext cx="641430" cy="541266"/>
            <a:chOff x="-1724410" y="3193939"/>
            <a:chExt cx="618077" cy="740430"/>
          </a:xfrm>
        </p:grpSpPr>
        <p:sp>
          <p:nvSpPr>
            <p:cNvPr id="101" name="타원 100"/>
            <p:cNvSpPr/>
            <p:nvPr/>
          </p:nvSpPr>
          <p:spPr>
            <a:xfrm>
              <a:off x="-1627912" y="3326488"/>
              <a:ext cx="427735" cy="581674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105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-1507701" y="3193939"/>
              <a:ext cx="181037" cy="246191"/>
            </a:xfrm>
            <a:prstGeom prst="ellipse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-1287370" y="3679727"/>
              <a:ext cx="181037" cy="24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-1724410" y="3686555"/>
              <a:ext cx="182231" cy="247814"/>
            </a:xfrm>
            <a:prstGeom prst="ellipse">
              <a:avLst/>
            </a:prstGeom>
            <a:pattFill prst="zigZ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-1591810" y="3504199"/>
              <a:ext cx="341522" cy="230029"/>
            </a:xfrm>
            <a:custGeom>
              <a:avLst/>
              <a:gdLst>
                <a:gd name="connsiteX0" fmla="*/ 0 w 460058"/>
                <a:gd name="connsiteY0" fmla="*/ 0 h 460058"/>
                <a:gd name="connsiteX1" fmla="*/ 460058 w 460058"/>
                <a:gd name="connsiteY1" fmla="*/ 0 h 460058"/>
                <a:gd name="connsiteX2" fmla="*/ 460058 w 460058"/>
                <a:gd name="connsiteY2" fmla="*/ 460058 h 460058"/>
                <a:gd name="connsiteX3" fmla="*/ 0 w 460058"/>
                <a:gd name="connsiteY3" fmla="*/ 460058 h 460058"/>
                <a:gd name="connsiteX4" fmla="*/ 0 w 460058"/>
                <a:gd name="connsiteY4" fmla="*/ 0 h 4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058" h="460058">
                  <a:moveTo>
                    <a:pt x="0" y="0"/>
                  </a:moveTo>
                  <a:lnTo>
                    <a:pt x="460058" y="0"/>
                  </a:lnTo>
                  <a:lnTo>
                    <a:pt x="460058" y="460058"/>
                  </a:lnTo>
                  <a:lnTo>
                    <a:pt x="0" y="4600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00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Cell</a:t>
              </a:r>
              <a:endParaRPr lang="ko-KR" altLang="en-US" sz="100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1753004" y="5171780"/>
            <a:ext cx="1584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910161" y="5383478"/>
            <a:ext cx="1261217" cy="252000"/>
          </a:xfrm>
          <a:prstGeom prst="roundRect">
            <a:avLst>
              <a:gd name="adj" fmla="val 6218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파트</a:t>
            </a:r>
            <a:endParaRPr lang="en-US" altLang="ko-KR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910161" y="5682932"/>
            <a:ext cx="1261217" cy="252000"/>
          </a:xfrm>
          <a:prstGeom prst="roundRect">
            <a:avLst>
              <a:gd name="adj" fmla="val 6218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혁신 파트</a:t>
            </a:r>
            <a:endParaRPr lang="en-US" altLang="ko-KR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910161" y="5982387"/>
            <a:ext cx="1261217" cy="252000"/>
          </a:xfrm>
          <a:prstGeom prst="roundRect">
            <a:avLst>
              <a:gd name="adj" fmla="val 6218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정책 파트</a:t>
            </a:r>
            <a:endParaRPr lang="en-US" altLang="ko-KR" sz="12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91258" y="5032892"/>
            <a:ext cx="862938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vert="horz" wrap="square" lIns="0" rIns="0" rtlCol="0">
            <a:spAutoFit/>
          </a:bodyPr>
          <a:lstStyle>
            <a:defPPr>
              <a:defRPr lang="ko-KR"/>
            </a:defPPr>
            <a:lvl1pPr algn="ctr" latinLnBrk="0">
              <a:spcBef>
                <a:spcPts val="600"/>
              </a:spcBef>
              <a:defRPr sz="1200" b="1">
                <a:latin typeface="+mn-ea"/>
              </a:defRPr>
            </a:lvl1pPr>
          </a:lstStyle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상시 조직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위쪽 화살표 119"/>
          <p:cNvSpPr/>
          <p:nvPr/>
        </p:nvSpPr>
        <p:spPr>
          <a:xfrm rot="10800000">
            <a:off x="2924178" y="4709063"/>
            <a:ext cx="401128" cy="612000"/>
          </a:xfrm>
          <a:prstGeom prst="upArrow">
            <a:avLst>
              <a:gd name="adj1" fmla="val 50000"/>
              <a:gd name="adj2" fmla="val 30866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내재화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1" name="위쪽 화살표 120"/>
          <p:cNvSpPr/>
          <p:nvPr/>
        </p:nvSpPr>
        <p:spPr>
          <a:xfrm>
            <a:off x="1716734" y="4709063"/>
            <a:ext cx="382780" cy="612000"/>
          </a:xfrm>
          <a:prstGeom prst="upArrow">
            <a:avLst>
              <a:gd name="adj1" fmla="val 50000"/>
              <a:gd name="adj2" fmla="val 34576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TF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775126" y="3729091"/>
            <a:ext cx="480400" cy="945858"/>
          </a:xfrm>
          <a:prstGeom prst="roundRect">
            <a:avLst>
              <a:gd name="adj" fmla="val 6218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en-US" altLang="ko-KR" sz="12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Asset</a:t>
            </a:r>
          </a:p>
        </p:txBody>
      </p:sp>
      <p:sp>
        <p:nvSpPr>
          <p:cNvPr id="123" name="순서도: 처리 122"/>
          <p:cNvSpPr/>
          <p:nvPr/>
        </p:nvSpPr>
        <p:spPr>
          <a:xfrm>
            <a:off x="470498" y="2122282"/>
            <a:ext cx="2785027" cy="255783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개발 부문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순서도: 처리 123"/>
          <p:cNvSpPr/>
          <p:nvPr/>
        </p:nvSpPr>
        <p:spPr>
          <a:xfrm>
            <a:off x="353499" y="2719168"/>
            <a:ext cx="216000" cy="366216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마디어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개발 담당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순서도: 처리 124"/>
          <p:cNvSpPr/>
          <p:nvPr/>
        </p:nvSpPr>
        <p:spPr>
          <a:xfrm>
            <a:off x="660464" y="2719168"/>
            <a:ext cx="216000" cy="366216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커머스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개발 담당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순서도: 처리 125"/>
          <p:cNvSpPr/>
          <p:nvPr/>
        </p:nvSpPr>
        <p:spPr>
          <a:xfrm>
            <a:off x="967428" y="2719168"/>
            <a:ext cx="216000" cy="366215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담당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7" name="꺾인 연결선 126"/>
          <p:cNvCxnSpPr>
            <a:stCxn id="123" idx="2"/>
            <a:endCxn id="124" idx="0"/>
          </p:cNvCxnSpPr>
          <p:nvPr/>
        </p:nvCxnSpPr>
        <p:spPr>
          <a:xfrm rot="5400000">
            <a:off x="991705" y="1847860"/>
            <a:ext cx="341103" cy="1401513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23" idx="2"/>
            <a:endCxn id="125" idx="0"/>
          </p:cNvCxnSpPr>
          <p:nvPr/>
        </p:nvCxnSpPr>
        <p:spPr>
          <a:xfrm rot="5400000">
            <a:off x="1145187" y="2001342"/>
            <a:ext cx="341103" cy="109454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23" idx="2"/>
            <a:endCxn id="126" idx="0"/>
          </p:cNvCxnSpPr>
          <p:nvPr/>
        </p:nvCxnSpPr>
        <p:spPr>
          <a:xfrm rot="5400000">
            <a:off x="1298669" y="2154824"/>
            <a:ext cx="341103" cy="78758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처리 129"/>
          <p:cNvSpPr/>
          <p:nvPr/>
        </p:nvSpPr>
        <p:spPr>
          <a:xfrm>
            <a:off x="1285526" y="2719168"/>
            <a:ext cx="216000" cy="365554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차세대 기술 개발 담당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1" name="꺾인 연결선 130"/>
          <p:cNvCxnSpPr>
            <a:stCxn id="123" idx="2"/>
            <a:endCxn id="130" idx="0"/>
          </p:cNvCxnSpPr>
          <p:nvPr/>
        </p:nvCxnSpPr>
        <p:spPr>
          <a:xfrm rot="5400000">
            <a:off x="1457718" y="2313873"/>
            <a:ext cx="341103" cy="46948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23" idx="2"/>
            <a:endCxn id="95" idx="0"/>
          </p:cNvCxnSpPr>
          <p:nvPr/>
        </p:nvCxnSpPr>
        <p:spPr>
          <a:xfrm rot="16200000" flipH="1">
            <a:off x="2032280" y="2208796"/>
            <a:ext cx="341103" cy="67963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/>
          <p:cNvSpPr/>
          <p:nvPr/>
        </p:nvSpPr>
        <p:spPr>
          <a:xfrm>
            <a:off x="3675018" y="2565024"/>
            <a:ext cx="504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NW </a:t>
            </a:r>
            <a:r>
              <a:rPr lang="ko-KR" altLang="en-US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본부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순서도: 처리 133"/>
          <p:cNvSpPr/>
          <p:nvPr/>
        </p:nvSpPr>
        <p:spPr>
          <a:xfrm>
            <a:off x="3675018" y="3791066"/>
            <a:ext cx="504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CFO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순서도: 처리 134"/>
          <p:cNvSpPr/>
          <p:nvPr/>
        </p:nvSpPr>
        <p:spPr>
          <a:xfrm>
            <a:off x="3675018" y="5141112"/>
            <a:ext cx="504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4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CCO</a:t>
            </a:r>
            <a:endParaRPr lang="ko-KR" altLang="en-US" sz="14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416496" y="1374676"/>
            <a:ext cx="3816424" cy="341312"/>
            <a:chOff x="1208584" y="1374676"/>
            <a:chExt cx="7704528" cy="341312"/>
          </a:xfrm>
        </p:grpSpPr>
        <p:sp>
          <p:nvSpPr>
            <p:cNvPr id="140" name="Line 16"/>
            <p:cNvSpPr>
              <a:spLocks noChangeShapeType="1"/>
            </p:cNvSpPr>
            <p:nvPr/>
          </p:nvSpPr>
          <p:spPr bwMode="auto">
            <a:xfrm flipV="1">
              <a:off x="1208584" y="1715988"/>
              <a:ext cx="7704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2676476" y="1374676"/>
              <a:ext cx="47687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1pPr>
              <a:lvl2pPr marL="742950" indent="-28575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2pPr>
              <a:lvl3pPr marL="11430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3pPr>
              <a:lvl4pPr marL="16002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4pPr>
              <a:lvl5pPr marL="2057400" indent="-228600" algn="l" eaLnBrk="0" hangingPunct="0"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bg1"/>
                  </a:solidFill>
                  <a:latin typeface="Arial" pitchFamily="34" charset="0"/>
                  <a:ea typeface="나눔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Big Data Innovation Center (</a:t>
              </a:r>
              <a:r>
                <a:rPr lang="ko-KR" altLang="en-US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가칭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2" name="Rectangle 17"/>
          <p:cNvSpPr>
            <a:spLocks noChangeArrowheads="1"/>
          </p:cNvSpPr>
          <p:nvPr/>
        </p:nvSpPr>
        <p:spPr bwMode="auto">
          <a:xfrm>
            <a:off x="5069779" y="1628800"/>
            <a:ext cx="671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1pPr>
            <a:lvl2pPr marL="742950" indent="-28575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2pPr>
            <a:lvl3pPr marL="11430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3pPr>
            <a:lvl4pPr marL="16002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4pPr>
            <a:lvl5pPr marL="2057400" indent="-228600" algn="l" eaLnBrk="0" hangingPunct="0"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bg1"/>
                </a:solidFill>
                <a:latin typeface="Arial" pitchFamily="34" charset="0"/>
                <a:ea typeface="나눔고딕" pitchFamily="50" charset="-127"/>
              </a:defRPr>
            </a:lvl9pPr>
          </a:lstStyle>
          <a:p>
            <a:pPr marL="285750" indent="-285750" algn="ctr" eaLnBrk="1" hangingPunct="1"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ko-KR" altLang="en-US" sz="2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실행 단추: 앞으로 또는 다음 42">
            <a:hlinkClick r:id="rId3" action="ppaction://hlinksldjump" highlightClick="1"/>
          </p:cNvPr>
          <p:cNvSpPr/>
          <p:nvPr/>
        </p:nvSpPr>
        <p:spPr>
          <a:xfrm>
            <a:off x="8807836" y="6403016"/>
            <a:ext cx="136627" cy="136800"/>
          </a:xfrm>
          <a:prstGeom prst="actionButtonForwardNex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05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133" idx="1"/>
          </p:cNvCxnSpPr>
          <p:nvPr/>
        </p:nvCxnSpPr>
        <p:spPr>
          <a:xfrm>
            <a:off x="3460651" y="3100927"/>
            <a:ext cx="214367" cy="40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468450" y="4293096"/>
            <a:ext cx="214367" cy="40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468450" y="5661248"/>
            <a:ext cx="214367" cy="40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90488" latinLnBrk="0">
          <a:buFont typeface="Arial" panose="020B0604020202020204" pitchFamily="34" charset="0"/>
          <a:buChar char="•"/>
          <a:defRPr sz="1050" b="1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rtlCol="0">
        <a:spAutoFit/>
      </a:bodyPr>
      <a:lstStyle>
        <a:defPPr latinLnBrk="0">
          <a:spcBef>
            <a:spcPts val="600"/>
          </a:spcBef>
          <a:defRPr sz="1200" b="1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lank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37189</TotalTime>
  <Words>9489</Words>
  <Application>Microsoft Office PowerPoint</Application>
  <PresentationFormat>A4 용지(210x297mm)</PresentationFormat>
  <Paragraphs>3715</Paragraphs>
  <Slides>61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74" baseType="lpstr">
      <vt:lpstr>굴림</vt:lpstr>
      <vt:lpstr>Arial</vt:lpstr>
      <vt:lpstr>Wingdings</vt:lpstr>
      <vt:lpstr>돋움체</vt:lpstr>
      <vt:lpstr>LG스마트체 Regular</vt:lpstr>
      <vt:lpstr>산돌고딕B</vt:lpstr>
      <vt:lpstr>LG스마트체 SemiBold</vt:lpstr>
      <vt:lpstr>LG스마트체 Light</vt:lpstr>
      <vt:lpstr>나눔고딕</vt:lpstr>
      <vt:lpstr>Arial Narrow</vt:lpstr>
      <vt:lpstr>맑은 고딕</vt:lpstr>
      <vt:lpstr>Office 테마</vt:lpstr>
      <vt:lpstr>1_blank</vt:lpstr>
      <vt:lpstr>PowerPoint 프레젠테이션</vt:lpstr>
      <vt:lpstr>1. Big Data 기반 서비스 구현 방향성</vt:lpstr>
      <vt:lpstr>2. Big Data 구현 To-be Image</vt:lpstr>
      <vt:lpstr>3. Big Data 플랫폼 핵심 기술 요소</vt:lpstr>
      <vt:lpstr>4. 핵심 기술 영역별 파트너 선정 (1/2)</vt:lpstr>
      <vt:lpstr>4. 핵심 기술 영역별 파트너 선정 (2/2)</vt:lpstr>
      <vt:lpstr>5. Big Data 분석 역량 확보</vt:lpstr>
      <vt:lpstr>5. Big Data 분석 역량 확보 – 인적 역량</vt:lpstr>
      <vt:lpstr>5. Big Data 분석 역량 확보 – 전문 조직 구성</vt:lpstr>
      <vt:lpstr>6. Big Data 관리 방안</vt:lpstr>
      <vt:lpstr>7. 추진 로드맵</vt:lpstr>
      <vt:lpstr>PowerPoint 프레젠테이션</vt:lpstr>
      <vt:lpstr>별첨 : Big Data 구현 To-be Image</vt:lpstr>
      <vt:lpstr>별첨 : 타사 분석 조직 구성</vt:lpstr>
      <vt:lpstr>별첨 : Big Data 기반 서비스 기획/개발 프로세스</vt:lpstr>
      <vt:lpstr>별첨 : To-Be Big Data 아키텍처 방향성 </vt:lpstr>
      <vt:lpstr>별첨 : To-Be Big Data Architecture</vt:lpstr>
      <vt:lpstr>영역별 솔루션 후보군 – Data 탐색 (Adhoc &amp; Visualization)</vt:lpstr>
      <vt:lpstr>영역별 솔루션 후보군 – Data 분석 (고급 분석)</vt:lpstr>
      <vt:lpstr>영역별 솔루션 후보군 – 클라우드</vt:lpstr>
      <vt:lpstr>영역별 솔루션 후보군 – Data 저장/처리</vt:lpstr>
      <vt:lpstr>영역별 솔루션 후보군 – Data 수집</vt:lpstr>
      <vt:lpstr>별첨 : 파트너 Offering – AWS (Amazon Web Services)</vt:lpstr>
      <vt:lpstr>별첨 : 파트너 Offering – IBM</vt:lpstr>
      <vt:lpstr>별첨 : 파트너 Offering – Microsoft</vt:lpstr>
      <vt:lpstr>별첨 : 파트너 Offering – Oracle</vt:lpstr>
      <vt:lpstr>별첨 : 파트너 Offering – Pivotal</vt:lpstr>
      <vt:lpstr>별첨 : Orange사 통합 Big Data플랫폼 사례</vt:lpstr>
      <vt:lpstr>별첨 : 플랫폼으로써의 향후 적용 방향성</vt:lpstr>
      <vt:lpstr>별첨 : Big Data 플랫폼 핵심 기술 요소</vt:lpstr>
      <vt:lpstr>별첨 : Big Data 플랫폼 핵심 기술 요소</vt:lpstr>
      <vt:lpstr>별첨 : Big Data 플랫폼 핵심 기술 요소 : Netflix 사례</vt:lpstr>
      <vt:lpstr>별첨 : Big Data 플랫폼 핵심 기술 요소 : Spotify 사례</vt:lpstr>
      <vt:lpstr>별첨 : Big Data 플랫폼 핵심 기술 요소 : Nest 사례 (1/2)</vt:lpstr>
      <vt:lpstr>별첨 : Big Data 플랫폼 핵심 기술 요소 : Nest 사례 (2/2)</vt:lpstr>
      <vt:lpstr>별첨 : 파트너 Offering – AWS (Amazon Web Services)</vt:lpstr>
      <vt:lpstr>별첨 : 파트너 Offering – IBM</vt:lpstr>
      <vt:lpstr>별첨 : 파트너 Offering – Microsoft</vt:lpstr>
      <vt:lpstr>별첨 : 파트너 Offering – Oracle</vt:lpstr>
      <vt:lpstr>별첨 : 파트너 Offering – Pivotal</vt:lpstr>
      <vt:lpstr>별첨 : 파트너 Offering – LG CNS</vt:lpstr>
      <vt:lpstr>별첨 : 홈 IoT (로봇) Data 흐름 예시</vt:lpstr>
      <vt:lpstr>별첨 : 비디오포털 Data 흐름 예시 (1/2)</vt:lpstr>
      <vt:lpstr>별첨 : 비디오포털 Data 흐름 예시 (2/2)</vt:lpstr>
      <vt:lpstr>별첨 : 뮤직 스트리밍 서비스 Data 흐름 예시</vt:lpstr>
      <vt:lpstr>별첨 : 미디어 스트리밍 서비스 구성도 및 Big Data 플랫폼 영역의 역할</vt:lpstr>
      <vt:lpstr>별첨 : 미디어 추천 서비스 흐름도</vt:lpstr>
      <vt:lpstr>별첨 : 넷플릭스 대비 LTE비디오포털 Data 현황</vt:lpstr>
      <vt:lpstr>별첨 :애플뮤직 대비 LTEMe Mnet Data 현황</vt:lpstr>
      <vt:lpstr>별첨 : 네스트 대비 홈IoT Data 현황</vt:lpstr>
      <vt:lpstr>별첨 : U+현황 분석</vt:lpstr>
      <vt:lpstr>별첨. U+ 분석 시스템 기술 현황 분석</vt:lpstr>
      <vt:lpstr>[별첨] U+ 서비스 영역 분석 시스템 기술 현황 분석</vt:lpstr>
      <vt:lpstr>[별첨] U+ IT 영역 분석 시스템 기술 현황 분석</vt:lpstr>
      <vt:lpstr>[별첨] U+ 네크워크 영역 분석 시스템 기술 현황 분석</vt:lpstr>
      <vt:lpstr>[별첨] 상세 추진 로드맵</vt:lpstr>
      <vt:lpstr>AWS 클라우드 서비스를 활용한 LG U+ 빅데이터 플랫폼</vt:lpstr>
      <vt:lpstr>AWS 클라우드 서비스를 활용한 LG U+ 빅데이터 플랫폼</vt:lpstr>
      <vt:lpstr>왜 AWS 인가?</vt:lpstr>
      <vt:lpstr>고객사 예시</vt:lpstr>
      <vt:lpstr>AWS의 프로젝트 지원방안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Youngchang Park</dc:creator>
  <cp:lastModifiedBy>백봉아</cp:lastModifiedBy>
  <cp:revision>4643</cp:revision>
  <cp:lastPrinted>2016-02-11T23:55:41Z</cp:lastPrinted>
  <dcterms:created xsi:type="dcterms:W3CDTF">2007-01-01T00:35:06Z</dcterms:created>
  <dcterms:modified xsi:type="dcterms:W3CDTF">2016-02-16T01:09:29Z</dcterms:modified>
</cp:coreProperties>
</file>