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42"/>
  </p:notesMasterIdLst>
  <p:sldIdLst>
    <p:sldId id="748" r:id="rId2"/>
    <p:sldId id="829" r:id="rId3"/>
    <p:sldId id="902" r:id="rId4"/>
    <p:sldId id="802" r:id="rId5"/>
    <p:sldId id="866" r:id="rId6"/>
    <p:sldId id="862" r:id="rId7"/>
    <p:sldId id="810" r:id="rId8"/>
    <p:sldId id="903" r:id="rId9"/>
    <p:sldId id="787" r:id="rId10"/>
    <p:sldId id="872" r:id="rId11"/>
    <p:sldId id="874" r:id="rId12"/>
    <p:sldId id="875" r:id="rId13"/>
    <p:sldId id="877" r:id="rId14"/>
    <p:sldId id="878" r:id="rId15"/>
    <p:sldId id="848" r:id="rId16"/>
    <p:sldId id="815" r:id="rId17"/>
    <p:sldId id="839" r:id="rId18"/>
    <p:sldId id="892" r:id="rId19"/>
    <p:sldId id="901" r:id="rId20"/>
    <p:sldId id="880" r:id="rId21"/>
    <p:sldId id="881" r:id="rId22"/>
    <p:sldId id="882" r:id="rId23"/>
    <p:sldId id="883" r:id="rId24"/>
    <p:sldId id="884" r:id="rId25"/>
    <p:sldId id="885" r:id="rId26"/>
    <p:sldId id="886" r:id="rId27"/>
    <p:sldId id="887" r:id="rId28"/>
    <p:sldId id="888" r:id="rId29"/>
    <p:sldId id="889" r:id="rId30"/>
    <p:sldId id="890" r:id="rId31"/>
    <p:sldId id="891" r:id="rId32"/>
    <p:sldId id="893" r:id="rId33"/>
    <p:sldId id="894" r:id="rId34"/>
    <p:sldId id="895" r:id="rId35"/>
    <p:sldId id="896" r:id="rId36"/>
    <p:sldId id="897" r:id="rId37"/>
    <p:sldId id="898" r:id="rId38"/>
    <p:sldId id="899" r:id="rId39"/>
    <p:sldId id="900" r:id="rId40"/>
    <p:sldId id="904" r:id="rId41"/>
  </p:sldIdLst>
  <p:sldSz cx="9906000" cy="6858000" type="A4"/>
  <p:notesSz cx="6794500" cy="9931400"/>
  <p:embeddedFontLst>
    <p:embeddedFont>
      <p:font typeface="맑은 고딕" panose="020B0503020000020004" pitchFamily="50" charset="-127"/>
      <p:regular r:id="rId43"/>
      <p:bold r:id="rId44"/>
    </p:embeddedFont>
    <p:embeddedFont>
      <p:font typeface="나눔고딕" panose="020B0600000101010101" charset="-127"/>
      <p:regular r:id="rId45"/>
      <p:bold r:id="rId46"/>
    </p:embeddedFont>
    <p:embeddedFont>
      <p:font typeface="LG스마트체 SemiBold" panose="020B0600000101010101" pitchFamily="50" charset="-127"/>
      <p:bold r:id="rId47"/>
    </p:embeddedFont>
    <p:embeddedFont>
      <p:font typeface="LG스마트체 Light" panose="020B0600000101010101" pitchFamily="50" charset="-127"/>
      <p:regular r:id="rId48"/>
    </p:embeddedFont>
    <p:embeddedFont>
      <p:font typeface="Arial Narrow" panose="020B0606020202030204" pitchFamily="34" charset="0"/>
      <p:regular r:id="rId49"/>
      <p:bold r:id="rId50"/>
      <p:italic r:id="rId51"/>
      <p:boldItalic r:id="rId52"/>
    </p:embeddedFont>
    <p:embeddedFont>
      <p:font typeface="LG스마트체 Regular" panose="020B0600000101010101" pitchFamily="50" charset="-127"/>
      <p:regular r:id="rId53"/>
    </p:embeddedFont>
    <p:embeddedFont>
      <p:font typeface="산돌고딕B" panose="020B0600000101010101" charset="-127"/>
      <p:regular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1207">
          <p15:clr>
            <a:srgbClr val="A4A3A4"/>
          </p15:clr>
        </p15:guide>
        <p15:guide id="4" pos="3120">
          <p15:clr>
            <a:srgbClr val="A4A3A4"/>
          </p15:clr>
        </p15:guide>
        <p15:guide id="5" pos="217">
          <p15:clr>
            <a:srgbClr val="A4A3A4"/>
          </p15:clr>
        </p15:guide>
        <p15:guide id="6" pos="60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917"/>
    <a:srgbClr val="A6A6A6"/>
    <a:srgbClr val="FCD5B5"/>
    <a:srgbClr val="990033"/>
    <a:srgbClr val="50001B"/>
    <a:srgbClr val="95B3D7"/>
    <a:srgbClr val="B3A2C7"/>
    <a:srgbClr val="92D050"/>
    <a:srgbClr val="FF993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5930" autoAdjust="0"/>
  </p:normalViewPr>
  <p:slideViewPr>
    <p:cSldViewPr snapToObjects="1" showGuides="1">
      <p:cViewPr varScale="1">
        <p:scale>
          <a:sx n="84" d="100"/>
          <a:sy n="84" d="100"/>
        </p:scale>
        <p:origin x="-1219" y="-72"/>
      </p:cViewPr>
      <p:guideLst>
        <p:guide orient="horz" pos="1162"/>
        <p:guide orient="horz" pos="4110"/>
        <p:guide orient="horz" pos="1298"/>
        <p:guide pos="6068"/>
        <p:guide pos="172"/>
        <p:guide pos="3120"/>
        <p:guide pos="51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28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4282" cy="496570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l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7" y="1"/>
            <a:ext cx="2944282" cy="496570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r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22B8FF64-82E8-4749-9162-455D17023158}" type="datetimeFigureOut">
              <a:rPr lang="ko-KR" altLang="en-US" smtClean="0"/>
              <a:pPr/>
              <a:t>2016-05-19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6" rIns="91433" bIns="45716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416"/>
            <a:ext cx="5435600" cy="4469130"/>
          </a:xfrm>
          <a:prstGeom prst="rect">
            <a:avLst/>
          </a:prstGeom>
        </p:spPr>
        <p:txBody>
          <a:bodyPr vert="horz" lIns="91433" tIns="45716" rIns="91433" bIns="45716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3107"/>
            <a:ext cx="2944282" cy="496570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l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7" y="9433107"/>
            <a:ext cx="2944282" cy="496570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r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EC04D403-E342-413F-A22E-C381E3D9B3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92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73051" y="173037"/>
            <a:ext cx="3965574" cy="33972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" y="6508450"/>
            <a:ext cx="99463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81" y="6451244"/>
            <a:ext cx="111946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3797300" y="6561821"/>
            <a:ext cx="2311400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- </a:t>
            </a:r>
            <a:fld id="{12FCE34E-800F-4791-B89D-663C196DA5A8}" type="slidenum">
              <a:rPr lang="ko-KR" altLang="en-US" sz="1100" smtClean="0"/>
              <a:pPr/>
              <a:t>‹#›</a:t>
            </a:fld>
            <a:r>
              <a:rPr lang="ko-KR" altLang="en-US" sz="1100" dirty="0" smtClean="0"/>
              <a:t> </a:t>
            </a:r>
            <a:r>
              <a:rPr lang="en-US" altLang="ko-KR" sz="1100" dirty="0" smtClean="0"/>
              <a:t>-</a:t>
            </a:r>
            <a:endParaRPr lang="ko-KR" altLang="en-US" sz="1100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4E64-3C4E-42A2-A625-FEEE4F05FEB7}" type="datetime1">
              <a:rPr lang="ko-KR" altLang="en-US" smtClean="0"/>
              <a:t>2016-05-19</a:t>
            </a:fld>
            <a:endParaRPr lang="ko-KR" altLang="en-US" dirty="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83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3BD6-DA41-4F4F-8FA6-B73B79608294}" type="datetime1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1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60D94DC5-E0C9-4176-903C-AC35F5765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9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99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3E454E64-3C4E-42A2-A625-FEEE4F05FEB7}" type="datetime1">
              <a:rPr lang="ko-KR" altLang="en-US" smtClean="0"/>
              <a:t>2016-05-19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561821"/>
            <a:ext cx="2311400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12FCE34E-800F-4791-B89D-663C196DA5A8}" type="slidenum">
              <a:rPr lang="ko-KR" altLang="en-US" smtClean="0"/>
              <a:pPr/>
              <a:t>‹#›</a:t>
            </a:fld>
            <a:r>
              <a:rPr lang="en-US" altLang="ko-KR" smtClean="0"/>
              <a:t>/ 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57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slide" Target="slide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slide" Target="slide4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slide" Target="slide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image" Target="../media/image35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9"/>
          <p:cNvSpPr txBox="1">
            <a:spLocks/>
          </p:cNvSpPr>
          <p:nvPr/>
        </p:nvSpPr>
        <p:spPr>
          <a:xfrm>
            <a:off x="1163831" y="1164478"/>
            <a:ext cx="7571378" cy="877163"/>
          </a:xfrm>
          <a:prstGeom prst="rect">
            <a:avLst/>
          </a:prstGeom>
        </p:spPr>
        <p:txBody>
          <a:bodyPr>
            <a:spAutoFit/>
          </a:bodyPr>
          <a:lstStyle>
            <a:lvl1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나눔고딕OTF" pitchFamily="34" charset="-127"/>
                <a:ea typeface="나눔고딕OTF" pitchFamily="34" charset="-127"/>
                <a:cs typeface="+mj-cs"/>
              </a:defRPr>
            </a:lvl1pPr>
            <a:lvl2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4572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3400" b="1" dirty="0" smtClean="0">
                <a:latin typeface="Arial Narrow" panose="020B0606020202030204" pitchFamily="34" charset="0"/>
                <a:ea typeface="LG스마트체 SemiBold" panose="020B0600000101010101" pitchFamily="50" charset="-127"/>
                <a:cs typeface="+mn-cs"/>
              </a:rPr>
              <a:t>LG U+ </a:t>
            </a:r>
            <a:r>
              <a:rPr lang="ko-KR" altLang="en-US" sz="3400" b="1" dirty="0" smtClean="0">
                <a:latin typeface="Arial Narrow" panose="020B0606020202030204" pitchFamily="34" charset="0"/>
                <a:ea typeface="LG스마트체 SemiBold" panose="020B0600000101010101" pitchFamily="50" charset="-127"/>
                <a:cs typeface="+mn-cs"/>
              </a:rPr>
              <a:t>빅데이터 추진을 위한 전략방향</a:t>
            </a:r>
            <a:endParaRPr lang="en-US" altLang="ko-KR" sz="3400" b="1" dirty="0" smtClean="0">
              <a:latin typeface="Arial Narrow" panose="020B0606020202030204" pitchFamily="34" charset="0"/>
              <a:ea typeface="LG스마트체 SemiBold" panose="020B0600000101010101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1280324" y="2054540"/>
            <a:ext cx="7338392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19443" y="5661248"/>
            <a:ext cx="3448060" cy="81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>
              <a:lnSpc>
                <a:spcPct val="130000"/>
              </a:lnSpc>
              <a:spcBef>
                <a:spcPct val="0"/>
              </a:spcBef>
            </a:pPr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2016. 5. </a:t>
            </a:r>
          </a:p>
          <a:p>
            <a:pPr algn="ctr" defTabSz="762000">
              <a:lnSpc>
                <a:spcPct val="130000"/>
              </a:lnSpc>
              <a:spcBef>
                <a:spcPct val="0"/>
              </a:spcBef>
            </a:pPr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CSO/</a:t>
            </a:r>
            <a:r>
              <a:rPr lang="ko-KR" altLang="en-US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전략기획담당</a:t>
            </a:r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빅데이터추진팀</a:t>
            </a:r>
            <a:endParaRPr lang="en-US" altLang="ko-KR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126569" y="116632"/>
            <a:ext cx="1650967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관련</a:t>
            </a:r>
            <a:r>
              <a:rPr lang="en-US" altLang="ko-KR" sz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정보 </a:t>
            </a:r>
            <a:r>
              <a:rPr lang="en-US" altLang="ko-KR" sz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5</a:t>
            </a:r>
            <a:r>
              <a:rPr lang="ko-KR" altLang="en-US" sz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월 中 기준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320604" y="3070550"/>
            <a:ext cx="3245734" cy="168600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2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" name="Rectangle 1637"/>
          <p:cNvSpPr>
            <a:spLocks noChangeArrowheads="1"/>
          </p:cNvSpPr>
          <p:nvPr/>
        </p:nvSpPr>
        <p:spPr bwMode="auto">
          <a:xfrm>
            <a:off x="4275530" y="2866230"/>
            <a:ext cx="1339962" cy="4330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72000" tIns="46800" rIns="72000" bIns="46800" anchor="t">
            <a:spAutoFit/>
          </a:bodyPr>
          <a:lstStyle/>
          <a:p>
            <a:pPr algn="ctr" defTabSz="762000" latinLnBrk="0">
              <a:lnSpc>
                <a:spcPct val="110000"/>
              </a:lnSpc>
              <a:spcBef>
                <a:spcPct val="30000"/>
              </a:spcBef>
            </a:pPr>
            <a:r>
              <a:rPr kumimoji="1" lang="ko-KR" altLang="en-US" sz="2000" b="1" dirty="0" smtClean="0">
                <a:latin typeface="Arial Narrow" panose="020B0606020202030204" pitchFamily="34" charset="0"/>
                <a:ea typeface="LG스마트체 Light" panose="020B0600000101010101" pitchFamily="50" charset="-127"/>
                <a:sym typeface="Wingdings" panose="05000000000000000000" pitchFamily="2" charset="2"/>
              </a:rPr>
              <a:t>목     차</a:t>
            </a:r>
            <a:endParaRPr kumimoji="1" lang="en-US" altLang="ko-KR" sz="2000" b="1" dirty="0">
              <a:latin typeface="Arial Narrow" panose="020B0606020202030204" pitchFamily="34" charset="0"/>
              <a:ea typeface="LG스마트체 Light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9" name="Rectangle 1637"/>
          <p:cNvSpPr>
            <a:spLocks noChangeArrowheads="1"/>
          </p:cNvSpPr>
          <p:nvPr/>
        </p:nvSpPr>
        <p:spPr bwMode="auto">
          <a:xfrm>
            <a:off x="3720340" y="3474568"/>
            <a:ext cx="2491274" cy="105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46800" rIns="72000" bIns="46800" anchor="t">
            <a:spAutoFit/>
          </a:bodyPr>
          <a:lstStyle/>
          <a:p>
            <a:pPr marL="400050" indent="-400050" defTabSz="762000" latinLnBrk="0">
              <a:lnSpc>
                <a:spcPct val="110000"/>
              </a:lnSpc>
              <a:spcBef>
                <a:spcPct val="30000"/>
              </a:spcBef>
              <a:buFont typeface="+mj-lt"/>
              <a:buAutoNum type="arabicPeriod"/>
            </a:pPr>
            <a:r>
              <a:rPr kumimoji="1" lang="ko-KR" altLang="en-US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빅데이터</a:t>
            </a:r>
            <a:r>
              <a:rPr kumimoji="1" lang="ko-KR" altLang="en-US" sz="160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kumimoji="1" lang="ko-KR" altLang="en-US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전략구조</a:t>
            </a:r>
            <a:endParaRPr kumimoji="1"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400050" indent="-400050" defTabSz="762000" latinLnBrk="0">
              <a:lnSpc>
                <a:spcPct val="110000"/>
              </a:lnSpc>
              <a:spcBef>
                <a:spcPct val="30000"/>
              </a:spcBef>
              <a:buFont typeface="+mj-lt"/>
              <a:buAutoNum type="arabicPeriod"/>
            </a:pPr>
            <a:r>
              <a:rPr kumimoji="1" lang="ko-KR" altLang="en-US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빅데이터</a:t>
            </a:r>
            <a:r>
              <a:rPr kumimoji="1" lang="ko-KR" altLang="en-US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kumimoji="1"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Big Picture</a:t>
            </a:r>
          </a:p>
          <a:p>
            <a:pPr marL="400050" indent="-400050" defTabSz="762000" latinLnBrk="0">
              <a:lnSpc>
                <a:spcPct val="110000"/>
              </a:lnSpc>
              <a:spcBef>
                <a:spcPct val="30000"/>
              </a:spcBef>
              <a:buFont typeface="+mj-lt"/>
              <a:buAutoNum type="arabicPeriod"/>
            </a:pPr>
            <a:r>
              <a:rPr kumimoji="1" lang="ko-KR" altLang="en-US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영역별 추진 전략</a:t>
            </a:r>
            <a:endParaRPr kumimoji="1"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074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핵심역량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31310" y="173037"/>
            <a:ext cx="6407990" cy="33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algn="r" latinLnBrk="0"/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3.2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영역별 수행방향 </a:t>
            </a:r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① 데이터</a:t>
            </a:r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 :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달성 방안</a:t>
            </a:r>
            <a:endParaRPr lang="ko-KR" altLang="en-US" sz="1400" b="0" dirty="0"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6495" y="3956741"/>
            <a:ext cx="1512169" cy="9815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지속적인</a:t>
            </a:r>
          </a:p>
          <a:p>
            <a:pPr marL="1588" algn="ctr" latin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품질 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정제화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(Governance </a:t>
            </a:r>
            <a:r>
              <a:rPr lang="ko-KR" altLang="en-US" sz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체계 연계</a:t>
            </a:r>
            <a:r>
              <a:rPr lang="en-US" altLang="ko-KR" sz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6495" y="2201916"/>
            <a:ext cx="1512169" cy="1578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All Data 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Set 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체계에 따른 필요 데이터 단계적 확보</a:t>
            </a:r>
            <a:endParaRPr lang="ko-KR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6495" y="5110980"/>
            <a:ext cx="1512169" cy="11919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새로운 사업 창출을 위한 신규 외부</a:t>
            </a:r>
          </a:p>
          <a:p>
            <a:pPr marL="1588" algn="ctr" latin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확보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017391" y="2201916"/>
            <a:ext cx="3227134" cy="165276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80975" indent="-180975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All Data Set 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정의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기준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우선순위 등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수립</a:t>
            </a:r>
            <a:endParaRPr lang="en-US" altLang="ko-KR" sz="13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80975" indent="-180975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LG U+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만의 특화 데이터 정의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확보</a:t>
            </a:r>
            <a:endParaRPr lang="en-US" altLang="ko-KR" sz="13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80975" indent="-180975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참고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우선 순위 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(11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월 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차 오픈 반영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en-US" altLang="ko-KR" sz="13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444500" lvl="1" indent="-180975" latinLnBrk="0">
              <a:lnSpc>
                <a:spcPct val="130000"/>
              </a:lnSpc>
              <a:buFont typeface="Arial Narrow" panose="020B0606020202030204" pitchFamily="34" charset="0"/>
              <a:buChar char="-"/>
            </a:pP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現 분석 필요 데이터</a:t>
            </a:r>
            <a:endParaRPr lang="en-US" altLang="ko-KR" sz="13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444500" lvl="1" indent="-180975" latinLnBrk="0">
              <a:lnSpc>
                <a:spcPct val="130000"/>
              </a:lnSpc>
              <a:buFont typeface="Arial Narrow" panose="020B0606020202030204" pitchFamily="34" charset="0"/>
              <a:buChar char="-"/>
            </a:pP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신규 빅데이터 과제 필요 데이터</a:t>
            </a:r>
            <a:endParaRPr lang="en-US" altLang="ko-KR" sz="13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444500" lvl="1" indent="-180975" latinLnBrk="0">
              <a:lnSpc>
                <a:spcPct val="130000"/>
              </a:lnSpc>
              <a:buFont typeface="Arial Narrow" panose="020B0606020202030204" pitchFamily="34" charset="0"/>
              <a:buChar char="-"/>
            </a:pP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공통 활용 데이터</a:t>
            </a:r>
            <a:r>
              <a:rPr lang="en-US" altLang="ko-KR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 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Profile)</a:t>
            </a:r>
          </a:p>
        </p:txBody>
      </p:sp>
      <p:sp>
        <p:nvSpPr>
          <p:cNvPr id="14" name="오각형 13"/>
          <p:cNvSpPr/>
          <p:nvPr/>
        </p:nvSpPr>
        <p:spPr>
          <a:xfrm>
            <a:off x="2072081" y="1726605"/>
            <a:ext cx="3011647" cy="360589"/>
          </a:xfrm>
          <a:prstGeom prst="homePlate">
            <a:avLst>
              <a:gd name="adj" fmla="val 25191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 기반 마련 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(~ 2016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" name="오각형 14"/>
          <p:cNvSpPr/>
          <p:nvPr/>
        </p:nvSpPr>
        <p:spPr>
          <a:xfrm>
            <a:off x="5241033" y="1726605"/>
            <a:ext cx="2778646" cy="360589"/>
          </a:xfrm>
          <a:prstGeom prst="homePlate">
            <a:avLst>
              <a:gd name="adj" fmla="val 25191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 경쟁력 강화 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(~2017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17391" y="3879460"/>
            <a:ext cx="2952328" cy="11326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80975" indent="-180975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제외 대상 데이터 정의</a:t>
            </a:r>
            <a:endParaRPr lang="en-US" altLang="ko-KR" sz="13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444500" lvl="1" indent="-180975" latinLnBrk="0">
              <a:lnSpc>
                <a:spcPct val="130000"/>
              </a:lnSpc>
              <a:buFont typeface="Arial Narrow" panose="020B0606020202030204" pitchFamily="34" charset="0"/>
              <a:buChar char="-"/>
            </a:pPr>
            <a:r>
              <a:rPr lang="ko-KR" altLang="en-US" sz="1300" dirty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본부별</a:t>
            </a:r>
            <a:r>
              <a:rPr lang="ko-KR" altLang="en-US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별도 관리되는 중복 데이터</a:t>
            </a:r>
            <a:endParaRPr lang="en-US" altLang="ko-KR" sz="13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444500" lvl="1" indent="-180975" latinLnBrk="0">
              <a:lnSpc>
                <a:spcPct val="130000"/>
              </a:lnSpc>
              <a:buFont typeface="Arial Narrow" panose="020B0606020202030204" pitchFamily="34" charset="0"/>
              <a:buChar char="-"/>
            </a:pPr>
            <a:r>
              <a:rPr lang="ko-KR" altLang="en-US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 종료로 </a:t>
            </a:r>
            <a:r>
              <a:rPr lang="en-US" altLang="ko-KR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Fade out </a:t>
            </a:r>
            <a:r>
              <a:rPr lang="ko-KR" altLang="en-US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시스템</a:t>
            </a:r>
            <a:endParaRPr lang="en-US" altLang="ko-KR" sz="13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80975" indent="-180975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품질 </a:t>
            </a:r>
            <a:r>
              <a:rPr lang="ko-KR" altLang="en-US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관리 체계 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확보</a:t>
            </a:r>
            <a:endParaRPr lang="en-US" altLang="ko-KR" sz="13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17391" y="5036864"/>
            <a:ext cx="2952328" cy="11326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80975" indent="-180975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External New Business</a:t>
            </a:r>
            <a:r>
              <a:rPr lang="ko-KR" altLang="en-US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필요 외부 데이터 우선 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확보 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금융</a:t>
            </a:r>
            <a:r>
              <a:rPr lang="en-US" altLang="ko-KR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300" dirty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소셜</a:t>
            </a:r>
            <a:r>
              <a:rPr lang="en-US" altLang="ko-KR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공공 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DB)</a:t>
            </a:r>
            <a:endParaRPr lang="en-US" altLang="ko-KR" sz="13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80975" indent="-180975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외부 데이터 확보 및 활용 체계 마련</a:t>
            </a:r>
            <a:endParaRPr lang="en-US" altLang="ko-KR" sz="13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444500" lvl="1" indent="-180975" latinLnBrk="0">
              <a:lnSpc>
                <a:spcPct val="130000"/>
              </a:lnSpc>
              <a:buFont typeface="Arial Narrow" panose="020B0606020202030204" pitchFamily="34" charset="0"/>
              <a:buChar char="-"/>
            </a:pPr>
            <a:r>
              <a:rPr lang="en-US" altLang="ko-KR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LG </a:t>
            </a:r>
            <a:r>
              <a:rPr lang="ko-KR" altLang="en-US" sz="1300" dirty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그룹사</a:t>
            </a:r>
            <a:r>
              <a:rPr lang="ko-KR" altLang="en-US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데이터 활용 방안</a:t>
            </a:r>
            <a:endParaRPr lang="en-US" altLang="ko-KR" sz="13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98690" y="2195636"/>
            <a:ext cx="2778646" cy="11326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80975" indent="-180975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통신사 독보적인 데이터 확보</a:t>
            </a:r>
            <a:endParaRPr lang="en-US" altLang="ko-KR" sz="13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444500" lvl="1" indent="-180975" latinLnBrk="0">
              <a:lnSpc>
                <a:spcPct val="130000"/>
              </a:lnSpc>
              <a:buFont typeface="Arial Narrow" panose="020B0606020202030204" pitchFamily="34" charset="0"/>
              <a:buChar char="-"/>
            </a:pPr>
            <a:r>
              <a:rPr lang="ko-KR" altLang="en-US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 행동 중심 데이터 확대</a:t>
            </a:r>
            <a:r>
              <a:rPr lang="en-US" altLang="ko-KR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/>
            </a:r>
            <a:br>
              <a:rPr lang="en-US" altLang="ko-KR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예 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실시간 고객 행동 분석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marL="176213" indent="-176213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LG U+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만의 특화 데이터 확대</a:t>
            </a:r>
            <a:endParaRPr lang="en-US" altLang="ko-KR" sz="13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98689" y="3879460"/>
            <a:ext cx="2778647" cy="11326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80975" indent="-180975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복합적인 데이터 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Mash-up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따른 데이터 품질 관리 정교화</a:t>
            </a:r>
            <a:endParaRPr lang="en-US" altLang="ko-KR" sz="13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80975" indent="-180975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신규 수집 데이터에 대한 원천 단위 품질 관리</a:t>
            </a:r>
            <a:endParaRPr lang="en-US" altLang="ko-KR" sz="13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98689" y="5030584"/>
            <a:ext cx="2778647" cy="139268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80975" indent="-180975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외부 데이터 연계 유연성 확대 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실질적 사업화로 반영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marL="180975" indent="-180975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기반 신규 사업 확대 추진</a:t>
            </a:r>
            <a:endParaRPr lang="en-US" altLang="ko-KR" sz="13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444500" lvl="1" indent="-180975" latinLnBrk="0">
              <a:lnSpc>
                <a:spcPct val="130000"/>
              </a:lnSpc>
              <a:buFont typeface="Arial Narrow" panose="020B0606020202030204" pitchFamily="34" charset="0"/>
              <a:buChar char="-"/>
            </a:pPr>
            <a:r>
              <a:rPr lang="ko-KR" altLang="en-US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 뿐만 아니라 </a:t>
            </a:r>
            <a:r>
              <a:rPr lang="en-US" altLang="ko-KR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Mash-up 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데이터의 </a:t>
            </a:r>
            <a:r>
              <a:rPr lang="ko-KR" altLang="en-US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판매 플랫폼 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구축 등</a:t>
            </a:r>
            <a:endParaRPr lang="en-US" altLang="ko-KR" sz="13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263659" y="2823812"/>
            <a:ext cx="1468660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30000"/>
              </a:lnSpc>
            </a:pPr>
            <a:r>
              <a:rPr lang="en-US" altLang="ko-KR" sz="1400" b="1" i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“</a:t>
            </a:r>
            <a:r>
              <a:rPr lang="ko-KR" altLang="en-US" sz="1400" b="1" i="1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캐치업이</a:t>
            </a:r>
            <a:r>
              <a:rPr lang="ko-KR" altLang="en-US" sz="1400" b="1" i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아닌 </a:t>
            </a:r>
            <a:endParaRPr lang="en-US" altLang="ko-KR" sz="1400" b="1" i="1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latinLnBrk="0">
              <a:lnSpc>
                <a:spcPct val="130000"/>
              </a:lnSpc>
            </a:pPr>
            <a:r>
              <a:rPr lang="ko-KR" altLang="en-US" sz="1400" b="1" i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기반 </a:t>
            </a:r>
            <a:endParaRPr lang="en-US" altLang="ko-KR" sz="1400" b="1" i="1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latinLnBrk="0">
              <a:lnSpc>
                <a:spcPct val="130000"/>
              </a:lnSpc>
            </a:pPr>
            <a:r>
              <a:rPr lang="en-US" altLang="ko-KR" sz="1400" b="1" i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Monetization </a:t>
            </a:r>
          </a:p>
          <a:p>
            <a:pPr algn="ctr" latinLnBrk="0">
              <a:lnSpc>
                <a:spcPct val="130000"/>
              </a:lnSpc>
            </a:pPr>
            <a:r>
              <a:rPr lang="ko-KR" altLang="en-US" sz="1400" b="1" i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기회 창출 </a:t>
            </a:r>
            <a:r>
              <a:rPr lang="ko-KR" altLang="en-US" sz="1400" b="1" i="1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리딩</a:t>
            </a:r>
            <a:r>
              <a:rPr lang="en-US" altLang="ko-KR" sz="1400" b="1" i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”</a:t>
            </a:r>
          </a:p>
          <a:p>
            <a:pPr algn="ctr" latinLnBrk="0">
              <a:lnSpc>
                <a:spcPct val="130000"/>
              </a:lnSpc>
            </a:pPr>
            <a:endParaRPr lang="en-US" altLang="ko-KR" sz="1400" b="1" i="1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latinLnBrk="0">
              <a:lnSpc>
                <a:spcPct val="130000"/>
              </a:lnSpc>
            </a:pPr>
            <a:r>
              <a:rPr lang="ko-KR" altLang="en-US" sz="1400" b="1" i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공통 분석 플랫폼 </a:t>
            </a:r>
            <a:r>
              <a:rPr lang="en-US" altLang="ko-KR" sz="1400" b="1" i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TF</a:t>
            </a:r>
            <a:r>
              <a:rPr lang="ko-KR" altLang="en-US" sz="1400" b="1" i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와 연계하여</a:t>
            </a:r>
            <a:endParaRPr lang="en-US" altLang="ko-KR" sz="1400" b="1" i="1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latinLnBrk="0">
              <a:lnSpc>
                <a:spcPct val="130000"/>
              </a:lnSpc>
            </a:pPr>
            <a:r>
              <a:rPr lang="ko-KR" altLang="en-US" sz="1400" b="1" i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단계적 확보 </a:t>
            </a:r>
            <a:r>
              <a:rPr lang="ko-KR" altLang="en-US" sz="1400" b="1" i="1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로드맵</a:t>
            </a:r>
            <a:r>
              <a:rPr lang="ko-KR" altLang="en-US" sz="1400" b="1" i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설정 필요</a:t>
            </a:r>
            <a:endParaRPr lang="en-US" altLang="ko-KR" sz="1400" b="1" i="1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992283" y="3867068"/>
            <a:ext cx="5868201" cy="1157402"/>
            <a:chOff x="1992283" y="3867068"/>
            <a:chExt cx="5976664" cy="1157402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1992283" y="3867068"/>
              <a:ext cx="5976664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992283" y="5024470"/>
              <a:ext cx="5976664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All Data Set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에 대한 명확한 정의와 지속적인 품질 관리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새로운 외부 데이터 확보로 데이터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Mash-up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을 통한 빠른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Monetization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기회 창출을 </a:t>
            </a:r>
            <a:r>
              <a:rPr lang="ko-KR" altLang="en-US" sz="1600" b="1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리딩할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수 있도록 함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0178" y="6326098"/>
            <a:ext cx="3624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주</a:t>
            </a:r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현재 진행중인 공통 플랫폼 </a:t>
            </a:r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TF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와 협의하며 전략 설정 및 조정 필요</a:t>
            </a:r>
            <a:endParaRPr lang="ko-KR" altLang="en-US" sz="1200" dirty="0"/>
          </a:p>
        </p:txBody>
      </p:sp>
      <p:sp>
        <p:nvSpPr>
          <p:cNvPr id="27" name="오른쪽 화살표 26"/>
          <p:cNvSpPr/>
          <p:nvPr/>
        </p:nvSpPr>
        <p:spPr>
          <a:xfrm>
            <a:off x="7951405" y="3094757"/>
            <a:ext cx="322558" cy="208738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핵심역량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31310" y="173037"/>
            <a:ext cx="6407990" cy="33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algn="r" latinLnBrk="0"/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3.2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영역별 수행방향 </a:t>
            </a:r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: </a:t>
            </a:r>
            <a:r>
              <a:rPr lang="ko-KR" altLang="en-US" sz="1600" dirty="0">
                <a:solidFill>
                  <a:prstClr val="black"/>
                </a:solidFill>
                <a:ea typeface="LG스마트체 Regular" panose="020B0600000101010101" pitchFamily="50" charset="-127"/>
              </a:rPr>
              <a:t>②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 플랫폼</a:t>
            </a:r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(1/2) :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방향 설정</a:t>
            </a:r>
            <a:endParaRPr lang="ko-KR" altLang="en-US" sz="1400" b="0" dirty="0">
              <a:ea typeface="LG스마트체 Regular" panose="020B0600000101010101" pitchFamily="50" charset="-127"/>
            </a:endParaRPr>
          </a:p>
        </p:txBody>
      </p:sp>
      <p:sp>
        <p:nvSpPr>
          <p:cNvPr id="39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 기반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Monetization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전략 달성을 위한 분석 플랫폼은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Scalability, Flexibility, Efficiency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을 기본적으로 갖추어야 하며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이를 통해 분석 기반 확보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솔루션 파트너와의 강력한 협업체계 마련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플랫폼 운영 체계를 확보해야 함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4103651" y="3618988"/>
            <a:ext cx="344163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73051" y="1475906"/>
            <a:ext cx="9288461" cy="360040"/>
            <a:chOff x="319928" y="1475906"/>
            <a:chExt cx="7387620" cy="360040"/>
          </a:xfrm>
        </p:grpSpPr>
        <p:sp>
          <p:nvSpPr>
            <p:cNvPr id="45" name="Text Box 90"/>
            <p:cNvSpPr txBox="1">
              <a:spLocks noChangeArrowheads="1"/>
            </p:cNvSpPr>
            <p:nvPr/>
          </p:nvSpPr>
          <p:spPr bwMode="auto">
            <a:xfrm>
              <a:off x="326731" y="1475906"/>
              <a:ext cx="30991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itchFamily="50" charset="-127"/>
                  <a:cs typeface="Arial" charset="0"/>
                </a:rPr>
                <a:t>빅데이터 분석 플랫폼 지향점</a:t>
              </a:r>
              <a:endParaRPr lang="ko-KR" altLang="en-US" sz="1600" b="1" dirty="0">
                <a:latin typeface="Arial Narrow" pitchFamily="34" charset="0"/>
                <a:ea typeface="LG스마트체 Regular" pitchFamily="50" charset="-127"/>
                <a:cs typeface="Arial" charset="0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 bwMode="auto">
            <a:xfrm>
              <a:off x="319928" y="1835946"/>
              <a:ext cx="7387620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그룹 3"/>
          <p:cNvGrpSpPr/>
          <p:nvPr/>
        </p:nvGrpSpPr>
        <p:grpSpPr>
          <a:xfrm>
            <a:off x="344488" y="2822369"/>
            <a:ext cx="1925154" cy="3542181"/>
            <a:chOff x="344488" y="2284898"/>
            <a:chExt cx="1925154" cy="3542181"/>
          </a:xfrm>
        </p:grpSpPr>
        <p:sp>
          <p:nvSpPr>
            <p:cNvPr id="47" name="직사각형 46"/>
            <p:cNvSpPr/>
            <p:nvPr/>
          </p:nvSpPr>
          <p:spPr>
            <a:xfrm>
              <a:off x="353365" y="2284898"/>
              <a:ext cx="1916277" cy="2103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 latinLnBrk="0"/>
              <a:r>
                <a:rPr lang="en-US" altLang="ko-KR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Internal Service</a:t>
              </a:r>
              <a:endPara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44488" y="4462787"/>
              <a:ext cx="1925154" cy="1364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 latinLnBrk="0"/>
              <a:r>
                <a:rPr lang="en-US" altLang="ko-KR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External New Biz.</a:t>
              </a:r>
              <a:endPara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27728" y="2557693"/>
              <a:ext cx="580416" cy="3486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36000" tIns="0" rIns="0" bIns="0" anchor="ctr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ko-KR" altLang="en-US" sz="9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마케팅 고도화</a:t>
              </a:r>
              <a:endParaRPr lang="en-US" altLang="ko-KR" sz="9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7728" y="2937932"/>
              <a:ext cx="580416" cy="3486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36000" tIns="0" rIns="0" bIns="0" anchor="ctr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ko-KR" altLang="en-US" sz="9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고객</a:t>
              </a:r>
              <a:r>
                <a:rPr lang="en-US" altLang="ko-KR" sz="9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Care</a:t>
              </a:r>
              <a:br>
                <a:rPr lang="en-US" altLang="ko-KR" sz="9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</a:br>
              <a:r>
                <a:rPr lang="ko-KR" altLang="en-US" sz="9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고도화</a:t>
              </a:r>
              <a:endParaRPr lang="en-US" altLang="ko-KR" sz="9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7728" y="3323491"/>
              <a:ext cx="580416" cy="47491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36000" tIns="0" rIns="0" bIns="0" anchor="ctr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en-US" altLang="ko-KR" sz="9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Operation</a:t>
              </a:r>
              <a:br>
                <a:rPr lang="en-US" altLang="ko-KR" sz="9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</a:br>
              <a:r>
                <a:rPr lang="en-US" altLang="ko-KR" sz="9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Excellency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7728" y="3846161"/>
              <a:ext cx="580416" cy="4673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36000" tIns="0" rIns="0" bIns="0" anchor="ctr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en-US" altLang="ko-KR" sz="9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Service</a:t>
              </a:r>
              <a:br>
                <a:rPr lang="en-US" altLang="ko-KR" sz="9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</a:br>
              <a:r>
                <a:rPr lang="en-US" altLang="ko-KR" sz="9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Smart</a:t>
              </a:r>
              <a:r>
                <a:rPr lang="ko-KR" altLang="en-US" sz="9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化</a:t>
              </a:r>
              <a:endParaRPr lang="en-US" altLang="ko-KR" sz="9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052468" y="2557693"/>
              <a:ext cx="1161191" cy="3486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36000" tIns="0" rIns="0" bIns="0" anchor="ctr"/>
            <a:lstStyle/>
            <a:p>
              <a:pPr marL="93663" indent="-93663" defTabSz="684213" latinLnBrk="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가구단위</a:t>
              </a:r>
              <a:r>
                <a:rPr lang="en-US" altLang="ko-KR" sz="900" dirty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 </a:t>
              </a:r>
              <a:r>
                <a:rPr lang="en-US" altLang="ko-KR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Offering</a:t>
              </a:r>
            </a:p>
            <a:p>
              <a:pPr marL="93663" indent="-93663" defTabSz="684213" latinLnBrk="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해지방어 마케팅</a:t>
              </a:r>
              <a:endPara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52468" y="2944352"/>
              <a:ext cx="1161191" cy="3486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36000" tIns="0" rIns="0" bIns="0" anchor="ctr"/>
            <a:lstStyle/>
            <a:p>
              <a:pPr marL="93663" indent="-93663" defTabSz="684213" latinLnBrk="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900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VoC</a:t>
              </a:r>
              <a:r>
                <a:rPr lang="ko-KR" altLang="en-US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 분석 기반 </a:t>
              </a:r>
              <a:r>
                <a:rPr lang="ko-KR" altLang="en-US" sz="900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콜센터</a:t>
              </a:r>
              <a:r>
                <a:rPr lang="ko-KR" altLang="en-US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 지원 강화 </a:t>
              </a:r>
              <a:endPara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052468" y="3325032"/>
              <a:ext cx="1161191" cy="4621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36000" tIns="0" rIns="0" bIns="0" anchor="ctr"/>
            <a:lstStyle/>
            <a:p>
              <a:pPr marL="93663" indent="-93663" defTabSz="684213" latinLnBrk="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NW </a:t>
              </a:r>
              <a:r>
                <a:rPr lang="ko-KR" altLang="en-US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공격 사전 차단</a:t>
              </a:r>
              <a:r>
                <a:rPr lang="en-US" altLang="ko-KR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장비 장애 예측 외 </a:t>
              </a:r>
              <a:r>
                <a:rPr lang="en-US" altLang="ko-KR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10</a:t>
              </a:r>
              <a:r>
                <a:rPr lang="ko-KR" altLang="en-US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개 과제 </a:t>
              </a:r>
              <a:endPara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52468" y="3841414"/>
              <a:ext cx="1161191" cy="4868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36000" tIns="0" rIns="0" bIns="0" anchor="ctr"/>
            <a:lstStyle/>
            <a:p>
              <a:pPr marL="93663" indent="-93663" defTabSz="684213" latinLnBrk="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비디오 서비스 고도화</a:t>
              </a:r>
              <a:endPara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endParaRPr>
            </a:p>
            <a:p>
              <a:pPr marL="93663" indent="-93663" defTabSz="684213" latinLnBrk="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분석 기반 서비스 개발</a:t>
              </a:r>
              <a:r>
                <a:rPr lang="en-US" altLang="ko-KR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/</a:t>
              </a:r>
              <a:r>
                <a:rPr lang="ko-KR" altLang="en-US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운영 고도화</a:t>
              </a:r>
              <a:endPara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7728" y="4733172"/>
              <a:ext cx="580416" cy="4687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36000" tIns="0" rIns="0" bIns="0" anchor="ctr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en-US" altLang="ko-KR" sz="9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Data </a:t>
              </a:r>
              <a:br>
                <a:rPr lang="en-US" altLang="ko-KR" sz="9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</a:br>
              <a:r>
                <a:rPr lang="en-US" altLang="ko-KR" sz="9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Mash up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52468" y="4733172"/>
              <a:ext cx="1161191" cy="4687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36000" tIns="0" rIns="0" bIns="0" anchor="ctr"/>
            <a:lstStyle/>
            <a:p>
              <a:pPr marL="93663" indent="-93663" defTabSz="684213" latinLnBrk="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ko-KR" altLang="en-US" sz="900" dirty="0" err="1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커넥티드카</a:t>
              </a:r>
              <a:r>
                <a:rPr lang="ko-KR" altLang="en-US" sz="900" dirty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 </a:t>
              </a:r>
              <a:r>
                <a:rPr lang="en-US" altLang="ko-KR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UBI</a:t>
              </a:r>
            </a:p>
            <a:p>
              <a:pPr marL="93663" indent="-93663" defTabSz="684213" latinLnBrk="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ko-KR" altLang="en-US" sz="900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중금리</a:t>
              </a:r>
              <a:r>
                <a:rPr lang="ko-KR" altLang="en-US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 대출 신용 평가</a:t>
              </a:r>
              <a:r>
                <a:rPr lang="en-US" altLang="ko-KR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 </a:t>
              </a:r>
              <a:endPara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27728" y="5240000"/>
              <a:ext cx="580416" cy="4687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36000" tIns="0" rIns="0" bIns="0" anchor="ctr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ko-KR" altLang="en-US" sz="9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특화 </a:t>
              </a:r>
              <a:r>
                <a:rPr lang="en-US" altLang="ko-KR" sz="9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Data Set Biz.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052468" y="5240000"/>
              <a:ext cx="1161191" cy="4687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36000" tIns="0" rIns="0" bIns="0" anchor="ctr"/>
            <a:lstStyle/>
            <a:p>
              <a:pPr marL="93663" indent="-93663" defTabSz="684213" latinLnBrk="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결제</a:t>
              </a:r>
              <a:r>
                <a:rPr lang="en-US" altLang="ko-KR" sz="900" dirty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데이터 기반 </a:t>
              </a:r>
              <a:r>
                <a:rPr lang="ko-KR" altLang="en-US" sz="900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타겟</a:t>
              </a:r>
              <a:r>
                <a:rPr lang="ko-KR" altLang="en-US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900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마켓팅</a:t>
              </a:r>
              <a:r>
                <a:rPr lang="ko-KR" altLang="en-US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 </a:t>
              </a:r>
              <a:endPara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61" name="이등변 삼각형 60"/>
          <p:cNvSpPr/>
          <p:nvPr/>
        </p:nvSpPr>
        <p:spPr>
          <a:xfrm rot="5400000">
            <a:off x="2331929" y="3852352"/>
            <a:ext cx="704420" cy="23103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47176" y="4376137"/>
            <a:ext cx="85472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latin typeface="Arial Narrow" panose="020B0606020202030204" pitchFamily="34" charset="0"/>
              </a:rPr>
              <a:t>기반 마련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0751" y="2073335"/>
            <a:ext cx="1872629" cy="60016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“</a:t>
            </a:r>
            <a:r>
              <a:rPr lang="ko-KR" altLang="en-US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 기반 </a:t>
            </a:r>
            <a:endParaRPr lang="en-US" altLang="ko-KR" sz="14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latinLnBrk="0">
              <a:spcBef>
                <a:spcPts val="600"/>
              </a:spcBef>
            </a:pPr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Monetization </a:t>
            </a:r>
            <a:r>
              <a:rPr lang="ko-KR" altLang="en-US" sz="1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기회 </a:t>
            </a:r>
            <a:r>
              <a:rPr lang="ko-KR" altLang="en-US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창출</a:t>
            </a:r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”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80792" y="2288368"/>
            <a:ext cx="4573986" cy="1212640"/>
            <a:chOff x="3080792" y="2288368"/>
            <a:chExt cx="4573986" cy="1212640"/>
          </a:xfrm>
        </p:grpSpPr>
        <p:sp>
          <p:nvSpPr>
            <p:cNvPr id="40" name="직사각형 39"/>
            <p:cNvSpPr/>
            <p:nvPr/>
          </p:nvSpPr>
          <p:spPr>
            <a:xfrm>
              <a:off x="3080792" y="2288368"/>
              <a:ext cx="1151558" cy="12126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Scalability</a:t>
              </a:r>
              <a:endParaRPr lang="ko-KR" alt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343374" y="2288368"/>
              <a:ext cx="3311404" cy="1212640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180975" indent="-180975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지속적으로 발생하는 다양한 성격의 신규 사업 발굴을 위한</a:t>
              </a:r>
              <a:r>
                <a:rPr lang="en-US" altLang="ko-KR" sz="14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분석의 용이한 지원</a:t>
              </a:r>
              <a:r>
                <a:rPr lang="en-US" altLang="ko-KR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/>
              </a:r>
              <a:br>
                <a:rPr lang="en-US" altLang="ko-KR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en-US" altLang="ko-KR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 Sand Box, Data Discovery</a:t>
              </a:r>
            </a:p>
            <a:p>
              <a:pPr marL="180975" indent="-180975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  <a:t>내부 서비스 고도화를 위한 기반 마련</a:t>
              </a:r>
              <a:endParaRPr lang="en-US" altLang="ko-KR" sz="14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080792" y="3736968"/>
            <a:ext cx="4464496" cy="1501357"/>
            <a:chOff x="3080792" y="3789040"/>
            <a:chExt cx="4464496" cy="1501357"/>
          </a:xfrm>
        </p:grpSpPr>
        <p:sp>
          <p:nvSpPr>
            <p:cNvPr id="41" name="직사각형 40"/>
            <p:cNvSpPr/>
            <p:nvPr/>
          </p:nvSpPr>
          <p:spPr>
            <a:xfrm>
              <a:off x="3080792" y="3789040"/>
              <a:ext cx="1151558" cy="15013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Flexibility</a:t>
              </a:r>
              <a:endParaRPr lang="ko-KR" alt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343374" y="3793360"/>
              <a:ext cx="3201914" cy="1492716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180975" indent="-180975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 기능의 상시 추가 </a:t>
              </a:r>
              <a:r>
                <a:rPr lang="en-US" altLang="ko-KR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(A/B Test, DevOps)</a:t>
              </a:r>
            </a:p>
            <a:p>
              <a:pPr marL="180975" indent="-180975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서비스 창출을 위한 빠르고 유연한 분석 환경 제공</a:t>
              </a:r>
              <a:endParaRPr lang="en-US" altLang="ko-KR" sz="14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180975" indent="-180975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외부 제휴 데이터 유입 및 </a:t>
              </a:r>
              <a:r>
                <a:rPr lang="en-US" altLang="ko-KR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Mash-up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에 대한 신속하고 유연한 적용</a:t>
              </a:r>
              <a:endParaRPr lang="en-US" altLang="ko-KR" sz="14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66" name="직선 연결선 65"/>
          <p:cNvCxnSpPr/>
          <p:nvPr/>
        </p:nvCxnSpPr>
        <p:spPr>
          <a:xfrm>
            <a:off x="4103651" y="5356305"/>
            <a:ext cx="344163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8121352" y="3727568"/>
            <a:ext cx="151159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 목적 적합한</a:t>
            </a:r>
            <a:endParaRPr lang="en-US" altLang="ko-KR" sz="13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솔루션 파트너와</a:t>
            </a:r>
            <a:r>
              <a:rPr lang="ko-KR" altLang="en-US" sz="13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강력한 협업체계 마련</a:t>
            </a:r>
            <a:endParaRPr lang="en-US" altLang="ko-KR" sz="13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121352" y="2731311"/>
            <a:ext cx="151159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내</a:t>
            </a:r>
            <a:r>
              <a:rPr lang="en-US" altLang="ko-KR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외부</a:t>
            </a:r>
            <a:r>
              <a:rPr lang="en-US" altLang="ko-KR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정형</a:t>
            </a:r>
            <a:r>
              <a:rPr lang="en-US" altLang="ko-KR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비정형 데이터 분석 기반 확보</a:t>
            </a:r>
            <a:endParaRPr lang="ko-KR" altLang="en-US" sz="13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121352" y="4700636"/>
            <a:ext cx="151159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Speedy</a:t>
            </a:r>
            <a:r>
              <a:rPr lang="ko-KR" altLang="en-US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한 </a:t>
            </a:r>
            <a:endParaRPr lang="en-US" altLang="ko-KR" sz="13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플랫폼 운영을 위한 체계 확보</a:t>
            </a:r>
            <a:endParaRPr lang="ko-KR" altLang="en-US" sz="13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080792" y="5474284"/>
            <a:ext cx="4911554" cy="907044"/>
            <a:chOff x="3080792" y="5402276"/>
            <a:chExt cx="4911554" cy="907044"/>
          </a:xfrm>
        </p:grpSpPr>
        <p:sp>
          <p:nvSpPr>
            <p:cNvPr id="42" name="직사각형 41"/>
            <p:cNvSpPr/>
            <p:nvPr/>
          </p:nvSpPr>
          <p:spPr>
            <a:xfrm>
              <a:off x="3080792" y="5402276"/>
              <a:ext cx="1151558" cy="9070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Efficiency</a:t>
              </a:r>
              <a:endParaRPr lang="ko-KR" alt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343373" y="5402277"/>
              <a:ext cx="3648973" cy="90704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180975" indent="-180975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Phased Approach</a:t>
              </a:r>
              <a:br>
                <a:rPr lang="en-US" altLang="ko-KR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en-US" altLang="ko-KR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 ’16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  <a:t>년 플랫폼 기반 확보</a:t>
              </a:r>
              <a:r>
                <a:rPr lang="en-US" altLang="ko-KR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  <a:t>,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  <a:t>분석영역 확장</a:t>
              </a:r>
              <a:r>
                <a:rPr lang="en-US" altLang="ko-KR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  <a:t/>
              </a:r>
              <a:br>
                <a:rPr lang="en-US" altLang="ko-KR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</a:br>
              <a:r>
                <a:rPr lang="en-US" altLang="ko-KR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  <a:t>플랫폼 기반 사업 창출</a:t>
              </a:r>
              <a:r>
                <a:rPr lang="en-US" altLang="ko-KR" sz="14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  <a:t>/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  <a:t>서비스 기여 </a:t>
              </a:r>
              <a:endParaRPr lang="en-US" altLang="ko-KR" sz="14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7" name="오른쪽 화살표 36"/>
          <p:cNvSpPr/>
          <p:nvPr/>
        </p:nvSpPr>
        <p:spPr>
          <a:xfrm>
            <a:off x="7654778" y="3188336"/>
            <a:ext cx="322558" cy="208738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7" name="실행 단추: 앞으로 또는 다음 66">
            <a:hlinkClick r:id="rId2" action="ppaction://hlinksldjump" highlightClick="1"/>
          </p:cNvPr>
          <p:cNvSpPr/>
          <p:nvPr/>
        </p:nvSpPr>
        <p:spPr>
          <a:xfrm>
            <a:off x="2000742" y="6615147"/>
            <a:ext cx="167556" cy="167556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56149" y="6575815"/>
            <a:ext cx="995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참고</a:t>
            </a:r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구현 일정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086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모서리가 둥근 직사각형 1041"/>
          <p:cNvSpPr/>
          <p:nvPr/>
        </p:nvSpPr>
        <p:spPr>
          <a:xfrm>
            <a:off x="6296355" y="4922653"/>
            <a:ext cx="720080" cy="1418747"/>
          </a:xfrm>
          <a:prstGeom prst="round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플랫</a:t>
            </a:r>
            <a:r>
              <a:rPr lang="ko-KR" altLang="en-US" sz="14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폼</a:t>
            </a:r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플랫폼 역량 확보 방안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16495" y="3436193"/>
            <a:ext cx="1699075" cy="12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 목적 적합한</a:t>
            </a:r>
            <a:endParaRPr lang="en-US" altLang="ko-KR" sz="14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솔루션 파트너와 강력한 협업체계 마련</a:t>
            </a:r>
            <a:endParaRPr lang="en-US" altLang="ko-KR" sz="14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6495" y="2028200"/>
            <a:ext cx="1699075" cy="12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내</a:t>
            </a:r>
            <a:r>
              <a:rPr lang="en-US" altLang="ko-KR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외부</a:t>
            </a:r>
            <a:r>
              <a:rPr lang="en-US" altLang="ko-KR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정형</a:t>
            </a:r>
            <a:r>
              <a:rPr lang="en-US" altLang="ko-KR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비정형 데이터 분석 기반 확보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16495" y="5102813"/>
            <a:ext cx="1699075" cy="12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Speedy</a:t>
            </a: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한 </a:t>
            </a:r>
            <a:endParaRPr lang="en-US" altLang="ko-KR" sz="14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플랫폼 운영을 위한 체계 확보</a:t>
            </a:r>
          </a:p>
        </p:txBody>
      </p:sp>
      <p:sp>
        <p:nvSpPr>
          <p:cNvPr id="19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Scalability, Flexibility,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Efficiency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의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가지 특징을 수용할 수 있는 플랫폼 역량 강화를 위해 현재 공통 플랫폼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PI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과제를 수행하고 있으며</a:t>
            </a: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이를 통해 상세 설계 및 구축이 진행됨</a:t>
            </a:r>
            <a:endParaRPr lang="en-US" altLang="ko-KR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61760" y="2053367"/>
            <a:ext cx="1541670" cy="5857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All Data Set </a:t>
            </a: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확</a:t>
            </a:r>
            <a:r>
              <a:rPr lang="ko-KR" altLang="en-US" sz="13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보</a:t>
            </a:r>
            <a:endParaRPr lang="ko-KR" altLang="en-US" sz="13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1760" y="2711150"/>
            <a:ext cx="1541670" cy="5962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 아키텍처</a:t>
            </a:r>
            <a:r>
              <a:rPr lang="en-US" altLang="ko-KR" sz="13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구현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261760" y="5853888"/>
            <a:ext cx="1541670" cy="5340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개발과 운영의 융합</a:t>
            </a:r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/>
            </a:r>
            <a:b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(DevOps)</a:t>
            </a:r>
            <a:endParaRPr lang="ko-KR" altLang="en-US" sz="13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1760" y="5127980"/>
            <a:ext cx="1541670" cy="615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서비스와 플랫폼의 </a:t>
            </a:r>
            <a:r>
              <a:rPr lang="en-US" altLang="ko-KR" sz="13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/>
            </a:r>
            <a:br>
              <a:rPr lang="en-US" altLang="ko-KR" sz="13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Life Cycle </a:t>
            </a: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가속화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261760" y="3461360"/>
            <a:ext cx="1541670" cy="5950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Layer</a:t>
            </a: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별 요구사항 명확화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61760" y="4125904"/>
            <a:ext cx="1541670" cy="595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최적의 평가기준 마련</a:t>
            </a: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3231310" y="173037"/>
            <a:ext cx="6407990" cy="33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algn="r" latinLnBrk="0"/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3.2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영역별 수행방향 </a:t>
            </a:r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: </a:t>
            </a:r>
            <a:r>
              <a:rPr lang="ko-KR" altLang="en-US" sz="1600" dirty="0">
                <a:solidFill>
                  <a:prstClr val="black"/>
                </a:solidFill>
                <a:ea typeface="LG스마트체 Regular" panose="020B0600000101010101" pitchFamily="50" charset="-127"/>
              </a:rPr>
              <a:t>②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 플랫폼</a:t>
            </a:r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(2/2) :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달성 방안</a:t>
            </a:r>
            <a:endParaRPr lang="ko-KR" altLang="en-US" sz="1400" b="0" dirty="0">
              <a:ea typeface="LG스마트체 Regular" panose="020B0600000101010101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38263" y="5871102"/>
            <a:ext cx="933444" cy="32628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lIns="72000" tIns="36000" rIns="72000" bIns="36000" rtlCol="0" anchor="ctr">
            <a:noAutofit/>
          </a:bodyPr>
          <a:lstStyle/>
          <a:p>
            <a:pPr algn="ctr"/>
            <a:r>
              <a:rPr lang="ko-KR" altLang="en-US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기획</a:t>
            </a:r>
            <a:r>
              <a:rPr lang="en-US" altLang="ko-KR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구체화</a:t>
            </a:r>
            <a:endParaRPr lang="ko-KR" altLang="en-US" sz="12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838263" y="4985274"/>
            <a:ext cx="933444" cy="32628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lIns="72000" tIns="36000" rIns="72000" bIns="36000" rtlCol="0" anchor="ctr">
            <a:noAutofit/>
          </a:bodyPr>
          <a:lstStyle/>
          <a:p>
            <a:pPr algn="ctr"/>
            <a:r>
              <a:rPr lang="ko-KR" altLang="en-US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실행</a:t>
            </a:r>
            <a:r>
              <a:rPr lang="en-US" altLang="ko-KR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상용화</a:t>
            </a:r>
            <a:endParaRPr lang="ko-KR" altLang="en-US" sz="12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088904" y="5436586"/>
            <a:ext cx="933444" cy="32628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lIns="72000" tIns="36000" rIns="72000" bIns="36000" rtlCol="0" anchor="ctr">
            <a:noAutofit/>
          </a:bodyPr>
          <a:lstStyle/>
          <a:p>
            <a:pPr algn="ctr"/>
            <a:r>
              <a:rPr lang="ko-KR" altLang="en-US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아이디어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658312" y="5414562"/>
            <a:ext cx="933444" cy="32628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lIns="72000" tIns="36000" rIns="72000" bIns="36000" rtlCol="0" anchor="ctr">
            <a:noAutofit/>
          </a:bodyPr>
          <a:lstStyle/>
          <a:p>
            <a:pPr algn="ctr"/>
            <a:r>
              <a:rPr lang="ko-KR" altLang="en-US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</a:t>
            </a:r>
            <a:r>
              <a:rPr lang="en-US" altLang="ko-KR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검증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742536" y="5414562"/>
            <a:ext cx="933444" cy="32628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lIns="72000" tIns="36000" rIns="72000" bIns="36000" rtlCol="0" anchor="ctr">
            <a:noAutofit/>
          </a:bodyPr>
          <a:lstStyle/>
          <a:p>
            <a:pPr algn="ctr"/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분석환경</a:t>
            </a:r>
            <a:endParaRPr lang="ko-KR" altLang="en-US" sz="12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534624" y="5871102"/>
            <a:ext cx="933444" cy="32628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lIns="72000" tIns="36000" rIns="72000" bIns="36000" rtlCol="0" anchor="ctr">
            <a:noAutofit/>
          </a:bodyPr>
          <a:lstStyle/>
          <a:p>
            <a:pPr algn="ctr"/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제공</a:t>
            </a:r>
            <a:endParaRPr lang="ko-KR" altLang="en-US" sz="12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534624" y="4985274"/>
            <a:ext cx="933444" cy="32628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lIns="72000" tIns="36000" rIns="72000" bIns="36000" rtlCol="0" anchor="ctr">
            <a:noAutofit/>
          </a:bodyPr>
          <a:lstStyle/>
          <a:p>
            <a:pPr algn="ctr"/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반환</a:t>
            </a: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폐기</a:t>
            </a:r>
            <a:endParaRPr lang="ko-KR" altLang="en-US" sz="12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326135" y="5436586"/>
            <a:ext cx="933444" cy="32628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lIns="72000" tIns="36000" rIns="72000" bIns="36000" rtlCol="0" anchor="ctr">
            <a:noAutofit/>
          </a:bodyPr>
          <a:lstStyle/>
          <a:p>
            <a:pPr algn="ctr"/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환경개</a:t>
            </a:r>
            <a:r>
              <a:rPr lang="ko-KR" altLang="en-US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발</a:t>
            </a:r>
          </a:p>
        </p:txBody>
      </p:sp>
      <p:cxnSp>
        <p:nvCxnSpPr>
          <p:cNvPr id="119" name="구부러진 연결선 118"/>
          <p:cNvCxnSpPr>
            <a:stCxn id="108" idx="1"/>
            <a:endCxn id="110" idx="2"/>
          </p:cNvCxnSpPr>
          <p:nvPr/>
        </p:nvCxnSpPr>
        <p:spPr>
          <a:xfrm rot="10800000">
            <a:off x="4555627" y="5762869"/>
            <a:ext cx="282637" cy="271375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 123"/>
          <p:cNvCxnSpPr>
            <a:stCxn id="111" idx="2"/>
            <a:endCxn id="108" idx="3"/>
          </p:cNvCxnSpPr>
          <p:nvPr/>
        </p:nvCxnSpPr>
        <p:spPr>
          <a:xfrm rot="5400000">
            <a:off x="5801672" y="5710880"/>
            <a:ext cx="293399" cy="353327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 126"/>
          <p:cNvCxnSpPr>
            <a:stCxn id="109" idx="3"/>
            <a:endCxn id="111" idx="0"/>
          </p:cNvCxnSpPr>
          <p:nvPr/>
        </p:nvCxnSpPr>
        <p:spPr>
          <a:xfrm>
            <a:off x="5771707" y="5148415"/>
            <a:ext cx="353327" cy="266147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 129"/>
          <p:cNvCxnSpPr>
            <a:stCxn id="110" idx="0"/>
            <a:endCxn id="109" idx="1"/>
          </p:cNvCxnSpPr>
          <p:nvPr/>
        </p:nvCxnSpPr>
        <p:spPr>
          <a:xfrm rot="5400000" flipH="1" flipV="1">
            <a:off x="4552859" y="5151183"/>
            <a:ext cx="288171" cy="282637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 132"/>
          <p:cNvCxnSpPr>
            <a:stCxn id="118" idx="0"/>
            <a:endCxn id="117" idx="3"/>
          </p:cNvCxnSpPr>
          <p:nvPr/>
        </p:nvCxnSpPr>
        <p:spPr>
          <a:xfrm rot="16200000" flipV="1">
            <a:off x="8486378" y="5130106"/>
            <a:ext cx="288171" cy="324789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 135"/>
          <p:cNvCxnSpPr>
            <a:stCxn id="117" idx="1"/>
            <a:endCxn id="112" idx="0"/>
          </p:cNvCxnSpPr>
          <p:nvPr/>
        </p:nvCxnSpPr>
        <p:spPr>
          <a:xfrm rot="10800000" flipV="1">
            <a:off x="7209258" y="5148414"/>
            <a:ext cx="325366" cy="266147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 138"/>
          <p:cNvCxnSpPr>
            <a:stCxn id="116" idx="3"/>
            <a:endCxn id="118" idx="2"/>
          </p:cNvCxnSpPr>
          <p:nvPr/>
        </p:nvCxnSpPr>
        <p:spPr>
          <a:xfrm flipV="1">
            <a:off x="8468068" y="5762868"/>
            <a:ext cx="324789" cy="271375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 147"/>
          <p:cNvCxnSpPr>
            <a:stCxn id="112" idx="2"/>
            <a:endCxn id="116" idx="1"/>
          </p:cNvCxnSpPr>
          <p:nvPr/>
        </p:nvCxnSpPr>
        <p:spPr>
          <a:xfrm rot="16200000" flipH="1">
            <a:off x="7225242" y="5724860"/>
            <a:ext cx="293399" cy="325366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4453718" y="6381328"/>
            <a:ext cx="1800200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신사업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 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Life Cycle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7124396" y="6381328"/>
            <a:ext cx="1800200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플랫폼 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Life Cycle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122" y="2072081"/>
            <a:ext cx="2260350" cy="265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9" name="직선 연결선 188"/>
          <p:cNvCxnSpPr/>
          <p:nvPr/>
        </p:nvCxnSpPr>
        <p:spPr>
          <a:xfrm>
            <a:off x="2058828" y="4855981"/>
            <a:ext cx="751425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606" y="2042333"/>
            <a:ext cx="2361609" cy="268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273051" y="1475906"/>
            <a:ext cx="9288461" cy="360040"/>
            <a:chOff x="319928" y="1475906"/>
            <a:chExt cx="7387620" cy="360040"/>
          </a:xfrm>
        </p:grpSpPr>
        <p:sp>
          <p:nvSpPr>
            <p:cNvPr id="38" name="Text Box 90"/>
            <p:cNvSpPr txBox="1">
              <a:spLocks noChangeArrowheads="1"/>
            </p:cNvSpPr>
            <p:nvPr/>
          </p:nvSpPr>
          <p:spPr bwMode="auto">
            <a:xfrm>
              <a:off x="326731" y="1475906"/>
              <a:ext cx="19703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itchFamily="50" charset="-127"/>
                  <a:cs typeface="Arial" charset="0"/>
                </a:rPr>
                <a:t>공통 플랫폼 </a:t>
              </a:r>
              <a:r>
                <a:rPr lang="en-US" altLang="ko-KR" sz="1600" b="1" dirty="0" smtClean="0">
                  <a:latin typeface="Arial Narrow" panose="020B0606020202030204" pitchFamily="34" charset="0"/>
                  <a:ea typeface="LG스마트체 Regular" pitchFamily="50" charset="-127"/>
                  <a:cs typeface="Arial" charset="0"/>
                </a:rPr>
                <a:t>PI </a:t>
              </a: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itchFamily="50" charset="-127"/>
                  <a:cs typeface="Arial" charset="0"/>
                </a:rPr>
                <a:t>수행 내용</a:t>
              </a:r>
              <a:endParaRPr lang="ko-KR" altLang="en-US" sz="1600" b="1" dirty="0">
                <a:latin typeface="Arial Narrow" pitchFamily="34" charset="0"/>
                <a:ea typeface="LG스마트체 Regular" pitchFamily="50" charset="-127"/>
                <a:cs typeface="Arial" charset="0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>
              <a:off x="319928" y="1835946"/>
              <a:ext cx="7387620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0" name="오른쪽 화살표 39"/>
          <p:cNvSpPr/>
          <p:nvPr/>
        </p:nvSpPr>
        <p:spPr>
          <a:xfrm>
            <a:off x="6613599" y="2603636"/>
            <a:ext cx="161279" cy="1563559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4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핵심역량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31310" y="173037"/>
            <a:ext cx="6407990" cy="33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algn="r" latinLnBrk="0"/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3.2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영역별 수행방향 </a:t>
            </a:r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③ 사람</a:t>
            </a:r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(1/2) :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달성 방안</a:t>
            </a:r>
            <a:endParaRPr lang="ko-KR" altLang="en-US" sz="1400" b="0" dirty="0">
              <a:ea typeface="LG스마트체 Regular" panose="020B0600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331596" y="4884581"/>
            <a:ext cx="1008112" cy="10081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사람에 대한 핵심 역량 강화 영역을 기반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사업 으로 구분하고 분석센터와 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Open Innovation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관점의 전문가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Pool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을 구성하여 빠르게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Catch-up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해 나감 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8504" y="2079642"/>
            <a:ext cx="1080120" cy="1026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기반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(Foundation)</a:t>
            </a:r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8504" y="3187113"/>
            <a:ext cx="1080120" cy="1026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</a:t>
            </a:r>
            <a:endParaRPr lang="en-US" altLang="ko-KR" sz="14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(Platform</a:t>
            </a:r>
            <a:b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Technique)</a:t>
            </a:r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8504" y="4294584"/>
            <a:ext cx="1080120" cy="1026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(Analytics</a:t>
            </a:r>
          </a:p>
          <a:p>
            <a:pPr marL="1588" algn="ctr" latinLnBrk="0"/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Technique)</a:t>
            </a:r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8504" y="5402055"/>
            <a:ext cx="1080120" cy="1026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사업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(Business</a:t>
            </a:r>
          </a:p>
          <a:p>
            <a:pPr marL="1588" algn="ctr" latinLnBrk="0"/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Analytics)</a:t>
            </a:r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12640" y="2079642"/>
            <a:ext cx="2808312" cy="102611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0488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전사 임직원 전체의 이해도 향상</a:t>
            </a:r>
            <a:endParaRPr lang="en-US" altLang="ko-KR" sz="14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2075" indent="-90488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빅데이터의</a:t>
            </a:r>
            <a:r>
              <a:rPr lang="ko-KR" altLang="en-US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명확한 이해와 활용 방안에 대한 역량 강화</a:t>
            </a:r>
            <a:endParaRPr lang="en-US" altLang="ko-KR" sz="14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07260" y="2060848"/>
            <a:ext cx="1080120" cy="17955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전사 분석 역량의 조기 확보를 위한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분석센터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307260" y="4293096"/>
            <a:ext cx="1080120" cy="2134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영역별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전문가 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Pool</a:t>
            </a:r>
          </a:p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구성 및 지속적인 탐색</a:t>
            </a:r>
          </a:p>
        </p:txBody>
      </p:sp>
      <p:sp>
        <p:nvSpPr>
          <p:cNvPr id="15" name="십자형 14"/>
          <p:cNvSpPr/>
          <p:nvPr/>
        </p:nvSpPr>
        <p:spPr>
          <a:xfrm>
            <a:off x="5688508" y="3933057"/>
            <a:ext cx="258169" cy="258169"/>
          </a:xfrm>
          <a:prstGeom prst="plus">
            <a:avLst>
              <a:gd name="adj" fmla="val 36806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12640" y="3187113"/>
            <a:ext cx="2808312" cy="102611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0488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 분석을 위한 공통 </a:t>
            </a:r>
            <a:r>
              <a:rPr lang="ko-KR" altLang="en-US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플랫폼의 지속적인 </a:t>
            </a:r>
            <a:r>
              <a:rPr lang="ko-KR" altLang="en-US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운영 효율화</a:t>
            </a:r>
            <a:endParaRPr lang="en-US" altLang="ko-KR" sz="14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2075" indent="-90488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Hadoop Eco System </a:t>
            </a:r>
            <a:r>
              <a:rPr lang="ko-KR" altLang="en-US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이해와 분석 도구의 최적의 활용 </a:t>
            </a:r>
            <a:r>
              <a:rPr lang="ko-KR" altLang="en-US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역량 강화</a:t>
            </a:r>
            <a:endParaRPr lang="ko-KR" altLang="en-US" sz="14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12640" y="4294584"/>
            <a:ext cx="2808312" cy="102611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0488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 기반 </a:t>
            </a:r>
            <a:r>
              <a:rPr lang="en-US" altLang="ko-KR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Internal, External </a:t>
            </a:r>
            <a:r>
              <a:rPr lang="ko-KR" altLang="en-US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사업 </a:t>
            </a:r>
            <a:r>
              <a:rPr lang="en-US" altLang="ko-KR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Monetization </a:t>
            </a:r>
            <a:r>
              <a:rPr lang="ko-KR" altLang="en-US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가속화</a:t>
            </a:r>
            <a:endParaRPr lang="en-US" altLang="ko-KR" sz="14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2075" indent="-90488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 결과의 자산화 역량 강화</a:t>
            </a:r>
            <a:endParaRPr lang="en-US" altLang="ko-KR" sz="14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12640" y="5402055"/>
            <a:ext cx="2808312" cy="102611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0488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U+ </a:t>
            </a:r>
            <a:r>
              <a:rPr lang="ko-KR" altLang="en-US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 및 운영의 핵심 분석 적용 영역 확대 </a:t>
            </a:r>
            <a:r>
              <a:rPr lang="en-US" altLang="ko-KR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(NW </a:t>
            </a:r>
            <a:r>
              <a:rPr lang="ko-KR" altLang="en-US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효율화</a:t>
            </a:r>
            <a:r>
              <a:rPr lang="en-US" altLang="ko-KR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 고도화</a:t>
            </a:r>
            <a:r>
              <a:rPr lang="en-US" altLang="ko-KR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CRM/</a:t>
            </a:r>
            <a:r>
              <a:rPr lang="ko-KR" altLang="en-US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마케팅 등</a:t>
            </a:r>
            <a:r>
              <a:rPr lang="en-US" altLang="ko-KR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marL="92075" indent="-90488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내부</a:t>
            </a:r>
            <a:r>
              <a:rPr lang="en-US" altLang="ko-KR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+</a:t>
            </a:r>
            <a:r>
              <a:rPr lang="ko-KR" altLang="en-US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외부 협력 역량 강화</a:t>
            </a:r>
            <a:endParaRPr lang="en-US" altLang="ko-KR" sz="14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01473" y="4290029"/>
            <a:ext cx="1008112" cy="3631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마케팅 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고도</a:t>
            </a:r>
            <a:r>
              <a: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화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01473" y="4692197"/>
            <a:ext cx="1008112" cy="3847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Care</a:t>
            </a:r>
          </a:p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고도</a:t>
            </a:r>
            <a:r>
              <a: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화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01473" y="5116025"/>
            <a:ext cx="1008112" cy="3782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Operation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Excellency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01473" y="5533346"/>
            <a:ext cx="1008112" cy="448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Service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Smart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化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01533" y="6021289"/>
            <a:ext cx="1008112" cy="396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Data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Monetization</a:t>
            </a:r>
            <a:endParaRPr lang="en-US" altLang="ko-KR" sz="12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509668" y="4596549"/>
            <a:ext cx="576064" cy="57606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학계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교수</a:t>
            </a:r>
          </a:p>
        </p:txBody>
      </p:sp>
      <p:sp>
        <p:nvSpPr>
          <p:cNvPr id="26" name="타원 25"/>
          <p:cNvSpPr/>
          <p:nvPr/>
        </p:nvSpPr>
        <p:spPr>
          <a:xfrm>
            <a:off x="8043564" y="5353705"/>
            <a:ext cx="576064" cy="57606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산업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979668" y="5353705"/>
            <a:ext cx="576064" cy="57606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연구기관</a:t>
            </a:r>
          </a:p>
        </p:txBody>
      </p:sp>
      <p:sp>
        <p:nvSpPr>
          <p:cNvPr id="28" name="오른쪽 중괄호 27"/>
          <p:cNvSpPr/>
          <p:nvPr/>
        </p:nvSpPr>
        <p:spPr>
          <a:xfrm>
            <a:off x="7611516" y="4471583"/>
            <a:ext cx="432048" cy="174771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44488" y="1475906"/>
            <a:ext cx="4392488" cy="360040"/>
            <a:chOff x="319928" y="1475906"/>
            <a:chExt cx="4684442" cy="360040"/>
          </a:xfrm>
        </p:grpSpPr>
        <p:sp>
          <p:nvSpPr>
            <p:cNvPr id="30" name="Text Box 90"/>
            <p:cNvSpPr txBox="1">
              <a:spLocks noChangeArrowheads="1"/>
            </p:cNvSpPr>
            <p:nvPr/>
          </p:nvSpPr>
          <p:spPr bwMode="auto">
            <a:xfrm>
              <a:off x="326731" y="1475906"/>
              <a:ext cx="43446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itchFamily="50" charset="-127"/>
                  <a:cs typeface="Arial" charset="0"/>
                </a:rPr>
                <a:t>빅데이터 인적 역량 강화 </a:t>
              </a:r>
              <a:r>
                <a:rPr lang="ko-KR" altLang="en-US" sz="1600" b="1" smtClean="0">
                  <a:latin typeface="Arial Narrow" panose="020B0606020202030204" pitchFamily="34" charset="0"/>
                  <a:ea typeface="LG스마트체 Regular" pitchFamily="50" charset="-127"/>
                  <a:cs typeface="Arial" charset="0"/>
                </a:rPr>
                <a:t>필요 영역 및 지향점</a:t>
              </a:r>
              <a:endParaRPr lang="ko-KR" altLang="en-US" sz="1600" b="1" dirty="0">
                <a:latin typeface="Arial Narrow" pitchFamily="34" charset="0"/>
                <a:ea typeface="LG스마트체 Regular" pitchFamily="50" charset="-127"/>
                <a:cs typeface="Arial" charset="0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 bwMode="auto">
            <a:xfrm>
              <a:off x="319928" y="1835946"/>
              <a:ext cx="4684442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" name="그룹 31"/>
          <p:cNvGrpSpPr/>
          <p:nvPr/>
        </p:nvGrpSpPr>
        <p:grpSpPr>
          <a:xfrm>
            <a:off x="5307260" y="1475906"/>
            <a:ext cx="4325690" cy="360040"/>
            <a:chOff x="319928" y="1475906"/>
            <a:chExt cx="5009883" cy="360040"/>
          </a:xfrm>
        </p:grpSpPr>
        <p:sp>
          <p:nvSpPr>
            <p:cNvPr id="33" name="Text Box 90"/>
            <p:cNvSpPr txBox="1">
              <a:spLocks noChangeArrowheads="1"/>
            </p:cNvSpPr>
            <p:nvPr/>
          </p:nvSpPr>
          <p:spPr bwMode="auto">
            <a:xfrm>
              <a:off x="326731" y="1475906"/>
              <a:ext cx="21535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en-US" altLang="ko-KR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U+ </a:t>
              </a: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역량 강화 방안</a:t>
              </a:r>
              <a:endParaRPr lang="ko-KR" altLang="en-US" sz="1600" b="1" dirty="0">
                <a:latin typeface="Arial Narrow" pitchFamily="34" charset="0"/>
                <a:ea typeface="LG스마트체 Regular" pitchFamily="50" charset="-127"/>
                <a:cs typeface="Arial" charset="0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>
              <a:off x="319928" y="1835946"/>
              <a:ext cx="5009883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8187580" y="6021289"/>
            <a:ext cx="1237839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b="1" i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지속적 </a:t>
            </a:r>
            <a:r>
              <a:rPr lang="en-US" altLang="ko-KR" sz="1200" b="1" i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Pool </a:t>
            </a:r>
            <a:r>
              <a:rPr lang="ko-KR" altLang="en-US" sz="1200" b="1" i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강화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501472" y="2078851"/>
            <a:ext cx="3204056" cy="177759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 latinLnBrk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전문 빅데이터 분석 서비스 제공</a:t>
            </a:r>
            <a:endParaRPr lang="en-US" altLang="ko-KR" sz="14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2075" indent="-92075" latinLnBrk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 결과의 체계적인 </a:t>
            </a:r>
            <a:r>
              <a:rPr lang="ko-KR" altLang="en-US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자산화</a:t>
            </a:r>
            <a:endParaRPr lang="en-US" altLang="ko-KR" sz="14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2075" indent="-92075" latinLnBrk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전사 빅데이터 기반 사업 기회 </a:t>
            </a:r>
            <a:r>
              <a:rPr lang="ko-KR" altLang="en-US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창출</a:t>
            </a:r>
            <a:endParaRPr lang="en-US" altLang="ko-KR" sz="14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2075" indent="-92075" latinLnBrk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전사 빅데이터 역량 강화를 위한 교육 </a:t>
            </a:r>
            <a:r>
              <a:rPr lang="ko-KR" altLang="en-US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제공</a:t>
            </a:r>
          </a:p>
        </p:txBody>
      </p:sp>
      <p:sp>
        <p:nvSpPr>
          <p:cNvPr id="37" name="오른쪽 화살표 36"/>
          <p:cNvSpPr/>
          <p:nvPr/>
        </p:nvSpPr>
        <p:spPr>
          <a:xfrm>
            <a:off x="4795622" y="3028711"/>
            <a:ext cx="322558" cy="208738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8" name="실행 단추: 앞으로 또는 다음 37">
            <a:hlinkClick r:id="rId2" action="ppaction://hlinksldjump" highlightClick="1"/>
          </p:cNvPr>
          <p:cNvSpPr/>
          <p:nvPr/>
        </p:nvSpPr>
        <p:spPr>
          <a:xfrm>
            <a:off x="2481188" y="6615147"/>
            <a:ext cx="167556" cy="167556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56149" y="6575815"/>
            <a:ext cx="14798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참고</a:t>
            </a:r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분석가 역량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500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핵심역량</a:t>
            </a: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3231310" y="173037"/>
            <a:ext cx="6407990" cy="33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algn="r" latinLnBrk="0"/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3.2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영역별 수행방향 </a:t>
            </a:r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③ 사람</a:t>
            </a:r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(2/2) :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달성 방안</a:t>
            </a:r>
            <a:endParaRPr lang="ko-KR" altLang="en-US" sz="1400" b="0" dirty="0">
              <a:ea typeface="LG스마트체 Regular" panose="020B0600000101010101" pitchFamily="50" charset="-127"/>
            </a:endParaRPr>
          </a:p>
        </p:txBody>
      </p:sp>
      <p:sp>
        <p:nvSpPr>
          <p:cNvPr id="31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b="1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분석센터를 중심으로 전사 분석 결과 자산화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전문 </a:t>
            </a:r>
            <a:r>
              <a:rPr lang="ko-KR" altLang="en-US" sz="1600" b="1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자문단의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지속적인 분석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QA,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전사 분석가의 역량 진단 및 맞춤형 교육 프로그램을 통해 </a:t>
            </a:r>
            <a:r>
              <a:rPr lang="ko-KR" altLang="en-US" sz="1600" b="1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인적 역량을 빠르게 육성해 나감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3050" y="1628800"/>
            <a:ext cx="9393065" cy="4248472"/>
            <a:chOff x="273050" y="1556792"/>
            <a:chExt cx="9393065" cy="4630926"/>
          </a:xfrm>
        </p:grpSpPr>
        <p:sp>
          <p:nvSpPr>
            <p:cNvPr id="27" name="직사각형 26"/>
            <p:cNvSpPr/>
            <p:nvPr/>
          </p:nvSpPr>
          <p:spPr>
            <a:xfrm>
              <a:off x="1712641" y="4109181"/>
              <a:ext cx="6444818" cy="20519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endParaRPr lang="ko-KR" altLang="en-US" sz="14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801732" y="1759018"/>
              <a:ext cx="3864383" cy="21579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endParaRPr lang="ko-KR" altLang="en-US" sz="14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3050" y="1759018"/>
              <a:ext cx="3864383" cy="21579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endParaRPr lang="ko-KR" altLang="en-US" sz="14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255235" y="2338190"/>
              <a:ext cx="1368152" cy="13681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ko-KR" altLang="en-US" sz="1400" b="1" dirty="0" err="1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빅데이터</a:t>
              </a:r>
              <a:endPara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1588" algn="ctr" latinLnBrk="0"/>
              <a:r>
                <a:rPr lang="ko-KR" altLang="en-US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분석센터</a:t>
              </a:r>
              <a:endPara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2" name="오각형 31"/>
            <p:cNvSpPr/>
            <p:nvPr/>
          </p:nvSpPr>
          <p:spPr>
            <a:xfrm>
              <a:off x="2216696" y="4243502"/>
              <a:ext cx="1368152" cy="43204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ko-KR" altLang="en-US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역량 수준 정의</a:t>
              </a:r>
              <a:endPara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3" name="오각형 32"/>
            <p:cNvSpPr/>
            <p:nvPr/>
          </p:nvSpPr>
          <p:spPr>
            <a:xfrm>
              <a:off x="3728864" y="4243502"/>
              <a:ext cx="1368152" cy="43204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ko-KR" altLang="en-US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역량 진단</a:t>
              </a:r>
              <a:endPara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4" name="오각형 33"/>
            <p:cNvSpPr/>
            <p:nvPr/>
          </p:nvSpPr>
          <p:spPr>
            <a:xfrm>
              <a:off x="5241032" y="4243502"/>
              <a:ext cx="1368152" cy="43204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ko-KR" altLang="en-US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수준별 맞춤 교육프로그램 설</a:t>
              </a:r>
              <a:r>
                <a:rPr lang="ko-KR" altLang="en-US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계</a:t>
              </a:r>
              <a:endPara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5" name="오각형 34"/>
            <p:cNvSpPr/>
            <p:nvPr/>
          </p:nvSpPr>
          <p:spPr>
            <a:xfrm>
              <a:off x="6665640" y="4243502"/>
              <a:ext cx="1368152" cy="43204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ko-KR" altLang="en-US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교육실시 및 평가</a:t>
              </a:r>
              <a:endPara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500770" y="4241377"/>
              <a:ext cx="520092" cy="17875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ko-KR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교육</a:t>
              </a:r>
              <a:endParaRPr lang="en-US" altLang="ko-KR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1588" algn="ctr" latinLnBrk="0"/>
              <a:r>
                <a:rPr lang="ko-KR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체계</a:t>
              </a:r>
              <a:endParaRPr lang="en-US" altLang="ko-KR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1588" algn="ctr" latinLnBrk="0"/>
              <a:r>
                <a:rPr lang="ko-KR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수립</a:t>
              </a:r>
              <a:endParaRPr lang="en-US" altLang="ko-KR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180692" y="4747558"/>
              <a:ext cx="2808312" cy="144016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2075" indent="-90488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관련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전공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보유 자격증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/Data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처리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통계 외 고급 분석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머신러닝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Text 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마이닝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등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역량 별 전사 분석가 수준 진단</a:t>
              </a:r>
              <a:r>
                <a:rPr lang="en-US" altLang="ko-KR" sz="1400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/>
              </a:r>
              <a:br>
                <a:rPr lang="en-US" altLang="ko-KR" sz="1400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-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미래창조과학부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한국정보화진흥원</a:t>
              </a:r>
              <a:r>
                <a:rPr lang="en-US" altLang="ko-KR" sz="1000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NIA </a:t>
              </a:r>
              <a:br>
                <a:rPr lang="en-US" altLang="ko-KR" sz="10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en-US" altLang="ko-KR" sz="10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  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빅데이터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역량 진단 모델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2014</a:t>
              </a:r>
              <a:br>
                <a:rPr lang="en-US" altLang="ko-KR" sz="10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en-US" altLang="ko-KR" sz="10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-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국가직문능력표준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(NCS), 2015 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16495" y="1556792"/>
              <a:ext cx="3528393" cy="322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ko-KR" altLang="en-US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  결과  자산화  및 전문 분석 서비스</a:t>
              </a:r>
              <a:endPara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961320" y="1556792"/>
              <a:ext cx="3528393" cy="322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ko-KR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전문 </a:t>
              </a:r>
              <a:r>
                <a:rPr lang="ko-KR" altLang="en-US" sz="1400" b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자문단</a:t>
              </a:r>
              <a:r>
                <a:rPr lang="ko-KR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en-US" altLang="ko-KR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Pool </a:t>
              </a:r>
              <a:r>
                <a:rPr lang="ko-KR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구성</a:t>
              </a:r>
              <a:endParaRPr lang="en-US" altLang="ko-KR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88504" y="2173064"/>
              <a:ext cx="3240360" cy="153327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2075" indent="-90488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dirty="0" err="1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본부별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과제 분석 과제 지원을 통한 </a:t>
              </a:r>
              <a:r>
                <a:rPr lang="ko-KR" altLang="en-US" sz="1400" b="1" u="sng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 프로젝트 경험 축적</a:t>
              </a:r>
              <a:endParaRPr lang="en-US" altLang="ko-KR" sz="1400" b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92075" indent="-90488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b="1" u="sng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 결과의 공유 및 활용 확대를 위한 체계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강화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산출물 체계 등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endParaRPr lang="en-US" altLang="ko-KR" sz="1400" b="1" u="sng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92075" indent="-90488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b="1" u="sng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분석가의 업무 프로세스 이해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를 통한 역량 내재화 가속화 </a:t>
              </a:r>
              <a:endParaRPr lang="en-US" altLang="ko-KR" sz="8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825207" y="1992455"/>
              <a:ext cx="2664505" cy="5506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2075" indent="-90488" latinLnBrk="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dirty="0" err="1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빅데이터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과제 분석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QA</a:t>
              </a:r>
            </a:p>
            <a:p>
              <a:pPr marL="92075" indent="-90488" latinLnBrk="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정기적인 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자문단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회의 개최</a:t>
              </a:r>
              <a:endParaRPr lang="en-US" altLang="ko-KR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205028" y="4891574"/>
              <a:ext cx="2808312" cy="102611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2075" indent="-90488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외부 전문 교육 프로그램 운영</a:t>
              </a:r>
              <a:endParaRPr lang="en-US" altLang="ko-KR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92075" indent="-90488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사내 교육 시스템을 활용한 항시 분석 교육 실시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/>
              </a:r>
              <a:b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en-US" altLang="ko-KR" sz="10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-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빅데이터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커리큘럼 참조모델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NIA, 2014</a:t>
              </a:r>
              <a:br>
                <a:rPr lang="en-US" altLang="ko-KR" sz="10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en-US" altLang="ko-KR" sz="10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-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자체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자문단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및 분석센터 활용 교육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테일러링</a:t>
              </a:r>
              <a:endParaRPr lang="en-US" altLang="ko-KR" sz="10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3" name="AutoShape 112"/>
            <p:cNvSpPr>
              <a:spLocks noChangeArrowheads="1"/>
            </p:cNvSpPr>
            <p:nvPr/>
          </p:nvSpPr>
          <p:spPr bwMode="auto">
            <a:xfrm rot="5400000">
              <a:off x="3471793" y="2862887"/>
              <a:ext cx="1184428" cy="318759"/>
            </a:xfrm>
            <a:prstGeom prst="downArrow">
              <a:avLst>
                <a:gd name="adj1" fmla="val 62731"/>
                <a:gd name="adj2" fmla="val 3257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44" name="AutoShape 112"/>
            <p:cNvSpPr>
              <a:spLocks noChangeArrowheads="1"/>
            </p:cNvSpPr>
            <p:nvPr/>
          </p:nvSpPr>
          <p:spPr bwMode="auto">
            <a:xfrm rot="16200000">
              <a:off x="5209518" y="2862888"/>
              <a:ext cx="1184428" cy="318759"/>
            </a:xfrm>
            <a:prstGeom prst="downArrow">
              <a:avLst>
                <a:gd name="adj1" fmla="val 62731"/>
                <a:gd name="adj2" fmla="val 3257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45" name="AutoShape 112"/>
            <p:cNvSpPr>
              <a:spLocks noChangeArrowheads="1"/>
            </p:cNvSpPr>
            <p:nvPr/>
          </p:nvSpPr>
          <p:spPr bwMode="auto">
            <a:xfrm>
              <a:off x="4356150" y="3757616"/>
              <a:ext cx="1184428" cy="402653"/>
            </a:xfrm>
            <a:prstGeom prst="downArrow">
              <a:avLst>
                <a:gd name="adj1" fmla="val 62731"/>
                <a:gd name="adj2" fmla="val 3257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017776" y="1991338"/>
              <a:ext cx="772323" cy="560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ko-KR" altLang="en-US" sz="1400" b="1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학계</a:t>
              </a:r>
              <a:endPara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017776" y="2606198"/>
              <a:ext cx="772323" cy="5967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ko-KR" altLang="en-US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산업계</a:t>
              </a:r>
              <a:endPara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17776" y="3280628"/>
              <a:ext cx="772323" cy="5186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ko-KR" altLang="en-US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연구기관</a:t>
              </a:r>
              <a:endPara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825207" y="2618786"/>
              <a:ext cx="2664505" cy="5506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2075" indent="-90488" latinLnBrk="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신규 빅데이터 사업 협업</a:t>
              </a:r>
              <a:r>
                <a:rPr lang="en-US" altLang="ko-KR" sz="1400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후보 탐색</a:t>
              </a:r>
              <a:endParaRPr lang="en-US" altLang="ko-KR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92075" indent="-90488" latinLnBrk="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데이터 제휴 및 데이터 판매 등</a:t>
              </a:r>
              <a:endParaRPr lang="en-US" altLang="ko-KR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825207" y="3254175"/>
              <a:ext cx="2664505" cy="5506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2075" indent="-90488" latinLnBrk="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 고도화를 위한 협회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포럼 활동</a:t>
              </a:r>
              <a:endParaRPr lang="en-US" altLang="ko-KR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92075" indent="-90488" latinLnBrk="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최신 기술 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트랜드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탐색 등</a:t>
              </a:r>
              <a:endParaRPr lang="en-US" altLang="ko-KR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5097016" y="4774195"/>
              <a:ext cx="0" cy="138688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280870" y="6023294"/>
            <a:ext cx="9337618" cy="491291"/>
            <a:chOff x="280870" y="5442625"/>
            <a:chExt cx="9337618" cy="999044"/>
          </a:xfrm>
        </p:grpSpPr>
        <p:sp>
          <p:nvSpPr>
            <p:cNvPr id="53" name="AutoShape 605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13807" y="5507525"/>
              <a:ext cx="8873114" cy="934144"/>
            </a:xfrm>
            <a:prstGeom prst="roundRect">
              <a:avLst>
                <a:gd name="adj" fmla="val 46256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FFFFFF">
                  <a:lumMod val="65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algn="ctr" latinLnBrk="0">
                <a:lnSpc>
                  <a:spcPct val="110000"/>
                </a:lnSpc>
                <a:spcBef>
                  <a:spcPts val="300"/>
                </a:spcBef>
              </a:pPr>
              <a:r>
                <a:rPr lang="ko-KR" altLang="en-US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분석센터 </a:t>
              </a:r>
              <a:r>
                <a:rPr lang="ko-KR" altLang="en-US" sz="1500" b="1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셋업과</a:t>
              </a:r>
              <a:r>
                <a:rPr lang="ko-KR" altLang="en-US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연결하여 </a:t>
              </a:r>
              <a:r>
                <a:rPr lang="ko-KR" altLang="en-US" sz="1500" b="1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로드맵</a:t>
              </a:r>
              <a:r>
                <a:rPr lang="ko-KR" altLang="en-US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반영</a:t>
              </a:r>
              <a:endParaRPr lang="ko-KR" altLang="en-US" sz="1500" b="1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54" name="AutoShape 31"/>
            <p:cNvSpPr>
              <a:spLocks noChangeArrowheads="1"/>
            </p:cNvSpPr>
            <p:nvPr/>
          </p:nvSpPr>
          <p:spPr bwMode="auto">
            <a:xfrm rot="5400000">
              <a:off x="65284" y="5658211"/>
              <a:ext cx="725070" cy="293897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55" name="AutoShape 32"/>
            <p:cNvSpPr>
              <a:spLocks noChangeArrowheads="1"/>
            </p:cNvSpPr>
            <p:nvPr/>
          </p:nvSpPr>
          <p:spPr bwMode="auto">
            <a:xfrm rot="16200000" flipH="1">
              <a:off x="9105795" y="5655004"/>
              <a:ext cx="725070" cy="300316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47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핵심역량</a:t>
            </a: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3231310" y="173037"/>
            <a:ext cx="6407990" cy="33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algn="r" latinLnBrk="0"/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3.2 </a:t>
            </a:r>
            <a:r>
              <a:rPr lang="ko-KR" altLang="en-US" sz="1600" dirty="0">
                <a:solidFill>
                  <a:prstClr val="black"/>
                </a:solidFill>
                <a:ea typeface="LG스마트체 Regular" panose="020B0600000101010101" pitchFamily="50" charset="-127"/>
              </a:rPr>
              <a:t>영역별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수행방향 </a:t>
            </a:r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④ </a:t>
            </a:r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Governance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설계 방안</a:t>
            </a:r>
            <a:endParaRPr lang="ko-KR" altLang="en-US" sz="1400" b="0" dirty="0">
              <a:ea typeface="LG스마트체 Regular" panose="020B0600000101010101" pitchFamily="50" charset="-127"/>
            </a:endParaRPr>
          </a:p>
        </p:txBody>
      </p:sp>
      <p:sp>
        <p:nvSpPr>
          <p:cNvPr id="36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LG U+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의 전반적인 빅데이터 전략방향 </a:t>
            </a:r>
            <a:r>
              <a:rPr lang="ko-KR" altLang="en-US" sz="1600" b="1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셋팅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본부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전사 과제 발굴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이행 수행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공통 분석 플랫폼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Planning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등과 연계하여 빅데이터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Governance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체계에 대한 수립을 진행하고자 함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(~7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월 내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차 수립 목표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68" name="AutoShape 2"/>
          <p:cNvSpPr>
            <a:spLocks noChangeArrowheads="1"/>
          </p:cNvSpPr>
          <p:nvPr/>
        </p:nvSpPr>
        <p:spPr bwMode="auto">
          <a:xfrm rot="5400000" flipH="1">
            <a:off x="3547131" y="3798507"/>
            <a:ext cx="3935546" cy="459681"/>
          </a:xfrm>
          <a:custGeom>
            <a:avLst/>
            <a:gdLst>
              <a:gd name="G0" fmla="+- 1488 0 0"/>
              <a:gd name="G1" fmla="+- 21600 0 1488"/>
              <a:gd name="G2" fmla="*/ 1488 1 2"/>
              <a:gd name="G3" fmla="+- 21600 0 G2"/>
              <a:gd name="G4" fmla="+/ 1488 21600 2"/>
              <a:gd name="G5" fmla="+/ G1 0 2"/>
              <a:gd name="G6" fmla="*/ 21600 21600 1488"/>
              <a:gd name="G7" fmla="*/ G6 1 2"/>
              <a:gd name="G8" fmla="+- 21600 0 G7"/>
              <a:gd name="G9" fmla="*/ 21600 1 2"/>
              <a:gd name="G10" fmla="+- 1488 0 G9"/>
              <a:gd name="G11" fmla="?: G10 G8 0"/>
              <a:gd name="G12" fmla="?: G10 G7 21600"/>
              <a:gd name="T0" fmla="*/ 20856 w 21600"/>
              <a:gd name="T1" fmla="*/ 10800 h 21600"/>
              <a:gd name="T2" fmla="*/ 10800 w 21600"/>
              <a:gd name="T3" fmla="*/ 21600 h 21600"/>
              <a:gd name="T4" fmla="*/ 744 w 21600"/>
              <a:gd name="T5" fmla="*/ 10800 h 21600"/>
              <a:gd name="T6" fmla="*/ 10800 w 21600"/>
              <a:gd name="T7" fmla="*/ 0 h 21600"/>
              <a:gd name="T8" fmla="*/ 2544 w 21600"/>
              <a:gd name="T9" fmla="*/ 2544 h 21600"/>
              <a:gd name="T10" fmla="*/ 19056 w 21600"/>
              <a:gd name="T11" fmla="*/ 1905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488" y="21600"/>
                </a:lnTo>
                <a:lnTo>
                  <a:pt x="20112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B2B2B2">
                  <a:gamma/>
                  <a:tint val="0"/>
                  <a:invGamma/>
                </a:srgbClr>
              </a:gs>
              <a:gs pos="100000">
                <a:srgbClr val="B2B2B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745088" y="2060575"/>
            <a:ext cx="3873400" cy="3919772"/>
            <a:chOff x="5745088" y="2316435"/>
            <a:chExt cx="3873400" cy="3663911"/>
          </a:xfrm>
        </p:grpSpPr>
        <p:sp>
          <p:nvSpPr>
            <p:cNvPr id="90" name="Rectangle 6"/>
            <p:cNvSpPr>
              <a:spLocks noChangeArrowheads="1"/>
            </p:cNvSpPr>
            <p:nvPr/>
          </p:nvSpPr>
          <p:spPr bwMode="auto">
            <a:xfrm>
              <a:off x="6681192" y="2316435"/>
              <a:ext cx="2937296" cy="51133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tIns="46800" rIns="90000" anchor="ctr"/>
            <a:lstStyle/>
            <a:p>
              <a:pPr marL="92075" indent="-92075" eaLnBrk="0" latinLnBrk="0" hangingPunct="0">
                <a:spcBef>
                  <a:spcPts val="250"/>
                </a:spcBef>
                <a:buFontTx/>
                <a:buChar char="•"/>
                <a:defRPr/>
              </a:pP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빅데이터 과제 추진 가이드라</a:t>
              </a:r>
              <a:r>
                <a:rPr lang="ko-KR" altLang="en-US" sz="1200" kern="0" dirty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인</a:t>
              </a:r>
              <a:endParaRPr lang="en-US" altLang="ko-KR" sz="1200" kern="0" dirty="0" smtClean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  <a:p>
              <a:pPr marL="92075" indent="-92075" eaLnBrk="0" latinLnBrk="0" hangingPunct="0">
                <a:spcBef>
                  <a:spcPts val="250"/>
                </a:spcBef>
                <a:buFontTx/>
                <a:buChar char="•"/>
                <a:defRPr/>
              </a:pP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개인정보보호 가이드라인</a:t>
              </a:r>
              <a:endParaRPr lang="en-US" altLang="ko-KR" sz="1200" kern="0" dirty="0" smtClean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</p:txBody>
        </p:sp>
        <p:sp>
          <p:nvSpPr>
            <p:cNvPr id="91" name="Rectangle 7"/>
            <p:cNvSpPr>
              <a:spLocks noChangeArrowheads="1"/>
            </p:cNvSpPr>
            <p:nvPr/>
          </p:nvSpPr>
          <p:spPr bwMode="auto">
            <a:xfrm>
              <a:off x="5745088" y="2316435"/>
              <a:ext cx="936104" cy="511334"/>
            </a:xfrm>
            <a:prstGeom prst="rect">
              <a:avLst/>
            </a:prstGeom>
            <a:solidFill>
              <a:srgbClr val="ECECEC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tIns="82800" anchor="ctr"/>
            <a:lstStyle/>
            <a:p>
              <a:pPr algn="ctr" eaLnBrk="0" latinLnBrk="0" hangingPunct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1200" b="1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원칙</a:t>
              </a: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6681192" y="2827770"/>
              <a:ext cx="2937296" cy="86409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tIns="46800" rIns="90000" anchor="ctr"/>
            <a:lstStyle/>
            <a:p>
              <a:pPr marL="92075" indent="-92075" eaLnBrk="0" latinLnBrk="0" hangingPunct="0">
                <a:spcBef>
                  <a:spcPts val="250"/>
                </a:spcBef>
                <a:buFontTx/>
                <a:buChar char="•"/>
                <a:defRPr/>
              </a:pP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조직 구성 및 역할 정의</a:t>
              </a:r>
            </a:p>
            <a:p>
              <a:pPr marL="274638" lvl="1" indent="-92075" eaLnBrk="0" latinLnBrk="0" hangingPunct="0">
                <a:spcBef>
                  <a:spcPts val="250"/>
                </a:spcBef>
                <a:buFont typeface="Arial" charset="0"/>
                <a:buChar char="-"/>
                <a:defRPr/>
              </a:pP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조직 구성 및 각 구성원 </a:t>
              </a:r>
              <a:r>
                <a:rPr lang="en-US" altLang="ko-KR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R&amp;R </a:t>
              </a: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정의</a:t>
              </a:r>
            </a:p>
            <a:p>
              <a:pPr marL="274638" lvl="1" indent="-92075" eaLnBrk="0" latinLnBrk="0" hangingPunct="0">
                <a:spcBef>
                  <a:spcPts val="250"/>
                </a:spcBef>
                <a:buFont typeface="Arial" charset="0"/>
                <a:buChar char="-"/>
                <a:defRPr/>
              </a:pPr>
              <a:r>
                <a:rPr lang="ko-KR" altLang="en-US" sz="1200" kern="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중요 의사결정협의체 구성 및 운영 방안</a:t>
              </a:r>
            </a:p>
          </p:txBody>
        </p:sp>
        <p:sp>
          <p:nvSpPr>
            <p:cNvPr id="93" name="Rectangle 9"/>
            <p:cNvSpPr>
              <a:spLocks noChangeArrowheads="1"/>
            </p:cNvSpPr>
            <p:nvPr/>
          </p:nvSpPr>
          <p:spPr bwMode="auto">
            <a:xfrm>
              <a:off x="5745088" y="2827770"/>
              <a:ext cx="936104" cy="864096"/>
            </a:xfrm>
            <a:prstGeom prst="rect">
              <a:avLst/>
            </a:prstGeom>
            <a:solidFill>
              <a:srgbClr val="ECECEC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tIns="82800" anchor="ctr"/>
            <a:lstStyle/>
            <a:p>
              <a:pPr algn="ctr" eaLnBrk="0" latinLnBrk="0" hangingPunct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1200" b="1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조직</a:t>
              </a:r>
            </a:p>
          </p:txBody>
        </p:sp>
        <p:sp>
          <p:nvSpPr>
            <p:cNvPr id="94" name="Rectangle 10"/>
            <p:cNvSpPr>
              <a:spLocks noChangeArrowheads="1"/>
            </p:cNvSpPr>
            <p:nvPr/>
          </p:nvSpPr>
          <p:spPr bwMode="auto">
            <a:xfrm>
              <a:off x="6681192" y="3691866"/>
              <a:ext cx="2937296" cy="108011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tIns="46800" rIns="90000" anchor="ctr"/>
            <a:lstStyle/>
            <a:p>
              <a:pPr marL="92075" indent="-92075" eaLnBrk="0" latinLnBrk="0" hangingPunct="0">
                <a:spcBef>
                  <a:spcPts val="250"/>
                </a:spcBef>
                <a:buFontTx/>
                <a:buChar char="•"/>
                <a:defRPr/>
              </a:pPr>
              <a:r>
                <a:rPr lang="en-US" altLang="ko-KR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Data Lifecycle </a:t>
              </a: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관리 </a:t>
              </a:r>
              <a:r>
                <a:rPr lang="en-US" altLang="ko-KR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(</a:t>
              </a: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생성</a:t>
              </a:r>
              <a:r>
                <a:rPr lang="en-US" altLang="ko-KR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/</a:t>
              </a: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변경</a:t>
              </a:r>
              <a:r>
                <a:rPr lang="en-US" altLang="ko-KR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, Meta Data)</a:t>
              </a:r>
            </a:p>
            <a:p>
              <a:pPr marL="92075" indent="-92075" eaLnBrk="0" latinLnBrk="0" hangingPunct="0">
                <a:spcBef>
                  <a:spcPts val="250"/>
                </a:spcBef>
                <a:buFontTx/>
                <a:buChar char="•"/>
                <a:defRPr/>
              </a:pPr>
              <a:r>
                <a:rPr lang="en-US" altLang="ko-KR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Data </a:t>
              </a: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활용</a:t>
              </a:r>
              <a:r>
                <a:rPr lang="en-US" altLang="ko-KR" sz="1200" kern="0" dirty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 </a:t>
              </a: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요청 처리 프로세스</a:t>
              </a:r>
              <a:endParaRPr lang="en-US" altLang="ko-KR" sz="1200" kern="0" dirty="0" smtClean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  <a:p>
              <a:pPr marL="92075" indent="-92075" eaLnBrk="0" latinLnBrk="0" hangingPunct="0">
                <a:spcBef>
                  <a:spcPts val="250"/>
                </a:spcBef>
                <a:buFontTx/>
                <a:buChar char="•"/>
                <a:defRPr/>
              </a:pP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외부 신규 </a:t>
              </a:r>
              <a:r>
                <a:rPr lang="en-US" altLang="ko-KR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Data </a:t>
              </a: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연계 프로세스</a:t>
              </a:r>
              <a:endParaRPr lang="en-US" altLang="ko-KR" sz="1200" kern="0" dirty="0" smtClean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  <a:p>
              <a:pPr marL="92075" indent="-92075" eaLnBrk="0" latinLnBrk="0" hangingPunct="0">
                <a:spcBef>
                  <a:spcPts val="250"/>
                </a:spcBef>
                <a:buFontTx/>
                <a:buChar char="•"/>
                <a:defRPr/>
              </a:pP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신규 </a:t>
              </a:r>
              <a:r>
                <a:rPr lang="ko-KR" altLang="en-US" sz="1200" kern="0" dirty="0" err="1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빅데이트</a:t>
              </a: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 과제 추진 프로세스</a:t>
              </a:r>
            </a:p>
          </p:txBody>
        </p:sp>
        <p:sp>
          <p:nvSpPr>
            <p:cNvPr id="95" name="Rectangle 11"/>
            <p:cNvSpPr>
              <a:spLocks noChangeArrowheads="1"/>
            </p:cNvSpPr>
            <p:nvPr/>
          </p:nvSpPr>
          <p:spPr bwMode="auto">
            <a:xfrm>
              <a:off x="5745088" y="3691866"/>
              <a:ext cx="936104" cy="1080119"/>
            </a:xfrm>
            <a:prstGeom prst="rect">
              <a:avLst/>
            </a:prstGeom>
            <a:solidFill>
              <a:srgbClr val="ECECEC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tIns="82800" anchor="ctr"/>
            <a:lstStyle/>
            <a:p>
              <a:pPr algn="ctr" eaLnBrk="0" latinLnBrk="0" hangingPunct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1200" b="1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프로세스</a:t>
              </a:r>
            </a:p>
          </p:txBody>
        </p:sp>
        <p:sp>
          <p:nvSpPr>
            <p:cNvPr id="96" name="Rectangle 27"/>
            <p:cNvSpPr>
              <a:spLocks noChangeArrowheads="1"/>
            </p:cNvSpPr>
            <p:nvPr/>
          </p:nvSpPr>
          <p:spPr bwMode="auto">
            <a:xfrm>
              <a:off x="6681192" y="4771986"/>
              <a:ext cx="2937296" cy="120836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tIns="46800" rIns="90000" anchor="ctr"/>
            <a:lstStyle/>
            <a:p>
              <a:pPr marL="92075" indent="-92075" eaLnBrk="0" latinLnBrk="0" hangingPunct="0">
                <a:spcBef>
                  <a:spcPts val="250"/>
                </a:spcBef>
                <a:buFontTx/>
                <a:buChar char="•"/>
                <a:defRPr/>
              </a:pP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관리 도구 구성</a:t>
              </a:r>
            </a:p>
            <a:p>
              <a:pPr marL="274638" lvl="1" indent="-92075" eaLnBrk="0" latinLnBrk="0" hangingPunct="0">
                <a:spcBef>
                  <a:spcPts val="250"/>
                </a:spcBef>
                <a:buFont typeface="Arial" charset="0"/>
                <a:buChar char="-"/>
                <a:defRPr/>
              </a:pPr>
              <a:r>
                <a:rPr lang="en-US" altLang="ko-KR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  <a:sym typeface="Wingdings" pitchFamily="2" charset="2"/>
                </a:rPr>
                <a:t>Meta Data, </a:t>
              </a: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생성</a:t>
              </a:r>
              <a:r>
                <a:rPr lang="en-US" altLang="ko-KR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/</a:t>
              </a: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변경</a:t>
              </a:r>
              <a:r>
                <a:rPr lang="en-US" altLang="ko-KR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/</a:t>
              </a: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삭제 등 </a:t>
              </a:r>
              <a:r>
                <a:rPr lang="en-US" altLang="ko-KR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Life Cycle </a:t>
              </a: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이력 관리 기능</a:t>
              </a:r>
              <a:endParaRPr lang="en-US" altLang="ko-KR" sz="1200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  <a:p>
              <a:pPr marL="274638" lvl="1" indent="-92075" eaLnBrk="0" latinLnBrk="0" hangingPunct="0">
                <a:spcBef>
                  <a:spcPts val="250"/>
                </a:spcBef>
                <a:buFont typeface="Arial" charset="0"/>
                <a:buChar char="-"/>
                <a:defRPr/>
              </a:pP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개인정보보호 관리 </a:t>
              </a:r>
              <a:r>
                <a:rPr lang="en-US" altLang="ko-KR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Dash board</a:t>
              </a:r>
            </a:p>
            <a:p>
              <a:pPr marL="274638" lvl="1" indent="-92075" eaLnBrk="0" latinLnBrk="0" hangingPunct="0">
                <a:spcBef>
                  <a:spcPts val="250"/>
                </a:spcBef>
                <a:buFont typeface="Arial" charset="0"/>
                <a:buChar char="-"/>
                <a:defRPr/>
              </a:pPr>
              <a:r>
                <a:rPr lang="en-US" altLang="ko-KR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Data Discovery, Data </a:t>
              </a: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요청</a:t>
              </a:r>
              <a:r>
                <a:rPr lang="en-US" altLang="ko-KR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/</a:t>
              </a: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처리 </a:t>
              </a:r>
              <a:r>
                <a:rPr lang="en-US" altLang="ko-KR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IF</a:t>
              </a:r>
              <a:endParaRPr lang="en-US" altLang="ko-KR" sz="1200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</p:txBody>
        </p:sp>
        <p:sp>
          <p:nvSpPr>
            <p:cNvPr id="97" name="Rectangle 28"/>
            <p:cNvSpPr>
              <a:spLocks noChangeArrowheads="1"/>
            </p:cNvSpPr>
            <p:nvPr/>
          </p:nvSpPr>
          <p:spPr bwMode="auto">
            <a:xfrm>
              <a:off x="5745088" y="4771986"/>
              <a:ext cx="936104" cy="1208360"/>
            </a:xfrm>
            <a:prstGeom prst="rect">
              <a:avLst/>
            </a:prstGeom>
            <a:solidFill>
              <a:srgbClr val="ECECEC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tIns="82800" anchor="ctr"/>
            <a:lstStyle/>
            <a:p>
              <a:pPr algn="ctr" eaLnBrk="0" latinLnBrk="0" hangingPunct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1200" b="1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도구</a:t>
              </a:r>
            </a:p>
          </p:txBody>
        </p:sp>
      </p:grpSp>
      <p:sp>
        <p:nvSpPr>
          <p:cNvPr id="73" name="AutoShape 13"/>
          <p:cNvSpPr>
            <a:spLocks noChangeArrowheads="1"/>
          </p:cNvSpPr>
          <p:nvPr/>
        </p:nvSpPr>
        <p:spPr bwMode="auto">
          <a:xfrm>
            <a:off x="272480" y="2912823"/>
            <a:ext cx="5032559" cy="621741"/>
          </a:xfrm>
          <a:prstGeom prst="roundRect">
            <a:avLst>
              <a:gd name="adj" fmla="val 3106"/>
            </a:avLst>
          </a:prstGeom>
          <a:solidFill>
            <a:srgbClr val="FFFFFF">
              <a:lumMod val="85000"/>
            </a:srgbClr>
          </a:solidFill>
          <a:ln w="9525" algn="ctr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</p:spPr>
        <p:txBody>
          <a:bodyPr lIns="36000" tIns="46800" rIns="36000" bIns="46800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조직</a:t>
            </a:r>
          </a:p>
        </p:txBody>
      </p:sp>
      <p:grpSp>
        <p:nvGrpSpPr>
          <p:cNvPr id="74" name="Group 16"/>
          <p:cNvGrpSpPr>
            <a:grpSpLocks/>
          </p:cNvGrpSpPr>
          <p:nvPr/>
        </p:nvGrpSpPr>
        <p:grpSpPr bwMode="auto">
          <a:xfrm>
            <a:off x="369028" y="3172650"/>
            <a:ext cx="4860807" cy="285702"/>
            <a:chOff x="2611" y="1411"/>
            <a:chExt cx="3415" cy="251"/>
          </a:xfrm>
        </p:grpSpPr>
        <p:sp>
          <p:nvSpPr>
            <p:cNvPr id="75" name="Rectangle 17"/>
            <p:cNvSpPr>
              <a:spLocks noChangeArrowheads="1"/>
            </p:cNvSpPr>
            <p:nvPr/>
          </p:nvSpPr>
          <p:spPr bwMode="auto">
            <a:xfrm>
              <a:off x="4261" y="1411"/>
              <a:ext cx="928" cy="25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공통 플랫폼 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TF</a:t>
              </a:r>
            </a:p>
          </p:txBody>
        </p:sp>
        <p:sp>
          <p:nvSpPr>
            <p:cNvPr id="76" name="Rectangle 18"/>
            <p:cNvSpPr>
              <a:spLocks noChangeArrowheads="1"/>
            </p:cNvSpPr>
            <p:nvPr/>
          </p:nvSpPr>
          <p:spPr bwMode="auto">
            <a:xfrm>
              <a:off x="3423" y="1411"/>
              <a:ext cx="797" cy="25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빅데이터추진팀</a:t>
              </a:r>
              <a:endPara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7" name="Rectangle 19"/>
            <p:cNvSpPr>
              <a:spLocks noChangeArrowheads="1"/>
            </p:cNvSpPr>
            <p:nvPr/>
          </p:nvSpPr>
          <p:spPr bwMode="auto">
            <a:xfrm>
              <a:off x="2611" y="1411"/>
              <a:ext cx="775" cy="25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 Owner  </a:t>
              </a: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조직</a:t>
              </a:r>
              <a:endPara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8" name="Rectangle 18"/>
            <p:cNvSpPr>
              <a:spLocks noChangeArrowheads="1"/>
            </p:cNvSpPr>
            <p:nvPr/>
          </p:nvSpPr>
          <p:spPr bwMode="auto">
            <a:xfrm>
              <a:off x="5229" y="1411"/>
              <a:ext cx="797" cy="25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Steering Committee</a:t>
              </a:r>
              <a:endPara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79" name="그룹 41"/>
          <p:cNvGrpSpPr/>
          <p:nvPr/>
        </p:nvGrpSpPr>
        <p:grpSpPr>
          <a:xfrm>
            <a:off x="272480" y="5319656"/>
            <a:ext cx="5032559" cy="676465"/>
            <a:chOff x="379413" y="5461000"/>
            <a:chExt cx="4286250" cy="852488"/>
          </a:xfrm>
        </p:grpSpPr>
        <p:sp>
          <p:nvSpPr>
            <p:cNvPr id="80" name="AutoShape 15"/>
            <p:cNvSpPr>
              <a:spLocks noChangeArrowheads="1"/>
            </p:cNvSpPr>
            <p:nvPr/>
          </p:nvSpPr>
          <p:spPr bwMode="auto">
            <a:xfrm>
              <a:off x="379413" y="5461000"/>
              <a:ext cx="4286250" cy="852488"/>
            </a:xfrm>
            <a:prstGeom prst="roundRect">
              <a:avLst>
                <a:gd name="adj" fmla="val 2056"/>
              </a:avLst>
            </a:prstGeom>
            <a:solidFill>
              <a:srgbClr val="FFFFFF">
                <a:lumMod val="85000"/>
              </a:srgbClr>
            </a:solidFill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</p:spPr>
          <p:txBody>
            <a:bodyPr lIns="36000" tIns="46800" rIns="36000" bIns="4680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관리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활용 도구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공통 빅데이터 분석 플랫폼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분석포털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endPara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81" name="Rectangle 26"/>
            <p:cNvSpPr>
              <a:spLocks noChangeArrowheads="1"/>
            </p:cNvSpPr>
            <p:nvPr/>
          </p:nvSpPr>
          <p:spPr bwMode="auto">
            <a:xfrm>
              <a:off x="461645" y="5839713"/>
              <a:ext cx="4100642" cy="39772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Big Data </a:t>
              </a:r>
              <a:r>
                <a:rPr kumimoji="0" lang="ko-KR" alt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거버넌스</a:t>
              </a: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모니터링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활용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및 요청 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IF </a:t>
              </a: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및 자동화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프로세스 변경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현행화</a:t>
              </a:r>
              <a:endPara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82" name="AutoShape 29"/>
          <p:cNvSpPr>
            <a:spLocks noChangeArrowheads="1"/>
          </p:cNvSpPr>
          <p:nvPr/>
        </p:nvSpPr>
        <p:spPr bwMode="auto">
          <a:xfrm>
            <a:off x="272480" y="2060575"/>
            <a:ext cx="5032559" cy="774904"/>
          </a:xfrm>
          <a:prstGeom prst="roundRect">
            <a:avLst>
              <a:gd name="adj" fmla="val 3106"/>
            </a:avLst>
          </a:prstGeom>
          <a:solidFill>
            <a:srgbClr val="FFFFFF">
              <a:lumMod val="85000"/>
            </a:srgbClr>
          </a:solidFill>
          <a:ln w="9525" algn="ctr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</p:spPr>
        <p:txBody>
          <a:bodyPr lIns="36000" tIns="46800" rIns="36000" bIns="4680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원칙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및 목표 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 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Governance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사상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kern="0" dirty="0" smtClean="0">
              <a:solidFill>
                <a:sysClr val="windowText" lastClr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0" dirty="0" smtClean="0">
              <a:solidFill>
                <a:sysClr val="windowText" lastClr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2480" y="3607266"/>
            <a:ext cx="5032559" cy="1655490"/>
            <a:chOff x="272480" y="3418721"/>
            <a:chExt cx="5032559" cy="1844035"/>
          </a:xfrm>
        </p:grpSpPr>
        <p:sp>
          <p:nvSpPr>
            <p:cNvPr id="70" name="AutoShape 14"/>
            <p:cNvSpPr>
              <a:spLocks noChangeArrowheads="1"/>
            </p:cNvSpPr>
            <p:nvPr/>
          </p:nvSpPr>
          <p:spPr bwMode="auto">
            <a:xfrm>
              <a:off x="272480" y="3418721"/>
              <a:ext cx="5032559" cy="1844035"/>
            </a:xfrm>
            <a:prstGeom prst="roundRect">
              <a:avLst>
                <a:gd name="adj" fmla="val 921"/>
              </a:avLst>
            </a:prstGeom>
            <a:solidFill>
              <a:srgbClr val="FFFFFF">
                <a:lumMod val="85000"/>
              </a:srgbClr>
            </a:solidFill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</p:spPr>
          <p:txBody>
            <a:bodyPr lIns="36000" tIns="46800" rIns="36000" bIns="46800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프로세스</a:t>
              </a:r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895724" y="3657988"/>
              <a:ext cx="3837018" cy="89711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CCCCFF"/>
              </a:solidFill>
              <a:miter lim="800000"/>
              <a:headEnd/>
              <a:tailEnd/>
            </a:ln>
          </p:spPr>
          <p:txBody>
            <a:bodyPr lIns="72000" tIns="46800" rIns="36000" bIns="46800" anchor="t"/>
            <a:lstStyle/>
            <a:p>
              <a:pPr marL="92075" indent="-92075" algn="ctr" eaLnBrk="0" latinLnBrk="0" hangingPunct="0">
                <a:spcBef>
                  <a:spcPts val="300"/>
                </a:spcBef>
                <a:defRPr/>
              </a:pPr>
              <a:r>
                <a:rPr lang="en-US" altLang="ko-KR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Lifecycle </a:t>
              </a: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관리 프로세스</a:t>
              </a:r>
            </a:p>
          </p:txBody>
        </p:sp>
        <p:sp>
          <p:nvSpPr>
            <p:cNvPr id="83" name="타원 82"/>
            <p:cNvSpPr/>
            <p:nvPr/>
          </p:nvSpPr>
          <p:spPr bwMode="auto">
            <a:xfrm>
              <a:off x="987354" y="3889778"/>
              <a:ext cx="869944" cy="584308"/>
            </a:xfrm>
            <a:prstGeom prst="ellipse">
              <a:avLst/>
            </a:prstGeom>
            <a:solidFill>
              <a:srgbClr val="000000">
                <a:lumMod val="75000"/>
                <a:lumOff val="25000"/>
              </a:srgbClr>
            </a:solidFill>
            <a:ln w="9525" cap="flat" cmpd="sng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Big Data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수집</a:t>
              </a:r>
            </a:p>
          </p:txBody>
        </p:sp>
        <p:sp>
          <p:nvSpPr>
            <p:cNvPr id="84" name="타원 83"/>
            <p:cNvSpPr/>
            <p:nvPr/>
          </p:nvSpPr>
          <p:spPr bwMode="auto">
            <a:xfrm>
              <a:off x="1923458" y="3889778"/>
              <a:ext cx="869944" cy="584308"/>
            </a:xfrm>
            <a:prstGeom prst="ellipse">
              <a:avLst/>
            </a:prstGeom>
            <a:solidFill>
              <a:srgbClr val="000000">
                <a:lumMod val="75000"/>
                <a:lumOff val="25000"/>
              </a:srgbClr>
            </a:solidFill>
            <a:ln w="9525" cap="flat" cmpd="sng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Big Data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저장</a:t>
              </a:r>
            </a:p>
          </p:txBody>
        </p:sp>
        <p:sp>
          <p:nvSpPr>
            <p:cNvPr id="85" name="타원 84"/>
            <p:cNvSpPr/>
            <p:nvPr/>
          </p:nvSpPr>
          <p:spPr bwMode="auto">
            <a:xfrm>
              <a:off x="2859562" y="3889778"/>
              <a:ext cx="869944" cy="584308"/>
            </a:xfrm>
            <a:prstGeom prst="ellipse">
              <a:avLst/>
            </a:prstGeom>
            <a:solidFill>
              <a:srgbClr val="000000">
                <a:lumMod val="75000"/>
                <a:lumOff val="25000"/>
              </a:srgbClr>
            </a:solidFill>
            <a:ln w="9525" cap="flat" cmpd="sng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Big Data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처리</a:t>
              </a:r>
            </a:p>
          </p:txBody>
        </p:sp>
        <p:sp>
          <p:nvSpPr>
            <p:cNvPr id="86" name="Rectangle 24"/>
            <p:cNvSpPr>
              <a:spLocks noChangeArrowheads="1"/>
            </p:cNvSpPr>
            <p:nvPr/>
          </p:nvSpPr>
          <p:spPr bwMode="auto">
            <a:xfrm>
              <a:off x="895724" y="4614922"/>
              <a:ext cx="3837018" cy="23443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CCCCFF"/>
              </a:solidFill>
              <a:miter lim="800000"/>
              <a:headEnd/>
              <a:tailEnd/>
            </a:ln>
          </p:spPr>
          <p:txBody>
            <a:bodyPr lIns="72000" tIns="46800" rIns="36000" bIns="46800" anchor="t"/>
            <a:lstStyle/>
            <a:p>
              <a:pPr marL="92075" indent="-92075" algn="ctr" eaLnBrk="0" latinLnBrk="0" hangingPunct="0">
                <a:spcBef>
                  <a:spcPts val="300"/>
                </a:spcBef>
                <a:defRPr/>
              </a:pP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제휴</a:t>
              </a: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신규 </a:t>
              </a: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Big Data </a:t>
              </a: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연계</a:t>
              </a:r>
            </a:p>
          </p:txBody>
        </p:sp>
        <p:sp>
          <p:nvSpPr>
            <p:cNvPr id="87" name="타원 86"/>
            <p:cNvSpPr/>
            <p:nvPr/>
          </p:nvSpPr>
          <p:spPr bwMode="auto">
            <a:xfrm>
              <a:off x="3816434" y="3889778"/>
              <a:ext cx="869944" cy="584308"/>
            </a:xfrm>
            <a:prstGeom prst="ellipse">
              <a:avLst/>
            </a:prstGeom>
            <a:solidFill>
              <a:srgbClr val="000000">
                <a:lumMod val="75000"/>
                <a:lumOff val="25000"/>
              </a:srgbClr>
            </a:solidFill>
            <a:ln w="9525" cap="flat" cmpd="sng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Big Data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폐기</a:t>
              </a:r>
              <a:r>
                <a:rPr kumimoji="1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kumimoji="1" lang="ko-KR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장기저장</a:t>
              </a:r>
            </a:p>
          </p:txBody>
        </p:sp>
        <p:sp>
          <p:nvSpPr>
            <p:cNvPr id="88" name="Rectangle 24"/>
            <p:cNvSpPr>
              <a:spLocks noChangeArrowheads="1"/>
            </p:cNvSpPr>
            <p:nvPr/>
          </p:nvSpPr>
          <p:spPr bwMode="auto">
            <a:xfrm>
              <a:off x="369029" y="3657988"/>
              <a:ext cx="454688" cy="11913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CCCCFF"/>
              </a:solidFill>
              <a:miter lim="800000"/>
              <a:headEnd/>
              <a:tailEnd/>
            </a:ln>
          </p:spPr>
          <p:txBody>
            <a:bodyPr lIns="72000" tIns="46800" rIns="36000" bIns="46800" anchor="ctr"/>
            <a:lstStyle/>
            <a:p>
              <a:pPr algn="ctr" eaLnBrk="0" latinLnBrk="0" hangingPunct="0">
                <a:defRPr/>
              </a:pP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Big Data</a:t>
              </a:r>
            </a:p>
            <a:p>
              <a:pPr algn="ctr" eaLnBrk="0" latinLnBrk="0" hangingPunct="0">
                <a:defRPr/>
              </a:pP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원천</a:t>
              </a:r>
              <a:endParaRPr lang="en-US" altLang="ko-KR" sz="1100" kern="0" dirty="0" smtClean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algn="ctr" eaLnBrk="0" latinLnBrk="0" hangingPunct="0">
                <a:defRPr/>
              </a:pP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생성</a:t>
              </a:r>
              <a:endParaRPr lang="en-US" altLang="ko-KR" sz="1100" kern="0" dirty="0" smtClean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algn="ctr" eaLnBrk="0" latinLnBrk="0" hangingPunct="0">
                <a:defRPr/>
              </a:pP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</a:p>
            <a:p>
              <a:pPr algn="ctr" eaLnBrk="0" latinLnBrk="0" hangingPunct="0">
                <a:defRPr/>
              </a:pP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유입</a:t>
              </a:r>
            </a:p>
          </p:txBody>
        </p:sp>
        <p:sp>
          <p:nvSpPr>
            <p:cNvPr id="89" name="Rectangle 24"/>
            <p:cNvSpPr>
              <a:spLocks noChangeArrowheads="1"/>
            </p:cNvSpPr>
            <p:nvPr/>
          </p:nvSpPr>
          <p:spPr bwMode="auto">
            <a:xfrm>
              <a:off x="4784156" y="3657988"/>
              <a:ext cx="399507" cy="11913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CCCCFF"/>
              </a:solidFill>
              <a:miter lim="800000"/>
              <a:headEnd/>
              <a:tailEnd/>
            </a:ln>
          </p:spPr>
          <p:txBody>
            <a:bodyPr lIns="72000" tIns="46800" rIns="36000" bIns="46800" anchor="ctr"/>
            <a:lstStyle/>
            <a:p>
              <a:pPr algn="ctr" eaLnBrk="0" latinLnBrk="0" hangingPunct="0"/>
              <a:r>
                <a:rPr lang="en-US" altLang="ko-KR" sz="1100" kern="0" dirty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Big Data</a:t>
              </a:r>
            </a:p>
            <a:p>
              <a:pPr algn="ctr" eaLnBrk="0" latinLnBrk="0" hangingPunct="0"/>
              <a:r>
                <a:rPr lang="ko-KR" altLang="en-US" sz="1100" kern="0" dirty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활용</a:t>
              </a:r>
              <a:r>
                <a:rPr lang="en-US" altLang="ko-KR" sz="1100" kern="0" dirty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lang="ko-KR" altLang="en-US" sz="1100" kern="0" dirty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요청처리</a:t>
              </a:r>
              <a:r>
                <a:rPr lang="en-US" altLang="ko-KR" sz="1100" kern="0" dirty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  <a:p>
              <a:pPr algn="ctr" eaLnBrk="0" latinLnBrk="0" hangingPunct="0"/>
              <a:endParaRPr lang="ko-KR" altLang="en-US" sz="1100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369029" y="4913745"/>
              <a:ext cx="4814634" cy="264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CCCCFF"/>
              </a:solidFill>
              <a:miter lim="800000"/>
              <a:headEnd/>
              <a:tailEnd/>
            </a:ln>
          </p:spPr>
          <p:txBody>
            <a:bodyPr lIns="72000" tIns="46800" rIns="36000" bIns="46800" anchor="t"/>
            <a:lstStyle/>
            <a:p>
              <a:pPr marL="92075" indent="-92075" algn="ctr" eaLnBrk="0" latinLnBrk="0" hangingPunct="0">
                <a:spcBef>
                  <a:spcPts val="300"/>
                </a:spcBef>
                <a:defRPr/>
              </a:pP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신규 빅데이터 과제 추진 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280870" y="6107185"/>
            <a:ext cx="9337618" cy="409770"/>
            <a:chOff x="280870" y="5442625"/>
            <a:chExt cx="9337618" cy="999044"/>
          </a:xfrm>
        </p:grpSpPr>
        <p:sp>
          <p:nvSpPr>
            <p:cNvPr id="100" name="AutoShape 605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13807" y="5507525"/>
              <a:ext cx="8873114" cy="934144"/>
            </a:xfrm>
            <a:prstGeom prst="roundRect">
              <a:avLst>
                <a:gd name="adj" fmla="val 46256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FFFFFF">
                  <a:lumMod val="65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algn="ctr" latinLnBrk="0">
                <a:lnSpc>
                  <a:spcPct val="110000"/>
                </a:lnSpc>
                <a:spcBef>
                  <a:spcPts val="300"/>
                </a:spcBef>
              </a:pPr>
              <a:r>
                <a:rPr lang="en-US" altLang="ko-KR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LG U+ </a:t>
              </a:r>
              <a:r>
                <a:rPr lang="ko-KR" altLang="en-US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관련 조직과</a:t>
              </a:r>
              <a:r>
                <a:rPr lang="en-US" altLang="ko-KR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외부 전문가 협업을 통해 상기 구성 요소에 대한 구체적 방안을 수립 예정 </a:t>
              </a:r>
              <a:r>
                <a:rPr lang="en-US" altLang="ko-KR" sz="1500" b="1" u="sng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(5</a:t>
              </a:r>
              <a:r>
                <a:rPr lang="ko-KR" altLang="en-US" sz="1500" b="1" u="sng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월 중</a:t>
              </a:r>
              <a:r>
                <a:rPr lang="en-US" altLang="ko-KR" sz="1500" b="1" u="sng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~7</a:t>
              </a:r>
              <a:r>
                <a:rPr lang="ko-KR" altLang="en-US" sz="1500" b="1" u="sng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월</a:t>
              </a:r>
              <a:r>
                <a:rPr lang="en-US" altLang="ko-KR" sz="1500" b="1" u="sng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)</a:t>
              </a:r>
              <a:endParaRPr lang="en-US" altLang="ko-KR" sz="1400" u="sng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01" name="AutoShape 31"/>
            <p:cNvSpPr>
              <a:spLocks noChangeArrowheads="1"/>
            </p:cNvSpPr>
            <p:nvPr/>
          </p:nvSpPr>
          <p:spPr bwMode="auto">
            <a:xfrm rot="5400000">
              <a:off x="65284" y="5658211"/>
              <a:ext cx="725070" cy="293897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02" name="AutoShape 32"/>
            <p:cNvSpPr>
              <a:spLocks noChangeArrowheads="1"/>
            </p:cNvSpPr>
            <p:nvPr/>
          </p:nvSpPr>
          <p:spPr bwMode="auto">
            <a:xfrm rot="16200000" flipH="1">
              <a:off x="9105795" y="5655004"/>
              <a:ext cx="725070" cy="300316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280870" y="1475906"/>
            <a:ext cx="9337618" cy="360040"/>
            <a:chOff x="319928" y="1475906"/>
            <a:chExt cx="5164494" cy="360040"/>
          </a:xfrm>
        </p:grpSpPr>
        <p:sp>
          <p:nvSpPr>
            <p:cNvPr id="105" name="Text Box 90"/>
            <p:cNvSpPr txBox="1">
              <a:spLocks noChangeArrowheads="1"/>
            </p:cNvSpPr>
            <p:nvPr/>
          </p:nvSpPr>
          <p:spPr bwMode="auto">
            <a:xfrm>
              <a:off x="326731" y="1475906"/>
              <a:ext cx="27736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빅데이터 </a:t>
              </a:r>
              <a:r>
                <a:rPr lang="en-US" altLang="ko-KR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Governance </a:t>
              </a: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체계 수립을 위한 구성 요소 확인</a:t>
              </a:r>
              <a:endPara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 bwMode="auto">
            <a:xfrm>
              <a:off x="319928" y="1835946"/>
              <a:ext cx="5164494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그룹 5"/>
          <p:cNvGrpSpPr/>
          <p:nvPr/>
        </p:nvGrpSpPr>
        <p:grpSpPr>
          <a:xfrm>
            <a:off x="369028" y="2348880"/>
            <a:ext cx="4860807" cy="427876"/>
            <a:chOff x="369028" y="2348880"/>
            <a:chExt cx="3669447" cy="427876"/>
          </a:xfrm>
        </p:grpSpPr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2717588" y="2348880"/>
              <a:ext cx="1320887" cy="42787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사내 업무 커뮤니케이션을 지원하는 도구로서 작용</a:t>
              </a:r>
              <a:endPara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1524804" y="2348880"/>
              <a:ext cx="1134426" cy="42787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빅데이터 기반 의사결정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체계 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(Top-Down</a:t>
              </a:r>
              <a:r>
                <a:rPr kumimoji="0" lang="en-US" altLang="ko-KR" sz="11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kumimoji="0" lang="ko-KR" altLang="en-US" sz="11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기반</a:t>
              </a:r>
              <a:r>
                <a:rPr kumimoji="0" lang="en-US" altLang="ko-KR" sz="11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endPara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369028" y="2348880"/>
              <a:ext cx="1103111" cy="42787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전사업무를 </a:t>
              </a: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‘</a:t>
              </a: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감</a:t>
              </a: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</a:t>
              </a: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이 아닌 빅데이터 기반으로 진행</a:t>
              </a:r>
              <a:endPara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단계적 목표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7" name="Freeform 53"/>
          <p:cNvSpPr>
            <a:spLocks/>
          </p:cNvSpPr>
          <p:nvPr/>
        </p:nvSpPr>
        <p:spPr bwMode="auto">
          <a:xfrm>
            <a:off x="1119174" y="2812485"/>
            <a:ext cx="8492893" cy="1233291"/>
          </a:xfrm>
          <a:custGeom>
            <a:avLst/>
            <a:gdLst>
              <a:gd name="T0" fmla="*/ 0 w 5887"/>
              <a:gd name="T1" fmla="*/ 1276 h 1276"/>
              <a:gd name="T2" fmla="*/ 389 w 5887"/>
              <a:gd name="T3" fmla="*/ 823 h 1276"/>
              <a:gd name="T4" fmla="*/ 5887 w 5887"/>
              <a:gd name="T5" fmla="*/ 0 h 1276"/>
              <a:gd name="T6" fmla="*/ 5885 w 5887"/>
              <a:gd name="T7" fmla="*/ 549 h 1276"/>
              <a:gd name="T8" fmla="*/ 0 w 5887"/>
              <a:gd name="T9" fmla="*/ 1276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87" h="1276">
                <a:moveTo>
                  <a:pt x="0" y="1276"/>
                </a:moveTo>
                <a:lnTo>
                  <a:pt x="389" y="823"/>
                </a:lnTo>
                <a:lnTo>
                  <a:pt x="5887" y="0"/>
                </a:lnTo>
                <a:lnTo>
                  <a:pt x="5885" y="549"/>
                </a:lnTo>
                <a:lnTo>
                  <a:pt x="0" y="1276"/>
                </a:lnTo>
                <a:close/>
              </a:path>
            </a:pathLst>
          </a:custGeom>
          <a:solidFill>
            <a:srgbClr val="FFFFFF"/>
          </a:solidFill>
          <a:ln w="6350" cap="flat" cmpd="sng">
            <a:solidFill>
              <a:srgbClr val="333333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endParaRPr lang="ko-KR" altLang="en-US" b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8" name="AutoShape 52"/>
          <p:cNvSpPr>
            <a:spLocks noChangeArrowheads="1"/>
          </p:cNvSpPr>
          <p:nvPr/>
        </p:nvSpPr>
        <p:spPr bwMode="auto">
          <a:xfrm flipH="1">
            <a:off x="1127843" y="3108871"/>
            <a:ext cx="8481332" cy="936905"/>
          </a:xfrm>
          <a:prstGeom prst="rtTriangle">
            <a:avLst/>
          </a:prstGeom>
          <a:gradFill rotWithShape="1">
            <a:gsLst>
              <a:gs pos="0">
                <a:srgbClr val="C0C0C0">
                  <a:gamma/>
                  <a:tint val="22353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12700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endParaRPr lang="ko-KR" altLang="en-US" b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 flipV="1">
            <a:off x="3288724" y="3440618"/>
            <a:ext cx="208763" cy="363737"/>
          </a:xfrm>
          <a:prstGeom prst="line">
            <a:avLst/>
          </a:prstGeom>
          <a:noFill/>
          <a:ln w="6350">
            <a:solidFill>
              <a:srgbClr val="8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endParaRPr lang="ko-KR" altLang="en-US" b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0" name="Rectangle 55"/>
          <p:cNvSpPr>
            <a:spLocks noChangeArrowheads="1"/>
          </p:cNvSpPr>
          <p:nvPr/>
        </p:nvSpPr>
        <p:spPr bwMode="auto">
          <a:xfrm>
            <a:off x="1106168" y="4045777"/>
            <a:ext cx="2127197" cy="2407411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endParaRPr lang="ko-KR" altLang="en-US" b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1" name="Rectangle 56"/>
          <p:cNvSpPr>
            <a:spLocks noChangeArrowheads="1"/>
          </p:cNvSpPr>
          <p:nvPr/>
        </p:nvSpPr>
        <p:spPr bwMode="auto">
          <a:xfrm>
            <a:off x="3231921" y="3931772"/>
            <a:ext cx="2127197" cy="252141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endParaRPr lang="ko-KR" altLang="en-US" b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2" name="Rectangle 57"/>
          <p:cNvSpPr>
            <a:spLocks noChangeArrowheads="1"/>
          </p:cNvSpPr>
          <p:nvPr/>
        </p:nvSpPr>
        <p:spPr bwMode="auto">
          <a:xfrm>
            <a:off x="5357672" y="3830174"/>
            <a:ext cx="2127197" cy="2623014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endParaRPr lang="ko-KR" altLang="en-US" b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3" name="AutoShape 58"/>
          <p:cNvSpPr>
            <a:spLocks noChangeArrowheads="1"/>
          </p:cNvSpPr>
          <p:nvPr/>
        </p:nvSpPr>
        <p:spPr bwMode="auto">
          <a:xfrm>
            <a:off x="1183549" y="4120104"/>
            <a:ext cx="1976771" cy="301625"/>
          </a:xfrm>
          <a:prstGeom prst="roundRect">
            <a:avLst>
              <a:gd name="adj" fmla="val 0"/>
            </a:avLst>
          </a:prstGeom>
          <a:solidFill>
            <a:srgbClr val="DCDCDC"/>
          </a:solidFill>
          <a:ln w="4826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 lIns="0" rIns="0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r>
              <a:rPr lang="en-US" altLang="ko-KR" sz="14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2016</a:t>
            </a:r>
            <a:r>
              <a:rPr lang="ko-KR" altLang="en-US" sz="14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 상반기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4" name="AutoShape 59"/>
          <p:cNvSpPr>
            <a:spLocks noChangeArrowheads="1"/>
          </p:cNvSpPr>
          <p:nvPr/>
        </p:nvSpPr>
        <p:spPr bwMode="auto">
          <a:xfrm>
            <a:off x="3302076" y="4023360"/>
            <a:ext cx="1976771" cy="398369"/>
          </a:xfrm>
          <a:prstGeom prst="roundRect">
            <a:avLst>
              <a:gd name="adj" fmla="val 0"/>
            </a:avLst>
          </a:prstGeom>
          <a:solidFill>
            <a:srgbClr val="DCDCDC"/>
          </a:solidFill>
          <a:ln w="4826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 lIns="0" rIns="0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~ 2016</a:t>
            </a:r>
            <a:r>
              <a:rPr lang="ko-KR" altLang="en-US" sz="14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5" name="AutoShape 60"/>
          <p:cNvSpPr>
            <a:spLocks noChangeArrowheads="1"/>
          </p:cNvSpPr>
          <p:nvPr/>
        </p:nvSpPr>
        <p:spPr bwMode="auto">
          <a:xfrm>
            <a:off x="5435054" y="3937300"/>
            <a:ext cx="1976771" cy="484430"/>
          </a:xfrm>
          <a:prstGeom prst="roundRect">
            <a:avLst>
              <a:gd name="adj" fmla="val 0"/>
            </a:avLst>
          </a:prstGeom>
          <a:solidFill>
            <a:srgbClr val="DCDCDC"/>
          </a:solidFill>
          <a:ln w="4826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 lIns="0" rIns="0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~ 2017</a:t>
            </a:r>
            <a:r>
              <a:rPr lang="ko-KR" altLang="en-US" sz="14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1106168" y="4437112"/>
            <a:ext cx="2141648" cy="1172629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66CC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marL="93663" marR="0" lvl="0" indent="-93663" algn="l" defTabSz="914400" rtl="0" eaLnBrk="0" fontAlgn="ctr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전략방향 및 운영체계 </a:t>
            </a:r>
            <a:r>
              <a:rPr kumimoji="0" lang="ko-KR" altLang="en-US" sz="13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셋업</a:t>
            </a: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(Control Tower)</a:t>
            </a:r>
          </a:p>
          <a:p>
            <a:pPr marL="93663" marR="0" lvl="0" indent="-93663" algn="l" defTabSz="914400" rtl="0" eaLnBrk="0" fontAlgn="ctr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3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빅데이터분석센터</a:t>
            </a:r>
            <a:r>
              <a:rPr kumimoji="0"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0" lang="ko-KR" altLang="en-US" sz="13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셋업</a:t>
            </a:r>
            <a:r>
              <a:rPr kumimoji="0" lang="ko-KR" altLang="en-US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0" lang="en-US" altLang="ko-KR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0" lang="ko-KR" altLang="en-US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초기는 외부인력 중심</a:t>
            </a:r>
            <a:r>
              <a:rPr kumimoji="0" lang="en-US" altLang="ko-KR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marL="93663" marR="0" lvl="0" indent="-93663" algn="l" defTabSz="914400" rtl="0" eaLnBrk="0" fontAlgn="ctr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공통 플랫폼 </a:t>
            </a:r>
            <a:r>
              <a:rPr kumimoji="0"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방향</a:t>
            </a:r>
            <a:r>
              <a:rPr kumimoji="0" lang="en-US" altLang="ko-KR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0"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수</a:t>
            </a:r>
            <a:r>
              <a:rPr kumimoji="0"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립</a:t>
            </a:r>
            <a:endParaRPr kumimoji="0" lang="ko-KR" altLang="en-US" sz="13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9" name="Rectangle 67"/>
          <p:cNvSpPr>
            <a:spLocks noChangeArrowheads="1"/>
          </p:cNvSpPr>
          <p:nvPr/>
        </p:nvSpPr>
        <p:spPr bwMode="auto">
          <a:xfrm>
            <a:off x="7484870" y="3690173"/>
            <a:ext cx="2127197" cy="2763015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endParaRPr lang="ko-KR" altLang="en-US" b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0" name="AutoShape 68"/>
          <p:cNvSpPr>
            <a:spLocks noChangeArrowheads="1"/>
          </p:cNvSpPr>
          <p:nvPr/>
        </p:nvSpPr>
        <p:spPr bwMode="auto">
          <a:xfrm>
            <a:off x="7563696" y="3786692"/>
            <a:ext cx="1976770" cy="635037"/>
          </a:xfrm>
          <a:prstGeom prst="roundRect">
            <a:avLst>
              <a:gd name="adj" fmla="val 0"/>
            </a:avLst>
          </a:prstGeom>
          <a:solidFill>
            <a:srgbClr val="DCDCDC"/>
          </a:solidFill>
          <a:ln w="4826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 lIns="0" rIns="0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r>
              <a:rPr lang="en-US" altLang="ko-KR" sz="14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2018</a:t>
            </a:r>
            <a:r>
              <a:rPr lang="ko-KR" altLang="en-US" sz="14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</a:t>
            </a:r>
            <a:r>
              <a:rPr lang="en-US" altLang="ko-KR" sz="1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</a:t>
            </a:r>
            <a:r>
              <a:rPr lang="ko-KR" altLang="en-US" sz="14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후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1" name="Line 70"/>
          <p:cNvSpPr>
            <a:spLocks noChangeShapeType="1"/>
          </p:cNvSpPr>
          <p:nvPr/>
        </p:nvSpPr>
        <p:spPr bwMode="auto">
          <a:xfrm flipV="1">
            <a:off x="5480941" y="3221191"/>
            <a:ext cx="145234" cy="320676"/>
          </a:xfrm>
          <a:prstGeom prst="line">
            <a:avLst/>
          </a:prstGeom>
          <a:noFill/>
          <a:ln w="6350">
            <a:solidFill>
              <a:srgbClr val="8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endParaRPr lang="ko-KR" altLang="en-US" b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2" name="Line 71"/>
          <p:cNvSpPr>
            <a:spLocks noChangeShapeType="1"/>
          </p:cNvSpPr>
          <p:nvPr/>
        </p:nvSpPr>
        <p:spPr bwMode="auto">
          <a:xfrm flipV="1">
            <a:off x="7573206" y="3027216"/>
            <a:ext cx="119373" cy="319018"/>
          </a:xfrm>
          <a:prstGeom prst="line">
            <a:avLst/>
          </a:prstGeom>
          <a:noFill/>
          <a:ln w="6350">
            <a:solidFill>
              <a:srgbClr val="8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endParaRPr lang="ko-KR" altLang="en-US" b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9" name="Line 79"/>
          <p:cNvSpPr>
            <a:spLocks noChangeShapeType="1"/>
          </p:cNvSpPr>
          <p:nvPr/>
        </p:nvSpPr>
        <p:spPr bwMode="auto">
          <a:xfrm>
            <a:off x="1156747" y="5639732"/>
            <a:ext cx="2011589" cy="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endParaRPr lang="ko-KR" altLang="en-US" b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1" name="Line 81"/>
          <p:cNvSpPr>
            <a:spLocks noChangeShapeType="1"/>
          </p:cNvSpPr>
          <p:nvPr/>
        </p:nvSpPr>
        <p:spPr bwMode="auto">
          <a:xfrm>
            <a:off x="3279609" y="5639732"/>
            <a:ext cx="2011589" cy="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3" name="Line 83"/>
          <p:cNvSpPr>
            <a:spLocks noChangeShapeType="1"/>
          </p:cNvSpPr>
          <p:nvPr/>
        </p:nvSpPr>
        <p:spPr bwMode="auto">
          <a:xfrm>
            <a:off x="5416922" y="5639732"/>
            <a:ext cx="2011589" cy="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5" name="Line 85"/>
          <p:cNvSpPr>
            <a:spLocks noChangeShapeType="1"/>
          </p:cNvSpPr>
          <p:nvPr/>
        </p:nvSpPr>
        <p:spPr bwMode="auto">
          <a:xfrm>
            <a:off x="7523888" y="5639732"/>
            <a:ext cx="2011589" cy="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0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2017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년까지 전반적인 빅데이터 체계를 위한 역량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플랫폼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을 확보하여 지향점으로 설정한 내부적으로는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Biz. Monetization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기회 창출을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고객에게는 고도화된 가치 기반의 서비스를 지속적으로 제공함</a:t>
            </a:r>
            <a:endParaRPr lang="en-US" altLang="ko-KR" sz="16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63" name="Group 100"/>
          <p:cNvGrpSpPr>
            <a:grpSpLocks/>
          </p:cNvGrpSpPr>
          <p:nvPr/>
        </p:nvGrpSpPr>
        <p:grpSpPr bwMode="auto">
          <a:xfrm>
            <a:off x="7981156" y="1620974"/>
            <a:ext cx="1406525" cy="1501776"/>
            <a:chOff x="5107" y="560"/>
            <a:chExt cx="736" cy="786"/>
          </a:xfrm>
          <a:effectLst/>
        </p:grpSpPr>
        <p:sp>
          <p:nvSpPr>
            <p:cNvPr id="64" name="Oval 72"/>
            <p:cNvSpPr>
              <a:spLocks noChangeArrowheads="1"/>
            </p:cNvSpPr>
            <p:nvPr/>
          </p:nvSpPr>
          <p:spPr bwMode="auto">
            <a:xfrm>
              <a:off x="5323" y="1183"/>
              <a:ext cx="486" cy="163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C9E0E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endParaRPr lang="ko-KR" altLang="en-US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5" name="Oval 73"/>
            <p:cNvSpPr>
              <a:spLocks noChangeArrowheads="1"/>
            </p:cNvSpPr>
            <p:nvPr/>
          </p:nvSpPr>
          <p:spPr bwMode="auto">
            <a:xfrm>
              <a:off x="5107" y="560"/>
              <a:ext cx="736" cy="736"/>
            </a:xfrm>
            <a:prstGeom prst="ellipse">
              <a:avLst/>
            </a:prstGeom>
            <a:solidFill>
              <a:srgbClr val="808080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endParaRPr lang="ko-KR" altLang="en-US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6" name="Oval 74"/>
            <p:cNvSpPr>
              <a:spLocks noChangeArrowheads="1"/>
            </p:cNvSpPr>
            <p:nvPr/>
          </p:nvSpPr>
          <p:spPr bwMode="auto">
            <a:xfrm>
              <a:off x="5133" y="586"/>
              <a:ext cx="682" cy="682"/>
            </a:xfrm>
            <a:prstGeom prst="ellipse">
              <a:avLst/>
            </a:prstGeom>
            <a:solidFill>
              <a:srgbClr val="515151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>
                <a:spcBef>
                  <a:spcPct val="10000"/>
                </a:spcBef>
                <a:buFontTx/>
                <a:buNone/>
              </a:pPr>
              <a:r>
                <a:rPr lang="en-US" altLang="ko-KR" sz="1500" u="sng" dirty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Phase </a:t>
              </a:r>
              <a:r>
                <a:rPr lang="en-US" altLang="ko-KR" sz="1500" u="sng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4</a:t>
              </a:r>
              <a:endParaRPr lang="en-US" altLang="ko-KR" sz="1500" u="sng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>
                <a:spcBef>
                  <a:spcPct val="10000"/>
                </a:spcBef>
                <a:buFontTx/>
                <a:buNone/>
              </a:pPr>
              <a:endParaRPr lang="en-US" altLang="ko-KR" sz="500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>
                <a:spcBef>
                  <a:spcPct val="10000"/>
                </a:spcBef>
                <a:buFontTx/>
                <a:buNone/>
              </a:pPr>
              <a:r>
                <a:rPr lang="ko-KR" altLang="en-US" sz="1400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전반적 우위 확보</a:t>
              </a:r>
              <a:endParaRPr lang="en-US" altLang="ko-KR" sz="1400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>
                <a:spcBef>
                  <a:spcPct val="10000"/>
                </a:spcBef>
                <a:buFontTx/>
                <a:buNone/>
              </a:pPr>
              <a:r>
                <a:rPr lang="en-US" altLang="ko-KR" sz="1400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ko-KR" altLang="en-US" sz="1400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동종</a:t>
              </a:r>
              <a:r>
                <a:rPr lang="en-US" altLang="ko-KR" sz="1400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lang="ko-KR" altLang="en-US" sz="1400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유사업계</a:t>
              </a:r>
              <a:r>
                <a:rPr lang="en-US" altLang="ko-KR" sz="1400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endParaRPr lang="ko-KR" altLang="en-US" sz="1400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76" name="Group 97"/>
          <p:cNvGrpSpPr>
            <a:grpSpLocks/>
          </p:cNvGrpSpPr>
          <p:nvPr/>
        </p:nvGrpSpPr>
        <p:grpSpPr bwMode="auto">
          <a:xfrm>
            <a:off x="1796767" y="2276872"/>
            <a:ext cx="1406525" cy="1511299"/>
            <a:chOff x="745" y="1216"/>
            <a:chExt cx="736" cy="790"/>
          </a:xfrm>
          <a:effectLst/>
        </p:grpSpPr>
        <p:sp>
          <p:nvSpPr>
            <p:cNvPr id="77" name="Oval 88"/>
            <p:cNvSpPr>
              <a:spLocks noChangeArrowheads="1"/>
            </p:cNvSpPr>
            <p:nvPr/>
          </p:nvSpPr>
          <p:spPr bwMode="auto">
            <a:xfrm>
              <a:off x="935" y="1842"/>
              <a:ext cx="486" cy="164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C9E0E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endParaRPr lang="ko-KR" altLang="en-US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8" name="Oval 89"/>
            <p:cNvSpPr>
              <a:spLocks noChangeArrowheads="1"/>
            </p:cNvSpPr>
            <p:nvPr/>
          </p:nvSpPr>
          <p:spPr bwMode="auto">
            <a:xfrm>
              <a:off x="745" y="1216"/>
              <a:ext cx="736" cy="736"/>
            </a:xfrm>
            <a:prstGeom prst="ellipse">
              <a:avLst/>
            </a:prstGeom>
            <a:solidFill>
              <a:srgbClr val="808080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endParaRPr lang="ko-KR" altLang="en-US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9" name="Oval 90"/>
            <p:cNvSpPr>
              <a:spLocks noChangeArrowheads="1"/>
            </p:cNvSpPr>
            <p:nvPr/>
          </p:nvSpPr>
          <p:spPr bwMode="auto">
            <a:xfrm>
              <a:off x="771" y="1242"/>
              <a:ext cx="682" cy="68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>
                <a:spcBef>
                  <a:spcPct val="10000"/>
                </a:spcBef>
                <a:buFontTx/>
                <a:buNone/>
              </a:pPr>
              <a:r>
                <a:rPr lang="en-US" altLang="ko-KR" sz="1500" u="sng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Phase </a:t>
              </a:r>
              <a:r>
                <a:rPr lang="en-US" altLang="ko-KR" sz="1500" u="sng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1</a:t>
              </a:r>
              <a:endParaRPr lang="en-US" altLang="ko-KR" sz="1500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>
                <a:spcBef>
                  <a:spcPct val="10000"/>
                </a:spcBef>
                <a:buFontTx/>
                <a:buNone/>
              </a:pPr>
              <a:endParaRPr lang="en-US" altLang="ko-KR" sz="5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>
                <a:spcBef>
                  <a:spcPct val="10000"/>
                </a:spcBef>
                <a:buFontTx/>
                <a:buNone/>
              </a:pPr>
              <a:r>
                <a:rPr lang="ko-KR" altLang="en-US" sz="14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전사 빅데이터</a:t>
              </a:r>
              <a:endParaRPr lang="en-US" altLang="ko-KR" sz="14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>
                <a:spcBef>
                  <a:spcPct val="10000"/>
                </a:spcBef>
                <a:buFontTx/>
                <a:buNone/>
              </a:pPr>
              <a:r>
                <a:rPr lang="ko-KR" altLang="en-US" sz="14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기본체계 </a:t>
              </a:r>
              <a:r>
                <a:rPr lang="ko-KR" altLang="en-US" sz="1400" dirty="0" err="1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셋팅</a:t>
              </a:r>
              <a:endParaRPr lang="en-US" altLang="ko-KR" sz="14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80" name="Group 98"/>
          <p:cNvGrpSpPr>
            <a:grpSpLocks/>
          </p:cNvGrpSpPr>
          <p:nvPr/>
        </p:nvGrpSpPr>
        <p:grpSpPr bwMode="auto">
          <a:xfrm>
            <a:off x="3858230" y="2042542"/>
            <a:ext cx="1406525" cy="1527176"/>
            <a:chOff x="2199" y="991"/>
            <a:chExt cx="736" cy="798"/>
          </a:xfrm>
          <a:effectLst/>
        </p:grpSpPr>
        <p:sp>
          <p:nvSpPr>
            <p:cNvPr id="81" name="Oval 91"/>
            <p:cNvSpPr>
              <a:spLocks noChangeArrowheads="1"/>
            </p:cNvSpPr>
            <p:nvPr/>
          </p:nvSpPr>
          <p:spPr bwMode="auto">
            <a:xfrm>
              <a:off x="2396" y="1626"/>
              <a:ext cx="486" cy="163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C9E0E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endParaRPr lang="ko-KR" altLang="en-US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82" name="Oval 92"/>
            <p:cNvSpPr>
              <a:spLocks noChangeArrowheads="1"/>
            </p:cNvSpPr>
            <p:nvPr/>
          </p:nvSpPr>
          <p:spPr bwMode="auto">
            <a:xfrm>
              <a:off x="2199" y="991"/>
              <a:ext cx="736" cy="734"/>
            </a:xfrm>
            <a:prstGeom prst="ellipse">
              <a:avLst/>
            </a:prstGeom>
            <a:solidFill>
              <a:srgbClr val="808080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endParaRPr lang="ko-KR" altLang="en-US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83" name="Oval 93"/>
            <p:cNvSpPr>
              <a:spLocks noChangeArrowheads="1"/>
            </p:cNvSpPr>
            <p:nvPr/>
          </p:nvSpPr>
          <p:spPr bwMode="auto">
            <a:xfrm>
              <a:off x="2225" y="1017"/>
              <a:ext cx="682" cy="681"/>
            </a:xfrm>
            <a:prstGeom prst="ellipse">
              <a:avLst/>
            </a:prstGeom>
            <a:solidFill>
              <a:srgbClr val="C0C0C0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>
                <a:spcBef>
                  <a:spcPct val="10000"/>
                </a:spcBef>
                <a:buFontTx/>
                <a:buNone/>
              </a:pPr>
              <a:r>
                <a:rPr lang="en-US" altLang="ko-KR" sz="1500" u="sng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Phase </a:t>
              </a:r>
              <a:r>
                <a:rPr lang="en-US" altLang="ko-KR" sz="1500" u="sng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2</a:t>
              </a:r>
              <a:endParaRPr lang="en-US" altLang="ko-KR" sz="1500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>
                <a:spcBef>
                  <a:spcPct val="10000"/>
                </a:spcBef>
                <a:buFontTx/>
                <a:buNone/>
              </a:pPr>
              <a:endParaRPr lang="en-US" altLang="ko-KR" sz="500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>
                <a:spcBef>
                  <a:spcPct val="10000"/>
                </a:spcBef>
                <a:buFontTx/>
                <a:buNone/>
              </a:pPr>
              <a:r>
                <a:rPr lang="ko-KR" altLang="en-US" sz="14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 및 사업화</a:t>
              </a:r>
              <a:endParaRPr lang="en-US" altLang="ko-KR" sz="14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>
                <a:spcBef>
                  <a:spcPct val="10000"/>
                </a:spcBef>
                <a:buFontTx/>
                <a:buNone/>
              </a:pPr>
              <a:r>
                <a:rPr lang="ko-KR" altLang="en-US" sz="14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기반 확</a:t>
              </a:r>
              <a:r>
                <a:rPr lang="ko-KR" altLang="en-US" sz="1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보</a:t>
              </a:r>
            </a:p>
          </p:txBody>
        </p:sp>
      </p:grpSp>
      <p:grpSp>
        <p:nvGrpSpPr>
          <p:cNvPr id="84" name="Group 99"/>
          <p:cNvGrpSpPr>
            <a:grpSpLocks/>
          </p:cNvGrpSpPr>
          <p:nvPr/>
        </p:nvGrpSpPr>
        <p:grpSpPr bwMode="auto">
          <a:xfrm>
            <a:off x="5919693" y="1844458"/>
            <a:ext cx="1406525" cy="1501776"/>
            <a:chOff x="3653" y="776"/>
            <a:chExt cx="736" cy="786"/>
          </a:xfrm>
          <a:effectLst/>
        </p:grpSpPr>
        <p:sp>
          <p:nvSpPr>
            <p:cNvPr id="85" name="Oval 94"/>
            <p:cNvSpPr>
              <a:spLocks noChangeArrowheads="1"/>
            </p:cNvSpPr>
            <p:nvPr/>
          </p:nvSpPr>
          <p:spPr bwMode="auto">
            <a:xfrm>
              <a:off x="3869" y="1399"/>
              <a:ext cx="486" cy="163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C9E0E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endParaRPr lang="ko-KR" altLang="en-US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86" name="Oval 95"/>
            <p:cNvSpPr>
              <a:spLocks noChangeArrowheads="1"/>
            </p:cNvSpPr>
            <p:nvPr/>
          </p:nvSpPr>
          <p:spPr bwMode="auto">
            <a:xfrm>
              <a:off x="3653" y="776"/>
              <a:ext cx="736" cy="736"/>
            </a:xfrm>
            <a:prstGeom prst="ellipse">
              <a:avLst/>
            </a:prstGeom>
            <a:solidFill>
              <a:srgbClr val="808080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endParaRPr lang="ko-KR" altLang="en-US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87" name="Oval 96"/>
            <p:cNvSpPr>
              <a:spLocks noChangeArrowheads="1"/>
            </p:cNvSpPr>
            <p:nvPr/>
          </p:nvSpPr>
          <p:spPr bwMode="auto">
            <a:xfrm>
              <a:off x="3679" y="802"/>
              <a:ext cx="682" cy="682"/>
            </a:xfrm>
            <a:prstGeom prst="ellipse">
              <a:avLst/>
            </a:prstGeom>
            <a:solidFill>
              <a:srgbClr val="969696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돋움" pitchFamily="50" charset="-127"/>
                  <a:cs typeface="+mn-cs"/>
                </a:defRPr>
              </a:lvl9pPr>
            </a:lstStyle>
            <a:p>
              <a:pPr>
                <a:spcBef>
                  <a:spcPct val="10000"/>
                </a:spcBef>
                <a:buFontTx/>
                <a:buNone/>
              </a:pPr>
              <a:r>
                <a:rPr lang="en-US" altLang="ko-KR" sz="1500" u="sng" dirty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Phase </a:t>
              </a:r>
              <a:r>
                <a:rPr lang="en-US" altLang="ko-KR" sz="1500" u="sng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3</a:t>
              </a:r>
              <a:endParaRPr lang="en-US" altLang="ko-KR" sz="1500" u="sng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>
                <a:spcBef>
                  <a:spcPct val="10000"/>
                </a:spcBef>
                <a:buFontTx/>
                <a:buNone/>
              </a:pPr>
              <a:endParaRPr lang="en-US" altLang="ko-KR" sz="500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>
                <a:spcBef>
                  <a:spcPct val="10000"/>
                </a:spcBef>
                <a:buFontTx/>
                <a:buNone/>
              </a:pPr>
              <a:r>
                <a:rPr lang="ko-KR" altLang="en-US" sz="1400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차별적 우위 확보</a:t>
              </a:r>
              <a:endParaRPr lang="en-US" altLang="ko-KR" sz="1400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>
                <a:spcBef>
                  <a:spcPct val="10000"/>
                </a:spcBef>
                <a:buFontTx/>
                <a:buNone/>
              </a:pPr>
              <a:r>
                <a:rPr lang="en-US" altLang="ko-KR" sz="1400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ko-KR" altLang="en-US" sz="1400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경쟁사 대비</a:t>
              </a:r>
              <a:r>
                <a:rPr lang="en-US" altLang="ko-KR" sz="1400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endParaRPr lang="ko-KR" altLang="en-US" sz="1400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73050" y="4471332"/>
            <a:ext cx="759684" cy="11073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역량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변</a:t>
            </a: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화</a:t>
            </a:r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73050" y="5679348"/>
            <a:ext cx="759684" cy="7738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</a:t>
            </a:r>
            <a:r>
              <a:rPr lang="en-US" altLang="ko-KR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</a:p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비즈니스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변</a:t>
            </a: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화</a:t>
            </a:r>
          </a:p>
        </p:txBody>
      </p:sp>
      <p:sp>
        <p:nvSpPr>
          <p:cNvPr id="92" name="Text Box 64"/>
          <p:cNvSpPr txBox="1">
            <a:spLocks noChangeArrowheads="1"/>
          </p:cNvSpPr>
          <p:nvPr/>
        </p:nvSpPr>
        <p:spPr bwMode="auto">
          <a:xfrm>
            <a:off x="3214665" y="4426354"/>
            <a:ext cx="2250220" cy="1252651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66CC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marL="93663" marR="0" lvl="0" indent="-93663" algn="l" defTabSz="914400" rtl="0" eaLnBrk="0" fontAlgn="ctr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고객정보자산화 체계 확보</a:t>
            </a:r>
            <a:endParaRPr kumimoji="0" lang="en-US" altLang="ko-KR" sz="1300" b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3663" marR="0" lvl="0" indent="-93663" algn="l" defTabSz="914400" rtl="0" eaLnBrk="0" fontAlgn="ctr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 분석 플랫폼 </a:t>
            </a:r>
            <a:r>
              <a:rPr kumimoji="0"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확</a:t>
            </a:r>
            <a:r>
              <a:rPr kumimoji="0"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보</a:t>
            </a:r>
            <a:endParaRPr kumimoji="0" lang="en-US" altLang="ko-KR" sz="13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3663" marR="0" lvl="0" indent="-93663" algn="l" defTabSz="914400" rtl="0" eaLnBrk="0" fontAlgn="ctr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300" noProof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All Data Set </a:t>
            </a:r>
            <a:r>
              <a:rPr kumimoji="0"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정의</a:t>
            </a:r>
            <a:r>
              <a:rPr kumimoji="0" lang="en-US" altLang="ko-KR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kumimoji="0"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확보</a:t>
            </a:r>
            <a:r>
              <a:rPr kumimoji="0" lang="en-US" altLang="ko-KR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kumimoji="0"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</a:t>
            </a:r>
            <a:endParaRPr kumimoji="0" lang="en-US" altLang="ko-KR" sz="1300" noProof="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3663" marR="0" lvl="0" indent="-93663" algn="l" defTabSz="914400" rtl="0" eaLnBrk="0" fontAlgn="ctr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30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외부 데이터 활용 체계 확보</a:t>
            </a:r>
            <a:endParaRPr kumimoji="0" lang="en-US" altLang="ko-KR" sz="1300" i="0" u="none" strike="noStrike" kern="120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3663" marR="0" lvl="0" indent="-93663" algn="l" defTabSz="914400" rtl="0" eaLnBrk="0" fontAlgn="ctr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300" noProof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DevOps </a:t>
            </a:r>
            <a:r>
              <a:rPr kumimoji="0"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체계 적용</a:t>
            </a:r>
            <a:endParaRPr kumimoji="0" lang="ko-KR" altLang="en-US" sz="13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3" name="Text Box 64"/>
          <p:cNvSpPr txBox="1">
            <a:spLocks noChangeArrowheads="1"/>
          </p:cNvSpPr>
          <p:nvPr/>
        </p:nvSpPr>
        <p:spPr bwMode="auto">
          <a:xfrm>
            <a:off x="5376952" y="4458628"/>
            <a:ext cx="2141648" cy="1132618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66CC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marL="93663" marR="0" lvl="0" indent="-93663" algn="l" defTabSz="914400" rtl="0" eaLnBrk="0" fontAlgn="ctr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30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분석역량</a:t>
            </a:r>
            <a:r>
              <a:rPr kumimoji="0" lang="en-US" altLang="ko-KR" sz="130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0" lang="ko-KR" altLang="en-US" sz="130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</a:t>
            </a:r>
            <a:r>
              <a:rPr kumimoji="0" lang="en-US" altLang="ko-KR" sz="1300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kumimoji="0" lang="ko-KR" altLang="en-US" sz="130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인력 등</a:t>
            </a:r>
            <a:r>
              <a:rPr kumimoji="0" lang="en-US" altLang="ko-KR" sz="130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kumimoji="0" lang="ko-KR" altLang="en-US" sz="130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경쟁사 수준 확보 </a:t>
            </a:r>
            <a:r>
              <a:rPr kumimoji="0" lang="en-US" altLang="ko-KR" sz="130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(SKT)</a:t>
            </a:r>
          </a:p>
          <a:p>
            <a:pPr marL="93663" marR="0" lvl="0" indent="-93663" algn="l" defTabSz="914400" rtl="0" eaLnBrk="0" fontAlgn="ctr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검증된 내</a:t>
            </a:r>
            <a:r>
              <a:rPr kumimoji="0" lang="en-US" altLang="ko-KR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kumimoji="0" lang="ko-KR" altLang="en-US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외부 </a:t>
            </a:r>
            <a:r>
              <a:rPr kumimoji="0" lang="en-US" altLang="ko-KR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All Data Set </a:t>
            </a:r>
            <a:r>
              <a:rPr kumimoji="0" lang="ko-KR" altLang="en-US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고도화로 </a:t>
            </a:r>
            <a:r>
              <a:rPr kumimoji="0" lang="ko-KR" altLang="en-US" sz="1300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통신사 중 데이터 보유 수준 최고 확보</a:t>
            </a:r>
            <a:endParaRPr kumimoji="0" lang="en-US" altLang="ko-KR" sz="1300" u="sng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4" name="Text Box 64"/>
          <p:cNvSpPr txBox="1">
            <a:spLocks noChangeArrowheads="1"/>
          </p:cNvSpPr>
          <p:nvPr/>
        </p:nvSpPr>
        <p:spPr bwMode="auto">
          <a:xfrm>
            <a:off x="7517723" y="4437112"/>
            <a:ext cx="2141648" cy="1132618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66CC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marL="93663" marR="0" lvl="0" indent="-93663" algn="l" defTabSz="914400" rtl="0" eaLnBrk="0" fontAlgn="ctr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통신 경쟁사 대비 플랫폼</a:t>
            </a:r>
            <a:r>
              <a:rPr kumimoji="0" lang="en-US" altLang="ko-KR" sz="13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 역량 우위</a:t>
            </a: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 확보</a:t>
            </a:r>
            <a:endParaRPr kumimoji="0" lang="en-US" altLang="ko-KR" sz="13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3663" lvl="0" indent="-93663" algn="l" eaLnBrk="0" fontAlgn="ctr" latin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kumimoji="0"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보유 및 분석 수준 최고 수준 확보</a:t>
            </a:r>
            <a:r>
              <a:rPr kumimoji="0" lang="ko-KR" altLang="en-US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0" lang="en-US" altLang="ko-KR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0" lang="ko-KR" altLang="en-US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특히</a:t>
            </a:r>
            <a:r>
              <a:rPr kumimoji="0" lang="en-US" altLang="ko-KR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0" lang="ko-KR" altLang="en-US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외부 연계 관점</a:t>
            </a:r>
            <a:r>
              <a:rPr kumimoji="0" lang="en-US" altLang="ko-KR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  <a:r>
              <a:rPr kumimoji="0" lang="ko-KR" altLang="en-US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해외 연계 포함</a:t>
            </a:r>
            <a:r>
              <a:rPr kumimoji="0" lang="en-US" altLang="ko-KR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5" name="Text Box 64"/>
          <p:cNvSpPr txBox="1">
            <a:spLocks noChangeArrowheads="1"/>
          </p:cNvSpPr>
          <p:nvPr/>
        </p:nvSpPr>
        <p:spPr bwMode="auto">
          <a:xfrm>
            <a:off x="1106168" y="5674241"/>
            <a:ext cx="2141648" cy="732508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66CC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marL="93663" indent="-93663" algn="l" eaLnBrk="0" fontAlgn="ctr" latin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kumimoji="0"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본부 </a:t>
            </a:r>
            <a:r>
              <a:rPr kumimoji="0"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우선수행 </a:t>
            </a:r>
            <a:r>
              <a:rPr kumimoji="0" lang="ko-KR" altLang="en-US" sz="13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과제 </a:t>
            </a:r>
            <a:r>
              <a:rPr kumimoji="0"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진행</a:t>
            </a:r>
            <a:r>
              <a:rPr kumimoji="0" lang="ko-KR" altLang="en-US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0" lang="en-US" altLang="ko-KR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0" lang="ko-KR" altLang="en-US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분석센터 연계</a:t>
            </a:r>
            <a:r>
              <a:rPr kumimoji="0" lang="en-US" altLang="ko-KR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kumimoji="0" lang="ko-KR" altLang="en-US" sz="1300" b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3663" marR="0" lvl="0" indent="-93663" algn="l" defTabSz="914400" rtl="0" eaLnBrk="0" fontAlgn="ctr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0"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전략</a:t>
            </a:r>
            <a:r>
              <a:rPr kumimoji="0" lang="en-US" altLang="ko-KR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kumimoji="0"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과제 수행 체계 마련</a:t>
            </a:r>
            <a:endParaRPr kumimoji="0" lang="en-US" altLang="ko-KR" sz="13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6" name="Text Box 64"/>
          <p:cNvSpPr txBox="1">
            <a:spLocks noChangeArrowheads="1"/>
          </p:cNvSpPr>
          <p:nvPr/>
        </p:nvSpPr>
        <p:spPr bwMode="auto">
          <a:xfrm>
            <a:off x="3214665" y="5672006"/>
            <a:ext cx="2141648" cy="772519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66CC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marL="93663" indent="-93663" algn="l" eaLnBrk="0" fontAlgn="ctr" latin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kumimoji="0" lang="ko-KR" altLang="en-US" sz="1300" noProof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시장 내 성공 모델 발굴</a:t>
            </a:r>
            <a:endParaRPr kumimoji="0" lang="en-US" altLang="ko-KR" sz="1300" noProof="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l" eaLnBrk="0" fontAlgn="ctr" latinLnBrk="0" hangingPunct="0">
              <a:spcBef>
                <a:spcPct val="20000"/>
              </a:spcBef>
              <a:defRPr/>
            </a:pPr>
            <a:r>
              <a:rPr kumimoji="0" lang="en-US" altLang="ko-KR" sz="1300" b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kumimoji="0" lang="en-US" altLang="ko-KR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kumimoji="0" lang="en-US" altLang="ko-KR" sz="1300" b="0" noProof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kumimoji="0" lang="ko-KR" altLang="en-US" sz="1300" b="0" noProof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신규 비즈니스化 달성</a:t>
            </a:r>
            <a:endParaRPr kumimoji="0" lang="en-US" altLang="ko-KR" sz="13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R="0" lvl="0" algn="l" defTabSz="914400" rtl="0" eaLnBrk="0" fontAlgn="ctr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  </a:t>
            </a:r>
            <a:r>
              <a:rPr kumimoji="0" lang="ko-KR" altLang="en-US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시장 내 </a:t>
            </a:r>
            <a:r>
              <a:rPr kumimoji="0" lang="en-US" altLang="ko-KR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1</a:t>
            </a:r>
            <a:r>
              <a:rPr kumimoji="0" lang="ko-KR" altLang="en-US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등 서비스 다수</a:t>
            </a:r>
            <a:endParaRPr kumimoji="0" lang="en-US" altLang="ko-KR" sz="13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5376952" y="5674241"/>
            <a:ext cx="2141648" cy="732508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66CC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marL="93663" marR="0" lvl="0" indent="-93663" algn="l" defTabSz="914400" rtl="0" eaLnBrk="0" fontAlgn="ctr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경쟁사 대비 우위 비즈니스 모델 다수 확보</a:t>
            </a:r>
            <a:endParaRPr kumimoji="0" lang="en-US" altLang="ko-KR" sz="13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3663" marR="0" lvl="0" indent="-93663" algn="l" defTabSz="914400" rtl="0" eaLnBrk="0" fontAlgn="ctr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해외 사업모델 확보</a:t>
            </a:r>
            <a:r>
              <a:rPr kumimoji="0" lang="en-US" altLang="ko-KR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0" lang="ko-KR" altLang="en-US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제휴 등</a:t>
            </a:r>
            <a:r>
              <a:rPr kumimoji="0" lang="en-US" altLang="ko-KR" sz="13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8" name="Text Box 64"/>
          <p:cNvSpPr txBox="1">
            <a:spLocks noChangeArrowheads="1"/>
          </p:cNvSpPr>
          <p:nvPr/>
        </p:nvSpPr>
        <p:spPr bwMode="auto">
          <a:xfrm>
            <a:off x="7517723" y="5674241"/>
            <a:ext cx="2141648" cy="692497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66CC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marL="93663" marR="0" lvl="0" indent="-93663" algn="l" defTabSz="914400" rtl="0" eaLnBrk="0" fontAlgn="ctr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경쟁사가 </a:t>
            </a:r>
            <a:r>
              <a:rPr kumimoji="0" lang="ko-KR" alt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따라할</a:t>
            </a: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 수 없는 우리만의 경쟁력 기반의 독자 사업 영역 확보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2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0"/>
          <p:cNvSpPr txBox="1">
            <a:spLocks noChangeArrowheads="1"/>
          </p:cNvSpPr>
          <p:nvPr/>
        </p:nvSpPr>
        <p:spPr bwMode="auto">
          <a:xfrm>
            <a:off x="3375056" y="2669431"/>
            <a:ext cx="314060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400" b="1" dirty="0" smtClean="0">
                <a:latin typeface="Arial Narrow" pitchFamily="34" charset="0"/>
                <a:ea typeface="LG스마트체 Regular" pitchFamily="50" charset="-127"/>
                <a:cs typeface="Arial" charset="0"/>
              </a:rPr>
              <a:t>End </a:t>
            </a:r>
            <a:r>
              <a:rPr lang="en-US" altLang="ko-KR" sz="3400" b="1" smtClean="0">
                <a:latin typeface="Arial Narrow" pitchFamily="34" charset="0"/>
                <a:ea typeface="LG스마트체 Regular" pitchFamily="50" charset="-127"/>
                <a:cs typeface="Arial" charset="0"/>
              </a:rPr>
              <a:t>of Document</a:t>
            </a:r>
            <a:endParaRPr lang="ko-KR" altLang="en-US" sz="3400" b="1" dirty="0">
              <a:latin typeface="Arial Narrow" pitchFamily="34" charset="0"/>
              <a:ea typeface="LG스마트체 Regular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별첨</a:t>
            </a:r>
            <a:r>
              <a:rPr lang="en-US" altLang="ko-KR" dirty="0" smtClean="0"/>
              <a:t>] Why Big Data?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경쟁사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/BP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와 자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사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빅데이터 추진 관련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(+), (-)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요인을 분석한 결과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효율적 기술 인프라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 플랫폼 등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갖추는 동시에 비즈니스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 관점에서의 명확한 목표 설정에 따른 추진과 이를 실행하기 위한 역량확보가 필수적임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4649166" y="3296930"/>
            <a:ext cx="597338" cy="5973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Vs.</a:t>
            </a:r>
            <a:endParaRPr kumimoji="1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77843" y="1475906"/>
            <a:ext cx="4426250" cy="360040"/>
            <a:chOff x="319928" y="1475906"/>
            <a:chExt cx="5164494" cy="360040"/>
          </a:xfrm>
        </p:grpSpPr>
        <p:sp>
          <p:nvSpPr>
            <p:cNvPr id="62" name="Text Box 90"/>
            <p:cNvSpPr txBox="1">
              <a:spLocks noChangeArrowheads="1"/>
            </p:cNvSpPr>
            <p:nvPr/>
          </p:nvSpPr>
          <p:spPr bwMode="auto">
            <a:xfrm>
              <a:off x="326732" y="1475906"/>
              <a:ext cx="27268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경쟁사</a:t>
              </a:r>
              <a:r>
                <a:rPr lang="en-US" altLang="ko-KR" sz="1600" b="1" dirty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 </a:t>
              </a: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및 </a:t>
              </a:r>
              <a:r>
                <a:rPr lang="en-US" altLang="ko-KR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BP </a:t>
              </a: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관련 현황</a:t>
              </a:r>
              <a:endParaRPr lang="ko-KR" altLang="en-US" sz="1600" b="1" dirty="0">
                <a:latin typeface="Arial Narrow" pitchFamily="34" charset="0"/>
                <a:ea typeface="LG스마트체 Regular" pitchFamily="50" charset="-127"/>
                <a:cs typeface="Arial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 bwMode="auto">
            <a:xfrm>
              <a:off x="319928" y="1835946"/>
              <a:ext cx="5164494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5" name="타원 64"/>
          <p:cNvSpPr/>
          <p:nvPr/>
        </p:nvSpPr>
        <p:spPr>
          <a:xfrm>
            <a:off x="301456" y="4724678"/>
            <a:ext cx="243840" cy="24384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24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</a:t>
            </a:r>
            <a:endParaRPr lang="ko-KR" altLang="en-US" sz="2400" dirty="0" smtClean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6" name="Rectangle 18"/>
          <p:cNvSpPr>
            <a:spLocks noChangeArrowheads="1"/>
          </p:cNvSpPr>
          <p:nvPr/>
        </p:nvSpPr>
        <p:spPr bwMode="auto">
          <a:xfrm>
            <a:off x="584122" y="4670075"/>
            <a:ext cx="3805022" cy="35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46800" rIns="72000" bIns="46800">
            <a:spAutoFit/>
          </a:bodyPr>
          <a:lstStyle>
            <a:lvl1pPr marL="158750" indent="-158750"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ko-KR" altLang="en-US" sz="1400" u="sng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 체계 도입에서의 시행착오</a:t>
            </a:r>
            <a:endParaRPr lang="ko-KR" altLang="en-US" sz="1400" u="sng" baseline="30000" dirty="0">
              <a:solidFill>
                <a:srgbClr val="080808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40283" y="4943848"/>
            <a:ext cx="4274233" cy="61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46800" rIns="72000" bIns="46800">
            <a:spAutoFit/>
          </a:bodyPr>
          <a:lstStyle>
            <a:lvl1pPr marL="158750" indent="-158750"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marL="182563" indent="-182563" eaLnBrk="1" latinLnBrk="0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초창기 비효율적 진행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표준화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300" b="0" dirty="0" err="1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미검증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기술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SKT/KT/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삼성전자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marL="182563" indent="-182563" eaLnBrk="1" latinLnBrk="0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불명확한 서비스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/BM 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기반 추진으로 인한 비효율성 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(SKT, KT)</a:t>
            </a:r>
          </a:p>
        </p:txBody>
      </p:sp>
      <p:sp>
        <p:nvSpPr>
          <p:cNvPr id="73" name="Rectangle 18"/>
          <p:cNvSpPr>
            <a:spLocks noChangeArrowheads="1"/>
          </p:cNvSpPr>
          <p:nvPr/>
        </p:nvSpPr>
        <p:spPr bwMode="auto">
          <a:xfrm>
            <a:off x="340284" y="2314863"/>
            <a:ext cx="4274232" cy="61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46800" rIns="72000" bIns="46800">
            <a:spAutoFit/>
          </a:bodyPr>
          <a:lstStyle>
            <a:lvl1pPr marL="158750" indent="-158750"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marL="182563" indent="-182563" eaLnBrk="1" latinLnBrk="0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상권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교통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300" b="0" dirty="0" err="1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사회망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분석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(AT&amp;T, SKT, Orange, Telefonica 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marL="182563" indent="-182563" eaLnBrk="1" latinLnBrk="0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300" b="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AT&amp;T : </a:t>
            </a:r>
            <a:r>
              <a:rPr lang="ko-KR" altLang="en-US" sz="1300" b="0" dirty="0" err="1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스마트카</a:t>
            </a:r>
            <a:r>
              <a:rPr lang="ko-KR" altLang="en-US" sz="1300" b="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대상 서비스 확대 </a:t>
            </a:r>
            <a:r>
              <a:rPr lang="en-US" altLang="ko-KR" sz="1300" b="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(GM/</a:t>
            </a:r>
            <a:r>
              <a:rPr lang="ko-KR" altLang="en-US" sz="1300" b="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아우디</a:t>
            </a:r>
            <a:r>
              <a:rPr lang="en-US" altLang="ko-KR" sz="1300" b="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/BMW/</a:t>
            </a:r>
            <a:r>
              <a:rPr lang="ko-KR" altLang="en-US" sz="1300" b="0" dirty="0" err="1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테슬라</a:t>
            </a:r>
            <a:r>
              <a:rPr lang="en-US" altLang="ko-KR" sz="1300" b="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75" name="Rectangle 18"/>
          <p:cNvSpPr>
            <a:spLocks noChangeArrowheads="1"/>
          </p:cNvSpPr>
          <p:nvPr/>
        </p:nvSpPr>
        <p:spPr bwMode="auto">
          <a:xfrm>
            <a:off x="584122" y="2010441"/>
            <a:ext cx="3280880" cy="35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46800" rIns="72000" bIns="46800">
            <a:spAutoFit/>
          </a:bodyPr>
          <a:lstStyle>
            <a:lvl1pPr marL="158750" indent="-158750"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ko-KR" altLang="en-US" sz="1400" u="sng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 기반 서비스 고도화 </a:t>
            </a:r>
            <a:r>
              <a:rPr lang="en-US" altLang="ko-KR" sz="1400" u="sng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400" u="sng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동종업계 중심</a:t>
            </a:r>
            <a:r>
              <a:rPr lang="en-US" altLang="ko-KR" sz="1400" u="sng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400" u="sng" baseline="30000" dirty="0">
              <a:solidFill>
                <a:srgbClr val="080808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01456" y="2054945"/>
            <a:ext cx="243840" cy="243840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24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+</a:t>
            </a:r>
            <a:endParaRPr lang="ko-KR" altLang="en-US" sz="2400" dirty="0" smtClean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9" name="AutoShape 60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13807" y="5626772"/>
            <a:ext cx="8873114" cy="897853"/>
          </a:xfrm>
          <a:prstGeom prst="roundRect">
            <a:avLst>
              <a:gd name="adj" fmla="val 4725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algn="ctr" latinLnBrk="0">
              <a:lnSpc>
                <a:spcPct val="110000"/>
              </a:lnSpc>
              <a:spcBef>
                <a:spcPts val="300"/>
              </a:spcBef>
            </a:pPr>
            <a:r>
              <a:rPr lang="ko-KR" altLang="en-US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국내 최고 통신서비스 기반 기업으로의 도약하기 위해 </a:t>
            </a:r>
            <a:r>
              <a:rPr lang="ko-KR" altLang="en-US" sz="1400" b="1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빅데이터를</a:t>
            </a:r>
            <a:r>
              <a:rPr lang="ko-KR" altLang="en-US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활용한</a:t>
            </a:r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새로운 관점에서 경쟁력을 갖출 수 있도록 함</a:t>
            </a:r>
            <a:endParaRPr lang="en-US" altLang="ko-KR" sz="14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82563" indent="-182563" latinLnBrk="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기존사업에서는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…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상시적인 빅데이터 분석을 통한 차별화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/Monetization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기반의 서비스를 효율적으로 제공하고 운영하며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…</a:t>
            </a:r>
          </a:p>
          <a:p>
            <a:pPr marL="182563" indent="-182563" latinLnBrk="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신규사업에서는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…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내부 자산과 외부 자산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기업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등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의 연계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확보를 통한 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Good BM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의 발굴 및 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Time to Market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을 지향함</a:t>
            </a:r>
            <a:endParaRPr lang="en-US" altLang="ko-KR" sz="13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" name="AutoShape 31"/>
          <p:cNvSpPr>
            <a:spLocks noChangeArrowheads="1"/>
          </p:cNvSpPr>
          <p:nvPr/>
        </p:nvSpPr>
        <p:spPr bwMode="auto">
          <a:xfrm rot="5400000">
            <a:off x="65284" y="5777458"/>
            <a:ext cx="725070" cy="293897"/>
          </a:xfrm>
          <a:custGeom>
            <a:avLst/>
            <a:gdLst>
              <a:gd name="T0" fmla="*/ 268 w 21600"/>
              <a:gd name="T1" fmla="*/ 0 h 21600"/>
              <a:gd name="T2" fmla="*/ 161 w 21600"/>
              <a:gd name="T3" fmla="*/ 136 h 21600"/>
              <a:gd name="T4" fmla="*/ 0 w 21600"/>
              <a:gd name="T5" fmla="*/ 340 h 21600"/>
              <a:gd name="T6" fmla="*/ 161 w 21600"/>
              <a:gd name="T7" fmla="*/ 408 h 21600"/>
              <a:gd name="T8" fmla="*/ 321 w 21600"/>
              <a:gd name="T9" fmla="*/ 283 h 21600"/>
              <a:gd name="T10" fmla="*/ 375 w 21600"/>
              <a:gd name="T11" fmla="*/ 13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49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 rot="16200000" flipH="1">
            <a:off x="9105795" y="5774251"/>
            <a:ext cx="725070" cy="300316"/>
          </a:xfrm>
          <a:custGeom>
            <a:avLst/>
            <a:gdLst>
              <a:gd name="T0" fmla="*/ 268 w 21600"/>
              <a:gd name="T1" fmla="*/ 0 h 21600"/>
              <a:gd name="T2" fmla="*/ 161 w 21600"/>
              <a:gd name="T3" fmla="*/ 136 h 21600"/>
              <a:gd name="T4" fmla="*/ 0 w 21600"/>
              <a:gd name="T5" fmla="*/ 340 h 21600"/>
              <a:gd name="T6" fmla="*/ 161 w 21600"/>
              <a:gd name="T7" fmla="*/ 408 h 21600"/>
              <a:gd name="T8" fmla="*/ 321 w 21600"/>
              <a:gd name="T9" fmla="*/ 283 h 21600"/>
              <a:gd name="T10" fmla="*/ 375 w 21600"/>
              <a:gd name="T11" fmla="*/ 13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49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184198" y="1475906"/>
            <a:ext cx="4417048" cy="360040"/>
            <a:chOff x="319928" y="1475906"/>
            <a:chExt cx="5164494" cy="360040"/>
          </a:xfrm>
        </p:grpSpPr>
        <p:sp>
          <p:nvSpPr>
            <p:cNvPr id="28" name="Text Box 90"/>
            <p:cNvSpPr txBox="1">
              <a:spLocks noChangeArrowheads="1"/>
            </p:cNvSpPr>
            <p:nvPr/>
          </p:nvSpPr>
          <p:spPr bwMode="auto">
            <a:xfrm>
              <a:off x="326732" y="1475906"/>
              <a:ext cx="21031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en-US" altLang="ko-KR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LG U+ </a:t>
              </a: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관련 현황</a:t>
              </a:r>
              <a:endParaRPr lang="ko-KR" altLang="en-US" sz="1600" b="1" dirty="0">
                <a:latin typeface="Arial Narrow" pitchFamily="34" charset="0"/>
                <a:ea typeface="LG스마트체 Regular" pitchFamily="50" charset="-127"/>
                <a:cs typeface="Arial" charset="0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 bwMode="auto">
            <a:xfrm>
              <a:off x="319928" y="1835946"/>
              <a:ext cx="5164494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5356701" y="2316399"/>
            <a:ext cx="4048860" cy="13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46800" rIns="72000" bIns="46800">
            <a:spAutoFit/>
          </a:bodyPr>
          <a:lstStyle>
            <a:lvl1pPr marL="158750" indent="-158750"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marL="182563" indent="-182563" eaLnBrk="1" latinLnBrk="0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LQMS 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데이터는 일 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18TB 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축적 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최근 년간 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배 이상 폭증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marL="182563" indent="-182563" eaLnBrk="1" latinLnBrk="0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N/W, 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IT 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영역 전체에서 데이터 현황 파악이 어려울 만큼 많은 데이터 존재 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기회 요소가 충분히 큼</a:t>
            </a:r>
            <a:endParaRPr lang="en-US" altLang="ko-KR" sz="1300" b="0" dirty="0" smtClean="0">
              <a:solidFill>
                <a:srgbClr val="080808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182563" indent="-182563" eaLnBrk="1" latinLnBrk="0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아울러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, LG 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계열사와의 협력체계를 가질 경우 추가적으로 확보 가능한 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LG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만의 데이터들 많음</a:t>
            </a:r>
            <a:endParaRPr lang="en-US" altLang="ko-KR" sz="1300" b="0" dirty="0" smtClean="0">
              <a:solidFill>
                <a:srgbClr val="080808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5600539" y="2010441"/>
            <a:ext cx="3694455" cy="332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46800" rIns="72000" bIns="46800">
            <a:spAutoFit/>
          </a:bodyPr>
          <a:lstStyle>
            <a:lvl1pPr marL="158750" indent="-158750"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ko-KR" altLang="en-US" sz="1400" u="sng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사용자들의 다양한 입체적 이해 가능한 데이터 보유</a:t>
            </a:r>
            <a:endParaRPr lang="ko-KR" altLang="en-US" sz="1400" u="sng" dirty="0">
              <a:solidFill>
                <a:srgbClr val="080808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317873" y="2054945"/>
            <a:ext cx="243840" cy="243840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24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+</a:t>
            </a:r>
            <a:endParaRPr lang="ko-KR" altLang="en-US" sz="2400" dirty="0" smtClean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17873" y="3827627"/>
            <a:ext cx="243840" cy="24384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24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</a:t>
            </a:r>
            <a:endParaRPr lang="ko-KR" altLang="en-US" sz="2400" dirty="0" smtClean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5600539" y="3773024"/>
            <a:ext cx="3805022" cy="332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46800" rIns="72000" bIns="46800">
            <a:spAutoFit/>
          </a:bodyPr>
          <a:lstStyle>
            <a:lvl1pPr marL="158750" indent="-158750"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ko-KR" altLang="en-US" sz="1400" u="sng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기존사업 경쟁력 강화 및 신규 사업 발굴 가속화 필요</a:t>
            </a:r>
            <a:endParaRPr lang="ko-KR" altLang="en-US" sz="1400" u="sng" dirty="0">
              <a:solidFill>
                <a:srgbClr val="080808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auto">
          <a:xfrm>
            <a:off x="5356699" y="4156203"/>
            <a:ext cx="4282151" cy="13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46800" rIns="72000" bIns="46800">
            <a:spAutoFit/>
          </a:bodyPr>
          <a:lstStyle>
            <a:lvl1pPr marL="158750" indent="-158750"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marL="182563" indent="-182563" eaLnBrk="1" latinLnBrk="0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現 진행중인 다양한 서비스에 대한 경쟁사 대비 확고한 차별성 및 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Monetization 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기반 성과 창출 필요 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(3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 탈피 지향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marL="182563" indent="-182563" eaLnBrk="1" latinLnBrk="0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미래준비 위한 기존 통신관련 사업 외 </a:t>
            </a:r>
            <a:r>
              <a:rPr lang="ko-KR" altLang="en-US" sz="1300" b="0" dirty="0" err="1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신성장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동력 발굴 필요</a:t>
            </a:r>
            <a:endParaRPr lang="en-US" altLang="ko-KR" sz="1300" b="0" dirty="0" smtClean="0">
              <a:solidFill>
                <a:srgbClr val="080808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452438" lvl="1" indent="-153988" eaLnBrk="1" latinLnBrk="0" hangingPunct="1">
              <a:lnSpc>
                <a:spcPct val="120000"/>
              </a:lnSpc>
              <a:spcBef>
                <a:spcPts val="300"/>
              </a:spcBef>
              <a:buFont typeface="Arial Narrow" panose="020B0606020202030204" pitchFamily="34" charset="0"/>
              <a:buChar char="–"/>
            </a:pP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현재 보유 자산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등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+ 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신규 확보 자산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300" b="0" dirty="0" err="1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그룹사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협력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외부 기업들과의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Connectivity </a:t>
            </a:r>
            <a:r>
              <a:rPr lang="ko-KR" altLang="en-US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</a:t>
            </a:r>
            <a:r>
              <a:rPr lang="en-US" altLang="ko-KR" sz="13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52" name="Rectangle 18"/>
          <p:cNvSpPr>
            <a:spLocks noChangeArrowheads="1"/>
          </p:cNvSpPr>
          <p:nvPr/>
        </p:nvSpPr>
        <p:spPr bwMode="auto">
          <a:xfrm>
            <a:off x="584122" y="2953454"/>
            <a:ext cx="4130408" cy="35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46800" rIns="72000" bIns="46800">
            <a:spAutoFit/>
          </a:bodyPr>
          <a:lstStyle>
            <a:lvl1pPr marL="158750" indent="-158750"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ko-KR" altLang="en-US" sz="1400" u="sng" dirty="0" err="1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빅데이터를</a:t>
            </a:r>
            <a:r>
              <a:rPr lang="ko-KR" altLang="en-US" sz="1400" u="sng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통한 </a:t>
            </a:r>
            <a:r>
              <a:rPr lang="en-US" altLang="ko-KR" sz="1400" u="sng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Biz. Transformation </a:t>
            </a:r>
            <a:r>
              <a:rPr lang="ko-KR" altLang="en-US" sz="1400" u="sng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및 </a:t>
            </a:r>
            <a:r>
              <a:rPr lang="ko-KR" altLang="en-US" sz="1400" u="sng" dirty="0" err="1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신성장</a:t>
            </a:r>
            <a:r>
              <a:rPr lang="ko-KR" altLang="en-US" sz="1400" u="sng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동력 발굴</a:t>
            </a:r>
            <a:endParaRPr lang="ko-KR" altLang="en-US" sz="1400" u="sng" baseline="30000" dirty="0">
              <a:solidFill>
                <a:srgbClr val="080808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01456" y="2997958"/>
            <a:ext cx="243840" cy="243840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24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+</a:t>
            </a:r>
            <a:endParaRPr lang="ko-KR" altLang="en-US" sz="2400" dirty="0" smtClean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340284" y="3258642"/>
            <a:ext cx="4274232" cy="13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46800" rIns="72000" bIns="46800">
            <a:spAutoFit/>
          </a:bodyPr>
          <a:lstStyle/>
          <a:p>
            <a:pPr marL="182563" indent="-182563" defTabSz="762000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en-US" altLang="ko-KR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GE : </a:t>
            </a:r>
            <a:r>
              <a:rPr kumimoji="1" lang="ko-KR" altLang="en-US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전통 제조역량과</a:t>
            </a:r>
            <a:r>
              <a:rPr kumimoji="1" lang="en-US" altLang="ko-KR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ko-KR" altLang="en-US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산업 빅데이터 분석</a:t>
            </a:r>
            <a:r>
              <a:rPr kumimoji="1" lang="en-US" altLang="ko-KR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kumimoji="1" lang="ko-KR" altLang="en-US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예측 역량 결합하여 미래 </a:t>
            </a:r>
            <a:r>
              <a:rPr kumimoji="1" lang="ko-KR" altLang="en-US" sz="13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개척 </a:t>
            </a:r>
            <a:r>
              <a:rPr kumimoji="1" lang="en-US" altLang="ko-KR" sz="13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1" lang="en-US" altLang="ko-KR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20</a:t>
            </a:r>
            <a:r>
              <a:rPr kumimoji="1" lang="ko-KR" altLang="en-US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 매출 </a:t>
            </a:r>
            <a:r>
              <a:rPr kumimoji="1" lang="en-US" altLang="ko-KR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90% </a:t>
            </a:r>
            <a:r>
              <a:rPr kumimoji="1" lang="ko-KR" altLang="en-US" sz="1300" dirty="0" err="1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신산업</a:t>
            </a:r>
            <a:r>
              <a:rPr kumimoji="1" lang="ko-KR" altLang="en-US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영역에서 달성</a:t>
            </a:r>
            <a:r>
              <a:rPr kumimoji="1" lang="en-US" altLang="ko-KR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marL="182563" indent="-182563" defTabSz="762000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en-US" altLang="ko-KR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AVIVA : </a:t>
            </a:r>
            <a:r>
              <a:rPr kumimoji="1" lang="ko-KR" altLang="en-US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 활용한 차별화 상품 개발 </a:t>
            </a:r>
            <a:r>
              <a:rPr kumimoji="1" lang="en-US" altLang="ko-KR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1" lang="ko-KR" altLang="en-US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운전</a:t>
            </a:r>
            <a:r>
              <a:rPr kumimoji="1" lang="en-US" altLang="ko-KR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kumimoji="1" lang="ko-KR" altLang="en-US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차량 데이터 분석으로 가입자 사고율 획기적 감소 및 다양한 보험상품화</a:t>
            </a:r>
            <a:r>
              <a:rPr kumimoji="1" lang="en-US" altLang="ko-KR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marL="182563" indent="-182563" defTabSz="762000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ko-KR" altLang="en-US" sz="1300" dirty="0" err="1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구글</a:t>
            </a:r>
            <a:r>
              <a:rPr kumimoji="1" lang="ko-KR" altLang="en-US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US" altLang="ko-KR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In &amp; Out Car </a:t>
            </a:r>
            <a:r>
              <a:rPr kumimoji="1" lang="ko-KR" altLang="en-US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분석역량으로 </a:t>
            </a:r>
            <a:r>
              <a:rPr kumimoji="1" lang="ko-KR" altLang="en-US" sz="1300" dirty="0" err="1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스마트카</a:t>
            </a:r>
            <a:r>
              <a:rPr kumimoji="1" lang="ko-KR" altLang="en-US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산업 선도</a:t>
            </a:r>
            <a:endParaRPr kumimoji="1" lang="en-US" altLang="ko-KR" sz="1300" dirty="0">
              <a:solidFill>
                <a:srgbClr val="080808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9" name="실행 단추: 뒤로 또는 이전 38">
            <a:hlinkClick r:id="rId2" action="ppaction://hlinksldjump" highlightClick="1"/>
          </p:cNvPr>
          <p:cNvSpPr/>
          <p:nvPr/>
        </p:nvSpPr>
        <p:spPr>
          <a:xfrm>
            <a:off x="9576200" y="203328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52710" y="3827932"/>
            <a:ext cx="720080" cy="1772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16806" y="3827932"/>
            <a:ext cx="720080" cy="1772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8614" y="3827932"/>
            <a:ext cx="720080" cy="1772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60622" y="4015771"/>
            <a:ext cx="567111" cy="56711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</a:t>
            </a:r>
          </a:p>
        </p:txBody>
      </p:sp>
      <p:sp>
        <p:nvSpPr>
          <p:cNvPr id="15" name="타원 14"/>
          <p:cNvSpPr/>
          <p:nvPr/>
        </p:nvSpPr>
        <p:spPr>
          <a:xfrm>
            <a:off x="1829195" y="4015771"/>
            <a:ext cx="567111" cy="56711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</a:t>
            </a:r>
          </a:p>
        </p:txBody>
      </p:sp>
      <p:sp>
        <p:nvSpPr>
          <p:cNvPr id="16" name="타원 15"/>
          <p:cNvSpPr/>
          <p:nvPr/>
        </p:nvSpPr>
        <p:spPr>
          <a:xfrm>
            <a:off x="2693291" y="4015771"/>
            <a:ext cx="567111" cy="56711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</a:t>
            </a:r>
          </a:p>
        </p:txBody>
      </p:sp>
      <p:sp>
        <p:nvSpPr>
          <p:cNvPr id="17" name="순서도: 자기 디스크 16"/>
          <p:cNvSpPr/>
          <p:nvPr/>
        </p:nvSpPr>
        <p:spPr>
          <a:xfrm>
            <a:off x="960622" y="5167899"/>
            <a:ext cx="567111" cy="288032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8" name="순서도: 자기 디스크 17"/>
          <p:cNvSpPr/>
          <p:nvPr/>
        </p:nvSpPr>
        <p:spPr>
          <a:xfrm>
            <a:off x="1829194" y="5167899"/>
            <a:ext cx="567111" cy="288032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2693291" y="5167899"/>
            <a:ext cx="567111" cy="288032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8544" y="4700660"/>
            <a:ext cx="723275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소액결제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480902" y="3827932"/>
            <a:ext cx="720080" cy="1772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57387" y="4015771"/>
            <a:ext cx="567111" cy="56711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</a:t>
            </a:r>
          </a:p>
        </p:txBody>
      </p:sp>
      <p:sp>
        <p:nvSpPr>
          <p:cNvPr id="23" name="순서도: 자기 디스크 22"/>
          <p:cNvSpPr/>
          <p:nvPr/>
        </p:nvSpPr>
        <p:spPr>
          <a:xfrm>
            <a:off x="3557387" y="5167899"/>
            <a:ext cx="567111" cy="288032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4" name="직선 화살표 연결선 23"/>
          <p:cNvCxnSpPr>
            <a:stCxn id="14" idx="4"/>
          </p:cNvCxnSpPr>
          <p:nvPr/>
        </p:nvCxnSpPr>
        <p:spPr>
          <a:xfrm>
            <a:off x="1244178" y="4582882"/>
            <a:ext cx="4476" cy="5794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075163" y="4582882"/>
            <a:ext cx="4476" cy="5794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967479" y="4582882"/>
            <a:ext cx="4476" cy="5794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838704" y="4582882"/>
            <a:ext cx="4476" cy="5794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12640" y="4700660"/>
            <a:ext cx="723275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결제대행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(PG)</a:t>
            </a:r>
            <a:endParaRPr lang="ko-KR" altLang="en-US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8038" y="4700660"/>
            <a:ext cx="70884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Paynow</a:t>
            </a:r>
            <a:endParaRPr lang="ko-KR" altLang="en-US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31502" y="4700660"/>
            <a:ext cx="588623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스마트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월렛</a:t>
            </a:r>
            <a:endParaRPr lang="ko-KR" altLang="en-US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73051" y="1475906"/>
            <a:ext cx="4463925" cy="360040"/>
            <a:chOff x="319928" y="1475906"/>
            <a:chExt cx="5654286" cy="360040"/>
          </a:xfrm>
        </p:grpSpPr>
        <p:sp>
          <p:nvSpPr>
            <p:cNvPr id="32" name="Text Box 90"/>
            <p:cNvSpPr txBox="1">
              <a:spLocks noChangeArrowheads="1"/>
            </p:cNvSpPr>
            <p:nvPr/>
          </p:nvSpPr>
          <p:spPr bwMode="auto">
            <a:xfrm>
              <a:off x="326731" y="1475906"/>
              <a:ext cx="410455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en-US" altLang="ko-KR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As-Is </a:t>
              </a: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데이터  관리 및 분석 한계</a:t>
              </a:r>
              <a:endParaRPr lang="ko-KR" altLang="en-US" sz="1600" b="1" dirty="0">
                <a:latin typeface="Arial Narrow" pitchFamily="34" charset="0"/>
                <a:ea typeface="LG스마트체 Regular" pitchFamily="50" charset="-127"/>
                <a:cs typeface="Arial" charset="0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 bwMode="auto">
            <a:xfrm>
              <a:off x="319928" y="1835946"/>
              <a:ext cx="5654286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그룹 33"/>
          <p:cNvGrpSpPr/>
          <p:nvPr/>
        </p:nvGrpSpPr>
        <p:grpSpPr>
          <a:xfrm>
            <a:off x="5025008" y="1475906"/>
            <a:ext cx="4614291" cy="360040"/>
            <a:chOff x="319928" y="1475906"/>
            <a:chExt cx="6310111" cy="360040"/>
          </a:xfrm>
        </p:grpSpPr>
        <p:sp>
          <p:nvSpPr>
            <p:cNvPr id="35" name="Text Box 90"/>
            <p:cNvSpPr txBox="1">
              <a:spLocks noChangeArrowheads="1"/>
            </p:cNvSpPr>
            <p:nvPr/>
          </p:nvSpPr>
          <p:spPr bwMode="auto">
            <a:xfrm>
              <a:off x="326731" y="1475906"/>
              <a:ext cx="5997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en-US" altLang="ko-KR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To-be </a:t>
              </a: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고객 행동 중심 데이터 관리 및 분석 </a:t>
              </a:r>
              <a:r>
                <a:rPr lang="ko-KR" altLang="en-US" sz="1600" b="1" dirty="0" err="1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활용성</a:t>
              </a:r>
              <a:endParaRPr lang="ko-KR" altLang="en-US" sz="1600" b="1" dirty="0">
                <a:latin typeface="Arial Narrow" pitchFamily="34" charset="0"/>
                <a:ea typeface="LG스마트체 Regular" pitchFamily="50" charset="-127"/>
                <a:cs typeface="Arial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 bwMode="auto">
            <a:xfrm>
              <a:off x="319928" y="1835946"/>
              <a:ext cx="6310111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직사각형 36"/>
          <p:cNvSpPr/>
          <p:nvPr/>
        </p:nvSpPr>
        <p:spPr>
          <a:xfrm>
            <a:off x="632314" y="2069022"/>
            <a:ext cx="720080" cy="1082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77840" y="2069022"/>
            <a:ext cx="720080" cy="1082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88704" y="2069022"/>
            <a:ext cx="720080" cy="1082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0" name="순서도: 자기 디스크 39"/>
          <p:cNvSpPr/>
          <p:nvPr/>
        </p:nvSpPr>
        <p:spPr>
          <a:xfrm>
            <a:off x="708798" y="2603796"/>
            <a:ext cx="567111" cy="288032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1" name="순서도: 자기 디스크 40"/>
          <p:cNvSpPr/>
          <p:nvPr/>
        </p:nvSpPr>
        <p:spPr>
          <a:xfrm>
            <a:off x="1554324" y="2603796"/>
            <a:ext cx="567111" cy="288032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2" name="순서도: 자기 디스크 41"/>
          <p:cNvSpPr/>
          <p:nvPr/>
        </p:nvSpPr>
        <p:spPr>
          <a:xfrm>
            <a:off x="2357106" y="2603796"/>
            <a:ext cx="567111" cy="288032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0512" y="2156660"/>
            <a:ext cx="857927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무선가입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</a:t>
            </a:r>
            <a:endParaRPr lang="ko-KR" altLang="en-US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24608" y="2156660"/>
            <a:ext cx="857927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유선가입자</a:t>
            </a:r>
            <a:endParaRPr lang="ko-KR" altLang="en-US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57566" y="2156660"/>
            <a:ext cx="588623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IPTV</a:t>
            </a:r>
            <a:b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가입자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095970" y="2069022"/>
            <a:ext cx="720080" cy="1082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7" name="순서도: 자기 디스크 46"/>
          <p:cNvSpPr/>
          <p:nvPr/>
        </p:nvSpPr>
        <p:spPr>
          <a:xfrm>
            <a:off x="3164372" y="2603796"/>
            <a:ext cx="567111" cy="288032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45409" y="2156660"/>
            <a:ext cx="827471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Home </a:t>
            </a:r>
            <a:r>
              <a:rPr lang="en-US" altLang="ko-KR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가입자</a:t>
            </a:r>
          </a:p>
        </p:txBody>
      </p:sp>
      <p:sp>
        <p:nvSpPr>
          <p:cNvPr id="49" name="타원 48"/>
          <p:cNvSpPr/>
          <p:nvPr/>
        </p:nvSpPr>
        <p:spPr>
          <a:xfrm>
            <a:off x="704528" y="2584564"/>
            <a:ext cx="567111" cy="567111"/>
          </a:xfrm>
          <a:prstGeom prst="ellipse">
            <a:avLst/>
          </a:prstGeom>
          <a:solidFill>
            <a:schemeClr val="bg1">
              <a:lumMod val="85000"/>
              <a:alpha val="69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</a:t>
            </a:r>
          </a:p>
        </p:txBody>
      </p:sp>
      <p:sp>
        <p:nvSpPr>
          <p:cNvPr id="50" name="타원 49"/>
          <p:cNvSpPr/>
          <p:nvPr/>
        </p:nvSpPr>
        <p:spPr>
          <a:xfrm>
            <a:off x="1570015" y="2584564"/>
            <a:ext cx="567111" cy="567111"/>
          </a:xfrm>
          <a:prstGeom prst="ellipse">
            <a:avLst/>
          </a:prstGeom>
          <a:solidFill>
            <a:schemeClr val="bg1">
              <a:lumMod val="85000"/>
              <a:alpha val="69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</a:t>
            </a:r>
          </a:p>
        </p:txBody>
      </p:sp>
      <p:sp>
        <p:nvSpPr>
          <p:cNvPr id="51" name="타원 50"/>
          <p:cNvSpPr/>
          <p:nvPr/>
        </p:nvSpPr>
        <p:spPr>
          <a:xfrm>
            <a:off x="2379078" y="2584564"/>
            <a:ext cx="567111" cy="567111"/>
          </a:xfrm>
          <a:prstGeom prst="ellipse">
            <a:avLst/>
          </a:prstGeom>
          <a:solidFill>
            <a:schemeClr val="bg1">
              <a:lumMod val="85000"/>
              <a:alpha val="69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</a:t>
            </a:r>
          </a:p>
        </p:txBody>
      </p:sp>
      <p:sp>
        <p:nvSpPr>
          <p:cNvPr id="52" name="타원 51"/>
          <p:cNvSpPr/>
          <p:nvPr/>
        </p:nvSpPr>
        <p:spPr>
          <a:xfrm>
            <a:off x="3175588" y="2584564"/>
            <a:ext cx="567111" cy="567111"/>
          </a:xfrm>
          <a:prstGeom prst="ellipse">
            <a:avLst/>
          </a:prstGeom>
          <a:solidFill>
            <a:schemeClr val="bg1">
              <a:lumMod val="85000"/>
              <a:alpha val="69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</a:t>
            </a:r>
          </a:p>
        </p:txBody>
      </p:sp>
      <p:cxnSp>
        <p:nvCxnSpPr>
          <p:cNvPr id="53" name="구부러진 연결선 52"/>
          <p:cNvCxnSpPr>
            <a:stCxn id="49" idx="4"/>
            <a:endCxn id="15" idx="0"/>
          </p:cNvCxnSpPr>
          <p:nvPr/>
        </p:nvCxnSpPr>
        <p:spPr>
          <a:xfrm rot="16200000" flipH="1">
            <a:off x="1118369" y="3021389"/>
            <a:ext cx="864096" cy="1124667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38" idx="2"/>
            <a:endCxn id="14" idx="0"/>
          </p:cNvCxnSpPr>
          <p:nvPr/>
        </p:nvCxnSpPr>
        <p:spPr>
          <a:xfrm rot="5400000">
            <a:off x="1108981" y="3286872"/>
            <a:ext cx="864096" cy="593702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>
            <a:stCxn id="39" idx="2"/>
            <a:endCxn id="14" idx="0"/>
          </p:cNvCxnSpPr>
          <p:nvPr/>
        </p:nvCxnSpPr>
        <p:spPr>
          <a:xfrm rot="5400000">
            <a:off x="1514413" y="2881440"/>
            <a:ext cx="864096" cy="14045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>
            <a:stCxn id="37" idx="2"/>
            <a:endCxn id="16" idx="0"/>
          </p:cNvCxnSpPr>
          <p:nvPr/>
        </p:nvCxnSpPr>
        <p:spPr>
          <a:xfrm rot="16200000" flipH="1">
            <a:off x="1552552" y="2591476"/>
            <a:ext cx="864096" cy="1984493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구부러진 연결선 56"/>
          <p:cNvCxnSpPr>
            <a:stCxn id="52" idx="4"/>
            <a:endCxn id="22" idx="0"/>
          </p:cNvCxnSpPr>
          <p:nvPr/>
        </p:nvCxnSpPr>
        <p:spPr>
          <a:xfrm rot="16200000" flipH="1">
            <a:off x="3217995" y="3392823"/>
            <a:ext cx="864096" cy="381799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>
            <a:stCxn id="51" idx="4"/>
            <a:endCxn id="22" idx="0"/>
          </p:cNvCxnSpPr>
          <p:nvPr/>
        </p:nvCxnSpPr>
        <p:spPr>
          <a:xfrm rot="16200000" flipH="1">
            <a:off x="2819740" y="2994568"/>
            <a:ext cx="864096" cy="1178309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872880" y="2069022"/>
            <a:ext cx="720080" cy="1082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93298" y="2387492"/>
            <a:ext cx="27924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…</a:t>
            </a:r>
            <a:endParaRPr lang="ko-KR" altLang="en-US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폭발 1 60"/>
          <p:cNvSpPr/>
          <p:nvPr/>
        </p:nvSpPr>
        <p:spPr>
          <a:xfrm>
            <a:off x="1032630" y="3223683"/>
            <a:ext cx="3240360" cy="576064"/>
          </a:xfrm>
          <a:prstGeom prst="irregularSeal1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23332" y="3373215"/>
            <a:ext cx="2169185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어떤 고객이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어떤 결제 행동을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???</a:t>
            </a:r>
            <a:endParaRPr lang="ko-KR" altLang="en-US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60512" y="5741430"/>
            <a:ext cx="4093632" cy="60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rtlCol="0">
            <a:spAutoFit/>
          </a:bodyPr>
          <a:lstStyle>
            <a:defPPr>
              <a:defRPr lang="ko-KR"/>
            </a:defPPr>
            <a:lvl1pPr algn="ctr" latinLnBrk="0">
              <a:spcBef>
                <a:spcPts val="600"/>
              </a:spcBef>
              <a:defRPr sz="1400" b="1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 marL="354013" indent="-195263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개별 시스템으로 분리된 고객 프로파일</a:t>
            </a:r>
            <a:endParaRPr lang="en-US" altLang="ko-KR" dirty="0" smtClean="0"/>
          </a:p>
          <a:p>
            <a:pPr marL="354013" indent="-195263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동일한 행동에 대한 </a:t>
            </a:r>
            <a:r>
              <a:rPr lang="ko-KR" altLang="en-US" dirty="0" err="1" smtClean="0"/>
              <a:t>서비스별</a:t>
            </a:r>
            <a:r>
              <a:rPr lang="ko-KR" altLang="en-US" dirty="0" smtClean="0"/>
              <a:t> 데이터 별도 관리</a:t>
            </a:r>
            <a:endParaRPr lang="en-US" altLang="ko-KR" dirty="0"/>
          </a:p>
        </p:txBody>
      </p:sp>
      <p:grpSp>
        <p:nvGrpSpPr>
          <p:cNvPr id="64" name="그룹 63"/>
          <p:cNvGrpSpPr/>
          <p:nvPr/>
        </p:nvGrpSpPr>
        <p:grpSpPr>
          <a:xfrm>
            <a:off x="6768750" y="2069022"/>
            <a:ext cx="1751656" cy="1717497"/>
            <a:chOff x="6543342" y="2597777"/>
            <a:chExt cx="2062802" cy="2022575"/>
          </a:xfrm>
        </p:grpSpPr>
        <p:sp>
          <p:nvSpPr>
            <p:cNvPr id="65" name="타원 64"/>
            <p:cNvSpPr/>
            <p:nvPr/>
          </p:nvSpPr>
          <p:spPr>
            <a:xfrm>
              <a:off x="6583569" y="2597777"/>
              <a:ext cx="2022575" cy="20225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endParaRPr lang="ko-KR" altLang="en-US" sz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cxnSp>
          <p:nvCxnSpPr>
            <p:cNvPr id="66" name="직선 연결선 65"/>
            <p:cNvCxnSpPr>
              <a:stCxn id="65" idx="1"/>
              <a:endCxn id="65" idx="5"/>
            </p:cNvCxnSpPr>
            <p:nvPr/>
          </p:nvCxnSpPr>
          <p:spPr>
            <a:xfrm>
              <a:off x="6879768" y="2893976"/>
              <a:ext cx="1430177" cy="143017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65" idx="0"/>
              <a:endCxn id="65" idx="4"/>
            </p:cNvCxnSpPr>
            <p:nvPr/>
          </p:nvCxnSpPr>
          <p:spPr>
            <a:xfrm>
              <a:off x="7594857" y="2597777"/>
              <a:ext cx="0" cy="20225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65" idx="7"/>
              <a:endCxn id="65" idx="3"/>
            </p:cNvCxnSpPr>
            <p:nvPr/>
          </p:nvCxnSpPr>
          <p:spPr>
            <a:xfrm flipH="1">
              <a:off x="6879768" y="2893976"/>
              <a:ext cx="1430177" cy="143017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65" idx="6"/>
              <a:endCxn id="65" idx="2"/>
            </p:cNvCxnSpPr>
            <p:nvPr/>
          </p:nvCxnSpPr>
          <p:spPr>
            <a:xfrm flipH="1">
              <a:off x="6583569" y="3609065"/>
              <a:ext cx="202257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>
              <a:off x="7186617" y="3200825"/>
              <a:ext cx="816480" cy="8164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ko-KR" altLang="en-US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관계</a:t>
              </a:r>
              <a:r>
                <a:rPr lang="en-US" altLang="ko-KR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/>
              </a:r>
              <a:br>
                <a:rPr lang="en-US" altLang="ko-KR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en-US" altLang="ko-KR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“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가입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”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행동</a:t>
              </a:r>
              <a:endPara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36723" y="2774999"/>
              <a:ext cx="472312" cy="2842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ko-KR" altLang="en-US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무선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025016" y="3219676"/>
              <a:ext cx="472312" cy="2842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ko-KR" altLang="en-US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유선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98781" y="4118770"/>
              <a:ext cx="548193" cy="46194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en-US" altLang="ko-KR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Home</a:t>
              </a:r>
              <a:br>
                <a:rPr lang="en-US" altLang="ko-KR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en-US" altLang="ko-KR" sz="1000" b="1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IoT</a:t>
              </a:r>
              <a:endParaRPr lang="en-US" altLang="ko-KR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938307" y="4118770"/>
              <a:ext cx="670343" cy="2842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en-US" altLang="ko-KR" sz="1000" b="1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Paynow</a:t>
              </a:r>
              <a:endParaRPr lang="en-US" altLang="ko-KR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004772" y="3802812"/>
              <a:ext cx="483417" cy="2842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en-US" altLang="ko-KR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IPTV</a:t>
              </a:r>
              <a:endParaRPr lang="ko-KR" altLang="en-US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609920" y="3688421"/>
              <a:ext cx="601865" cy="46194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ko-KR" altLang="en-US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비디오</a:t>
              </a:r>
              <a:r>
                <a:rPr lang="en-US" altLang="ko-KR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/>
              </a:r>
              <a:br>
                <a:rPr lang="en-US" altLang="ko-KR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ko-KR" altLang="en-US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포털</a:t>
              </a:r>
              <a:endParaRPr lang="en-US" altLang="ko-KR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8467245">
              <a:off x="7134075" y="2818501"/>
              <a:ext cx="399821" cy="38347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en-US" altLang="ko-KR" sz="16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…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543342" y="3200825"/>
              <a:ext cx="775835" cy="2842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ko-KR" altLang="en-US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서비스 </a:t>
              </a:r>
              <a:r>
                <a:rPr lang="en-US" altLang="ko-KR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#n</a:t>
              </a: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880992" y="3106564"/>
            <a:ext cx="1692547" cy="1692547"/>
            <a:chOff x="5054661" y="3143501"/>
            <a:chExt cx="2022575" cy="2022575"/>
          </a:xfrm>
        </p:grpSpPr>
        <p:sp>
          <p:nvSpPr>
            <p:cNvPr id="80" name="타원 79"/>
            <p:cNvSpPr/>
            <p:nvPr/>
          </p:nvSpPr>
          <p:spPr>
            <a:xfrm>
              <a:off x="5054661" y="3143501"/>
              <a:ext cx="2022575" cy="20225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endParaRPr lang="ko-KR" altLang="en-US" sz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cxnSp>
          <p:nvCxnSpPr>
            <p:cNvPr id="81" name="직선 연결선 80"/>
            <p:cNvCxnSpPr>
              <a:stCxn id="80" idx="1"/>
              <a:endCxn id="80" idx="5"/>
            </p:cNvCxnSpPr>
            <p:nvPr/>
          </p:nvCxnSpPr>
          <p:spPr>
            <a:xfrm>
              <a:off x="5350860" y="3439700"/>
              <a:ext cx="1430177" cy="143017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80" idx="0"/>
              <a:endCxn id="80" idx="4"/>
            </p:cNvCxnSpPr>
            <p:nvPr/>
          </p:nvCxnSpPr>
          <p:spPr>
            <a:xfrm>
              <a:off x="6065949" y="3143501"/>
              <a:ext cx="0" cy="20225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80" idx="7"/>
              <a:endCxn id="80" idx="3"/>
            </p:cNvCxnSpPr>
            <p:nvPr/>
          </p:nvCxnSpPr>
          <p:spPr>
            <a:xfrm flipH="1">
              <a:off x="5350860" y="3439700"/>
              <a:ext cx="1430177" cy="143017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80" idx="6"/>
              <a:endCxn id="80" idx="2"/>
            </p:cNvCxnSpPr>
            <p:nvPr/>
          </p:nvCxnSpPr>
          <p:spPr>
            <a:xfrm flipH="1">
              <a:off x="5054661" y="4154789"/>
              <a:ext cx="202257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/>
            <p:cNvSpPr/>
            <p:nvPr/>
          </p:nvSpPr>
          <p:spPr>
            <a:xfrm>
              <a:off x="5657709" y="3746549"/>
              <a:ext cx="816480" cy="8164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ko-KR" altLang="en-US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고</a:t>
              </a:r>
              <a:r>
                <a:rPr lang="ko-KR" altLang="en-US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객</a:t>
              </a:r>
              <a:endPara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8467245">
              <a:off x="5605167" y="3364225"/>
              <a:ext cx="399821" cy="38347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en-US" altLang="ko-KR" sz="16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…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78313" y="3367130"/>
              <a:ext cx="479275" cy="28846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ko-KR" altLang="en-US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관</a:t>
              </a:r>
              <a:r>
                <a:rPr lang="ko-KR" altLang="en-US" sz="1000" b="1" dirty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계</a:t>
              </a:r>
              <a:endParaRPr lang="ko-KR" altLang="en-US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470090" y="3811807"/>
              <a:ext cx="479274" cy="28846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ko-KR" altLang="en-US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이동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078313" y="4710901"/>
              <a:ext cx="479275" cy="28846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ko-KR" altLang="en-US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생산</a:t>
              </a:r>
              <a:endParaRPr lang="en-US" altLang="ko-KR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504648" y="4710901"/>
              <a:ext cx="610737" cy="28846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ko-KR" altLang="en-US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이벤트</a:t>
              </a:r>
              <a:endParaRPr lang="en-US" altLang="ko-KR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51915" y="4394943"/>
              <a:ext cx="479275" cy="28846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ko-KR" altLang="en-US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소비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193617" y="4375699"/>
              <a:ext cx="479274" cy="28846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ko-KR" altLang="en-US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구매</a:t>
              </a:r>
              <a:endParaRPr lang="en-US" altLang="ko-KR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89068" y="3746549"/>
              <a:ext cx="610737" cy="46875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/>
              <a:r>
                <a:rPr lang="ko-KR" altLang="en-US" sz="1000" b="1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커뮤니</a:t>
              </a:r>
              <a:endParaRPr lang="en-US" altLang="ko-KR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latinLnBrk="0"/>
              <a:r>
                <a:rPr lang="ko-KR" altLang="en-US" sz="1000" b="1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케이션</a:t>
              </a:r>
              <a:endParaRPr lang="en-US" altLang="ko-KR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94" name="직선 화살표 연결선 93"/>
          <p:cNvCxnSpPr/>
          <p:nvPr/>
        </p:nvCxnSpPr>
        <p:spPr>
          <a:xfrm flipV="1">
            <a:off x="6576183" y="3389574"/>
            <a:ext cx="294054" cy="2124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6779385" y="3881339"/>
            <a:ext cx="1770720" cy="1717497"/>
            <a:chOff x="6543342" y="2597777"/>
            <a:chExt cx="2085253" cy="2022575"/>
          </a:xfrm>
        </p:grpSpPr>
        <p:sp>
          <p:nvSpPr>
            <p:cNvPr id="96" name="타원 95"/>
            <p:cNvSpPr/>
            <p:nvPr/>
          </p:nvSpPr>
          <p:spPr>
            <a:xfrm>
              <a:off x="6583569" y="2597777"/>
              <a:ext cx="2022575" cy="20225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endParaRPr lang="ko-KR" altLang="en-US" sz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cxnSp>
          <p:nvCxnSpPr>
            <p:cNvPr id="97" name="직선 연결선 96"/>
            <p:cNvCxnSpPr>
              <a:stCxn id="96" idx="1"/>
              <a:endCxn id="96" idx="5"/>
            </p:cNvCxnSpPr>
            <p:nvPr/>
          </p:nvCxnSpPr>
          <p:spPr>
            <a:xfrm>
              <a:off x="6879768" y="2893976"/>
              <a:ext cx="1430177" cy="143017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96" idx="0"/>
              <a:endCxn id="96" idx="4"/>
            </p:cNvCxnSpPr>
            <p:nvPr/>
          </p:nvCxnSpPr>
          <p:spPr>
            <a:xfrm>
              <a:off x="7594857" y="2597777"/>
              <a:ext cx="0" cy="20225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stCxn id="96" idx="7"/>
              <a:endCxn id="96" idx="3"/>
            </p:cNvCxnSpPr>
            <p:nvPr/>
          </p:nvCxnSpPr>
          <p:spPr>
            <a:xfrm flipH="1">
              <a:off x="6879768" y="2893976"/>
              <a:ext cx="1430177" cy="143017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96" idx="6"/>
              <a:endCxn id="96" idx="2"/>
            </p:cNvCxnSpPr>
            <p:nvPr/>
          </p:nvCxnSpPr>
          <p:spPr>
            <a:xfrm flipH="1">
              <a:off x="6583569" y="3609065"/>
              <a:ext cx="202257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타원 100"/>
            <p:cNvSpPr/>
            <p:nvPr/>
          </p:nvSpPr>
          <p:spPr>
            <a:xfrm>
              <a:off x="7186617" y="3200825"/>
              <a:ext cx="816480" cy="8164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ko-KR" altLang="en-US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구매</a:t>
              </a:r>
              <a:r>
                <a:rPr lang="en-US" altLang="ko-KR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/>
              </a:r>
              <a:br>
                <a:rPr lang="en-US" altLang="ko-KR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en-US" altLang="ko-KR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“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결</a:t>
              </a:r>
              <a:r>
                <a:rPr lang="ko-KR" altLang="en-US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제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”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행동</a:t>
              </a:r>
              <a:endPara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636723" y="2774999"/>
              <a:ext cx="472312" cy="46194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ko-KR" altLang="en-US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소액</a:t>
              </a:r>
              <a:r>
                <a:rPr lang="en-US" altLang="ko-KR" sz="1000" b="1" dirty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/>
              </a:r>
              <a:br>
                <a:rPr lang="en-US" altLang="ko-KR" sz="1000" b="1" dirty="0"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ko-KR" altLang="en-US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결제</a:t>
              </a:r>
              <a:endParaRPr lang="en-US" altLang="ko-KR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980461" y="3219676"/>
              <a:ext cx="648134" cy="2842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ko-KR" altLang="en-US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결제</a:t>
              </a:r>
              <a:r>
                <a:rPr lang="en-US" altLang="ko-KR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PG</a:t>
              </a:r>
              <a:endParaRPr lang="ko-KR" altLang="en-US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571945" y="4118770"/>
              <a:ext cx="601865" cy="46194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ko-KR" altLang="en-US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스마트</a:t>
              </a:r>
              <a:r>
                <a:rPr lang="en-US" altLang="ko-KR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/>
              </a:r>
              <a:br>
                <a:rPr lang="en-US" altLang="ko-KR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ko-KR" altLang="en-US" sz="1000" b="1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월렛</a:t>
              </a:r>
              <a:endParaRPr lang="en-US" altLang="ko-KR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911310" y="3802812"/>
              <a:ext cx="670343" cy="2842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en-US" altLang="ko-KR" sz="1000" b="1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Paynow</a:t>
              </a:r>
              <a:endParaRPr lang="ko-KR" altLang="en-US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8467245">
              <a:off x="7134075" y="2818501"/>
              <a:ext cx="399821" cy="38347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en-US" altLang="ko-KR" sz="16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…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543342" y="3795214"/>
              <a:ext cx="886881" cy="46194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en-US" altLang="ko-KR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“</a:t>
              </a:r>
              <a:r>
                <a:rPr lang="ko-KR" altLang="en-US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결제</a:t>
              </a:r>
              <a:r>
                <a:rPr lang="en-US" altLang="ko-KR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” </a:t>
              </a:r>
              <a:r>
                <a:rPr lang="ko-KR" altLang="en-US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행동</a:t>
              </a:r>
              <a:r>
                <a:rPr lang="en-US" altLang="ko-KR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/>
              </a:r>
              <a:br>
                <a:rPr lang="en-US" altLang="ko-KR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en-US" altLang="ko-KR" sz="10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      #n</a:t>
              </a:r>
            </a:p>
          </p:txBody>
        </p:sp>
      </p:grpSp>
      <p:cxnSp>
        <p:nvCxnSpPr>
          <p:cNvPr id="108" name="직선 화살표 연결선 107"/>
          <p:cNvCxnSpPr/>
          <p:nvPr/>
        </p:nvCxnSpPr>
        <p:spPr>
          <a:xfrm>
            <a:off x="6576183" y="4159972"/>
            <a:ext cx="262438" cy="23903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925266" y="5741430"/>
            <a:ext cx="4707684" cy="60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rtlCol="0">
            <a:spAutoFit/>
          </a:bodyPr>
          <a:lstStyle>
            <a:defPPr>
              <a:defRPr lang="ko-KR"/>
            </a:defPPr>
            <a:lvl1pPr marL="354013" indent="-195263" latinLnBrk="0">
              <a:spcBef>
                <a:spcPts val="600"/>
              </a:spcBef>
              <a:buFont typeface="Arial" panose="020B0604020202020204" pitchFamily="34" charset="0"/>
              <a:buChar char="•"/>
              <a:defRPr sz="1400" b="1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/>
              <a:t>고객을 중심으로 통합된 </a:t>
            </a:r>
            <a:r>
              <a:rPr lang="en-US" altLang="ko-KR" dirty="0"/>
              <a:t>Multiple view</a:t>
            </a:r>
          </a:p>
          <a:p>
            <a:r>
              <a:rPr lang="ko-KR" altLang="en-US" dirty="0"/>
              <a:t>동일한 행동에 대한 </a:t>
            </a:r>
            <a:r>
              <a:rPr lang="ko-KR" altLang="en-US" u="sng" dirty="0"/>
              <a:t>단일 데이터 관리</a:t>
            </a:r>
            <a:endParaRPr lang="en-US" altLang="ko-KR" u="sng" dirty="0"/>
          </a:p>
        </p:txBody>
      </p:sp>
      <p:sp>
        <p:nvSpPr>
          <p:cNvPr id="110" name="이등변 삼각형 109"/>
          <p:cNvSpPr/>
          <p:nvPr/>
        </p:nvSpPr>
        <p:spPr>
          <a:xfrm rot="5400000">
            <a:off x="8180371" y="3641318"/>
            <a:ext cx="613328" cy="19615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625408" y="3288359"/>
            <a:ext cx="1152127" cy="100610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>
              <a:lnSpc>
                <a:spcPts val="1900"/>
              </a:lnSpc>
            </a:pPr>
            <a:r>
              <a:rPr lang="ko-KR" altLang="en-US" sz="1400" b="1" i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고객의 </a:t>
            </a:r>
            <a:endParaRPr lang="en-US" altLang="ko-KR" sz="1400" b="1" i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>
              <a:lnSpc>
                <a:spcPts val="1900"/>
              </a:lnSpc>
            </a:pPr>
            <a:r>
              <a:rPr lang="ko-KR" altLang="en-US" sz="1400" b="1" i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다양한 가입 채널과 다양한 결제 행동을</a:t>
            </a:r>
            <a:endParaRPr lang="en-US" altLang="ko-KR" sz="1400" b="1" i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>
              <a:lnSpc>
                <a:spcPts val="1900"/>
              </a:lnSpc>
            </a:pPr>
            <a:r>
              <a:rPr lang="ko-KR" altLang="en-US" sz="1400" b="1" i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통합하여 분석 가능</a:t>
            </a:r>
            <a:endParaRPr lang="en-US" altLang="ko-KR" sz="1400" b="1" i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2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  행동 중심의 데이터 분석은 단일 고객에 대한 복합적인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CDJ(Customer Decision Journey)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상에서의 분석 </a:t>
            </a:r>
            <a:r>
              <a:rPr lang="ko-KR" altLang="en-US" sz="1600" b="1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활용성이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극대화됨 </a:t>
            </a:r>
            <a:endParaRPr lang="en-US" altLang="ko-KR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별첨</a:t>
            </a:r>
            <a:r>
              <a:rPr lang="en-US" altLang="ko-KR" dirty="0" smtClean="0"/>
              <a:t>] Internal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고객정보자산화 활용</a:t>
            </a:r>
            <a:endParaRPr lang="ko-KR" altLang="en-US" dirty="0"/>
          </a:p>
        </p:txBody>
      </p:sp>
      <p:sp>
        <p:nvSpPr>
          <p:cNvPr id="4" name="실행 단추: 뒤로 또는 이전 3">
            <a:hlinkClick r:id="rId2" action="ppaction://hlinksldjump" highlightClick="1"/>
          </p:cNvPr>
          <p:cNvSpPr/>
          <p:nvPr/>
        </p:nvSpPr>
        <p:spPr>
          <a:xfrm>
            <a:off x="9576200" y="169772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91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086673" y="1783343"/>
            <a:ext cx="3565636" cy="26843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 latinLnBrk="0">
              <a:spcBef>
                <a:spcPts val="300"/>
              </a:spcBef>
              <a:buFont typeface="+mj-ea"/>
              <a:buAutoNum type="circleNumDbPlain"/>
            </a:pPr>
            <a:endParaRPr lang="en-US" altLang="ko-KR" sz="13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706130" y="5722498"/>
            <a:ext cx="5979875" cy="197132"/>
            <a:chOff x="2706130" y="4751386"/>
            <a:chExt cx="5979875" cy="258620"/>
          </a:xfrm>
        </p:grpSpPr>
        <p:sp>
          <p:nvSpPr>
            <p:cNvPr id="31" name="AutoShape 112"/>
            <p:cNvSpPr>
              <a:spLocks noChangeArrowheads="1"/>
            </p:cNvSpPr>
            <p:nvPr/>
          </p:nvSpPr>
          <p:spPr bwMode="auto">
            <a:xfrm rot="10800000">
              <a:off x="7598196" y="4751386"/>
              <a:ext cx="1087809" cy="258620"/>
            </a:xfrm>
            <a:prstGeom prst="downArrow">
              <a:avLst>
                <a:gd name="adj1" fmla="val 62731"/>
                <a:gd name="adj2" fmla="val 3257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 sz="1300">
                <a:latin typeface="Arial Narrow" panose="020B0606020202030204" pitchFamily="34" charset="0"/>
              </a:endParaRPr>
            </a:p>
          </p:txBody>
        </p:sp>
        <p:sp>
          <p:nvSpPr>
            <p:cNvPr id="40" name="AutoShape 112"/>
            <p:cNvSpPr>
              <a:spLocks noChangeArrowheads="1"/>
            </p:cNvSpPr>
            <p:nvPr/>
          </p:nvSpPr>
          <p:spPr bwMode="auto">
            <a:xfrm rot="10800000">
              <a:off x="2706130" y="4751386"/>
              <a:ext cx="1087809" cy="258620"/>
            </a:xfrm>
            <a:prstGeom prst="downArrow">
              <a:avLst>
                <a:gd name="adj1" fmla="val 62731"/>
                <a:gd name="adj2" fmla="val 3257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 sz="1300">
                <a:latin typeface="Arial Narrow" panose="020B0606020202030204" pitchFamily="34" charset="0"/>
              </a:endParaRPr>
            </a:p>
          </p:txBody>
        </p:sp>
        <p:sp>
          <p:nvSpPr>
            <p:cNvPr id="45" name="AutoShape 112"/>
            <p:cNvSpPr>
              <a:spLocks noChangeArrowheads="1"/>
            </p:cNvSpPr>
            <p:nvPr/>
          </p:nvSpPr>
          <p:spPr bwMode="auto">
            <a:xfrm rot="10800000">
              <a:off x="5171792" y="4751386"/>
              <a:ext cx="1087809" cy="258620"/>
            </a:xfrm>
            <a:prstGeom prst="downArrow">
              <a:avLst>
                <a:gd name="adj1" fmla="val 62731"/>
                <a:gd name="adj2" fmla="val 3257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 sz="1300"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73037"/>
            <a:ext cx="9359899" cy="3397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빅데이터</a:t>
            </a:r>
            <a:r>
              <a:rPr lang="en-US" altLang="ko-KR" dirty="0"/>
              <a:t> </a:t>
            </a:r>
            <a:r>
              <a:rPr lang="ko-KR" altLang="en-US" dirty="0"/>
              <a:t>전략 구조</a:t>
            </a:r>
            <a:endParaRPr lang="ko-KR" altLang="en-US" sz="1700" b="0" dirty="0"/>
          </a:p>
        </p:txBody>
      </p:sp>
      <p:grpSp>
        <p:nvGrpSpPr>
          <p:cNvPr id="3" name="그룹 2"/>
          <p:cNvGrpSpPr/>
          <p:nvPr/>
        </p:nvGrpSpPr>
        <p:grpSpPr>
          <a:xfrm>
            <a:off x="2706130" y="4516580"/>
            <a:ext cx="5979875" cy="197132"/>
            <a:chOff x="2706130" y="4751386"/>
            <a:chExt cx="5979875" cy="258620"/>
          </a:xfrm>
        </p:grpSpPr>
        <p:sp>
          <p:nvSpPr>
            <p:cNvPr id="24" name="AutoShape 112"/>
            <p:cNvSpPr>
              <a:spLocks noChangeArrowheads="1"/>
            </p:cNvSpPr>
            <p:nvPr/>
          </p:nvSpPr>
          <p:spPr bwMode="auto">
            <a:xfrm rot="10800000">
              <a:off x="7598196" y="4751386"/>
              <a:ext cx="1087809" cy="258620"/>
            </a:xfrm>
            <a:prstGeom prst="downArrow">
              <a:avLst>
                <a:gd name="adj1" fmla="val 62731"/>
                <a:gd name="adj2" fmla="val 3257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 sz="1300">
                <a:latin typeface="Arial Narrow" panose="020B0606020202030204" pitchFamily="34" charset="0"/>
              </a:endParaRPr>
            </a:p>
          </p:txBody>
        </p:sp>
        <p:sp>
          <p:nvSpPr>
            <p:cNvPr id="25" name="AutoShape 112"/>
            <p:cNvSpPr>
              <a:spLocks noChangeArrowheads="1"/>
            </p:cNvSpPr>
            <p:nvPr/>
          </p:nvSpPr>
          <p:spPr bwMode="auto">
            <a:xfrm rot="10800000">
              <a:off x="2706130" y="4751386"/>
              <a:ext cx="1087809" cy="258620"/>
            </a:xfrm>
            <a:prstGeom prst="downArrow">
              <a:avLst>
                <a:gd name="adj1" fmla="val 62731"/>
                <a:gd name="adj2" fmla="val 3257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 sz="1300">
                <a:latin typeface="Arial Narrow" panose="020B0606020202030204" pitchFamily="34" charset="0"/>
              </a:endParaRPr>
            </a:p>
          </p:txBody>
        </p:sp>
        <p:sp>
          <p:nvSpPr>
            <p:cNvPr id="26" name="AutoShape 112"/>
            <p:cNvSpPr>
              <a:spLocks noChangeArrowheads="1"/>
            </p:cNvSpPr>
            <p:nvPr/>
          </p:nvSpPr>
          <p:spPr bwMode="auto">
            <a:xfrm rot="10800000">
              <a:off x="5171792" y="4751386"/>
              <a:ext cx="1087809" cy="258620"/>
            </a:xfrm>
            <a:prstGeom prst="downArrow">
              <a:avLst>
                <a:gd name="adj1" fmla="val 62731"/>
                <a:gd name="adj2" fmla="val 3257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 sz="1300">
                <a:latin typeface="Arial Narrow" panose="020B0606020202030204" pitchFamily="34" charset="0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29138" y="908720"/>
            <a:ext cx="1849628" cy="33855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latinLnBrk="0"/>
            <a:r>
              <a:rPr lang="ko-KR" alt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지향점</a:t>
            </a:r>
            <a:r>
              <a:rPr lang="en-US" altLang="ko-KR" sz="16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비전</a:t>
            </a:r>
            <a:r>
              <a:rPr lang="en-US" altLang="ko-KR" sz="16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en-US" altLang="ko-KR" sz="16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9138" y="2418854"/>
            <a:ext cx="1849630" cy="115416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latinLnBrk="0"/>
            <a:r>
              <a:rPr lang="ko-KR" alt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전략 방향</a:t>
            </a:r>
            <a:endParaRPr lang="en-US" altLang="ko-KR" sz="16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9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(SVC / Biz</a:t>
            </a:r>
            <a:r>
              <a:rPr lang="ko-KR" altLang="en-US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영역에서</a:t>
            </a:r>
            <a:endParaRPr lang="en-US" altLang="ko-KR" sz="14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 활용 영역</a:t>
            </a:r>
            <a:endParaRPr lang="en-US" altLang="ko-KR" sz="14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중심으로</a:t>
            </a:r>
            <a:r>
              <a:rPr lang="en-US" altLang="ko-KR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…)</a:t>
            </a:r>
            <a:endParaRPr lang="en-US" altLang="ko-KR" sz="16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2" name="이등변 삼각형 31"/>
          <p:cNvSpPr/>
          <p:nvPr/>
        </p:nvSpPr>
        <p:spPr>
          <a:xfrm>
            <a:off x="1885322" y="793680"/>
            <a:ext cx="7604182" cy="590647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latinLnBrk="0">
              <a:lnSpc>
                <a:spcPct val="13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Monetization </a:t>
            </a:r>
            <a:r>
              <a:rPr lang="ko-KR" altLang="en-US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기회 창출</a:t>
            </a:r>
            <a:endParaRPr lang="en-US" altLang="ko-KR" sz="1400" b="1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37443" y="1783343"/>
            <a:ext cx="3570402" cy="26843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 latinLnBrk="0">
              <a:spcBef>
                <a:spcPts val="300"/>
              </a:spcBef>
              <a:buFont typeface="+mj-ea"/>
              <a:buAutoNum type="circleNumDbPlain"/>
            </a:pPr>
            <a:endParaRPr lang="en-US" altLang="ko-KR" sz="13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89681" y="4681053"/>
            <a:ext cx="2320707" cy="30750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</a:t>
            </a:r>
            <a:r>
              <a:rPr lang="en-US" altLang="ko-KR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源</a:t>
            </a:r>
            <a:r>
              <a:rPr lang="en-US" altLang="ko-KR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555343" y="4681053"/>
            <a:ext cx="2320707" cy="30750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플랫폼 </a:t>
            </a:r>
            <a:r>
              <a:rPr lang="en-US" altLang="ko-KR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物</a:t>
            </a:r>
            <a:r>
              <a:rPr lang="en-US" altLang="ko-KR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81747" y="4681053"/>
            <a:ext cx="2320707" cy="30750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사람 </a:t>
            </a:r>
            <a:r>
              <a:rPr lang="en-US" altLang="ko-KR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人</a:t>
            </a:r>
            <a:r>
              <a:rPr lang="en-US" altLang="ko-KR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86673" y="1475804"/>
            <a:ext cx="3565636" cy="3075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기존</a:t>
            </a:r>
            <a:r>
              <a:rPr lang="en-US" altLang="ko-KR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영역 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(Internal Service)</a:t>
            </a:r>
            <a:endParaRPr lang="ko-KR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737443" y="1475804"/>
            <a:ext cx="3565636" cy="3075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신규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영역 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(External New Business)</a:t>
            </a:r>
            <a:endParaRPr lang="ko-KR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086673" y="4967084"/>
            <a:ext cx="2326722" cy="7039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36000" rIns="54000" bIns="36000" rtlCol="0" anchor="ctr"/>
          <a:lstStyle/>
          <a:p>
            <a:pPr marL="182563" indent="-182563" latinLnBrk="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U+</a:t>
            </a: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만의 데이터 정의</a:t>
            </a:r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발굴</a:t>
            </a:r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</a:t>
            </a:r>
            <a:endParaRPr lang="en-US" altLang="ko-KR" sz="13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82563" indent="-182563" latinLnBrk="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외부 데이터와의</a:t>
            </a:r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연계</a:t>
            </a:r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/Mash-Up </a:t>
            </a: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통한 서비스</a:t>
            </a:r>
            <a:r>
              <a:rPr lang="en-US" altLang="ko-KR" sz="13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발굴</a:t>
            </a:r>
            <a:endParaRPr lang="en-US" altLang="ko-KR" sz="13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55343" y="4967084"/>
            <a:ext cx="2320707" cy="7039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36000" rIns="54000" bIns="36000" rtlCol="0" anchor="ctr"/>
          <a:lstStyle/>
          <a:p>
            <a:pPr marL="182563" indent="-182563" latinLnBrk="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기존</a:t>
            </a:r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신규 영역까지 포함하는 </a:t>
            </a:r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Scalability, Flexibility, Efficiency </a:t>
            </a: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기반 플랫폼 조기 확보</a:t>
            </a:r>
            <a:endParaRPr lang="en-US" altLang="ko-KR" sz="13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81748" y="4967084"/>
            <a:ext cx="2326098" cy="7039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36000" rIns="54000" bIns="36000" rtlCol="0" anchor="ctr"/>
          <a:lstStyle/>
          <a:p>
            <a:pPr marL="182563" indent="-182563" latinLnBrk="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13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빅데이터분석센터</a:t>
            </a: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조기 </a:t>
            </a:r>
            <a:r>
              <a:rPr lang="ko-KR" altLang="en-US" sz="13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셋팅</a:t>
            </a:r>
            <a:endParaRPr lang="en-US" altLang="ko-KR" sz="13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82563" indent="-182563" latinLnBrk="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외부 전문가 그룹과의 연계 통한 역량 확산</a:t>
            </a:r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3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자문단</a:t>
            </a:r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29138" y="4824735"/>
            <a:ext cx="1849630" cy="69249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latinLnBrk="0"/>
            <a:r>
              <a:rPr lang="ko-KR" alt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핵심 역량</a:t>
            </a:r>
            <a:endParaRPr lang="en-US" altLang="ko-KR" sz="16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9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차별화 기반의 </a:t>
            </a:r>
            <a:r>
              <a:rPr lang="ko-KR" altLang="en-US" sz="14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캐치업</a:t>
            </a:r>
            <a:r>
              <a:rPr lang="en-US" altLang="ko-KR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en-US" altLang="ko-KR" sz="16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86672" y="5879895"/>
            <a:ext cx="7215781" cy="4381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Governance</a:t>
            </a:r>
          </a:p>
        </p:txBody>
      </p:sp>
      <p:sp>
        <p:nvSpPr>
          <p:cNvPr id="63" name="AutoShape 112"/>
          <p:cNvSpPr>
            <a:spLocks noChangeArrowheads="1"/>
          </p:cNvSpPr>
          <p:nvPr/>
        </p:nvSpPr>
        <p:spPr bwMode="auto">
          <a:xfrm>
            <a:off x="6978739" y="2848817"/>
            <a:ext cx="1087809" cy="197132"/>
          </a:xfrm>
          <a:prstGeom prst="downArrow">
            <a:avLst>
              <a:gd name="adj1" fmla="val 62731"/>
              <a:gd name="adj2" fmla="val 32574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ko-KR" altLang="en-US" sz="1300">
              <a:latin typeface="Arial Narrow" panose="020B060602020203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177278" y="1870130"/>
            <a:ext cx="3384426" cy="5487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고객정보자산화 강화</a:t>
            </a:r>
            <a:endParaRPr lang="en-US" altLang="ko-KR" sz="13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en-US" altLang="ko-KR" sz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(Fact </a:t>
            </a:r>
            <a:r>
              <a:rPr lang="ko-KR" altLang="en-US" sz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정보 </a:t>
            </a:r>
            <a:r>
              <a:rPr lang="en-US" altLang="ko-KR" sz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+ </a:t>
            </a:r>
            <a:r>
              <a:rPr lang="ko-KR" altLang="en-US" sz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분석기반 예측 정보 결합</a:t>
            </a:r>
            <a:r>
              <a:rPr lang="en-US" altLang="ko-KR" sz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2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830431" y="3125530"/>
            <a:ext cx="3384426" cy="123148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 기반 신규 사업 발굴</a:t>
            </a:r>
            <a:endParaRPr lang="en-US" altLang="ko-KR" sz="13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현재 </a:t>
            </a:r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3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중금리</a:t>
            </a: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대출 모델</a:t>
            </a:r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UBI, </a:t>
            </a:r>
            <a:r>
              <a:rPr lang="ko-KR" altLang="en-US" sz="13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커넥티드</a:t>
            </a: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카</a:t>
            </a:r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…)</a:t>
            </a:r>
          </a:p>
          <a:p>
            <a:pPr marL="1588" algn="ctr" latinLnBrk="0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향후 지속적 빅데이터 분석 기반 신규 </a:t>
            </a:r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BM </a:t>
            </a: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모색</a:t>
            </a:r>
            <a:endParaRPr lang="ko-KR" altLang="en-US" sz="13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830431" y="1870130"/>
            <a:ext cx="3384426" cy="9107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분석 기반 </a:t>
            </a:r>
            <a:r>
              <a:rPr lang="ko-KR" altLang="en-US" sz="1300" b="1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신사업</a:t>
            </a:r>
            <a:r>
              <a:rPr lang="ko-KR" altLang="en-US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발굴 메커니즘</a:t>
            </a:r>
            <a:endParaRPr lang="en-US" altLang="ko-KR" sz="13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(U+ </a:t>
            </a: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단독 또는 외부</a:t>
            </a:r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3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그룹사</a:t>
            </a: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등</a:t>
            </a:r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협업 기반 포함</a:t>
            </a:r>
            <a:r>
              <a:rPr lang="en-US" altLang="ko-KR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en-US" altLang="ko-KR" sz="13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177278" y="2780928"/>
            <a:ext cx="3384426" cy="1574016"/>
            <a:chOff x="2177278" y="3081788"/>
            <a:chExt cx="3384426" cy="1273156"/>
          </a:xfrm>
        </p:grpSpPr>
        <p:grpSp>
          <p:nvGrpSpPr>
            <p:cNvPr id="6" name="그룹 5"/>
            <p:cNvGrpSpPr/>
            <p:nvPr/>
          </p:nvGrpSpPr>
          <p:grpSpPr>
            <a:xfrm>
              <a:off x="2263594" y="3351618"/>
              <a:ext cx="3211794" cy="922789"/>
              <a:chOff x="2263594" y="2587464"/>
              <a:chExt cx="3211794" cy="1095303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263594" y="2587464"/>
                <a:ext cx="1525796" cy="51074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588" algn="ctr" latinLnBrk="0"/>
                <a:r>
                  <a:rPr lang="ko-KR" altLang="en-US" sz="13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마케팅 고도화</a:t>
                </a: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949592" y="2587464"/>
                <a:ext cx="1525796" cy="51074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588" algn="ctr" latinLnBrk="0"/>
                <a:r>
                  <a:rPr lang="ko-KR" altLang="en-US" sz="13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고객 </a:t>
                </a:r>
                <a:r>
                  <a:rPr lang="en-US" altLang="ko-KR" sz="13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Care </a:t>
                </a:r>
                <a:r>
                  <a:rPr lang="ko-KR" altLang="en-US" sz="13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정교화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2263594" y="3172021"/>
                <a:ext cx="1525796" cy="51074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588" algn="ctr" latinLnBrk="0"/>
                <a:r>
                  <a:rPr lang="en-US" altLang="ko-KR" sz="13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Operation Excellency</a:t>
                </a:r>
                <a:endParaRPr lang="ko-KR" altLang="en-US" sz="13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3949592" y="3172021"/>
                <a:ext cx="1525796" cy="51074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588" algn="ctr" latinLnBrk="0"/>
                <a:r>
                  <a:rPr lang="en-US" altLang="ko-KR" sz="13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Service Smart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化</a:t>
                </a:r>
                <a:endParaRPr lang="ko-KR" altLang="en-US" sz="13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2177278" y="3081788"/>
              <a:ext cx="3384426" cy="1273156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ko-KR" altLang="en-US" sz="13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전략과제</a:t>
              </a:r>
            </a:p>
          </p:txBody>
        </p:sp>
      </p:grpSp>
      <p:sp>
        <p:nvSpPr>
          <p:cNvPr id="66" name="Oval 101"/>
          <p:cNvSpPr>
            <a:spLocks noChangeArrowheads="1"/>
          </p:cNvSpPr>
          <p:nvPr/>
        </p:nvSpPr>
        <p:spPr bwMode="auto">
          <a:xfrm>
            <a:off x="3721740" y="3521328"/>
            <a:ext cx="317016" cy="3109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lIns="0" tIns="0" rIns="0" bIns="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+</a:t>
            </a:r>
            <a:endParaRPr kumimoji="0" lang="en-US" altLang="ko-KR" b="1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9" name="AutoShape 112"/>
          <p:cNvSpPr>
            <a:spLocks noChangeArrowheads="1"/>
          </p:cNvSpPr>
          <p:nvPr/>
        </p:nvSpPr>
        <p:spPr bwMode="auto">
          <a:xfrm>
            <a:off x="3336343" y="2492896"/>
            <a:ext cx="1087809" cy="197132"/>
          </a:xfrm>
          <a:prstGeom prst="downArrow">
            <a:avLst>
              <a:gd name="adj1" fmla="val 62731"/>
              <a:gd name="adj2" fmla="val 32574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ko-KR" altLang="en-US" sz="13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0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별첨</a:t>
            </a:r>
            <a:r>
              <a:rPr lang="en-US" altLang="ko-KR" dirty="0" smtClean="0"/>
              <a:t>] Internal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마케팅</a:t>
            </a:r>
            <a:r>
              <a:rPr lang="en-US" altLang="ko-KR" dirty="0" smtClean="0"/>
              <a:t> </a:t>
            </a:r>
            <a:r>
              <a:rPr lang="ko-KR" altLang="en-US" dirty="0" smtClean="0"/>
              <a:t>고도화</a:t>
            </a:r>
            <a:endParaRPr lang="ko-KR" altLang="en-US" dirty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Multi-Dimension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Customer Profiling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기반의 고객 정보 자산과 외부 데이터를 캠페인 담당자가 직접 탐색하고 </a:t>
            </a:r>
            <a:r>
              <a:rPr lang="ko-KR" altLang="en-US" sz="1600" b="1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타겟팅하고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실행과 모니터링을 플랫폼 기반으로 수행함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endParaRPr lang="en-US" altLang="ko-KR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237" name="그룹 236"/>
          <p:cNvGrpSpPr/>
          <p:nvPr/>
        </p:nvGrpSpPr>
        <p:grpSpPr>
          <a:xfrm>
            <a:off x="280870" y="6003768"/>
            <a:ext cx="9337618" cy="521576"/>
            <a:chOff x="280870" y="5442625"/>
            <a:chExt cx="9337618" cy="999044"/>
          </a:xfrm>
        </p:grpSpPr>
        <p:sp>
          <p:nvSpPr>
            <p:cNvPr id="238" name="AutoShape 605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13807" y="5507525"/>
              <a:ext cx="8873114" cy="934144"/>
            </a:xfrm>
            <a:prstGeom prst="roundRect">
              <a:avLst>
                <a:gd name="adj" fmla="val 46256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FFFFFF">
                  <a:lumMod val="65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algn="ctr" latinLnBrk="0">
                <a:lnSpc>
                  <a:spcPct val="110000"/>
                </a:lnSpc>
                <a:spcBef>
                  <a:spcPts val="300"/>
                </a:spcBef>
              </a:pP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운영 업무 효율화를 위한 빅데이터 기반 마케팅 관리 플랫폼 운영</a:t>
              </a:r>
              <a:endParaRPr lang="ko-KR" altLang="en-US" sz="1400" b="1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39" name="AutoShape 31"/>
            <p:cNvSpPr>
              <a:spLocks noChangeArrowheads="1"/>
            </p:cNvSpPr>
            <p:nvPr/>
          </p:nvSpPr>
          <p:spPr bwMode="auto">
            <a:xfrm rot="5400000">
              <a:off x="65284" y="5658211"/>
              <a:ext cx="725070" cy="293897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240" name="AutoShape 32"/>
            <p:cNvSpPr>
              <a:spLocks noChangeArrowheads="1"/>
            </p:cNvSpPr>
            <p:nvPr/>
          </p:nvSpPr>
          <p:spPr bwMode="auto">
            <a:xfrm rot="16200000" flipH="1">
              <a:off x="9105795" y="5655004"/>
              <a:ext cx="725070" cy="300316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48545" y="2516467"/>
            <a:ext cx="68064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캠페인 기획 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#1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21929" y="2516467"/>
            <a:ext cx="782799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타겟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검증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721929" y="4933525"/>
            <a:ext cx="782799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캠페인 대상자 추출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648745" y="4933525"/>
            <a:ext cx="76160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캠페인 배치</a:t>
            </a:r>
          </a:p>
        </p:txBody>
      </p:sp>
      <p:sp>
        <p:nvSpPr>
          <p:cNvPr id="5" name="오각형 4"/>
          <p:cNvSpPr/>
          <p:nvPr/>
        </p:nvSpPr>
        <p:spPr>
          <a:xfrm>
            <a:off x="776536" y="2044826"/>
            <a:ext cx="871967" cy="360040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Planning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1529188" y="2044826"/>
            <a:ext cx="1114706" cy="360040"/>
          </a:xfrm>
          <a:prstGeom prst="chevron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Targeting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2524578" y="2044826"/>
            <a:ext cx="1060269" cy="360040"/>
          </a:xfrm>
          <a:prstGeom prst="chevron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Execution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3448751" y="2044826"/>
            <a:ext cx="1144209" cy="360040"/>
          </a:xfrm>
          <a:prstGeom prst="chevron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Monitoring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00575" y="2558139"/>
            <a:ext cx="494476" cy="19199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050" b="1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마케터</a:t>
            </a:r>
            <a:r>
              <a:rPr lang="ko-KR" alt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27" name="타원 26"/>
          <p:cNvSpPr/>
          <p:nvPr/>
        </p:nvSpPr>
        <p:spPr>
          <a:xfrm>
            <a:off x="180581" y="4902311"/>
            <a:ext cx="494476" cy="49447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IT</a:t>
            </a:r>
          </a:p>
          <a:p>
            <a:pPr marL="1588" algn="ctr" latinLnBrk="0"/>
            <a:r>
              <a:rPr lang="en-US" altLang="ko-KR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CRM</a:t>
            </a:r>
            <a:endParaRPr lang="ko-KR" altLang="en-US" sz="105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48744" y="2516467"/>
            <a:ext cx="761605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캠페인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수</a:t>
            </a:r>
            <a:r>
              <a: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행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80581" y="3124946"/>
            <a:ext cx="494476" cy="49447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050" b="1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마케터</a:t>
            </a:r>
            <a:r>
              <a:rPr lang="ko-KR" alt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#2</a:t>
            </a:r>
            <a:endParaRPr lang="ko-KR" altLang="en-US" sz="105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80581" y="3966207"/>
            <a:ext cx="494476" cy="49447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050" b="1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마케터</a:t>
            </a:r>
            <a:r>
              <a:rPr lang="ko-KR" alt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#n</a:t>
            </a:r>
            <a:endParaRPr lang="ko-KR" altLang="en-US" sz="105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1973884" y="3664561"/>
            <a:ext cx="311304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…</a:t>
            </a:r>
            <a:endParaRPr lang="ko-KR" altLang="en-US" sz="16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" name="꺾인 연결선 6"/>
          <p:cNvCxnSpPr>
            <a:stCxn id="3" idx="2"/>
            <a:endCxn id="20" idx="1"/>
          </p:cNvCxnSpPr>
          <p:nvPr/>
        </p:nvCxnSpPr>
        <p:spPr>
          <a:xfrm rot="16200000" flipH="1">
            <a:off x="354881" y="3782501"/>
            <a:ext cx="2201034" cy="53306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9" idx="2"/>
            <a:endCxn id="20" idx="1"/>
          </p:cNvCxnSpPr>
          <p:nvPr/>
        </p:nvCxnSpPr>
        <p:spPr>
          <a:xfrm rot="16200000" flipH="1">
            <a:off x="678917" y="4106537"/>
            <a:ext cx="1552962" cy="53306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3" idx="2"/>
            <a:endCxn id="20" idx="1"/>
          </p:cNvCxnSpPr>
          <p:nvPr/>
        </p:nvCxnSpPr>
        <p:spPr>
          <a:xfrm rot="16200000" flipH="1">
            <a:off x="1099548" y="4527167"/>
            <a:ext cx="711701" cy="53306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48545" y="3164539"/>
            <a:ext cx="68064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캠페인 기획 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#2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8545" y="4005800"/>
            <a:ext cx="68064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캠페인 기획 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#2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45" name="꺾인 연결선 44"/>
          <p:cNvCxnSpPr>
            <a:stCxn id="20" idx="0"/>
            <a:endCxn id="19" idx="2"/>
          </p:cNvCxnSpPr>
          <p:nvPr/>
        </p:nvCxnSpPr>
        <p:spPr>
          <a:xfrm rot="5400000" flipH="1" flipV="1">
            <a:off x="1120824" y="3941020"/>
            <a:ext cx="1985010" cy="12700"/>
          </a:xfrm>
          <a:prstGeom prst="bentConnector3">
            <a:avLst>
              <a:gd name="adj1" fmla="val 4315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721929" y="3164539"/>
            <a:ext cx="782799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타겟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검증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721929" y="4005800"/>
            <a:ext cx="782799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타겟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검증</a:t>
            </a:r>
          </a:p>
        </p:txBody>
      </p:sp>
      <p:cxnSp>
        <p:nvCxnSpPr>
          <p:cNvPr id="55" name="꺾인 연결선 54"/>
          <p:cNvCxnSpPr>
            <a:stCxn id="34" idx="2"/>
            <a:endCxn id="21" idx="0"/>
          </p:cNvCxnSpPr>
          <p:nvPr/>
        </p:nvCxnSpPr>
        <p:spPr>
          <a:xfrm rot="16200000" flipH="1">
            <a:off x="2323600" y="4227577"/>
            <a:ext cx="495677" cy="916218"/>
          </a:xfrm>
          <a:prstGeom prst="bentConnector3">
            <a:avLst>
              <a:gd name="adj1" fmla="val 6461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1" idx="0"/>
            <a:endCxn id="28" idx="2"/>
          </p:cNvCxnSpPr>
          <p:nvPr/>
        </p:nvCxnSpPr>
        <p:spPr>
          <a:xfrm rot="5400000" flipH="1" flipV="1">
            <a:off x="2037042" y="3941020"/>
            <a:ext cx="1985010" cy="12700"/>
          </a:xfrm>
          <a:prstGeom prst="bentConnector3">
            <a:avLst>
              <a:gd name="adj1" fmla="val 4270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648744" y="3164539"/>
            <a:ext cx="761605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캠페인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수</a:t>
            </a:r>
            <a:r>
              <a: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행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48744" y="4005800"/>
            <a:ext cx="761605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캠페인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수</a:t>
            </a:r>
            <a:r>
              <a: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행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3263853" y="2476874"/>
            <a:ext cx="494476" cy="49447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콜</a:t>
            </a:r>
            <a:r>
              <a:rPr lang="en-US" altLang="ko-KR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/>
            </a:r>
            <a:br>
              <a:rPr lang="en-US" altLang="ko-KR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센터</a:t>
            </a:r>
          </a:p>
        </p:txBody>
      </p:sp>
      <p:sp>
        <p:nvSpPr>
          <p:cNvPr id="68" name="타원 67"/>
          <p:cNvSpPr/>
          <p:nvPr/>
        </p:nvSpPr>
        <p:spPr>
          <a:xfrm>
            <a:off x="3263853" y="3124946"/>
            <a:ext cx="494476" cy="49447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콜</a:t>
            </a:r>
            <a:r>
              <a:rPr lang="en-US" altLang="ko-KR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/>
            </a:r>
            <a:br>
              <a:rPr lang="en-US" altLang="ko-KR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센터</a:t>
            </a:r>
          </a:p>
        </p:txBody>
      </p:sp>
      <p:sp>
        <p:nvSpPr>
          <p:cNvPr id="69" name="타원 68"/>
          <p:cNvSpPr/>
          <p:nvPr/>
        </p:nvSpPr>
        <p:spPr>
          <a:xfrm>
            <a:off x="3263853" y="3958049"/>
            <a:ext cx="494476" cy="49447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콜</a:t>
            </a:r>
            <a:r>
              <a:rPr lang="en-US" altLang="ko-KR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/>
            </a:r>
            <a:br>
              <a:rPr lang="en-US" altLang="ko-KR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센터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881379" y="2516467"/>
            <a:ext cx="567565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결과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통</a:t>
            </a:r>
            <a:r>
              <a: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계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881379" y="3156160"/>
            <a:ext cx="567565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결과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통</a:t>
            </a:r>
            <a:r>
              <a: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계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881379" y="3997421"/>
            <a:ext cx="567565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결과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통</a:t>
            </a:r>
            <a:r>
              <a: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계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1667" y="5645226"/>
            <a:ext cx="4181293" cy="43204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latinLnBrk="0"/>
            <a:r>
              <a:rPr lang="ko-KR" altLang="en-US" sz="1400" b="1" i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전체 사이클 관리 도구 부재</a:t>
            </a:r>
            <a:r>
              <a:rPr lang="en-US" altLang="ko-KR" sz="1400" b="1" i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400" b="1" i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수동</a:t>
            </a:r>
            <a:r>
              <a:rPr lang="en-US" altLang="ko-KR" sz="1400" b="1" i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400" b="1" i="1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타겟</a:t>
            </a:r>
            <a:r>
              <a:rPr lang="ko-KR" altLang="en-US" sz="1400" b="1" i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추출 및 중복 발생</a:t>
            </a:r>
            <a:r>
              <a:rPr lang="en-US" altLang="ko-KR" sz="1400" b="1" i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79" name="오각형 78"/>
          <p:cNvSpPr/>
          <p:nvPr/>
        </p:nvSpPr>
        <p:spPr>
          <a:xfrm>
            <a:off x="5638405" y="2044826"/>
            <a:ext cx="871967" cy="360040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Planning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0" name="갈매기형 수장 79"/>
          <p:cNvSpPr/>
          <p:nvPr/>
        </p:nvSpPr>
        <p:spPr>
          <a:xfrm>
            <a:off x="6391057" y="2044826"/>
            <a:ext cx="1114706" cy="360040"/>
          </a:xfrm>
          <a:prstGeom prst="chevron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Targeting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1" name="갈매기형 수장 80"/>
          <p:cNvSpPr/>
          <p:nvPr/>
        </p:nvSpPr>
        <p:spPr>
          <a:xfrm>
            <a:off x="7386447" y="2044826"/>
            <a:ext cx="1060269" cy="360040"/>
          </a:xfrm>
          <a:prstGeom prst="chevron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Execution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2" name="갈매기형 수장 81"/>
          <p:cNvSpPr/>
          <p:nvPr/>
        </p:nvSpPr>
        <p:spPr>
          <a:xfrm>
            <a:off x="8310620" y="2044826"/>
            <a:ext cx="1144209" cy="360040"/>
          </a:xfrm>
          <a:prstGeom prst="chevron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Monitoring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3" y="4958882"/>
            <a:ext cx="783121" cy="76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108"/>
          <p:cNvSpPr/>
          <p:nvPr/>
        </p:nvSpPr>
        <p:spPr>
          <a:xfrm>
            <a:off x="5672059" y="3723938"/>
            <a:ext cx="718739" cy="7541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Self- Service</a:t>
            </a:r>
            <a:b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Targeting </a:t>
            </a:r>
          </a:p>
          <a:p>
            <a:pPr marL="1588"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Discovery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295800" y="5645226"/>
            <a:ext cx="4181293" cy="43204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latinLnBrk="0"/>
            <a:r>
              <a:rPr lang="ko-KR" altLang="en-US" sz="1400" b="1" i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 행동 기반 데이터 자산 활용 </a:t>
            </a:r>
            <a:r>
              <a:rPr lang="en-US" altLang="ko-KR" sz="1400" b="1" i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400" b="1" i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 프로세스 시스템화</a:t>
            </a:r>
            <a:endParaRPr lang="en-US" altLang="ko-KR" sz="1400" b="1" i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672059" y="2558139"/>
            <a:ext cx="718998" cy="5668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캠페인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기획</a:t>
            </a:r>
            <a:r>
              <a: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Pool</a:t>
            </a:r>
          </a:p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탐</a:t>
            </a:r>
            <a:r>
              <a: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색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6510373" y="2543447"/>
            <a:ext cx="763938" cy="845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캠페인 대상자 추출 및 검증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672059" y="3214260"/>
            <a:ext cx="718998" cy="432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캠페인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</a:t>
            </a:r>
            <a:r>
              <a: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획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47" name="구부러진 연결선 246"/>
          <p:cNvCxnSpPr>
            <a:stCxn id="109" idx="2"/>
            <a:endCxn id="108" idx="1"/>
          </p:cNvCxnSpPr>
          <p:nvPr/>
        </p:nvCxnSpPr>
        <p:spPr>
          <a:xfrm rot="16200000" flipH="1">
            <a:off x="6053897" y="4455573"/>
            <a:ext cx="862599" cy="907534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 116"/>
          <p:cNvCxnSpPr>
            <a:stCxn id="108" idx="1"/>
            <a:endCxn id="109" idx="2"/>
          </p:cNvCxnSpPr>
          <p:nvPr/>
        </p:nvCxnSpPr>
        <p:spPr>
          <a:xfrm rot="10800000">
            <a:off x="6031429" y="4478042"/>
            <a:ext cx="907534" cy="862599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5100575" y="4902310"/>
            <a:ext cx="494476" cy="7417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공통 빅데이터 플랫폼 </a:t>
            </a: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5754615" y="5093402"/>
            <a:ext cx="792087" cy="4944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 포털</a:t>
            </a:r>
          </a:p>
        </p:txBody>
      </p:sp>
      <p:cxnSp>
        <p:nvCxnSpPr>
          <p:cNvPr id="129" name="구부러진 연결선 128"/>
          <p:cNvCxnSpPr>
            <a:stCxn id="108" idx="1"/>
            <a:endCxn id="113" idx="2"/>
          </p:cNvCxnSpPr>
          <p:nvPr/>
        </p:nvCxnSpPr>
        <p:spPr>
          <a:xfrm rot="10800000">
            <a:off x="6892343" y="3388942"/>
            <a:ext cx="46621" cy="1951698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 141"/>
          <p:cNvCxnSpPr>
            <a:stCxn id="113" idx="2"/>
            <a:endCxn id="126" idx="0"/>
          </p:cNvCxnSpPr>
          <p:nvPr/>
        </p:nvCxnSpPr>
        <p:spPr>
          <a:xfrm rot="5400000">
            <a:off x="5669271" y="3870331"/>
            <a:ext cx="1704460" cy="741683"/>
          </a:xfrm>
          <a:prstGeom prst="curvedConnector3">
            <a:avLst>
              <a:gd name="adj1" fmla="val 756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7415115" y="2543447"/>
            <a:ext cx="763938" cy="845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캠페인 수행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87" name="구부러진 연결선 186"/>
          <p:cNvCxnSpPr>
            <a:stCxn id="171" idx="2"/>
            <a:endCxn id="156" idx="0"/>
          </p:cNvCxnSpPr>
          <p:nvPr/>
        </p:nvCxnSpPr>
        <p:spPr>
          <a:xfrm rot="5400000">
            <a:off x="7081709" y="3870677"/>
            <a:ext cx="1197111" cy="2336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/>
          <p:cNvSpPr/>
          <p:nvPr/>
        </p:nvSpPr>
        <p:spPr>
          <a:xfrm>
            <a:off x="8446716" y="2543447"/>
            <a:ext cx="763938" cy="845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결과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</a:t>
            </a:r>
            <a:r>
              <a: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석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95" name="구부러진 연결선 194"/>
          <p:cNvCxnSpPr>
            <a:stCxn id="156" idx="0"/>
            <a:endCxn id="194" idx="2"/>
          </p:cNvCxnSpPr>
          <p:nvPr/>
        </p:nvCxnSpPr>
        <p:spPr>
          <a:xfrm rot="5400000" flipH="1" flipV="1">
            <a:off x="7597509" y="3354878"/>
            <a:ext cx="1197111" cy="1265241"/>
          </a:xfrm>
          <a:prstGeom prst="curvedConnector3">
            <a:avLst>
              <a:gd name="adj1" fmla="val 6442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 198"/>
          <p:cNvCxnSpPr>
            <a:stCxn id="194" idx="2"/>
            <a:endCxn id="108" idx="3"/>
          </p:cNvCxnSpPr>
          <p:nvPr/>
        </p:nvCxnSpPr>
        <p:spPr>
          <a:xfrm rot="5400000">
            <a:off x="7299536" y="3811491"/>
            <a:ext cx="1951698" cy="1106601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5672059" y="4586053"/>
            <a:ext cx="3782770" cy="3162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공통 마케팅 플랫폼</a:t>
            </a:r>
          </a:p>
        </p:txBody>
      </p:sp>
      <p:sp>
        <p:nvSpPr>
          <p:cNvPr id="209" name="직사각형 208"/>
          <p:cNvSpPr/>
          <p:nvPr/>
        </p:nvSpPr>
        <p:spPr>
          <a:xfrm>
            <a:off x="8446715" y="3891864"/>
            <a:ext cx="763939" cy="626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 정보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자산 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Update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273051" y="1475906"/>
            <a:ext cx="4463925" cy="360040"/>
            <a:chOff x="319928" y="1475906"/>
            <a:chExt cx="5654286" cy="360040"/>
          </a:xfrm>
        </p:grpSpPr>
        <p:sp>
          <p:nvSpPr>
            <p:cNvPr id="70" name="Text Box 90"/>
            <p:cNvSpPr txBox="1">
              <a:spLocks noChangeArrowheads="1"/>
            </p:cNvSpPr>
            <p:nvPr/>
          </p:nvSpPr>
          <p:spPr bwMode="auto">
            <a:xfrm>
              <a:off x="326731" y="1475906"/>
              <a:ext cx="28840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en-US" altLang="ko-KR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As-Is </a:t>
              </a: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캠페인 프로세스</a:t>
              </a:r>
              <a:endParaRPr lang="ko-KR" altLang="en-US" sz="1600" b="1" dirty="0">
                <a:latin typeface="Arial Narrow" pitchFamily="34" charset="0"/>
                <a:ea typeface="LG스마트체 Regular" pitchFamily="50" charset="-127"/>
                <a:cs typeface="Arial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 bwMode="auto">
            <a:xfrm>
              <a:off x="319928" y="1835946"/>
              <a:ext cx="5654286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7" name="그룹 76"/>
          <p:cNvGrpSpPr/>
          <p:nvPr/>
        </p:nvGrpSpPr>
        <p:grpSpPr>
          <a:xfrm>
            <a:off x="5025008" y="1475906"/>
            <a:ext cx="4614292" cy="360040"/>
            <a:chOff x="319928" y="1475906"/>
            <a:chExt cx="6310111" cy="360040"/>
          </a:xfrm>
        </p:grpSpPr>
        <p:sp>
          <p:nvSpPr>
            <p:cNvPr id="78" name="Text Box 90"/>
            <p:cNvSpPr txBox="1">
              <a:spLocks noChangeArrowheads="1"/>
            </p:cNvSpPr>
            <p:nvPr/>
          </p:nvSpPr>
          <p:spPr bwMode="auto">
            <a:xfrm>
              <a:off x="326731" y="1475906"/>
              <a:ext cx="51048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en-US" altLang="ko-KR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To-Be Self Service </a:t>
              </a: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기반 캠페인 프로세스</a:t>
              </a:r>
              <a:endParaRPr lang="ko-KR" altLang="en-US" sz="1600" b="1" dirty="0">
                <a:latin typeface="Arial Narrow" pitchFamily="34" charset="0"/>
                <a:ea typeface="LG스마트체 Regular" pitchFamily="50" charset="-127"/>
                <a:cs typeface="Arial" charset="0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 bwMode="auto">
            <a:xfrm>
              <a:off x="319928" y="1835946"/>
              <a:ext cx="6310111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" name="실행 단추: 뒤로 또는 이전 74">
            <a:hlinkClick r:id="rId3" action="ppaction://hlinksldjump" highlightClick="1"/>
          </p:cNvPr>
          <p:cNvSpPr/>
          <p:nvPr/>
        </p:nvSpPr>
        <p:spPr>
          <a:xfrm>
            <a:off x="9576200" y="169772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2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73037"/>
            <a:ext cx="5111997" cy="3397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별첨</a:t>
            </a:r>
            <a:r>
              <a:rPr lang="en-US" altLang="ko-KR" dirty="0"/>
              <a:t>] Internal </a:t>
            </a:r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en-US" altLang="ko-KR" dirty="0" smtClean="0"/>
              <a:t>Customer Care </a:t>
            </a:r>
            <a:r>
              <a:rPr lang="ko-KR" altLang="en-US" dirty="0" smtClean="0"/>
              <a:t>정교</a:t>
            </a:r>
            <a:r>
              <a:rPr lang="ko-KR" altLang="en-US" dirty="0"/>
              <a:t>화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 고유의 생성 데이터 기반으로는 한계점이 있으며</a:t>
            </a: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이와 함께 고객 행동 기반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CDJ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정보와 외부 신규 데이터를 융합한 새로운 가치의 서비스 개발 가능</a:t>
            </a:r>
            <a:endParaRPr lang="en-US" altLang="ko-KR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0" name="타원 199"/>
          <p:cNvSpPr/>
          <p:nvPr/>
        </p:nvSpPr>
        <p:spPr>
          <a:xfrm>
            <a:off x="3731863" y="3415083"/>
            <a:ext cx="494476" cy="494476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</a:t>
            </a:r>
          </a:p>
        </p:txBody>
      </p:sp>
      <p:grpSp>
        <p:nvGrpSpPr>
          <p:cNvPr id="237" name="그룹 236"/>
          <p:cNvGrpSpPr/>
          <p:nvPr/>
        </p:nvGrpSpPr>
        <p:grpSpPr>
          <a:xfrm>
            <a:off x="280870" y="5927464"/>
            <a:ext cx="9337618" cy="521576"/>
            <a:chOff x="280870" y="5442625"/>
            <a:chExt cx="9337618" cy="999044"/>
          </a:xfrm>
        </p:grpSpPr>
        <p:sp>
          <p:nvSpPr>
            <p:cNvPr id="238" name="AutoShape 605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13807" y="5507525"/>
              <a:ext cx="8873114" cy="934144"/>
            </a:xfrm>
            <a:prstGeom prst="roundRect">
              <a:avLst>
                <a:gd name="adj" fmla="val 46256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FFFFFF">
                  <a:lumMod val="65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algn="ctr" latinLnBrk="0">
                <a:lnSpc>
                  <a:spcPct val="110000"/>
                </a:lnSpc>
                <a:spcBef>
                  <a:spcPts val="300"/>
                </a:spcBef>
              </a:pP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고객의 다양한 행동 기반 프로파일 데이터를 활용한 신규 서비스 개발 </a:t>
              </a: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내부 </a:t>
              </a: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+ 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외부 데이터</a:t>
              </a: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endParaRPr lang="ko-KR" altLang="en-US" sz="1400" b="1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39" name="AutoShape 31"/>
            <p:cNvSpPr>
              <a:spLocks noChangeArrowheads="1"/>
            </p:cNvSpPr>
            <p:nvPr/>
          </p:nvSpPr>
          <p:spPr bwMode="auto">
            <a:xfrm rot="5400000">
              <a:off x="65284" y="5658211"/>
              <a:ext cx="725070" cy="293897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240" name="AutoShape 32"/>
            <p:cNvSpPr>
              <a:spLocks noChangeArrowheads="1"/>
            </p:cNvSpPr>
            <p:nvPr/>
          </p:nvSpPr>
          <p:spPr bwMode="auto">
            <a:xfrm rot="16200000" flipH="1">
              <a:off x="9105795" y="5655004"/>
              <a:ext cx="725070" cy="300316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</p:grpSp>
      <p:pic>
        <p:nvPicPr>
          <p:cNvPr id="1026" name="Picture 2" descr="https://pixabay.com/static/uploads/photo/2016/03/10/16/33/icons-1248706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20" y="3425177"/>
            <a:ext cx="676298" cy="51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11667" y="2190661"/>
            <a:ext cx="734137" cy="5182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스마트카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en-US" altLang="ko-KR" sz="1400" b="1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TiA</a:t>
            </a:r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476138" y="3072090"/>
            <a:ext cx="5261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배터리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505512" y="3569492"/>
            <a:ext cx="6399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엔진오일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161956" y="3060447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연료 소비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022193" y="4170277"/>
            <a:ext cx="8402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시동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On/Off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981097" y="3628785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급출발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제동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2438477" y="4067150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</a:t>
            </a:r>
          </a:p>
        </p:txBody>
      </p:sp>
      <p:sp>
        <p:nvSpPr>
          <p:cNvPr id="7" name="타원 6"/>
          <p:cNvSpPr/>
          <p:nvPr/>
        </p:nvSpPr>
        <p:spPr>
          <a:xfrm>
            <a:off x="1287648" y="2837559"/>
            <a:ext cx="1688882" cy="1688882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176672" y="3538702"/>
            <a:ext cx="395890" cy="247238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220120" y="2845338"/>
            <a:ext cx="1849455" cy="1352701"/>
            <a:chOff x="5610364" y="2033196"/>
            <a:chExt cx="2341941" cy="1688882"/>
          </a:xfrm>
        </p:grpSpPr>
        <p:pic>
          <p:nvPicPr>
            <p:cNvPr id="145" name="Picture 2" descr="https://pixabay.com/static/uploads/photo/2016/03/10/16/33/icons-1248706_960_72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9367" y="2544543"/>
              <a:ext cx="676298" cy="513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직사각형 145"/>
            <p:cNvSpPr/>
            <p:nvPr/>
          </p:nvSpPr>
          <p:spPr>
            <a:xfrm>
              <a:off x="7283012" y="2267727"/>
              <a:ext cx="5261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배터리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312386" y="2765129"/>
              <a:ext cx="6399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엔진오일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986164" y="2123157"/>
              <a:ext cx="6751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연료 소비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610364" y="2678254"/>
              <a:ext cx="8402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시동 </a:t>
              </a:r>
              <a:r>
                <a:rPr lang="en-US" altLang="ko-KR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On/Off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6111580" y="3231462"/>
              <a:ext cx="80342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급출발</a:t>
              </a:r>
              <a:r>
                <a:rPr lang="en-US" altLang="ko-KR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</a:t>
              </a:r>
              <a:r>
                <a:rPr lang="ko-KR" altLang="en-US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제동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7245351" y="3262787"/>
              <a:ext cx="41229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</a:t>
              </a:r>
              <a:r>
                <a:rPr lang="ko-KR" altLang="en-US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장</a:t>
              </a:r>
            </a:p>
          </p:txBody>
        </p:sp>
        <p:sp>
          <p:nvSpPr>
            <p:cNvPr id="152" name="타원 151"/>
            <p:cNvSpPr/>
            <p:nvPr/>
          </p:nvSpPr>
          <p:spPr>
            <a:xfrm>
              <a:off x="6094522" y="2033196"/>
              <a:ext cx="1688882" cy="1688882"/>
            </a:xfrm>
            <a:prstGeom prst="ellips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endParaRPr lang="ko-KR" altLang="en-US" sz="14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54" name="타원 153"/>
          <p:cNvSpPr/>
          <p:nvPr/>
        </p:nvSpPr>
        <p:spPr>
          <a:xfrm>
            <a:off x="7498486" y="2484158"/>
            <a:ext cx="504055" cy="504055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이동</a:t>
            </a:r>
          </a:p>
        </p:txBody>
      </p:sp>
      <p:sp>
        <p:nvSpPr>
          <p:cNvPr id="155" name="타원 154"/>
          <p:cNvSpPr/>
          <p:nvPr/>
        </p:nvSpPr>
        <p:spPr>
          <a:xfrm>
            <a:off x="7498486" y="3059003"/>
            <a:ext cx="504055" cy="504055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소비</a:t>
            </a:r>
          </a:p>
        </p:txBody>
      </p:sp>
      <p:sp>
        <p:nvSpPr>
          <p:cNvPr id="156" name="타원 155"/>
          <p:cNvSpPr/>
          <p:nvPr/>
        </p:nvSpPr>
        <p:spPr>
          <a:xfrm>
            <a:off x="7498486" y="3631009"/>
            <a:ext cx="504055" cy="504055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관계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74550" y="2207159"/>
            <a:ext cx="46038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내부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678688" y="2207159"/>
            <a:ext cx="46038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외부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8057982" y="2484158"/>
            <a:ext cx="563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U+ </a:t>
            </a:r>
            <a:r>
              <a:rPr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/>
            </a:r>
            <a:br>
              <a:rPr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</a:br>
            <a:r>
              <a:rPr lang="en-US" altLang="ko-KR" sz="12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Navi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.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8636592" y="2484158"/>
            <a:ext cx="552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 latinLnBrk="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버스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</a:b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이용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8057982" y="3082183"/>
            <a:ext cx="587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 latinLnBrk="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쇼핑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  <a:p>
            <a:pPr marL="90488" indent="-90488" latinLnBrk="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렌</a:t>
            </a:r>
            <a:r>
              <a:rPr lang="ko-KR" altLang="en-US" sz="1200" dirty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트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.</a:t>
            </a:r>
          </a:p>
        </p:txBody>
      </p:sp>
      <p:sp>
        <p:nvSpPr>
          <p:cNvPr id="162" name="직사각형 161"/>
          <p:cNvSpPr/>
          <p:nvPr/>
        </p:nvSpPr>
        <p:spPr>
          <a:xfrm>
            <a:off x="8636592" y="3082183"/>
            <a:ext cx="552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 latinLnBrk="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교통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</a:b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카드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8057982" y="3652203"/>
            <a:ext cx="552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 latinLnBrk="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가족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</a:b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탑승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8636592" y="3638829"/>
            <a:ext cx="5376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SNS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774476" y="2183063"/>
            <a:ext cx="899605" cy="53860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 내부</a:t>
            </a:r>
            <a:endParaRPr lang="en-US" altLang="ko-KR" sz="1200" b="1" u="sng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>
              <a:spcBef>
                <a:spcPts val="600"/>
              </a:spcBef>
            </a:pPr>
            <a:r>
              <a:rPr lang="ko-KR" altLang="en-US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 데이터</a:t>
            </a:r>
            <a:endParaRPr lang="en-US" altLang="ko-KR" sz="1200" b="1" u="sng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7126448" y="3413565"/>
            <a:ext cx="295725" cy="2957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+</a:t>
            </a:r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746611" y="1988840"/>
            <a:ext cx="172171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행동 기반 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CDJ</a:t>
            </a:r>
          </a:p>
        </p:txBody>
      </p:sp>
      <p:sp>
        <p:nvSpPr>
          <p:cNvPr id="186" name="직사각형 185"/>
          <p:cNvSpPr/>
          <p:nvPr/>
        </p:nvSpPr>
        <p:spPr>
          <a:xfrm>
            <a:off x="8636592" y="4251318"/>
            <a:ext cx="552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 latinLnBrk="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사고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</a:b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이력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7498486" y="4230122"/>
            <a:ext cx="504055" cy="504055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New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41032" y="5157192"/>
            <a:ext cx="4306015" cy="72008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indent="-88900" latinLnBrk="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UBI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위한 위험률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스코어링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분석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0488" indent="-88900" latinLnBrk="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이동 패턴에 따른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컨텐츠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소비 추천 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Right Time 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탐지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0488" indent="-88900" latinLnBrk="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차량 모니터링 결과에 따른 정비 예약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부품 주문 등 확장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665228" y="2204864"/>
            <a:ext cx="899605" cy="53860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 내부</a:t>
            </a:r>
            <a:endParaRPr lang="en-US" altLang="ko-KR" sz="1200" b="1" u="sng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>
              <a:spcBef>
                <a:spcPts val="600"/>
              </a:spcBef>
            </a:pPr>
            <a:r>
              <a:rPr lang="ko-KR" altLang="en-US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 데이터</a:t>
            </a:r>
            <a:endParaRPr lang="en-US" altLang="ko-KR" sz="1200" b="1" u="sng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11667" y="5085184"/>
            <a:ext cx="4181293" cy="72008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indent="-88900" latinLnBrk="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자동차 상세 모니터링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400" b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결과 인지 후 고객 스스로 후속 처리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52" name="이등변 삼각형 51"/>
          <p:cNvSpPr/>
          <p:nvPr/>
        </p:nvSpPr>
        <p:spPr>
          <a:xfrm rot="10800000">
            <a:off x="1334028" y="4857904"/>
            <a:ext cx="1688217" cy="22728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3" name="이등변 삼각형 52"/>
          <p:cNvSpPr/>
          <p:nvPr/>
        </p:nvSpPr>
        <p:spPr>
          <a:xfrm rot="10800000">
            <a:off x="6501955" y="4885896"/>
            <a:ext cx="1688217" cy="22728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73051" y="1475906"/>
            <a:ext cx="4463925" cy="360040"/>
            <a:chOff x="319928" y="1475906"/>
            <a:chExt cx="5654286" cy="360040"/>
          </a:xfrm>
        </p:grpSpPr>
        <p:sp>
          <p:nvSpPr>
            <p:cNvPr id="55" name="Text Box 90"/>
            <p:cNvSpPr txBox="1">
              <a:spLocks noChangeArrowheads="1"/>
            </p:cNvSpPr>
            <p:nvPr/>
          </p:nvSpPr>
          <p:spPr bwMode="auto">
            <a:xfrm>
              <a:off x="326731" y="1475906"/>
              <a:ext cx="28840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en-US" altLang="ko-KR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As-Is </a:t>
              </a:r>
              <a:r>
                <a:rPr lang="ko-KR" altLang="en-US" sz="1600" b="1" dirty="0" err="1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컨시어지</a:t>
              </a: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 서비스</a:t>
              </a:r>
              <a:endParaRPr lang="ko-KR" altLang="en-US" sz="1600" b="1" dirty="0">
                <a:latin typeface="Arial Narrow" pitchFamily="34" charset="0"/>
                <a:ea typeface="LG스마트체 Regular" pitchFamily="50" charset="-127"/>
                <a:cs typeface="Arial" charset="0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319928" y="1835946"/>
              <a:ext cx="5654286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그룹 57"/>
          <p:cNvGrpSpPr/>
          <p:nvPr/>
        </p:nvGrpSpPr>
        <p:grpSpPr>
          <a:xfrm>
            <a:off x="5025008" y="1475906"/>
            <a:ext cx="4614292" cy="360040"/>
            <a:chOff x="319928" y="1475906"/>
            <a:chExt cx="6310111" cy="360040"/>
          </a:xfrm>
        </p:grpSpPr>
        <p:sp>
          <p:nvSpPr>
            <p:cNvPr id="59" name="Text Box 90"/>
            <p:cNvSpPr txBox="1">
              <a:spLocks noChangeArrowheads="1"/>
            </p:cNvSpPr>
            <p:nvPr/>
          </p:nvSpPr>
          <p:spPr bwMode="auto">
            <a:xfrm>
              <a:off x="326731" y="1475906"/>
              <a:ext cx="429596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en-US" altLang="ko-KR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To-Be </a:t>
              </a: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고객 통합 </a:t>
              </a:r>
              <a:r>
                <a:rPr lang="ko-KR" altLang="en-US" sz="1600" b="1" dirty="0" err="1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컨시어지</a:t>
              </a: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 서비스</a:t>
              </a:r>
              <a:endParaRPr lang="ko-KR" altLang="en-US" sz="1600" b="1" dirty="0">
                <a:latin typeface="Arial Narrow" pitchFamily="34" charset="0"/>
                <a:ea typeface="LG스마트체 Regular" pitchFamily="50" charset="-127"/>
                <a:cs typeface="Arial" charset="0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 bwMode="auto">
            <a:xfrm>
              <a:off x="319928" y="1835946"/>
              <a:ext cx="6310111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실행 단추: 뒤로 또는 이전 60">
            <a:hlinkClick r:id="rId4" action="ppaction://hlinksldjump" highlightClick="1"/>
          </p:cNvPr>
          <p:cNvSpPr/>
          <p:nvPr/>
        </p:nvSpPr>
        <p:spPr>
          <a:xfrm>
            <a:off x="9576200" y="169772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7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1" y="173037"/>
            <a:ext cx="6372082" cy="339725"/>
          </a:xfrm>
        </p:spPr>
        <p:txBody>
          <a:bodyPr>
            <a:normAutofit fontScale="90000"/>
          </a:bodyPr>
          <a:lstStyle/>
          <a:p>
            <a:pPr latinLnBrk="0"/>
            <a:r>
              <a:rPr lang="en-US" altLang="ko-KR" dirty="0"/>
              <a:t>[</a:t>
            </a:r>
            <a:r>
              <a:rPr lang="ko-KR" altLang="en-US" dirty="0"/>
              <a:t>별첨</a:t>
            </a:r>
            <a:r>
              <a:rPr lang="en-US" altLang="ko-KR" dirty="0"/>
              <a:t>] Internal </a:t>
            </a:r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prstClr val="black"/>
                </a:solidFill>
              </a:rPr>
              <a:t>Operation Excellency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51619" y="1556793"/>
            <a:ext cx="8550923" cy="4824535"/>
            <a:chOff x="1271814" y="1748341"/>
            <a:chExt cx="7573298" cy="4272947"/>
          </a:xfrm>
        </p:grpSpPr>
        <p:sp>
          <p:nvSpPr>
            <p:cNvPr id="7" name="오각형 6"/>
            <p:cNvSpPr/>
            <p:nvPr/>
          </p:nvSpPr>
          <p:spPr>
            <a:xfrm>
              <a:off x="1280592" y="1994562"/>
              <a:ext cx="2444805" cy="431874"/>
            </a:xfrm>
            <a:prstGeom prst="homePlate">
              <a:avLst>
                <a:gd name="adj" fmla="val 2386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데이터 분석 업무 효율화</a:t>
              </a:r>
            </a:p>
          </p:txBody>
        </p:sp>
        <p:sp>
          <p:nvSpPr>
            <p:cNvPr id="8" name="오각형 7"/>
            <p:cNvSpPr/>
            <p:nvPr/>
          </p:nvSpPr>
          <p:spPr>
            <a:xfrm>
              <a:off x="3730397" y="1994562"/>
              <a:ext cx="2589615" cy="431874"/>
            </a:xfrm>
            <a:prstGeom prst="homePlate">
              <a:avLst>
                <a:gd name="adj" fmla="val 2386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OPEX/CAPEX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개선</a:t>
              </a:r>
              <a:endParaRPr lang="ko-KR" altLang="en-US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9" name="오각형 8"/>
            <p:cNvSpPr/>
            <p:nvPr/>
          </p:nvSpPr>
          <p:spPr>
            <a:xfrm>
              <a:off x="6325112" y="1994562"/>
              <a:ext cx="2520000" cy="431874"/>
            </a:xfrm>
            <a:prstGeom prst="homePlate">
              <a:avLst>
                <a:gd name="adj" fmla="val 2386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NW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자율 운영 기</a:t>
              </a:r>
              <a:r>
                <a:rPr lang="ko-KR" altLang="en-US" sz="1400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능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도입</a:t>
              </a:r>
              <a:endParaRPr lang="ko-KR" altLang="en-US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71814" y="1748341"/>
              <a:ext cx="444660" cy="2180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단계</a:t>
              </a:r>
              <a:r>
                <a:rPr lang="en-US" altLang="ko-KR" sz="10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en-US" altLang="ko-KR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I.</a:t>
              </a:r>
              <a:endParaRPr lang="ko-KR" altLang="en-US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06210" y="1748341"/>
              <a:ext cx="475895" cy="2180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단계</a:t>
              </a:r>
              <a:r>
                <a:rPr lang="en-US" altLang="ko-KR" sz="10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II</a:t>
              </a:r>
              <a:r>
                <a:rPr lang="en-US" altLang="ko-KR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.</a:t>
              </a:r>
              <a:endParaRPr lang="ko-KR" altLang="en-US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72455" y="1748341"/>
              <a:ext cx="504289" cy="2180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단계</a:t>
              </a:r>
              <a:r>
                <a:rPr lang="en-US" altLang="ko-KR" sz="10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III</a:t>
              </a:r>
              <a:r>
                <a:rPr lang="en-US" altLang="ko-KR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.</a:t>
              </a:r>
              <a:endParaRPr lang="ko-KR" altLang="en-US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37246" y="2588852"/>
              <a:ext cx="1745135" cy="408883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en-US" altLang="ko-KR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“</a:t>
              </a:r>
              <a:r>
                <a:rPr lang="ko-KR" altLang="en-US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플랫폼 </a:t>
              </a:r>
              <a:r>
                <a:rPr lang="ko-KR" altLang="en-US" sz="1200" b="1" i="1" u="sng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도입</a:t>
              </a:r>
              <a:r>
                <a:rPr lang="en-US" altLang="ko-KR" sz="1200" b="1" i="1" u="sng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lang="ko-KR" altLang="en-US" sz="1200" b="1" i="1" u="sng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전문 인력 육성</a:t>
              </a:r>
              <a:r>
                <a:rPr lang="en-US" altLang="ko-KR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br>
                <a:rPr lang="en-US" altLang="ko-KR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ko-KR" altLang="en-US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현장 </a:t>
              </a:r>
              <a:r>
                <a:rPr lang="ko-KR" altLang="en-US" sz="1200" b="1" i="1" u="sng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문제 </a:t>
              </a:r>
              <a:r>
                <a:rPr lang="ko-KR" altLang="en-US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개선</a:t>
              </a:r>
              <a:r>
                <a:rPr lang="en-US" altLang="ko-KR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”</a:t>
              </a:r>
              <a:endParaRPr lang="ko-KR" altLang="en-US" sz="1200" b="1" i="1" u="sng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35279" y="2588852"/>
              <a:ext cx="1464028" cy="408883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en-US" altLang="ko-KR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“ NW</a:t>
              </a:r>
              <a:r>
                <a:rPr lang="ko-KR" altLang="en-US" sz="1200" b="1" i="1" u="sng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통합</a:t>
              </a:r>
              <a:r>
                <a:rPr lang="en-US" altLang="ko-KR" sz="1200" b="1" i="1" u="sng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DB</a:t>
              </a:r>
              <a:r>
                <a:rPr lang="ko-KR" altLang="en-US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구축을 통한</a:t>
              </a:r>
              <a:r>
                <a:rPr lang="en-US" altLang="ko-KR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/>
              </a:r>
              <a:br>
                <a:rPr lang="en-US" altLang="ko-KR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ko-KR" altLang="en-US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고객 </a:t>
              </a:r>
              <a:r>
                <a:rPr lang="ko-KR" altLang="en-US" sz="1200" b="1" i="1" u="sng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단위 품질 </a:t>
              </a:r>
              <a:r>
                <a:rPr lang="ko-KR" altLang="en-US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관리</a:t>
              </a:r>
              <a:r>
                <a:rPr lang="en-US" altLang="ko-KR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”</a:t>
              </a:r>
              <a:r>
                <a:rPr lang="ko-KR" altLang="en-US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endParaRPr lang="ko-KR" altLang="en-US" sz="1200" b="1" i="1" u="sng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3410" y="2588852"/>
              <a:ext cx="2023402" cy="408883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en-US" altLang="ko-KR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“</a:t>
              </a:r>
              <a:r>
                <a:rPr lang="ko-KR" altLang="en-US" sz="1200" b="1" i="1" u="sng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서비스 장비 </a:t>
              </a:r>
              <a:r>
                <a:rPr lang="en-US" altLang="ko-KR" sz="1200" b="1" i="1" u="sng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SON㈜ </a:t>
              </a:r>
              <a:r>
                <a:rPr lang="ko-KR" altLang="en-US" sz="1200" b="1" i="1" u="sng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기능 개발 </a:t>
              </a:r>
              <a:r>
                <a:rPr lang="en-US" altLang="ko-KR" sz="1200" b="1" i="1" u="sng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및</a:t>
              </a:r>
              <a:r>
                <a:rPr lang="en-US" altLang="ko-KR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/>
              </a:r>
              <a:br>
                <a:rPr lang="en-US" altLang="ko-KR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ko-KR" altLang="en-US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실시간 </a:t>
              </a:r>
              <a:r>
                <a:rPr lang="ko-KR" altLang="en-US" sz="1200" b="1" i="1" u="sng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처리 기능 </a:t>
              </a:r>
              <a:r>
                <a:rPr lang="ko-KR" altLang="en-US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도입</a:t>
              </a:r>
              <a:r>
                <a:rPr lang="en-US" altLang="ko-KR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”</a:t>
              </a:r>
              <a:r>
                <a:rPr lang="ko-KR" altLang="en-US" sz="1200" b="1" i="1" u="sng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endParaRPr lang="ko-KR" altLang="en-US" sz="1200" b="1" i="1" u="sng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56856" y="3341248"/>
              <a:ext cx="748988" cy="792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효율화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/>
              </a:r>
              <a:br>
                <a:rPr lang="en-US" altLang="ko-KR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en-US" altLang="ko-KR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br>
                <a:rPr lang="en-US" altLang="ko-KR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ko-KR" altLang="en-US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최적화</a:t>
              </a:r>
              <a:endParaRPr lang="ko-KR" altLang="en-US" sz="1200" b="1" baseline="300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56856" y="4277352"/>
              <a:ext cx="748988" cy="792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지능화</a:t>
              </a:r>
              <a:br>
                <a:rPr lang="ko-KR" altLang="en-US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en-US" altLang="ko-KR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br>
                <a:rPr lang="en-US" altLang="ko-KR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ko-KR" altLang="en-US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자동화</a:t>
              </a:r>
              <a:endParaRPr lang="en-US" altLang="ko-KR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56856" y="5213456"/>
              <a:ext cx="748988" cy="792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고객 경험</a:t>
              </a:r>
            </a:p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향상</a:t>
              </a:r>
              <a:endParaRPr lang="en-US" altLang="ko-KR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47411" y="3341248"/>
              <a:ext cx="1651935" cy="70873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93663" indent="-93663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불만콜</a:t>
              </a:r>
              <a:r>
                <a:rPr lang="ko-KR" altLang="en-US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en-US" altLang="ko-KR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Text Mining</a:t>
              </a:r>
              <a:endPara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93663" indent="-93663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NW </a:t>
              </a:r>
              <a:r>
                <a:rPr lang="ko-KR" altLang="en-US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공격 감시</a:t>
              </a:r>
              <a:r>
                <a:rPr lang="en-US" altLang="ko-KR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lang="ko-KR" altLang="en-US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예측</a:t>
              </a:r>
              <a:endPara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93663" indent="-93663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유션</a:t>
              </a:r>
              <a:r>
                <a:rPr lang="ko-KR" altLang="en-US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en-US" altLang="ko-KR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Defect </a:t>
              </a:r>
              <a:r>
                <a:rPr lang="ko-KR" altLang="en-US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검출</a:t>
              </a:r>
              <a:endPara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47411" y="4288337"/>
              <a:ext cx="2132680" cy="57243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93663" indent="-93663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장비 장애 원인 분석과</a:t>
              </a:r>
              <a:r>
                <a:rPr lang="en-US" altLang="ko-KR" sz="1200" dirty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/>
              </a:r>
              <a:br>
                <a:rPr lang="en-US" altLang="ko-KR" sz="1200" dirty="0"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ko-KR" altLang="en-US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예측 기반 최적화</a:t>
              </a:r>
              <a:r>
                <a:rPr lang="en-US" altLang="ko-KR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/>
              </a:r>
              <a:br>
                <a:rPr lang="en-US" altLang="ko-KR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en-US" altLang="ko-KR" sz="1200" dirty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ko-KR" altLang="en-US" sz="1200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홈단말</a:t>
              </a:r>
              <a:r>
                <a:rPr lang="en-US" altLang="ko-KR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LTE, </a:t>
              </a:r>
              <a:r>
                <a:rPr lang="ko-KR" altLang="en-US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인터넷</a:t>
              </a:r>
              <a:r>
                <a:rPr lang="en-US" altLang="ko-KR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기지국</a:t>
              </a:r>
              <a:r>
                <a:rPr lang="en-US" altLang="ko-KR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47410" y="5247862"/>
              <a:ext cx="2132681" cy="47703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93663" indent="-93663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가입자</a:t>
              </a:r>
              <a:r>
                <a:rPr lang="en-US" altLang="ko-KR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/Call </a:t>
              </a:r>
              <a:r>
                <a:rPr lang="ko-KR" altLang="en-US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단위 공통 </a:t>
              </a:r>
              <a:r>
                <a:rPr lang="en-US" altLang="ko-KR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DB </a:t>
              </a:r>
              <a:r>
                <a:rPr lang="ko-KR" altLang="en-US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구축</a:t>
              </a:r>
              <a:endPara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93663" indent="-93663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불만콜</a:t>
              </a:r>
              <a:r>
                <a:rPr lang="ko-KR" altLang="en-US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고객 최적 응대 시스템</a:t>
              </a:r>
              <a:endPara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80592" y="3322586"/>
              <a:ext cx="748988" cy="792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인프라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80592" y="4269675"/>
              <a:ext cx="748988" cy="792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역</a:t>
              </a:r>
              <a:r>
                <a:rPr lang="ko-KR" altLang="en-US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량</a:t>
              </a:r>
              <a:endParaRPr lang="ko-KR" altLang="en-US" sz="1200" b="1" baseline="300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80592" y="5229200"/>
              <a:ext cx="748988" cy="792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활용</a:t>
              </a:r>
              <a:endPara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6931" y="3399529"/>
              <a:ext cx="1527918" cy="57243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93663" indent="-93663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빅데이터 처리를 위한 </a:t>
              </a:r>
              <a:r>
                <a:rPr lang="en-US" altLang="ko-KR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Hadoop Eco </a:t>
              </a:r>
              <a:r>
                <a:rPr lang="ko-KR" altLang="en-US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구축 </a:t>
              </a:r>
              <a:r>
                <a:rPr lang="en-US" altLang="ko-KR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 NAVIS</a:t>
              </a:r>
              <a:endPara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56931" y="4295378"/>
              <a:ext cx="1527918" cy="57243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93663" indent="-93663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 Expert, Power User, </a:t>
              </a:r>
              <a:r>
                <a:rPr lang="ko-KR" altLang="en-US" sz="1200" dirty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일반 </a:t>
              </a:r>
              <a:r>
                <a:rPr lang="ko-KR" altLang="en-US" sz="1200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사용자별</a:t>
              </a:r>
              <a:r>
                <a:rPr lang="en-US" altLang="ko-KR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차별화된 전문 교육 체계 마련</a:t>
              </a:r>
              <a:endPara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56931" y="5361377"/>
              <a:ext cx="1527918" cy="40888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93663" indent="-93663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OPEX/CAPEX </a:t>
              </a:r>
              <a:r>
                <a:rPr lang="ko-KR" altLang="en-US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개선을 위한 실행 과제 도출</a:t>
              </a:r>
              <a:endPara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8" name="이등변 삼각형 27"/>
            <p:cNvSpPr/>
            <p:nvPr/>
          </p:nvSpPr>
          <p:spPr>
            <a:xfrm rot="10800000">
              <a:off x="3621525" y="1785343"/>
              <a:ext cx="119465" cy="86108"/>
            </a:xfrm>
            <a:prstGeom prst="triangl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endParaRPr lang="ko-KR" altLang="en-US" sz="14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540855" y="3649816"/>
              <a:ext cx="748988" cy="792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 Expert</a:t>
              </a:r>
              <a:endPara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540855" y="4746782"/>
              <a:ext cx="748988" cy="792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Real-Time</a:t>
              </a:r>
              <a:br>
                <a:rPr lang="en-US" altLang="ko-KR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en-US" altLang="ko-KR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Engine</a:t>
              </a:r>
              <a:endPara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51277" y="1756035"/>
              <a:ext cx="575276" cy="204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en-US" altLang="ko-KR" sz="9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(~</a:t>
              </a:r>
              <a:r>
                <a:rPr lang="en-US" altLang="ko-KR" sz="9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’16.2</a:t>
              </a:r>
              <a:r>
                <a:rPr lang="ko-KR" altLang="en-US" sz="9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月</a:t>
              </a:r>
              <a:r>
                <a:rPr lang="en-US" altLang="ko-KR" sz="9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endParaRPr lang="ko-KR" altLang="en-US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20401" y="1756035"/>
              <a:ext cx="575276" cy="204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en-US" altLang="ko-KR" sz="9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(~</a:t>
              </a:r>
              <a:r>
                <a:rPr lang="en-US" altLang="ko-KR" sz="9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’16.9</a:t>
              </a:r>
              <a:r>
                <a:rPr lang="ko-KR" altLang="en-US" sz="9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月</a:t>
              </a:r>
              <a:r>
                <a:rPr lang="en-US" altLang="ko-KR" sz="9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endParaRPr lang="ko-KR" altLang="en-US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914829" y="1756035"/>
              <a:ext cx="597991" cy="204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en-US" altLang="ko-KR" sz="9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(~</a:t>
              </a:r>
              <a:r>
                <a:rPr lang="en-US" altLang="ko-KR" sz="9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’17.6 </a:t>
              </a:r>
              <a:r>
                <a:rPr lang="ko-KR" altLang="en-US" sz="9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月</a:t>
              </a:r>
              <a:r>
                <a:rPr lang="en-US" altLang="ko-KR" sz="9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endParaRPr lang="ko-KR" altLang="en-US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17194" y="3797517"/>
              <a:ext cx="1527918" cy="40888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93663" indent="-93663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NW + </a:t>
              </a:r>
              <a:r>
                <a:rPr lang="ko-KR" altLang="en-US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빅데이터 전문가 양성</a:t>
              </a:r>
              <a:endPara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17194" y="4727327"/>
              <a:ext cx="1527918" cy="57243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93663" indent="-93663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실시간 시스템 연동</a:t>
              </a:r>
              <a:r>
                <a:rPr lang="en-US" altLang="ko-KR" sz="1200" dirty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/>
              </a:r>
              <a:br>
                <a:rPr lang="en-US" altLang="ko-KR" sz="1200" dirty="0"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en-US" altLang="ko-KR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NW </a:t>
              </a:r>
              <a:r>
                <a:rPr lang="ko-KR" altLang="en-US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자율 운영</a:t>
              </a:r>
              <a:r>
                <a:rPr lang="en-US" altLang="ko-KR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/>
              </a:r>
              <a:br>
                <a:rPr lang="en-US" altLang="ko-KR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en-US" altLang="ko-KR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(Self Organization NW)</a:t>
              </a:r>
              <a:r>
                <a:rPr lang="ko-KR" altLang="en-US" sz="12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endPara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6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 플랫폼 기반 고객 단위 품질 관리와 실시간 처리 자율 운영 기능 도입으로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NW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의 본원적 경쟁력 강화함 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8" name="실행 단추: 뒤로 또는 이전 37">
            <a:hlinkClick r:id="rId2" action="ppaction://hlinksldjump" highlightClick="1"/>
          </p:cNvPr>
          <p:cNvSpPr/>
          <p:nvPr/>
        </p:nvSpPr>
        <p:spPr>
          <a:xfrm>
            <a:off x="9576200" y="169772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직사각형 223"/>
          <p:cNvSpPr/>
          <p:nvPr/>
        </p:nvSpPr>
        <p:spPr>
          <a:xfrm>
            <a:off x="5121306" y="3612116"/>
            <a:ext cx="4319691" cy="4395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별첨</a:t>
            </a:r>
            <a:r>
              <a:rPr lang="en-US" altLang="ko-KR" dirty="0"/>
              <a:t>] Internal </a:t>
            </a:r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en-US" altLang="ko-KR" dirty="0" smtClean="0"/>
              <a:t>Service Smart</a:t>
            </a:r>
            <a:r>
              <a:rPr lang="ko-KR" altLang="en-US" dirty="0" smtClean="0"/>
              <a:t>화</a:t>
            </a:r>
            <a:endParaRPr lang="ko-KR" altLang="en-US" dirty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동일한 고객의 여러 서비스 이용에 대한 통합적인 행동기반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CDJ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와 외부 데이터와의 융합으로 </a:t>
            </a:r>
            <a:r>
              <a:rPr lang="ko-KR" altLang="en-US" sz="1600" b="1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서비스별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경계가 없는 추천 서비스가 가능함</a:t>
            </a:r>
            <a:endParaRPr lang="en-US" altLang="ko-KR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1668" y="2132789"/>
            <a:ext cx="543365" cy="16679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비디오</a:t>
            </a:r>
            <a:endParaRPr lang="en-US" altLang="ko-KR" sz="1200" b="1" u="sng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200" b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포</a:t>
            </a:r>
            <a:r>
              <a:rPr lang="ko-KR" altLang="en-US" sz="1200" b="1" u="sng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털</a:t>
            </a:r>
            <a:endParaRPr lang="ko-KR" altLang="en-US" sz="1200" b="1" u="sng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99276" y="2132789"/>
            <a:ext cx="543365" cy="16679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200" b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IPTV</a:t>
            </a:r>
            <a:endParaRPr lang="ko-KR" altLang="en-US" sz="1200" b="1" u="sng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586884" y="2132789"/>
            <a:ext cx="543365" cy="16679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u="sng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유플릭스</a:t>
            </a:r>
            <a:endParaRPr lang="ko-KR" altLang="en-US" sz="1200" b="1" u="sng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74492" y="2132789"/>
            <a:ext cx="543365" cy="16679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200" b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U+</a:t>
            </a:r>
            <a:r>
              <a:rPr lang="ko-KR" altLang="en-US" sz="1200" b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프로야구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2100" y="2132789"/>
            <a:ext cx="543365" cy="16679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u="sng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에듀</a:t>
            </a:r>
            <a:r>
              <a:rPr lang="en-US" altLang="ko-KR" sz="1200" b="1" u="sng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/>
            </a:r>
            <a:br>
              <a:rPr lang="en-US" altLang="ko-KR" sz="1200" b="1" u="sng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b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HDTV</a:t>
            </a:r>
            <a:endParaRPr lang="ko-KR" altLang="en-US" sz="1200" b="1" u="sng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49708" y="2132789"/>
            <a:ext cx="543365" cy="16679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200" b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Mnet</a:t>
            </a:r>
            <a:endParaRPr lang="ko-KR" altLang="en-US" sz="1200" b="1" u="sng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937314" y="2132789"/>
            <a:ext cx="543365" cy="16679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200" b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U+ </a:t>
            </a:r>
            <a:r>
              <a:rPr lang="en-US" altLang="ko-KR" sz="1200" b="1" u="sng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tv</a:t>
            </a:r>
            <a:r>
              <a:rPr lang="en-US" altLang="ko-KR" sz="1200" b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Link</a:t>
            </a:r>
            <a:endParaRPr lang="ko-KR" altLang="en-US" sz="1200" b="1" u="sng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4256" y="3366405"/>
            <a:ext cx="434065" cy="377057"/>
            <a:chOff x="200472" y="4122834"/>
            <a:chExt cx="506138" cy="439664"/>
          </a:xfrm>
        </p:grpSpPr>
        <p:sp>
          <p:nvSpPr>
            <p:cNvPr id="3" name="오른쪽으로 구부러진 화살표 2"/>
            <p:cNvSpPr/>
            <p:nvPr/>
          </p:nvSpPr>
          <p:spPr>
            <a:xfrm>
              <a:off x="200472" y="4149080"/>
              <a:ext cx="227347" cy="413418"/>
            </a:xfrm>
            <a:prstGeom prst="curved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endParaRPr lang="ko-KR" altLang="en-US" sz="14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59" name="오른쪽으로 구부러진 화살표 58"/>
            <p:cNvSpPr/>
            <p:nvPr/>
          </p:nvSpPr>
          <p:spPr>
            <a:xfrm rot="10800000">
              <a:off x="479263" y="4122834"/>
              <a:ext cx="227347" cy="413418"/>
            </a:xfrm>
            <a:prstGeom prst="curved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endParaRPr lang="ko-KR" altLang="en-US" sz="14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053925" y="3366405"/>
            <a:ext cx="434065" cy="377057"/>
            <a:chOff x="200472" y="4122834"/>
            <a:chExt cx="506138" cy="439664"/>
          </a:xfrm>
        </p:grpSpPr>
        <p:sp>
          <p:nvSpPr>
            <p:cNvPr id="61" name="오른쪽으로 구부러진 화살표 60"/>
            <p:cNvSpPr/>
            <p:nvPr/>
          </p:nvSpPr>
          <p:spPr>
            <a:xfrm>
              <a:off x="200472" y="4149080"/>
              <a:ext cx="227347" cy="413418"/>
            </a:xfrm>
            <a:prstGeom prst="curved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endParaRPr lang="ko-KR" altLang="en-US" sz="14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2" name="오른쪽으로 구부러진 화살표 61"/>
            <p:cNvSpPr/>
            <p:nvPr/>
          </p:nvSpPr>
          <p:spPr>
            <a:xfrm rot="10800000">
              <a:off x="479263" y="4122834"/>
              <a:ext cx="227347" cy="413418"/>
            </a:xfrm>
            <a:prstGeom prst="curved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endParaRPr lang="ko-KR" altLang="en-US" sz="14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641533" y="3366405"/>
            <a:ext cx="434065" cy="377057"/>
            <a:chOff x="200472" y="4122834"/>
            <a:chExt cx="506138" cy="439664"/>
          </a:xfrm>
        </p:grpSpPr>
        <p:sp>
          <p:nvSpPr>
            <p:cNvPr id="64" name="오른쪽으로 구부러진 화살표 63"/>
            <p:cNvSpPr/>
            <p:nvPr/>
          </p:nvSpPr>
          <p:spPr>
            <a:xfrm>
              <a:off x="200472" y="4149080"/>
              <a:ext cx="227347" cy="413418"/>
            </a:xfrm>
            <a:prstGeom prst="curved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endParaRPr lang="ko-KR" altLang="en-US" sz="14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5" name="오른쪽으로 구부러진 화살표 64"/>
            <p:cNvSpPr/>
            <p:nvPr/>
          </p:nvSpPr>
          <p:spPr>
            <a:xfrm rot="10800000">
              <a:off x="479263" y="4122834"/>
              <a:ext cx="227347" cy="413418"/>
            </a:xfrm>
            <a:prstGeom prst="curved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endParaRPr lang="ko-KR" altLang="en-US" sz="14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229226" y="3366405"/>
            <a:ext cx="434065" cy="377057"/>
            <a:chOff x="200472" y="4122834"/>
            <a:chExt cx="506138" cy="439664"/>
          </a:xfrm>
        </p:grpSpPr>
        <p:sp>
          <p:nvSpPr>
            <p:cNvPr id="67" name="오른쪽으로 구부러진 화살표 66"/>
            <p:cNvSpPr/>
            <p:nvPr/>
          </p:nvSpPr>
          <p:spPr>
            <a:xfrm>
              <a:off x="200472" y="4149080"/>
              <a:ext cx="227347" cy="413418"/>
            </a:xfrm>
            <a:prstGeom prst="curved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endParaRPr lang="ko-KR" altLang="en-US" sz="14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8" name="오른쪽으로 구부러진 화살표 67"/>
            <p:cNvSpPr/>
            <p:nvPr/>
          </p:nvSpPr>
          <p:spPr>
            <a:xfrm rot="10800000">
              <a:off x="479263" y="4122834"/>
              <a:ext cx="227347" cy="413418"/>
            </a:xfrm>
            <a:prstGeom prst="curved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endParaRPr lang="ko-KR" altLang="en-US" sz="14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816749" y="3366405"/>
            <a:ext cx="434065" cy="377057"/>
            <a:chOff x="200472" y="4122834"/>
            <a:chExt cx="506138" cy="439664"/>
          </a:xfrm>
        </p:grpSpPr>
        <p:sp>
          <p:nvSpPr>
            <p:cNvPr id="70" name="오른쪽으로 구부러진 화살표 69"/>
            <p:cNvSpPr/>
            <p:nvPr/>
          </p:nvSpPr>
          <p:spPr>
            <a:xfrm>
              <a:off x="200472" y="4149080"/>
              <a:ext cx="227347" cy="413418"/>
            </a:xfrm>
            <a:prstGeom prst="curved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endParaRPr lang="ko-KR" altLang="en-US" sz="14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1" name="오른쪽으로 구부러진 화살표 70"/>
            <p:cNvSpPr/>
            <p:nvPr/>
          </p:nvSpPr>
          <p:spPr>
            <a:xfrm rot="10800000">
              <a:off x="479263" y="4122834"/>
              <a:ext cx="227347" cy="413418"/>
            </a:xfrm>
            <a:prstGeom prst="curved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endParaRPr lang="ko-KR" altLang="en-US" sz="14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404357" y="3366405"/>
            <a:ext cx="434065" cy="377057"/>
            <a:chOff x="200472" y="4122834"/>
            <a:chExt cx="506138" cy="439664"/>
          </a:xfrm>
        </p:grpSpPr>
        <p:sp>
          <p:nvSpPr>
            <p:cNvPr id="73" name="오른쪽으로 구부러진 화살표 72"/>
            <p:cNvSpPr/>
            <p:nvPr/>
          </p:nvSpPr>
          <p:spPr>
            <a:xfrm>
              <a:off x="200472" y="4149080"/>
              <a:ext cx="227347" cy="413418"/>
            </a:xfrm>
            <a:prstGeom prst="curved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endParaRPr lang="ko-KR" altLang="en-US" sz="14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4" name="오른쪽으로 구부러진 화살표 73"/>
            <p:cNvSpPr/>
            <p:nvPr/>
          </p:nvSpPr>
          <p:spPr>
            <a:xfrm rot="10800000">
              <a:off x="479263" y="4122834"/>
              <a:ext cx="227347" cy="413418"/>
            </a:xfrm>
            <a:prstGeom prst="curved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endParaRPr lang="ko-KR" altLang="en-US" sz="14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991963" y="3366405"/>
            <a:ext cx="434065" cy="377057"/>
            <a:chOff x="200472" y="4122834"/>
            <a:chExt cx="506138" cy="439664"/>
          </a:xfrm>
        </p:grpSpPr>
        <p:sp>
          <p:nvSpPr>
            <p:cNvPr id="76" name="오른쪽으로 구부러진 화살표 75"/>
            <p:cNvSpPr/>
            <p:nvPr/>
          </p:nvSpPr>
          <p:spPr>
            <a:xfrm>
              <a:off x="200472" y="4149080"/>
              <a:ext cx="227347" cy="413418"/>
            </a:xfrm>
            <a:prstGeom prst="curved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endParaRPr lang="ko-KR" altLang="en-US" sz="14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7" name="오른쪽으로 구부러진 화살표 76"/>
            <p:cNvSpPr/>
            <p:nvPr/>
          </p:nvSpPr>
          <p:spPr>
            <a:xfrm rot="10800000">
              <a:off x="479263" y="4122834"/>
              <a:ext cx="227347" cy="413418"/>
            </a:xfrm>
            <a:prstGeom prst="curved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endParaRPr lang="ko-KR" altLang="en-US" sz="14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478807" y="2703649"/>
            <a:ext cx="409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사용</a:t>
            </a:r>
            <a:endParaRPr lang="en-US" altLang="ko-KR" sz="1000" b="1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ko-KR" altLang="en-US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이력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064333" y="2703649"/>
            <a:ext cx="409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사용</a:t>
            </a:r>
            <a:endParaRPr lang="en-US" altLang="ko-KR" sz="1000" b="1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ko-KR" altLang="en-US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이력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1649859" y="2703649"/>
            <a:ext cx="409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사용</a:t>
            </a:r>
            <a:endParaRPr lang="en-US" altLang="ko-KR" sz="1000" b="1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ko-KR" altLang="en-US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이력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2235385" y="2703649"/>
            <a:ext cx="409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사용</a:t>
            </a:r>
            <a:endParaRPr lang="en-US" altLang="ko-KR" sz="1000" b="1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ko-KR" altLang="en-US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이력</a:t>
            </a:r>
            <a:endParaRPr lang="ko-KR" altLang="en-US" sz="1000" dirty="0"/>
          </a:p>
        </p:txBody>
      </p:sp>
      <p:sp>
        <p:nvSpPr>
          <p:cNvPr id="82" name="직사각형 81"/>
          <p:cNvSpPr/>
          <p:nvPr/>
        </p:nvSpPr>
        <p:spPr>
          <a:xfrm>
            <a:off x="2820911" y="2703649"/>
            <a:ext cx="409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사용</a:t>
            </a:r>
            <a:endParaRPr lang="en-US" altLang="ko-KR" sz="1000" b="1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ko-KR" altLang="en-US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이력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3406437" y="2703649"/>
            <a:ext cx="409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사용</a:t>
            </a:r>
            <a:endParaRPr lang="en-US" altLang="ko-KR" sz="1000" b="1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ko-KR" altLang="en-US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이력</a:t>
            </a:r>
            <a:endParaRPr lang="ko-KR" altLang="en-US" sz="1000" dirty="0"/>
          </a:p>
        </p:txBody>
      </p:sp>
      <p:sp>
        <p:nvSpPr>
          <p:cNvPr id="84" name="직사각형 83"/>
          <p:cNvSpPr/>
          <p:nvPr/>
        </p:nvSpPr>
        <p:spPr>
          <a:xfrm>
            <a:off x="3991963" y="2703649"/>
            <a:ext cx="409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사용</a:t>
            </a:r>
            <a:endParaRPr lang="en-US" altLang="ko-KR" sz="1000" b="1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ko-KR" altLang="en-US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이력</a:t>
            </a:r>
            <a:endParaRPr lang="ko-KR" altLang="en-US" sz="1000" dirty="0"/>
          </a:p>
        </p:txBody>
      </p:sp>
      <p:sp>
        <p:nvSpPr>
          <p:cNvPr id="6" name="오른쪽 화살표 5"/>
          <p:cNvSpPr/>
          <p:nvPr/>
        </p:nvSpPr>
        <p:spPr>
          <a:xfrm rot="5400000">
            <a:off x="595442" y="3123029"/>
            <a:ext cx="175816" cy="13727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5" name="오른쪽 화살표 84"/>
          <p:cNvSpPr/>
          <p:nvPr/>
        </p:nvSpPr>
        <p:spPr>
          <a:xfrm rot="5400000">
            <a:off x="1183050" y="3123029"/>
            <a:ext cx="175816" cy="13727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6" name="오른쪽 화살표 85"/>
          <p:cNvSpPr/>
          <p:nvPr/>
        </p:nvSpPr>
        <p:spPr>
          <a:xfrm rot="5400000">
            <a:off x="1766494" y="3123029"/>
            <a:ext cx="175816" cy="13727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7" name="오른쪽 화살표 86"/>
          <p:cNvSpPr/>
          <p:nvPr/>
        </p:nvSpPr>
        <p:spPr>
          <a:xfrm rot="5400000">
            <a:off x="2358351" y="3123029"/>
            <a:ext cx="175816" cy="13727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8" name="오른쪽 화살표 87"/>
          <p:cNvSpPr/>
          <p:nvPr/>
        </p:nvSpPr>
        <p:spPr>
          <a:xfrm rot="5400000">
            <a:off x="2937546" y="3123029"/>
            <a:ext cx="175816" cy="13727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9" name="오른쪽 화살표 88"/>
          <p:cNvSpPr/>
          <p:nvPr/>
        </p:nvSpPr>
        <p:spPr>
          <a:xfrm rot="5400000">
            <a:off x="3529528" y="3123029"/>
            <a:ext cx="175816" cy="13727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0" name="오른쪽 화살표 89"/>
          <p:cNvSpPr/>
          <p:nvPr/>
        </p:nvSpPr>
        <p:spPr>
          <a:xfrm rot="5400000">
            <a:off x="4108598" y="3123029"/>
            <a:ext cx="175816" cy="13727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96913" y="337112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추천</a:t>
            </a:r>
            <a:endParaRPr lang="en-US" altLang="ko-KR" sz="800" dirty="0" smtClean="0"/>
          </a:p>
          <a:p>
            <a:r>
              <a:rPr lang="ko-KR" altLang="en-US" sz="800" dirty="0" smtClean="0"/>
              <a:t>분</a:t>
            </a:r>
            <a:r>
              <a:rPr lang="ko-KR" altLang="en-US" sz="800" dirty="0"/>
              <a:t>석</a:t>
            </a:r>
            <a:endParaRPr lang="en-US" altLang="ko-KR" sz="800" dirty="0"/>
          </a:p>
        </p:txBody>
      </p:sp>
      <p:sp>
        <p:nvSpPr>
          <p:cNvPr id="92" name="직사각형 91"/>
          <p:cNvSpPr/>
          <p:nvPr/>
        </p:nvSpPr>
        <p:spPr>
          <a:xfrm>
            <a:off x="1084511" y="337112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추천</a:t>
            </a:r>
            <a:endParaRPr lang="en-US" altLang="ko-KR" sz="800" dirty="0" smtClean="0"/>
          </a:p>
          <a:p>
            <a:r>
              <a:rPr lang="ko-KR" altLang="en-US" sz="800" dirty="0" smtClean="0"/>
              <a:t>분</a:t>
            </a:r>
            <a:r>
              <a:rPr lang="ko-KR" altLang="en-US" sz="800" dirty="0"/>
              <a:t>석</a:t>
            </a:r>
            <a:endParaRPr lang="en-US" altLang="ko-KR" sz="800" dirty="0"/>
          </a:p>
        </p:txBody>
      </p:sp>
      <p:sp>
        <p:nvSpPr>
          <p:cNvPr id="93" name="직사각형 92"/>
          <p:cNvSpPr/>
          <p:nvPr/>
        </p:nvSpPr>
        <p:spPr>
          <a:xfrm>
            <a:off x="1663641" y="337112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추천</a:t>
            </a:r>
            <a:endParaRPr lang="en-US" altLang="ko-KR" sz="800" dirty="0" smtClean="0"/>
          </a:p>
          <a:p>
            <a:r>
              <a:rPr lang="ko-KR" altLang="en-US" sz="800" dirty="0" smtClean="0"/>
              <a:t>분</a:t>
            </a:r>
            <a:r>
              <a:rPr lang="ko-KR" altLang="en-US" sz="800" dirty="0"/>
              <a:t>석</a:t>
            </a:r>
            <a:endParaRPr lang="en-US" altLang="ko-KR" sz="800" dirty="0"/>
          </a:p>
        </p:txBody>
      </p:sp>
      <p:sp>
        <p:nvSpPr>
          <p:cNvPr id="94" name="직사각형 93"/>
          <p:cNvSpPr/>
          <p:nvPr/>
        </p:nvSpPr>
        <p:spPr>
          <a:xfrm>
            <a:off x="2244865" y="337112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추천</a:t>
            </a:r>
            <a:endParaRPr lang="en-US" altLang="ko-KR" sz="800" dirty="0" smtClean="0"/>
          </a:p>
          <a:p>
            <a:r>
              <a:rPr lang="ko-KR" altLang="en-US" sz="800" dirty="0" smtClean="0"/>
              <a:t>분</a:t>
            </a:r>
            <a:r>
              <a:rPr lang="ko-KR" altLang="en-US" sz="800" dirty="0"/>
              <a:t>석</a:t>
            </a:r>
            <a:endParaRPr lang="en-US" altLang="ko-KR" sz="800" dirty="0"/>
          </a:p>
        </p:txBody>
      </p:sp>
      <p:sp>
        <p:nvSpPr>
          <p:cNvPr id="95" name="직사각형 94"/>
          <p:cNvSpPr/>
          <p:nvPr/>
        </p:nvSpPr>
        <p:spPr>
          <a:xfrm>
            <a:off x="2846265" y="337112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추천</a:t>
            </a:r>
            <a:endParaRPr lang="en-US" altLang="ko-KR" sz="800" dirty="0" smtClean="0"/>
          </a:p>
          <a:p>
            <a:r>
              <a:rPr lang="ko-KR" altLang="en-US" sz="800" dirty="0" smtClean="0"/>
              <a:t>분</a:t>
            </a:r>
            <a:r>
              <a:rPr lang="ko-KR" altLang="en-US" sz="800" dirty="0"/>
              <a:t>석</a:t>
            </a:r>
            <a:endParaRPr lang="en-US" altLang="ko-KR" sz="800" dirty="0"/>
          </a:p>
        </p:txBody>
      </p:sp>
      <p:sp>
        <p:nvSpPr>
          <p:cNvPr id="100" name="직사각형 99"/>
          <p:cNvSpPr/>
          <p:nvPr/>
        </p:nvSpPr>
        <p:spPr>
          <a:xfrm>
            <a:off x="3425673" y="337112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추천</a:t>
            </a:r>
            <a:endParaRPr lang="en-US" altLang="ko-KR" sz="800" dirty="0" smtClean="0"/>
          </a:p>
          <a:p>
            <a:r>
              <a:rPr lang="ko-KR" altLang="en-US" sz="800" dirty="0" smtClean="0"/>
              <a:t>분</a:t>
            </a:r>
            <a:r>
              <a:rPr lang="ko-KR" altLang="en-US" sz="800" dirty="0"/>
              <a:t>석</a:t>
            </a:r>
            <a:endParaRPr lang="en-US" altLang="ko-KR" sz="800" dirty="0"/>
          </a:p>
        </p:txBody>
      </p:sp>
      <p:sp>
        <p:nvSpPr>
          <p:cNvPr id="101" name="직사각형 100"/>
          <p:cNvSpPr/>
          <p:nvPr/>
        </p:nvSpPr>
        <p:spPr>
          <a:xfrm>
            <a:off x="4024837" y="337112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추천</a:t>
            </a:r>
            <a:endParaRPr lang="en-US" altLang="ko-KR" sz="800" dirty="0" smtClean="0"/>
          </a:p>
          <a:p>
            <a:r>
              <a:rPr lang="ko-KR" altLang="en-US" sz="800" dirty="0" smtClean="0"/>
              <a:t>분</a:t>
            </a:r>
            <a:r>
              <a:rPr lang="ko-KR" altLang="en-US" sz="800" dirty="0"/>
              <a:t>석</a:t>
            </a:r>
            <a:endParaRPr lang="en-US" altLang="ko-KR" sz="800" dirty="0"/>
          </a:p>
        </p:txBody>
      </p:sp>
      <p:sp>
        <p:nvSpPr>
          <p:cNvPr id="102" name="타원 101"/>
          <p:cNvSpPr/>
          <p:nvPr/>
        </p:nvSpPr>
        <p:spPr>
          <a:xfrm>
            <a:off x="428499" y="4594629"/>
            <a:ext cx="494476" cy="49447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</a:t>
            </a:r>
          </a:p>
        </p:txBody>
      </p:sp>
      <p:sp>
        <p:nvSpPr>
          <p:cNvPr id="103" name="타원 102"/>
          <p:cNvSpPr/>
          <p:nvPr/>
        </p:nvSpPr>
        <p:spPr>
          <a:xfrm>
            <a:off x="1021450" y="4594629"/>
            <a:ext cx="494476" cy="49447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</a:t>
            </a:r>
          </a:p>
        </p:txBody>
      </p:sp>
      <p:sp>
        <p:nvSpPr>
          <p:cNvPr id="104" name="타원 103"/>
          <p:cNvSpPr/>
          <p:nvPr/>
        </p:nvSpPr>
        <p:spPr>
          <a:xfrm>
            <a:off x="1614401" y="4594629"/>
            <a:ext cx="494476" cy="49447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</a:t>
            </a:r>
          </a:p>
        </p:txBody>
      </p:sp>
      <p:sp>
        <p:nvSpPr>
          <p:cNvPr id="105" name="타원 104"/>
          <p:cNvSpPr/>
          <p:nvPr/>
        </p:nvSpPr>
        <p:spPr>
          <a:xfrm>
            <a:off x="3976872" y="4594629"/>
            <a:ext cx="494476" cy="49447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</a:t>
            </a:r>
          </a:p>
        </p:txBody>
      </p:sp>
      <p:sp>
        <p:nvSpPr>
          <p:cNvPr id="106" name="타원 105"/>
          <p:cNvSpPr/>
          <p:nvPr/>
        </p:nvSpPr>
        <p:spPr>
          <a:xfrm>
            <a:off x="3393254" y="4594629"/>
            <a:ext cx="494476" cy="49447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</a:t>
            </a:r>
          </a:p>
        </p:txBody>
      </p:sp>
      <p:sp>
        <p:nvSpPr>
          <p:cNvPr id="107" name="타원 106"/>
          <p:cNvSpPr/>
          <p:nvPr/>
        </p:nvSpPr>
        <p:spPr>
          <a:xfrm>
            <a:off x="2800303" y="4594629"/>
            <a:ext cx="494476" cy="49447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</a:t>
            </a:r>
          </a:p>
        </p:txBody>
      </p:sp>
      <p:sp>
        <p:nvSpPr>
          <p:cNvPr id="108" name="타원 107"/>
          <p:cNvSpPr/>
          <p:nvPr/>
        </p:nvSpPr>
        <p:spPr>
          <a:xfrm>
            <a:off x="2207352" y="4594629"/>
            <a:ext cx="494476" cy="49447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</a:t>
            </a:r>
          </a:p>
        </p:txBody>
      </p:sp>
      <p:cxnSp>
        <p:nvCxnSpPr>
          <p:cNvPr id="8" name="직선 화살표 연결선 7"/>
          <p:cNvCxnSpPr>
            <a:stCxn id="36" idx="2"/>
            <a:endCxn id="102" idx="0"/>
          </p:cNvCxnSpPr>
          <p:nvPr/>
        </p:nvCxnSpPr>
        <p:spPr>
          <a:xfrm flipH="1">
            <a:off x="675737" y="3800753"/>
            <a:ext cx="7614" cy="79387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37" idx="2"/>
            <a:endCxn id="103" idx="0"/>
          </p:cNvCxnSpPr>
          <p:nvPr/>
        </p:nvCxnSpPr>
        <p:spPr>
          <a:xfrm flipH="1">
            <a:off x="1268688" y="3800753"/>
            <a:ext cx="2271" cy="79387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53" idx="2"/>
            <a:endCxn id="104" idx="0"/>
          </p:cNvCxnSpPr>
          <p:nvPr/>
        </p:nvCxnSpPr>
        <p:spPr>
          <a:xfrm>
            <a:off x="1858567" y="3800753"/>
            <a:ext cx="3072" cy="79387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54" idx="2"/>
            <a:endCxn id="108" idx="0"/>
          </p:cNvCxnSpPr>
          <p:nvPr/>
        </p:nvCxnSpPr>
        <p:spPr>
          <a:xfrm>
            <a:off x="2446175" y="3800753"/>
            <a:ext cx="8415" cy="79387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55" idx="2"/>
            <a:endCxn id="107" idx="0"/>
          </p:cNvCxnSpPr>
          <p:nvPr/>
        </p:nvCxnSpPr>
        <p:spPr>
          <a:xfrm>
            <a:off x="3033783" y="3800753"/>
            <a:ext cx="13758" cy="79387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56" idx="2"/>
            <a:endCxn id="106" idx="0"/>
          </p:cNvCxnSpPr>
          <p:nvPr/>
        </p:nvCxnSpPr>
        <p:spPr>
          <a:xfrm>
            <a:off x="3621391" y="3800753"/>
            <a:ext cx="19101" cy="79387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57" idx="2"/>
            <a:endCxn id="105" idx="0"/>
          </p:cNvCxnSpPr>
          <p:nvPr/>
        </p:nvCxnSpPr>
        <p:spPr>
          <a:xfrm>
            <a:off x="4208997" y="3800753"/>
            <a:ext cx="15113" cy="79387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5239807" y="2132789"/>
            <a:ext cx="543365" cy="5145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비디오</a:t>
            </a:r>
            <a:endParaRPr lang="en-US" altLang="ko-KR" sz="1200" b="1" u="sng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200" b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포</a:t>
            </a:r>
            <a:r>
              <a:rPr lang="ko-KR" altLang="en-US" sz="1200" b="1" u="sng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털</a:t>
            </a:r>
            <a:endParaRPr lang="ko-KR" altLang="en-US" sz="1200" b="1" u="sng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827415" y="2132789"/>
            <a:ext cx="543365" cy="5145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200" b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IPTV</a:t>
            </a:r>
            <a:endParaRPr lang="ko-KR" altLang="en-US" sz="1200" b="1" u="sng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415023" y="2132789"/>
            <a:ext cx="543365" cy="5145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u="sng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유플</a:t>
            </a:r>
            <a:r>
              <a:rPr lang="en-US" altLang="ko-KR" sz="1200" b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/>
            </a:r>
            <a:br>
              <a:rPr lang="en-US" altLang="ko-KR" sz="1200" b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200" b="1" u="sng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릭스</a:t>
            </a:r>
            <a:endParaRPr lang="ko-KR" altLang="en-US" sz="1200" b="1" u="sng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7002631" y="2132789"/>
            <a:ext cx="543365" cy="5145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200" b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U+</a:t>
            </a:r>
            <a:r>
              <a:rPr lang="ko-KR" altLang="en-US" sz="1200" b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프로야구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7590239" y="2132789"/>
            <a:ext cx="543365" cy="5145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u="sng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에듀</a:t>
            </a:r>
            <a:r>
              <a:rPr lang="en-US" altLang="ko-KR" sz="1200" b="1" u="sng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/>
            </a:r>
            <a:br>
              <a:rPr lang="en-US" altLang="ko-KR" sz="1200" b="1" u="sng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b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HDTV</a:t>
            </a:r>
            <a:endParaRPr lang="ko-KR" altLang="en-US" sz="1200" b="1" u="sng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8177847" y="2132789"/>
            <a:ext cx="543365" cy="5145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200" b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Mnet</a:t>
            </a:r>
            <a:endParaRPr lang="ko-KR" altLang="en-US" sz="1200" b="1" u="sng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765453" y="2132789"/>
            <a:ext cx="543365" cy="5145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200" b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U+ </a:t>
            </a:r>
            <a:r>
              <a:rPr lang="en-US" altLang="ko-KR" sz="1200" b="1" u="sng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tv</a:t>
            </a:r>
            <a:r>
              <a:rPr lang="en-US" altLang="ko-KR" sz="1200" b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Link</a:t>
            </a:r>
            <a:endParaRPr lang="ko-KR" altLang="en-US" sz="1200" b="1" u="sng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21306" y="2647299"/>
            <a:ext cx="4319691" cy="852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5180835" y="2783110"/>
            <a:ext cx="567111" cy="567111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단일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</a:t>
            </a:r>
          </a:p>
        </p:txBody>
      </p:sp>
      <p:cxnSp>
        <p:nvCxnSpPr>
          <p:cNvPr id="166" name="직선 화살표 연결선 165"/>
          <p:cNvCxnSpPr/>
          <p:nvPr/>
        </p:nvCxnSpPr>
        <p:spPr>
          <a:xfrm flipV="1">
            <a:off x="5747946" y="2824574"/>
            <a:ext cx="351151" cy="2047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6099097" y="2773987"/>
            <a:ext cx="152970" cy="15297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6567993" y="3106223"/>
            <a:ext cx="152970" cy="15297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7708951" y="2925363"/>
            <a:ext cx="152970" cy="15297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8296559" y="3171048"/>
            <a:ext cx="152970" cy="15297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71" name="직선 화살표 연결선 170"/>
          <p:cNvCxnSpPr>
            <a:stCxn id="28" idx="6"/>
            <a:endCxn id="167" idx="1"/>
          </p:cNvCxnSpPr>
          <p:nvPr/>
        </p:nvCxnSpPr>
        <p:spPr>
          <a:xfrm>
            <a:off x="6252067" y="2850472"/>
            <a:ext cx="338328" cy="2781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67" idx="6"/>
            <a:endCxn id="168" idx="3"/>
          </p:cNvCxnSpPr>
          <p:nvPr/>
        </p:nvCxnSpPr>
        <p:spPr>
          <a:xfrm flipV="1">
            <a:off x="6720963" y="3055931"/>
            <a:ext cx="1010390" cy="126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168" idx="6"/>
            <a:endCxn id="169" idx="1"/>
          </p:cNvCxnSpPr>
          <p:nvPr/>
        </p:nvCxnSpPr>
        <p:spPr>
          <a:xfrm>
            <a:off x="7861921" y="3001848"/>
            <a:ext cx="457040" cy="1916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5971039" y="2929816"/>
            <a:ext cx="4090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결제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6433806" y="3256948"/>
            <a:ext cx="4090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이동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7604016" y="3101248"/>
            <a:ext cx="4090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소비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8296559" y="2906230"/>
            <a:ext cx="4090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관계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5121306" y="4149013"/>
            <a:ext cx="4319691" cy="6158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84" name="그룹 183"/>
          <p:cNvGrpSpPr/>
          <p:nvPr/>
        </p:nvGrpSpPr>
        <p:grpSpPr>
          <a:xfrm>
            <a:off x="6842501" y="4166163"/>
            <a:ext cx="630439" cy="547640"/>
            <a:chOff x="5911694" y="4389691"/>
            <a:chExt cx="434065" cy="377057"/>
          </a:xfrm>
        </p:grpSpPr>
        <p:grpSp>
          <p:nvGrpSpPr>
            <p:cNvPr id="180" name="그룹 179"/>
            <p:cNvGrpSpPr/>
            <p:nvPr/>
          </p:nvGrpSpPr>
          <p:grpSpPr>
            <a:xfrm>
              <a:off x="5911694" y="4389691"/>
              <a:ext cx="434065" cy="377057"/>
              <a:chOff x="200472" y="4122834"/>
              <a:chExt cx="506138" cy="439664"/>
            </a:xfrm>
          </p:grpSpPr>
          <p:sp>
            <p:nvSpPr>
              <p:cNvPr id="181" name="오른쪽으로 구부러진 화살표 180"/>
              <p:cNvSpPr/>
              <p:nvPr/>
            </p:nvSpPr>
            <p:spPr>
              <a:xfrm>
                <a:off x="200472" y="4149080"/>
                <a:ext cx="227347" cy="413418"/>
              </a:xfrm>
              <a:prstGeom prst="curvedRightArrow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588" algn="ctr" latinLnBrk="0"/>
                <a:endParaRPr lang="ko-KR" altLang="en-US" sz="1400" b="1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182" name="오른쪽으로 구부러진 화살표 181"/>
              <p:cNvSpPr/>
              <p:nvPr/>
            </p:nvSpPr>
            <p:spPr>
              <a:xfrm rot="10800000">
                <a:off x="479263" y="4122834"/>
                <a:ext cx="227347" cy="413418"/>
              </a:xfrm>
              <a:prstGeom prst="curvedRightArrow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588" algn="ctr" latinLnBrk="0"/>
                <a:endParaRPr lang="ko-KR" altLang="en-US" sz="1400" b="1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  <p:sp>
          <p:nvSpPr>
            <p:cNvPr id="183" name="직사각형 182"/>
            <p:cNvSpPr/>
            <p:nvPr/>
          </p:nvSpPr>
          <p:spPr>
            <a:xfrm>
              <a:off x="5979756" y="4431029"/>
              <a:ext cx="281661" cy="27548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ko-KR" altLang="en-US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추천</a:t>
              </a:r>
              <a:endPara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r>
                <a:rPr lang="ko-KR" altLang="en-US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</a:t>
              </a:r>
              <a:r>
                <a:rPr lang="ko-KR" altLang="en-US" sz="10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석</a:t>
              </a:r>
              <a:endPara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97" name="직사각형 196"/>
          <p:cNvSpPr/>
          <p:nvPr/>
        </p:nvSpPr>
        <p:spPr>
          <a:xfrm>
            <a:off x="344488" y="4041190"/>
            <a:ext cx="4319691" cy="2977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개별 서비스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개별 이력 분석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개별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컨텐츠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추천</a:t>
            </a:r>
          </a:p>
        </p:txBody>
      </p:sp>
      <p:sp>
        <p:nvSpPr>
          <p:cNvPr id="198" name="오른쪽 중괄호 197"/>
          <p:cNvSpPr/>
          <p:nvPr/>
        </p:nvSpPr>
        <p:spPr>
          <a:xfrm rot="5400000">
            <a:off x="2318521" y="3333334"/>
            <a:ext cx="263721" cy="3788681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2229226" y="5392127"/>
            <a:ext cx="494476" cy="494476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동일 고객</a:t>
            </a:r>
          </a:p>
        </p:txBody>
      </p:sp>
      <p:cxnSp>
        <p:nvCxnSpPr>
          <p:cNvPr id="202" name="구부러진 연결선 201"/>
          <p:cNvCxnSpPr>
            <a:stCxn id="175" idx="2"/>
            <a:endCxn id="181" idx="0"/>
          </p:cNvCxnSpPr>
          <p:nvPr/>
        </p:nvCxnSpPr>
        <p:spPr>
          <a:xfrm rot="16200000" flipH="1">
            <a:off x="5877745" y="3473873"/>
            <a:ext cx="1262593" cy="666919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구부러진 연결선 203"/>
          <p:cNvCxnSpPr>
            <a:stCxn id="176" idx="2"/>
            <a:endCxn id="181" idx="0"/>
          </p:cNvCxnSpPr>
          <p:nvPr/>
        </p:nvCxnSpPr>
        <p:spPr>
          <a:xfrm rot="16200000" flipH="1">
            <a:off x="6272695" y="3868823"/>
            <a:ext cx="935461" cy="204152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구부러진 연결선 208"/>
          <p:cNvCxnSpPr>
            <a:stCxn id="177" idx="2"/>
            <a:endCxn id="182" idx="0"/>
          </p:cNvCxnSpPr>
          <p:nvPr/>
        </p:nvCxnSpPr>
        <p:spPr>
          <a:xfrm rot="5400000">
            <a:off x="7093817" y="3726593"/>
            <a:ext cx="1093867" cy="335619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구부러진 연결선 211"/>
          <p:cNvCxnSpPr>
            <a:stCxn id="169" idx="4"/>
            <a:endCxn id="182" idx="0"/>
          </p:cNvCxnSpPr>
          <p:nvPr/>
        </p:nvCxnSpPr>
        <p:spPr>
          <a:xfrm rot="5400000">
            <a:off x="7364333" y="3432625"/>
            <a:ext cx="1117318" cy="900104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이등변 삼각형 214"/>
          <p:cNvSpPr/>
          <p:nvPr/>
        </p:nvSpPr>
        <p:spPr>
          <a:xfrm flipV="1">
            <a:off x="7077803" y="4797085"/>
            <a:ext cx="205667" cy="177299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5121305" y="5013109"/>
            <a:ext cx="4319691" cy="29773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복합적인 서비스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통합 이력 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+ 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외부 데이터 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+ 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통합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컨텐츠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추천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5121306" y="5418271"/>
            <a:ext cx="1130761" cy="29773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접점의 다양화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708933" y="5418271"/>
            <a:ext cx="1130761" cy="29773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이력의 연결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8296559" y="5418271"/>
            <a:ext cx="1130761" cy="29773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적합한 시점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0" name="타원 219"/>
          <p:cNvSpPr/>
          <p:nvPr/>
        </p:nvSpPr>
        <p:spPr>
          <a:xfrm>
            <a:off x="6330506" y="5418271"/>
            <a:ext cx="314918" cy="31491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+</a:t>
            </a:r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7922992" y="5418271"/>
            <a:ext cx="314918" cy="31491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+</a:t>
            </a:r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8784137" y="2685749"/>
            <a:ext cx="643125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CDJ</a:t>
            </a:r>
          </a:p>
          <a:p>
            <a:pPr algn="ctr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내부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8835033" y="3615340"/>
            <a:ext cx="588623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외부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6226910" y="3769688"/>
            <a:ext cx="152970" cy="15297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6567993" y="3769688"/>
            <a:ext cx="152970" cy="15297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8193650" y="3769688"/>
            <a:ext cx="152970" cy="15297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7711478" y="3769688"/>
            <a:ext cx="152970" cy="15297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5619836" y="3646119"/>
            <a:ext cx="5212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커머스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</a:t>
            </a:r>
            <a:r>
              <a:rPr lang="ko-KR" altLang="en-US" sz="10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즈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6723844" y="3720767"/>
            <a:ext cx="380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POI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7327320" y="3720767"/>
            <a:ext cx="4090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유통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8319904" y="3720767"/>
            <a:ext cx="4219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SNS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9018540" y="3441417"/>
            <a:ext cx="217354" cy="21735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+</a:t>
            </a:r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237" name="그룹 236"/>
          <p:cNvGrpSpPr/>
          <p:nvPr/>
        </p:nvGrpSpPr>
        <p:grpSpPr>
          <a:xfrm>
            <a:off x="280870" y="5927464"/>
            <a:ext cx="9337618" cy="521576"/>
            <a:chOff x="280870" y="5442625"/>
            <a:chExt cx="9337618" cy="999044"/>
          </a:xfrm>
        </p:grpSpPr>
        <p:sp>
          <p:nvSpPr>
            <p:cNvPr id="238" name="AutoShape 605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13807" y="5507525"/>
              <a:ext cx="8873114" cy="934144"/>
            </a:xfrm>
            <a:prstGeom prst="roundRect">
              <a:avLst>
                <a:gd name="adj" fmla="val 46256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FFFFFF">
                  <a:lumMod val="65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algn="ctr" latinLnBrk="0">
                <a:lnSpc>
                  <a:spcPct val="110000"/>
                </a:lnSpc>
                <a:spcBef>
                  <a:spcPts val="300"/>
                </a:spcBef>
              </a:pP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B2C </a:t>
              </a:r>
              <a:r>
                <a:rPr lang="ko-KR" altLang="en-US" sz="1400" b="1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컨텐츠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서비스를 위한 통합 추천 서비스를 지향할 수 있는 </a:t>
              </a: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Customer Profiling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을 고도화시킴 </a:t>
              </a:r>
              <a:endParaRPr lang="ko-KR" altLang="en-US" sz="1400" b="1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39" name="AutoShape 31"/>
            <p:cNvSpPr>
              <a:spLocks noChangeArrowheads="1"/>
            </p:cNvSpPr>
            <p:nvPr/>
          </p:nvSpPr>
          <p:spPr bwMode="auto">
            <a:xfrm rot="5400000">
              <a:off x="65284" y="5658211"/>
              <a:ext cx="725070" cy="293897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240" name="AutoShape 32"/>
            <p:cNvSpPr>
              <a:spLocks noChangeArrowheads="1"/>
            </p:cNvSpPr>
            <p:nvPr/>
          </p:nvSpPr>
          <p:spPr bwMode="auto">
            <a:xfrm rot="16200000" flipH="1">
              <a:off x="9105795" y="5655004"/>
              <a:ext cx="725070" cy="300316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273051" y="1475906"/>
            <a:ext cx="4463925" cy="360040"/>
            <a:chOff x="319928" y="1475906"/>
            <a:chExt cx="5654286" cy="360040"/>
          </a:xfrm>
        </p:grpSpPr>
        <p:sp>
          <p:nvSpPr>
            <p:cNvPr id="128" name="Text Box 90"/>
            <p:cNvSpPr txBox="1">
              <a:spLocks noChangeArrowheads="1"/>
            </p:cNvSpPr>
            <p:nvPr/>
          </p:nvSpPr>
          <p:spPr bwMode="auto">
            <a:xfrm>
              <a:off x="326731" y="1475906"/>
              <a:ext cx="42566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en-US" altLang="ko-KR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As-Is </a:t>
              </a: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데이터  고객 </a:t>
              </a:r>
              <a:r>
                <a:rPr lang="ko-KR" altLang="en-US" sz="1600" b="1" dirty="0" err="1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맟춤</a:t>
              </a: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 추천 서비스</a:t>
              </a:r>
              <a:endParaRPr lang="ko-KR" altLang="en-US" sz="1600" b="1" dirty="0">
                <a:latin typeface="Arial Narrow" pitchFamily="34" charset="0"/>
                <a:ea typeface="LG스마트체 Regular" pitchFamily="50" charset="-127"/>
                <a:cs typeface="Arial" charset="0"/>
              </a:endParaRPr>
            </a:p>
          </p:txBody>
        </p:sp>
        <p:cxnSp>
          <p:nvCxnSpPr>
            <p:cNvPr id="129" name="직선 연결선 128"/>
            <p:cNvCxnSpPr/>
            <p:nvPr/>
          </p:nvCxnSpPr>
          <p:spPr bwMode="auto">
            <a:xfrm>
              <a:off x="319928" y="1835946"/>
              <a:ext cx="5654286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0" name="그룹 129"/>
          <p:cNvGrpSpPr/>
          <p:nvPr/>
        </p:nvGrpSpPr>
        <p:grpSpPr>
          <a:xfrm>
            <a:off x="5025008" y="1475906"/>
            <a:ext cx="4614291" cy="360040"/>
            <a:chOff x="319928" y="1475906"/>
            <a:chExt cx="6310111" cy="360040"/>
          </a:xfrm>
        </p:grpSpPr>
        <p:sp>
          <p:nvSpPr>
            <p:cNvPr id="131" name="Text Box 90"/>
            <p:cNvSpPr txBox="1">
              <a:spLocks noChangeArrowheads="1"/>
            </p:cNvSpPr>
            <p:nvPr/>
          </p:nvSpPr>
          <p:spPr bwMode="auto">
            <a:xfrm>
              <a:off x="326731" y="1475906"/>
              <a:ext cx="5468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en-US" altLang="ko-KR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To-Be </a:t>
              </a: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고객 행동 주체</a:t>
              </a:r>
              <a:r>
                <a:rPr lang="en-US" altLang="ko-KR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 </a:t>
              </a: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기반 통합 추천 서비스</a:t>
              </a:r>
              <a:endParaRPr lang="ko-KR" altLang="en-US" sz="1600" b="1" dirty="0">
                <a:latin typeface="Arial Narrow" pitchFamily="34" charset="0"/>
                <a:ea typeface="LG스마트체 Regular" pitchFamily="50" charset="-127"/>
                <a:cs typeface="Arial" charset="0"/>
              </a:endParaRPr>
            </a:p>
          </p:txBody>
        </p:sp>
        <p:cxnSp>
          <p:nvCxnSpPr>
            <p:cNvPr id="133" name="직선 연결선 132"/>
            <p:cNvCxnSpPr/>
            <p:nvPr/>
          </p:nvCxnSpPr>
          <p:spPr bwMode="auto">
            <a:xfrm>
              <a:off x="319928" y="1835946"/>
              <a:ext cx="6310111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4" name="TextBox 133"/>
          <p:cNvSpPr txBox="1"/>
          <p:nvPr/>
        </p:nvSpPr>
        <p:spPr>
          <a:xfrm rot="10800000">
            <a:off x="4314259" y="2820650"/>
            <a:ext cx="59355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···  </a:t>
            </a:r>
            <a:endParaRPr lang="ko-KR" altLang="en-US" sz="12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5" name="실행 단추: 뒤로 또는 이전 134">
            <a:hlinkClick r:id="rId2" action="ppaction://hlinksldjump" highlightClick="1"/>
          </p:cNvPr>
          <p:cNvSpPr/>
          <p:nvPr/>
        </p:nvSpPr>
        <p:spPr>
          <a:xfrm>
            <a:off x="9576200" y="169772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8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73037"/>
            <a:ext cx="6696173" cy="33972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별첨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개발 및 운영체계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오각형 9"/>
          <p:cNvSpPr/>
          <p:nvPr/>
        </p:nvSpPr>
        <p:spPr>
          <a:xfrm>
            <a:off x="273051" y="656214"/>
            <a:ext cx="2364191" cy="462579"/>
          </a:xfrm>
          <a:prstGeom prst="homePlate">
            <a:avLst>
              <a:gd name="adj" fmla="val 26758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 기획</a:t>
            </a:r>
            <a:endParaRPr lang="ko-KR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2719938" y="656214"/>
            <a:ext cx="4572000" cy="462579"/>
          </a:xfrm>
          <a:prstGeom prst="homePlate">
            <a:avLst>
              <a:gd name="adj" fmla="val 33398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 운영</a:t>
            </a:r>
            <a:endParaRPr lang="ko-KR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" name="오각형 11"/>
          <p:cNvSpPr/>
          <p:nvPr/>
        </p:nvSpPr>
        <p:spPr>
          <a:xfrm>
            <a:off x="7329512" y="656214"/>
            <a:ext cx="2232000" cy="462579"/>
          </a:xfrm>
          <a:prstGeom prst="homePlate">
            <a:avLst>
              <a:gd name="adj" fmla="val 3671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평가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검</a:t>
            </a: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토</a:t>
            </a:r>
          </a:p>
        </p:txBody>
      </p:sp>
      <p:sp>
        <p:nvSpPr>
          <p:cNvPr id="13" name="Rectangle 78"/>
          <p:cNvSpPr>
            <a:spLocks noChangeArrowheads="1"/>
          </p:cNvSpPr>
          <p:nvPr/>
        </p:nvSpPr>
        <p:spPr bwMode="auto">
          <a:xfrm>
            <a:off x="273050" y="3685010"/>
            <a:ext cx="2292192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93663" indent="-93663" eaLnBrk="1" fontAlgn="base" latinLnBrk="0" hangingPunct="1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3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데이터 기반 고객 취향 분</a:t>
            </a:r>
            <a:r>
              <a:rPr lang="ko-KR" altLang="en-US" sz="1300" u="sng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석</a:t>
            </a:r>
            <a:r>
              <a:rPr lang="en-US" altLang="ko-KR" sz="11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/>
            </a:r>
            <a:br>
              <a:rPr lang="en-US" altLang="ko-KR" sz="11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ko-KR" altLang="en-US" b="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영국판</a:t>
            </a: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“House of Cards” </a:t>
            </a: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드라마를 시청한 고객은 주연 </a:t>
            </a: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Kevin Spacey </a:t>
            </a:r>
            <a:r>
              <a:rPr lang="ko-KR" altLang="en-US" b="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출연작이나</a:t>
            </a: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David Fincher </a:t>
            </a: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감독 작품을 보는 경향이 강하다는 것을 발견하고 </a:t>
            </a:r>
            <a:r>
              <a:rPr lang="ko-KR" altLang="en-US" b="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미국판</a:t>
            </a: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House of Cards </a:t>
            </a: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제작에 </a:t>
            </a: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10</a:t>
            </a: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억불 투자 </a:t>
            </a: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성과</a:t>
            </a:r>
            <a:r>
              <a:rPr lang="en-US" altLang="ko-KR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] </a:t>
            </a: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데이터 기반 기획 </a:t>
            </a:r>
            <a:r>
              <a:rPr lang="ko-KR" altLang="en-US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성공률</a:t>
            </a:r>
            <a:r>
              <a:rPr lang="en-US" altLang="ko-KR" u="sng" baseline="300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1)</a:t>
            </a:r>
            <a:r>
              <a:rPr lang="ko-KR" altLang="en-US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이 </a:t>
            </a:r>
            <a:r>
              <a:rPr lang="en-US" altLang="ko-KR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80% </a:t>
            </a: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(</a:t>
            </a: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기존 드라마 성공률은 </a:t>
            </a: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30~40%)</a:t>
            </a:r>
          </a:p>
        </p:txBody>
      </p:sp>
      <p:sp>
        <p:nvSpPr>
          <p:cNvPr id="14" name="Rectangle 78"/>
          <p:cNvSpPr>
            <a:spLocks noChangeArrowheads="1"/>
          </p:cNvSpPr>
          <p:nvPr/>
        </p:nvSpPr>
        <p:spPr bwMode="auto">
          <a:xfrm>
            <a:off x="1195634" y="6616456"/>
            <a:ext cx="224519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0" indent="0" eaLnBrk="1" fontAlgn="base" latinLnBrk="0" hangingPunct="1">
              <a:spcBef>
                <a:spcPts val="300"/>
              </a:spcBef>
              <a:spcAft>
                <a:spcPct val="0"/>
              </a:spcAft>
            </a:pPr>
            <a:r>
              <a:rPr lang="en-US" altLang="ko-KR" sz="1000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1) </a:t>
            </a:r>
            <a:r>
              <a:rPr lang="ko-KR" altLang="en-US" sz="1000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차기 시즌 제작한 것을 성공으로 판단</a:t>
            </a:r>
            <a:endParaRPr lang="en-US" altLang="ko-KR" sz="1000" b="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5" name="Rectangle 78"/>
          <p:cNvSpPr>
            <a:spLocks noChangeArrowheads="1"/>
          </p:cNvSpPr>
          <p:nvPr/>
        </p:nvSpPr>
        <p:spPr bwMode="auto">
          <a:xfrm>
            <a:off x="2733491" y="3623508"/>
            <a:ext cx="2160000" cy="829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93663" indent="-93663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3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고객 </a:t>
            </a:r>
            <a:r>
              <a:rPr lang="en-US" altLang="ko-KR" sz="13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Segmentation</a:t>
            </a:r>
            <a:r>
              <a:rPr lang="ko-KR" altLang="en-US" sz="13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별 </a:t>
            </a:r>
            <a:r>
              <a:rPr lang="en-US" altLang="ko-KR" sz="13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Trailer</a:t>
            </a:r>
            <a:r>
              <a:rPr lang="en-US" altLang="ko-KR" sz="11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/>
            </a:r>
            <a:br>
              <a:rPr lang="en-US" altLang="ko-KR" sz="11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“</a:t>
            </a:r>
            <a:r>
              <a:rPr lang="en-US" altLang="ko-KR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House of Cards” </a:t>
            </a:r>
            <a:r>
              <a:rPr lang="ko-KR" altLang="en-US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드라마 </a:t>
            </a:r>
            <a:r>
              <a:rPr lang="ko-KR" altLang="en-US" b="0" dirty="0" err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시리즈물에</a:t>
            </a:r>
            <a:r>
              <a:rPr lang="ko-KR" altLang="en-US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10</a:t>
            </a:r>
            <a:r>
              <a:rPr lang="ko-KR" altLang="en-US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개 </a:t>
            </a:r>
            <a:r>
              <a:rPr lang="en-US" altLang="ko-KR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Trailer</a:t>
            </a:r>
            <a:r>
              <a:rPr lang="ko-KR" altLang="en-US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를 </a:t>
            </a: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제작 </a:t>
            </a: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고객 </a:t>
            </a:r>
            <a:r>
              <a:rPr lang="ko-KR" altLang="en-US" b="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성향별</a:t>
            </a: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맞는 </a:t>
            </a:r>
            <a:r>
              <a:rPr lang="en-US" altLang="ko-KR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Trailer </a:t>
            </a: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제공</a:t>
            </a:r>
            <a:endParaRPr lang="en-US" altLang="ko-KR" b="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r="4032"/>
          <a:stretch/>
        </p:blipFill>
        <p:spPr bwMode="auto">
          <a:xfrm>
            <a:off x="3825776" y="4478725"/>
            <a:ext cx="983208" cy="56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8" y="4487604"/>
            <a:ext cx="868136" cy="55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78"/>
          <p:cNvSpPr>
            <a:spLocks noChangeArrowheads="1"/>
          </p:cNvSpPr>
          <p:nvPr/>
        </p:nvSpPr>
        <p:spPr bwMode="auto">
          <a:xfrm>
            <a:off x="2733491" y="1533066"/>
            <a:ext cx="2160000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93663" indent="-93663" eaLnBrk="1" fontAlgn="base" latinLnBrk="0" hangingPunct="1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3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Personalized </a:t>
            </a:r>
            <a:r>
              <a:rPr lang="ko-KR" altLang="en-US" sz="13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홈페이지 </a:t>
            </a:r>
            <a:r>
              <a:rPr lang="en-US" altLang="ko-KR" sz="11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/>
            </a:r>
            <a:br>
              <a:rPr lang="en-US" altLang="ko-KR" sz="11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행 기반으로 구성하여 </a:t>
            </a:r>
            <a:r>
              <a:rPr lang="ko-KR" altLang="en-US" b="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행별</a:t>
            </a: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의미 있는 </a:t>
            </a:r>
            <a:r>
              <a:rPr lang="ko-KR" altLang="en-US" b="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컨텐츠</a:t>
            </a: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구성하고</a:t>
            </a: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개인 </a:t>
            </a:r>
            <a:r>
              <a:rPr lang="ko-KR" altLang="en-US" u="sng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특성별</a:t>
            </a:r>
            <a:r>
              <a:rPr lang="ko-KR" altLang="en-US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개인화된 </a:t>
            </a:r>
            <a:r>
              <a:rPr lang="en-US" altLang="ko-KR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page</a:t>
            </a:r>
            <a:r>
              <a:rPr lang="ko-KR" altLang="en-US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를 구성</a:t>
            </a: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성과</a:t>
            </a:r>
            <a:r>
              <a:rPr lang="en-US" altLang="ko-KR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]  </a:t>
            </a: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5~10% </a:t>
            </a:r>
            <a:r>
              <a:rPr lang="ko-KR" altLang="en-US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추천 정확도 증가</a:t>
            </a:r>
            <a:endParaRPr lang="en-US" altLang="ko-KR" u="sng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5" t="59344" r="18305" b="17035"/>
          <a:stretch/>
        </p:blipFill>
        <p:spPr bwMode="auto">
          <a:xfrm>
            <a:off x="2648744" y="2471379"/>
            <a:ext cx="2321269" cy="741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78"/>
          <p:cNvSpPr>
            <a:spLocks noChangeArrowheads="1"/>
          </p:cNvSpPr>
          <p:nvPr/>
        </p:nvSpPr>
        <p:spPr bwMode="auto">
          <a:xfrm>
            <a:off x="5025008" y="1533066"/>
            <a:ext cx="2160000" cy="1032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93663" indent="-93663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3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UI </a:t>
            </a:r>
            <a:r>
              <a:rPr lang="ko-KR" altLang="en-US" sz="13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편의성 증대</a:t>
            </a:r>
            <a:r>
              <a:rPr lang="en-US" altLang="ko-KR" sz="13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1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/>
            </a:r>
            <a:br>
              <a:rPr lang="en-US" altLang="ko-KR" sz="11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“</a:t>
            </a:r>
            <a:r>
              <a:rPr lang="ko-KR" altLang="en-US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구매하기</a:t>
            </a:r>
            <a:r>
              <a:rPr lang="en-US" altLang="ko-KR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”, “</a:t>
            </a:r>
            <a:r>
              <a:rPr lang="ko-KR" altLang="en-US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장바구니</a:t>
            </a:r>
            <a:r>
              <a:rPr lang="en-US" altLang="ko-KR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” </a:t>
            </a:r>
            <a:r>
              <a:rPr lang="ko-KR" altLang="en-US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버튼 위치</a:t>
            </a:r>
            <a:r>
              <a:rPr lang="en-US" altLang="ko-KR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상품배열</a:t>
            </a:r>
            <a:r>
              <a:rPr lang="en-US" altLang="ko-KR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UI, </a:t>
            </a:r>
            <a:r>
              <a:rPr lang="ko-KR" altLang="en-US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등에</a:t>
            </a:r>
            <a:r>
              <a:rPr lang="en-US" altLang="ko-KR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대한 </a:t>
            </a: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A/B </a:t>
            </a: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안의</a:t>
            </a: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고객 </a:t>
            </a:r>
            <a:r>
              <a:rPr lang="ko-KR" altLang="en-US" u="sng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경험 분석을 실시간으로 진행</a:t>
            </a:r>
            <a:r>
              <a:rPr lang="ko-KR" altLang="en-US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하여 고객 만족도 향상 </a:t>
            </a:r>
            <a:endParaRPr lang="en-US" altLang="ko-KR" b="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3" name="Rectangle 78"/>
          <p:cNvSpPr>
            <a:spLocks noChangeArrowheads="1"/>
          </p:cNvSpPr>
          <p:nvPr/>
        </p:nvSpPr>
        <p:spPr bwMode="auto">
          <a:xfrm>
            <a:off x="7343996" y="1649487"/>
            <a:ext cx="2160000" cy="123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93663" indent="-93663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3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서비스</a:t>
            </a:r>
            <a:r>
              <a:rPr lang="en-US" altLang="ko-KR" sz="13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13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포트폴리오 검토</a:t>
            </a:r>
            <a:r>
              <a:rPr lang="en-US" altLang="ko-KR" sz="11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/>
            </a:r>
            <a:br>
              <a:rPr lang="en-US" altLang="ko-KR" sz="11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전체 </a:t>
            </a:r>
            <a:r>
              <a:rPr lang="ko-KR" altLang="en-US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사용자</a:t>
            </a:r>
            <a:r>
              <a:rPr lang="en-US" altLang="ko-KR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활성 사용자</a:t>
            </a:r>
            <a:r>
              <a:rPr lang="en-US" altLang="ko-KR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사용량을 기반으로 고객입장에서 </a:t>
            </a:r>
            <a:r>
              <a:rPr lang="ko-KR" altLang="en-US" u="sng" dirty="0" err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폰에</a:t>
            </a:r>
            <a:r>
              <a:rPr lang="ko-KR" altLang="en-US" u="sng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탑재되는 서비스의 가치를 평가하고 향후 모델에 탑재 방향성을 결정</a:t>
            </a:r>
            <a:r>
              <a:rPr lang="ko-KR" altLang="en-US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함</a:t>
            </a:r>
            <a:endParaRPr lang="en-US" altLang="ko-KR" b="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1" t="27555" b="6810"/>
          <a:stretch/>
        </p:blipFill>
        <p:spPr>
          <a:xfrm>
            <a:off x="5286528" y="2713827"/>
            <a:ext cx="732218" cy="102154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89" t="13721"/>
          <a:stretch/>
        </p:blipFill>
        <p:spPr>
          <a:xfrm>
            <a:off x="6438663" y="2636912"/>
            <a:ext cx="530561" cy="1285548"/>
          </a:xfrm>
          <a:prstGeom prst="rect">
            <a:avLst/>
          </a:prstGeom>
        </p:spPr>
      </p:pic>
      <p:sp>
        <p:nvSpPr>
          <p:cNvPr id="27" name="Rectangle 78"/>
          <p:cNvSpPr>
            <a:spLocks noChangeArrowheads="1"/>
          </p:cNvSpPr>
          <p:nvPr/>
        </p:nvSpPr>
        <p:spPr bwMode="auto">
          <a:xfrm>
            <a:off x="5459916" y="3068960"/>
            <a:ext cx="385441" cy="177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0" indent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050" b="0" i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A </a:t>
            </a:r>
            <a:r>
              <a:rPr lang="ko-KR" altLang="en-US" sz="1050" b="0" i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안</a:t>
            </a:r>
            <a:endParaRPr lang="en-US" altLang="ko-KR" sz="1050" b="0" i="1" u="sng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8" name="Rectangle 78"/>
          <p:cNvSpPr>
            <a:spLocks noChangeArrowheads="1"/>
          </p:cNvSpPr>
          <p:nvPr/>
        </p:nvSpPr>
        <p:spPr bwMode="auto">
          <a:xfrm>
            <a:off x="6511222" y="3352285"/>
            <a:ext cx="385441" cy="177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0" indent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050" b="0" i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B </a:t>
            </a:r>
            <a:r>
              <a:rPr lang="ko-KR" altLang="en-US" sz="1050" b="0" i="1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안</a:t>
            </a:r>
            <a:endParaRPr lang="en-US" altLang="ko-KR" sz="1050" b="0" i="1" u="sng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86528" y="3284984"/>
            <a:ext cx="732218" cy="360040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438663" y="3390056"/>
            <a:ext cx="530561" cy="360040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1" name="Rectangle 78"/>
          <p:cNvSpPr>
            <a:spLocks noChangeArrowheads="1"/>
          </p:cNvSpPr>
          <p:nvPr/>
        </p:nvSpPr>
        <p:spPr bwMode="auto">
          <a:xfrm>
            <a:off x="5050099" y="4005064"/>
            <a:ext cx="2203389" cy="73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0" indent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개발된 </a:t>
            </a:r>
            <a:r>
              <a:rPr lang="ko-KR" altLang="en-US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서비스는 </a:t>
            </a:r>
            <a:r>
              <a:rPr lang="en-US" altLang="ko-KR" u="sng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24</a:t>
            </a:r>
            <a:r>
              <a:rPr lang="ko-KR" altLang="en-US" u="sng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시간 언제든지 </a:t>
            </a:r>
            <a:r>
              <a:rPr lang="en-US" altLang="ko-KR" u="sng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/>
            </a:r>
            <a:br>
              <a:rPr lang="en-US" altLang="ko-KR" u="sng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ko-KR" altLang="en-US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빠르게 </a:t>
            </a:r>
            <a:r>
              <a:rPr lang="ko-KR" altLang="en-US" u="sng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배포 가능한 프로세스 </a:t>
            </a: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구축</a:t>
            </a:r>
            <a:endParaRPr lang="en-US" altLang="ko-KR" b="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marL="0" indent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500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/>
            </a:r>
            <a:br>
              <a:rPr lang="en-US" altLang="ko-KR" sz="500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en-US" altLang="ko-KR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성과</a:t>
            </a:r>
            <a:r>
              <a:rPr lang="en-US" altLang="ko-KR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]</a:t>
            </a: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u="sng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20%</a:t>
            </a:r>
            <a:r>
              <a:rPr lang="ko-KR" altLang="en-US" u="sng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의</a:t>
            </a:r>
            <a:r>
              <a:rPr lang="en-US" altLang="ko-KR" u="sng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u="sng" dirty="0" err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구매전환율</a:t>
            </a:r>
            <a:r>
              <a:rPr lang="ko-KR" altLang="en-US" u="sng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증가</a:t>
            </a:r>
            <a:endParaRPr lang="en-US" altLang="ko-KR" b="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2" name="Rectangle 78"/>
          <p:cNvSpPr>
            <a:spLocks noChangeArrowheads="1"/>
          </p:cNvSpPr>
          <p:nvPr/>
        </p:nvSpPr>
        <p:spPr bwMode="auto">
          <a:xfrm>
            <a:off x="6053222" y="3068960"/>
            <a:ext cx="3854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0" indent="0" algn="ctr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ko-KR" altLang="en-US" sz="900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선호도</a:t>
            </a:r>
            <a:endParaRPr lang="en-US" altLang="ko-KR" sz="900" b="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marL="0" indent="0" algn="ctr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&lt;</a:t>
            </a:r>
          </a:p>
          <a:p>
            <a:pPr marL="0" indent="0" algn="ctr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endParaRPr lang="en-US" altLang="ko-KR" sz="105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637242" y="1080057"/>
            <a:ext cx="0" cy="530127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273788" y="1080057"/>
            <a:ext cx="0" cy="530127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7" y="3353694"/>
            <a:ext cx="913429" cy="2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738" y="1245009"/>
            <a:ext cx="913429" cy="2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099" y="1201750"/>
            <a:ext cx="10731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" t="12038" r="2538" b="56372"/>
          <a:stretch/>
        </p:blipFill>
        <p:spPr bwMode="auto">
          <a:xfrm>
            <a:off x="7379756" y="1214505"/>
            <a:ext cx="1054239" cy="30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458" y="1275906"/>
            <a:ext cx="842254" cy="33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12" y="1287443"/>
            <a:ext cx="1103634" cy="277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Rectangle 78"/>
          <p:cNvSpPr>
            <a:spLocks noChangeArrowheads="1"/>
          </p:cNvSpPr>
          <p:nvPr/>
        </p:nvSpPr>
        <p:spPr bwMode="auto">
          <a:xfrm>
            <a:off x="273050" y="1742006"/>
            <a:ext cx="2292192" cy="136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93663" indent="-93663" eaLnBrk="1" fontAlgn="base" latinLnBrk="0" hangingPunct="1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300" u="sng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애니팡</a:t>
            </a:r>
            <a:r>
              <a:rPr lang="ko-KR" altLang="en-US" sz="13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3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– </a:t>
            </a:r>
            <a:r>
              <a:rPr lang="ko-KR" altLang="en-US" sz="13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시간에 대한 사용자 심리 감안한 서비스 기획</a:t>
            </a:r>
            <a:r>
              <a:rPr lang="en-US" altLang="ko-KR" sz="13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13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운영</a:t>
            </a:r>
            <a:r>
              <a:rPr lang="en-US" altLang="ko-KR" sz="11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/>
            </a:r>
            <a:br>
              <a:rPr lang="en-US" altLang="ko-KR" sz="11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게임 중간에 제공하는 하트를 구매로 연결시키기 위한 </a:t>
            </a:r>
            <a:r>
              <a:rPr lang="ko-KR" altLang="en-US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최적의 </a:t>
            </a:r>
            <a:r>
              <a:rPr lang="en-US" altLang="ko-KR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MOT </a:t>
            </a:r>
            <a:r>
              <a:rPr lang="ko-KR" altLang="en-US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시간을 분석 기반으로 캐치</a:t>
            </a: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하여 서비스에 반영 </a:t>
            </a:r>
            <a:r>
              <a:rPr lang="en-US" altLang="ko-KR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ko-KR" altLang="en-US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매출↑</a:t>
            </a:r>
            <a:endParaRPr lang="en-US" altLang="ko-KR" b="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80870" y="5729682"/>
            <a:ext cx="9337618" cy="796954"/>
            <a:chOff x="280870" y="5442625"/>
            <a:chExt cx="9337618" cy="999044"/>
          </a:xfrm>
        </p:grpSpPr>
        <p:sp>
          <p:nvSpPr>
            <p:cNvPr id="41" name="AutoShape 605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13807" y="5507525"/>
              <a:ext cx="8873114" cy="934144"/>
            </a:xfrm>
            <a:prstGeom prst="roundRect">
              <a:avLst>
                <a:gd name="adj" fmla="val 46256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FFFFFF">
                  <a:lumMod val="65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algn="ctr" latinLnBrk="0">
                <a:lnSpc>
                  <a:spcPct val="110000"/>
                </a:lnSpc>
                <a:spcBef>
                  <a:spcPts val="300"/>
                </a:spcBef>
              </a:pP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벤치마킹 결과</a:t>
              </a: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① 빅데이터 기반 수익 제고 모델</a:t>
              </a: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② 개인화 서비스 환경 강화</a:t>
              </a: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③ </a:t>
              </a: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UI 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편의성 극대화</a:t>
              </a: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④ 서비스 포트폴리오 관리</a:t>
              </a:r>
              <a:endPara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algn="ctr" latinLnBrk="0">
                <a:lnSpc>
                  <a:spcPct val="110000"/>
                </a:lnSpc>
                <a:spcBef>
                  <a:spcPts val="300"/>
                </a:spcBef>
              </a:pP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영역에 대한 반영을 고려할 수 있음</a:t>
              </a:r>
              <a:endPara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2" name="AutoShape 31"/>
            <p:cNvSpPr>
              <a:spLocks noChangeArrowheads="1"/>
            </p:cNvSpPr>
            <p:nvPr/>
          </p:nvSpPr>
          <p:spPr bwMode="auto">
            <a:xfrm rot="5400000">
              <a:off x="65284" y="5658211"/>
              <a:ext cx="725070" cy="293897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44" name="AutoShape 32"/>
            <p:cNvSpPr>
              <a:spLocks noChangeArrowheads="1"/>
            </p:cNvSpPr>
            <p:nvPr/>
          </p:nvSpPr>
          <p:spPr bwMode="auto">
            <a:xfrm rot="16200000" flipH="1">
              <a:off x="9105795" y="5655004"/>
              <a:ext cx="725070" cy="300316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</p:grpSp>
      <p:sp>
        <p:nvSpPr>
          <p:cNvPr id="36" name="실행 단추: 뒤로 또는 이전 35">
            <a:hlinkClick r:id="rId12" action="ppaction://hlinksldjump" highlightClick="1"/>
          </p:cNvPr>
          <p:cNvSpPr/>
          <p:nvPr/>
        </p:nvSpPr>
        <p:spPr>
          <a:xfrm>
            <a:off x="9576200" y="169772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9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1" y="173037"/>
            <a:ext cx="7588468" cy="3397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별첨</a:t>
            </a:r>
            <a:r>
              <a:rPr lang="en-US" altLang="ko-KR" dirty="0"/>
              <a:t>] </a:t>
            </a:r>
            <a:r>
              <a:rPr lang="ko-KR" altLang="en-US" dirty="0" err="1"/>
              <a:t>빅데이터</a:t>
            </a:r>
            <a:r>
              <a:rPr lang="ko-KR" altLang="en-US" dirty="0"/>
              <a:t> 기반 </a:t>
            </a:r>
            <a:r>
              <a:rPr lang="en-US" altLang="ko-KR" dirty="0"/>
              <a:t>Service </a:t>
            </a:r>
            <a:r>
              <a:rPr lang="ko-KR" altLang="en-US" dirty="0"/>
              <a:t>개발 및 운영체계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쿠팡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97836" y="3593070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97836" y="3377046"/>
            <a:ext cx="0" cy="43204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451716" y="3377046"/>
            <a:ext cx="0" cy="43204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336204" y="3377046"/>
            <a:ext cx="0" cy="43204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470044" y="3377046"/>
            <a:ext cx="288032" cy="432048"/>
            <a:chOff x="2504728" y="2132856"/>
            <a:chExt cx="288032" cy="432048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2504728" y="2132856"/>
              <a:ext cx="0" cy="43204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792760" y="2132856"/>
              <a:ext cx="0" cy="43204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/>
        </p:nvCxnSpPr>
        <p:spPr>
          <a:xfrm>
            <a:off x="9302428" y="3377046"/>
            <a:ext cx="0" cy="43204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3982212" y="3377046"/>
            <a:ext cx="288032" cy="432048"/>
            <a:chOff x="2504728" y="2132856"/>
            <a:chExt cx="288032" cy="432048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2504728" y="2132856"/>
              <a:ext cx="0" cy="43204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792760" y="2132856"/>
              <a:ext cx="0" cy="43204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5494380" y="3377046"/>
            <a:ext cx="288032" cy="432048"/>
            <a:chOff x="2504728" y="2132856"/>
            <a:chExt cx="288032" cy="432048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504728" y="2132856"/>
              <a:ext cx="0" cy="43204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792760" y="2132856"/>
              <a:ext cx="0" cy="43204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7006548" y="3377046"/>
            <a:ext cx="288032" cy="432048"/>
            <a:chOff x="2504728" y="2132856"/>
            <a:chExt cx="288032" cy="432048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504728" y="2132856"/>
              <a:ext cx="0" cy="43204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792760" y="2132856"/>
              <a:ext cx="0" cy="43204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81812" y="4025118"/>
            <a:ext cx="453970" cy="53860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App</a:t>
            </a:r>
          </a:p>
          <a:p>
            <a:pPr algn="ctr" latinLnBrk="0">
              <a:spcBef>
                <a:spcPts val="600"/>
              </a:spcBef>
            </a:pP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실</a:t>
            </a:r>
            <a:r>
              <a:rPr lang="ko-KR" altLang="en-US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행</a:t>
            </a:r>
            <a:endParaRPr lang="ko-KR" altLang="en-US" sz="12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7507" y="3881102"/>
            <a:ext cx="453970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게임</a:t>
            </a: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/>
            </a:r>
            <a:b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#1</a:t>
            </a:r>
            <a:endParaRPr lang="ko-KR" altLang="en-US" sz="12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31091" y="3881102"/>
            <a:ext cx="453970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게임</a:t>
            </a: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/>
            </a:r>
            <a:b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#2</a:t>
            </a:r>
            <a:endParaRPr lang="ko-KR" altLang="en-US" sz="12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43259" y="3881102"/>
            <a:ext cx="453970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게임</a:t>
            </a: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/>
            </a:r>
            <a:b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#3</a:t>
            </a:r>
            <a:endParaRPr lang="ko-KR" altLang="en-US" sz="12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55427" y="3881102"/>
            <a:ext cx="453970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게임</a:t>
            </a: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/>
            </a:r>
            <a:b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#4</a:t>
            </a:r>
            <a:endParaRPr lang="ko-KR" altLang="en-US" sz="12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67595" y="3881102"/>
            <a:ext cx="453970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게임</a:t>
            </a: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/>
            </a:r>
            <a:b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#5</a:t>
            </a:r>
            <a:endParaRPr lang="ko-KR" altLang="en-US" sz="12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25408" y="4569174"/>
            <a:ext cx="88234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추가 하트</a:t>
            </a:r>
            <a:r>
              <a:rPr lang="en-US" altLang="ko-KR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/>
            </a:r>
            <a:br>
              <a:rPr lang="en-US" altLang="ko-KR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발생</a:t>
            </a:r>
            <a:endParaRPr lang="en-US" altLang="ko-KR" sz="12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43059" y="3100047"/>
            <a:ext cx="45397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종료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22257" y="3100047"/>
            <a:ext cx="45397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종료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67394" y="3100047"/>
            <a:ext cx="45397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종료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79562" y="3100047"/>
            <a:ext cx="45397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종료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24730" y="3100047"/>
            <a:ext cx="45397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종료</a:t>
            </a:r>
          </a:p>
        </p:txBody>
      </p:sp>
      <p:sp>
        <p:nvSpPr>
          <p:cNvPr id="34" name="오른쪽 중괄호 33"/>
          <p:cNvSpPr/>
          <p:nvPr/>
        </p:nvSpPr>
        <p:spPr>
          <a:xfrm rot="16200000">
            <a:off x="1771870" y="2932721"/>
            <a:ext cx="224495" cy="947066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5" name="오른쪽 중괄호 34"/>
          <p:cNvSpPr/>
          <p:nvPr/>
        </p:nvSpPr>
        <p:spPr>
          <a:xfrm rot="16200000">
            <a:off x="3263378" y="2932721"/>
            <a:ext cx="224495" cy="947066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6" name="오른쪽 중괄호 35"/>
          <p:cNvSpPr/>
          <p:nvPr/>
        </p:nvSpPr>
        <p:spPr>
          <a:xfrm rot="16200000">
            <a:off x="4775546" y="2932722"/>
            <a:ext cx="224495" cy="947066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7" name="오른쪽 중괄호 36"/>
          <p:cNvSpPr/>
          <p:nvPr/>
        </p:nvSpPr>
        <p:spPr>
          <a:xfrm rot="16200000">
            <a:off x="6287714" y="2932722"/>
            <a:ext cx="224495" cy="947066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8" name="오른쪽 중괄호 37"/>
          <p:cNvSpPr/>
          <p:nvPr/>
        </p:nvSpPr>
        <p:spPr>
          <a:xfrm rot="16200000">
            <a:off x="7749272" y="2932722"/>
            <a:ext cx="224495" cy="947066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53925" y="3017006"/>
            <a:ext cx="46038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60</a:t>
            </a: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45434" y="3017006"/>
            <a:ext cx="46038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60</a:t>
            </a: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초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57602" y="3017006"/>
            <a:ext cx="46038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60</a:t>
            </a: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초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69770" y="3017006"/>
            <a:ext cx="46038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60</a:t>
            </a: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초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31328" y="3017006"/>
            <a:ext cx="46038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60</a:t>
            </a: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초</a:t>
            </a:r>
          </a:p>
        </p:txBody>
      </p:sp>
      <p:sp>
        <p:nvSpPr>
          <p:cNvPr id="44" name="오른쪽 중괄호 43"/>
          <p:cNvSpPr/>
          <p:nvPr/>
        </p:nvSpPr>
        <p:spPr>
          <a:xfrm rot="16200000">
            <a:off x="4236710" y="-1114962"/>
            <a:ext cx="587096" cy="784292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00127" y="2191790"/>
            <a:ext cx="100540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평균 </a:t>
            </a: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6</a:t>
            </a: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분 </a:t>
            </a: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20</a:t>
            </a: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초</a:t>
            </a:r>
          </a:p>
        </p:txBody>
      </p:sp>
      <p:sp>
        <p:nvSpPr>
          <p:cNvPr id="46" name="오른쪽 중괄호 45"/>
          <p:cNvSpPr/>
          <p:nvPr/>
        </p:nvSpPr>
        <p:spPr>
          <a:xfrm rot="5400000">
            <a:off x="5135562" y="569956"/>
            <a:ext cx="303875" cy="790259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3704" y="4745198"/>
            <a:ext cx="69442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8</a:t>
            </a: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분 마다</a:t>
            </a:r>
          </a:p>
        </p:txBody>
      </p:sp>
      <p:sp>
        <p:nvSpPr>
          <p:cNvPr id="48" name="하트 47"/>
          <p:cNvSpPr/>
          <p:nvPr/>
        </p:nvSpPr>
        <p:spPr>
          <a:xfrm>
            <a:off x="1568297" y="4025118"/>
            <a:ext cx="170893" cy="170893"/>
          </a:xfrm>
          <a:prstGeom prst="hear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9" name="하트 48"/>
          <p:cNvSpPr/>
          <p:nvPr/>
        </p:nvSpPr>
        <p:spPr>
          <a:xfrm>
            <a:off x="3057082" y="4026487"/>
            <a:ext cx="170893" cy="170893"/>
          </a:xfrm>
          <a:prstGeom prst="hear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0" name="하트 49"/>
          <p:cNvSpPr/>
          <p:nvPr/>
        </p:nvSpPr>
        <p:spPr>
          <a:xfrm>
            <a:off x="4545867" y="4026487"/>
            <a:ext cx="170893" cy="170893"/>
          </a:xfrm>
          <a:prstGeom prst="hear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1" name="하트 50"/>
          <p:cNvSpPr/>
          <p:nvPr/>
        </p:nvSpPr>
        <p:spPr>
          <a:xfrm>
            <a:off x="6034652" y="4026487"/>
            <a:ext cx="170893" cy="170893"/>
          </a:xfrm>
          <a:prstGeom prst="hear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2" name="하트 51"/>
          <p:cNvSpPr/>
          <p:nvPr/>
        </p:nvSpPr>
        <p:spPr>
          <a:xfrm>
            <a:off x="7523438" y="4026487"/>
            <a:ext cx="170893" cy="170893"/>
          </a:xfrm>
          <a:prstGeom prst="hear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3" name="오른쪽 중괄호 52"/>
          <p:cNvSpPr/>
          <p:nvPr/>
        </p:nvSpPr>
        <p:spPr>
          <a:xfrm rot="16200000">
            <a:off x="8621212" y="2410454"/>
            <a:ext cx="587096" cy="792088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411708" y="2210078"/>
            <a:ext cx="100540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분 </a:t>
            </a: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40</a:t>
            </a: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초 대기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18716" y="3416573"/>
            <a:ext cx="720079" cy="35299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662552" y="4700141"/>
            <a:ext cx="720079" cy="35299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126341" y="2202725"/>
            <a:ext cx="720079" cy="35299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</a:t>
            </a:r>
          </a:p>
        </p:txBody>
      </p:sp>
      <p:sp>
        <p:nvSpPr>
          <p:cNvPr id="58" name="Text Box 90"/>
          <p:cNvSpPr txBox="1">
            <a:spLocks noChangeArrowheads="1"/>
          </p:cNvSpPr>
          <p:nvPr/>
        </p:nvSpPr>
        <p:spPr bwMode="auto">
          <a:xfrm>
            <a:off x="326732" y="1475906"/>
            <a:ext cx="46862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28613" indent="-328613" algn="l">
              <a:buFont typeface="Wingdings" pitchFamily="2" charset="2"/>
              <a:buChar char=""/>
            </a:pP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60 Sec, 8 Min</a:t>
            </a:r>
            <a:r>
              <a:rPr lang="en-US" altLang="ko-KR" sz="1600" b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, 5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개 하트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–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분석 기반의 최적 시간 파악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cxnSp>
        <p:nvCxnSpPr>
          <p:cNvPr id="59" name="직선 연결선 58"/>
          <p:cNvCxnSpPr/>
          <p:nvPr/>
        </p:nvCxnSpPr>
        <p:spPr bwMode="auto">
          <a:xfrm>
            <a:off x="319928" y="1835946"/>
            <a:ext cx="9313022" cy="0"/>
          </a:xfrm>
          <a:prstGeom prst="line">
            <a:avLst/>
          </a:prstGeom>
          <a:solidFill>
            <a:srgbClr val="FFFFFF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1636"/>
          <p:cNvSpPr>
            <a:spLocks noChangeArrowheads="1"/>
          </p:cNvSpPr>
          <p:nvPr/>
        </p:nvSpPr>
        <p:spPr bwMode="auto">
          <a:xfrm>
            <a:off x="801104" y="5238594"/>
            <a:ext cx="2856085" cy="31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46800" rIns="72000" bIns="46800">
            <a:spAutoFit/>
          </a:bodyPr>
          <a:lstStyle>
            <a:lvl1pPr marL="158750" indent="-158750"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ko-KR" altLang="en-US" sz="13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제한된 시간을 통한 </a:t>
            </a:r>
            <a:r>
              <a:rPr lang="ko-KR" altLang="en-US" sz="1300" dirty="0" err="1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앱</a:t>
            </a:r>
            <a:r>
              <a:rPr lang="ko-KR" altLang="en-US" sz="13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접근 부담감 최소화</a:t>
            </a:r>
            <a:endParaRPr lang="ko-KR" altLang="en-US" sz="1300" dirty="0">
              <a:solidFill>
                <a:srgbClr val="080808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1" name="순서도: 연결자 60"/>
          <p:cNvSpPr/>
          <p:nvPr/>
        </p:nvSpPr>
        <p:spPr>
          <a:xfrm>
            <a:off x="477706" y="5265355"/>
            <a:ext cx="262270" cy="262270"/>
          </a:xfrm>
          <a:prstGeom prst="flowChartConnector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3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endParaRPr lang="ko-KR" altLang="en-US" sz="1300" b="1" dirty="0" smtClean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2" name="Rectangle 1636"/>
          <p:cNvSpPr>
            <a:spLocks noChangeArrowheads="1"/>
          </p:cNvSpPr>
          <p:nvPr/>
        </p:nvSpPr>
        <p:spPr bwMode="auto">
          <a:xfrm>
            <a:off x="4225632" y="5229200"/>
            <a:ext cx="4399776" cy="33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46800" rIns="72000" bIns="46800">
            <a:spAutoFit/>
          </a:bodyPr>
          <a:lstStyle>
            <a:lvl1pPr marL="158750" indent="-158750"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ko-KR" altLang="en-US" sz="13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사용자 평균 게임 시간을 분석하여 </a:t>
            </a:r>
            <a:r>
              <a:rPr lang="en-US" altLang="ko-KR" sz="13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300" u="sng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‘</a:t>
            </a:r>
            <a:r>
              <a:rPr lang="ko-KR" altLang="en-US" sz="1300" u="sng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인내</a:t>
            </a:r>
            <a:r>
              <a:rPr lang="en-US" altLang="ko-KR" sz="1300" u="sng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’</a:t>
            </a:r>
            <a:r>
              <a:rPr lang="ko-KR" altLang="en-US" sz="1300" u="sng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위한 최적의 시간 </a:t>
            </a:r>
            <a:r>
              <a:rPr lang="ko-KR" altLang="en-US" sz="13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파악</a:t>
            </a:r>
            <a:endParaRPr lang="ko-KR" altLang="en-US" sz="1300" dirty="0">
              <a:solidFill>
                <a:srgbClr val="080808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3" name="순서도: 연결자 62"/>
          <p:cNvSpPr/>
          <p:nvPr/>
        </p:nvSpPr>
        <p:spPr>
          <a:xfrm>
            <a:off x="3920896" y="5265355"/>
            <a:ext cx="262270" cy="262270"/>
          </a:xfrm>
          <a:prstGeom prst="flowChartConnector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3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  <a:endParaRPr lang="ko-KR" altLang="en-US" sz="1300" b="1" dirty="0" smtClean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33664" y="2923549"/>
            <a:ext cx="720079" cy="35299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</a:t>
            </a:r>
          </a:p>
        </p:txBody>
      </p:sp>
      <p:sp>
        <p:nvSpPr>
          <p:cNvPr id="65" name="순서도: 연결자 64"/>
          <p:cNvSpPr/>
          <p:nvPr/>
        </p:nvSpPr>
        <p:spPr>
          <a:xfrm>
            <a:off x="761972" y="2864381"/>
            <a:ext cx="262270" cy="262270"/>
          </a:xfrm>
          <a:prstGeom prst="flowChartConnector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4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endParaRPr lang="ko-KR" altLang="en-US" sz="1400" b="1" dirty="0" smtClean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6" name="순서도: 연결자 65"/>
          <p:cNvSpPr/>
          <p:nvPr/>
        </p:nvSpPr>
        <p:spPr>
          <a:xfrm>
            <a:off x="5022602" y="2121461"/>
            <a:ext cx="262270" cy="262270"/>
          </a:xfrm>
          <a:prstGeom prst="flowChartConnector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4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  <a:endParaRPr lang="ko-KR" altLang="en-US" sz="1400" b="1" dirty="0" smtClean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7" name="순서도: 연결자 66"/>
          <p:cNvSpPr/>
          <p:nvPr/>
        </p:nvSpPr>
        <p:spPr>
          <a:xfrm>
            <a:off x="9011304" y="3227379"/>
            <a:ext cx="262270" cy="262270"/>
          </a:xfrm>
          <a:prstGeom prst="flowChartConnector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4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  <a:endParaRPr lang="ko-KR" altLang="en-US" sz="1400" b="1" dirty="0" smtClean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8" name="순서도: 연결자 67"/>
          <p:cNvSpPr/>
          <p:nvPr/>
        </p:nvSpPr>
        <p:spPr>
          <a:xfrm>
            <a:off x="5542985" y="4550106"/>
            <a:ext cx="262270" cy="262270"/>
          </a:xfrm>
          <a:prstGeom prst="flowChartConnector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400" b="1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  <a:endParaRPr lang="ko-KR" altLang="en-US" sz="1400" b="1" dirty="0" smtClean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9" name="Rectangle 1636"/>
          <p:cNvSpPr>
            <a:spLocks noChangeArrowheads="1"/>
          </p:cNvSpPr>
          <p:nvPr/>
        </p:nvSpPr>
        <p:spPr bwMode="auto">
          <a:xfrm>
            <a:off x="798048" y="5584185"/>
            <a:ext cx="4696332" cy="31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46800" rIns="72000" bIns="46800">
            <a:spAutoFit/>
          </a:bodyPr>
          <a:lstStyle>
            <a:lvl1pPr marL="158750" indent="-158750"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en-US" altLang="ko-KR" sz="13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8</a:t>
            </a:r>
            <a:r>
              <a:rPr lang="ko-KR" altLang="en-US" sz="13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 </a:t>
            </a:r>
            <a:r>
              <a:rPr lang="en-US" altLang="ko-KR" sz="13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X 5</a:t>
            </a:r>
            <a:r>
              <a:rPr lang="ko-KR" altLang="en-US" sz="13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 하트 </a:t>
            </a:r>
            <a:r>
              <a:rPr lang="en-US" altLang="ko-KR" sz="13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= 40</a:t>
            </a:r>
            <a:r>
              <a:rPr lang="ko-KR" altLang="en-US" sz="13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</a:t>
            </a:r>
            <a:r>
              <a:rPr lang="en-US" altLang="ko-KR" sz="13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300" u="sng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한 시간에 한번 휴식이라는 기본 인간 성향 </a:t>
            </a:r>
            <a:r>
              <a:rPr lang="ko-KR" altLang="en-US" sz="13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반영</a:t>
            </a:r>
            <a:r>
              <a:rPr lang="en-US" altLang="ko-KR" sz="13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endParaRPr lang="ko-KR" altLang="en-US" sz="1300" dirty="0">
              <a:solidFill>
                <a:srgbClr val="080808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0" name="순서도: 연결자 69"/>
          <p:cNvSpPr/>
          <p:nvPr/>
        </p:nvSpPr>
        <p:spPr>
          <a:xfrm>
            <a:off x="474650" y="5610946"/>
            <a:ext cx="262270" cy="262270"/>
          </a:xfrm>
          <a:prstGeom prst="flowChartConnector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3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  <a:endParaRPr lang="ko-KR" altLang="en-US" sz="1300" b="1" dirty="0" smtClean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1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’12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년에 </a:t>
            </a:r>
            <a:r>
              <a:rPr lang="en-US" altLang="ko-KR" sz="1600" b="1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SundayToz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에서 발표된 </a:t>
            </a:r>
            <a:r>
              <a:rPr lang="ko-KR" altLang="en-US" sz="1600" b="1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애니팡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게임은 사용자의 이용 행동에 대한 정교한 분석을 통해 최적화된 </a:t>
            </a: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Service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Monetization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전략을 수립함 </a:t>
            </a:r>
            <a:endParaRPr lang="en-US" altLang="ko-KR" sz="16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9804" y="2060848"/>
            <a:ext cx="9288462" cy="310831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80870" y="5975775"/>
            <a:ext cx="9337618" cy="521576"/>
            <a:chOff x="280870" y="5442625"/>
            <a:chExt cx="9337618" cy="999044"/>
          </a:xfrm>
        </p:grpSpPr>
        <p:sp>
          <p:nvSpPr>
            <p:cNvPr id="76" name="AutoShape 605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13807" y="5507525"/>
              <a:ext cx="8873114" cy="934144"/>
            </a:xfrm>
            <a:prstGeom prst="roundRect">
              <a:avLst>
                <a:gd name="adj" fmla="val 46256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FFFFFF">
                  <a:lumMod val="65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algn="ctr" latinLnBrk="0">
                <a:lnSpc>
                  <a:spcPct val="110000"/>
                </a:lnSpc>
                <a:spcBef>
                  <a:spcPts val="300"/>
                </a:spcBef>
              </a:pP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향후 </a:t>
              </a: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LG U+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도 고객관점에서 서비스의 정교한 사용행동 패턴 분석에 기반한 서비스 기획</a:t>
              </a: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개발 및 운영 체계 반영 고려</a:t>
              </a:r>
              <a:endParaRPr lang="ko-KR" altLang="en-US" sz="1400" b="1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7" name="AutoShape 31"/>
            <p:cNvSpPr>
              <a:spLocks noChangeArrowheads="1"/>
            </p:cNvSpPr>
            <p:nvPr/>
          </p:nvSpPr>
          <p:spPr bwMode="auto">
            <a:xfrm rot="5400000">
              <a:off x="65284" y="5658211"/>
              <a:ext cx="725070" cy="293897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78" name="AutoShape 32"/>
            <p:cNvSpPr>
              <a:spLocks noChangeArrowheads="1"/>
            </p:cNvSpPr>
            <p:nvPr/>
          </p:nvSpPr>
          <p:spPr bwMode="auto">
            <a:xfrm rot="16200000" flipH="1">
              <a:off x="9105795" y="5655004"/>
              <a:ext cx="725070" cy="300316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</p:grpSp>
      <p:sp>
        <p:nvSpPr>
          <p:cNvPr id="79" name="실행 단추: 뒤로 또는 이전 78">
            <a:hlinkClick r:id="rId2" action="ppaction://hlinksldjump" highlightClick="1"/>
          </p:cNvPr>
          <p:cNvSpPr/>
          <p:nvPr/>
        </p:nvSpPr>
        <p:spPr>
          <a:xfrm>
            <a:off x="9576200" y="169772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73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1" y="173037"/>
            <a:ext cx="6844482" cy="3397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별첨</a:t>
            </a:r>
            <a:r>
              <a:rPr lang="en-US" altLang="ko-KR" dirty="0"/>
              <a:t>] </a:t>
            </a:r>
            <a:r>
              <a:rPr lang="ko-KR" altLang="en-US" dirty="0" err="1"/>
              <a:t>빅데이터</a:t>
            </a:r>
            <a:r>
              <a:rPr lang="ko-KR" altLang="en-US" dirty="0"/>
              <a:t> 기반 </a:t>
            </a:r>
            <a:r>
              <a:rPr lang="en-US" altLang="ko-KR" dirty="0"/>
              <a:t>Service </a:t>
            </a:r>
            <a:r>
              <a:rPr lang="ko-KR" altLang="en-US" dirty="0"/>
              <a:t>개발 및 운영체계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(Netflix)</a:t>
            </a:r>
            <a:endParaRPr lang="ko-KR" altLang="en-US" dirty="0"/>
          </a:p>
        </p:txBody>
      </p:sp>
      <p:sp>
        <p:nvSpPr>
          <p:cNvPr id="4" name="Rectangle 78"/>
          <p:cNvSpPr>
            <a:spLocks noChangeArrowheads="1"/>
          </p:cNvSpPr>
          <p:nvPr/>
        </p:nvSpPr>
        <p:spPr bwMode="auto">
          <a:xfrm>
            <a:off x="309690" y="677435"/>
            <a:ext cx="4603576" cy="142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93663" indent="-93663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5700</a:t>
            </a:r>
            <a:r>
              <a:rPr lang="ko-KR" altLang="en-US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만 명 고객에게 개인화된 홈페이지 제공</a:t>
            </a:r>
            <a:endParaRPr lang="en-US" altLang="ko-KR" sz="130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marL="93663" indent="-93663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추천시스템의 진화한 버전</a:t>
            </a:r>
            <a:r>
              <a:rPr lang="en-US" altLang="ko-KR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/>
            </a:r>
            <a:br>
              <a:rPr lang="en-US" altLang="ko-KR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en-US" altLang="ko-KR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- </a:t>
            </a:r>
            <a:r>
              <a:rPr lang="ko-KR" altLang="en-US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홈페이지는 행 기반으로 구성되며</a:t>
            </a:r>
            <a:r>
              <a:rPr lang="en-US" altLang="ko-KR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행 별로 의미 있는 </a:t>
            </a:r>
            <a:endParaRPr lang="en-US" altLang="ko-KR" sz="130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marL="0" indent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  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콘텐츠를</a:t>
            </a:r>
            <a:r>
              <a:rPr lang="ko-KR" altLang="en-US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묶어서 제공하고</a:t>
            </a:r>
            <a:r>
              <a:rPr lang="en-US" altLang="ko-KR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고객이 판단하여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콘텐츠를</a:t>
            </a:r>
            <a:r>
              <a:rPr lang="ko-KR" altLang="en-US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훑어볼 </a:t>
            </a:r>
            <a:endParaRPr lang="en-US" altLang="ko-KR" sz="130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marL="0" indent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3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  </a:t>
            </a:r>
            <a:r>
              <a:rPr lang="ko-KR" altLang="en-US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수 있도록 함</a:t>
            </a:r>
            <a:r>
              <a:rPr lang="en-US" altLang="ko-KR" sz="13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/>
            </a:r>
            <a:br>
              <a:rPr lang="en-US" altLang="ko-KR" sz="13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en-US" altLang="ko-KR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 - </a:t>
            </a:r>
            <a:r>
              <a:rPr lang="ko-KR" altLang="en-US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비디오를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그룹핑하는</a:t>
            </a:r>
            <a:r>
              <a:rPr lang="ko-KR" altLang="en-US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보편적인 방법은 장르</a:t>
            </a:r>
            <a:r>
              <a:rPr lang="en-US" altLang="ko-KR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비디오 메타정보임</a:t>
            </a:r>
            <a:endParaRPr lang="en-US" altLang="ko-KR" sz="130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5" name="Picture 2" descr="https://lh3.googleusercontent.com/VPYRh9yEd0nUpM2N0VMcAZdbieDYORXGXemGpzAPY2U9Tmc1KkDH-p5eS_AXUZ-SWE9P5XgSeoovXNDm7GYhWdv2dI9fYjvBloiRsSJ_glQFt59lwkalQkOtD8944rU5hpx-5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50" y="2207889"/>
            <a:ext cx="32956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lh5.googleusercontent.com/eJy0B3zcG2vaU21awwcFYePhJqtnlN2TcCLhW3W3xO6myFwic3WUBWyGIcCU1GavvT2QKgbLDCWMWdSumc0cpv88vAvlukqqjjB5xO_tYI62x_Peo3_7UZCYPVd4HTTnUIbC_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85" y="3865987"/>
            <a:ext cx="4234483" cy="186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8"/>
          <p:cNvSpPr>
            <a:spLocks noChangeArrowheads="1"/>
          </p:cNvSpPr>
          <p:nvPr/>
        </p:nvSpPr>
        <p:spPr bwMode="auto">
          <a:xfrm>
            <a:off x="5103046" y="677435"/>
            <a:ext cx="4530474" cy="68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93663" indent="-93663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고객 취향에 잘 맞는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컨텐츠를</a:t>
            </a:r>
            <a:r>
              <a:rPr lang="ko-KR" altLang="en-US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좌상단에</a:t>
            </a:r>
            <a:r>
              <a:rPr lang="ko-KR" altLang="en-US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보여줌</a:t>
            </a:r>
            <a:endParaRPr lang="en-US" altLang="ko-KR" sz="130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marL="93663" indent="-93663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행을 어떻게 배열할 것인가에 대한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스코어링</a:t>
            </a:r>
            <a:r>
              <a:rPr lang="ko-KR" altLang="en-US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함수를 개발하고 여기에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머신러닝</a:t>
            </a:r>
            <a:r>
              <a:rPr lang="ko-KR" altLang="en-US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기법이 들어감</a:t>
            </a:r>
            <a:endParaRPr lang="en-US" altLang="ko-KR" sz="130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8" name="Picture 6" descr="https://lh3.googleusercontent.com/XZSgChXWl5tI5-jALeyOMGcQ5pdczuD7tZmzBxZgKzdjUiEC_lbf7oxzlhSA0ROHcvKV8vQ4MSqWSqkyIo8oOFN3nilLqhkdgTwYcKTvAYcdv6yDDcxsCHeSrvazTlEb7yg7S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6" y="1556792"/>
            <a:ext cx="2871734" cy="165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8"/>
          <p:cNvSpPr>
            <a:spLocks noChangeArrowheads="1"/>
          </p:cNvSpPr>
          <p:nvPr/>
        </p:nvSpPr>
        <p:spPr bwMode="auto">
          <a:xfrm>
            <a:off x="5097016" y="3247240"/>
            <a:ext cx="4530474" cy="20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93663" indent="-93663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고객 취향을 더 잘 맞출 수 있음 </a:t>
            </a:r>
            <a:endParaRPr lang="en-US" altLang="ko-KR" sz="130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10" name="Picture 8" descr="https://lh5.googleusercontent.com/qGHxi-8wALP_s2Df3Prblx6N3S0Q2qIQK46LHLygnDj4w_SDY8B0Qabt3mNy1zCJGP1gU2UJfz21WIJeHv11n0qeTu4HPlwUs4yp-mWXwsZs7s1xtyE6FA8rVDH-zh2g6bIC6r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02" y="3460545"/>
            <a:ext cx="3790024" cy="198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78"/>
          <p:cNvSpPr>
            <a:spLocks noChangeArrowheads="1"/>
          </p:cNvSpPr>
          <p:nvPr/>
        </p:nvSpPr>
        <p:spPr bwMode="auto">
          <a:xfrm>
            <a:off x="5025008" y="5395993"/>
            <a:ext cx="4647593" cy="22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0" indent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ko-KR" altLang="en-US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세로축</a:t>
            </a:r>
            <a:r>
              <a:rPr lang="en-US" altLang="ko-KR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(Recall) :</a:t>
            </a:r>
            <a:r>
              <a:rPr lang="ko-KR" altLang="en-US" sz="13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정확도</a:t>
            </a:r>
            <a:r>
              <a:rPr lang="en-US" altLang="ko-KR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(Precision)</a:t>
            </a:r>
            <a:r>
              <a:rPr lang="ko-KR" altLang="en-US" sz="13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와 반비례 하며 낮을 수록 정확함</a:t>
            </a:r>
            <a:endParaRPr lang="en-US" altLang="ko-KR" sz="130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2" name="Rectangle 78"/>
          <p:cNvSpPr>
            <a:spLocks noChangeArrowheads="1"/>
          </p:cNvSpPr>
          <p:nvPr/>
        </p:nvSpPr>
        <p:spPr bwMode="auto">
          <a:xfrm>
            <a:off x="272480" y="6323793"/>
            <a:ext cx="4905998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0" indent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ko-KR" altLang="en-US" sz="10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출처 </a:t>
            </a:r>
            <a:r>
              <a:rPr lang="en-US" altLang="ko-KR" sz="10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: http://techblog.netflix.com/2015/04/learning-personalized-homepage.html</a:t>
            </a:r>
            <a:endParaRPr lang="en-US" altLang="ko-KR" sz="100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80870" y="5733256"/>
            <a:ext cx="9337618" cy="521576"/>
            <a:chOff x="280870" y="5442625"/>
            <a:chExt cx="9337618" cy="999044"/>
          </a:xfrm>
        </p:grpSpPr>
        <p:sp>
          <p:nvSpPr>
            <p:cNvPr id="14" name="AutoShape 605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13807" y="5507525"/>
              <a:ext cx="8873114" cy="934144"/>
            </a:xfrm>
            <a:prstGeom prst="roundRect">
              <a:avLst>
                <a:gd name="adj" fmla="val 46256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FFFFFF">
                  <a:lumMod val="65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algn="ctr" latinLnBrk="0">
                <a:lnSpc>
                  <a:spcPct val="110000"/>
                </a:lnSpc>
                <a:spcBef>
                  <a:spcPts val="300"/>
                </a:spcBef>
              </a:pPr>
              <a:r>
                <a:rPr lang="ko-KR" altLang="en-US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개인별</a:t>
              </a:r>
              <a:r>
                <a:rPr lang="en-US" altLang="ko-KR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취향</a:t>
              </a:r>
              <a:r>
                <a:rPr lang="en-US" altLang="ko-KR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lang="ko-KR" altLang="en-US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성향 분석에 따른 추천 정확도 증가 </a:t>
              </a:r>
              <a:r>
                <a:rPr lang="en-US" altLang="ko-KR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(5~10%)</a:t>
              </a:r>
              <a:endParaRPr lang="ko-KR" altLang="en-US" sz="1500" b="1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5" name="AutoShape 31"/>
            <p:cNvSpPr>
              <a:spLocks noChangeArrowheads="1"/>
            </p:cNvSpPr>
            <p:nvPr/>
          </p:nvSpPr>
          <p:spPr bwMode="auto">
            <a:xfrm rot="5400000">
              <a:off x="65284" y="5658211"/>
              <a:ext cx="725070" cy="293897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16" name="AutoShape 32"/>
            <p:cNvSpPr>
              <a:spLocks noChangeArrowheads="1"/>
            </p:cNvSpPr>
            <p:nvPr/>
          </p:nvSpPr>
          <p:spPr bwMode="auto">
            <a:xfrm rot="16200000" flipH="1">
              <a:off x="9105795" y="5655004"/>
              <a:ext cx="725070" cy="300316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</p:grpSp>
      <p:sp>
        <p:nvSpPr>
          <p:cNvPr id="17" name="실행 단추: 뒤로 또는 이전 16">
            <a:hlinkClick r:id="rId6" action="ppaction://hlinksldjump" highlightClick="1"/>
          </p:cNvPr>
          <p:cNvSpPr/>
          <p:nvPr/>
        </p:nvSpPr>
        <p:spPr>
          <a:xfrm>
            <a:off x="9576200" y="169772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2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73037"/>
            <a:ext cx="7848301" cy="3397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별첨</a:t>
            </a:r>
            <a:r>
              <a:rPr lang="en-US" altLang="ko-KR" dirty="0"/>
              <a:t>] </a:t>
            </a:r>
            <a:r>
              <a:rPr lang="ko-KR" altLang="en-US" dirty="0" err="1"/>
              <a:t>빅데이터</a:t>
            </a:r>
            <a:r>
              <a:rPr lang="ko-KR" altLang="en-US" dirty="0"/>
              <a:t> 기반 </a:t>
            </a:r>
            <a:r>
              <a:rPr lang="en-US" altLang="ko-KR" dirty="0"/>
              <a:t>Service </a:t>
            </a:r>
            <a:r>
              <a:rPr lang="ko-KR" altLang="en-US" dirty="0"/>
              <a:t>개발 및 운영체계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쿠팡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008279" y="3633728"/>
            <a:ext cx="1349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400" b="1" u="sng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Dev + Ops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772726" y="4392495"/>
            <a:ext cx="1820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400" b="1" u="sng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“ </a:t>
            </a:r>
            <a:r>
              <a:rPr lang="ko-KR" altLang="en-US" sz="1400" b="1" u="sng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 분석 기반 의사결정 정보 제공 </a:t>
            </a:r>
            <a:r>
              <a:rPr lang="en-US" altLang="ko-KR" sz="1400" b="1" u="sng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72994" y="2395435"/>
            <a:ext cx="16196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400" b="1" u="sng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“ </a:t>
            </a:r>
            <a:r>
              <a:rPr lang="ko-KR" altLang="en-US" sz="1400" b="1" u="sng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고객의 피드백에 대한 빠른 반응을 즉각 반영 </a:t>
            </a:r>
            <a:r>
              <a:rPr lang="en-US" altLang="ko-KR" sz="1400" b="1" u="sng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”</a:t>
            </a:r>
          </a:p>
        </p:txBody>
      </p:sp>
      <p:pic>
        <p:nvPicPr>
          <p:cNvPr id="51" name="Picture 10" descr=" 기사의 0번째 이미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83" r="14753" b="15242"/>
          <a:stretch/>
        </p:blipFill>
        <p:spPr bwMode="auto">
          <a:xfrm>
            <a:off x="7804999" y="5010470"/>
            <a:ext cx="1755662" cy="4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740453" y="5387497"/>
            <a:ext cx="1884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실리콘밸리 </a:t>
            </a: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기업 인수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(‘14.5)</a:t>
            </a:r>
          </a:p>
        </p:txBody>
      </p:sp>
      <p:sp>
        <p:nvSpPr>
          <p:cNvPr id="54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inden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600" b="1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atinLnBrk="0"/>
            <a:r>
              <a:rPr lang="ko-KR" altLang="en-US" dirty="0" smtClean="0"/>
              <a:t>사용자 피드백 </a:t>
            </a:r>
            <a:r>
              <a:rPr lang="ko-KR" altLang="en-US" dirty="0"/>
              <a:t>기반한 빠른 서비스 제공을 위해 개발부터 운영까지 전 </a:t>
            </a:r>
            <a:r>
              <a:rPr lang="en-US" altLang="ko-KR" dirty="0"/>
              <a:t>Life cycle</a:t>
            </a:r>
            <a:r>
              <a:rPr lang="ko-KR" altLang="en-US" dirty="0"/>
              <a:t>에 걸쳐 </a:t>
            </a:r>
            <a:r>
              <a:rPr lang="en-US" altLang="ko-KR" dirty="0"/>
              <a:t>Data Driven DevOps</a:t>
            </a:r>
            <a:r>
              <a:rPr lang="ko-KR" altLang="en-US" dirty="0"/>
              <a:t>를 구현함 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280870" y="5993010"/>
            <a:ext cx="9337618" cy="521576"/>
            <a:chOff x="280870" y="5442625"/>
            <a:chExt cx="9337618" cy="999044"/>
          </a:xfrm>
        </p:grpSpPr>
        <p:sp>
          <p:nvSpPr>
            <p:cNvPr id="57" name="AutoShape 605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13807" y="5507525"/>
              <a:ext cx="8873114" cy="934144"/>
            </a:xfrm>
            <a:prstGeom prst="roundRect">
              <a:avLst>
                <a:gd name="adj" fmla="val 46256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FFFFFF">
                  <a:lumMod val="65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algn="ctr" latinLnBrk="0">
                <a:lnSpc>
                  <a:spcPct val="110000"/>
                </a:lnSpc>
                <a:spcBef>
                  <a:spcPts val="300"/>
                </a:spcBef>
              </a:pPr>
              <a:r>
                <a:rPr lang="ko-KR" altLang="en-US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마케팅 메시지 </a:t>
              </a:r>
              <a:r>
                <a:rPr lang="ko-KR" altLang="en-US" sz="1500" b="1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반응률</a:t>
              </a:r>
              <a:r>
                <a:rPr lang="ko-KR" altLang="en-US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en-US" altLang="ko-KR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1.5~2</a:t>
              </a:r>
              <a:r>
                <a:rPr lang="ko-KR" altLang="en-US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배 상승 </a:t>
              </a:r>
              <a:r>
                <a:rPr lang="en-US" altLang="ko-KR" sz="1500" b="1" dirty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en-US" altLang="ko-KR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+  </a:t>
              </a:r>
              <a:r>
                <a:rPr lang="ko-KR" altLang="en-US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고객 </a:t>
              </a:r>
              <a:r>
                <a:rPr lang="ko-KR" altLang="en-US" sz="1500" b="1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구매전환율</a:t>
              </a:r>
              <a:r>
                <a:rPr lang="ko-KR" altLang="en-US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en-US" altLang="ko-KR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20% </a:t>
              </a:r>
              <a:r>
                <a:rPr lang="ko-KR" altLang="en-US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상승 효과 발생</a:t>
              </a:r>
              <a:endParaRPr lang="ko-KR" altLang="en-US" sz="1500" b="1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58" name="AutoShape 31"/>
            <p:cNvSpPr>
              <a:spLocks noChangeArrowheads="1"/>
            </p:cNvSpPr>
            <p:nvPr/>
          </p:nvSpPr>
          <p:spPr bwMode="auto">
            <a:xfrm rot="5400000">
              <a:off x="65284" y="5658211"/>
              <a:ext cx="725070" cy="293897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59" name="AutoShape 32"/>
            <p:cNvSpPr>
              <a:spLocks noChangeArrowheads="1"/>
            </p:cNvSpPr>
            <p:nvPr/>
          </p:nvSpPr>
          <p:spPr bwMode="auto">
            <a:xfrm rot="16200000" flipH="1">
              <a:off x="9105795" y="5655004"/>
              <a:ext cx="725070" cy="300316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12214" y="1986086"/>
            <a:ext cx="7128792" cy="1759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2214" y="4070817"/>
            <a:ext cx="7128792" cy="185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4980" y="2037616"/>
            <a:ext cx="360040" cy="16674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개</a:t>
            </a:r>
            <a:r>
              <a:rPr lang="ko-KR" altLang="en-US" sz="1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94980" y="4184367"/>
            <a:ext cx="360040" cy="163165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운영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0002" y="2097945"/>
            <a:ext cx="1785444" cy="57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 latinLnBrk="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 기획 방향 설정</a:t>
            </a:r>
            <a:endParaRPr lang="en-US" altLang="ko-KR" sz="12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85725" indent="-85725" latinLnBrk="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요구 사항 작성</a:t>
            </a:r>
            <a:endParaRPr lang="en-US" altLang="ko-KR" sz="12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85725" indent="-85725" latinLnBrk="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 우선 순위 선정</a:t>
            </a:r>
            <a:endParaRPr lang="en-US" altLang="ko-KR" sz="12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1704" y="4863241"/>
            <a:ext cx="1592819" cy="90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85725" indent="-85725" latinLnBrk="0">
              <a:buFont typeface="Arial" panose="020B0604020202020204" pitchFamily="34" charset="0"/>
              <a:buChar char="•"/>
              <a:defRPr sz="120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/>
              <a:t>사용자 </a:t>
            </a:r>
            <a:r>
              <a:rPr lang="ko-KR" altLang="en-US" dirty="0" err="1" smtClean="0"/>
              <a:t>니즈분석</a:t>
            </a:r>
            <a:endParaRPr lang="en-US" altLang="ko-KR" dirty="0"/>
          </a:p>
          <a:p>
            <a:r>
              <a:rPr lang="ko-KR" altLang="en-US" dirty="0"/>
              <a:t>서비스 통합 통계 및 </a:t>
            </a:r>
            <a:r>
              <a:rPr lang="en-US" altLang="ko-KR" dirty="0" err="1"/>
              <a:t>VoC</a:t>
            </a:r>
            <a:r>
              <a:rPr lang="ko-KR" altLang="en-US" dirty="0"/>
              <a:t> 분석</a:t>
            </a:r>
            <a:endParaRPr lang="en-US" altLang="ko-KR" dirty="0"/>
          </a:p>
          <a:p>
            <a:r>
              <a:rPr lang="ko-KR" altLang="en-US" dirty="0"/>
              <a:t>사용자 구매 </a:t>
            </a:r>
            <a:r>
              <a:rPr lang="ko-KR" altLang="en-US" dirty="0" err="1"/>
              <a:t>여정별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트랜잭션 분석</a:t>
            </a:r>
            <a:endParaRPr lang="en-US" altLang="ko-KR" dirty="0"/>
          </a:p>
        </p:txBody>
      </p:sp>
      <p:sp>
        <p:nvSpPr>
          <p:cNvPr id="25" name="TextBox 24"/>
          <p:cNvSpPr txBox="1"/>
          <p:nvPr/>
        </p:nvSpPr>
        <p:spPr>
          <a:xfrm>
            <a:off x="2533704" y="2097945"/>
            <a:ext cx="1656184" cy="409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85725" indent="-85725" latinLnBrk="0">
              <a:buFont typeface="Arial" panose="020B0604020202020204" pitchFamily="34" charset="0"/>
              <a:buChar char="•"/>
              <a:defRPr sz="120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/>
              <a:t>실사용자 대상 테스트</a:t>
            </a:r>
            <a:endParaRPr lang="en-US" altLang="ko-KR" dirty="0"/>
          </a:p>
          <a:p>
            <a:r>
              <a:rPr lang="en-US" altLang="ko-KR" dirty="0"/>
              <a:t>A/B </a:t>
            </a:r>
            <a:r>
              <a:rPr lang="ko-KR" altLang="en-US" dirty="0"/>
              <a:t>테스트</a:t>
            </a:r>
            <a:endParaRPr lang="en-US" altLang="ko-KR" dirty="0"/>
          </a:p>
        </p:txBody>
      </p:sp>
      <p:sp>
        <p:nvSpPr>
          <p:cNvPr id="26" name="TextBox 25"/>
          <p:cNvSpPr txBox="1"/>
          <p:nvPr/>
        </p:nvSpPr>
        <p:spPr>
          <a:xfrm>
            <a:off x="4300086" y="2097945"/>
            <a:ext cx="1336834" cy="409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85725" indent="-85725" latinLnBrk="0">
              <a:buFont typeface="Arial" panose="020B0604020202020204" pitchFamily="34" charset="0"/>
              <a:buChar char="•"/>
              <a:defRPr sz="120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err="1"/>
              <a:t>릴리즈</a:t>
            </a:r>
            <a:r>
              <a:rPr lang="ko-KR" altLang="en-US" dirty="0"/>
              <a:t> 시기 결정</a:t>
            </a:r>
            <a:endParaRPr lang="en-US" altLang="ko-KR" dirty="0"/>
          </a:p>
          <a:p>
            <a:r>
              <a:rPr lang="ko-KR" altLang="en-US" dirty="0"/>
              <a:t>배포 범위 결정</a:t>
            </a:r>
            <a:endParaRPr lang="en-US" altLang="ko-KR" dirty="0"/>
          </a:p>
        </p:txBody>
      </p:sp>
      <p:sp>
        <p:nvSpPr>
          <p:cNvPr id="27" name="TextBox 26"/>
          <p:cNvSpPr txBox="1"/>
          <p:nvPr/>
        </p:nvSpPr>
        <p:spPr>
          <a:xfrm>
            <a:off x="4260029" y="4905478"/>
            <a:ext cx="1549100" cy="409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85725" indent="-85725" latinLnBrk="0">
              <a:buFont typeface="Arial" panose="020B0604020202020204" pitchFamily="34" charset="0"/>
              <a:buChar char="•"/>
              <a:defRPr sz="120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/>
              <a:t>경쟁 서비스 </a:t>
            </a:r>
            <a:r>
              <a:rPr lang="ko-KR" altLang="en-US" dirty="0" smtClean="0"/>
              <a:t>동향 분석</a:t>
            </a:r>
            <a:endParaRPr lang="en-US" altLang="ko-KR" dirty="0"/>
          </a:p>
        </p:txBody>
      </p:sp>
      <p:pic>
        <p:nvPicPr>
          <p:cNvPr id="28" name="Picture 2" descr="http://cfile30.uf.tistory.com/image/135BCC4C5150364306074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10" y="2752766"/>
            <a:ext cx="1508103" cy="90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cfile28.uf.tistory.com/image/261FA941515030863528F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84" y="2752766"/>
            <a:ext cx="1358388" cy="90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ile27.uf.tistory.com/image/164D4E475150350B123C9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838" y="2755383"/>
            <a:ext cx="1314239" cy="87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502" y="2725358"/>
            <a:ext cx="1448733" cy="90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783445" y="4851688"/>
            <a:ext cx="1626760" cy="90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85725" indent="-85725" latinLnBrk="0">
              <a:buFont typeface="Arial" panose="020B0604020202020204" pitchFamily="34" charset="0"/>
              <a:buChar char="•"/>
              <a:defRPr sz="120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/>
              <a:t>구매이력</a:t>
            </a:r>
            <a:r>
              <a:rPr lang="en-US" altLang="ko-KR" dirty="0"/>
              <a:t>, </a:t>
            </a:r>
            <a:r>
              <a:rPr lang="ko-KR" altLang="en-US" dirty="0"/>
              <a:t>상품조회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r>
              <a:rPr lang="en-US" altLang="ko-KR" dirty="0"/>
              <a:t> </a:t>
            </a:r>
            <a:r>
              <a:rPr lang="ko-KR" altLang="en-US" dirty="0" err="1"/>
              <a:t>스트림</a:t>
            </a:r>
            <a:r>
              <a:rPr lang="en-US" altLang="ko-KR" dirty="0"/>
              <a:t>, </a:t>
            </a:r>
            <a:r>
              <a:rPr lang="ko-KR" altLang="en-US" dirty="0"/>
              <a:t>이동 경로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ko-KR" altLang="en-US" dirty="0" err="1"/>
              <a:t>웹로그</a:t>
            </a:r>
            <a:r>
              <a:rPr lang="ko-KR" altLang="en-US" dirty="0"/>
              <a:t> 분석</a:t>
            </a:r>
            <a:endParaRPr lang="en-US" altLang="ko-KR" dirty="0"/>
          </a:p>
          <a:p>
            <a:r>
              <a:rPr lang="ko-KR" altLang="en-US" dirty="0" err="1"/>
              <a:t>소셜</a:t>
            </a:r>
            <a:r>
              <a:rPr lang="ko-KR" altLang="en-US" dirty="0"/>
              <a:t> 미디어 등 외부 데이터 분석</a:t>
            </a:r>
            <a:endParaRPr lang="en-US" altLang="ko-KR" dirty="0"/>
          </a:p>
        </p:txBody>
      </p:sp>
      <p:sp>
        <p:nvSpPr>
          <p:cNvPr id="33" name="TextBox 32"/>
          <p:cNvSpPr txBox="1"/>
          <p:nvPr/>
        </p:nvSpPr>
        <p:spPr>
          <a:xfrm>
            <a:off x="5893374" y="2097945"/>
            <a:ext cx="1403616" cy="245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85725" indent="-85725" latinLnBrk="0">
              <a:buFont typeface="Arial" panose="020B0604020202020204" pitchFamily="34" charset="0"/>
              <a:buChar char="•"/>
              <a:defRPr sz="120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/>
              <a:t>회고</a:t>
            </a:r>
            <a:endParaRPr lang="en-US" altLang="ko-KR" dirty="0"/>
          </a:p>
        </p:txBody>
      </p:sp>
      <p:sp>
        <p:nvSpPr>
          <p:cNvPr id="34" name="TextBox 33"/>
          <p:cNvSpPr txBox="1"/>
          <p:nvPr/>
        </p:nvSpPr>
        <p:spPr>
          <a:xfrm>
            <a:off x="5814246" y="4149080"/>
            <a:ext cx="1763472" cy="57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85725" indent="-85725" latinLnBrk="0">
              <a:buFont typeface="Arial" panose="020B0604020202020204" pitchFamily="34" charset="0"/>
              <a:buChar char="•"/>
              <a:defRPr sz="120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/>
              <a:t>서비스 성능 분석</a:t>
            </a:r>
            <a:endParaRPr lang="en-US" altLang="ko-KR" dirty="0"/>
          </a:p>
          <a:p>
            <a:r>
              <a:rPr lang="ko-KR" altLang="en-US" dirty="0"/>
              <a:t>장애 예측 및 조기 발견</a:t>
            </a:r>
            <a:endParaRPr lang="en-US" altLang="ko-KR" dirty="0"/>
          </a:p>
          <a:p>
            <a:r>
              <a:rPr lang="ko-KR" altLang="en-US" dirty="0"/>
              <a:t>품질 관리</a:t>
            </a:r>
            <a:endParaRPr lang="en-US" altLang="ko-KR" dirty="0"/>
          </a:p>
        </p:txBody>
      </p:sp>
      <p:sp>
        <p:nvSpPr>
          <p:cNvPr id="35" name="TextBox 34"/>
          <p:cNvSpPr txBox="1"/>
          <p:nvPr/>
        </p:nvSpPr>
        <p:spPr>
          <a:xfrm>
            <a:off x="2533704" y="4207099"/>
            <a:ext cx="1640263" cy="245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85725" indent="-85725" latinLnBrk="0">
              <a:buFont typeface="Arial" panose="020B0604020202020204" pitchFamily="34" charset="0"/>
              <a:buChar char="•"/>
              <a:defRPr sz="120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/>
              <a:t>연관 서비스 품질 관리</a:t>
            </a:r>
            <a:endParaRPr lang="en-US" altLang="ko-KR" dirty="0"/>
          </a:p>
        </p:txBody>
      </p:sp>
      <p:sp>
        <p:nvSpPr>
          <p:cNvPr id="36" name="직사각형 35"/>
          <p:cNvSpPr/>
          <p:nvPr/>
        </p:nvSpPr>
        <p:spPr>
          <a:xfrm>
            <a:off x="692448" y="4285142"/>
            <a:ext cx="252028" cy="6368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2448" y="4985840"/>
            <a:ext cx="252028" cy="70246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마케</a:t>
            </a:r>
            <a:r>
              <a:rPr lang="ko-KR" altLang="en-US" sz="1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팅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2512188" y="2013255"/>
            <a:ext cx="0" cy="368248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236078" y="2013255"/>
            <a:ext cx="0" cy="372472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784822" y="2013255"/>
            <a:ext cx="0" cy="372472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1760070" y="3809169"/>
            <a:ext cx="0" cy="22390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3431095" y="3809169"/>
            <a:ext cx="0" cy="22390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5010978" y="3809169"/>
            <a:ext cx="0" cy="22390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6542744" y="3809169"/>
            <a:ext cx="0" cy="22390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878102" y="3826591"/>
            <a:ext cx="0" cy="23611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656918" y="3826591"/>
            <a:ext cx="0" cy="23611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이등변 삼각형 49"/>
          <p:cNvSpPr/>
          <p:nvPr/>
        </p:nvSpPr>
        <p:spPr>
          <a:xfrm rot="5400000">
            <a:off x="6825733" y="3828645"/>
            <a:ext cx="1688217" cy="22728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0" name="오각형 59"/>
          <p:cNvSpPr/>
          <p:nvPr/>
        </p:nvSpPr>
        <p:spPr>
          <a:xfrm>
            <a:off x="928922" y="1556792"/>
            <a:ext cx="1631336" cy="360589"/>
          </a:xfrm>
          <a:prstGeom prst="homePlate">
            <a:avLst>
              <a:gd name="adj" fmla="val 25191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Plan &amp; Measure</a:t>
            </a:r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1" name="오각형 60"/>
          <p:cNvSpPr/>
          <p:nvPr/>
        </p:nvSpPr>
        <p:spPr>
          <a:xfrm>
            <a:off x="2617873" y="1556792"/>
            <a:ext cx="1631336" cy="360589"/>
          </a:xfrm>
          <a:prstGeom prst="homePlate">
            <a:avLst>
              <a:gd name="adj" fmla="val 25191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Develop &amp; Test</a:t>
            </a:r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2" name="오각형 61"/>
          <p:cNvSpPr/>
          <p:nvPr/>
        </p:nvSpPr>
        <p:spPr>
          <a:xfrm>
            <a:off x="4306823" y="1556792"/>
            <a:ext cx="1631336" cy="360589"/>
          </a:xfrm>
          <a:prstGeom prst="homePlate">
            <a:avLst>
              <a:gd name="adj" fmla="val 25191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Release &amp; Deploy</a:t>
            </a:r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3" name="오각형 62"/>
          <p:cNvSpPr/>
          <p:nvPr/>
        </p:nvSpPr>
        <p:spPr>
          <a:xfrm>
            <a:off x="5952743" y="1556792"/>
            <a:ext cx="1631336" cy="360589"/>
          </a:xfrm>
          <a:prstGeom prst="homePlate">
            <a:avLst>
              <a:gd name="adj" fmla="val 25191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Monitor &amp; Optimize</a:t>
            </a:r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3" name="실행 단추: 뒤로 또는 이전 52">
            <a:hlinkClick r:id="rId7" action="ppaction://hlinksldjump" highlightClick="1"/>
          </p:cNvPr>
          <p:cNvSpPr/>
          <p:nvPr/>
        </p:nvSpPr>
        <p:spPr>
          <a:xfrm>
            <a:off x="9576200" y="169772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6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24"/>
          <a:stretch/>
        </p:blipFill>
        <p:spPr bwMode="auto">
          <a:xfrm>
            <a:off x="416496" y="2639304"/>
            <a:ext cx="2448272" cy="23018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413" y="3591151"/>
            <a:ext cx="2401665" cy="228612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772" y="4766199"/>
            <a:ext cx="2067407" cy="111111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669" y="4766199"/>
            <a:ext cx="2050265" cy="111111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78"/>
          <p:cNvSpPr>
            <a:spLocks noChangeArrowheads="1"/>
          </p:cNvSpPr>
          <p:nvPr/>
        </p:nvSpPr>
        <p:spPr bwMode="auto">
          <a:xfrm>
            <a:off x="411667" y="2086631"/>
            <a:ext cx="4057849" cy="44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93663" indent="-93663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휴대폰 기반 행동 추적 및 분석 기능</a:t>
            </a:r>
            <a:r>
              <a:rPr lang="en-US" altLang="ko-KR" sz="1300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/>
            </a:r>
            <a:br>
              <a:rPr lang="en-US" altLang="ko-KR" sz="1300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en-US" altLang="ko-KR" sz="1300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300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개발자 등 실무자 레벨</a:t>
            </a:r>
            <a:r>
              <a:rPr lang="ko-KR" altLang="en-US" sz="1300" b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에</a:t>
            </a:r>
            <a:r>
              <a:rPr lang="ko-KR" altLang="en-US" sz="1300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 필요한 </a:t>
            </a:r>
            <a:r>
              <a:rPr lang="en-US" altLang="ko-KR" sz="1300" b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BI (Business Intelligence)</a:t>
            </a:r>
            <a:endParaRPr lang="en-US" altLang="ko-KR" sz="1300" b="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4774458" y="2959333"/>
            <a:ext cx="322558" cy="208738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" name="Rectangle 78"/>
          <p:cNvSpPr>
            <a:spLocks noChangeArrowheads="1"/>
          </p:cNvSpPr>
          <p:nvPr/>
        </p:nvSpPr>
        <p:spPr bwMode="auto">
          <a:xfrm>
            <a:off x="5738169" y="3296556"/>
            <a:ext cx="676507" cy="596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0" indent="0" algn="r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서비스 재검토 영역</a:t>
            </a:r>
            <a:endParaRPr lang="en-US" altLang="ko-KR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80870" y="5993010"/>
            <a:ext cx="9337618" cy="521576"/>
            <a:chOff x="280870" y="5442625"/>
            <a:chExt cx="9337618" cy="999044"/>
          </a:xfrm>
        </p:grpSpPr>
        <p:sp>
          <p:nvSpPr>
            <p:cNvPr id="18" name="AutoShape 605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13807" y="5507525"/>
              <a:ext cx="8873114" cy="934144"/>
            </a:xfrm>
            <a:prstGeom prst="roundRect">
              <a:avLst>
                <a:gd name="adj" fmla="val 46256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FFFFFF">
                  <a:lumMod val="65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lvl="1" algn="ctr" latinLnBrk="0">
                <a:lnSpc>
                  <a:spcPct val="110000"/>
                </a:lnSpc>
                <a:spcBef>
                  <a:spcPts val="300"/>
                </a:spcBef>
              </a:pPr>
              <a:r>
                <a:rPr lang="ko-KR" altLang="en-US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다양한</a:t>
              </a:r>
              <a:r>
                <a:rPr lang="en-US" altLang="ko-KR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서비스 항목들에 대한 선택</a:t>
              </a:r>
              <a:r>
                <a:rPr lang="en-US" altLang="ko-KR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lang="ko-KR" altLang="en-US" sz="15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집중 관리 가능 및 고객 관점의 서비스 개선 포인트 확보</a:t>
              </a:r>
              <a:endParaRPr lang="ko-KR" altLang="en-US" sz="1500" b="1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9" name="AutoShape 31"/>
            <p:cNvSpPr>
              <a:spLocks noChangeArrowheads="1"/>
            </p:cNvSpPr>
            <p:nvPr/>
          </p:nvSpPr>
          <p:spPr bwMode="auto">
            <a:xfrm rot="5400000">
              <a:off x="65284" y="5658211"/>
              <a:ext cx="725070" cy="293897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20" name="AutoShape 32"/>
            <p:cNvSpPr>
              <a:spLocks noChangeArrowheads="1"/>
            </p:cNvSpPr>
            <p:nvPr/>
          </p:nvSpPr>
          <p:spPr bwMode="auto">
            <a:xfrm rot="16200000" flipH="1">
              <a:off x="9105795" y="5655004"/>
              <a:ext cx="725070" cy="300316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2036654"/>
            <a:ext cx="2160240" cy="1968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8043565" y="3919872"/>
            <a:ext cx="1517947" cy="26894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가로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: 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사용자 비율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(%)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41032" y="2060848"/>
            <a:ext cx="1125984" cy="4054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세로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UX 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사용 시간 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초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38669" y="4358913"/>
            <a:ext cx="425251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rtlCol="0">
            <a:spAutoFit/>
          </a:bodyPr>
          <a:lstStyle>
            <a:defPPr>
              <a:defRPr lang="ko-KR"/>
            </a:defPPr>
            <a:lvl1pPr algn="ctr" latinLnBrk="0">
              <a:spcBef>
                <a:spcPts val="600"/>
              </a:spcBef>
              <a:defRPr sz="1400" b="1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smtClean="0"/>
              <a:t>고객 행동 패턴 기반 서비스 개선점 파악</a:t>
            </a:r>
            <a:endParaRPr lang="en-US" altLang="ko-KR" dirty="0"/>
          </a:p>
        </p:txBody>
      </p:sp>
      <p:sp>
        <p:nvSpPr>
          <p:cNvPr id="28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inden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600" b="1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atinLnBrk="0"/>
            <a:r>
              <a:rPr lang="ko-KR" altLang="en-US" dirty="0" smtClean="0"/>
              <a:t>휴대폰 기반 행동 추적 및 분석 기능을 갖춘 인프라를 가지고 </a:t>
            </a:r>
            <a:r>
              <a:rPr lang="en-US" altLang="ko-KR" dirty="0" smtClean="0"/>
              <a:t>ERRC </a:t>
            </a:r>
            <a:r>
              <a:rPr lang="ko-KR" altLang="en-US" dirty="0" smtClean="0"/>
              <a:t>기반의 서비스 포트폴리오 관리를 수행하는 동시에 개별적으로는 고객 행동 패턴 기반의 서비스 개선점을 파악하는 절차를 가지고 있음</a:t>
            </a:r>
            <a:endParaRPr lang="ko-KR" altLang="en-US" dirty="0"/>
          </a:p>
        </p:txBody>
      </p:sp>
      <p:sp>
        <p:nvSpPr>
          <p:cNvPr id="25" name="Text Box 90"/>
          <p:cNvSpPr txBox="1">
            <a:spLocks noChangeArrowheads="1"/>
          </p:cNvSpPr>
          <p:nvPr/>
        </p:nvSpPr>
        <p:spPr bwMode="auto">
          <a:xfrm>
            <a:off x="326732" y="1475906"/>
            <a:ext cx="3985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28613" indent="-328613" algn="l">
              <a:buFont typeface="Wingdings" pitchFamily="2" charset="2"/>
              <a:buChar char=""/>
            </a:pP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분석 위한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Data : LG Data Bank(LDB)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시스템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319928" y="1835946"/>
            <a:ext cx="4293066" cy="0"/>
          </a:xfrm>
          <a:prstGeom prst="line">
            <a:avLst/>
          </a:prstGeom>
          <a:solidFill>
            <a:srgbClr val="FFFFFF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그룹 6"/>
          <p:cNvGrpSpPr/>
          <p:nvPr/>
        </p:nvGrpSpPr>
        <p:grpSpPr>
          <a:xfrm>
            <a:off x="5109882" y="1475906"/>
            <a:ext cx="4547524" cy="360040"/>
            <a:chOff x="5241032" y="1475906"/>
            <a:chExt cx="4310228" cy="360040"/>
          </a:xfrm>
        </p:grpSpPr>
        <p:sp>
          <p:nvSpPr>
            <p:cNvPr id="30" name="Text Box 90"/>
            <p:cNvSpPr txBox="1">
              <a:spLocks noChangeArrowheads="1"/>
            </p:cNvSpPr>
            <p:nvPr/>
          </p:nvSpPr>
          <p:spPr bwMode="auto">
            <a:xfrm>
              <a:off x="5247836" y="1475906"/>
              <a:ext cx="43034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활용 </a:t>
              </a:r>
              <a:r>
                <a:rPr lang="en-US" altLang="ko-KR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: </a:t>
              </a: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서비스 포트폴리오 관리</a:t>
              </a:r>
              <a:r>
                <a:rPr lang="en-US" altLang="ko-KR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(ERRC), </a:t>
              </a: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개선점 파악</a:t>
              </a:r>
              <a:endPara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 bwMode="auto">
            <a:xfrm>
              <a:off x="5241032" y="1835946"/>
              <a:ext cx="4293066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3" name="직선 화살표 연결선 12"/>
          <p:cNvCxnSpPr>
            <a:endCxn id="26" idx="3"/>
          </p:cNvCxnSpPr>
          <p:nvPr/>
        </p:nvCxnSpPr>
        <p:spPr>
          <a:xfrm flipH="1">
            <a:off x="6367016" y="2263579"/>
            <a:ext cx="170160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endCxn id="23" idx="0"/>
          </p:cNvCxnSpPr>
          <p:nvPr/>
        </p:nvCxnSpPr>
        <p:spPr>
          <a:xfrm>
            <a:off x="8625408" y="3790236"/>
            <a:ext cx="177131" cy="129636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73050" y="173037"/>
            <a:ext cx="7191873" cy="3397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별첨</a:t>
            </a:r>
            <a:r>
              <a:rPr lang="en-US" altLang="ko-KR" dirty="0"/>
              <a:t>] </a:t>
            </a:r>
            <a:r>
              <a:rPr lang="ko-KR" altLang="en-US" dirty="0" err="1"/>
              <a:t>빅데이터</a:t>
            </a:r>
            <a:r>
              <a:rPr lang="ko-KR" altLang="en-US" dirty="0"/>
              <a:t> 기반 </a:t>
            </a:r>
            <a:r>
              <a:rPr lang="en-US" altLang="ko-KR" dirty="0"/>
              <a:t>Service </a:t>
            </a:r>
            <a:r>
              <a:rPr lang="ko-KR" altLang="en-US" dirty="0"/>
              <a:t>개발 및 운영체계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사례</a:t>
            </a:r>
            <a:r>
              <a:rPr lang="en-US" altLang="ko-KR" dirty="0"/>
              <a:t>(LG</a:t>
            </a:r>
            <a:r>
              <a:rPr lang="ko-KR" altLang="en-US" dirty="0"/>
              <a:t>전자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2" name="실행 단추: 뒤로 또는 이전 31">
            <a:hlinkClick r:id="rId7" action="ppaction://hlinksldjump" highlightClick="1"/>
          </p:cNvPr>
          <p:cNvSpPr/>
          <p:nvPr/>
        </p:nvSpPr>
        <p:spPr>
          <a:xfrm>
            <a:off x="9576200" y="169772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6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1" y="173037"/>
            <a:ext cx="6693218" cy="3397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별첨</a:t>
            </a:r>
            <a:r>
              <a:rPr lang="en-US" altLang="ko-KR" dirty="0"/>
              <a:t>] </a:t>
            </a:r>
            <a:r>
              <a:rPr lang="ko-KR" altLang="en-US" dirty="0"/>
              <a:t>빅데이터 기반 </a:t>
            </a:r>
            <a:r>
              <a:rPr lang="en-US" altLang="ko-KR" dirty="0"/>
              <a:t>Service </a:t>
            </a:r>
            <a:r>
              <a:rPr lang="ko-KR" altLang="en-US" dirty="0"/>
              <a:t>개발 및 운영체계 </a:t>
            </a:r>
            <a:r>
              <a:rPr lang="en-US" altLang="ko-KR" dirty="0" smtClean="0"/>
              <a:t>: LG U+</a:t>
            </a:r>
            <a:r>
              <a:rPr lang="ko-KR" altLang="en-US" dirty="0" smtClean="0"/>
              <a:t>로의 적용방향</a:t>
            </a:r>
            <a:endParaRPr lang="ko-KR" altLang="en-US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향후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LG U+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는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BP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 결과와 같이 빅데이터 분석 기반으로 서비스 관련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Value Chain(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기획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운영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관리 등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상에서의 반영하면 효율성이 높아질 주제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(Rule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가이드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프로세스 등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들에 대한 준비를 해 나갈 필요가 있음</a:t>
            </a:r>
            <a:endParaRPr lang="en-US" altLang="ko-KR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73051" y="1475906"/>
            <a:ext cx="9359899" cy="360040"/>
            <a:chOff x="319928" y="1475906"/>
            <a:chExt cx="5654286" cy="360040"/>
          </a:xfrm>
        </p:grpSpPr>
        <p:sp>
          <p:nvSpPr>
            <p:cNvPr id="7" name="Text Box 90"/>
            <p:cNvSpPr txBox="1">
              <a:spLocks noChangeArrowheads="1"/>
            </p:cNvSpPr>
            <p:nvPr/>
          </p:nvSpPr>
          <p:spPr bwMode="auto">
            <a:xfrm>
              <a:off x="326731" y="1475906"/>
              <a:ext cx="39941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ko-KR" altLang="en-US" sz="1600" b="1" dirty="0" err="1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빅데이터를</a:t>
              </a: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 활용한 </a:t>
              </a:r>
              <a:r>
                <a:rPr lang="en-US" altLang="ko-KR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Service </a:t>
              </a: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관련 </a:t>
              </a:r>
              <a:r>
                <a:rPr lang="en-US" altLang="ko-KR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Value Chain </a:t>
              </a: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상에서의 효율성 제고 절차 반영</a:t>
              </a:r>
              <a:endParaRPr lang="ko-KR" altLang="en-US" sz="1600" b="1" dirty="0">
                <a:latin typeface="Arial Narrow" pitchFamily="34" charset="0"/>
                <a:ea typeface="LG스마트체 Regular" pitchFamily="50" charset="-127"/>
                <a:cs typeface="Arial" charset="0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 bwMode="auto">
            <a:xfrm>
              <a:off x="319928" y="1835946"/>
              <a:ext cx="5654286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텍스트 개체 틀 2"/>
          <p:cNvSpPr txBox="1">
            <a:spLocks/>
          </p:cNvSpPr>
          <p:nvPr/>
        </p:nvSpPr>
        <p:spPr>
          <a:xfrm>
            <a:off x="1187480" y="2060794"/>
            <a:ext cx="8096922" cy="89255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0" indent="-158750" latinLnBrk="0">
              <a:lnSpc>
                <a:spcPct val="120000"/>
              </a:lnSpc>
            </a:pPr>
            <a:r>
              <a:rPr lang="ko-KR" altLang="en-US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운영상의 </a:t>
            </a:r>
            <a:r>
              <a:rPr lang="en-US" altLang="ko-KR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Governance </a:t>
            </a:r>
            <a:r>
              <a:rPr lang="ko-KR" altLang="en-US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체계라기 보다</a:t>
            </a:r>
            <a:r>
              <a:rPr lang="en-US" altLang="ko-KR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… Monetization</a:t>
            </a:r>
            <a:r>
              <a:rPr lang="ko-KR" altLang="en-US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과 서비스 경쟁력 강화를 위한 빅데이터 분석을 활용함</a:t>
            </a:r>
            <a:endParaRPr lang="en-US" altLang="ko-KR" sz="13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750" indent="-158750" latinLnBrk="0">
              <a:lnSpc>
                <a:spcPct val="120000"/>
              </a:lnSpc>
            </a:pPr>
            <a:r>
              <a:rPr lang="ko-KR" altLang="en-US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분석 기반으로 </a:t>
            </a:r>
            <a:r>
              <a:rPr lang="en-US" altLang="ko-KR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Value Chain </a:t>
            </a:r>
            <a:r>
              <a:rPr lang="ko-KR" altLang="en-US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상의 주요 단계별 의사결정</a:t>
            </a:r>
            <a:r>
              <a:rPr lang="en-US" altLang="ko-KR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차별화 포인트 반영 등을 통해</a:t>
            </a:r>
            <a:r>
              <a:rPr lang="en-US" altLang="ko-KR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…</a:t>
            </a:r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13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- 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내부적으로는 효율적 업무 수행과 수익성 강화 모델 모색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적용을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외부적으로는 경쟁력 있는 서비스의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출시 목표</a:t>
            </a:r>
            <a:endParaRPr lang="en-US" altLang="ko-KR" sz="13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2480" y="2059133"/>
            <a:ext cx="860034" cy="89587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적용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지향점</a:t>
            </a:r>
            <a:endParaRPr lang="ko-KR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72480" y="3119294"/>
            <a:ext cx="860034" cy="23419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적용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2075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가능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2075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모</a:t>
            </a: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델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907837" y="3264150"/>
            <a:ext cx="8647223" cy="2052226"/>
            <a:chOff x="907837" y="3222424"/>
            <a:chExt cx="8647223" cy="2052226"/>
          </a:xfrm>
        </p:grpSpPr>
        <p:grpSp>
          <p:nvGrpSpPr>
            <p:cNvPr id="38" name="그룹 37"/>
            <p:cNvGrpSpPr/>
            <p:nvPr/>
          </p:nvGrpSpPr>
          <p:grpSpPr>
            <a:xfrm>
              <a:off x="907837" y="3222424"/>
              <a:ext cx="8647223" cy="628852"/>
              <a:chOff x="907837" y="3188868"/>
              <a:chExt cx="8647223" cy="628852"/>
            </a:xfrm>
          </p:grpSpPr>
          <p:sp>
            <p:nvSpPr>
              <p:cNvPr id="66" name="텍스트 개체 틀 2"/>
              <p:cNvSpPr txBox="1">
                <a:spLocks/>
              </p:cNvSpPr>
              <p:nvPr/>
            </p:nvSpPr>
            <p:spPr>
              <a:xfrm>
                <a:off x="2075529" y="3188868"/>
                <a:ext cx="7479531" cy="6124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58750" indent="-158750" latinLnBrk="0">
                  <a:lnSpc>
                    <a:spcPct val="120000"/>
                  </a:lnSpc>
                </a:pPr>
                <a:r>
                  <a:rPr lang="ko-KR" altLang="en-US" sz="13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기획</a:t>
                </a:r>
                <a:r>
                  <a:rPr lang="en-US" altLang="ko-KR" sz="13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/</a:t>
                </a:r>
                <a:r>
                  <a:rPr lang="ko-KR" altLang="en-US" sz="13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운영 단계 </a:t>
                </a:r>
                <a:r>
                  <a:rPr lang="en-US" altLang="ko-KR" sz="13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: </a:t>
                </a:r>
                <a:r>
                  <a:rPr lang="ko-KR" altLang="en-US" sz="13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서비스 검토 시 수익성 타당성 부분에 대한 검토 체계 반영 </a:t>
                </a:r>
                <a:r>
                  <a:rPr lang="en-US" altLang="ko-KR" sz="13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(</a:t>
                </a:r>
                <a:r>
                  <a:rPr lang="ko-KR" altLang="en-US" sz="13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데이터 분석 기반 가이드 제공</a:t>
                </a:r>
                <a:r>
                  <a:rPr lang="en-US" altLang="ko-KR" sz="13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)</a:t>
                </a:r>
              </a:p>
              <a:p>
                <a:pPr marL="0" indent="0" latinLnBrk="0">
                  <a:lnSpc>
                    <a:spcPct val="120000"/>
                  </a:lnSpc>
                  <a:buNone/>
                </a:pPr>
                <a:r>
                  <a:rPr lang="en-US" altLang="ko-KR" sz="1300" dirty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 </a:t>
                </a:r>
                <a:r>
                  <a:rPr lang="en-US" altLang="ko-KR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     -   </a:t>
                </a:r>
                <a:r>
                  <a:rPr lang="ko-KR" altLang="en-US" sz="1300" dirty="0" err="1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빅데이터추진팀</a:t>
                </a:r>
                <a:r>
                  <a:rPr lang="ko-KR" altLang="en-US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 역할 </a:t>
                </a:r>
                <a:r>
                  <a:rPr lang="en-US" altLang="ko-KR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: </a:t>
                </a:r>
                <a:r>
                  <a:rPr lang="ko-KR" altLang="en-US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관련 절차 설정</a:t>
                </a:r>
                <a:r>
                  <a:rPr lang="en-US" altLang="ko-KR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/</a:t>
                </a:r>
                <a:r>
                  <a:rPr lang="ko-KR" altLang="en-US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반영</a:t>
                </a:r>
                <a:r>
                  <a:rPr lang="en-US" altLang="ko-KR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, </a:t>
                </a:r>
                <a:r>
                  <a:rPr lang="ko-KR" altLang="en-US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필요 가이드 제공</a:t>
                </a:r>
                <a:r>
                  <a:rPr lang="en-US" altLang="ko-KR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, </a:t>
                </a:r>
                <a:r>
                  <a:rPr lang="ko-KR" altLang="en-US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분석센터 인력 요청 시 체크리스트 등 반영</a:t>
                </a:r>
                <a:endParaRPr lang="en-US" altLang="ko-KR" sz="1300" dirty="0"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907837" y="3196206"/>
                <a:ext cx="1152128" cy="6215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빅데이터 분석 기반 수익제고 모델 모색</a:t>
                </a:r>
                <a:endParaRPr lang="ko-KR" altLang="en-US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07837" y="3924470"/>
              <a:ext cx="8647223" cy="655471"/>
              <a:chOff x="907837" y="4069673"/>
              <a:chExt cx="8647223" cy="655471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907837" y="4069673"/>
                <a:ext cx="1152128" cy="6215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개인화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환경</a:t>
                </a:r>
                <a:endParaRPr lang="en-US" altLang="ko-KR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강화 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(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UI </a:t>
                </a:r>
                <a:r>
                  <a:rPr lang="ko-KR" altLang="en-US" sz="1200" b="1" dirty="0">
                    <a:solidFill>
                      <a:schemeClr val="tx1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포함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)</a:t>
                </a:r>
                <a:endParaRPr lang="ko-KR" altLang="en-US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70" name="텍스트 개체 틀 2"/>
              <p:cNvSpPr txBox="1">
                <a:spLocks/>
              </p:cNvSpPr>
              <p:nvPr/>
            </p:nvSpPr>
            <p:spPr>
              <a:xfrm>
                <a:off x="2075529" y="4112669"/>
                <a:ext cx="7479531" cy="6124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58750" indent="-158750" latinLnBrk="0">
                  <a:lnSpc>
                    <a:spcPct val="120000"/>
                  </a:lnSpc>
                </a:pPr>
                <a:r>
                  <a:rPr lang="ko-KR" altLang="en-US" sz="13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기획 단계 </a:t>
                </a:r>
                <a:r>
                  <a:rPr lang="en-US" altLang="ko-KR" sz="13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: </a:t>
                </a:r>
                <a:r>
                  <a:rPr lang="ko-KR" altLang="en-US" sz="13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고객 관련 데이터 기반으로 서비스 수혜자 관점에서 최적의 환경을 제공할 수 있는 설계 포인트 적용</a:t>
                </a:r>
                <a:endParaRPr lang="en-US" altLang="ko-KR" sz="13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  <a:p>
                <a:pPr marL="0" indent="0" latinLnBrk="0">
                  <a:lnSpc>
                    <a:spcPct val="120000"/>
                  </a:lnSpc>
                  <a:buNone/>
                </a:pPr>
                <a:r>
                  <a:rPr lang="en-US" altLang="ko-KR" sz="1300" dirty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 </a:t>
                </a:r>
                <a:r>
                  <a:rPr lang="en-US" altLang="ko-KR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     -   </a:t>
                </a:r>
                <a:r>
                  <a:rPr lang="ko-KR" altLang="en-US" sz="1300" dirty="0" err="1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빅데이터추진팀</a:t>
                </a:r>
                <a:r>
                  <a:rPr lang="ko-KR" altLang="en-US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 역할 </a:t>
                </a:r>
                <a:r>
                  <a:rPr lang="en-US" altLang="ko-KR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: </a:t>
                </a:r>
                <a:r>
                  <a:rPr lang="ko-KR" altLang="en-US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관련 도구</a:t>
                </a:r>
                <a:r>
                  <a:rPr lang="en-US" altLang="ko-KR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(A/B Test) </a:t>
                </a:r>
                <a:r>
                  <a:rPr lang="ko-KR" altLang="en-US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가이드 제시</a:t>
                </a:r>
                <a:r>
                  <a:rPr lang="en-US" altLang="ko-KR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, </a:t>
                </a:r>
                <a:r>
                  <a:rPr lang="ko-KR" altLang="en-US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분석센터 인력 요청 시 가이드 및 방향 제시 등</a:t>
                </a:r>
                <a:endParaRPr lang="en-US" altLang="ko-KR" sz="1300" dirty="0"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907837" y="4653136"/>
              <a:ext cx="8647223" cy="621514"/>
              <a:chOff x="907837" y="4869160"/>
              <a:chExt cx="8647223" cy="621514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907837" y="4869160"/>
                <a:ext cx="1152128" cy="6215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서비스</a:t>
                </a:r>
                <a:endParaRPr lang="en-US" altLang="ko-KR" sz="12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포트폴리오 </a:t>
                </a:r>
                <a:r>
                  <a:rPr lang="ko-KR" altLang="en-US" sz="1200" b="1" dirty="0">
                    <a:solidFill>
                      <a:schemeClr val="tx1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관리</a:t>
                </a:r>
              </a:p>
            </p:txBody>
          </p:sp>
          <p:sp>
            <p:nvSpPr>
              <p:cNvPr id="71" name="텍스트 개체 틀 2"/>
              <p:cNvSpPr txBox="1">
                <a:spLocks/>
              </p:cNvSpPr>
              <p:nvPr/>
            </p:nvSpPr>
            <p:spPr>
              <a:xfrm>
                <a:off x="2075529" y="4873680"/>
                <a:ext cx="7479531" cy="6124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58750" indent="-158750" latinLnBrk="0">
                  <a:lnSpc>
                    <a:spcPct val="120000"/>
                  </a:lnSpc>
                </a:pPr>
                <a:r>
                  <a:rPr lang="ko-KR" altLang="en-US" sz="13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평가</a:t>
                </a:r>
                <a:r>
                  <a:rPr lang="en-US" altLang="ko-KR" sz="13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/</a:t>
                </a:r>
                <a:r>
                  <a:rPr lang="ko-KR" altLang="en-US" sz="13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검토 단계 </a:t>
                </a:r>
                <a:r>
                  <a:rPr lang="en-US" altLang="ko-KR" sz="13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: </a:t>
                </a:r>
                <a:r>
                  <a:rPr lang="ko-KR" altLang="en-US" sz="13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정기적으로</a:t>
                </a:r>
                <a:r>
                  <a:rPr lang="en-US" altLang="ko-KR" sz="13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 </a:t>
                </a:r>
                <a:r>
                  <a:rPr lang="ko-KR" altLang="en-US" sz="13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전체 서비스에 대한 분석 기반의  평가 실시 </a:t>
                </a:r>
                <a:r>
                  <a:rPr lang="en-US" altLang="ko-KR" sz="13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(</a:t>
                </a:r>
                <a:r>
                  <a:rPr lang="ko-KR" altLang="en-US" sz="13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평가 모델 설계 및 반영 필요</a:t>
                </a:r>
                <a:r>
                  <a:rPr lang="en-US" altLang="ko-KR" sz="13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)</a:t>
                </a:r>
              </a:p>
              <a:p>
                <a:pPr marL="0" indent="0" latinLnBrk="0">
                  <a:lnSpc>
                    <a:spcPct val="120000"/>
                  </a:lnSpc>
                  <a:buNone/>
                </a:pPr>
                <a:r>
                  <a:rPr lang="en-US" altLang="ko-KR" sz="1300" dirty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 </a:t>
                </a:r>
                <a:r>
                  <a:rPr lang="en-US" altLang="ko-KR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     -   </a:t>
                </a:r>
                <a:r>
                  <a:rPr lang="ko-KR" altLang="en-US" sz="1300" dirty="0" err="1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빅데이터추진팀</a:t>
                </a:r>
                <a:r>
                  <a:rPr lang="ko-KR" altLang="en-US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 역할 </a:t>
                </a:r>
                <a:r>
                  <a:rPr lang="en-US" altLang="ko-KR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: </a:t>
                </a:r>
                <a:r>
                  <a:rPr lang="ko-KR" altLang="en-US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관련 모델 설계 반영</a:t>
                </a:r>
                <a:r>
                  <a:rPr lang="en-US" altLang="ko-KR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, </a:t>
                </a:r>
                <a:r>
                  <a:rPr lang="ko-KR" altLang="en-US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관련 조직과 정기적인 포트폴리오 평가 및 의견 제시 </a:t>
                </a:r>
                <a:r>
                  <a:rPr lang="en-US" altLang="ko-KR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(ERRC </a:t>
                </a:r>
                <a:r>
                  <a:rPr lang="ko-KR" altLang="en-US" sz="13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등</a:t>
                </a:r>
                <a:r>
                  <a:rPr lang="en-US" altLang="ko-KR" sz="1300" dirty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)</a:t>
                </a:r>
              </a:p>
            </p:txBody>
          </p:sp>
        </p:grpSp>
      </p:grpSp>
      <p:grpSp>
        <p:nvGrpSpPr>
          <p:cNvPr id="72" name="그룹 71"/>
          <p:cNvGrpSpPr/>
          <p:nvPr/>
        </p:nvGrpSpPr>
        <p:grpSpPr>
          <a:xfrm>
            <a:off x="280870" y="5587069"/>
            <a:ext cx="9337618" cy="927518"/>
            <a:chOff x="280870" y="5442625"/>
            <a:chExt cx="9337618" cy="999044"/>
          </a:xfrm>
        </p:grpSpPr>
        <p:sp>
          <p:nvSpPr>
            <p:cNvPr id="73" name="AutoShape 605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13807" y="5507525"/>
              <a:ext cx="8873114" cy="934144"/>
            </a:xfrm>
            <a:prstGeom prst="roundRect">
              <a:avLst>
                <a:gd name="adj" fmla="val 46256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FFFFFF">
                  <a:lumMod val="65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marL="3175" lvl="1" algn="ctr" latinLnBrk="0">
                <a:spcBef>
                  <a:spcPts val="300"/>
                </a:spcBef>
              </a:pP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향후 구현될 </a:t>
              </a: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Multi-Dimension Customer Profile 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체계와 공통플랫폼 內 </a:t>
              </a: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Sand Box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와 같은 분석환경을 이용한 체계 상시 적용</a:t>
              </a:r>
              <a:endPara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288925" lvl="1" indent="-285750" algn="ctr" latinLnBrk="0">
                <a:spcBef>
                  <a:spcPts val="300"/>
                </a:spcBef>
                <a:buFont typeface="Wingdings" pitchFamily="2" charset="2"/>
                <a:buChar char="à"/>
              </a:pPr>
              <a:r>
                <a:rPr lang="ko-KR" altLang="en-US" sz="1400" b="1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  <a:t>빅데이터추진팀은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  <a:t> 관련 프로세스</a:t>
              </a:r>
              <a:r>
                <a:rPr lang="en-US" altLang="ko-KR" sz="1400" b="1" dirty="0"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  <a:t> 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  <a:t>제시</a:t>
              </a: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  <a:t>, 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  <a:t>가이드 제공</a:t>
              </a: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  <a:t>, 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  <a:t>체크리스트 적용 등을 통해</a:t>
              </a: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  <a:t>…</a:t>
              </a:r>
            </a:p>
            <a:p>
              <a:pPr marL="3175" lvl="1" algn="ctr" latinLnBrk="0">
                <a:spcBef>
                  <a:spcPts val="300"/>
                </a:spcBef>
              </a:pP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sym typeface="Wingdings" panose="05000000000000000000" pitchFamily="2" charset="2"/>
                </a:rPr>
                <a:t>전사적으로 데이터 분석 기반의 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효율적 업무 수행과 의사결정이라는 업무 문화 정착시킬 수 있는 역할 수행</a:t>
              </a:r>
              <a:endParaRPr lang="ko-KR" altLang="en-US" sz="1400" b="1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4" name="AutoShape 31"/>
            <p:cNvSpPr>
              <a:spLocks noChangeArrowheads="1"/>
            </p:cNvSpPr>
            <p:nvPr/>
          </p:nvSpPr>
          <p:spPr bwMode="auto">
            <a:xfrm rot="5400000">
              <a:off x="65284" y="5658211"/>
              <a:ext cx="725070" cy="293897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75" name="AutoShape 32"/>
            <p:cNvSpPr>
              <a:spLocks noChangeArrowheads="1"/>
            </p:cNvSpPr>
            <p:nvPr/>
          </p:nvSpPr>
          <p:spPr bwMode="auto">
            <a:xfrm rot="16200000" flipH="1">
              <a:off x="9105795" y="5655004"/>
              <a:ext cx="725070" cy="300316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</p:grpSp>
      <p:sp>
        <p:nvSpPr>
          <p:cNvPr id="77" name="실행 단추: 뒤로 또는 이전 76">
            <a:hlinkClick r:id="rId2" action="ppaction://hlinksldjump" highlightClick="1"/>
          </p:cNvPr>
          <p:cNvSpPr/>
          <p:nvPr/>
        </p:nvSpPr>
        <p:spPr>
          <a:xfrm>
            <a:off x="9576200" y="169772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27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도넛 104"/>
          <p:cNvSpPr/>
          <p:nvPr/>
        </p:nvSpPr>
        <p:spPr>
          <a:xfrm>
            <a:off x="3398438" y="2583869"/>
            <a:ext cx="1822614" cy="1770896"/>
          </a:xfrm>
          <a:prstGeom prst="donut">
            <a:avLst>
              <a:gd name="adj" fmla="val 3581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769569" y="2243436"/>
            <a:ext cx="733845" cy="28395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rtlCol="0" anchor="ctr">
            <a:noAutofit/>
          </a:bodyPr>
          <a:lstStyle/>
          <a:p>
            <a:pPr algn="ctr" latinLnBrk="0">
              <a:spcBef>
                <a:spcPts val="600"/>
              </a:spcBef>
            </a:pPr>
            <a:endParaRPr lang="ko-KR" altLang="en-US" sz="12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096129" y="2243436"/>
            <a:ext cx="1514831" cy="28395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rtlCol="0" anchor="ctr">
            <a:noAutofit/>
          </a:bodyPr>
          <a:lstStyle/>
          <a:p>
            <a:pPr algn="ctr" latinLnBrk="0">
              <a:spcBef>
                <a:spcPts val="600"/>
              </a:spcBef>
            </a:pPr>
            <a:endParaRPr lang="ko-KR" altLang="en-US" sz="12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799985" y="2243436"/>
            <a:ext cx="1068736" cy="28395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rtlCol="0" anchor="ctr">
            <a:noAutofit/>
          </a:bodyPr>
          <a:lstStyle/>
          <a:p>
            <a:pPr algn="ctr" latinLnBrk="0">
              <a:spcBef>
                <a:spcPts val="600"/>
              </a:spcBef>
            </a:pPr>
            <a:endParaRPr lang="ko-KR" altLang="en-US" sz="12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009641" y="2243436"/>
            <a:ext cx="1563875" cy="28395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rtlCol="0" anchor="ctr">
            <a:noAutofit/>
          </a:bodyPr>
          <a:lstStyle/>
          <a:p>
            <a:pPr algn="ctr" latinLnBrk="0">
              <a:spcBef>
                <a:spcPts val="600"/>
              </a:spcBef>
            </a:pPr>
            <a:endParaRPr lang="ko-KR" altLang="en-US" sz="12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666261" y="1923517"/>
            <a:ext cx="1916277" cy="21032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Internal Service</a:t>
            </a:r>
            <a:endParaRPr lang="ko-KR" altLang="en-US" sz="12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657384" y="4101405"/>
            <a:ext cx="1925154" cy="15022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External New Biz.</a:t>
            </a:r>
            <a:endParaRPr lang="ko-KR" altLang="en-US" sz="12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3" name="오각형 112"/>
          <p:cNvSpPr/>
          <p:nvPr/>
        </p:nvSpPr>
        <p:spPr>
          <a:xfrm>
            <a:off x="7666262" y="1422103"/>
            <a:ext cx="1916277" cy="437015"/>
          </a:xfrm>
          <a:prstGeom prst="homePlate">
            <a:avLst>
              <a:gd name="adj" fmla="val 0"/>
            </a:avLst>
          </a:prstGeom>
          <a:solidFill>
            <a:schemeClr val="tx1"/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전사 빅데이터 활용</a:t>
            </a:r>
            <a:endParaRPr lang="en-US" altLang="ko-KR" sz="1400" b="1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16496" y="5670574"/>
            <a:ext cx="9166042" cy="6723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지원 및 관리 체계</a:t>
            </a:r>
            <a:endParaRPr lang="ko-KR" altLang="en-US" sz="12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25536" y="5927816"/>
            <a:ext cx="2727310" cy="353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0" tIns="0" rIns="0" bIns="0" anchor="t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빅데이터 </a:t>
            </a:r>
            <a:r>
              <a:rPr lang="en-US" altLang="ko-KR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Governance</a:t>
            </a:r>
            <a:br>
              <a:rPr lang="en-US" altLang="ko-KR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ko-KR" altLang="en-US" sz="9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컴플라이언스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의사결정 체계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프로세스 수립</a:t>
            </a:r>
            <a:endParaRPr lang="en-US" altLang="ko-KR" sz="1000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589414" y="5927816"/>
            <a:ext cx="2727310" cy="353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0" tIns="0" rIns="0" bIns="0" anchor="t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분석센터</a:t>
            </a:r>
            <a:endParaRPr lang="en-US" altLang="ko-KR" sz="1000" b="1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분석역량 강화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9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자문단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구성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전문 분석가 확보</a:t>
            </a:r>
            <a:endParaRPr lang="en-US" altLang="ko-KR" sz="900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009640" y="5389033"/>
            <a:ext cx="5493773" cy="21528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플랫폼 운영</a:t>
            </a:r>
            <a:endParaRPr lang="en-US" altLang="ko-KR" sz="12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653292" y="5927816"/>
            <a:ext cx="2727310" cy="353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0" tIns="0" rIns="0" bIns="0" anchor="t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en-US" altLang="ko-KR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Steering Committee</a:t>
            </a:r>
            <a:br>
              <a:rPr lang="en-US" altLang="ko-KR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의사결정 </a:t>
            </a:r>
            <a:r>
              <a: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실무 협의체 운영</a:t>
            </a:r>
            <a:endParaRPr lang="en-US" altLang="ko-KR" sz="900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20" name="오각형 119"/>
          <p:cNvSpPr/>
          <p:nvPr/>
        </p:nvSpPr>
        <p:spPr>
          <a:xfrm>
            <a:off x="2009640" y="1422103"/>
            <a:ext cx="5493773" cy="437015"/>
          </a:xfrm>
          <a:prstGeom prst="homePlate">
            <a:avLst>
              <a:gd name="adj" fmla="val 0"/>
            </a:avLst>
          </a:prstGeom>
          <a:solidFill>
            <a:schemeClr val="tx1"/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 분석 플랫폼</a:t>
            </a:r>
            <a:endParaRPr lang="ko-KR" altLang="en-US" sz="1400" b="1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16495" y="1926942"/>
            <a:ext cx="1435453" cy="36766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 flipH="1">
            <a:off x="501888" y="1985539"/>
            <a:ext cx="190297" cy="15347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現</a:t>
            </a:r>
            <a:endParaRPr lang="en-US" altLang="ko-KR" sz="1000" b="1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자사보유 </a:t>
            </a:r>
            <a:endParaRPr lang="en-US" altLang="ko-KR" sz="1000" b="1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40584" y="1973396"/>
            <a:ext cx="928928" cy="4451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72000" tIns="0" rIns="0" bIns="0" anchor="t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고객 프로파일</a:t>
            </a:r>
            <a:endParaRPr lang="en-US" altLang="ko-KR" sz="1000" b="1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marL="88900" indent="-88900" defTabSz="684213" latinLnBrk="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고객</a:t>
            </a:r>
            <a:r>
              <a:rPr lang="en-US" altLang="ko-KR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가입</a:t>
            </a:r>
            <a:r>
              <a:rPr lang="en-US" altLang="ko-KR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8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빌링</a:t>
            </a:r>
            <a:endParaRPr lang="en-US" altLang="ko-KR" sz="8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marL="88900" indent="-88900" defTabSz="684213" latinLnBrk="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계약</a:t>
            </a:r>
            <a:r>
              <a:rPr lang="en-US" altLang="ko-KR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영업</a:t>
            </a:r>
            <a:r>
              <a:rPr lang="en-US" altLang="ko-KR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서비스</a:t>
            </a:r>
            <a:endParaRPr lang="en-US" altLang="ko-KR" sz="8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40584" y="2456809"/>
            <a:ext cx="928928" cy="5934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72000" tIns="0" rIns="0" bIns="0" anchor="t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00" b="1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컨텐츠</a:t>
            </a:r>
            <a:endParaRPr lang="en-US" altLang="ko-KR" sz="10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marL="88900" indent="-88900" defTabSz="684213" latinLnBrk="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방송</a:t>
            </a:r>
            <a:r>
              <a:rPr lang="en-US" altLang="ko-KR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커뮤니케이션</a:t>
            </a:r>
            <a:endParaRPr lang="en-US" altLang="ko-KR" sz="8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marL="88900" indent="-88900" defTabSz="684213" latinLnBrk="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영상</a:t>
            </a:r>
            <a:r>
              <a:rPr lang="en-US" altLang="ko-KR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en-US" altLang="ko-KR" sz="8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IoT</a:t>
            </a:r>
            <a:endParaRPr lang="en-US" altLang="ko-KR" sz="8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marL="88900" indent="-88900" defTabSz="684213" latinLnBrk="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위치</a:t>
            </a:r>
            <a:r>
              <a:rPr lang="en-US" altLang="ko-KR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교통</a:t>
            </a:r>
            <a:r>
              <a:rPr lang="en-US" altLang="ko-KR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쇼핑</a:t>
            </a:r>
            <a:endParaRPr lang="en-US" altLang="ko-KR" sz="8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40584" y="3069764"/>
            <a:ext cx="928928" cy="4451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72000" tIns="0" rIns="0" bIns="0" anchor="t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라이프로그</a:t>
            </a:r>
            <a:endParaRPr lang="en-US" altLang="ko-KR" sz="10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marL="88900" indent="-88900" defTabSz="684213" latinLnBrk="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8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Ubox</a:t>
            </a:r>
            <a:r>
              <a:rPr lang="en-US" altLang="ko-KR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차량통제</a:t>
            </a:r>
            <a:endParaRPr lang="en-US" altLang="ko-KR" sz="800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marL="88900" indent="-88900" defTabSz="684213" latinLnBrk="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가족</a:t>
            </a:r>
            <a:r>
              <a:rPr lang="en-US" altLang="ko-KR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관심사</a:t>
            </a:r>
            <a:endParaRPr lang="en-US" altLang="ko-KR" sz="8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26" name="직사각형 125"/>
          <p:cNvSpPr/>
          <p:nvPr/>
        </p:nvSpPr>
        <p:spPr>
          <a:xfrm flipH="1">
            <a:off x="501886" y="4662495"/>
            <a:ext cx="190297" cy="8987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외</a:t>
            </a:r>
            <a:r>
              <a:rPr lang="ko-KR" altLang="en-US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부</a:t>
            </a:r>
            <a:endParaRPr lang="en-US" altLang="ko-KR" sz="1000" b="1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821922" y="4682815"/>
            <a:ext cx="928928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72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공공데이터</a:t>
            </a:r>
            <a:endParaRPr lang="en-US" altLang="ko-KR" sz="10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821922" y="4970847"/>
            <a:ext cx="928928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72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00" b="1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소셜데이</a:t>
            </a:r>
            <a:r>
              <a:rPr lang="ko-KR" altLang="en-US" sz="1000" b="1" dirty="0" err="1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터</a:t>
            </a:r>
            <a:endParaRPr lang="en-US" altLang="ko-KR" sz="10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cxnSp>
        <p:nvCxnSpPr>
          <p:cNvPr id="129" name="꺾인 연결선 128"/>
          <p:cNvCxnSpPr>
            <a:stCxn id="122" idx="1"/>
            <a:endCxn id="123" idx="1"/>
          </p:cNvCxnSpPr>
          <p:nvPr/>
        </p:nvCxnSpPr>
        <p:spPr>
          <a:xfrm flipV="1">
            <a:off x="692185" y="2195953"/>
            <a:ext cx="148399" cy="556972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129"/>
          <p:cNvCxnSpPr>
            <a:stCxn id="122" idx="1"/>
            <a:endCxn id="124" idx="1"/>
          </p:cNvCxnSpPr>
          <p:nvPr/>
        </p:nvCxnSpPr>
        <p:spPr>
          <a:xfrm>
            <a:off x="692185" y="2752925"/>
            <a:ext cx="148399" cy="62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122" idx="1"/>
            <a:endCxn id="125" idx="1"/>
          </p:cNvCxnSpPr>
          <p:nvPr/>
        </p:nvCxnSpPr>
        <p:spPr>
          <a:xfrm>
            <a:off x="692185" y="2752925"/>
            <a:ext cx="148399" cy="53939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126" idx="1"/>
            <a:endCxn id="127" idx="1"/>
          </p:cNvCxnSpPr>
          <p:nvPr/>
        </p:nvCxnSpPr>
        <p:spPr>
          <a:xfrm flipV="1">
            <a:off x="692183" y="4826815"/>
            <a:ext cx="129739" cy="28507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126" idx="1"/>
            <a:endCxn id="128" idx="1"/>
          </p:cNvCxnSpPr>
          <p:nvPr/>
        </p:nvCxnSpPr>
        <p:spPr>
          <a:xfrm>
            <a:off x="692183" y="5111890"/>
            <a:ext cx="129739" cy="295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821922" y="5258847"/>
            <a:ext cx="928928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en-US" altLang="ko-KR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Finance </a:t>
            </a:r>
            <a:r>
              <a:rPr lang="ko-KR" altLang="en-US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데이터</a:t>
            </a:r>
            <a:endParaRPr lang="en-US" altLang="ko-KR" sz="10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cxnSp>
        <p:nvCxnSpPr>
          <p:cNvPr id="135" name="꺾인 연결선 134"/>
          <p:cNvCxnSpPr>
            <a:stCxn id="126" idx="1"/>
            <a:endCxn id="134" idx="1"/>
          </p:cNvCxnSpPr>
          <p:nvPr/>
        </p:nvCxnSpPr>
        <p:spPr>
          <a:xfrm>
            <a:off x="692183" y="5111890"/>
            <a:ext cx="129739" cy="29095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오각형 135"/>
          <p:cNvSpPr/>
          <p:nvPr/>
        </p:nvSpPr>
        <p:spPr>
          <a:xfrm>
            <a:off x="416496" y="1422103"/>
            <a:ext cx="1435452" cy="437015"/>
          </a:xfrm>
          <a:prstGeom prst="homePlate">
            <a:avLst>
              <a:gd name="adj" fmla="val 0"/>
            </a:avLst>
          </a:prstGeom>
          <a:solidFill>
            <a:schemeClr val="tx1"/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</a:t>
            </a:r>
          </a:p>
        </p:txBody>
      </p:sp>
      <p:grpSp>
        <p:nvGrpSpPr>
          <p:cNvPr id="137" name="그룹 136"/>
          <p:cNvGrpSpPr/>
          <p:nvPr/>
        </p:nvGrpSpPr>
        <p:grpSpPr>
          <a:xfrm>
            <a:off x="7530311" y="3038571"/>
            <a:ext cx="179888" cy="1696751"/>
            <a:chOff x="7569671" y="2934362"/>
            <a:chExt cx="179888" cy="1646766"/>
          </a:xfrm>
        </p:grpSpPr>
        <p:sp>
          <p:nvSpPr>
            <p:cNvPr id="138" name="오른쪽 화살표 137"/>
            <p:cNvSpPr/>
            <p:nvPr/>
          </p:nvSpPr>
          <p:spPr>
            <a:xfrm>
              <a:off x="7572250" y="2934362"/>
              <a:ext cx="177309" cy="387379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39" name="오른쪽 화살표 138"/>
            <p:cNvSpPr/>
            <p:nvPr/>
          </p:nvSpPr>
          <p:spPr>
            <a:xfrm>
              <a:off x="7569671" y="4193749"/>
              <a:ext cx="177309" cy="387379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41" name="직사각형 140"/>
          <p:cNvSpPr/>
          <p:nvPr/>
        </p:nvSpPr>
        <p:spPr>
          <a:xfrm>
            <a:off x="7740624" y="2196312"/>
            <a:ext cx="580416" cy="3486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9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마케팅 고도화</a:t>
            </a:r>
            <a:endParaRPr lang="en-US" altLang="ko-KR" sz="900" b="1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7740624" y="2576551"/>
            <a:ext cx="580416" cy="3486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9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고객</a:t>
            </a:r>
            <a:r>
              <a:rPr lang="en-US" altLang="ko-KR" sz="9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Care</a:t>
            </a:r>
            <a:br>
              <a:rPr lang="en-US" altLang="ko-KR" sz="9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ko-KR" altLang="en-US" sz="9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고도화</a:t>
            </a:r>
            <a:endParaRPr lang="en-US" altLang="ko-KR" sz="900" b="1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740624" y="2962110"/>
            <a:ext cx="580416" cy="4749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en-US" altLang="ko-KR" sz="9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Operation</a:t>
            </a:r>
            <a:br>
              <a:rPr lang="en-US" altLang="ko-KR" sz="9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en-US" altLang="ko-KR" sz="9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Excellency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7740624" y="3484780"/>
            <a:ext cx="580416" cy="4673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en-US" altLang="ko-KR" sz="9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Service</a:t>
            </a:r>
            <a:br>
              <a:rPr lang="en-US" altLang="ko-KR" sz="9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en-US" altLang="ko-KR" sz="9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Smart</a:t>
            </a:r>
            <a:r>
              <a:rPr lang="ko-KR" altLang="en-US" sz="9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化</a:t>
            </a:r>
            <a:endParaRPr lang="en-US" altLang="ko-KR" sz="900" b="1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8365364" y="2196312"/>
            <a:ext cx="1161191" cy="3486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marL="93663" indent="-93663" defTabSz="684213" latinLnBrk="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가구단위</a:t>
            </a:r>
            <a:r>
              <a: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Offering</a:t>
            </a:r>
          </a:p>
          <a:p>
            <a:pPr marL="93663" indent="-93663" defTabSz="684213" latinLnBrk="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해지방어 마케팅</a:t>
            </a:r>
            <a:endParaRPr lang="en-US" altLang="ko-KR" sz="9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8365364" y="2582971"/>
            <a:ext cx="1161191" cy="3486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marL="93663" indent="-93663" defTabSz="684213" latinLnBrk="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VoC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분석 기반 </a:t>
            </a:r>
            <a:r>
              <a:rPr lang="ko-KR" altLang="en-US" sz="9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콜센터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지원 강화 </a:t>
            </a:r>
            <a:endParaRPr lang="en-US" altLang="ko-KR" sz="9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8365364" y="2963651"/>
            <a:ext cx="1161191" cy="4621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marL="93663" indent="-93663" defTabSz="684213" latinLnBrk="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NW 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공격 사전 차단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장비 장애 예측 외 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10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개 과제 </a:t>
            </a:r>
            <a:endParaRPr lang="en-US" altLang="ko-KR" sz="9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8365364" y="3480033"/>
            <a:ext cx="1161191" cy="4868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marL="93663" indent="-93663" defTabSz="684213" latinLnBrk="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비디오 서비스 고도화</a:t>
            </a:r>
            <a:endParaRPr lang="en-US" altLang="ko-KR" sz="9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marL="93663" indent="-93663" defTabSz="684213" latinLnBrk="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분석 기반 서비스 개발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운영 고도화</a:t>
            </a:r>
            <a:endParaRPr lang="en-US" altLang="ko-KR" sz="9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7740624" y="4432751"/>
            <a:ext cx="580416" cy="4687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9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데이터</a:t>
            </a:r>
            <a:r>
              <a:rPr lang="en-US" altLang="ko-KR" sz="9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/>
            </a:r>
            <a:br>
              <a:rPr lang="en-US" altLang="ko-KR" sz="9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ko-KR" altLang="en-US" sz="9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융합 사업</a:t>
            </a:r>
            <a:endParaRPr lang="en-US" altLang="ko-KR" sz="900" b="1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8365364" y="4432751"/>
            <a:ext cx="1161191" cy="4687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marL="93663" indent="-93663" defTabSz="684213" latinLnBrk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커넥티드카</a:t>
            </a: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UBI</a:t>
            </a:r>
          </a:p>
          <a:p>
            <a:pPr marL="93663" indent="-93663" defTabSz="684213" latinLnBrk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중금리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대출 신용 평가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endParaRPr lang="en-US" altLang="ko-KR" sz="900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7740624" y="4990379"/>
            <a:ext cx="580416" cy="4687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9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데이터</a:t>
            </a:r>
            <a:endParaRPr lang="en-US" altLang="ko-KR" sz="900" b="1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9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판매 사업</a:t>
            </a:r>
            <a:endParaRPr lang="en-US" altLang="ko-KR" sz="900" b="1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365364" y="4990379"/>
            <a:ext cx="1161191" cy="4687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marL="93663" indent="-93663" defTabSz="684213" latinLnBrk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결제</a:t>
            </a:r>
            <a:r>
              <a: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데이터 기반 </a:t>
            </a:r>
            <a:r>
              <a:rPr lang="ko-KR" altLang="en-US" sz="9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타겟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9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마켓팅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endParaRPr lang="en-US" altLang="ko-KR" sz="900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55" name="직사각형 34"/>
          <p:cNvSpPr/>
          <p:nvPr/>
        </p:nvSpPr>
        <p:spPr>
          <a:xfrm>
            <a:off x="2010519" y="5118446"/>
            <a:ext cx="5492894" cy="2425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Meta </a:t>
            </a:r>
            <a:r>
              <a:rPr lang="ko-KR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관리</a:t>
            </a:r>
            <a:endParaRPr lang="en-US" sz="12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6" name="직사각형 38"/>
          <p:cNvSpPr/>
          <p:nvPr/>
        </p:nvSpPr>
        <p:spPr>
          <a:xfrm>
            <a:off x="2166793" y="4562866"/>
            <a:ext cx="1273152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Log</a:t>
            </a:r>
            <a:endParaRPr lang="en-US" sz="12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009641" y="1914536"/>
            <a:ext cx="1563875" cy="328900"/>
          </a:xfrm>
          <a:prstGeom prst="round2Same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rtlCol="0" anchor="ctr">
            <a:no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 </a:t>
            </a: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수집</a:t>
            </a: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저장</a:t>
            </a: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처리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799984" y="1914536"/>
            <a:ext cx="1068736" cy="328900"/>
          </a:xfrm>
          <a:prstGeom prst="round2Same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rtlCol="0" anchor="ctr">
            <a:no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실험적 분석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096129" y="1914536"/>
            <a:ext cx="1514832" cy="328900"/>
          </a:xfrm>
          <a:prstGeom prst="round2Same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rtlCol="0" anchor="ctr">
            <a:no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200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 도구</a:t>
            </a:r>
            <a:endParaRPr lang="ko-KR" altLang="en-US" sz="12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166793" y="2446943"/>
            <a:ext cx="1273152" cy="8335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RDBMS</a:t>
            </a:r>
            <a:endParaRPr lang="ko-KR" altLang="en-US" sz="12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2166793" y="3666466"/>
            <a:ext cx="1273152" cy="8361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Hadoop Eco</a:t>
            </a:r>
            <a:endParaRPr lang="ko-KR" altLang="en-US" sz="12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5221052" y="3677197"/>
            <a:ext cx="1257360" cy="8254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Advanced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Analytics</a:t>
            </a:r>
            <a:endParaRPr lang="ko-KR" altLang="en-US" sz="12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3924280" y="2862669"/>
            <a:ext cx="811439" cy="12132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Sand Box</a:t>
            </a:r>
            <a:endParaRPr lang="ko-KR" altLang="en-US" sz="12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6856545" y="2486999"/>
            <a:ext cx="568756" cy="12633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공</a:t>
            </a:r>
            <a:r>
              <a: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통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b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API</a:t>
            </a:r>
            <a:endParaRPr lang="ko-KR" altLang="en-US" sz="12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5224861" y="2427575"/>
            <a:ext cx="1257362" cy="844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Reporting &amp;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Data Discovery</a:t>
            </a:r>
            <a:endParaRPr lang="ko-KR" altLang="en-US" sz="12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775275" y="1914536"/>
            <a:ext cx="728139" cy="328900"/>
          </a:xfrm>
          <a:prstGeom prst="round2Same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rtlCol="0" anchor="ctr">
            <a:no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 </a:t>
            </a: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I/F</a:t>
            </a:r>
            <a:endParaRPr lang="ko-KR" altLang="en-US" sz="12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0" name="위쪽/아래쪽 화살표 169"/>
          <p:cNvSpPr/>
          <p:nvPr/>
        </p:nvSpPr>
        <p:spPr>
          <a:xfrm rot="10800000">
            <a:off x="2677371" y="3216109"/>
            <a:ext cx="186509" cy="438666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1" name="아래쪽 화살표 170"/>
          <p:cNvSpPr/>
          <p:nvPr/>
        </p:nvSpPr>
        <p:spPr>
          <a:xfrm rot="-5400000">
            <a:off x="1883187" y="3828383"/>
            <a:ext cx="186509" cy="324000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2" name="아래쪽 화살표 171"/>
          <p:cNvSpPr/>
          <p:nvPr/>
        </p:nvSpPr>
        <p:spPr>
          <a:xfrm rot="-5400000">
            <a:off x="1883189" y="4704466"/>
            <a:ext cx="186509" cy="324000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3" name="아래쪽 화살표 172"/>
          <p:cNvSpPr/>
          <p:nvPr/>
        </p:nvSpPr>
        <p:spPr>
          <a:xfrm rot="-5400000">
            <a:off x="4239914" y="1565684"/>
            <a:ext cx="186509" cy="1957970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4" name="아래쪽 화살표 173"/>
          <p:cNvSpPr/>
          <p:nvPr/>
        </p:nvSpPr>
        <p:spPr>
          <a:xfrm rot="5400000">
            <a:off x="4243399" y="3448236"/>
            <a:ext cx="174771" cy="1953203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5" name="아래쪽 화살표 174"/>
          <p:cNvSpPr/>
          <p:nvPr/>
        </p:nvSpPr>
        <p:spPr>
          <a:xfrm rot="-5400000">
            <a:off x="4239915" y="3302515"/>
            <a:ext cx="186509" cy="1957970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6" name="아래쪽 화살표 175"/>
          <p:cNvSpPr/>
          <p:nvPr/>
        </p:nvSpPr>
        <p:spPr>
          <a:xfrm rot="-5400000">
            <a:off x="6631158" y="3267759"/>
            <a:ext cx="186509" cy="438666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3939727" y="3296190"/>
            <a:ext cx="780940" cy="4787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실험적 모델의 탐색 및 분석 영역</a:t>
            </a:r>
          </a:p>
        </p:txBody>
      </p:sp>
      <p:sp>
        <p:nvSpPr>
          <p:cNvPr id="178" name="직사각형 177"/>
          <p:cNvSpPr/>
          <p:nvPr/>
        </p:nvSpPr>
        <p:spPr>
          <a:xfrm>
            <a:off x="5248581" y="2790966"/>
            <a:ext cx="1246338" cy="4787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0" tIns="0" rIns="0" bIns="0" anchor="ctr"/>
          <a:lstStyle/>
          <a:p>
            <a:pPr marL="92075" indent="-92075" defTabSz="684213" latinLnBrk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정형</a:t>
            </a:r>
            <a:r>
              <a: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비정형 정보 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조회</a:t>
            </a:r>
            <a:endParaRPr lang="en-US" altLang="ko-KR" sz="900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marL="92075" indent="-92075" defTabSz="684213" latinLnBrk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비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다차원 모델 기반 탐색</a:t>
            </a:r>
            <a:endParaRPr lang="ko-KR" altLang="en-US" sz="900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5327706" y="4068476"/>
            <a:ext cx="1084886" cy="4377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통계적 분석</a:t>
            </a:r>
            <a:r>
              <a: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Text 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분석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머신 러닝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AI</a:t>
            </a:r>
            <a:endParaRPr lang="ko-KR" altLang="en-US" sz="900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2401108" y="2716993"/>
            <a:ext cx="780940" cy="4787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정제된 정형 데이터 단기 보관 및 처리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2228973" y="3905255"/>
            <a:ext cx="1125210" cy="4787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대용량 데이터 수집</a:t>
            </a:r>
            <a:r>
              <a: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처리</a:t>
            </a:r>
            <a:r>
              <a: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장기 보관</a:t>
            </a:r>
          </a:p>
        </p:txBody>
      </p:sp>
      <p:sp>
        <p:nvSpPr>
          <p:cNvPr id="182" name="직사각형 181"/>
          <p:cNvSpPr/>
          <p:nvPr/>
        </p:nvSpPr>
        <p:spPr>
          <a:xfrm>
            <a:off x="6856545" y="2931631"/>
            <a:ext cx="568764" cy="7629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타 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시스템 </a:t>
            </a: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데이터 제공 도구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2166794" y="4744423"/>
            <a:ext cx="1273152" cy="281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로그실시간 </a:t>
            </a: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수집 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처리</a:t>
            </a:r>
            <a:endParaRPr lang="ko-KR" altLang="en-US" sz="900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5139607" y="5126374"/>
            <a:ext cx="1300288" cy="281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정보의 정의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원천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산출 기준 </a:t>
            </a:r>
            <a:endParaRPr lang="ko-KR" altLang="en-US" sz="900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60" name="직사각형 34"/>
          <p:cNvSpPr/>
          <p:nvPr/>
        </p:nvSpPr>
        <p:spPr>
          <a:xfrm>
            <a:off x="6853146" y="3819242"/>
            <a:ext cx="572155" cy="11877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</a:t>
            </a:r>
            <a:r>
              <a:rPr lang="en-US" altLang="ko-KR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/>
            </a:r>
            <a:br>
              <a:rPr lang="en-US" altLang="ko-KR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포털</a:t>
            </a:r>
            <a:endParaRPr lang="en-US" sz="12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892481" y="4299783"/>
            <a:ext cx="504042" cy="5341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0" tIns="0" rIns="0" bIns="0" anchor="ctr"/>
          <a:lstStyle/>
          <a:p>
            <a:pPr algn="ctr" defTabSz="684213" latinLnBrk="0">
              <a:lnSpc>
                <a:spcPct val="11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빅데이터 사용자 활용 창구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빅데이터</a:t>
            </a:r>
            <a:r>
              <a:rPr lang="en-US" altLang="ko-KR" dirty="0" smtClean="0"/>
              <a:t> Big Picture</a:t>
            </a:r>
            <a:endParaRPr lang="ko-KR" altLang="en-US" dirty="0"/>
          </a:p>
        </p:txBody>
      </p:sp>
      <p:sp>
        <p:nvSpPr>
          <p:cNvPr id="96" name="직사각형 38"/>
          <p:cNvSpPr/>
          <p:nvPr/>
        </p:nvSpPr>
        <p:spPr>
          <a:xfrm>
            <a:off x="5225931" y="4562866"/>
            <a:ext cx="1268988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Log Analytics</a:t>
            </a:r>
          </a:p>
        </p:txBody>
      </p:sp>
      <p:sp>
        <p:nvSpPr>
          <p:cNvPr id="93" name="아래쪽 화살표 92"/>
          <p:cNvSpPr/>
          <p:nvPr/>
        </p:nvSpPr>
        <p:spPr>
          <a:xfrm rot="-5400000">
            <a:off x="4237083" y="3861524"/>
            <a:ext cx="187406" cy="1953204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209024" y="4744423"/>
            <a:ext cx="1273152" cy="281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9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로그 분석</a:t>
            </a:r>
            <a:endParaRPr lang="ko-KR" altLang="en-US" sz="900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34025" y="5361212"/>
            <a:ext cx="2126790" cy="281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전문 운영 조직 구성</a:t>
            </a:r>
            <a:r>
              <a: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DevOps </a:t>
            </a: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운영 체계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416496" y="6323453"/>
            <a:ext cx="30828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주</a:t>
            </a:r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공통 </a:t>
            </a:r>
            <a:r>
              <a:rPr lang="ko-KR" altLang="en-US" sz="10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플랫폼 </a:t>
            </a:r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PI 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과제와 협의하여  관리해 나감</a:t>
            </a:r>
            <a:endParaRPr lang="ko-KR" altLang="en-US" sz="1200" dirty="0"/>
          </a:p>
        </p:txBody>
      </p:sp>
      <p:sp>
        <p:nvSpPr>
          <p:cNvPr id="213" name="직사각형 212"/>
          <p:cNvSpPr/>
          <p:nvPr/>
        </p:nvSpPr>
        <p:spPr>
          <a:xfrm flipH="1">
            <a:off x="501887" y="3582342"/>
            <a:ext cx="190296" cy="10238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新</a:t>
            </a:r>
            <a:endParaRPr lang="en-US" altLang="ko-KR" sz="1000" b="1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내부확보</a:t>
            </a:r>
            <a:endParaRPr lang="en-US" altLang="ko-KR" sz="1000" b="1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0" name="위로 굽은 화살표 29"/>
          <p:cNvSpPr/>
          <p:nvPr/>
        </p:nvSpPr>
        <p:spPr>
          <a:xfrm flipH="1">
            <a:off x="3080791" y="4388625"/>
            <a:ext cx="2167789" cy="315416"/>
          </a:xfrm>
          <a:prstGeom prst="bentUp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840584" y="3611607"/>
            <a:ext cx="928928" cy="4747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72000" tIns="0" rIns="0" bIns="0" anchor="t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정형</a:t>
            </a:r>
            <a:endParaRPr lang="en-US" altLang="ko-KR" sz="10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marL="88900" indent="-88900" defTabSz="684213" latinLnBrk="0">
              <a:lnSpc>
                <a:spcPts val="8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가구화 데이터</a:t>
            </a:r>
            <a:endParaRPr lang="en-US" altLang="ko-KR" sz="8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marL="88900" indent="-88900" defTabSz="684213" latinLnBrk="0">
              <a:lnSpc>
                <a:spcPts val="8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DBM/CDJ</a:t>
            </a:r>
          </a:p>
          <a:p>
            <a:pPr marL="88900" indent="-88900" defTabSz="684213" latinLnBrk="0">
              <a:lnSpc>
                <a:spcPts val="8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E-Mail </a:t>
            </a:r>
            <a:r>
              <a:rPr lang="ko-KR" altLang="en-US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상담내역</a:t>
            </a:r>
            <a:endParaRPr lang="en-US" altLang="ko-KR" sz="800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840584" y="4126464"/>
            <a:ext cx="928928" cy="4796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72000" tIns="0" rIns="0" bIns="0" anchor="t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비정형</a:t>
            </a:r>
            <a:endParaRPr lang="en-US" altLang="ko-KR" sz="10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marL="88900" indent="-88900" defTabSz="684213" latinLnBrk="0">
              <a:lnSpc>
                <a:spcPts val="8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DPI</a:t>
            </a:r>
          </a:p>
          <a:p>
            <a:pPr marL="88900" indent="-88900" defTabSz="684213" latinLnBrk="0">
              <a:lnSpc>
                <a:spcPts val="8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금융</a:t>
            </a:r>
            <a:r>
              <a:rPr lang="en-US" altLang="ko-KR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결제 </a:t>
            </a:r>
            <a:r>
              <a:rPr lang="en-US" altLang="ko-KR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SMS</a:t>
            </a:r>
          </a:p>
          <a:p>
            <a:pPr marL="88900" indent="-88900" defTabSz="684213" latinLnBrk="0">
              <a:lnSpc>
                <a:spcPts val="8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8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IoT</a:t>
            </a:r>
            <a:r>
              <a:rPr lang="ko-KR" altLang="en-US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로그</a:t>
            </a:r>
            <a:r>
              <a:rPr lang="en-US" altLang="ko-KR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상담 </a:t>
            </a:r>
            <a:r>
              <a:rPr lang="ko-KR" altLang="en-US" sz="8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녹취</a:t>
            </a:r>
            <a:endParaRPr lang="en-US" altLang="ko-KR" sz="800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cxnSp>
        <p:nvCxnSpPr>
          <p:cNvPr id="217" name="꺾인 연결선 216"/>
          <p:cNvCxnSpPr>
            <a:stCxn id="213" idx="1"/>
            <a:endCxn id="215" idx="1"/>
          </p:cNvCxnSpPr>
          <p:nvPr/>
        </p:nvCxnSpPr>
        <p:spPr>
          <a:xfrm flipV="1">
            <a:off x="692183" y="3849003"/>
            <a:ext cx="148401" cy="24524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꺾인 연결선 217"/>
          <p:cNvCxnSpPr>
            <a:stCxn id="213" idx="1"/>
            <a:endCxn id="216" idx="1"/>
          </p:cNvCxnSpPr>
          <p:nvPr/>
        </p:nvCxnSpPr>
        <p:spPr>
          <a:xfrm>
            <a:off x="692183" y="4094251"/>
            <a:ext cx="148401" cy="27206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/>
          <p:cNvSpPr/>
          <p:nvPr/>
        </p:nvSpPr>
        <p:spPr>
          <a:xfrm>
            <a:off x="416496" y="918047"/>
            <a:ext cx="9166042" cy="42587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모바일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폰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홈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IoT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STB,  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인터넷 단말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로봇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2" name="U자형 화살표 81"/>
          <p:cNvSpPr/>
          <p:nvPr/>
        </p:nvSpPr>
        <p:spPr>
          <a:xfrm rot="5400000" flipV="1">
            <a:off x="-96086" y="1282197"/>
            <a:ext cx="738274" cy="26162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2" name="U자형 화살표 221"/>
          <p:cNvSpPr/>
          <p:nvPr/>
        </p:nvSpPr>
        <p:spPr>
          <a:xfrm rot="5400000" flipH="1">
            <a:off x="9358012" y="1211537"/>
            <a:ext cx="713816" cy="2647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9" name="오각형 98"/>
          <p:cNvSpPr/>
          <p:nvPr/>
        </p:nvSpPr>
        <p:spPr>
          <a:xfrm>
            <a:off x="420480" y="908720"/>
            <a:ext cx="1459120" cy="437015"/>
          </a:xfrm>
          <a:prstGeom prst="homePlate">
            <a:avLst>
              <a:gd name="adj" fmla="val 0"/>
            </a:avLst>
          </a:prstGeom>
          <a:solidFill>
            <a:schemeClr val="tx1"/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디바이스</a:t>
            </a:r>
          </a:p>
        </p:txBody>
      </p:sp>
    </p:spTree>
    <p:extLst>
      <p:ext uri="{BB962C8B-B14F-4D97-AF65-F5344CB8AC3E}">
        <p14:creationId xmlns:p14="http://schemas.microsoft.com/office/powerpoint/2010/main" val="24197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 </a:t>
            </a:r>
            <a:r>
              <a:rPr lang="ko-KR" altLang="en-US" dirty="0" smtClean="0"/>
              <a:t>빅데이터 공통 </a:t>
            </a:r>
            <a:r>
              <a:rPr lang="ko-KR" altLang="en-US" dirty="0"/>
              <a:t>플랫폼 추진 일정</a:t>
            </a:r>
          </a:p>
        </p:txBody>
      </p:sp>
      <p:sp>
        <p:nvSpPr>
          <p:cNvPr id="5" name="오른쪽 화살표 117"/>
          <p:cNvSpPr/>
          <p:nvPr/>
        </p:nvSpPr>
        <p:spPr>
          <a:xfrm>
            <a:off x="5421386" y="2809740"/>
            <a:ext cx="755742" cy="1123322"/>
          </a:xfrm>
          <a:custGeom>
            <a:avLst>
              <a:gd name="f0" fmla="val 18545"/>
              <a:gd name="f1" fmla="val 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D9D9D9"/>
          </a:solidFill>
          <a:ln w="6345">
            <a:solidFill>
              <a:srgbClr val="404040"/>
            </a:solidFill>
            <a:prstDash val="solid"/>
          </a:ln>
        </p:spPr>
        <p:txBody>
          <a:bodyPr vert="horz" wrap="square" lIns="35999" tIns="45720" rIns="107999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확장</a:t>
            </a:r>
            <a:endParaRPr lang="en-US" sz="1000" b="1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</p:txBody>
      </p:sp>
      <p:cxnSp>
        <p:nvCxnSpPr>
          <p:cNvPr id="6" name="직선 화살표 연결선 7"/>
          <p:cNvCxnSpPr/>
          <p:nvPr/>
        </p:nvCxnSpPr>
        <p:spPr>
          <a:xfrm>
            <a:off x="1862733" y="1989597"/>
            <a:ext cx="7770214" cy="0"/>
          </a:xfrm>
          <a:prstGeom prst="straightConnector1">
            <a:avLst/>
          </a:prstGeom>
          <a:noFill/>
          <a:ln w="12701">
            <a:solidFill>
              <a:srgbClr val="595959"/>
            </a:solidFill>
            <a:prstDash val="solid"/>
            <a:tailEnd type="arrow"/>
          </a:ln>
        </p:spPr>
      </p:cxnSp>
      <p:sp>
        <p:nvSpPr>
          <p:cNvPr id="7" name="TextBox 6"/>
          <p:cNvSpPr txBox="1"/>
          <p:nvPr/>
        </p:nvSpPr>
        <p:spPr>
          <a:xfrm>
            <a:off x="264983" y="649900"/>
            <a:ext cx="9367963" cy="68326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indent="0" latinLnBrk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6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ko-KR" dirty="0" err="1">
                <a:latin typeface="Arial Narrow" panose="020B0606020202030204" pitchFamily="34" charset="0"/>
              </a:rPr>
              <a:t>빅데이터로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ko-KR" dirty="0">
                <a:latin typeface="Arial Narrow" panose="020B0606020202030204" pitchFamily="34" charset="0"/>
              </a:rPr>
              <a:t>성공체험을 했던 기업들의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Know-how </a:t>
            </a:r>
            <a:r>
              <a:rPr lang="ko-KR" dirty="0">
                <a:latin typeface="Arial Narrow" panose="020B0606020202030204" pitchFamily="34" charset="0"/>
              </a:rPr>
              <a:t>와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Lessons</a:t>
            </a:r>
            <a:r>
              <a:rPr lang="ko-KR" dirty="0" smtClean="0">
                <a:latin typeface="Arial Narrow" panose="020B0606020202030204" pitchFamily="34" charset="0"/>
              </a:rPr>
              <a:t>을 </a:t>
            </a:r>
            <a:r>
              <a:rPr lang="ko-KR" dirty="0">
                <a:latin typeface="Arial Narrow" panose="020B0606020202030204" pitchFamily="34" charset="0"/>
              </a:rPr>
              <a:t>바탕으로 단기간 내 공통 플랫폼을 구축하고</a:t>
            </a:r>
            <a:r>
              <a:rPr lang="en-US" dirty="0">
                <a:latin typeface="Arial Narrow" panose="020B0606020202030204" pitchFamily="34" charset="0"/>
              </a:rPr>
              <a:t/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17</a:t>
            </a:r>
            <a:r>
              <a:rPr lang="ko-KR" dirty="0">
                <a:latin typeface="Arial Narrow" panose="020B0606020202030204" pitchFamily="34" charset="0"/>
              </a:rPr>
              <a:t>년부터는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ko-KR" dirty="0" err="1">
                <a:latin typeface="Arial Narrow" panose="020B0606020202030204" pitchFamily="34" charset="0"/>
              </a:rPr>
              <a:t>빅데이터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ko-KR" dirty="0">
                <a:latin typeface="Arial Narrow" panose="020B0606020202030204" pitchFamily="34" charset="0"/>
              </a:rPr>
              <a:t>기반 </a:t>
            </a:r>
            <a:r>
              <a:rPr lang="ko-KR" dirty="0" err="1" smtClean="0">
                <a:latin typeface="Arial Narrow" panose="020B0606020202030204" pitchFamily="34" charset="0"/>
              </a:rPr>
              <a:t>신사업</a:t>
            </a:r>
            <a:r>
              <a:rPr lang="en-US" altLang="ko-KR" dirty="0" smtClean="0">
                <a:latin typeface="Arial Narrow" panose="020B0606020202030204" pitchFamily="34" charset="0"/>
              </a:rPr>
              <a:t> </a:t>
            </a:r>
            <a:r>
              <a:rPr lang="ko-KR" dirty="0" smtClean="0">
                <a:latin typeface="Arial Narrow" panose="020B0606020202030204" pitchFamily="34" charset="0"/>
              </a:rPr>
              <a:t>발굴 </a:t>
            </a:r>
            <a:r>
              <a:rPr lang="ko-KR" dirty="0">
                <a:latin typeface="Arial Narrow" panose="020B0606020202030204" pitchFamily="34" charset="0"/>
              </a:rPr>
              <a:t>및 기존 서비스 개선이 가능하도록 함</a:t>
            </a:r>
          </a:p>
        </p:txBody>
      </p:sp>
      <p:sp>
        <p:nvSpPr>
          <p:cNvPr id="8" name="타원 3"/>
          <p:cNvSpPr/>
          <p:nvPr/>
        </p:nvSpPr>
        <p:spPr>
          <a:xfrm>
            <a:off x="1934742" y="1917588"/>
            <a:ext cx="144018" cy="14401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595959"/>
          </a:solidFill>
          <a:ln w="12701">
            <a:solidFill>
              <a:srgbClr val="40404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arrow" panose="020B0606020202030204" pitchFamily="34" charset="0"/>
              <a:ea typeface="굴림"/>
            </a:endParaRPr>
          </a:p>
        </p:txBody>
      </p:sp>
      <p:sp>
        <p:nvSpPr>
          <p:cNvPr id="9" name="타원 40"/>
          <p:cNvSpPr/>
          <p:nvPr/>
        </p:nvSpPr>
        <p:spPr>
          <a:xfrm>
            <a:off x="2983924" y="1917588"/>
            <a:ext cx="144018" cy="14401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595959"/>
          </a:solidFill>
          <a:ln w="12701">
            <a:solidFill>
              <a:srgbClr val="40404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arrow" panose="020B0606020202030204" pitchFamily="34" charset="0"/>
              <a:ea typeface="굴림"/>
            </a:endParaRPr>
          </a:p>
        </p:txBody>
      </p:sp>
      <p:sp>
        <p:nvSpPr>
          <p:cNvPr id="10" name="타원 41"/>
          <p:cNvSpPr/>
          <p:nvPr/>
        </p:nvSpPr>
        <p:spPr>
          <a:xfrm>
            <a:off x="4033098" y="1917588"/>
            <a:ext cx="144018" cy="14401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595959"/>
          </a:solidFill>
          <a:ln w="12701">
            <a:solidFill>
              <a:srgbClr val="40404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arrow" panose="020B0606020202030204" pitchFamily="34" charset="0"/>
              <a:ea typeface="굴림"/>
            </a:endParaRPr>
          </a:p>
        </p:txBody>
      </p:sp>
      <p:sp>
        <p:nvSpPr>
          <p:cNvPr id="11" name="타원 42"/>
          <p:cNvSpPr/>
          <p:nvPr/>
        </p:nvSpPr>
        <p:spPr>
          <a:xfrm>
            <a:off x="5082280" y="1917588"/>
            <a:ext cx="144018" cy="14401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595959"/>
          </a:solidFill>
          <a:ln w="12701">
            <a:solidFill>
              <a:srgbClr val="40404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arrow" panose="020B0606020202030204" pitchFamily="34" charset="0"/>
              <a:ea typeface="굴림"/>
            </a:endParaRPr>
          </a:p>
        </p:txBody>
      </p:sp>
      <p:sp>
        <p:nvSpPr>
          <p:cNvPr id="12" name="타원 43"/>
          <p:cNvSpPr/>
          <p:nvPr/>
        </p:nvSpPr>
        <p:spPr>
          <a:xfrm>
            <a:off x="6131454" y="1917588"/>
            <a:ext cx="144018" cy="14401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595959"/>
          </a:solidFill>
          <a:ln w="12701">
            <a:solidFill>
              <a:srgbClr val="40404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arrow" panose="020B0606020202030204" pitchFamily="34" charset="0"/>
              <a:ea typeface="굴림"/>
            </a:endParaRPr>
          </a:p>
        </p:txBody>
      </p:sp>
      <p:sp>
        <p:nvSpPr>
          <p:cNvPr id="13" name="타원 44"/>
          <p:cNvSpPr/>
          <p:nvPr/>
        </p:nvSpPr>
        <p:spPr>
          <a:xfrm>
            <a:off x="7180636" y="1917588"/>
            <a:ext cx="144018" cy="14401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595959"/>
          </a:solidFill>
          <a:ln w="12701">
            <a:solidFill>
              <a:srgbClr val="40404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arrow" panose="020B0606020202030204" pitchFamily="34" charset="0"/>
              <a:ea typeface="굴림"/>
            </a:endParaRPr>
          </a:p>
        </p:txBody>
      </p:sp>
      <p:sp>
        <p:nvSpPr>
          <p:cNvPr id="14" name="타원 45"/>
          <p:cNvSpPr/>
          <p:nvPr/>
        </p:nvSpPr>
        <p:spPr>
          <a:xfrm>
            <a:off x="8229810" y="1917588"/>
            <a:ext cx="144018" cy="14401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595959"/>
          </a:solidFill>
          <a:ln w="12701">
            <a:solidFill>
              <a:srgbClr val="40404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arrow" panose="020B0606020202030204" pitchFamily="34" charset="0"/>
              <a:ea typeface="굴림"/>
            </a:endParaRPr>
          </a:p>
        </p:txBody>
      </p:sp>
      <p:sp>
        <p:nvSpPr>
          <p:cNvPr id="15" name="타원 46"/>
          <p:cNvSpPr/>
          <p:nvPr/>
        </p:nvSpPr>
        <p:spPr>
          <a:xfrm>
            <a:off x="9278992" y="1917588"/>
            <a:ext cx="144018" cy="14401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595959"/>
          </a:solidFill>
          <a:ln w="12701">
            <a:solidFill>
              <a:srgbClr val="40404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arrow" panose="020B0606020202030204" pitchFamily="34" charset="0"/>
              <a:ea typeface="굴림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3284058" y="1412775"/>
            <a:ext cx="1625318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sng" strike="noStrike" kern="1200" cap="none" spc="0" baseline="0" dirty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’16</a:t>
            </a:r>
            <a:r>
              <a:rPr lang="ko-KR" sz="1200" b="1" i="0" u="sng" strike="noStrike" kern="1200" cap="none" spc="0" baseline="0" dirty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년</a:t>
            </a:r>
            <a:endParaRPr lang="en-US" sz="1200" b="1" i="0" u="sng" strike="noStrike" kern="1200" cap="none" spc="0" baseline="0" dirty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</p:txBody>
      </p:sp>
      <p:sp>
        <p:nvSpPr>
          <p:cNvPr id="17" name="TextBox 50"/>
          <p:cNvSpPr txBox="1"/>
          <p:nvPr/>
        </p:nvSpPr>
        <p:spPr>
          <a:xfrm>
            <a:off x="6951405" y="1412775"/>
            <a:ext cx="1625318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sng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’17</a:t>
            </a:r>
            <a:r>
              <a:rPr lang="ko-KR" sz="1200" b="1" i="0" u="sng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년</a:t>
            </a:r>
            <a:endParaRPr lang="en-US" sz="1200" b="1" i="0" u="sng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</p:txBody>
      </p:sp>
      <p:sp>
        <p:nvSpPr>
          <p:cNvPr id="18" name="TextBox 51"/>
          <p:cNvSpPr txBox="1"/>
          <p:nvPr/>
        </p:nvSpPr>
        <p:spPr>
          <a:xfrm>
            <a:off x="2095539" y="1736454"/>
            <a:ext cx="855092" cy="246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1Q</a:t>
            </a:r>
          </a:p>
        </p:txBody>
      </p:sp>
      <p:sp>
        <p:nvSpPr>
          <p:cNvPr id="19" name="TextBox 52"/>
          <p:cNvSpPr txBox="1"/>
          <p:nvPr/>
        </p:nvSpPr>
        <p:spPr>
          <a:xfrm>
            <a:off x="3112096" y="1736454"/>
            <a:ext cx="894959" cy="246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2Q</a:t>
            </a:r>
          </a:p>
        </p:txBody>
      </p:sp>
      <p:sp>
        <p:nvSpPr>
          <p:cNvPr id="20" name="TextBox 53"/>
          <p:cNvSpPr txBox="1"/>
          <p:nvPr/>
        </p:nvSpPr>
        <p:spPr>
          <a:xfrm>
            <a:off x="4168511" y="1736454"/>
            <a:ext cx="894959" cy="246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3Q</a:t>
            </a:r>
          </a:p>
        </p:txBody>
      </p:sp>
      <p:sp>
        <p:nvSpPr>
          <p:cNvPr id="21" name="TextBox 54"/>
          <p:cNvSpPr txBox="1"/>
          <p:nvPr/>
        </p:nvSpPr>
        <p:spPr>
          <a:xfrm>
            <a:off x="5224927" y="1736454"/>
            <a:ext cx="894959" cy="246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4Q</a:t>
            </a:r>
          </a:p>
        </p:txBody>
      </p:sp>
      <p:sp>
        <p:nvSpPr>
          <p:cNvPr id="22" name="TextBox 55"/>
          <p:cNvSpPr txBox="1"/>
          <p:nvPr/>
        </p:nvSpPr>
        <p:spPr>
          <a:xfrm>
            <a:off x="6281342" y="1736454"/>
            <a:ext cx="894959" cy="246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1Q</a:t>
            </a:r>
          </a:p>
        </p:txBody>
      </p:sp>
      <p:sp>
        <p:nvSpPr>
          <p:cNvPr id="23" name="TextBox 56"/>
          <p:cNvSpPr txBox="1"/>
          <p:nvPr/>
        </p:nvSpPr>
        <p:spPr>
          <a:xfrm>
            <a:off x="7337758" y="1736454"/>
            <a:ext cx="894959" cy="246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2Q</a:t>
            </a:r>
          </a:p>
        </p:txBody>
      </p:sp>
      <p:sp>
        <p:nvSpPr>
          <p:cNvPr id="24" name="TextBox 57"/>
          <p:cNvSpPr txBox="1"/>
          <p:nvPr/>
        </p:nvSpPr>
        <p:spPr>
          <a:xfrm>
            <a:off x="8394182" y="1736454"/>
            <a:ext cx="894959" cy="246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3Q</a:t>
            </a:r>
          </a:p>
        </p:txBody>
      </p:sp>
      <p:cxnSp>
        <p:nvCxnSpPr>
          <p:cNvPr id="25" name="직선 연결선 11"/>
          <p:cNvCxnSpPr/>
          <p:nvPr/>
        </p:nvCxnSpPr>
        <p:spPr>
          <a:xfrm>
            <a:off x="6203463" y="1737122"/>
            <a:ext cx="0" cy="4572000"/>
          </a:xfrm>
          <a:prstGeom prst="straightConnector1">
            <a:avLst/>
          </a:prstGeom>
          <a:noFill/>
          <a:ln w="6345">
            <a:solidFill>
              <a:srgbClr val="595959"/>
            </a:solidFill>
            <a:custDash>
              <a:ds d="100000" sp="100000"/>
            </a:custDash>
          </a:ln>
        </p:spPr>
      </p:cxnSp>
      <p:cxnSp>
        <p:nvCxnSpPr>
          <p:cNvPr id="26" name="직선 연결선 91"/>
          <p:cNvCxnSpPr/>
          <p:nvPr/>
        </p:nvCxnSpPr>
        <p:spPr>
          <a:xfrm>
            <a:off x="2006751" y="1737122"/>
            <a:ext cx="0" cy="4572000"/>
          </a:xfrm>
          <a:prstGeom prst="straightConnector1">
            <a:avLst/>
          </a:prstGeom>
          <a:noFill/>
          <a:ln w="6345">
            <a:solidFill>
              <a:srgbClr val="595959"/>
            </a:solidFill>
            <a:custDash>
              <a:ds d="100000" sp="100000"/>
            </a:custDash>
          </a:ln>
        </p:spPr>
      </p:cxnSp>
      <p:sp>
        <p:nvSpPr>
          <p:cNvPr id="27" name="직사각형 93"/>
          <p:cNvSpPr/>
          <p:nvPr/>
        </p:nvSpPr>
        <p:spPr>
          <a:xfrm>
            <a:off x="311499" y="2817001"/>
            <a:ext cx="719513" cy="2268187"/>
          </a:xfrm>
          <a:prstGeom prst="rect">
            <a:avLst/>
          </a:prstGeom>
          <a:solidFill>
            <a:srgbClr val="D9D9D9"/>
          </a:solidFill>
          <a:ln w="3172">
            <a:solidFill>
              <a:srgbClr val="7F7F7F"/>
            </a:solidFill>
            <a:prstDash val="solid"/>
          </a:ln>
        </p:spPr>
        <p:txBody>
          <a:bodyPr vert="horz" wrap="square" lIns="35999" tIns="35999" rIns="35999" bIns="35999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2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공통</a:t>
            </a:r>
            <a:endParaRPr lang="en-US" sz="1200" b="1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  <a:cs typeface="Arial" pitchFamily="34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2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빅데이터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2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플랫폼</a:t>
            </a:r>
            <a:endParaRPr lang="en-US" sz="1200" b="1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  <a:cs typeface="Arial" pitchFamily="34"/>
            </a:endParaRPr>
          </a:p>
        </p:txBody>
      </p:sp>
      <p:sp>
        <p:nvSpPr>
          <p:cNvPr id="28" name="직사각형 94"/>
          <p:cNvSpPr/>
          <p:nvPr/>
        </p:nvSpPr>
        <p:spPr>
          <a:xfrm>
            <a:off x="1064571" y="2817001"/>
            <a:ext cx="889263" cy="539998"/>
          </a:xfrm>
          <a:prstGeom prst="rect">
            <a:avLst/>
          </a:prstGeom>
          <a:solidFill>
            <a:srgbClr val="D9D9D9"/>
          </a:solidFill>
          <a:ln w="3172">
            <a:solidFill>
              <a:srgbClr val="7F7F7F"/>
            </a:solidFill>
            <a:prstDash val="solid"/>
          </a:ln>
        </p:spPr>
        <p:txBody>
          <a:bodyPr vert="horz" wrap="square" lIns="35999" tIns="35999" rIns="35999" bIns="35999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사전</a:t>
            </a:r>
            <a:endParaRPr lang="en-US" sz="1000" b="1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  <a:cs typeface="Arial" pitchFamily="34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PI</a:t>
            </a:r>
          </a:p>
        </p:txBody>
      </p:sp>
      <p:sp>
        <p:nvSpPr>
          <p:cNvPr id="29" name="직사각형 95"/>
          <p:cNvSpPr/>
          <p:nvPr/>
        </p:nvSpPr>
        <p:spPr>
          <a:xfrm>
            <a:off x="1064571" y="3393064"/>
            <a:ext cx="889263" cy="539998"/>
          </a:xfrm>
          <a:prstGeom prst="rect">
            <a:avLst/>
          </a:prstGeom>
          <a:solidFill>
            <a:srgbClr val="D9D9D9"/>
          </a:solidFill>
          <a:ln w="3172">
            <a:solidFill>
              <a:srgbClr val="7F7F7F"/>
            </a:solidFill>
            <a:prstDash val="solid"/>
          </a:ln>
        </p:spPr>
        <p:txBody>
          <a:bodyPr vert="horz" wrap="square" lIns="35999" tIns="35999" rIns="35999" bIns="35999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솔루션</a:t>
            </a:r>
            <a:endParaRPr lang="en-US" sz="1000" b="1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  <a:cs typeface="Arial" pitchFamily="34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선정</a:t>
            </a:r>
            <a:endParaRPr lang="en-US" sz="1000" b="1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  <a:cs typeface="Arial" pitchFamily="34"/>
            </a:endParaRPr>
          </a:p>
        </p:txBody>
      </p:sp>
      <p:sp>
        <p:nvSpPr>
          <p:cNvPr id="30" name="직사각형 96"/>
          <p:cNvSpPr/>
          <p:nvPr/>
        </p:nvSpPr>
        <p:spPr>
          <a:xfrm>
            <a:off x="1064571" y="3969117"/>
            <a:ext cx="889263" cy="539998"/>
          </a:xfrm>
          <a:prstGeom prst="rect">
            <a:avLst/>
          </a:prstGeom>
          <a:solidFill>
            <a:srgbClr val="D9D9D9"/>
          </a:solidFill>
          <a:ln w="3172">
            <a:solidFill>
              <a:srgbClr val="7F7F7F"/>
            </a:solidFill>
            <a:prstDash val="solid"/>
          </a:ln>
        </p:spPr>
        <p:txBody>
          <a:bodyPr vert="horz" wrap="square" lIns="35999" tIns="35999" rIns="35999" bIns="35999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Data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Dictionary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(</a:t>
            </a:r>
            <a:r>
              <a:rPr lang="ko-KR" sz="10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검색 포탈</a:t>
            </a:r>
            <a:r>
              <a:rPr lang="en-US" sz="10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)</a:t>
            </a:r>
          </a:p>
        </p:txBody>
      </p:sp>
      <p:sp>
        <p:nvSpPr>
          <p:cNvPr id="31" name="직사각형 97"/>
          <p:cNvSpPr/>
          <p:nvPr/>
        </p:nvSpPr>
        <p:spPr>
          <a:xfrm>
            <a:off x="1064571" y="4545180"/>
            <a:ext cx="889263" cy="539998"/>
          </a:xfrm>
          <a:prstGeom prst="rect">
            <a:avLst/>
          </a:prstGeom>
          <a:solidFill>
            <a:srgbClr val="D9D9D9"/>
          </a:solidFill>
          <a:ln w="3172">
            <a:solidFill>
              <a:srgbClr val="7F7F7F"/>
            </a:solidFill>
            <a:prstDash val="solid"/>
          </a:ln>
        </p:spPr>
        <p:txBody>
          <a:bodyPr vert="horz" wrap="square" lIns="35999" tIns="35999" rIns="35999" bIns="35999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Data Mart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(</a:t>
            </a:r>
            <a:r>
              <a:rPr lang="ko-KR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수집</a:t>
            </a:r>
            <a:r>
              <a:rPr lang="en-US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/</a:t>
            </a:r>
            <a:r>
              <a:rPr lang="ko-KR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저장</a:t>
            </a:r>
            <a:r>
              <a:rPr lang="en-US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/</a:t>
            </a:r>
            <a:r>
              <a:rPr lang="ko-KR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분석</a:t>
            </a:r>
            <a:r>
              <a:rPr lang="en-US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)</a:t>
            </a:r>
          </a:p>
        </p:txBody>
      </p:sp>
      <p:sp>
        <p:nvSpPr>
          <p:cNvPr id="32" name="직사각형 98"/>
          <p:cNvSpPr/>
          <p:nvPr/>
        </p:nvSpPr>
        <p:spPr>
          <a:xfrm>
            <a:off x="311499" y="5373215"/>
            <a:ext cx="1642326" cy="792089"/>
          </a:xfrm>
          <a:prstGeom prst="rect">
            <a:avLst/>
          </a:prstGeom>
          <a:solidFill>
            <a:srgbClr val="D9D9D9"/>
          </a:solidFill>
          <a:ln w="3172">
            <a:solidFill>
              <a:srgbClr val="7F7F7F"/>
            </a:solidFill>
            <a:prstDash val="solid"/>
          </a:ln>
        </p:spPr>
        <p:txBody>
          <a:bodyPr vert="horz" wrap="square" lIns="35999" tIns="35999" rIns="35999" bIns="35999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2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본부 별</a:t>
            </a:r>
            <a:endParaRPr lang="en-US" sz="1200" b="1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  <a:cs typeface="Arial" pitchFamily="34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2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과제</a:t>
            </a:r>
            <a:endParaRPr lang="en-US" sz="1200" b="1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  <a:cs typeface="Arial" pitchFamily="34"/>
            </a:endParaRPr>
          </a:p>
        </p:txBody>
      </p:sp>
      <p:sp>
        <p:nvSpPr>
          <p:cNvPr id="33" name="오른쪽 화살표 14"/>
          <p:cNvSpPr/>
          <p:nvPr/>
        </p:nvSpPr>
        <p:spPr>
          <a:xfrm>
            <a:off x="3005861" y="2814907"/>
            <a:ext cx="1162650" cy="539998"/>
          </a:xfrm>
          <a:custGeom>
            <a:avLst>
              <a:gd name="f0" fmla="val 20515"/>
              <a:gd name="f1" fmla="val 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blipFill>
            <a:blip r:embed="rId2">
              <a:alphaModFix/>
            </a:blip>
            <a:tile/>
          </a:blip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1" i="0" u="none" strike="noStrike" kern="1200" cap="none" spc="0" baseline="0" dirty="0">
                <a:solidFill>
                  <a:srgbClr val="FFFFFF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공통 플랫폼 정의 및 추진 전략 도출</a:t>
            </a:r>
            <a:endParaRPr lang="en-US" sz="1000" b="1" i="0" u="none" strike="noStrike" kern="1200" cap="none" spc="0" baseline="0" dirty="0">
              <a:solidFill>
                <a:srgbClr val="FFFFFF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</p:txBody>
      </p:sp>
      <p:sp>
        <p:nvSpPr>
          <p:cNvPr id="34" name="오른쪽 화살표 99"/>
          <p:cNvSpPr/>
          <p:nvPr/>
        </p:nvSpPr>
        <p:spPr>
          <a:xfrm>
            <a:off x="2066909" y="2204865"/>
            <a:ext cx="4110228" cy="468008"/>
          </a:xfrm>
          <a:custGeom>
            <a:avLst>
              <a:gd name="f0" fmla="val 21334"/>
              <a:gd name="f1" fmla="val 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BFBFBF"/>
          </a:solidFill>
          <a:ln w="3172">
            <a:solidFill>
              <a:srgbClr val="7F7F7F"/>
            </a:solidFill>
            <a:prstDash val="solid"/>
          </a:ln>
        </p:spPr>
        <p:txBody>
          <a:bodyPr vert="horz" wrap="square" lIns="35999" tIns="35999" rIns="35999" bIns="35999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“</a:t>
            </a:r>
            <a:r>
              <a:rPr lang="ko-KR" sz="12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공통 플랫폼 구축을 통한 데이터 기반 분석 체계 마련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”</a:t>
            </a:r>
          </a:p>
        </p:txBody>
      </p:sp>
      <p:sp>
        <p:nvSpPr>
          <p:cNvPr id="35" name="오른쪽 화살표 100"/>
          <p:cNvSpPr/>
          <p:nvPr/>
        </p:nvSpPr>
        <p:spPr>
          <a:xfrm>
            <a:off x="6249146" y="2204865"/>
            <a:ext cx="3031601" cy="468008"/>
          </a:xfrm>
          <a:custGeom>
            <a:avLst>
              <a:gd name="f0" fmla="val 21239"/>
              <a:gd name="f1" fmla="val 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BFBFBF"/>
          </a:solidFill>
          <a:ln w="3172">
            <a:solidFill>
              <a:srgbClr val="7F7F7F"/>
            </a:solidFill>
            <a:prstDash val="solid"/>
          </a:ln>
        </p:spPr>
        <p:txBody>
          <a:bodyPr vert="horz" wrap="square" lIns="35999" tIns="35999" rIns="35999" bIns="35999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“</a:t>
            </a:r>
            <a:r>
              <a:rPr lang="ko-KR" sz="12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내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/</a:t>
            </a:r>
            <a:r>
              <a:rPr lang="ko-KR" sz="12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외부 데이터 확장과 분석역량 강화 통한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 </a:t>
            </a:r>
            <a:b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</a:br>
            <a:r>
              <a:rPr lang="ko-KR" sz="12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신사업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 </a:t>
            </a:r>
            <a:r>
              <a:rPr lang="ko-KR" sz="12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창출과 성과 기여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  <a:cs typeface="Arial" pitchFamily="34"/>
              </a:rPr>
              <a:t> ”</a:t>
            </a:r>
          </a:p>
        </p:txBody>
      </p:sp>
      <p:sp>
        <p:nvSpPr>
          <p:cNvPr id="36" name="오른쪽 화살표 101"/>
          <p:cNvSpPr/>
          <p:nvPr/>
        </p:nvSpPr>
        <p:spPr>
          <a:xfrm>
            <a:off x="3005861" y="3393064"/>
            <a:ext cx="1162650" cy="539998"/>
          </a:xfrm>
          <a:custGeom>
            <a:avLst>
              <a:gd name="f0" fmla="val 20515"/>
              <a:gd name="f1" fmla="val 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blipFill>
            <a:blip r:embed="rId2">
              <a:alphaModFix/>
            </a:blip>
            <a:tile/>
          </a:blip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1" i="0" u="none" strike="noStrike" kern="1200" cap="none" spc="0" baseline="0">
                <a:solidFill>
                  <a:srgbClr val="FFFFFF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활용목적 적합한</a:t>
            </a:r>
            <a:r>
              <a:rPr lang="en-US" sz="1000" b="1" i="0" u="none" strike="noStrike" kern="1200" cap="none" spc="0" baseline="0">
                <a:solidFill>
                  <a:srgbClr val="FFFFFF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/>
            </a:r>
            <a:br>
              <a:rPr lang="en-US" sz="1000" b="1" i="0" u="none" strike="noStrike" kern="1200" cap="none" spc="0" baseline="0">
                <a:solidFill>
                  <a:srgbClr val="FFFFFF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</a:br>
            <a:r>
              <a:rPr lang="ko-KR" sz="1000" b="1" i="0" u="none" strike="noStrike" kern="1200" cap="none" spc="0" baseline="0">
                <a:solidFill>
                  <a:srgbClr val="FFFFFF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솔루션 선정</a:t>
            </a:r>
            <a:endParaRPr lang="en-US" sz="1000" b="1" i="0" u="none" strike="noStrike" kern="1200" cap="none" spc="0" baseline="0">
              <a:solidFill>
                <a:srgbClr val="FFFFFF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</p:txBody>
      </p:sp>
      <p:sp>
        <p:nvSpPr>
          <p:cNvPr id="37" name="오른쪽 화살표 102"/>
          <p:cNvSpPr/>
          <p:nvPr/>
        </p:nvSpPr>
        <p:spPr>
          <a:xfrm>
            <a:off x="2398297" y="5373215"/>
            <a:ext cx="607563" cy="792089"/>
          </a:xfrm>
          <a:custGeom>
            <a:avLst>
              <a:gd name="f0" fmla="val 19264"/>
              <a:gd name="f1" fmla="val 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2F2F2"/>
          </a:solidFill>
          <a:ln w="3172">
            <a:solidFill>
              <a:srgbClr val="7F7F7F"/>
            </a:solidFill>
            <a:prstDash val="solid"/>
          </a:ln>
        </p:spPr>
        <p:txBody>
          <a:bodyPr vert="horz" wrap="square" lIns="35999" tIns="45720" rIns="35999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본부별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 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과제정의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</p:txBody>
      </p:sp>
      <p:sp>
        <p:nvSpPr>
          <p:cNvPr id="38" name="오른쪽 화살표 103"/>
          <p:cNvSpPr/>
          <p:nvPr/>
        </p:nvSpPr>
        <p:spPr>
          <a:xfrm>
            <a:off x="4160913" y="3964216"/>
            <a:ext cx="2016224" cy="539998"/>
          </a:xfrm>
          <a:custGeom>
            <a:avLst>
              <a:gd name="f0" fmla="val 20974"/>
              <a:gd name="f1" fmla="val 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2F2F2"/>
          </a:solidFill>
          <a:ln w="3172">
            <a:solidFill>
              <a:srgbClr val="7F7F7F"/>
            </a:solidFill>
            <a:prstDash val="solid"/>
          </a:ln>
        </p:spPr>
        <p:txBody>
          <a:bodyPr vert="horz" wrap="square" lIns="35999" tIns="45720" rIns="35999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전사 정보 관리 체계 수립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포털 기반 정보 공유 체계 구현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</p:txBody>
      </p:sp>
      <p:sp>
        <p:nvSpPr>
          <p:cNvPr id="39" name="오른쪽 화살표 104"/>
          <p:cNvSpPr/>
          <p:nvPr/>
        </p:nvSpPr>
        <p:spPr>
          <a:xfrm>
            <a:off x="4160913" y="4545180"/>
            <a:ext cx="2016224" cy="539998"/>
          </a:xfrm>
          <a:custGeom>
            <a:avLst>
              <a:gd name="f0" fmla="val 20974"/>
              <a:gd name="f1" fmla="val 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2F2F2"/>
          </a:solidFill>
          <a:ln w="3172">
            <a:solidFill>
              <a:srgbClr val="7F7F7F"/>
            </a:solidFill>
            <a:prstDash val="solid"/>
          </a:ln>
        </p:spPr>
        <p:txBody>
          <a:bodyPr vert="horz" wrap="square" lIns="35999" tIns="45720" rIns="35999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전사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 Master Data 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통합관리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API 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기반 데이터 제공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빅데이터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 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분석 모델 제공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</p:txBody>
      </p:sp>
      <p:sp>
        <p:nvSpPr>
          <p:cNvPr id="40" name="오른쪽 화살표 105"/>
          <p:cNvSpPr/>
          <p:nvPr/>
        </p:nvSpPr>
        <p:spPr>
          <a:xfrm>
            <a:off x="6249146" y="2814907"/>
            <a:ext cx="3031601" cy="539998"/>
          </a:xfrm>
          <a:custGeom>
            <a:avLst>
              <a:gd name="f0" fmla="val 21184"/>
              <a:gd name="f1" fmla="val 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2F2F2"/>
          </a:solidFill>
          <a:ln w="3172">
            <a:solidFill>
              <a:srgbClr val="7F7F7F"/>
            </a:solidFill>
            <a:prstDash val="solid"/>
          </a:ln>
        </p:spPr>
        <p:txBody>
          <a:bodyPr vert="horz" wrap="square" lIns="35999" tIns="45720" rIns="35999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분석전문가 양성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</p:txBody>
      </p:sp>
      <p:sp>
        <p:nvSpPr>
          <p:cNvPr id="41" name="오른쪽 화살표 106"/>
          <p:cNvSpPr/>
          <p:nvPr/>
        </p:nvSpPr>
        <p:spPr>
          <a:xfrm>
            <a:off x="6249146" y="3393064"/>
            <a:ext cx="3031601" cy="539998"/>
          </a:xfrm>
          <a:custGeom>
            <a:avLst>
              <a:gd name="f0" fmla="val 21184"/>
              <a:gd name="f1" fmla="val 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2F2F2"/>
          </a:solidFill>
          <a:ln w="3172">
            <a:solidFill>
              <a:srgbClr val="7F7F7F"/>
            </a:solidFill>
            <a:prstDash val="solid"/>
          </a:ln>
        </p:spPr>
        <p:txBody>
          <a:bodyPr vert="horz" wrap="square" lIns="35999" tIns="45720" rIns="35999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제휴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/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계열사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 DB 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확보 지속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, 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외부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 API 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연동 확대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</p:txBody>
      </p:sp>
      <p:sp>
        <p:nvSpPr>
          <p:cNvPr id="42" name="오른쪽 화살표 107"/>
          <p:cNvSpPr/>
          <p:nvPr/>
        </p:nvSpPr>
        <p:spPr>
          <a:xfrm>
            <a:off x="6249146" y="3964216"/>
            <a:ext cx="3031601" cy="539998"/>
          </a:xfrm>
          <a:custGeom>
            <a:avLst>
              <a:gd name="f0" fmla="val 21184"/>
              <a:gd name="f1" fmla="val 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2F2F2"/>
          </a:solidFill>
          <a:ln w="3172">
            <a:solidFill>
              <a:srgbClr val="7F7F7F"/>
            </a:solidFill>
            <a:prstDash val="solid"/>
          </a:ln>
        </p:spPr>
        <p:txBody>
          <a:bodyPr vert="horz" wrap="square" lIns="35999" tIns="45720" rIns="35999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분석 모델링 효율화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분석결과 해석 자동화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</p:txBody>
      </p:sp>
      <p:sp>
        <p:nvSpPr>
          <p:cNvPr id="43" name="오른쪽 화살표 108"/>
          <p:cNvSpPr/>
          <p:nvPr/>
        </p:nvSpPr>
        <p:spPr>
          <a:xfrm>
            <a:off x="6249146" y="4545180"/>
            <a:ext cx="3031601" cy="539998"/>
          </a:xfrm>
          <a:custGeom>
            <a:avLst>
              <a:gd name="f0" fmla="val 21184"/>
              <a:gd name="f1" fmla="val 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2F2F2"/>
          </a:solidFill>
          <a:ln w="3172">
            <a:solidFill>
              <a:srgbClr val="7F7F7F"/>
            </a:solidFill>
            <a:prstDash val="solid"/>
          </a:ln>
        </p:spPr>
        <p:txBody>
          <a:bodyPr vert="horz" wrap="square" lIns="35999" tIns="45720" rIns="35999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서비스 플랫폼으로의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 API 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확장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실시간 데이터 제공 채널 확대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</p:txBody>
      </p:sp>
      <p:sp>
        <p:nvSpPr>
          <p:cNvPr id="44" name="오른쪽 화살표 109"/>
          <p:cNvSpPr/>
          <p:nvPr/>
        </p:nvSpPr>
        <p:spPr>
          <a:xfrm>
            <a:off x="3005861" y="5373215"/>
            <a:ext cx="3198049" cy="359999"/>
          </a:xfrm>
          <a:custGeom>
            <a:avLst>
              <a:gd name="f0" fmla="val 21337"/>
              <a:gd name="f1" fmla="val 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2F2F2"/>
          </a:solidFill>
          <a:ln w="3172">
            <a:solidFill>
              <a:srgbClr val="7F7F7F"/>
            </a:solidFill>
            <a:prstDash val="solid"/>
          </a:ln>
        </p:spPr>
        <p:txBody>
          <a:bodyPr vert="horz" wrap="square" lIns="35999" tIns="45720" rIns="35999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BP 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과제 추진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</p:txBody>
      </p:sp>
      <p:sp>
        <p:nvSpPr>
          <p:cNvPr id="45" name="오른쪽 화살표 110"/>
          <p:cNvSpPr/>
          <p:nvPr/>
        </p:nvSpPr>
        <p:spPr>
          <a:xfrm>
            <a:off x="3005861" y="5805306"/>
            <a:ext cx="3198049" cy="359999"/>
          </a:xfrm>
          <a:custGeom>
            <a:avLst>
              <a:gd name="f0" fmla="val 21337"/>
              <a:gd name="f1" fmla="val 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2F2F2"/>
          </a:solidFill>
          <a:ln w="3172">
            <a:solidFill>
              <a:srgbClr val="7F7F7F"/>
            </a:solidFill>
            <a:prstDash val="solid"/>
          </a:ln>
        </p:spPr>
        <p:txBody>
          <a:bodyPr vert="horz" wrap="square" lIns="35999" tIns="45720" rIns="35999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Quick Win 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과제 추진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</p:txBody>
      </p:sp>
      <p:sp>
        <p:nvSpPr>
          <p:cNvPr id="46" name="오른쪽 화살표 112"/>
          <p:cNvSpPr/>
          <p:nvPr/>
        </p:nvSpPr>
        <p:spPr>
          <a:xfrm>
            <a:off x="6249146" y="5373215"/>
            <a:ext cx="3029846" cy="792089"/>
          </a:xfrm>
          <a:custGeom>
            <a:avLst>
              <a:gd name="f0" fmla="val 20989"/>
              <a:gd name="f1" fmla="val 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2F2F2"/>
          </a:solidFill>
          <a:ln w="3172">
            <a:solidFill>
              <a:srgbClr val="7F7F7F"/>
            </a:solidFill>
            <a:prstDash val="solid"/>
          </a:ln>
        </p:spPr>
        <p:txBody>
          <a:bodyPr vert="horz" wrap="square" lIns="35999" tIns="45720" rIns="35999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공통 플랫폼 기반 사업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 Insight 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획득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빅데이터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 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기반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 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신사업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 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발굴 및 기존 서비스 개선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 </a:t>
            </a:r>
          </a:p>
        </p:txBody>
      </p:sp>
      <p:cxnSp>
        <p:nvCxnSpPr>
          <p:cNvPr id="47" name="직선 연결선 113"/>
          <p:cNvCxnSpPr/>
          <p:nvPr/>
        </p:nvCxnSpPr>
        <p:spPr>
          <a:xfrm flipH="1">
            <a:off x="379265" y="5229197"/>
            <a:ext cx="8899727" cy="0"/>
          </a:xfrm>
          <a:prstGeom prst="straightConnector1">
            <a:avLst/>
          </a:prstGeom>
          <a:noFill/>
          <a:ln w="6345">
            <a:solidFill>
              <a:srgbClr val="595959"/>
            </a:solidFill>
            <a:custDash>
              <a:ds d="100000" sp="100000"/>
            </a:custDash>
          </a:ln>
        </p:spPr>
      </p:cxnSp>
      <p:sp>
        <p:nvSpPr>
          <p:cNvPr id="48" name="오른쪽 화살표 114"/>
          <p:cNvSpPr/>
          <p:nvPr/>
        </p:nvSpPr>
        <p:spPr>
          <a:xfrm>
            <a:off x="4160913" y="2809740"/>
            <a:ext cx="1511494" cy="1123322"/>
          </a:xfrm>
          <a:custGeom>
            <a:avLst>
              <a:gd name="f0" fmla="val 19864"/>
              <a:gd name="f1" fmla="val 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D9D9D9"/>
          </a:solidFill>
          <a:ln w="6345">
            <a:solidFill>
              <a:srgbClr val="404040"/>
            </a:solidFill>
            <a:prstDash val="solid"/>
          </a:ln>
        </p:spPr>
        <p:txBody>
          <a:bodyPr vert="horz" wrap="square" lIns="35999" tIns="45720" rIns="35999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공통플랫폼 구축</a:t>
            </a:r>
            <a:endParaRPr lang="en-US" sz="1000" b="1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(‘16.7 ~ 11)</a:t>
            </a:r>
          </a:p>
        </p:txBody>
      </p:sp>
      <p:sp>
        <p:nvSpPr>
          <p:cNvPr id="49" name="오른쪽 화살표 115"/>
          <p:cNvSpPr/>
          <p:nvPr/>
        </p:nvSpPr>
        <p:spPr>
          <a:xfrm>
            <a:off x="3005861" y="3964216"/>
            <a:ext cx="1162650" cy="539998"/>
          </a:xfrm>
          <a:custGeom>
            <a:avLst>
              <a:gd name="f0" fmla="val 20515"/>
              <a:gd name="f1" fmla="val 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blipFill>
            <a:blip r:embed="rId2">
              <a:alphaModFix/>
            </a:blip>
            <a:tile/>
          </a:blip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1" i="0" u="none" strike="noStrike" kern="1200" cap="none" spc="0" baseline="0">
                <a:solidFill>
                  <a:srgbClr val="FFFFFF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필요 데이터 셋 정의</a:t>
            </a:r>
            <a:endParaRPr lang="en-US" sz="1000" b="1" i="0" u="none" strike="noStrike" kern="1200" cap="none" spc="0" baseline="0">
              <a:solidFill>
                <a:srgbClr val="FFFFFF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</p:txBody>
      </p:sp>
      <p:sp>
        <p:nvSpPr>
          <p:cNvPr id="50" name="오른쪽 화살표 116"/>
          <p:cNvSpPr/>
          <p:nvPr/>
        </p:nvSpPr>
        <p:spPr>
          <a:xfrm>
            <a:off x="3005861" y="4545180"/>
            <a:ext cx="1162650" cy="539998"/>
          </a:xfrm>
          <a:custGeom>
            <a:avLst>
              <a:gd name="f0" fmla="val 20515"/>
              <a:gd name="f1" fmla="val 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blipFill>
            <a:blip r:embed="rId2">
              <a:alphaModFix/>
            </a:blip>
            <a:tile/>
          </a:blip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>
                <a:solidFill>
                  <a:srgbClr val="FFFFFF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API </a:t>
            </a:r>
            <a:r>
              <a:rPr lang="ko-KR" sz="1000" b="1" i="0" u="none" strike="noStrike" kern="1200" cap="none" spc="0" baseline="0">
                <a:solidFill>
                  <a:srgbClr val="FFFFFF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기능 정의</a:t>
            </a:r>
            <a:endParaRPr lang="en-US" sz="1000" b="1" i="0" u="none" strike="noStrike" kern="1200" cap="none" spc="0" baseline="0">
              <a:solidFill>
                <a:srgbClr val="FFFFFF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</p:txBody>
      </p:sp>
      <p:sp>
        <p:nvSpPr>
          <p:cNvPr id="51" name="오른쪽 화살표 118"/>
          <p:cNvSpPr/>
          <p:nvPr/>
        </p:nvSpPr>
        <p:spPr>
          <a:xfrm>
            <a:off x="2398297" y="2817769"/>
            <a:ext cx="607563" cy="2267419"/>
          </a:xfrm>
          <a:custGeom>
            <a:avLst>
              <a:gd name="f0" fmla="val 19264"/>
              <a:gd name="f1" fmla="val 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2F2F2"/>
          </a:solidFill>
          <a:ln w="3172">
            <a:solidFill>
              <a:srgbClr val="7F7F7F"/>
            </a:solidFill>
            <a:prstDash val="solid"/>
          </a:ln>
        </p:spPr>
        <p:txBody>
          <a:bodyPr vert="horz" wrap="square" lIns="35999" tIns="45720" rIns="35999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사전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/>
            </a:r>
            <a:b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</a:b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검토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3728864" y="2734417"/>
            <a:ext cx="0" cy="3636249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이등변 삼각형 52"/>
          <p:cNvSpPr/>
          <p:nvPr/>
        </p:nvSpPr>
        <p:spPr>
          <a:xfrm>
            <a:off x="3656864" y="6282029"/>
            <a:ext cx="144000" cy="108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</a:endParaRPr>
          </a:p>
        </p:txBody>
      </p:sp>
      <p:sp>
        <p:nvSpPr>
          <p:cNvPr id="54" name="TextBox 52"/>
          <p:cNvSpPr txBox="1"/>
          <p:nvPr/>
        </p:nvSpPr>
        <p:spPr>
          <a:xfrm>
            <a:off x="3440833" y="6392620"/>
            <a:ext cx="592266" cy="246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0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Arial Narrow" panose="020B0606020202030204" pitchFamily="34" charset="0"/>
                <a:ea typeface="LG스마트체 Regular" pitchFamily="50"/>
              </a:rPr>
              <a:t>현재</a:t>
            </a:r>
            <a:endParaRPr lang="en-US" sz="1000" b="1" i="0" u="none" strike="noStrike" kern="1200" cap="none" spc="0" baseline="0" dirty="0">
              <a:solidFill>
                <a:srgbClr val="000000"/>
              </a:solidFill>
              <a:uFillTx/>
              <a:latin typeface="Arial Narrow" panose="020B0606020202030204" pitchFamily="34" charset="0"/>
              <a:ea typeface="LG스마트체 Regular" pitchFamily="50"/>
            </a:endParaRPr>
          </a:p>
        </p:txBody>
      </p:sp>
      <p:sp>
        <p:nvSpPr>
          <p:cNvPr id="55" name="실행 단추: 뒤로 또는 이전 54">
            <a:hlinkClick r:id="rId3" action="ppaction://hlinksldjump" highlightClick="1"/>
          </p:cNvPr>
          <p:cNvSpPr/>
          <p:nvPr/>
        </p:nvSpPr>
        <p:spPr>
          <a:xfrm>
            <a:off x="9576200" y="169772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4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 </a:t>
            </a:r>
            <a:r>
              <a:rPr lang="ko-KR" altLang="en-US" dirty="0" smtClean="0"/>
              <a:t>데이터 분석가  역량구분</a:t>
            </a:r>
            <a:endParaRPr lang="ko-KR" altLang="en-US" dirty="0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분석가는 보유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Skill,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경험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관련 전공유무에 따라 기본적으로 구분 가능하며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프로젝트 기반의 분석 경험을 세분화하여  전체 역량을 구분 하는 것이 바람직합니다</a:t>
            </a: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.(</a:t>
            </a: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예</a:t>
            </a: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초</a:t>
            </a: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중</a:t>
            </a: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고</a:t>
            </a: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)</a:t>
            </a:r>
            <a:endParaRPr lang="ko-KR" altLang="en-US" sz="12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52877" y="1980451"/>
            <a:ext cx="4176246" cy="1026114"/>
            <a:chOff x="352877" y="1980451"/>
            <a:chExt cx="4176246" cy="1026114"/>
          </a:xfrm>
        </p:grpSpPr>
        <p:sp>
          <p:nvSpPr>
            <p:cNvPr id="4" name="직사각형 3"/>
            <p:cNvSpPr/>
            <p:nvPr/>
          </p:nvSpPr>
          <p:spPr>
            <a:xfrm>
              <a:off x="352877" y="2063879"/>
              <a:ext cx="1080120" cy="8472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ko-KR" altLang="en-US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관련 전공</a:t>
              </a:r>
              <a:endPara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1588" algn="ctr" latinLnBrk="0"/>
              <a:r>
                <a:rPr lang="ko-KR" altLang="en-US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학력구</a:t>
              </a:r>
              <a:r>
                <a:rPr lang="ko-KR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</a:t>
              </a:r>
              <a:endPara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77013" y="1980451"/>
              <a:ext cx="2952110" cy="102611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2075" indent="-90488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통계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산업공학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컴퓨터공학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경영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수학 등 </a:t>
              </a:r>
              <a:endParaRPr lang="en-US" altLang="ko-KR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92075" indent="-90488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학부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석사졸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박사 수료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or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졸업</a:t>
              </a:r>
              <a:endParaRPr lang="en-US" altLang="ko-KR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92075" indent="-90488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ko-KR" sz="10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(Text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분석은 필요에 따라 어문계열 추가 가능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241032" y="2063879"/>
            <a:ext cx="1080120" cy="1735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LG U+ 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내 분석 업무 경험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1032" y="4236507"/>
            <a:ext cx="1080120" cy="2134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일반 데이터 분석가 역량 구분 평가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십자형 12"/>
          <p:cNvSpPr/>
          <p:nvPr/>
        </p:nvSpPr>
        <p:spPr>
          <a:xfrm>
            <a:off x="5622280" y="3876468"/>
            <a:ext cx="258169" cy="258169"/>
          </a:xfrm>
          <a:prstGeom prst="plus">
            <a:avLst>
              <a:gd name="adj" fmla="val 36806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52877" y="3051774"/>
            <a:ext cx="4032448" cy="1026114"/>
            <a:chOff x="352877" y="3013730"/>
            <a:chExt cx="4032448" cy="1026114"/>
          </a:xfrm>
        </p:grpSpPr>
        <p:sp>
          <p:nvSpPr>
            <p:cNvPr id="7" name="직사각형 6"/>
            <p:cNvSpPr/>
            <p:nvPr/>
          </p:nvSpPr>
          <p:spPr>
            <a:xfrm>
              <a:off x="352877" y="3013730"/>
              <a:ext cx="1080120" cy="10261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ko-KR" altLang="en-US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자격증 보유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/>
              </a:r>
              <a:br>
                <a:rPr lang="en-US" altLang="ko-KR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ko-KR" altLang="en-US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유무</a:t>
              </a:r>
              <a:endParaRPr lang="en-US" altLang="ko-KR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77013" y="3013730"/>
              <a:ext cx="2808312" cy="102611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2075" indent="-90488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SAS/SPSS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관련 자격 소지여부</a:t>
              </a:r>
              <a:endParaRPr lang="en-US" altLang="ko-KR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92075" indent="-90488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ADP,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ADsP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(DB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진흥원 공인 자격증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</a:p>
            <a:p>
              <a:pPr marL="1587" latinLnBrk="0">
                <a:spcBef>
                  <a:spcPts val="600"/>
                </a:spcBef>
              </a:pP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  ※ R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의 경우 별도 자격 시험 없음</a:t>
              </a:r>
              <a:endParaRPr lang="ko-KR" altLang="en-US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52877" y="4123097"/>
            <a:ext cx="4032448" cy="1026114"/>
            <a:chOff x="352877" y="4149080"/>
            <a:chExt cx="4032448" cy="1026114"/>
          </a:xfrm>
        </p:grpSpPr>
        <p:sp>
          <p:nvSpPr>
            <p:cNvPr id="8" name="직사각형 7"/>
            <p:cNvSpPr/>
            <p:nvPr/>
          </p:nvSpPr>
          <p:spPr>
            <a:xfrm>
              <a:off x="352877" y="4149080"/>
              <a:ext cx="1080120" cy="10261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en-US" altLang="ko-KR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처리</a:t>
              </a:r>
              <a:endPara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1588" algn="ctr" latinLnBrk="0"/>
              <a:r>
                <a:rPr lang="en-US" altLang="ko-KR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Skill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77013" y="4149080"/>
              <a:ext cx="2808312" cy="102611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2075" indent="-90488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DBMS/Hadoop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등으로부터 비정형 질의 처리에 대한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Skill</a:t>
              </a:r>
              <a:endParaRPr lang="en-US" altLang="ko-KR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92075" indent="-90488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통계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S/W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외 데이터 시각화 등의 솔루션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(BI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등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경험 보유 여부</a:t>
              </a:r>
              <a:endParaRPr lang="en-US" altLang="ko-KR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52877" y="5194420"/>
            <a:ext cx="4327720" cy="1026114"/>
            <a:chOff x="352877" y="5344675"/>
            <a:chExt cx="4327720" cy="1026114"/>
          </a:xfrm>
        </p:grpSpPr>
        <p:sp>
          <p:nvSpPr>
            <p:cNvPr id="9" name="직사각형 8"/>
            <p:cNvSpPr/>
            <p:nvPr/>
          </p:nvSpPr>
          <p:spPr>
            <a:xfrm>
              <a:off x="352877" y="5410899"/>
              <a:ext cx="1080120" cy="8936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ko-KR" altLang="en-US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통계 외</a:t>
              </a:r>
              <a:endPara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1588" algn="ctr" latinLnBrk="0"/>
              <a:r>
                <a:rPr lang="ko-KR" altLang="en-US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 역량</a:t>
              </a:r>
              <a:endPara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1588" algn="ctr" latinLnBrk="0"/>
              <a:r>
                <a:rPr lang="en-US" altLang="ko-KR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옵션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577013" y="5344675"/>
              <a:ext cx="3103584" cy="102611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2075" indent="-90488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dirty="0" err="1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파이썬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Spark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등 분석관련 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오픈소스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활용</a:t>
              </a:r>
              <a:endParaRPr lang="en-US" altLang="ko-KR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92075" indent="-90488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Text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 역량은 별도로 판단 필요</a:t>
              </a:r>
              <a:endParaRPr lang="en-US" altLang="ko-KR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92075" indent="-90488" latinLnBrk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음성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이미지 등 비정형 영역 별도</a:t>
              </a:r>
              <a:endParaRPr lang="en-US" altLang="ko-KR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6435244" y="4302380"/>
            <a:ext cx="3197705" cy="3631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통</a:t>
            </a:r>
            <a:r>
              <a: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계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분석 초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중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52877" y="1475906"/>
            <a:ext cx="4248472" cy="360040"/>
            <a:chOff x="319928" y="1475906"/>
            <a:chExt cx="4684442" cy="360040"/>
          </a:xfrm>
        </p:grpSpPr>
        <p:sp>
          <p:nvSpPr>
            <p:cNvPr id="29" name="Text Box 90"/>
            <p:cNvSpPr txBox="1">
              <a:spLocks noChangeArrowheads="1"/>
            </p:cNvSpPr>
            <p:nvPr/>
          </p:nvSpPr>
          <p:spPr bwMode="auto">
            <a:xfrm>
              <a:off x="326731" y="1475906"/>
              <a:ext cx="35975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itchFamily="50" charset="-127"/>
                  <a:cs typeface="Arial" charset="0"/>
                </a:rPr>
                <a:t>일반 데이터 분석가 역량 구분 요소</a:t>
              </a:r>
              <a:endParaRPr lang="ko-KR" altLang="en-US" sz="1600" b="1" dirty="0">
                <a:latin typeface="Arial Narrow" pitchFamily="34" charset="0"/>
                <a:ea typeface="LG스마트체 Regular" pitchFamily="50" charset="-127"/>
                <a:cs typeface="Arial" charset="0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 bwMode="auto">
            <a:xfrm>
              <a:off x="319928" y="1835946"/>
              <a:ext cx="4684442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" name="그룹 31"/>
          <p:cNvGrpSpPr/>
          <p:nvPr/>
        </p:nvGrpSpPr>
        <p:grpSpPr>
          <a:xfrm>
            <a:off x="5089325" y="1475906"/>
            <a:ext cx="4543625" cy="360040"/>
            <a:chOff x="319928" y="1475906"/>
            <a:chExt cx="5009883" cy="360040"/>
          </a:xfrm>
        </p:grpSpPr>
        <p:sp>
          <p:nvSpPr>
            <p:cNvPr id="33" name="Text Box 90"/>
            <p:cNvSpPr txBox="1">
              <a:spLocks noChangeArrowheads="1"/>
            </p:cNvSpPr>
            <p:nvPr/>
          </p:nvSpPr>
          <p:spPr bwMode="auto">
            <a:xfrm>
              <a:off x="326731" y="1475906"/>
              <a:ext cx="34437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en-US" altLang="ko-KR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U+ </a:t>
              </a: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데이터 분석가 역량 구분 평가</a:t>
              </a:r>
              <a:endParaRPr lang="ko-KR" altLang="en-US" sz="1600" b="1" dirty="0">
                <a:latin typeface="Arial Narrow" pitchFamily="34" charset="0"/>
                <a:ea typeface="LG스마트체 Regular" pitchFamily="50" charset="-127"/>
                <a:cs typeface="Arial" charset="0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>
              <a:off x="319928" y="1835946"/>
              <a:ext cx="5009883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직사각형 36"/>
          <p:cNvSpPr/>
          <p:nvPr/>
        </p:nvSpPr>
        <p:spPr>
          <a:xfrm>
            <a:off x="6435244" y="2022262"/>
            <a:ext cx="3204056" cy="177759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 latinLnBrk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 프로젝트 참여 경험</a:t>
            </a:r>
            <a:endParaRPr lang="en-US" altLang="ko-KR" sz="14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2075" indent="-92075" latinLnBrk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 </a:t>
            </a:r>
            <a:r>
              <a:rPr lang="ko-KR" altLang="en-US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 운영 경험</a:t>
            </a:r>
            <a:endParaRPr lang="en-US" altLang="ko-KR" sz="14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2075" indent="-92075" latinLnBrk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과거 직장 경험 중 분석 프로젝트 유무</a:t>
            </a:r>
            <a:endParaRPr lang="en-US" altLang="ko-KR" sz="14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2075" indent="-92075" latinLnBrk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업무 영역별 전문 역량 보유</a:t>
            </a:r>
            <a:endParaRPr lang="en-US" altLang="ko-KR" sz="14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35815" y="5082116"/>
            <a:ext cx="3197705" cy="3631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도구별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초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중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35815" y="5874204"/>
            <a:ext cx="3197705" cy="3631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기계학습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/Text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시각화  초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중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5283" y="6185526"/>
            <a:ext cx="67531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주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en-US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국가직무능력 </a:t>
            </a:r>
            <a:r>
              <a:rPr lang="ko-KR" altLang="en-US" sz="10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표준</a:t>
            </a:r>
            <a:r>
              <a:rPr lang="en-US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(NCS)</a:t>
            </a:r>
            <a:r>
              <a:rPr lang="ko-KR" altLang="en-US" sz="10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에서는 기획</a:t>
            </a:r>
            <a:r>
              <a:rPr lang="en-US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</a:t>
            </a:r>
            <a:r>
              <a:rPr lang="en-US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시각화 등 총 </a:t>
            </a:r>
            <a:r>
              <a:rPr lang="en-US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6</a:t>
            </a:r>
            <a:r>
              <a:rPr lang="ko-KR" altLang="en-US" sz="10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단계 </a:t>
            </a:r>
            <a:r>
              <a:rPr lang="ko-KR" altLang="en-US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구분 후 단계별  점수부여</a:t>
            </a:r>
            <a:endParaRPr lang="ko-KR" altLang="en-US" sz="10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4702450" y="3028711"/>
            <a:ext cx="322558" cy="208738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1" name="실행 단추: 뒤로 또는 이전 30">
            <a:hlinkClick r:id="rId2" action="ppaction://hlinksldjump" highlightClick="1"/>
          </p:cNvPr>
          <p:cNvSpPr/>
          <p:nvPr/>
        </p:nvSpPr>
        <p:spPr>
          <a:xfrm>
            <a:off x="9576200" y="169772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atinLnBrk="0"/>
            <a:r>
              <a:rPr lang="en-US" altLang="ko-KR" dirty="0" smtClean="0"/>
              <a:t>[</a:t>
            </a:r>
            <a:r>
              <a:rPr lang="ko-KR" altLang="en-US" dirty="0" smtClean="0"/>
              <a:t>별첨</a:t>
            </a:r>
            <a:r>
              <a:rPr lang="en-US" altLang="ko-KR" dirty="0" smtClean="0"/>
              <a:t>] </a:t>
            </a:r>
            <a:r>
              <a:rPr lang="ko-KR" altLang="en-US" dirty="0"/>
              <a:t>주요</a:t>
            </a:r>
            <a:r>
              <a:rPr lang="en-US" altLang="ko-KR" dirty="0"/>
              <a:t> </a:t>
            </a:r>
            <a:r>
              <a:rPr lang="ko-KR" altLang="en-US" dirty="0" smtClean="0"/>
              <a:t>통신사 </a:t>
            </a:r>
            <a:r>
              <a:rPr lang="en-US" altLang="ko-KR" dirty="0"/>
              <a:t>Big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의 전략적 의미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02772" y="3429000"/>
            <a:ext cx="37689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0">
              <a:buFontTx/>
              <a:buAutoNum type="arabicPeriod"/>
            </a:pPr>
            <a:r>
              <a:rPr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Offering richer connectivity</a:t>
            </a:r>
          </a:p>
          <a:p>
            <a:pPr marL="342900" indent="-342900" latinLnBrk="0">
              <a:buFontTx/>
              <a:buAutoNum type="arabicPeriod"/>
            </a:pPr>
            <a:r>
              <a:rPr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Reinventing the customer relationship</a:t>
            </a:r>
          </a:p>
          <a:p>
            <a:pPr marL="342900" indent="-342900" latinLnBrk="0">
              <a:buFontTx/>
              <a:buAutoNum type="arabicPeriod"/>
            </a:pPr>
            <a:r>
              <a:rPr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Building a people-oriented and digital employer model</a:t>
            </a:r>
          </a:p>
          <a:p>
            <a:pPr marL="342900" indent="-342900" latinLnBrk="0">
              <a:buFontTx/>
              <a:buAutoNum type="arabicPeriod"/>
            </a:pPr>
            <a:r>
              <a:rPr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Accompanying the transformation of enterprise customers</a:t>
            </a:r>
          </a:p>
          <a:p>
            <a:pPr marL="342900" indent="-342900" latinLnBrk="0">
              <a:buFontTx/>
              <a:buAutoNum type="arabicPeriod"/>
            </a:pPr>
            <a:r>
              <a:rPr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Diversifying by </a:t>
            </a:r>
            <a:r>
              <a:rPr lang="en-US" altLang="ko-KR" sz="1200" dirty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capitalising</a:t>
            </a:r>
            <a:r>
              <a:rPr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 on its assets 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06766" y="3567499"/>
            <a:ext cx="18686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“</a:t>
            </a:r>
            <a:r>
              <a:rPr lang="en-US" altLang="ko-KR" sz="1400" b="1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itchFamily="50" charset="-127"/>
              </a:rPr>
              <a:t>Big </a:t>
            </a:r>
            <a:r>
              <a:rPr lang="en-US" altLang="ko-KR" sz="1400" b="1" dirty="0">
                <a:solidFill>
                  <a:srgbClr val="C00000"/>
                </a:solidFill>
                <a:latin typeface="Arial Narrow" panose="020B0606020202030204" pitchFamily="34" charset="0"/>
                <a:ea typeface="LG스마트체 Regular" pitchFamily="50" charset="-127"/>
              </a:rPr>
              <a:t>Data</a:t>
            </a:r>
            <a:r>
              <a:rPr lang="en-US" altLang="ko-KR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 is an essential tool for </a:t>
            </a:r>
            <a:r>
              <a:rPr lang="en-US" altLang="ko-KR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achieving this”</a:t>
            </a:r>
            <a:endParaRPr lang="ko-KR" altLang="en-US" sz="1400" b="1" dirty="0">
              <a:solidFill>
                <a:prstClr val="black"/>
              </a:solidFill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70623" y="3678331"/>
            <a:ext cx="1121500" cy="798905"/>
            <a:chOff x="470623" y="3189804"/>
            <a:chExt cx="1121500" cy="798905"/>
          </a:xfrm>
        </p:grpSpPr>
        <p:pic>
          <p:nvPicPr>
            <p:cNvPr id="47" name="Picture 14" descr="https://upload.wikimedia.org/wikipedia/commons/thumb/c/c8/Orange_logo.svg/2000px-Orange_logo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534"/>
            <a:stretch/>
          </p:blipFill>
          <p:spPr bwMode="auto">
            <a:xfrm>
              <a:off x="526048" y="3189804"/>
              <a:ext cx="1066075" cy="410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470623" y="3727099"/>
              <a:ext cx="95410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/>
              <a:r>
                <a:rPr lang="en-US" altLang="ko-KR" sz="11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17 </a:t>
              </a:r>
              <a:r>
                <a:rPr lang="en-US" altLang="ko-KR" sz="11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March 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2015</a:t>
              </a:r>
              <a:endParaRPr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sp>
        <p:nvSpPr>
          <p:cNvPr id="67" name="이등변 삼각형 66"/>
          <p:cNvSpPr/>
          <p:nvPr/>
        </p:nvSpPr>
        <p:spPr>
          <a:xfrm rot="5400000">
            <a:off x="7017285" y="3829109"/>
            <a:ext cx="946585" cy="215444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b="1" i="1" u="sng" dirty="0">
              <a:solidFill>
                <a:prstClr val="black"/>
              </a:solidFill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144688" y="1120548"/>
            <a:ext cx="4992712" cy="332399"/>
            <a:chOff x="624053" y="1899898"/>
            <a:chExt cx="6099978" cy="332399"/>
          </a:xfrm>
        </p:grpSpPr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734201" y="1899898"/>
              <a:ext cx="2969071" cy="33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80975" indent="-180975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428625" indent="-174625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marL="0" indent="0" eaLnBrk="1" fontAlgn="base" latinLnBrk="0" hangingPunct="1">
                <a:lnSpc>
                  <a:spcPct val="120000"/>
                </a:lnSpc>
                <a:spcBef>
                  <a:spcPts val="400"/>
                </a:spcBef>
                <a:spcAft>
                  <a:spcPct val="0"/>
                </a:spcAft>
              </a:pPr>
              <a:r>
                <a:rPr lang="ko-KR" altLang="en-US" sz="13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itchFamily="50" charset="-127"/>
                  <a:cs typeface="Arial" pitchFamily="34" charset="0"/>
                </a:rPr>
                <a:t>주요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itchFamily="50" charset="-127"/>
                  <a:cs typeface="Arial" pitchFamily="34" charset="0"/>
                </a:rPr>
                <a:t> </a:t>
              </a:r>
              <a:r>
                <a:rPr lang="ko-KR" altLang="en-US" sz="13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itchFamily="50" charset="-127"/>
                  <a:cs typeface="Arial" pitchFamily="34" charset="0"/>
                </a:rPr>
                <a:t>통신사 중장기 전략</a:t>
              </a:r>
              <a:endParaRPr lang="en-US" altLang="ko-KR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itchFamily="50" charset="-127"/>
                <a:cs typeface="Arial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24053" y="1993232"/>
              <a:ext cx="193365" cy="1440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3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656304" y="2196896"/>
              <a:ext cx="606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2181220" y="1903676"/>
            <a:ext cx="2224663" cy="24557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en-US" altLang="ko-KR" sz="105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나눔고딕" panose="020D0604000000000000" pitchFamily="50" charset="-127"/>
              </a:rPr>
              <a:t>3 for Value Proposition</a:t>
            </a:r>
            <a:endParaRPr lang="ko-KR" altLang="en-US" sz="1050" b="1" u="sng" dirty="0" smtClean="0">
              <a:solidFill>
                <a:prstClr val="black"/>
              </a:solidFill>
              <a:latin typeface="Arial Narrow" panose="020B0606020202030204" pitchFamily="34" charset="0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448944" y="1903676"/>
            <a:ext cx="2224663" cy="24557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en-US" altLang="ko-KR" sz="105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나눔고딕" panose="020D0604000000000000" pitchFamily="50" charset="-127"/>
              </a:rPr>
              <a:t>3 </a:t>
            </a:r>
            <a:r>
              <a:rPr lang="en-US" altLang="ko-KR" sz="1050" b="1" u="sng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나눔고딕" panose="020D0604000000000000" pitchFamily="50" charset="-127"/>
              </a:rPr>
              <a:t>forFacilitators</a:t>
            </a:r>
            <a:endParaRPr lang="ko-KR" altLang="en-US" sz="1050" b="1" u="sng" dirty="0" smtClean="0">
              <a:solidFill>
                <a:prstClr val="black"/>
              </a:solidFill>
              <a:latin typeface="Arial Narrow" panose="020B0606020202030204" pitchFamily="34" charset="0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02772" y="2191708"/>
            <a:ext cx="187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0">
              <a:buFontTx/>
              <a:buAutoNum type="arabicPeriod"/>
            </a:pPr>
            <a:r>
              <a:rPr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outstanding 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connectivity</a:t>
            </a:r>
          </a:p>
          <a:p>
            <a:pPr marL="342900" indent="-342900" latinLnBrk="0">
              <a:buFontTx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integrated offering</a:t>
            </a:r>
          </a:p>
          <a:p>
            <a:pPr marL="342900" indent="-342900" latinLnBrk="0">
              <a:buFontTx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differential </a:t>
            </a:r>
            <a:r>
              <a:rPr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experience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48945" y="2191708"/>
            <a:ext cx="25346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0">
              <a:buFontTx/>
              <a:buAutoNum type="arabicPeriod"/>
            </a:pPr>
            <a:r>
              <a:rPr lang="en-US" altLang="ko-KR" sz="1200" b="1" dirty="0">
                <a:solidFill>
                  <a:srgbClr val="C00000"/>
                </a:solidFill>
                <a:latin typeface="Arial Narrow" panose="020B0606020202030204" pitchFamily="34" charset="0"/>
                <a:ea typeface="LG스마트체 Regular" pitchFamily="50" charset="-127"/>
              </a:rPr>
              <a:t>Big Data and </a:t>
            </a:r>
            <a:r>
              <a:rPr lang="en-US" altLang="ko-KR" sz="1200" b="1" dirty="0" err="1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itchFamily="50" charset="-127"/>
              </a:rPr>
              <a:t>I"nnovation</a:t>
            </a:r>
            <a:endParaRPr lang="en-US" altLang="ko-KR" sz="1200" b="1" dirty="0" smtClean="0">
              <a:solidFill>
                <a:srgbClr val="C00000"/>
              </a:solidFill>
              <a:latin typeface="Arial Narrow" panose="020B0606020202030204" pitchFamily="34" charset="0"/>
              <a:ea typeface="LG스마트체 Regular" pitchFamily="50" charset="-127"/>
            </a:endParaRPr>
          </a:p>
          <a:p>
            <a:pPr marL="342900" indent="-342900" latinLnBrk="0">
              <a:buFontTx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end-to-end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digitalisation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itchFamily="50" charset="-127"/>
            </a:endParaRPr>
          </a:p>
          <a:p>
            <a:pPr marL="342900" indent="-342900" latinLnBrk="0">
              <a:buFontTx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capital </a:t>
            </a:r>
            <a:r>
              <a:rPr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allocation and simplification. 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44488" y="1976761"/>
            <a:ext cx="1429195" cy="799723"/>
            <a:chOff x="344488" y="1499071"/>
            <a:chExt cx="1429195" cy="799723"/>
          </a:xfrm>
        </p:grpSpPr>
        <p:pic>
          <p:nvPicPr>
            <p:cNvPr id="46" name="Picture 10" descr="http://www.telefonica.com/img/logo_telefonica_azu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88" y="1499071"/>
              <a:ext cx="1429195" cy="511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직사각형 77"/>
            <p:cNvSpPr/>
            <p:nvPr/>
          </p:nvSpPr>
          <p:spPr>
            <a:xfrm>
              <a:off x="344787" y="2037184"/>
              <a:ext cx="116570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/>
              <a:r>
                <a:rPr lang="en-US" altLang="ko-KR" sz="11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30 November </a:t>
              </a:r>
              <a:r>
                <a:rPr lang="en-US" altLang="ko-KR" sz="11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2015</a:t>
              </a:r>
              <a:endParaRPr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7558644" y="1827401"/>
            <a:ext cx="19857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“</a:t>
            </a:r>
            <a:r>
              <a:rPr lang="en-US" altLang="ko-KR" sz="1400" b="1" dirty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Digitalisation</a:t>
            </a:r>
            <a:r>
              <a:rPr lang="en-US" altLang="ko-KR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 and </a:t>
            </a:r>
            <a:r>
              <a:rPr lang="en-US" altLang="ko-KR" sz="1400" b="1" dirty="0">
                <a:solidFill>
                  <a:srgbClr val="C00000"/>
                </a:solidFill>
                <a:latin typeface="Arial Narrow" panose="020B0606020202030204" pitchFamily="34" charset="0"/>
                <a:ea typeface="LG스마트체 Regular" pitchFamily="50" charset="-127"/>
              </a:rPr>
              <a:t>Big Data </a:t>
            </a:r>
            <a:r>
              <a:rPr lang="en-US" altLang="ko-KR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will change everything, will transform all production models.”</a:t>
            </a:r>
            <a:endParaRPr lang="ko-KR" altLang="en-US" sz="1400" b="1" dirty="0">
              <a:solidFill>
                <a:prstClr val="black"/>
              </a:solidFill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92" name="이등변 삼각형 91"/>
          <p:cNvSpPr/>
          <p:nvPr/>
        </p:nvSpPr>
        <p:spPr>
          <a:xfrm rot="5400000">
            <a:off x="7036593" y="2323524"/>
            <a:ext cx="946585" cy="215444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b="1" i="1" u="sng" dirty="0">
              <a:solidFill>
                <a:prstClr val="black"/>
              </a:solidFill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02772" y="5038577"/>
            <a:ext cx="50557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buFontTx/>
              <a:buAutoNum type="arabicPeriod"/>
            </a:pPr>
            <a:r>
              <a:rPr lang="en-US" altLang="ja-JP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No1</a:t>
            </a:r>
            <a:r>
              <a:rPr lang="ja-JP" altLang="en-US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の裏にビッグデー</a:t>
            </a:r>
            <a:r>
              <a:rPr lang="ja-JP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タ</a:t>
            </a:r>
            <a:r>
              <a:rPr lang="en-US" altLang="ja-JP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/>
            </a:r>
            <a:br>
              <a:rPr lang="en-US" altLang="ja-JP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</a:br>
            <a:r>
              <a:rPr lang="en-US" altLang="ja-JP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  <a:sym typeface="Wingdings" panose="05000000000000000000" pitchFamily="2" charset="2"/>
              </a:rPr>
              <a:t>연결용이성</a:t>
            </a:r>
            <a:r>
              <a:rPr lang="en-US" altLang="ja-JP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  <a:sym typeface="Wingdings" panose="05000000000000000000" pitchFamily="2" charset="2"/>
              </a:rPr>
              <a:t> 1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  <a:sym typeface="Wingdings" panose="05000000000000000000" pitchFamily="2" charset="2"/>
              </a:rPr>
              <a:t>위의 배경에는 </a:t>
            </a:r>
            <a:r>
              <a:rPr lang="ko-KR" altLang="en-US" sz="12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  <a:sym typeface="Wingdings" panose="05000000000000000000" pitchFamily="2" charset="2"/>
              </a:rPr>
              <a:t>빅데이터를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  <a:sym typeface="Wingdings" panose="05000000000000000000" pitchFamily="2" charset="2"/>
              </a:rPr>
              <a:t> 통한 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  <a:sym typeface="Wingdings" panose="05000000000000000000" pitchFamily="2" charset="2"/>
              </a:rPr>
              <a:t>Network Management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  <a:sym typeface="Wingdings" panose="05000000000000000000" pitchFamily="2" charset="2"/>
              </a:rPr>
              <a:t>가 있었음</a:t>
            </a:r>
            <a:endParaRPr lang="en-US" altLang="ja-JP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itchFamily="50" charset="-127"/>
            </a:endParaRPr>
          </a:p>
          <a:p>
            <a:pPr marL="342900" indent="-342900" latinLnBrk="0">
              <a:buFontTx/>
              <a:buAutoNum type="arabicPeriod"/>
            </a:pPr>
            <a:r>
              <a:rPr lang="ja-JP" altLang="en-US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クラウドを人類最大の資産にした</a:t>
            </a:r>
            <a:r>
              <a:rPr lang="ja-JP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い</a:t>
            </a:r>
            <a:r>
              <a:rPr lang="en-US" altLang="ja-JP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/>
            </a:r>
            <a:br>
              <a:rPr lang="en-US" altLang="ja-JP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</a:br>
            <a:r>
              <a:rPr lang="en-US" altLang="ja-JP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  <a:sym typeface="Wingdings" panose="05000000000000000000" pitchFamily="2" charset="2"/>
              </a:rPr>
              <a:t>클라우드를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  <a:sym typeface="Wingdings" panose="05000000000000000000" pitchFamily="2" charset="2"/>
              </a:rPr>
              <a:t> 인류 최대의 자산으로 만들겠다는 선언적 의미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18078" y="4952485"/>
            <a:ext cx="1082014" cy="1212819"/>
            <a:chOff x="518078" y="4700640"/>
            <a:chExt cx="1082014" cy="1212819"/>
          </a:xfrm>
        </p:grpSpPr>
        <p:pic>
          <p:nvPicPr>
            <p:cNvPr id="45" name="Picture 2" descr="http://cdn.softbank.jp/site/set/common/shared/img/icon_softbank.gif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078" y="4700640"/>
              <a:ext cx="1082014" cy="1082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직사각형 92"/>
            <p:cNvSpPr/>
            <p:nvPr/>
          </p:nvSpPr>
          <p:spPr>
            <a:xfrm>
              <a:off x="522720" y="5651849"/>
              <a:ext cx="86433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/>
              <a:r>
                <a:rPr lang="en-US" altLang="ko-KR" sz="11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10 April 2013</a:t>
              </a:r>
              <a:endParaRPr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7606766" y="5130722"/>
            <a:ext cx="18686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altLang="ja-JP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”</a:t>
            </a:r>
            <a:r>
              <a:rPr lang="ko-KR" altLang="en-US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통신사의 역량은 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클라우드와</a:t>
            </a:r>
            <a:r>
              <a:rPr lang="ko-KR" altLang="en-US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 </a:t>
            </a:r>
            <a:r>
              <a:rPr lang="ko-KR" altLang="en-US" sz="1400" b="1" dirty="0" err="1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itchFamily="50" charset="-127"/>
              </a:rPr>
              <a:t>빅데이터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를</a:t>
            </a:r>
            <a:r>
              <a:rPr lang="ko-KR" altLang="en-US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 활용하는 데에 달려있다</a:t>
            </a:r>
            <a:r>
              <a:rPr lang="en-US" altLang="ja-JP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rPr>
              <a:t>”</a:t>
            </a:r>
            <a:endParaRPr lang="ko-KR" altLang="en-US" sz="1050" dirty="0">
              <a:solidFill>
                <a:prstClr val="black"/>
              </a:solidFill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96" name="이등변 삼각형 95"/>
          <p:cNvSpPr/>
          <p:nvPr/>
        </p:nvSpPr>
        <p:spPr>
          <a:xfrm rot="5400000">
            <a:off x="7017285" y="5495347"/>
            <a:ext cx="946585" cy="215444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b="1" i="1" u="sng" dirty="0">
              <a:solidFill>
                <a:prstClr val="black"/>
              </a:solidFill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40267" y="3140968"/>
            <a:ext cx="9245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440267" y="4725144"/>
            <a:ext cx="9245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7617296" y="1120548"/>
            <a:ext cx="2520280" cy="332399"/>
            <a:chOff x="624053" y="1899898"/>
            <a:chExt cx="3079219" cy="332399"/>
          </a:xfrm>
        </p:grpSpPr>
        <p:sp>
          <p:nvSpPr>
            <p:cNvPr id="99" name="Rectangle 78"/>
            <p:cNvSpPr>
              <a:spLocks noChangeArrowheads="1"/>
            </p:cNvSpPr>
            <p:nvPr/>
          </p:nvSpPr>
          <p:spPr bwMode="auto">
            <a:xfrm>
              <a:off x="734201" y="1899898"/>
              <a:ext cx="2969071" cy="33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80975" indent="-180975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428625" indent="-174625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marL="0" indent="0" eaLnBrk="1" fontAlgn="base" latinLnBrk="0" hangingPunct="1">
                <a:lnSpc>
                  <a:spcPct val="120000"/>
                </a:lnSpc>
                <a:spcBef>
                  <a:spcPts val="400"/>
                </a:spcBef>
                <a:spcAft>
                  <a:spcPct val="0"/>
                </a:spcAft>
              </a:pPr>
              <a:r>
                <a:rPr lang="en-US" altLang="ko-KR" sz="13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itchFamily="50" charset="-127"/>
                  <a:cs typeface="Arial" pitchFamily="34" charset="0"/>
                </a:rPr>
                <a:t>Big Data</a:t>
              </a:r>
              <a:r>
                <a:rPr lang="ko-KR" altLang="en-US" sz="13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itchFamily="50" charset="-127"/>
                  <a:cs typeface="Arial" pitchFamily="34" charset="0"/>
                </a:rPr>
                <a:t>의 전략적 의미</a:t>
              </a:r>
              <a:endParaRPr lang="en-US" altLang="ko-KR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itchFamily="50" charset="-127"/>
                <a:cs typeface="Arial" pitchFamily="34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24053" y="1993232"/>
              <a:ext cx="193365" cy="1440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3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656304" y="2196896"/>
              <a:ext cx="24330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실행 단추: 뒤로 또는 이전 33">
            <a:hlinkClick r:id="rId5" action="ppaction://hlinksldjump" highlightClick="1"/>
          </p:cNvPr>
          <p:cNvSpPr/>
          <p:nvPr/>
        </p:nvSpPr>
        <p:spPr>
          <a:xfrm>
            <a:off x="9576200" y="169772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1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73037"/>
            <a:ext cx="5320725" cy="3397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en-US" altLang="ko-KR" dirty="0" smtClean="0"/>
              <a:t>[</a:t>
            </a:r>
            <a:r>
              <a:rPr lang="ko-KR" altLang="en-US" dirty="0" smtClean="0"/>
              <a:t>별첨</a:t>
            </a:r>
            <a:r>
              <a:rPr lang="en-US" altLang="ko-KR" dirty="0" smtClean="0"/>
              <a:t>] </a:t>
            </a:r>
            <a:r>
              <a:rPr lang="ko-KR" altLang="en-US" dirty="0"/>
              <a:t>주요</a:t>
            </a:r>
            <a:r>
              <a:rPr lang="en-US" altLang="ko-KR" dirty="0"/>
              <a:t> </a:t>
            </a:r>
            <a:r>
              <a:rPr lang="ko-KR" altLang="en-US" dirty="0"/>
              <a:t>통신사별 </a:t>
            </a:r>
            <a:r>
              <a:rPr lang="en-US" altLang="ko-KR" dirty="0"/>
              <a:t>Big Data </a:t>
            </a:r>
            <a:r>
              <a:rPr lang="ko-KR" altLang="en-US" dirty="0"/>
              <a:t>서비스 현황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784344" y="953271"/>
            <a:ext cx="3607469" cy="309691"/>
            <a:chOff x="3581400" y="1666628"/>
            <a:chExt cx="2354580" cy="309691"/>
          </a:xfrm>
        </p:grpSpPr>
        <p:sp>
          <p:nvSpPr>
            <p:cNvPr id="5" name="Text Box 32"/>
            <p:cNvSpPr txBox="1">
              <a:spLocks noChangeArrowheads="1"/>
            </p:cNvSpPr>
            <p:nvPr/>
          </p:nvSpPr>
          <p:spPr bwMode="auto">
            <a:xfrm>
              <a:off x="4335292" y="1666628"/>
              <a:ext cx="846806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주요 서비스 내용 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3581400" y="1941714"/>
              <a:ext cx="2354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96350" y="953271"/>
            <a:ext cx="1069257" cy="309691"/>
            <a:chOff x="4678496" y="1850468"/>
            <a:chExt cx="2576580" cy="309691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5311377" y="1850468"/>
              <a:ext cx="1310839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통신사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809744" y="1329683"/>
            <a:ext cx="3486156" cy="520935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  <a:effectLst/>
        </p:spPr>
        <p:txBody>
          <a:bodyPr lIns="72000" tIns="72000" rIns="72000" bIns="72000" anchor="t" anchorCtr="0"/>
          <a:lstStyle/>
          <a:p>
            <a:pPr marL="93663" indent="-93663" defTabSz="762000" latinLnBrk="0">
              <a:buFont typeface="Arial" panose="020B0604020202020204" pitchFamily="34" charset="0"/>
              <a:buChar char="•"/>
            </a:pPr>
            <a:r>
              <a:rPr lang="en-US" altLang="ko-KR" sz="1100" b="1" u="sng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IT </a:t>
            </a:r>
            <a:r>
              <a: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Services </a:t>
            </a:r>
            <a:r>
              <a:rPr lang="en-US" altLang="ko-KR" sz="1100" b="1" u="sng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</a:t>
            </a:r>
            <a:r>
              <a: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ntelligence</a:t>
            </a:r>
          </a:p>
          <a:p>
            <a:pPr marL="173037" lvl="1" defTabSz="762000" latinLnBrk="0"/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고객에게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‘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항상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’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 제공을 할 수 있도록 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log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파일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분석하여 네트워크 품질 향상</a:t>
            </a:r>
            <a:endParaRPr lang="en-US" altLang="ko-KR" sz="1100" b="1" u="sng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593776" y="953271"/>
            <a:ext cx="844069" cy="309691"/>
            <a:chOff x="4678496" y="1850468"/>
            <a:chExt cx="2576580" cy="309691"/>
          </a:xfrm>
        </p:grpSpPr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>
              <a:off x="5376289" y="1850468"/>
              <a:ext cx="1181018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영역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632909" y="953271"/>
            <a:ext cx="956138" cy="309691"/>
            <a:chOff x="4678496" y="1850468"/>
            <a:chExt cx="2576580" cy="309691"/>
          </a:xfrm>
        </p:grpSpPr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5445495" y="1850468"/>
              <a:ext cx="1042591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출시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669304" y="6313516"/>
            <a:ext cx="403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* 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BD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: Big Data, 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ITG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: Intelligence, </a:t>
            </a:r>
            <a:r>
              <a:rPr lang="en-US" altLang="ko-KR" sz="1200" b="1" dirty="0" err="1" smtClean="0">
                <a:solidFill>
                  <a:prstClr val="black"/>
                </a:solidFill>
                <a:latin typeface="Arial Narrow" panose="020B0606020202030204" pitchFamily="34" charset="0"/>
              </a:rPr>
              <a:t>IoT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: Internet of Things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54560" y="1329683"/>
            <a:ext cx="721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’15.09 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690617" y="1329683"/>
            <a:ext cx="591022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BD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90617" y="1575377"/>
            <a:ext cx="591022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ITG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690617" y="2168880"/>
            <a:ext cx="591022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prstClr val="black"/>
                </a:solidFill>
                <a:latin typeface="Arial Narrow" panose="020B0606020202030204" pitchFamily="34" charset="0"/>
              </a:rPr>
              <a:t>IoT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981969" y="1988840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809744" y="2019626"/>
            <a:ext cx="3582069" cy="520935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  <a:effectLst/>
        </p:spPr>
        <p:txBody>
          <a:bodyPr lIns="72000" tIns="72000" rIns="72000" bIns="72000" anchor="t" anchorCtr="0"/>
          <a:lstStyle/>
          <a:p>
            <a:pPr marL="93663" indent="-93663" defTabSz="762000" latinLnBrk="0">
              <a:buFont typeface="Arial" panose="020B0604020202020204" pitchFamily="34" charset="0"/>
              <a:buChar char="•"/>
            </a:pPr>
            <a:r>
              <a: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Global Data Service Platform</a:t>
            </a:r>
          </a:p>
          <a:p>
            <a:pPr marL="173037" lvl="1" defTabSz="762000" latinLnBrk="0"/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주요 전략 사업으로 추진 중으로 현재 글로벌 시장 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No.1</a:t>
            </a:r>
          </a:p>
          <a:p>
            <a:pPr marL="173037" lvl="1" defTabSz="762000" latinLnBrk="0"/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en-US" altLang="ko-KR" sz="1100" kern="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Glbal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M2M </a:t>
            </a:r>
            <a:r>
              <a:rPr lang="en-US" altLang="ko-KR" sz="1100" kern="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Simcard</a:t>
            </a:r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제공으로 허브 없이 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3G/4G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망을 이용한 데이터 전송</a:t>
            </a:r>
            <a:endParaRPr lang="en-US" altLang="ko-KR" sz="1100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3037" lvl="1" defTabSz="762000" latinLnBrk="0"/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다양한 </a:t>
            </a:r>
            <a:r>
              <a:rPr lang="ko-KR" altLang="en-US" sz="1100" kern="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산업군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보유</a:t>
            </a:r>
            <a:r>
              <a: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(Small and Medium Business, Large Corporate, Multinational Organization, Public Sector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en-US" altLang="ko-KR" sz="11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7764830" y="953271"/>
            <a:ext cx="1549350" cy="309691"/>
            <a:chOff x="4678496" y="1850468"/>
            <a:chExt cx="2576580" cy="309691"/>
          </a:xfrm>
        </p:grpSpPr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5645084" y="1850468"/>
              <a:ext cx="643404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비</a:t>
              </a:r>
              <a:r>
                <a:rPr lang="ko-KR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고</a:t>
              </a:r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pic>
        <p:nvPicPr>
          <p:cNvPr id="1026" name="Picture 2" descr="https://upload.wikimedia.org/wikipedia/commons/thumb/5/59/Vodafone.svg/2000px-Vodafon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20" y="1512052"/>
            <a:ext cx="1238717" cy="84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6854560" y="2019626"/>
            <a:ext cx="721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’09(Mid)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7294" y="2540561"/>
            <a:ext cx="15924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600" b="1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“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 관리 및 내부 마케팅에서 나아가 새로운 수익 창출 서비스 시도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(B2B2C)”</a:t>
            </a:r>
            <a:endParaRPr lang="ko-KR" altLang="en-US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86669" y="2019626"/>
            <a:ext cx="1627511" cy="520935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  <a:effectLst/>
        </p:spPr>
        <p:txBody>
          <a:bodyPr lIns="72000" tIns="72000" rIns="72000" bIns="72000" anchor="t" anchorCtr="0"/>
          <a:lstStyle/>
          <a:p>
            <a:pPr marL="93663" indent="-93663" defTabSz="762000" latinLnBrk="0">
              <a:buFont typeface="Arial" panose="020B0604020202020204" pitchFamily="34" charset="0"/>
              <a:buChar char="•"/>
            </a:pPr>
            <a:r>
              <a:rPr lang="en-US" altLang="ko-KR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4</a:t>
            </a:r>
            <a:r>
              <a:rPr lang="ko-KR" altLang="en-US" sz="1050" kern="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천만개</a:t>
            </a:r>
            <a:r>
              <a:rPr lang="ko-KR" altLang="en-US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이상 </a:t>
            </a:r>
            <a:r>
              <a:rPr lang="en-US" altLang="ko-KR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M2M </a:t>
            </a:r>
            <a:r>
              <a:rPr lang="ko-KR" altLang="en-US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디바이스</a:t>
            </a:r>
            <a:r>
              <a:rPr lang="en-US" altLang="ko-KR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세계 </a:t>
            </a:r>
            <a:r>
              <a:rPr lang="en-US" altLang="ko-KR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r>
              <a:rPr lang="ko-KR" altLang="en-US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위</a:t>
            </a:r>
            <a:r>
              <a:rPr lang="en-US" altLang="ko-KR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en-US" altLang="ko-KR" sz="105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1981969" y="3343275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1809744" y="3386873"/>
            <a:ext cx="3486156" cy="520935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  <a:effectLst/>
        </p:spPr>
        <p:txBody>
          <a:bodyPr lIns="72000" tIns="72000" rIns="72000" bIns="72000" anchor="t" anchorCtr="0"/>
          <a:lstStyle/>
          <a:p>
            <a:pPr marL="93663" indent="-93663" defTabSz="762000" latinLnBrk="0">
              <a:buFont typeface="Arial" panose="020B0604020202020204" pitchFamily="34" charset="0"/>
              <a:buChar char="•"/>
            </a:pPr>
            <a:r>
              <a:rPr lang="en-US" altLang="ko-KR" sz="1100" b="1" u="sng" kern="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Weve</a:t>
            </a:r>
            <a:r>
              <a: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수집을 위한 </a:t>
            </a:r>
            <a:r>
              <a: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Joint Venture </a:t>
            </a:r>
            <a:r>
              <a:rPr lang="ko-KR" altLang="en-US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설립</a:t>
            </a:r>
            <a:endParaRPr lang="en-US" altLang="ko-KR" sz="1100" b="1" u="sng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3037" lvl="1" defTabSz="762000" latinLnBrk="0"/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영국 통신사 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O2, EE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와 함께 모든 요소가 연결된 </a:t>
            </a:r>
            <a:r>
              <a:rPr lang="ko-KR" altLang="en-US" sz="1100" kern="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모바일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경험을 기업 및 개인에게 제공</a:t>
            </a:r>
            <a:endParaRPr lang="en-US" altLang="ko-KR" sz="1100" b="1" u="sng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90617" y="3386873"/>
            <a:ext cx="591022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BD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54560" y="3386873"/>
            <a:ext cx="721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‘13.02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실행 단추: 뒤로 또는 이전 38">
            <a:hlinkClick r:id="rId3" action="ppaction://hlinksldjump" highlightClick="1"/>
          </p:cNvPr>
          <p:cNvSpPr/>
          <p:nvPr/>
        </p:nvSpPr>
        <p:spPr>
          <a:xfrm>
            <a:off x="9576200" y="169772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5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73037"/>
            <a:ext cx="5549317" cy="3397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en-US" altLang="ko-KR" dirty="0" smtClean="0"/>
              <a:t>[</a:t>
            </a:r>
            <a:r>
              <a:rPr lang="ko-KR" altLang="en-US" dirty="0" smtClean="0"/>
              <a:t>별첨</a:t>
            </a:r>
            <a:r>
              <a:rPr lang="en-US" altLang="ko-KR" dirty="0" smtClean="0"/>
              <a:t>] </a:t>
            </a:r>
            <a:r>
              <a:rPr lang="ko-KR" altLang="en-US" dirty="0"/>
              <a:t>주요</a:t>
            </a:r>
            <a:r>
              <a:rPr lang="en-US" altLang="ko-KR" dirty="0"/>
              <a:t> </a:t>
            </a:r>
            <a:r>
              <a:rPr lang="ko-KR" altLang="en-US" dirty="0"/>
              <a:t>통신사별 </a:t>
            </a:r>
            <a:r>
              <a:rPr lang="en-US" altLang="ko-KR" dirty="0"/>
              <a:t>Big Data </a:t>
            </a:r>
            <a:r>
              <a:rPr lang="ko-KR" altLang="en-US" dirty="0"/>
              <a:t>서비스 현황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784344" y="953271"/>
            <a:ext cx="3607469" cy="309691"/>
            <a:chOff x="3581400" y="1666628"/>
            <a:chExt cx="2354580" cy="309691"/>
          </a:xfrm>
        </p:grpSpPr>
        <p:sp>
          <p:nvSpPr>
            <p:cNvPr id="5" name="Text Box 32"/>
            <p:cNvSpPr txBox="1">
              <a:spLocks noChangeArrowheads="1"/>
            </p:cNvSpPr>
            <p:nvPr/>
          </p:nvSpPr>
          <p:spPr bwMode="auto">
            <a:xfrm>
              <a:off x="4335292" y="1666628"/>
              <a:ext cx="846806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주요 서비스 내용 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3581400" y="1941714"/>
              <a:ext cx="2354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96350" y="953271"/>
            <a:ext cx="1069257" cy="309691"/>
            <a:chOff x="4678496" y="1850468"/>
            <a:chExt cx="2576580" cy="309691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5311377" y="1850468"/>
              <a:ext cx="1310839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통신사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593776" y="953271"/>
            <a:ext cx="844069" cy="309691"/>
            <a:chOff x="4678496" y="1850468"/>
            <a:chExt cx="2576580" cy="309691"/>
          </a:xfrm>
        </p:grpSpPr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>
              <a:off x="5376289" y="1850468"/>
              <a:ext cx="1181018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영역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632909" y="953271"/>
            <a:ext cx="956138" cy="309691"/>
            <a:chOff x="4678496" y="1850468"/>
            <a:chExt cx="2576580" cy="309691"/>
          </a:xfrm>
        </p:grpSpPr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5445495" y="1850468"/>
              <a:ext cx="1042591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출시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669304" y="6313516"/>
            <a:ext cx="403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* 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BD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: Big Data, 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ITG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: Intelligence, </a:t>
            </a:r>
            <a:r>
              <a:rPr lang="en-US" altLang="ko-KR" sz="1200" b="1" dirty="0" err="1" smtClean="0">
                <a:solidFill>
                  <a:prstClr val="black"/>
                </a:solidFill>
                <a:latin typeface="Arial Narrow" panose="020B0606020202030204" pitchFamily="34" charset="0"/>
              </a:rPr>
              <a:t>IoT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: Internet of Things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7764830" y="953271"/>
            <a:ext cx="1549350" cy="309691"/>
            <a:chOff x="4678496" y="1850468"/>
            <a:chExt cx="2576580" cy="309691"/>
          </a:xfrm>
        </p:grpSpPr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5645084" y="1850468"/>
              <a:ext cx="643404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비</a:t>
              </a:r>
              <a:r>
                <a:rPr lang="ko-KR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고</a:t>
              </a:r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pic>
        <p:nvPicPr>
          <p:cNvPr id="69" name="Picture 4" descr="http://www.openet.com/sites/default/files/Orange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6" y="1933782"/>
            <a:ext cx="1330763" cy="120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1809744" y="1493475"/>
            <a:ext cx="3486156" cy="520935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  <a:effectLst/>
        </p:spPr>
        <p:txBody>
          <a:bodyPr lIns="72000" tIns="72000" rIns="72000" bIns="72000" anchor="t" anchorCtr="0"/>
          <a:lstStyle/>
          <a:p>
            <a:pPr marL="93663" indent="-93663" defTabSz="762000" latinLnBrk="0">
              <a:buFont typeface="Arial" panose="020B0604020202020204" pitchFamily="34" charset="0"/>
              <a:buChar char="•"/>
            </a:pPr>
            <a:r>
              <a: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Live Object for </a:t>
            </a:r>
            <a:r>
              <a:rPr lang="en-US" altLang="ko-KR" sz="1100" b="1" u="sng" kern="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IoT</a:t>
            </a:r>
            <a:endParaRPr lang="en-US" altLang="ko-KR" sz="1100" b="1" u="sng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3037" lvl="1" defTabSz="762000" latinLnBrk="0"/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사물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센서를 통신망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en-US" altLang="ko-KR" sz="1100" kern="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WiFi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와 같은 접속방식을 선택하여 생성된 데이터를 저장 및 처리하고 이용자 시스템에 통합</a:t>
            </a:r>
            <a:endParaRPr lang="en-US" altLang="ko-KR" sz="1100" b="1" u="sng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854560" y="1493475"/>
            <a:ext cx="721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‘14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690617" y="1493475"/>
            <a:ext cx="591022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prstClr val="black"/>
                </a:solidFill>
                <a:latin typeface="Arial Narrow" panose="020B0606020202030204" pitchFamily="34" charset="0"/>
              </a:rPr>
              <a:t>IoT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690617" y="2385386"/>
            <a:ext cx="591022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BD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1981969" y="2280855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809744" y="2366336"/>
            <a:ext cx="3582069" cy="520935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  <a:effectLst/>
        </p:spPr>
        <p:txBody>
          <a:bodyPr lIns="72000" tIns="72000" rIns="72000" bIns="72000" anchor="t" anchorCtr="0"/>
          <a:lstStyle/>
          <a:p>
            <a:pPr marL="93663" indent="-93663" defTabSz="762000" latinLnBrk="0">
              <a:buFont typeface="Arial" panose="020B0604020202020204" pitchFamily="34" charset="0"/>
              <a:buChar char="•"/>
            </a:pPr>
            <a:r>
              <a: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Flexible Data for Analytics</a:t>
            </a:r>
          </a:p>
          <a:p>
            <a:pPr marL="173037" lvl="1" defTabSz="762000" latinLnBrk="0"/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100" kern="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환경과 예측 분석 서비스를 실시간으로 제공</a:t>
            </a:r>
            <a:endParaRPr lang="en-US" altLang="ko-KR" sz="1100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3037" lvl="1" defTabSz="762000" latinLnBrk="0"/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예측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더미화 등 알고리즘 보유</a:t>
            </a:r>
            <a:endParaRPr lang="en-US" altLang="ko-KR" sz="11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54560" y="2372472"/>
            <a:ext cx="721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‘14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90617" y="3248097"/>
            <a:ext cx="591022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BD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981969" y="3143566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809744" y="3229047"/>
            <a:ext cx="3582069" cy="520935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  <a:effectLst/>
        </p:spPr>
        <p:txBody>
          <a:bodyPr lIns="72000" tIns="72000" rIns="72000" bIns="72000" anchor="t" anchorCtr="0"/>
          <a:lstStyle/>
          <a:p>
            <a:pPr marL="93663" indent="-93663" defTabSz="762000" latinLnBrk="0">
              <a:buFont typeface="Arial" panose="020B0604020202020204" pitchFamily="34" charset="0"/>
              <a:buChar char="•"/>
            </a:pPr>
            <a:r>
              <a: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Essential2020</a:t>
            </a:r>
          </a:p>
          <a:p>
            <a:pPr marL="173037" lvl="1" defTabSz="762000" latinLnBrk="0"/>
            <a:r>
              <a: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2015</a:t>
            </a:r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월에 공표된 비전</a:t>
            </a:r>
            <a:r>
              <a: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"Essential2020"</a:t>
            </a:r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에서 </a:t>
            </a:r>
            <a:r>
              <a: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5</a:t>
            </a:r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개의 전략 방향을 선정하고 그 중 </a:t>
            </a:r>
            <a:r>
              <a: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"</a:t>
            </a:r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고객관계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재정립 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Reinverting the Customer Relationship)" </a:t>
            </a:r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달성을 위한</a:t>
            </a:r>
          </a:p>
          <a:p>
            <a:pPr marL="173037" lvl="1" defTabSz="762000" latinLnBrk="0"/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기본적인 도구로 </a:t>
            </a:r>
            <a:r>
              <a:rPr lang="ko-KR" altLang="en-US" sz="1100" kern="0" dirty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빅데이터를</a:t>
            </a:r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육성함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54560" y="3235183"/>
            <a:ext cx="721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‘15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90617" y="4397627"/>
            <a:ext cx="591022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BD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1981969" y="4293096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809744" y="4378577"/>
            <a:ext cx="3582069" cy="520935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  <a:effectLst/>
        </p:spPr>
        <p:txBody>
          <a:bodyPr lIns="72000" tIns="72000" rIns="72000" bIns="72000" anchor="t" anchorCtr="0"/>
          <a:lstStyle/>
          <a:p>
            <a:pPr marL="93663" indent="-93663" defTabSz="762000" latinLnBrk="0">
              <a:buFont typeface="Arial" panose="020B0604020202020204" pitchFamily="34" charset="0"/>
              <a:buChar char="•"/>
            </a:pPr>
            <a:r>
              <a: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Flux</a:t>
            </a:r>
            <a:r>
              <a:rPr lang="ko-KR" altLang="en-US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Vision</a:t>
            </a:r>
          </a:p>
          <a:p>
            <a:pPr marL="173037" lvl="1" defTabSz="762000" latinLnBrk="0"/>
            <a:r>
              <a: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Orange </a:t>
            </a:r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네트워크를 쓰는 사용자 인구 분포를 실시간으로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</a:t>
            </a:r>
            <a:endParaRPr lang="en-US" altLang="ko-KR" sz="1100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3037" lvl="1" defTabSz="762000" latinLnBrk="0"/>
            <a:r>
              <a: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250</a:t>
            </a:r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명의 </a:t>
            </a:r>
            <a:r>
              <a:rPr lang="ko-KR" altLang="en-US" sz="1100" kern="0" dirty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</a:t>
            </a:r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전문가가 고객사의 분석을 지원하며</a:t>
            </a:r>
            <a:r>
              <a: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나아가 </a:t>
            </a:r>
            <a:r>
              <a: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data specialist</a:t>
            </a:r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채용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4560" y="4384713"/>
            <a:ext cx="721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’13.11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35" name="실행 단추: 뒤로 또는 이전 34">
            <a:hlinkClick r:id="rId3" action="ppaction://hlinksldjump" highlightClick="1"/>
          </p:cNvPr>
          <p:cNvSpPr/>
          <p:nvPr/>
        </p:nvSpPr>
        <p:spPr>
          <a:xfrm>
            <a:off x="9576200" y="169772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1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en-US" altLang="ko-KR" dirty="0" smtClean="0"/>
              <a:t>[</a:t>
            </a:r>
            <a:r>
              <a:rPr lang="ko-KR" altLang="en-US" dirty="0" smtClean="0"/>
              <a:t>별첨</a:t>
            </a:r>
            <a:r>
              <a:rPr lang="en-US" altLang="ko-KR" dirty="0" smtClean="0"/>
              <a:t>] </a:t>
            </a:r>
            <a:r>
              <a:rPr lang="ko-KR" altLang="en-US" dirty="0"/>
              <a:t>주요</a:t>
            </a:r>
            <a:r>
              <a:rPr lang="en-US" altLang="ko-KR" dirty="0"/>
              <a:t> </a:t>
            </a:r>
            <a:r>
              <a:rPr lang="ko-KR" altLang="en-US" dirty="0"/>
              <a:t>통신사별 </a:t>
            </a:r>
            <a:r>
              <a:rPr lang="en-US" altLang="ko-KR" dirty="0"/>
              <a:t>Big Data </a:t>
            </a:r>
            <a:r>
              <a:rPr lang="ko-KR" altLang="en-US" dirty="0"/>
              <a:t>서비스 현황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784344" y="953271"/>
            <a:ext cx="3607469" cy="309691"/>
            <a:chOff x="3581400" y="1666628"/>
            <a:chExt cx="2354580" cy="309691"/>
          </a:xfrm>
        </p:grpSpPr>
        <p:sp>
          <p:nvSpPr>
            <p:cNvPr id="5" name="Text Box 32"/>
            <p:cNvSpPr txBox="1">
              <a:spLocks noChangeArrowheads="1"/>
            </p:cNvSpPr>
            <p:nvPr/>
          </p:nvSpPr>
          <p:spPr bwMode="auto">
            <a:xfrm>
              <a:off x="4335292" y="1666628"/>
              <a:ext cx="846806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주요 서비스 내용 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3581400" y="1941714"/>
              <a:ext cx="2354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96350" y="953271"/>
            <a:ext cx="1069257" cy="309691"/>
            <a:chOff x="4678496" y="1850468"/>
            <a:chExt cx="2576580" cy="309691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5311377" y="1850468"/>
              <a:ext cx="1310839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통신사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809744" y="1329683"/>
            <a:ext cx="3486156" cy="520935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  <a:effectLst/>
        </p:spPr>
        <p:txBody>
          <a:bodyPr lIns="72000" tIns="72000" rIns="72000" bIns="72000" anchor="t" anchorCtr="0"/>
          <a:lstStyle/>
          <a:p>
            <a:pPr marL="93663" indent="-93663" defTabSz="762000" latinLnBrk="0">
              <a:buFont typeface="Arial" panose="020B0604020202020204" pitchFamily="34" charset="0"/>
              <a:buChar char="•"/>
            </a:pPr>
            <a:r>
              <a: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Dynamic Insights</a:t>
            </a:r>
          </a:p>
          <a:p>
            <a:pPr marL="173037" lvl="1" defTabSz="762000" latinLnBrk="0"/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100" kern="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모바일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네트워크 데이터로 시간대 </a:t>
            </a:r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유동인구를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추정한 후 상권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이동경로 분석</a:t>
            </a:r>
            <a:endParaRPr lang="en-US" altLang="ko-KR" sz="1100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3037" lvl="1" defTabSz="762000" latinLnBrk="0"/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Smart Step - </a:t>
            </a:r>
          </a:p>
          <a:p>
            <a:pPr marL="173037" lvl="1" defTabSz="762000" latinLnBrk="0"/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 세계 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억 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천만 </a:t>
            </a:r>
            <a:r>
              <a:rPr lang="ko-KR" altLang="en-US" sz="1100" kern="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가입장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실시간 분석</a:t>
            </a:r>
            <a:endParaRPr lang="en-US" altLang="ko-KR" sz="1100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593776" y="953271"/>
            <a:ext cx="844069" cy="309691"/>
            <a:chOff x="4678496" y="1850468"/>
            <a:chExt cx="2576580" cy="309691"/>
          </a:xfrm>
        </p:grpSpPr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>
              <a:off x="5376289" y="1850468"/>
              <a:ext cx="1181018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영역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632909" y="953271"/>
            <a:ext cx="956138" cy="309691"/>
            <a:chOff x="4678496" y="1850468"/>
            <a:chExt cx="2576580" cy="309691"/>
          </a:xfrm>
        </p:grpSpPr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5445495" y="1850468"/>
              <a:ext cx="1042591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출시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669304" y="6313516"/>
            <a:ext cx="403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* 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BD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: Big Data, 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ITG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: Intelligence, </a:t>
            </a:r>
            <a:r>
              <a:rPr lang="en-US" altLang="ko-KR" sz="1200" b="1" dirty="0" err="1" smtClean="0">
                <a:solidFill>
                  <a:prstClr val="black"/>
                </a:solidFill>
                <a:latin typeface="Arial Narrow" panose="020B0606020202030204" pitchFamily="34" charset="0"/>
              </a:rPr>
              <a:t>IoT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: Internet of Things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54560" y="1417827"/>
            <a:ext cx="721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’15.09 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690617" y="1347665"/>
            <a:ext cx="591022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BD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90617" y="1575377"/>
            <a:ext cx="591022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ITG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690617" y="4778310"/>
            <a:ext cx="591022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BD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17294" y="4673779"/>
            <a:ext cx="913502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2" descr="https://upload.wikimedia.org/wikipedia/en/3/3a/AT%26T_logo_(horizontal)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AutoShape 4" descr="https://upload.wikimedia.org/wikipedia/en/3/3a/AT%26T_logo_(horizontal).sv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AutoShape 6" descr="https://upload.wikimedia.org/wikipedia/en/3/3a/AT%26T_logo_(horizontal).sv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AutoShape 8" descr="https://upload.wikimedia.org/wikipedia/en/3/3a/AT%26T_logo_(horizontal).svg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AutoShape 10" descr="data:image/jpeg;base64,/9j/4AAQSkZJRgABAQAAAQABAAD/2wCEAAkGBxITEhUUEBQWFRQXFxUWFhcYFhwaGRgVFBUWFxgWFxcdHCggGB8lHBcUITEhJSorLi4uGB8zODMsNygtLiwBCgoKDg0OGBAQGzEjICQwLjc0MjczNzA0OC0sLDQsNSw0MDQsLC8uLC0sLCwsLCw0LCw0NywtNSwsLCwsKywsLP/AABEIAHkBSwMBIgACEQEDEQH/xAAcAAABBAMBAAAAAAAAAAAAAAAAAQYHCAMEBQL/xABMEAABAwICBgQICwUGBgMAAAABAAIDBBEFIQYHEjFBcSJRYYETMkJSkaGxwQgzNENicnN0krLRFCOCw+EXNaKzwtIVFlNUk/AkJWP/xAAZAQEAAwEBAAAAAAAAAAAAAAAAAgMEBQH/xAAwEQACAgIAAwUHBAMBAAAAAAAAAQIDBBESITEFMkFRkRMiQnGBobEUUmHwU9HhM//aAAwDAQACEQMRAD8AnFCEIAQhJdAKhJdYZqtjfGcB2Xz9CAzoWgcWj4bR7kDFWdTvQgN9C1WYhGfKtzyWyHIBUJLougFQkQgFSJUiAVCRCAVCRCAVCRCAVCRCAVCRCAVCRCAVCRCAVCRCAVCRCAVCRCAVCRCAVCRCAEIQgBCEFAC0q3E44zsk3fa4aN9us9QWvpBi4gic4C7w0kDlxKjLBsWlbM6WXp7fjjic75HhbqV9VDsTa8DJkZcaZRi/EkOWqkk47I6h7zxSxUYWDD8Wp32tI0HzXHZPr39y7UbBwVUoyj1RojZGfOL2azKVZBTBbbWL1sqJM0nUoWIUxbmwkcv0XRe5ozJA71x8Q0lpY73kDj5rOkfUpRhKT1FbK7La61uckjYkxdsVvD2aCQ3b8kE7trzb9e5dNpuop0h0ldUGwaGxg3AvmT1uPuTt0KklZTt8NcNJ6AO9rMrd29aLcWVcFKXXyMeP2hC+1whzXmOpCAhZToAhCVAIhCVAIhCEAIQhAaeK4nDTRmWokbHG213ONgL5BNh+tPCAQP2ppubZNcRn22XP18/3RJ9pD+cKscW8cx7UBd5rri43HdySrDRfFs+q32BZkAIQhACEIQAhCEAIQhAc7G8cpqRgkqpWxMJ2QXHe7fYda4NNrMwqSRkUdS1z3uaxtmusXOIAF7dZCaPwkfkVN94/lPUI6JfLqT7zB/msQFy0IQgBCEIBUJEIAWjjOItp4Xyv3NGQ6zwA5lbyYWtGdxbFG05bRL+duj71ZVDjmolORY665SXgdGNonaXOO02QZkbrEcOXuTOxTAZ4Sb5x8HtF7j6XUViwbF302TSC3ix2YPaOIKemF6VwSD94HRH6Qu30j3rdGFtDbito5dltGXFKb4ZDEbTM459pKzRVYZ4jy36pI9hUhvwihqOkGxu7WOt+UrH/AMmUvAPHJ36hXfra3ykmZX2XcnutoY//AB6YbpJPxFeHY9OfnH/jKfzdD6Yeef4v0C2ItGKVvzQP1iT7VH9Zjr4T1dm5j6z19SL31LpD0gXnqJLiurh2i8826J0bfOcdn0NOfqUmU1FHH8WxreTQFnsq59ovWoR0XV9ire7ZbGxg2hcMJDpD4V43X8Ucm8e9OKWK69ySBou4gDtNk1sf0yjjBbTkSSdfkDtv5XILJq3Il5s6LePh1vokb+D4oDUTUxOcey5p+i4Dab3H2ruph6F0MnTqpb7Tsmk73C93OPPKyfbTfMLy+EYT4UTxLJWVKclre/TwFQhQvr+rsRiMfgnubRvbsu8HkfC3NxI4Z2ItYZDIqk0ki41p1h1KS2eqiDhvY1228c2tuR3psza7MKaei6Z3aIyPaq30lFLK7ZhjfI7zWNLj6ALpz0+rDGHi7aKQD6TmMPoc4FATfQ65cJkNnSPj7Xxm3pF0+MMxOGoYJKeVkrD5THBw5XG49iqHjeiddSZ1VPJEPOLbt/GLt9aXRfSipw+YS0z7HymHNjx1Pbx570BcZMnSjWfQ0M5p5/CGRoaTssuOkLjO67uiOkMdfSx1EWQcOk3i148Zp5FQnrg0MxCoxKSWnppJY3Njs5guMm2I7EBt60NZ9DX0D6enEm258buk2wsx1zndQ012YPauzi2iFfTR+FqaaWKMEAuc2wudwuuIAgLIU2u3DAxoImuGgHocQOayf24YZ1Tf+P8AqoRZq9xUgEUU9iLjocCvQ1dYt/2U/wCH+qAtlQVTZY2SMza9oc3hk4XGSzXXO0bpnR0kEcgs9kUbXDqIaAQmXrw0nfR0IZCdmSocYw4b2sAu8jqNrDvQCaX64KKjcYogamVtwRGRsNI4F/6XTNbr/mvnRR26vCuv6dn3KJsEwmarmZBTt2pHmzRw7STwAFySpUk1CVAiu2qjMtr7GwQ0nzQ6/deyAkHQzWrRV7hFnBMdzJCLOPUx+4nsyKfoVKKunkgldG8FkkbiCNxa5p6+fFWq1XaQursOimkN5BeOQ9b48r942T3oB2qP8a1uYdTTyQS+FL43bLtlmVx1ZqQFWXT7QTEpcQqZIqSV7Hyuc1zRcEG1iDdAb+t/WFSYlTwx0wk2mS7Z222FthzfaQo3wOrbDUwSu8WOWKQ232Y9rjbuC2MZ0XrKRrXVVPJC1x2Wl4sCbXsO5cyCFz3NYwFznENaBvLnGwA70BZH+3DC+qf/AMf9V7h12YY5zW/vhcgXMeWZt1qD/wCzvFv+xn/As9Fq6xXwjL0Uw6Tcy2wGYzJugLZNN80q8RCzQOoAegL2gBCEIATBmlZWOqI3GzmyOA6wGkhrgOIyT+ULyl8FVK5ps7wjyD9FziRfrC049fG3p8/AxZlvs1Ha3F9RZ8KfC60wz4O8k9rSsbqjg0XKd+F6R09Q0x1DQ2+/aHQPI+T3rZk0NhOdO8t7D0h3HeuhHJ4OVq0/scezB41xY8tr7jIbC8m5dbl/RdCnqZWeLLJ+Mrrz6KVLfFDX/VcPYbLnS4PVjdTv9R9hV6trmuqMjx7qvhl9zYj0gqhulcedj7Qs7dKKoeWDzaFyxg1cd0D/AEAe0rZg0Wrnb2hv1nN911Bxx/FxLI2Zb5RUvubbtKarz2jkwe9adTj9a7dOe4BvrsuzRaEy/OzDk1t/WV36PRmmjz2Ns9bzf1blmlfjQ7qT+hshi5tq96Tj9f8ARHUFNWVDshJIesk7I5k5J44Nog0WdVWe4bmjxRz6/YnWxgAsBYdiHvAFybDrWe3NnP3YrSNmP2XXU+Kb4n/JhnADTwAHcAAtPRqs8LTsfwO1b6u0beqybmO48amQUtLmHZPfwtxt9HrPFOjBoGxxBjfFb0RyACpnW4RXF1f4NVVytm+Dur8/8N9aOM4TDVQvhqGbcbxZw9hB3gjrW8sc0oaC5xDWjMkmwA7SdypNRztH9HaWijEdLE2NvEjNzu1zjmSuqo10j10YfTktg2ql48zJl/rnf3XUfYlr2xB5/cRQRDtDpHekkD1ICwlXSslY6ORoexwIc1wuCDvBCqTrD0fFDXzU7L7AIdHffsPFwO7Mdy7Eut/GCflDR2CKP/amrpBjs9bMZ6p+3IQGk2AybuFgLICXPg24k7aqqcno2ZK0fSzY70jZ9CnOyrx8HL5dP9h/rCsOgI818/3RL9pD+cKscW8cx7VZzXz/AHRL9pD+cKsUW8cwgLtUXxbPqt/KFmWGi+LZ9VvsCzIAUJ/CUpXFtHKL7LTMw/WeGFv5XKbFwNONG2YhRyU78iRdjvNkbm08r7+woCvmpLFYqfFIzMQBIx0TXHcHvts58LkW7wrMYhXxQRulme1kbAS5zjYAD/3cqZVtLJBK+N+T43FrrG9nNPAj2roY7pXW1gY2qnfI1gAa05DLiQMie05oBdNMWbV11RURizJJCW5W6IsATzAup/1B4e6LCgXgjws0krQfNIYwEdh2L96ijVzqyqK97ZKhroqQG5cRZ0n0Yxvt9JWYpKZkbGsjaGsaA1rRwAFgEBmQvHhW9Y9K9oCIfhI/I6b7x/LeoS0SP/zqT7xB/mtU3fCR+RU33j+W9Qhol8upPvMH+a1AXMQhCAEIQgBCVCA8qMMdoDO6UR/HxPc1zeLmXu0juPuUoKN9PqWSCrjqYiQHiziN223gR1EexaMbv8upjzkvZ81teI24WbOXVkefatiLFZYjaF7mnsOXo3FdmKppasDwpEMxyDhuJ78j3rC7Q+eM3baUcNk2PoPuK6kboPlZy+ZwbMaxc6Htea6+huYdpfVN+NDH91nekZepdiLTZlunERyIPtTLrInxZOY8HtafatZsRdm89yPFpnz16Hizsmv3U2/mSG3Tik47Y/hv7FnZplRH5wjmx/6KPGRt4ALPHSud4rC7k0n3Kt4VPmy6PaeV5L0ZIA0uov8ArD8Lv9q8S6XUw8UudyaffZM6LRaeTdCW9pIb6ib+pdTD9BpQf3kwA6mi/rKplRix6yNMMvPn0rX9+bM2JacOA/cxd7ju7h+q51H+3Vx6d/B+cRssHZs+V607qLRqnjz2dt3W7P0Dcuo9zWjOwAHID9FU8iqC1VHn5svWHfY+K+fLyRycOwmOmYdnxiOk87yB7AFt4HNtxB/Bxc5v1b5HvAv3pv1mI/tjjFBfwAIEkm7b/wDzZ2HiU7IIg1oaMgAB6FnsT+LqzdS461X3UJUztjY57yGsaC5zjuDWi5JVX9ZOsWbEZHMjc5lI09Bgy27eW/rvwHBTFr2xN0OFva02Mz2Rfwm5cPQFXXRnCjVVcFODbwsjWE9TSeke4XKqLzf0S0KrcQdaliuwGzpXdGNvN3E9guVKeF6gmWH7VVuJ6omgD0uupfwrDIqeJkMDAyNgAa0dnE9Z7VuICLW6isNtnJU3+uz/AGKI9amicOG1bYYHve10TZOnbaBLnC1wBfxb96tcSqoa3MabVYpO9hBYy0TSOIjyJH8W0gHR8HL5dP8AYf6wrDqvHwcvl0/2H+sKw6AjzXz/AHRL9pD+cKsUW8cwrO6+R/8AUS/aQ/nCrEw2I5oC7VF8Wz6rfYFmWthzw6KMjcWMI72hbKARx61X3WrrVklkfS0D9iBt2yStydIdxDT5Le0ZnkpV1r4q6mwupew2c5ojaRvBlOzcdxKqpQ0pllZG3xnvawc3uDR7UB0NHtGquuk8HSROkcMydzW/WeSAO8rQrKOSCR0czSyRjrOa4ZhwVwdF9HYKGnZBA0ANHSPF7uLnHiSmnrU1dMxGMywANq2N6J3CRo+bf29R4IDW1S6x2VsYp6gtZVMFhwErQPGaNwcOI7wt7XBph+w0ZbE61ROHMjsc2ttZ8ncDkeshVocJaabyoponcnNe0+orc0m0lqa+US1T9p4YGCwsAG9QHEm5KAzaN0lVWVMVPDJIXSOAJ23dFvlPOe4C5Vu6Cm8HGyO5dsNa3acbk7Itc9pUY6iNDv2anNXM20046AO9sPDkXHPlZSsgIi+Ej8ipvvH8t6hDRL5dSfeYP81qm/4SPyKm+8fynqDtGJA2spnHc2eEnkJGkoC5yEXQgBCEIASpEIAXN0hoBNC5pbtcQOu3AHgV0kInrmeNJrTIPxagcwBw6URvZ9tx6njyTzXSw7GZ4QPByGwHinpD0FOrSzCJonOqKNocDnPCRcO+mB19dk26Y0dQMiad5ysc237OA5ZLrV3KcFxLaOBbjOux8D0/T0Z2MM03Lh++iB7Wn3H9V2IcfoX+MA0/Sj94BCakeis7R0HMkHAg29Ry9a8uwSpHzLu6x9hXjqx5P3Xr6nsbsuC9+O/pskCmqaQ+IYe7ZW+yVnAt7iFGAwaoPzL/AELZi0cqj83b6zgPeqp41f7y+Gbb/i/voSK+qjG97R/EFpVGkFMzfK3kOkfQE1YNDpT8Y9jeV3foupTaKQN8cuf37I9AVLroj1lv5GiN2VPpBL5s8VWmrS4Mp4nyOO7Kw52GfsWKTDaipzrXlrN4iYbekj9SV2HyQU7LjYib17v6lc2OWWrOzFtRw+VIcnuHUweTz39ScaS9yOv5Z77KUuVsuL+FyR0MGiaXWjaBFHkLbtrqHXbies813FhpadsbQxgAa0WAHUsyzN7ZuitLRG+vzD3S4WXNF/BSMkP1c2k/4lXnRvFDS1UFQBfwUjHkdbQekO8XCuNiNEyaJ8UrQ6ORpY5p4tcLFVd1g6u6nDpHODTJTEkslaCbDfsyeaR1nIrw9LM4HjUFXE2ameHscAct4vwcOBHat+SQNBLiABvJNh6SqVUOJzQm8EskZ47Dy2/OxzWauxyqmFpqiWQdTpHEeglATprP1swxRvpsPeJJnAtdK3NkYORs7yncsgq+OXc0Y0TrK54bSwucL2LzlG3tc45Zdlyu3rO0KbhhpY2kvc+JzpH8HSB+YaOAALUA4vg5fLp/sP8AWFYdVt+D5WhmJOYfnIXAc2kO/VWSQDa1j4S6qw2piYLvMZcwdbmdIDvtbvVRCFd8qBdbOqyRsj6vD49uN13SxNHSY7eXMHlA9QzCAdmpvTyGppmUszwyphaGAONvCMGTXNPEjcRvUnqkN3Ndxa5p5EEesFOLBtM8RjfG1lZOG7bcjI4i20MiDvQFiNcGHOnwmpa0XLA2Ww32icHH1AqreH1Riljlbvjex45scHD2K6j2BzSHC4IsQdxBGYPrVbtZuq+ekkfNSRmSldnZty6K+9rm79nqIQE/aMaRQV0DJqdwcCBtDix3FrhwIXUmkDWlziA0C5JNgAOJKpbhuLT07tqnlkid1scW+mxzW5ielFbUDZqKqaRvmuebd43IB1a6NIKOrrGmjaCWNLZJhulN8rDiG2PS437Ao+BsbhOzQbQKqxF42GFkAPTmcLNA47PnHsClTTnU5AaVpw5mzPEy1ifj7Zm5O5++x7kB3tVWsKPEIhFLsx1UbQHMGQe0ZbcfvbwUhKlVPUTU0wcwuimjdcHc5rmniPcVaDVdpv8A8Tpy57dmeLZbLYdFxIyew9tjccPQgNbXdg5qMLkLBd0JE38Lcnf4SfQqvNcQbjeMxzV3Jow4FrgCCCCDuIORB7lXDWZqtmpZHzUcZkpT0rNzdETvaW7y3qIQEuatdOoa+nYC4NqWANljJsSQLbbfOB7E9lSGKVzHBzSWuG4gkEciMwnxoFpjiBr6ON1VM6N08THMc8uaWveGkEHsKAtMhAQgBCEIAQhCAE18e0OhmJfGPByHfs5B3Mbk6EKUZuL2iE64zWpLZE0mD1tM+8Lj2tDtk/hdke5b8GkdYz4yK/NhB9IyUjTQNcLOAIXPlwVvkOLfWFf+o4u/FMyLC4f/ADm0NeLTMeXC4cj+oWdumUZ3RSer9V2nYPJwc087hI3CZetnr/RRc6v2/csVV6+P7HI/5nkd8XTSHnl7l4krK6T/AKcA/E70bk4GYOfKf3Ae9btPQRs3C56zmVH2kV3YkvYyfem/wNnC9GNp3hJi+R3nyG5/gZuHNOuGFrRZosFkshQlJy6lsK4wWooEIQokwXl7AQQ4Ag7wcx6F6QgGpiOrjCpiXSUcVzmSy7PyEJKHVthMRBZRxEjdt3f+clOxCAxwwNYNljQ1o3BoAHoCxVmHxS2E0bJAN220OtyuFsoQGlS4RTxO2ooYmO3XbG1ptzAW6hCAEIQgODjWhmH1ZJqaWJ7j5Wzsv/G2x9a4UOqHCGva9tO67SHAeGktdpuLjazT7QgECCEqEA3cV0Gw2oJdPSROcd7g3ZceZaQStSi1aYTEbso4yd429p/qc4hO1CA8RRNaA1oDWjcALAcgF7QhAasmHQuJLooyTvJY0k8zZZaemYy4Y1rQfNaB7FlQgBIQlQgG3jOgWG1RLp6WMuO9zQWOPNzCCVzsK1WYXTzMnigcJI3B7CZXkBzcwbE2NinqhAAQhCAEIQgFQhCAEIQgBCEIAQhCAEIQgBIlSIAQhCAEIQgBCEIAQlCRACEIQAhCEAIQhACEIQAhCEAIQhACEIQAhCEAIQhACEIQAhCEB//Z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AutoShape 12" descr="data:image/jpeg;base64,/9j/4AAQSkZJRgABAQAAAQABAAD/2wCEAAkGBxITEhUUEBQWFRQXFxUWFhcYFhwaGRgVFBUWFxgWFxcdHCggGB8lHBcUITEhJSorLi4uGB8zODMsNygtLiwBCgoKDg0OGBAQGzEjICQwLjc0MjczNzA0OC0sLDQsNSw0MDQsLC8uLC0sLCwsLCw0LCw0NywtNSwsLCwsKywsLP/AABEIAHkBSwMBIgACEQEDEQH/xAAcAAABBAMBAAAAAAAAAAAAAAAAAQYHCAMEBQL/xABMEAABAwICBgQICwUGBgMAAAABAAIDBBEFIQYHEjFBcSJRYYETMkJSkaGxwQgzNENicnN0krLRFCOCw+EXNaKzwtIVFlNUk/AkJWP/xAAZAQEAAwEBAAAAAAAAAAAAAAAAAgMEBQH/xAAwEQACAgIAAwUHBAMBAAAAAAAAAQIDBBESITEFMkFRkRMiQnGBobEUUmHwU9HhM//aAAwDAQACEQMRAD8AnFCEIAQhJdAKhJdYZqtjfGcB2Xz9CAzoWgcWj4bR7kDFWdTvQgN9C1WYhGfKtzyWyHIBUJLougFQkQgFSJUiAVCRCAVCRCAVCRCAVCRCAVCRCAVCRCAVCRCAVCRCAVCRCAVCRCAVCRCAVCRCAEIQgBCEFAC0q3E44zsk3fa4aN9us9QWvpBi4gic4C7w0kDlxKjLBsWlbM6WXp7fjjic75HhbqV9VDsTa8DJkZcaZRi/EkOWqkk47I6h7zxSxUYWDD8Wp32tI0HzXHZPr39y7UbBwVUoyj1RojZGfOL2azKVZBTBbbWL1sqJM0nUoWIUxbmwkcv0XRe5ozJA71x8Q0lpY73kDj5rOkfUpRhKT1FbK7La61uckjYkxdsVvD2aCQ3b8kE7trzb9e5dNpuop0h0ldUGwaGxg3AvmT1uPuTt0KklZTt8NcNJ6AO9rMrd29aLcWVcFKXXyMeP2hC+1whzXmOpCAhZToAhCVAIhCVAIhCEAIQhAaeK4nDTRmWokbHG213ONgL5BNh+tPCAQP2ppubZNcRn22XP18/3RJ9pD+cKscW8cx7UBd5rri43HdySrDRfFs+q32BZkAIQhACEIQAhCEAIQhAc7G8cpqRgkqpWxMJ2QXHe7fYda4NNrMwqSRkUdS1z3uaxtmusXOIAF7dZCaPwkfkVN94/lPUI6JfLqT7zB/msQFy0IQgBCEIBUJEIAWjjOItp4Xyv3NGQ6zwA5lbyYWtGdxbFG05bRL+duj71ZVDjmolORY665SXgdGNonaXOO02QZkbrEcOXuTOxTAZ4Sb5x8HtF7j6XUViwbF302TSC3ix2YPaOIKemF6VwSD94HRH6Qu30j3rdGFtDbito5dltGXFKb4ZDEbTM459pKzRVYZ4jy36pI9hUhvwihqOkGxu7WOt+UrH/AMmUvAPHJ36hXfra3ykmZX2XcnutoY//AB6YbpJPxFeHY9OfnH/jKfzdD6Yeef4v0C2ItGKVvzQP1iT7VH9Zjr4T1dm5j6z19SL31LpD0gXnqJLiurh2i8826J0bfOcdn0NOfqUmU1FHH8WxreTQFnsq59ovWoR0XV9ire7ZbGxg2hcMJDpD4V43X8Ucm8e9OKWK69ySBou4gDtNk1sf0yjjBbTkSSdfkDtv5XILJq3Il5s6LePh1vokb+D4oDUTUxOcey5p+i4Dab3H2ruph6F0MnTqpb7Tsmk73C93OPPKyfbTfMLy+EYT4UTxLJWVKclre/TwFQhQvr+rsRiMfgnubRvbsu8HkfC3NxI4Z2ItYZDIqk0ki41p1h1KS2eqiDhvY1228c2tuR3psza7MKaei6Z3aIyPaq30lFLK7ZhjfI7zWNLj6ALpz0+rDGHi7aKQD6TmMPoc4FATfQ65cJkNnSPj7Xxm3pF0+MMxOGoYJKeVkrD5THBw5XG49iqHjeiddSZ1VPJEPOLbt/GLt9aXRfSipw+YS0z7HymHNjx1Pbx570BcZMnSjWfQ0M5p5/CGRoaTssuOkLjO67uiOkMdfSx1EWQcOk3i148Zp5FQnrg0MxCoxKSWnppJY3Njs5guMm2I7EBt60NZ9DX0D6enEm258buk2wsx1zndQ012YPauzi2iFfTR+FqaaWKMEAuc2wudwuuIAgLIU2u3DAxoImuGgHocQOayf24YZ1Tf+P8AqoRZq9xUgEUU9iLjocCvQ1dYt/2U/wCH+qAtlQVTZY2SMza9oc3hk4XGSzXXO0bpnR0kEcgs9kUbXDqIaAQmXrw0nfR0IZCdmSocYw4b2sAu8jqNrDvQCaX64KKjcYogamVtwRGRsNI4F/6XTNbr/mvnRR26vCuv6dn3KJsEwmarmZBTt2pHmzRw7STwAFySpUk1CVAiu2qjMtr7GwQ0nzQ6/deyAkHQzWrRV7hFnBMdzJCLOPUx+4nsyKfoVKKunkgldG8FkkbiCNxa5p6+fFWq1XaQursOimkN5BeOQ9b48r942T3oB2qP8a1uYdTTyQS+FL43bLtlmVx1ZqQFWXT7QTEpcQqZIqSV7Hyuc1zRcEG1iDdAb+t/WFSYlTwx0wk2mS7Z222FthzfaQo3wOrbDUwSu8WOWKQ232Y9rjbuC2MZ0XrKRrXVVPJC1x2Wl4sCbXsO5cyCFz3NYwFznENaBvLnGwA70BZH+3DC+qf/AMf9V7h12YY5zW/vhcgXMeWZt1qD/wCzvFv+xn/As9Fq6xXwjL0Uw6Tcy2wGYzJugLZNN80q8RCzQOoAegL2gBCEIATBmlZWOqI3GzmyOA6wGkhrgOIyT+ULyl8FVK5ps7wjyD9FziRfrC049fG3p8/AxZlvs1Ha3F9RZ8KfC60wz4O8k9rSsbqjg0XKd+F6R09Q0x1DQ2+/aHQPI+T3rZk0NhOdO8t7D0h3HeuhHJ4OVq0/scezB41xY8tr7jIbC8m5dbl/RdCnqZWeLLJ+Mrrz6KVLfFDX/VcPYbLnS4PVjdTv9R9hV6trmuqMjx7qvhl9zYj0gqhulcedj7Qs7dKKoeWDzaFyxg1cd0D/AEAe0rZg0Wrnb2hv1nN911Bxx/FxLI2Zb5RUvubbtKarz2jkwe9adTj9a7dOe4BvrsuzRaEy/OzDk1t/WV36PRmmjz2Ns9bzf1blmlfjQ7qT+hshi5tq96Tj9f8ARHUFNWVDshJIesk7I5k5J44Nog0WdVWe4bmjxRz6/YnWxgAsBYdiHvAFybDrWe3NnP3YrSNmP2XXU+Kb4n/JhnADTwAHcAAtPRqs8LTsfwO1b6u0beqybmO48amQUtLmHZPfwtxt9HrPFOjBoGxxBjfFb0RyACpnW4RXF1f4NVVytm+Dur8/8N9aOM4TDVQvhqGbcbxZw9hB3gjrW8sc0oaC5xDWjMkmwA7SdypNRztH9HaWijEdLE2NvEjNzu1zjmSuqo10j10YfTktg2ql48zJl/rnf3XUfYlr2xB5/cRQRDtDpHekkD1ICwlXSslY6ORoexwIc1wuCDvBCqTrD0fFDXzU7L7AIdHffsPFwO7Mdy7Eut/GCflDR2CKP/amrpBjs9bMZ6p+3IQGk2AybuFgLICXPg24k7aqqcno2ZK0fSzY70jZ9CnOyrx8HL5dP9h/rCsOgI818/3RL9pD+cKscW8cx7VZzXz/AHRL9pD+cKsUW8cwgLtUXxbPqt/KFmWGi+LZ9VvsCzIAUJ/CUpXFtHKL7LTMw/WeGFv5XKbFwNONG2YhRyU78iRdjvNkbm08r7+woCvmpLFYqfFIzMQBIx0TXHcHvts58LkW7wrMYhXxQRulme1kbAS5zjYAD/3cqZVtLJBK+N+T43FrrG9nNPAj2roY7pXW1gY2qnfI1gAa05DLiQMie05oBdNMWbV11RURizJJCW5W6IsATzAup/1B4e6LCgXgjws0krQfNIYwEdh2L96ijVzqyqK97ZKhroqQG5cRZ0n0Yxvt9JWYpKZkbGsjaGsaA1rRwAFgEBmQvHhW9Y9K9oCIfhI/I6b7x/LeoS0SP/zqT7xB/mtU3fCR+RU33j+W9Qhol8upPvMH+a1AXMQhCAEIQgBCVCA8qMMdoDO6UR/HxPc1zeLmXu0juPuUoKN9PqWSCrjqYiQHiziN223gR1EexaMbv8upjzkvZ81teI24WbOXVkefatiLFZYjaF7mnsOXo3FdmKppasDwpEMxyDhuJ78j3rC7Q+eM3baUcNk2PoPuK6kboPlZy+ZwbMaxc6Htea6+huYdpfVN+NDH91nekZepdiLTZlunERyIPtTLrInxZOY8HtafatZsRdm89yPFpnz16Hizsmv3U2/mSG3Tik47Y/hv7FnZplRH5wjmx/6KPGRt4ALPHSud4rC7k0n3Kt4VPmy6PaeV5L0ZIA0uov8ArD8Lv9q8S6XUw8UudyaffZM6LRaeTdCW9pIb6ib+pdTD9BpQf3kwA6mi/rKplRix6yNMMvPn0rX9+bM2JacOA/cxd7ju7h+q51H+3Vx6d/B+cRssHZs+V607qLRqnjz2dt3W7P0Dcuo9zWjOwAHID9FU8iqC1VHn5svWHfY+K+fLyRycOwmOmYdnxiOk87yB7AFt4HNtxB/Bxc5v1b5HvAv3pv1mI/tjjFBfwAIEkm7b/wDzZ2HiU7IIg1oaMgAB6FnsT+LqzdS461X3UJUztjY57yGsaC5zjuDWi5JVX9ZOsWbEZHMjc5lI09Bgy27eW/rvwHBTFr2xN0OFva02Mz2Rfwm5cPQFXXRnCjVVcFODbwsjWE9TSeke4XKqLzf0S0KrcQdaliuwGzpXdGNvN3E9guVKeF6gmWH7VVuJ6omgD0uupfwrDIqeJkMDAyNgAa0dnE9Z7VuICLW6isNtnJU3+uz/AGKI9amicOG1bYYHve10TZOnbaBLnC1wBfxb96tcSqoa3MabVYpO9hBYy0TSOIjyJH8W0gHR8HL5dP8AYf6wrDqvHwcvl0/2H+sKw6AjzXz/AHRL9pD+cKsUW8cwrO6+R/8AUS/aQ/nCrEw2I5oC7VF8Wz6rfYFmWthzw6KMjcWMI72hbKARx61X3WrrVklkfS0D9iBt2yStydIdxDT5Le0ZnkpV1r4q6mwupew2c5ojaRvBlOzcdxKqpQ0pllZG3xnvawc3uDR7UB0NHtGquuk8HSROkcMydzW/WeSAO8rQrKOSCR0czSyRjrOa4ZhwVwdF9HYKGnZBA0ANHSPF7uLnHiSmnrU1dMxGMywANq2N6J3CRo+bf29R4IDW1S6x2VsYp6gtZVMFhwErQPGaNwcOI7wt7XBph+w0ZbE61ROHMjsc2ttZ8ncDkeshVocJaabyoponcnNe0+orc0m0lqa+US1T9p4YGCwsAG9QHEm5KAzaN0lVWVMVPDJIXSOAJ23dFvlPOe4C5Vu6Cm8HGyO5dsNa3acbk7Itc9pUY6iNDv2anNXM20046AO9sPDkXHPlZSsgIi+Ej8ipvvH8t6hDRL5dSfeYP81qm/4SPyKm+8fynqDtGJA2spnHc2eEnkJGkoC5yEXQgBCEIASpEIAXN0hoBNC5pbtcQOu3AHgV0kInrmeNJrTIPxagcwBw6URvZ9tx6njyTzXSw7GZ4QPByGwHinpD0FOrSzCJonOqKNocDnPCRcO+mB19dk26Y0dQMiad5ysc237OA5ZLrV3KcFxLaOBbjOux8D0/T0Z2MM03Lh++iB7Wn3H9V2IcfoX+MA0/Sj94BCakeis7R0HMkHAg29Ry9a8uwSpHzLu6x9hXjqx5P3Xr6nsbsuC9+O/pskCmqaQ+IYe7ZW+yVnAt7iFGAwaoPzL/AELZi0cqj83b6zgPeqp41f7y+Gbb/i/voSK+qjG97R/EFpVGkFMzfK3kOkfQE1YNDpT8Y9jeV3foupTaKQN8cuf37I9AVLroj1lv5GiN2VPpBL5s8VWmrS4Mp4nyOO7Kw52GfsWKTDaipzrXlrN4iYbekj9SV2HyQU7LjYib17v6lc2OWWrOzFtRw+VIcnuHUweTz39ScaS9yOv5Z77KUuVsuL+FyR0MGiaXWjaBFHkLbtrqHXbies813FhpadsbQxgAa0WAHUsyzN7ZuitLRG+vzD3S4WXNF/BSMkP1c2k/4lXnRvFDS1UFQBfwUjHkdbQekO8XCuNiNEyaJ8UrQ6ORpY5p4tcLFVd1g6u6nDpHODTJTEkslaCbDfsyeaR1nIrw9LM4HjUFXE2ameHscAct4vwcOBHat+SQNBLiABvJNh6SqVUOJzQm8EskZ47Dy2/OxzWauxyqmFpqiWQdTpHEeglATprP1swxRvpsPeJJnAtdK3NkYORs7yncsgq+OXc0Y0TrK54bSwucL2LzlG3tc45Zdlyu3rO0KbhhpY2kvc+JzpH8HSB+YaOAALUA4vg5fLp/sP8AWFYdVt+D5WhmJOYfnIXAc2kO/VWSQDa1j4S6qw2piYLvMZcwdbmdIDvtbvVRCFd8qBdbOqyRsj6vD49uN13SxNHSY7eXMHlA9QzCAdmpvTyGppmUszwyphaGAONvCMGTXNPEjcRvUnqkN3Ndxa5p5EEesFOLBtM8RjfG1lZOG7bcjI4i20MiDvQFiNcGHOnwmpa0XLA2Ww32icHH1AqreH1Riljlbvjex45scHD2K6j2BzSHC4IsQdxBGYPrVbtZuq+ekkfNSRmSldnZty6K+9rm79nqIQE/aMaRQV0DJqdwcCBtDix3FrhwIXUmkDWlziA0C5JNgAOJKpbhuLT07tqnlkid1scW+mxzW5ielFbUDZqKqaRvmuebd43IB1a6NIKOrrGmjaCWNLZJhulN8rDiG2PS437Ao+BsbhOzQbQKqxF42GFkAPTmcLNA47PnHsClTTnU5AaVpw5mzPEy1ifj7Zm5O5++x7kB3tVWsKPEIhFLsx1UbQHMGQe0ZbcfvbwUhKlVPUTU0wcwuimjdcHc5rmniPcVaDVdpv8A8Tpy57dmeLZbLYdFxIyew9tjccPQgNbXdg5qMLkLBd0JE38Lcnf4SfQqvNcQbjeMxzV3Jow4FrgCCCCDuIORB7lXDWZqtmpZHzUcZkpT0rNzdETvaW7y3qIQEuatdOoa+nYC4NqWANljJsSQLbbfOB7E9lSGKVzHBzSWuG4gkEciMwnxoFpjiBr6ON1VM6N08THMc8uaWveGkEHsKAtMhAQgBCEIAQhCAE18e0OhmJfGPByHfs5B3Mbk6EKUZuL2iE64zWpLZE0mD1tM+8Lj2tDtk/hdke5b8GkdYz4yK/NhB9IyUjTQNcLOAIXPlwVvkOLfWFf+o4u/FMyLC4f/ADm0NeLTMeXC4cj+oWdumUZ3RSer9V2nYPJwc087hI3CZetnr/RRc6v2/csVV6+P7HI/5nkd8XTSHnl7l4krK6T/AKcA/E70bk4GYOfKf3Ae9btPQRs3C56zmVH2kV3YkvYyfem/wNnC9GNp3hJi+R3nyG5/gZuHNOuGFrRZosFkshQlJy6lsK4wWooEIQokwXl7AQQ4Ag7wcx6F6QgGpiOrjCpiXSUcVzmSy7PyEJKHVthMRBZRxEjdt3f+clOxCAxwwNYNljQ1o3BoAHoCxVmHxS2E0bJAN220OtyuFsoQGlS4RTxO2ooYmO3XbG1ptzAW6hCAEIQgODjWhmH1ZJqaWJ7j5Wzsv/G2x9a4UOqHCGva9tO67SHAeGktdpuLjazT7QgECCEqEA3cV0Gw2oJdPSROcd7g3ZceZaQStSi1aYTEbso4yd429p/qc4hO1CA8RRNaA1oDWjcALAcgF7QhAasmHQuJLooyTvJY0k8zZZaemYy4Y1rQfNaB7FlQgBIQlQgG3jOgWG1RLp6WMuO9zQWOPNzCCVzsK1WYXTzMnigcJI3B7CZXkBzcwbE2NinqhAAQhCAEIQgFQhCAEIQgBCEIAQhCAEIQgBIlSIAQhCAEIQgBCEIAQlCRACEIQAhCEAIQhACEIQAhCEAIQhACEIQAhCEAIQhACEIQAhCEB//Z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7764830" y="953271"/>
            <a:ext cx="1549350" cy="309691"/>
            <a:chOff x="4678496" y="1850468"/>
            <a:chExt cx="2576580" cy="309691"/>
          </a:xfrm>
        </p:grpSpPr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5645084" y="1850468"/>
              <a:ext cx="643404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비</a:t>
              </a:r>
              <a:r>
                <a:rPr lang="ko-KR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고</a:t>
              </a:r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854560" y="4778310"/>
            <a:ext cx="721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’11.02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7294" y="2244637"/>
            <a:ext cx="1592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600" b="1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“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 관련 </a:t>
            </a:r>
            <a:r>
              <a:rPr lang="ko-KR" altLang="en-US" sz="1600" b="1" kern="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빅데이터를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활용한 비즈니스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”</a:t>
            </a:r>
            <a:endParaRPr lang="ko-KR" altLang="en-US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86669" y="4759260"/>
            <a:ext cx="1627511" cy="520935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  <a:effectLst/>
        </p:spPr>
        <p:txBody>
          <a:bodyPr lIns="72000" tIns="72000" rIns="72000" bIns="72000" anchor="t" anchorCtr="0"/>
          <a:lstStyle/>
          <a:p>
            <a:pPr marL="93663" indent="-93663" defTabSz="762000" latinLnBrk="0">
              <a:buFont typeface="Arial" panose="020B0604020202020204" pitchFamily="34" charset="0"/>
              <a:buChar char="•"/>
            </a:pPr>
            <a:r>
              <a:rPr lang="ko-KR" altLang="en-US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심층</a:t>
            </a:r>
            <a:r>
              <a:rPr lang="en-US" altLang="ko-KR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상권 분석 유료 보고서</a:t>
            </a:r>
            <a:endParaRPr lang="en-US" altLang="ko-KR" sz="105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2050" name="Picture 2" descr="http://www.telefonica.com/img/logo_telefonica_azu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" y="1658629"/>
            <a:ext cx="1655399" cy="59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1809744" y="4778310"/>
            <a:ext cx="3486156" cy="520935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  <a:effectLst/>
        </p:spPr>
        <p:txBody>
          <a:bodyPr lIns="72000" tIns="72000" rIns="72000" bIns="72000" anchor="t" anchorCtr="0"/>
          <a:lstStyle/>
          <a:p>
            <a:pPr marL="93663" indent="-93663" defTabSz="762000" latinLnBrk="0">
              <a:buFont typeface="Arial" panose="020B0604020202020204" pitchFamily="34" charset="0"/>
              <a:buChar char="•"/>
            </a:pPr>
            <a:r>
              <a:rPr lang="ko-KR" altLang="en-US" sz="1100" b="1" u="sng" kern="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지오비전</a:t>
            </a:r>
            <a:r>
              <a:rPr lang="ko-KR" altLang="en-US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endParaRPr lang="en-US" altLang="ko-KR" sz="1100" b="1" u="sng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3037" lvl="1" defTabSz="762000" latinLnBrk="0"/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자사 가입자 위치 정보와 지역 분석 정보를 활용하여 상권분석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고객관</a:t>
            </a:r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리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서비스</a:t>
            </a:r>
            <a:endParaRPr lang="en-US" altLang="ko-KR" sz="1100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3037" lvl="1" defTabSz="762000" latinLnBrk="0"/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현대카드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부동산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114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 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DB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공유로 국내 최대 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DB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확보</a:t>
            </a:r>
            <a:endParaRPr lang="en-US" altLang="ko-KR" sz="1100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2052" name="Picture 4" descr="http://www.koreaittimes.com/images/skt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9" y="4968853"/>
            <a:ext cx="1231900" cy="49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직선 연결선 50"/>
          <p:cNvCxnSpPr/>
          <p:nvPr/>
        </p:nvCxnSpPr>
        <p:spPr>
          <a:xfrm>
            <a:off x="1981969" y="2362707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686669" y="1338140"/>
            <a:ext cx="1627511" cy="520935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  <a:effectLst/>
        </p:spPr>
        <p:txBody>
          <a:bodyPr lIns="72000" tIns="72000" rIns="72000" bIns="72000" anchor="t" anchorCtr="0"/>
          <a:lstStyle/>
          <a:p>
            <a:pPr marL="93663" indent="-93663" defTabSz="762000" latinLnBrk="0">
              <a:buFont typeface="Arial" panose="020B0604020202020204" pitchFamily="34" charset="0"/>
              <a:buChar char="•"/>
            </a:pPr>
            <a:r>
              <a:rPr lang="ko-KR" altLang="en-US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적용 </a:t>
            </a:r>
            <a:r>
              <a:rPr lang="ko-KR" altLang="en-US" sz="1050" kern="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리테일</a:t>
            </a:r>
            <a:r>
              <a:rPr lang="ko-KR" altLang="en-US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매장 방문자 수 </a:t>
            </a:r>
            <a:r>
              <a:rPr lang="en-US" altLang="ko-KR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72%, </a:t>
            </a:r>
            <a:r>
              <a:rPr lang="ko-KR" altLang="en-US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매출 </a:t>
            </a:r>
            <a:r>
              <a:rPr lang="en-US" altLang="ko-KR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14% </a:t>
            </a:r>
            <a:r>
              <a:rPr lang="ko-KR" altLang="en-US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증가</a:t>
            </a:r>
            <a:endParaRPr lang="en-US" altLang="ko-KR" sz="105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809744" y="3429000"/>
            <a:ext cx="3486156" cy="520935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  <a:effectLst/>
        </p:spPr>
        <p:txBody>
          <a:bodyPr lIns="72000" tIns="72000" rIns="72000" bIns="72000" anchor="t" anchorCtr="0"/>
          <a:lstStyle/>
          <a:p>
            <a:pPr marL="93663" indent="-93663" defTabSz="762000" latinLnBrk="0">
              <a:buFont typeface="Arial" panose="020B0604020202020204" pitchFamily="34" charset="0"/>
              <a:buChar char="•"/>
            </a:pPr>
            <a:r>
              <a:rPr lang="ko-KR" altLang="en-US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실시간 마케팅</a:t>
            </a:r>
            <a:endParaRPr lang="en-US" altLang="ko-KR" sz="1100" b="1" u="sng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3037" lvl="1" defTabSz="762000" latinLnBrk="0"/>
            <a:r>
              <a: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Life log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활용한 상황인지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위치 정보를 통한 마케팅</a:t>
            </a:r>
            <a:endParaRPr lang="ko-KR" altLang="en-US" sz="11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54560" y="2759702"/>
            <a:ext cx="721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’15.12 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90617" y="2689540"/>
            <a:ext cx="591022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BD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686669" y="2680015"/>
            <a:ext cx="1627511" cy="520935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  <a:effectLst/>
        </p:spPr>
        <p:txBody>
          <a:bodyPr lIns="72000" tIns="72000" rIns="72000" bIns="72000" anchor="t" anchorCtr="0"/>
          <a:lstStyle/>
          <a:p>
            <a:pPr marL="93663" indent="-93663" defTabSz="762000" latinLnBrk="0">
              <a:buFont typeface="Arial" panose="020B0604020202020204" pitchFamily="34" charset="0"/>
              <a:buChar char="•"/>
            </a:pPr>
            <a:r>
              <a:rPr lang="ko-KR" altLang="en-US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적용 </a:t>
            </a:r>
            <a:r>
              <a:rPr lang="ko-KR" altLang="en-US" sz="1050" kern="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리테일</a:t>
            </a:r>
            <a:r>
              <a:rPr lang="ko-KR" altLang="en-US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매장 방문자 수 </a:t>
            </a:r>
            <a:r>
              <a:rPr lang="en-US" altLang="ko-KR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72%, </a:t>
            </a:r>
            <a:r>
              <a:rPr lang="ko-KR" altLang="en-US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매출 </a:t>
            </a:r>
            <a:r>
              <a:rPr lang="en-US" altLang="ko-KR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14% </a:t>
            </a:r>
            <a:r>
              <a:rPr lang="ko-KR" altLang="en-US" sz="105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증가</a:t>
            </a:r>
            <a:endParaRPr lang="en-US" altLang="ko-KR" sz="105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09744" y="2411090"/>
            <a:ext cx="3486156" cy="520935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  <a:effectLst/>
        </p:spPr>
        <p:txBody>
          <a:bodyPr lIns="72000" tIns="72000" rIns="72000" bIns="72000" anchor="t" anchorCtr="0"/>
          <a:lstStyle/>
          <a:p>
            <a:pPr marL="93663" indent="-93663" defTabSz="762000" latinLnBrk="0">
              <a:buFont typeface="Arial" panose="020B0604020202020204" pitchFamily="34" charset="0"/>
              <a:buChar char="•"/>
            </a:pPr>
            <a:r>
              <a: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We </a:t>
            </a:r>
            <a:r>
              <a:rPr lang="en-US" altLang="ko-KR" sz="1100" b="1" u="sng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choose it </a:t>
            </a:r>
            <a:r>
              <a: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all</a:t>
            </a:r>
          </a:p>
          <a:p>
            <a:pPr marL="173037" lvl="1" defTabSz="762000" latinLnBrk="0"/>
            <a:r>
              <a: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15</a:t>
            </a:r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12</a:t>
            </a:r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월에 발표한 </a:t>
            </a:r>
            <a:r>
              <a: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5</a:t>
            </a:r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개년 계획에서 </a:t>
            </a:r>
            <a:r>
              <a: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'We choose it all'</a:t>
            </a:r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이라는 슬로건을 정하고 핵심기반으로</a:t>
            </a:r>
          </a:p>
          <a:p>
            <a:pPr marL="173037" lvl="1" defTabSz="762000" latinLnBrk="0"/>
            <a:r>
              <a: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1) end-to-end </a:t>
            </a:r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디지털화</a:t>
            </a:r>
            <a:r>
              <a: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2) </a:t>
            </a:r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자산 투입 단순화와 함께 </a:t>
            </a:r>
            <a:r>
              <a: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3) </a:t>
            </a:r>
            <a:r>
              <a:rPr lang="ko-KR" altLang="en-US" sz="1100" kern="0" dirty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빅데이터를</a:t>
            </a:r>
            <a:r>
              <a: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선정함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981969" y="3429000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690617" y="3599467"/>
            <a:ext cx="591022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BD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54560" y="3550967"/>
            <a:ext cx="721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‘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 Narrow" panose="020B0606020202030204" pitchFamily="34" charset="0"/>
              </a:rPr>
              <a:t>xx.xx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09744" y="3980280"/>
            <a:ext cx="3486156" cy="520935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  <a:effectLst/>
        </p:spPr>
        <p:txBody>
          <a:bodyPr lIns="72000" tIns="72000" rIns="72000" bIns="72000" anchor="t" anchorCtr="0"/>
          <a:lstStyle/>
          <a:p>
            <a:pPr marL="93663" indent="-93663" defTabSz="762000" latinLnBrk="0">
              <a:buFont typeface="Arial" panose="020B0604020202020204" pitchFamily="34" charset="0"/>
              <a:buChar char="•"/>
            </a:pPr>
            <a:r>
              <a: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Network </a:t>
            </a:r>
            <a:r>
              <a:rPr lang="ko-KR" altLang="en-US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최적화</a:t>
            </a:r>
            <a:endParaRPr lang="en-US" altLang="ko-KR" sz="1100" b="1" u="sng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3037" lvl="1" defTabSz="762000" latinLnBrk="0"/>
            <a:r>
              <a: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Life log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활용한 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NW 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품질 및 </a:t>
            </a:r>
            <a:r>
              <a:rPr lang="ko-KR" altLang="en-US" sz="1100" kern="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트래픽</a:t>
            </a: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최적화 대응</a:t>
            </a:r>
            <a:endParaRPr lang="ko-KR" altLang="en-US" sz="11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1981969" y="3980280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690617" y="4150747"/>
            <a:ext cx="591022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BD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54560" y="4102247"/>
            <a:ext cx="721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‘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 Narrow" panose="020B0606020202030204" pitchFamily="34" charset="0"/>
              </a:rPr>
              <a:t>xx.xx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1981969" y="5589240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690617" y="5661248"/>
            <a:ext cx="591022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BD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54560" y="5661248"/>
            <a:ext cx="721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’13.10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809744" y="5661248"/>
            <a:ext cx="3486156" cy="520935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  <a:effectLst/>
        </p:spPr>
        <p:txBody>
          <a:bodyPr lIns="72000" tIns="72000" rIns="72000" bIns="72000" anchor="t" anchorCtr="0"/>
          <a:lstStyle/>
          <a:p>
            <a:pPr marL="93663" indent="-93663" defTabSz="762000" latinLnBrk="0">
              <a:buFont typeface="Arial" panose="020B0604020202020204" pitchFamily="34" charset="0"/>
              <a:buChar char="•"/>
            </a:pPr>
            <a:r>
              <a:rPr lang="ko-KR" altLang="en-US" sz="1100" b="1" u="sng" kern="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</a:t>
            </a:r>
            <a:r>
              <a:rPr lang="ko-KR" altLang="en-US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허브 </a:t>
            </a:r>
            <a:endParaRPr lang="en-US" altLang="ko-KR" sz="1100" b="1" u="sng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3037" lvl="1" defTabSz="762000" latinLnBrk="0"/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100" dirty="0">
                <a:solidFill>
                  <a:prstClr val="black"/>
                </a:solidFill>
                <a:latin typeface="Arial Narrow" panose="020B0606020202030204" pitchFamily="34" charset="0"/>
              </a:rPr>
              <a:t>개방된 각종 </a:t>
            </a:r>
            <a:r>
              <a:rPr lang="en-US" altLang="ko-KR" sz="1100" dirty="0">
                <a:solidFill>
                  <a:prstClr val="black"/>
                </a:solidFill>
                <a:latin typeface="Arial Narrow" panose="020B0606020202030204" pitchFamily="34" charset="0"/>
              </a:rPr>
              <a:t>Data</a:t>
            </a:r>
            <a:r>
              <a:rPr lang="ko-KR" altLang="en-US" sz="1100" dirty="0">
                <a:solidFill>
                  <a:prstClr val="black"/>
                </a:solidFill>
                <a:latin typeface="Arial Narrow" panose="020B0606020202030204" pitchFamily="34" charset="0"/>
              </a:rPr>
              <a:t>를 활용해 분석할 수 있는 </a:t>
            </a:r>
            <a:r>
              <a:rPr lang="en-US" altLang="ko-KR" sz="1100" dirty="0">
                <a:solidFill>
                  <a:prstClr val="black"/>
                </a:solidFill>
                <a:latin typeface="Arial Narrow" panose="020B0606020202030204" pitchFamily="34" charset="0"/>
              </a:rPr>
              <a:t>Visualization Tool </a:t>
            </a:r>
            <a:r>
              <a:rPr lang="ko-KR" altLang="en-US" sz="1100" dirty="0">
                <a:solidFill>
                  <a:prstClr val="black"/>
                </a:solidFill>
                <a:latin typeface="Arial Narrow" panose="020B0606020202030204" pitchFamily="34" charset="0"/>
              </a:rPr>
              <a:t>서비스와 </a:t>
            </a:r>
            <a:r>
              <a:rPr lang="en-US" altLang="ko-KR" sz="1100" dirty="0">
                <a:solidFill>
                  <a:prstClr val="black"/>
                </a:solidFill>
                <a:latin typeface="Arial Narrow" panose="020B0606020202030204" pitchFamily="34" charset="0"/>
              </a:rPr>
              <a:t>API</a:t>
            </a:r>
            <a:r>
              <a:rPr lang="ko-KR" altLang="en-US" sz="1100" dirty="0">
                <a:solidFill>
                  <a:prstClr val="black"/>
                </a:solidFill>
                <a:latin typeface="Arial Narrow" panose="020B0606020202030204" pitchFamily="34" charset="0"/>
              </a:rPr>
              <a:t>를 </a:t>
            </a:r>
            <a:r>
              <a:rPr lang="ko-KR" altLang="en-US" sz="11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활용 서비스</a:t>
            </a:r>
            <a:endParaRPr lang="en-US" altLang="ko-KR" sz="1100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0" name="실행 단추: 뒤로 또는 이전 69">
            <a:hlinkClick r:id="rId4" action="ppaction://hlinksldjump" highlightClick="1"/>
          </p:cNvPr>
          <p:cNvSpPr/>
          <p:nvPr/>
        </p:nvSpPr>
        <p:spPr>
          <a:xfrm>
            <a:off x="9576200" y="169772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7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en-US" altLang="ko-KR" dirty="0" smtClean="0"/>
              <a:t>[</a:t>
            </a:r>
            <a:r>
              <a:rPr lang="ko-KR" altLang="en-US" dirty="0" smtClean="0"/>
              <a:t>별첨</a:t>
            </a:r>
            <a:r>
              <a:rPr lang="en-US" altLang="ko-KR" dirty="0" smtClean="0"/>
              <a:t>] </a:t>
            </a:r>
            <a:r>
              <a:rPr lang="ko-KR" altLang="en-US" dirty="0"/>
              <a:t>주요</a:t>
            </a:r>
            <a:r>
              <a:rPr lang="en-US" altLang="ko-KR" dirty="0"/>
              <a:t> </a:t>
            </a:r>
            <a:r>
              <a:rPr lang="ko-KR" altLang="en-US" dirty="0"/>
              <a:t>통신사별 </a:t>
            </a:r>
            <a:r>
              <a:rPr lang="en-US" altLang="ko-KR" dirty="0"/>
              <a:t>Big Data </a:t>
            </a:r>
            <a:r>
              <a:rPr lang="ko-KR" altLang="en-US" dirty="0"/>
              <a:t>서비스 현황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784344" y="712700"/>
            <a:ext cx="3607469" cy="309691"/>
            <a:chOff x="3581400" y="1666628"/>
            <a:chExt cx="2354580" cy="309691"/>
          </a:xfrm>
        </p:grpSpPr>
        <p:sp>
          <p:nvSpPr>
            <p:cNvPr id="5" name="Text Box 32"/>
            <p:cNvSpPr txBox="1">
              <a:spLocks noChangeArrowheads="1"/>
            </p:cNvSpPr>
            <p:nvPr/>
          </p:nvSpPr>
          <p:spPr bwMode="auto">
            <a:xfrm>
              <a:off x="4327444" y="1666628"/>
              <a:ext cx="862500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주요 서비스 내용 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3581400" y="1941714"/>
              <a:ext cx="2354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0890" y="712700"/>
            <a:ext cx="1069257" cy="309691"/>
            <a:chOff x="4678496" y="1850468"/>
            <a:chExt cx="2576580" cy="309691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5311377" y="1850468"/>
              <a:ext cx="1310839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통신사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593776" y="712700"/>
            <a:ext cx="844069" cy="309691"/>
            <a:chOff x="4678496" y="1850468"/>
            <a:chExt cx="2576580" cy="309691"/>
          </a:xfrm>
        </p:grpSpPr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>
              <a:off x="5376289" y="1850468"/>
              <a:ext cx="1181018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영역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632909" y="712700"/>
            <a:ext cx="956138" cy="309691"/>
            <a:chOff x="4678496" y="1850468"/>
            <a:chExt cx="2576580" cy="309691"/>
          </a:xfrm>
        </p:grpSpPr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5445495" y="1850468"/>
              <a:ext cx="1042591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출시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764830" y="712700"/>
            <a:ext cx="1549350" cy="309691"/>
            <a:chOff x="4678496" y="1850468"/>
            <a:chExt cx="2576580" cy="309691"/>
          </a:xfrm>
        </p:grpSpPr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5645084" y="1850468"/>
              <a:ext cx="643404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비</a:t>
              </a:r>
              <a:r>
                <a:rPr lang="ko-KR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고</a:t>
              </a:r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1781169" y="1160481"/>
            <a:ext cx="5736017" cy="822515"/>
            <a:chOff x="1809744" y="1013331"/>
            <a:chExt cx="5736017" cy="822515"/>
          </a:xfrm>
        </p:grpSpPr>
        <p:sp>
          <p:nvSpPr>
            <p:cNvPr id="120" name="직사각형 119"/>
            <p:cNvSpPr/>
            <p:nvPr/>
          </p:nvSpPr>
          <p:spPr>
            <a:xfrm>
              <a:off x="1809744" y="1013331"/>
              <a:ext cx="3582069" cy="822515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  <a:effectLst/>
          </p:spPr>
          <p:txBody>
            <a:bodyPr lIns="72000" tIns="72000" rIns="72000" bIns="72000" anchor="t" anchorCtr="0">
              <a:spAutoFit/>
            </a:bodyPr>
            <a:lstStyle/>
            <a:p>
              <a:pPr marL="93663" indent="-93663" defTabSz="762000" latinLnBrk="0">
                <a:buFont typeface="Arial" panose="020B0604020202020204" pitchFamily="34" charset="0"/>
                <a:buChar char="•"/>
              </a:pPr>
              <a:r>
                <a:rPr lang="en-US" altLang="ko-KR" sz="1100" b="1" u="sng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 </a:t>
              </a: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Sales</a:t>
              </a:r>
            </a:p>
            <a:p>
              <a:pPr marL="173037" lvl="1" defTabSz="762000" latinLnBrk="0"/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: 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무선 연결</a:t>
              </a:r>
              <a:r>
                <a:rPr lang="en-US" altLang="ko-KR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웹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browsing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History,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응용 프로그램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사용 내역 및 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사용자의 위치를 포함하는 정보를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더미化시켜 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광고주나 마케팅 </a:t>
              </a:r>
              <a:r>
                <a:rPr lang="en-US" altLang="ko-KR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Agency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에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사용자의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를 보고서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형태로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판매</a:t>
              </a:r>
              <a:endPara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751795" y="1382269"/>
              <a:ext cx="79396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05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’13 7</a:t>
              </a:r>
              <a:endParaRPr lang="ko-KR" altLang="en-US" sz="10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690617" y="1419227"/>
              <a:ext cx="591022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BD</a:t>
              </a:r>
              <a:endParaRPr lang="ko-KR" altLang="en-US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123" name="직선 연결선 122"/>
          <p:cNvCxnSpPr/>
          <p:nvPr/>
        </p:nvCxnSpPr>
        <p:spPr>
          <a:xfrm>
            <a:off x="1953394" y="2266324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2" y="1276112"/>
            <a:ext cx="1343511" cy="65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5" name="직선 연결선 124"/>
          <p:cNvCxnSpPr/>
          <p:nvPr/>
        </p:nvCxnSpPr>
        <p:spPr>
          <a:xfrm>
            <a:off x="1953394" y="3316941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79915" y="6516130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8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1) Data </a:t>
            </a:r>
            <a:r>
              <a:rPr lang="ko-KR" altLang="en-US" sz="8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수집</a:t>
            </a:r>
            <a:r>
              <a:rPr lang="en-US" altLang="ko-KR" sz="8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8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 </a:t>
            </a:r>
            <a:r>
              <a:rPr lang="en-US" altLang="ko-KR" sz="8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Startup Carrier IQ </a:t>
            </a:r>
            <a:r>
              <a:rPr lang="ko-KR" altLang="en-US" sz="8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인수</a:t>
            </a:r>
            <a:r>
              <a:rPr lang="en-US" altLang="ko-KR" sz="8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(2015.12.31)</a:t>
            </a:r>
          </a:p>
          <a:p>
            <a:pPr latinLnBrk="0"/>
            <a:r>
              <a:rPr lang="en-US" altLang="ko-KR" sz="8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 S/W </a:t>
            </a:r>
            <a:r>
              <a:rPr lang="ko-KR" altLang="en-US" sz="8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라이선스와 인력 </a:t>
            </a:r>
            <a:r>
              <a:rPr lang="ko-KR" altLang="en-US" sz="8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확보</a:t>
            </a:r>
            <a:endParaRPr lang="ko-KR" altLang="en-US" sz="8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1781169" y="3430992"/>
            <a:ext cx="7677156" cy="847399"/>
            <a:chOff x="1809744" y="2070488"/>
            <a:chExt cx="7677156" cy="847399"/>
          </a:xfrm>
        </p:grpSpPr>
        <p:sp>
          <p:nvSpPr>
            <p:cNvPr id="128" name="직사각형 127"/>
            <p:cNvSpPr/>
            <p:nvPr/>
          </p:nvSpPr>
          <p:spPr>
            <a:xfrm>
              <a:off x="1809744" y="2070488"/>
              <a:ext cx="3784032" cy="847399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  <a:effectLst/>
          </p:spPr>
          <p:txBody>
            <a:bodyPr lIns="72000" tIns="72000" rIns="72000" bIns="72000" anchor="t" anchorCtr="0">
              <a:spAutoFit/>
            </a:bodyPr>
            <a:lstStyle/>
            <a:p>
              <a:pPr marL="93663" indent="-93663" defTabSz="762000" latinLnBrk="0">
                <a:buFont typeface="Arial" panose="020B0604020202020204" pitchFamily="34" charset="0"/>
                <a:buChar char="•"/>
              </a:pP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M2X Data Service</a:t>
              </a:r>
            </a:p>
            <a:p>
              <a:pPr marL="173037" lvl="1" defTabSz="762000" latinLnBrk="0"/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: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개발자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및 기업을 대상으로 한 </a:t>
              </a:r>
              <a:r>
                <a:rPr lang="ko-KR" altLang="en-US" sz="1100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클라우드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기반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Platform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으로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Industrial </a:t>
              </a:r>
              <a:r>
                <a:rPr lang="en-US" altLang="ko-KR" sz="1100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IoT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를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Target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하며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의 취합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처리를 가능하게 함</a:t>
              </a:r>
              <a:endPara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854560" y="2355688"/>
              <a:ext cx="721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05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’15 1</a:t>
              </a:r>
              <a:endParaRPr lang="ko-KR" altLang="en-US" sz="10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764830" y="2278744"/>
              <a:ext cx="17220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latinLnBrk="0">
                <a:buFont typeface="Arial" panose="020B0604020202020204" pitchFamily="34" charset="0"/>
                <a:buChar char="•"/>
              </a:pPr>
              <a:r>
                <a:rPr lang="ko-KR" altLang="en-US" sz="1100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에릭슨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삼성전자 등과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Platform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연동</a:t>
              </a:r>
              <a:endPara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grpSp>
          <p:nvGrpSpPr>
            <p:cNvPr id="131" name="그룹 130"/>
            <p:cNvGrpSpPr/>
            <p:nvPr/>
          </p:nvGrpSpPr>
          <p:grpSpPr>
            <a:xfrm>
              <a:off x="5690617" y="2293129"/>
              <a:ext cx="591022" cy="402117"/>
              <a:chOff x="5690617" y="4955758"/>
              <a:chExt cx="591022" cy="402117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5690617" y="5177875"/>
                <a:ext cx="591022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sz="1000" dirty="0" err="1" smtClean="0">
                    <a:solidFill>
                      <a:prstClr val="black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IoT</a:t>
                </a:r>
                <a:endParaRPr lang="ko-KR" altLang="en-US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5690617" y="4955758"/>
                <a:ext cx="591022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sz="1000" dirty="0" smtClean="0">
                    <a:solidFill>
                      <a:prstClr val="black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BD</a:t>
                </a:r>
                <a:endParaRPr lang="ko-KR" altLang="en-US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</p:grpSp>
      <p:grpSp>
        <p:nvGrpSpPr>
          <p:cNvPr id="134" name="그룹 133"/>
          <p:cNvGrpSpPr/>
          <p:nvPr/>
        </p:nvGrpSpPr>
        <p:grpSpPr>
          <a:xfrm>
            <a:off x="1781169" y="4506493"/>
            <a:ext cx="7677156" cy="822515"/>
            <a:chOff x="1809744" y="2931047"/>
            <a:chExt cx="7677156" cy="822515"/>
          </a:xfrm>
        </p:grpSpPr>
        <p:sp>
          <p:nvSpPr>
            <p:cNvPr id="135" name="직사각형 134"/>
            <p:cNvSpPr/>
            <p:nvPr/>
          </p:nvSpPr>
          <p:spPr>
            <a:xfrm>
              <a:off x="1809744" y="2931047"/>
              <a:ext cx="3409956" cy="822515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  <a:effectLst/>
          </p:spPr>
          <p:txBody>
            <a:bodyPr lIns="72000" tIns="72000" rIns="72000" bIns="72000" anchor="t" anchorCtr="0">
              <a:spAutoFit/>
            </a:bodyPr>
            <a:lstStyle/>
            <a:p>
              <a:pPr marL="93663" indent="-93663" defTabSz="762000" latinLnBrk="0">
                <a:buFont typeface="Arial" panose="020B0604020202020204" pitchFamily="34" charset="0"/>
                <a:buChar char="•"/>
              </a:pP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Smart Traffic Management</a:t>
              </a:r>
            </a:p>
            <a:p>
              <a:pPr marL="173037" lvl="1" defTabSz="762000" latinLnBrk="0"/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: AT&amp;T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사용자의 단말로부터 실시간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를 전송 받은 후 취합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분석하여 교통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Traffic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개선점 발견 및 개선을 목표로 함</a:t>
              </a:r>
              <a:endPara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764830" y="3042222"/>
              <a:ext cx="172207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latinLnBrk="0">
                <a:buFont typeface="Arial" panose="020B0604020202020204" pitchFamily="34" charset="0"/>
                <a:buChar char="•"/>
              </a:pP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캘리포니아 대학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캘리포니아 교통부와 협업</a:t>
              </a:r>
              <a:endPara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54560" y="3203805"/>
              <a:ext cx="721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05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’15 10.1 </a:t>
              </a:r>
              <a:endParaRPr lang="ko-KR" altLang="en-US" sz="10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5690617" y="3141246"/>
              <a:ext cx="591022" cy="402117"/>
              <a:chOff x="5843017" y="5118817"/>
              <a:chExt cx="591022" cy="402117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5843017" y="5340934"/>
                <a:ext cx="591022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sz="1000" dirty="0" err="1" smtClean="0">
                    <a:solidFill>
                      <a:prstClr val="black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IoT</a:t>
                </a:r>
                <a:endParaRPr lang="ko-KR" altLang="en-US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5843017" y="5118817"/>
                <a:ext cx="591022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sz="1000" dirty="0" smtClean="0">
                    <a:solidFill>
                      <a:prstClr val="black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BD</a:t>
                </a:r>
                <a:endParaRPr lang="ko-KR" altLang="en-US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</p:grpSp>
      <p:sp>
        <p:nvSpPr>
          <p:cNvPr id="141" name="TextBox 140"/>
          <p:cNvSpPr txBox="1"/>
          <p:nvPr/>
        </p:nvSpPr>
        <p:spPr>
          <a:xfrm>
            <a:off x="1571976" y="1312833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8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1)</a:t>
            </a:r>
            <a:endParaRPr lang="ko-KR" altLang="en-US" sz="11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42" name="직선 연결선 141"/>
          <p:cNvCxnSpPr/>
          <p:nvPr/>
        </p:nvCxnSpPr>
        <p:spPr>
          <a:xfrm>
            <a:off x="358205" y="6525344"/>
            <a:ext cx="4248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/>
          <p:cNvGrpSpPr/>
          <p:nvPr/>
        </p:nvGrpSpPr>
        <p:grpSpPr>
          <a:xfrm>
            <a:off x="1781169" y="2380375"/>
            <a:ext cx="7762880" cy="822515"/>
            <a:chOff x="1809744" y="3597034"/>
            <a:chExt cx="7762880" cy="822515"/>
          </a:xfrm>
        </p:grpSpPr>
        <p:sp>
          <p:nvSpPr>
            <p:cNvPr id="144" name="직사각형 143"/>
            <p:cNvSpPr/>
            <p:nvPr/>
          </p:nvSpPr>
          <p:spPr>
            <a:xfrm>
              <a:off x="1809744" y="3597034"/>
              <a:ext cx="3409956" cy="822515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  <a:effectLst/>
          </p:spPr>
          <p:txBody>
            <a:bodyPr lIns="72000" tIns="72000" rIns="72000" bIns="72000" anchor="t" anchorCtr="0">
              <a:spAutoFit/>
            </a:bodyPr>
            <a:lstStyle/>
            <a:p>
              <a:pPr marL="93663" indent="-93663" defTabSz="762000" latinLnBrk="0">
                <a:buFont typeface="Arial" panose="020B0604020202020204" pitchFamily="34" charset="0"/>
                <a:buChar char="•"/>
              </a:pP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Connected Car Platform</a:t>
              </a:r>
            </a:p>
            <a:p>
              <a:pPr marL="173037" lvl="1" defTabSz="762000" latinLnBrk="0"/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: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차량 운행 정보 및 사용자 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를 취합하여 자동으로 차량의 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문제를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감지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서비스 센터를 예약할 수 있으며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무선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LAN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을 활용 주문형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Infotainment 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제공</a:t>
              </a:r>
              <a:endPara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5690617" y="3807233"/>
              <a:ext cx="591022" cy="402117"/>
              <a:chOff x="5843017" y="5118817"/>
              <a:chExt cx="591022" cy="402117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5843017" y="5340934"/>
                <a:ext cx="591022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sz="1000" dirty="0" smtClean="0">
                    <a:solidFill>
                      <a:prstClr val="black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ITG</a:t>
                </a:r>
                <a:endParaRPr lang="ko-KR" altLang="en-US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5843017" y="5118817"/>
                <a:ext cx="591022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sz="1000" dirty="0" smtClean="0">
                    <a:solidFill>
                      <a:prstClr val="black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BD</a:t>
                </a:r>
                <a:endParaRPr lang="ko-KR" altLang="en-US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  <p:sp>
          <p:nvSpPr>
            <p:cNvPr id="146" name="TextBox 145"/>
            <p:cNvSpPr txBox="1"/>
            <p:nvPr/>
          </p:nvSpPr>
          <p:spPr>
            <a:xfrm>
              <a:off x="6854560" y="3877486"/>
              <a:ext cx="721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05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’14 1.7</a:t>
              </a:r>
              <a:endParaRPr lang="ko-KR" altLang="en-US" sz="10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764829" y="3623571"/>
              <a:ext cx="1807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latinLnBrk="0">
                <a:buFont typeface="Arial" panose="020B0604020202020204" pitchFamily="34" charset="0"/>
                <a:buChar char="•"/>
              </a:pP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Ericsson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과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Partnership</a:t>
              </a:r>
            </a:p>
            <a:p>
              <a:pPr marL="171450" indent="-171450" latinLnBrk="0">
                <a:buFont typeface="Arial" panose="020B0604020202020204" pitchFamily="34" charset="0"/>
                <a:buChar char="•"/>
              </a:pP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Jasper Wireless, Accenture, </a:t>
              </a:r>
              <a:r>
                <a:rPr lang="en-US" altLang="ko-KR" sz="1100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Nvidia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와 제휴</a:t>
              </a:r>
              <a:endPara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150" name="직선 연결선 149"/>
          <p:cNvCxnSpPr/>
          <p:nvPr/>
        </p:nvCxnSpPr>
        <p:spPr>
          <a:xfrm>
            <a:off x="1953394" y="4392442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1981969" y="5359743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/>
          <p:cNvGrpSpPr/>
          <p:nvPr/>
        </p:nvGrpSpPr>
        <p:grpSpPr>
          <a:xfrm>
            <a:off x="1781169" y="5445224"/>
            <a:ext cx="5766603" cy="520935"/>
            <a:chOff x="1809744" y="5445224"/>
            <a:chExt cx="5766603" cy="520935"/>
          </a:xfrm>
        </p:grpSpPr>
        <p:sp>
          <p:nvSpPr>
            <p:cNvPr id="153" name="직사각형 152"/>
            <p:cNvSpPr/>
            <p:nvPr/>
          </p:nvSpPr>
          <p:spPr>
            <a:xfrm>
              <a:off x="5690617" y="5464274"/>
              <a:ext cx="591022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200" dirty="0" err="1" smtClean="0">
                  <a:solidFill>
                    <a:prstClr val="black"/>
                  </a:solidFill>
                  <a:latin typeface="Arial Narrow" panose="020B0606020202030204" pitchFamily="34" charset="0"/>
                </a:rPr>
                <a:t>IoT</a:t>
              </a:r>
              <a:endParaRPr lang="ko-KR" altLang="en-US" sz="12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809744" y="5445224"/>
              <a:ext cx="3784032" cy="520935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  <a:effectLst/>
          </p:spPr>
          <p:txBody>
            <a:bodyPr lIns="72000" tIns="72000" rIns="72000" bIns="72000" anchor="t" anchorCtr="0"/>
            <a:lstStyle/>
            <a:p>
              <a:pPr marL="93663" indent="-93663" defTabSz="762000" latinLnBrk="0">
                <a:buFont typeface="Arial" panose="020B0604020202020204" pitchFamily="34" charset="0"/>
                <a:buChar char="•"/>
              </a:pP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TONA (</a:t>
              </a:r>
              <a:r>
                <a:rPr lang="en-US" altLang="ko-KR" sz="1100" b="1" u="sng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Tower Outage and Network </a:t>
              </a: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Analyze)</a:t>
              </a:r>
            </a:p>
            <a:p>
              <a:pPr marL="173037" lvl="1" defTabSz="762000" latinLnBrk="0"/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: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사용자의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접속 위치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단말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네트워크 정보를 분석하여 무선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Network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의 성능을 향상</a:t>
              </a:r>
              <a:endPara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854560" y="5644274"/>
              <a:ext cx="721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1200" dirty="0" smtClean="0">
                  <a:solidFill>
                    <a:prstClr val="black"/>
                  </a:solidFill>
                  <a:latin typeface="Arial Narrow" panose="020B0606020202030204" pitchFamily="34" charset="0"/>
                </a:rPr>
                <a:t>’14 1Q </a:t>
              </a:r>
              <a:endParaRPr lang="ko-KR" altLang="en-US" sz="12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55" name="실행 단추: 뒤로 또는 이전 54">
            <a:hlinkClick r:id="rId3" action="ppaction://hlinksldjump" highlightClick="1"/>
          </p:cNvPr>
          <p:cNvSpPr/>
          <p:nvPr/>
        </p:nvSpPr>
        <p:spPr>
          <a:xfrm>
            <a:off x="9576200" y="169772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4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en-US" altLang="ko-KR" dirty="0" smtClean="0"/>
              <a:t>[</a:t>
            </a:r>
            <a:r>
              <a:rPr lang="ko-KR" altLang="en-US" dirty="0" smtClean="0"/>
              <a:t>별첨</a:t>
            </a:r>
            <a:r>
              <a:rPr lang="en-US" altLang="ko-KR" dirty="0" smtClean="0"/>
              <a:t>] </a:t>
            </a:r>
            <a:r>
              <a:rPr lang="ko-KR" altLang="en-US" dirty="0"/>
              <a:t>주요</a:t>
            </a:r>
            <a:r>
              <a:rPr lang="en-US" altLang="ko-KR" dirty="0"/>
              <a:t> </a:t>
            </a:r>
            <a:r>
              <a:rPr lang="ko-KR" altLang="en-US" dirty="0"/>
              <a:t>통신사별 </a:t>
            </a:r>
            <a:r>
              <a:rPr lang="en-US" altLang="ko-KR" dirty="0"/>
              <a:t>Big Data </a:t>
            </a:r>
            <a:r>
              <a:rPr lang="ko-KR" altLang="en-US" dirty="0"/>
              <a:t>서비스 현황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784344" y="712700"/>
            <a:ext cx="3607469" cy="309691"/>
            <a:chOff x="3581400" y="1666628"/>
            <a:chExt cx="2354580" cy="309691"/>
          </a:xfrm>
        </p:grpSpPr>
        <p:sp>
          <p:nvSpPr>
            <p:cNvPr id="5" name="Text Box 32"/>
            <p:cNvSpPr txBox="1">
              <a:spLocks noChangeArrowheads="1"/>
            </p:cNvSpPr>
            <p:nvPr/>
          </p:nvSpPr>
          <p:spPr bwMode="auto">
            <a:xfrm>
              <a:off x="4327444" y="1666628"/>
              <a:ext cx="862500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주요 서비스 내용 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3581400" y="1941714"/>
              <a:ext cx="2354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0890" y="712700"/>
            <a:ext cx="1069257" cy="309691"/>
            <a:chOff x="4678496" y="1850468"/>
            <a:chExt cx="2576580" cy="309691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5311377" y="1850468"/>
              <a:ext cx="1310839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통신사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593776" y="712700"/>
            <a:ext cx="844069" cy="309691"/>
            <a:chOff x="4678496" y="1850468"/>
            <a:chExt cx="2576580" cy="309691"/>
          </a:xfrm>
        </p:grpSpPr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>
              <a:off x="5376289" y="1850468"/>
              <a:ext cx="1181018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영역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632909" y="712700"/>
            <a:ext cx="956138" cy="309691"/>
            <a:chOff x="4678496" y="1850468"/>
            <a:chExt cx="2576580" cy="309691"/>
          </a:xfrm>
        </p:grpSpPr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5445495" y="1850468"/>
              <a:ext cx="1042591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출시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764830" y="712700"/>
            <a:ext cx="1549350" cy="309691"/>
            <a:chOff x="4678496" y="1850468"/>
            <a:chExt cx="2576580" cy="309691"/>
          </a:xfrm>
        </p:grpSpPr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5645084" y="1850468"/>
              <a:ext cx="643404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비</a:t>
              </a:r>
              <a:r>
                <a:rPr lang="ko-KR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고</a:t>
              </a:r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101" name="직선 연결선 100"/>
          <p:cNvCxnSpPr/>
          <p:nvPr/>
        </p:nvCxnSpPr>
        <p:spPr>
          <a:xfrm>
            <a:off x="1981969" y="3186833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981969" y="4116830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784344" y="1095098"/>
            <a:ext cx="7702556" cy="880617"/>
            <a:chOff x="1784344" y="980798"/>
            <a:chExt cx="7702556" cy="880617"/>
          </a:xfrm>
        </p:grpSpPr>
        <p:sp>
          <p:nvSpPr>
            <p:cNvPr id="105" name="직사각형 104"/>
            <p:cNvSpPr/>
            <p:nvPr/>
          </p:nvSpPr>
          <p:spPr>
            <a:xfrm>
              <a:off x="1784344" y="1038900"/>
              <a:ext cx="3409956" cy="822515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  <a:effectLst/>
          </p:spPr>
          <p:txBody>
            <a:bodyPr lIns="72000" tIns="72000" rIns="72000" bIns="72000" anchor="t" anchorCtr="0">
              <a:spAutoFit/>
            </a:bodyPr>
            <a:lstStyle/>
            <a:p>
              <a:pPr marL="93663" indent="-93663" defTabSz="762000" latinLnBrk="0">
                <a:buFont typeface="Arial" panose="020B0604020202020204" pitchFamily="34" charset="0"/>
                <a:buChar char="•"/>
              </a:pP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Precision Market Insight</a:t>
              </a:r>
              <a:endParaRPr lang="en-US" altLang="ko-KR" sz="1100" b="1" u="sng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173037" lvl="1" defTabSz="762000" latinLnBrk="0"/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: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실시간으로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이용자들의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profile,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물리적 및 인터넷 상의 위치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모바일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이용 데이터들을 결합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분석하여 맞춤형 </a:t>
              </a:r>
              <a:r>
                <a:rPr lang="ko-KR" altLang="en-US" sz="1100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모바일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광고 제공</a:t>
              </a:r>
              <a:endParaRPr lang="en-US" altLang="ko-KR" sz="1100" b="1" u="sng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854560" y="1319352"/>
              <a:ext cx="721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105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’12 10</a:t>
              </a:r>
              <a:endParaRPr lang="ko-KR" altLang="en-US" sz="10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5690617" y="1246301"/>
              <a:ext cx="591022" cy="407712"/>
              <a:chOff x="5690617" y="1457799"/>
              <a:chExt cx="591022" cy="407712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5690617" y="1457799"/>
                <a:ext cx="591022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sz="1000" dirty="0" smtClean="0">
                    <a:solidFill>
                      <a:prstClr val="black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BD</a:t>
                </a:r>
                <a:endParaRPr lang="ko-KR" altLang="en-US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690617" y="1685511"/>
                <a:ext cx="591022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sz="1000" dirty="0" smtClean="0">
                    <a:solidFill>
                      <a:prstClr val="black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ITG</a:t>
                </a:r>
                <a:endParaRPr lang="ko-KR" altLang="en-US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7764830" y="980798"/>
              <a:ext cx="17220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3037" lvl="1" indent="-171450" defTabSz="762000" latinLnBrk="0">
                <a:buFont typeface="Arial" panose="020B0604020202020204" pitchFamily="34" charset="0"/>
                <a:buChar char="•"/>
              </a:pP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데이터관리 업체 </a:t>
              </a:r>
              <a:r>
                <a:rPr lang="en-US" altLang="ko-KR" sz="1100" kern="0" dirty="0" err="1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BlueKai</a:t>
              </a:r>
              <a:r>
                <a:rPr lang="en-US" altLang="ko-KR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동영상 광고업체 </a:t>
              </a:r>
              <a:r>
                <a:rPr lang="en-US" altLang="ko-KR" sz="1100" kern="0" dirty="0" err="1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Brightroll</a:t>
              </a:r>
              <a:r>
                <a:rPr lang="en-US" altLang="ko-KR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광고 기술</a:t>
              </a:r>
              <a:r>
                <a:rPr lang="en-US" altLang="ko-KR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업체</a:t>
              </a:r>
              <a:r>
                <a:rPr lang="en-US" altLang="ko-KR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RUN 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및 </a:t>
              </a:r>
              <a:r>
                <a:rPr lang="en-US" altLang="ko-KR" sz="1100" kern="0" dirty="0" err="1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Trun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과 제휴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84344" y="4931294"/>
            <a:ext cx="7702556" cy="653238"/>
            <a:chOff x="1784344" y="4931294"/>
            <a:chExt cx="7702556" cy="653238"/>
          </a:xfrm>
        </p:grpSpPr>
        <p:sp>
          <p:nvSpPr>
            <p:cNvPr id="112" name="직사각형 111"/>
            <p:cNvSpPr/>
            <p:nvPr/>
          </p:nvSpPr>
          <p:spPr>
            <a:xfrm>
              <a:off x="1784344" y="4931294"/>
              <a:ext cx="3784032" cy="653238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  <a:effectLst/>
          </p:spPr>
          <p:txBody>
            <a:bodyPr lIns="72000" tIns="72000" rIns="72000" bIns="72000" anchor="t" anchorCtr="0">
              <a:spAutoFit/>
            </a:bodyPr>
            <a:lstStyle/>
            <a:p>
              <a:pPr marL="93663" indent="-93663" defTabSz="762000" latinLnBrk="0">
                <a:buFont typeface="Arial" panose="020B0604020202020204" pitchFamily="34" charset="0"/>
                <a:buChar char="•"/>
              </a:pP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“</a:t>
              </a:r>
              <a:r>
                <a:rPr lang="en-US" altLang="ko-KR" sz="1100" b="1" u="sng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ThingSpace</a:t>
              </a:r>
              <a:r>
                <a:rPr lang="en-US" altLang="ko-KR" sz="1100" b="1" u="sng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” </a:t>
              </a:r>
              <a:r>
                <a:rPr lang="ko-KR" altLang="en-US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스마트 도시</a:t>
              </a: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자동차</a:t>
              </a: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의료 플랫폼</a:t>
              </a:r>
              <a:endPara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173037" lvl="1" defTabSz="762000" latinLnBrk="0"/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: </a:t>
              </a:r>
              <a:r>
                <a:rPr lang="en-US" altLang="ko-KR" sz="1100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IoT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단말에서 발생하는 모든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들을 취합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처리하는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Big Data Platform</a:t>
              </a:r>
              <a:endPara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854560" y="5119414"/>
              <a:ext cx="10797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105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’15 10.28</a:t>
              </a:r>
              <a:endParaRPr lang="ko-KR" altLang="en-US" sz="10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764830" y="5127108"/>
              <a:ext cx="17220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latinLnBrk="0">
                <a:buFont typeface="Arial" panose="020B0604020202020204" pitchFamily="34" charset="0"/>
                <a:buChar char="•"/>
              </a:pP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Intel, </a:t>
              </a:r>
              <a:r>
                <a:rPr lang="en-US" altLang="ko-KR" sz="1100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Renesas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와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협업</a:t>
              </a:r>
              <a:endPara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5690617" y="5056855"/>
              <a:ext cx="591022" cy="402117"/>
              <a:chOff x="5690617" y="4955758"/>
              <a:chExt cx="591022" cy="402117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5690617" y="5177875"/>
                <a:ext cx="591022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sz="1000" dirty="0" err="1" smtClean="0">
                    <a:solidFill>
                      <a:prstClr val="black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IoT</a:t>
                </a:r>
                <a:endParaRPr lang="ko-KR" altLang="en-US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5690617" y="4955758"/>
                <a:ext cx="591022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sz="1000" dirty="0" smtClean="0">
                    <a:solidFill>
                      <a:prstClr val="black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BD</a:t>
                </a:r>
                <a:endParaRPr lang="ko-KR" altLang="en-US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1784344" y="3240574"/>
            <a:ext cx="7702556" cy="822515"/>
            <a:chOff x="1784344" y="3435797"/>
            <a:chExt cx="7702556" cy="822515"/>
          </a:xfrm>
        </p:grpSpPr>
        <p:sp>
          <p:nvSpPr>
            <p:cNvPr id="119" name="직사각형 118"/>
            <p:cNvSpPr/>
            <p:nvPr/>
          </p:nvSpPr>
          <p:spPr>
            <a:xfrm>
              <a:off x="1784344" y="3435797"/>
              <a:ext cx="3784032" cy="822515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  <a:effectLst/>
          </p:spPr>
          <p:txBody>
            <a:bodyPr lIns="72000" tIns="72000" rIns="72000" bIns="72000" anchor="t" anchorCtr="0">
              <a:spAutoFit/>
            </a:bodyPr>
            <a:lstStyle/>
            <a:p>
              <a:pPr marL="93663" indent="-93663" defTabSz="762000" latinLnBrk="0">
                <a:buFont typeface="Arial" panose="020B0604020202020204" pitchFamily="34" charset="0"/>
                <a:buChar char="•"/>
              </a:pP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G90 Mobile Video Service</a:t>
              </a:r>
            </a:p>
            <a:p>
              <a:pPr marL="173037" lvl="1" defTabSz="762000" latinLnBrk="0"/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: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사용자들이 </a:t>
              </a:r>
              <a:r>
                <a:rPr lang="ko-KR" altLang="en-US" sz="1100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모바일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비디오 </a:t>
              </a:r>
              <a:r>
                <a:rPr lang="ko-KR" altLang="en-US" sz="1100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콘텐츠를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사용할 때 광고주로부터 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를  제공받을 수 있게 한 모델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/>
              </a:r>
              <a:b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광고주들에게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구독자의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 data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를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제공하여 맞춤형 광고 제공</a:t>
              </a:r>
              <a:endPara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764830" y="3631611"/>
              <a:ext cx="17220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latinLnBrk="0">
                <a:buFont typeface="Arial" panose="020B0604020202020204" pitchFamily="34" charset="0"/>
                <a:buChar char="•"/>
              </a:pP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Video Contents 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업체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AOL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인수</a:t>
              </a:r>
              <a:endPara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854560" y="3708555"/>
              <a:ext cx="721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105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’15. 9</a:t>
              </a:r>
              <a:endParaRPr lang="ko-KR" altLang="en-US" sz="10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grpSp>
          <p:nvGrpSpPr>
            <p:cNvPr id="122" name="그룹 121"/>
            <p:cNvGrpSpPr/>
            <p:nvPr/>
          </p:nvGrpSpPr>
          <p:grpSpPr>
            <a:xfrm>
              <a:off x="5690617" y="3643198"/>
              <a:ext cx="591022" cy="407712"/>
              <a:chOff x="5690617" y="1457799"/>
              <a:chExt cx="591022" cy="407712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5690617" y="1457799"/>
                <a:ext cx="591022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sz="1000" dirty="0" smtClean="0">
                    <a:solidFill>
                      <a:prstClr val="black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BD</a:t>
                </a:r>
                <a:endParaRPr lang="ko-KR" altLang="en-US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5690617" y="1685511"/>
                <a:ext cx="591022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sz="1000" dirty="0" smtClean="0">
                    <a:solidFill>
                      <a:prstClr val="black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ITG</a:t>
                </a:r>
                <a:endParaRPr lang="ko-KR" altLang="en-US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1784344" y="4170571"/>
            <a:ext cx="7702556" cy="653238"/>
            <a:chOff x="1784344" y="4271472"/>
            <a:chExt cx="7702556" cy="653238"/>
          </a:xfrm>
        </p:grpSpPr>
        <p:sp>
          <p:nvSpPr>
            <p:cNvPr id="126" name="직사각형 125"/>
            <p:cNvSpPr/>
            <p:nvPr/>
          </p:nvSpPr>
          <p:spPr>
            <a:xfrm>
              <a:off x="1784344" y="4271472"/>
              <a:ext cx="3784032" cy="653238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  <a:effectLst/>
          </p:spPr>
          <p:txBody>
            <a:bodyPr lIns="72000" tIns="72000" rIns="72000" bIns="72000" anchor="t" anchorCtr="0">
              <a:spAutoFit/>
            </a:bodyPr>
            <a:lstStyle/>
            <a:p>
              <a:pPr marL="93663" indent="-93663" defTabSz="762000" latinLnBrk="0">
                <a:buFont typeface="Arial" panose="020B0604020202020204" pitchFamily="34" charset="0"/>
                <a:buChar char="•"/>
              </a:pPr>
              <a:r>
                <a:rPr lang="ko-KR" altLang="en-US" sz="1100" b="1" u="sng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커넥티드</a:t>
              </a:r>
              <a:r>
                <a:rPr lang="ko-KR" altLang="en-US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카 전용 동글 </a:t>
              </a: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“HUM” </a:t>
              </a:r>
              <a:r>
                <a:rPr lang="ko-KR" altLang="en-US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상용화</a:t>
              </a:r>
              <a:endPara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173037" lvl="1" defTabSz="762000" latinLnBrk="0"/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: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자동차의 운행 정보 및 사용자의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를 취합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분석하여 자동차의 상태 관리 및 정비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도난 방지 서비스를 제공함</a:t>
              </a:r>
              <a:endPara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854560" y="4459592"/>
              <a:ext cx="721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105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’15 8.27</a:t>
              </a:r>
              <a:endParaRPr lang="ko-KR" altLang="en-US" sz="10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64830" y="4467286"/>
              <a:ext cx="17220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latinLnBrk="0">
                <a:buFont typeface="Arial" panose="020B0604020202020204" pitchFamily="34" charset="0"/>
                <a:buChar char="•"/>
              </a:pP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$15/month</a:t>
              </a:r>
              <a:endPara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5690617" y="4394235"/>
              <a:ext cx="591022" cy="407712"/>
              <a:chOff x="5690617" y="1457799"/>
              <a:chExt cx="591022" cy="407712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5690617" y="1457799"/>
                <a:ext cx="591022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sz="1000" dirty="0" smtClean="0">
                    <a:solidFill>
                      <a:prstClr val="black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BD</a:t>
                </a:r>
                <a:endParaRPr lang="ko-KR" altLang="en-US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5690617" y="1685511"/>
                <a:ext cx="591022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sz="1000" dirty="0" smtClean="0">
                    <a:solidFill>
                      <a:prstClr val="black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ITG</a:t>
                </a:r>
                <a:endParaRPr lang="ko-KR" altLang="en-US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</p:grpSp>
      <p:pic>
        <p:nvPicPr>
          <p:cNvPr id="132" name="Picture 2" descr="https://upload.wikimedia.org/wikipedia/commons/thumb/3/3a/Verizon_logo.svg/2000px-Verizon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44" y="1255174"/>
            <a:ext cx="1200900" cy="72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" name="직선 연결선 132"/>
          <p:cNvCxnSpPr/>
          <p:nvPr/>
        </p:nvCxnSpPr>
        <p:spPr>
          <a:xfrm>
            <a:off x="1981969" y="4877550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809744" y="2141300"/>
            <a:ext cx="5736017" cy="822515"/>
            <a:chOff x="1809744" y="1013331"/>
            <a:chExt cx="5736017" cy="822515"/>
          </a:xfrm>
        </p:grpSpPr>
        <p:sp>
          <p:nvSpPr>
            <p:cNvPr id="68" name="직사각형 67"/>
            <p:cNvSpPr/>
            <p:nvPr/>
          </p:nvSpPr>
          <p:spPr>
            <a:xfrm>
              <a:off x="1809744" y="1013331"/>
              <a:ext cx="3582069" cy="822515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  <a:effectLst/>
          </p:spPr>
          <p:txBody>
            <a:bodyPr lIns="72000" tIns="72000" rIns="72000" bIns="72000" anchor="t" anchorCtr="0">
              <a:spAutoFit/>
            </a:bodyPr>
            <a:lstStyle/>
            <a:p>
              <a:pPr marL="93663" indent="-93663" defTabSz="762000" latinLnBrk="0">
                <a:buFont typeface="Arial" panose="020B0604020202020204" pitchFamily="34" charset="0"/>
                <a:buChar char="•"/>
              </a:pPr>
              <a:r>
                <a:rPr lang="en-US" altLang="ko-KR" sz="1100" b="1" u="sng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 </a:t>
              </a: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Sales</a:t>
              </a:r>
            </a:p>
            <a:p>
              <a:pPr marL="173037" lvl="1" defTabSz="762000" latinLnBrk="0"/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: 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무선 연결</a:t>
              </a:r>
              <a:r>
                <a:rPr lang="en-US" altLang="ko-KR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웹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browsing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History,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응용 프로그램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사용 내역 및 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사용자의 위치를 포함하는 정보를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더미化시켜 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광고주나 마케팅 </a:t>
              </a:r>
              <a:r>
                <a:rPr lang="en-US" altLang="ko-KR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Agency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에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사용자의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를 보고서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형태로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판매</a:t>
              </a:r>
              <a:endPara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751795" y="1382269"/>
              <a:ext cx="79396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05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’13 5</a:t>
              </a:r>
              <a:endParaRPr lang="ko-KR" altLang="en-US" sz="10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690617" y="1419227"/>
              <a:ext cx="591022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BD</a:t>
              </a:r>
              <a:endParaRPr lang="ko-KR" altLang="en-US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74" name="직선 연결선 73"/>
          <p:cNvCxnSpPr/>
          <p:nvPr/>
        </p:nvCxnSpPr>
        <p:spPr>
          <a:xfrm>
            <a:off x="1981969" y="2087558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실행 단추: 뒤로 또는 이전 54">
            <a:hlinkClick r:id="rId3" action="ppaction://hlinksldjump" highlightClick="1"/>
          </p:cNvPr>
          <p:cNvSpPr/>
          <p:nvPr/>
        </p:nvSpPr>
        <p:spPr>
          <a:xfrm>
            <a:off x="9576200" y="169772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3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en-US" altLang="ko-KR" dirty="0" smtClean="0"/>
              <a:t>[</a:t>
            </a:r>
            <a:r>
              <a:rPr lang="ko-KR" altLang="en-US" dirty="0" smtClean="0"/>
              <a:t>별첨</a:t>
            </a:r>
            <a:r>
              <a:rPr lang="en-US" altLang="ko-KR" dirty="0" smtClean="0"/>
              <a:t>] </a:t>
            </a:r>
            <a:r>
              <a:rPr lang="ko-KR" altLang="en-US" dirty="0"/>
              <a:t>주요</a:t>
            </a:r>
            <a:r>
              <a:rPr lang="en-US" altLang="ko-KR" dirty="0"/>
              <a:t> </a:t>
            </a:r>
            <a:r>
              <a:rPr lang="ko-KR" altLang="en-US" dirty="0"/>
              <a:t>통신사별 </a:t>
            </a:r>
            <a:r>
              <a:rPr lang="en-US" altLang="ko-KR" dirty="0"/>
              <a:t>Big Data </a:t>
            </a:r>
            <a:r>
              <a:rPr lang="ko-KR" altLang="en-US" dirty="0"/>
              <a:t>서비스 현황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784344" y="712700"/>
            <a:ext cx="3607469" cy="309691"/>
            <a:chOff x="3581400" y="1666628"/>
            <a:chExt cx="2354580" cy="309691"/>
          </a:xfrm>
        </p:grpSpPr>
        <p:sp>
          <p:nvSpPr>
            <p:cNvPr id="5" name="Text Box 32"/>
            <p:cNvSpPr txBox="1">
              <a:spLocks noChangeArrowheads="1"/>
            </p:cNvSpPr>
            <p:nvPr/>
          </p:nvSpPr>
          <p:spPr bwMode="auto">
            <a:xfrm>
              <a:off x="4327444" y="1666628"/>
              <a:ext cx="862500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주요 서비스 내용 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3581400" y="1941714"/>
              <a:ext cx="2354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0890" y="712700"/>
            <a:ext cx="1069257" cy="309691"/>
            <a:chOff x="4678496" y="1850468"/>
            <a:chExt cx="2576580" cy="309691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5311377" y="1850468"/>
              <a:ext cx="1310839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통신사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593776" y="712700"/>
            <a:ext cx="844069" cy="309691"/>
            <a:chOff x="4678496" y="1850468"/>
            <a:chExt cx="2576580" cy="309691"/>
          </a:xfrm>
        </p:grpSpPr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>
              <a:off x="5376289" y="1850468"/>
              <a:ext cx="1181018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영역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632909" y="712700"/>
            <a:ext cx="956138" cy="309691"/>
            <a:chOff x="4678496" y="1850468"/>
            <a:chExt cx="2576580" cy="309691"/>
          </a:xfrm>
        </p:grpSpPr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5445495" y="1850468"/>
              <a:ext cx="1042591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출시</a:t>
              </a:r>
              <a:endPara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764830" y="712700"/>
            <a:ext cx="1549350" cy="309691"/>
            <a:chOff x="4678496" y="1850468"/>
            <a:chExt cx="2576580" cy="309691"/>
          </a:xfrm>
        </p:grpSpPr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5645084" y="1850468"/>
              <a:ext cx="643404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비</a:t>
              </a:r>
              <a:r>
                <a:rPr lang="ko-KR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고</a:t>
              </a:r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784344" y="2030031"/>
            <a:ext cx="7797806" cy="822515"/>
            <a:chOff x="1784344" y="4931294"/>
            <a:chExt cx="7797806" cy="822515"/>
          </a:xfrm>
        </p:grpSpPr>
        <p:sp>
          <p:nvSpPr>
            <p:cNvPr id="57" name="직사각형 56"/>
            <p:cNvSpPr/>
            <p:nvPr/>
          </p:nvSpPr>
          <p:spPr>
            <a:xfrm>
              <a:off x="1784344" y="4931294"/>
              <a:ext cx="3784032" cy="822515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  <a:effectLst/>
          </p:spPr>
          <p:txBody>
            <a:bodyPr lIns="72000" tIns="72000" rIns="72000" bIns="72000" anchor="t" anchorCtr="0">
              <a:spAutoFit/>
            </a:bodyPr>
            <a:lstStyle/>
            <a:p>
              <a:pPr marL="93663" indent="-93663" defTabSz="762000" latinLnBrk="0">
                <a:buFont typeface="Arial" panose="020B0604020202020204" pitchFamily="34" charset="0"/>
                <a:buChar char="•"/>
              </a:pPr>
              <a:r>
                <a:rPr lang="en-US" altLang="ko-KR" sz="1100" b="1" u="sng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Docomo</a:t>
              </a: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M2M Platform</a:t>
              </a:r>
            </a:p>
            <a:p>
              <a:pPr marL="173037" lvl="1" defTabSz="762000" latinLnBrk="0"/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: 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태양 광 발전 시스템의 원격 감시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서비스로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설비에서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Sensing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되는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를 분석하여 이상 징후를 감지하고 선제적 조치가 가능하도록 함</a:t>
              </a:r>
              <a:endPara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54560" y="5119414"/>
              <a:ext cx="10797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105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’15 7.1</a:t>
              </a:r>
              <a:endParaRPr lang="ko-KR" altLang="en-US" sz="10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764830" y="5127108"/>
              <a:ext cx="1817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latinLnBrk="0">
                <a:buFont typeface="Arial" panose="020B0604020202020204" pitchFamily="34" charset="0"/>
                <a:buChar char="•"/>
              </a:pPr>
              <a:r>
                <a:rPr lang="ko-KR" altLang="en-US" sz="1100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田淵電機와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Partnership</a:t>
              </a:r>
              <a:endPara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5690617" y="5056855"/>
              <a:ext cx="591022" cy="402117"/>
              <a:chOff x="5690617" y="4955758"/>
              <a:chExt cx="591022" cy="402117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690617" y="5177875"/>
                <a:ext cx="591022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sz="1000" dirty="0" err="1" smtClean="0">
                    <a:solidFill>
                      <a:prstClr val="black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IoT</a:t>
                </a:r>
                <a:endParaRPr lang="ko-KR" altLang="en-US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5690617" y="4955758"/>
                <a:ext cx="591022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sz="1000" dirty="0" smtClean="0">
                    <a:solidFill>
                      <a:prstClr val="black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BD</a:t>
                </a:r>
                <a:endParaRPr lang="ko-KR" altLang="en-US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</p:grpSp>
      <p:grpSp>
        <p:nvGrpSpPr>
          <p:cNvPr id="72" name="그룹 71"/>
          <p:cNvGrpSpPr/>
          <p:nvPr/>
        </p:nvGrpSpPr>
        <p:grpSpPr>
          <a:xfrm>
            <a:off x="1784344" y="2927966"/>
            <a:ext cx="7702556" cy="653238"/>
            <a:chOff x="1784344" y="3435797"/>
            <a:chExt cx="7702556" cy="653238"/>
          </a:xfrm>
        </p:grpSpPr>
        <p:sp>
          <p:nvSpPr>
            <p:cNvPr id="73" name="직사각형 72"/>
            <p:cNvSpPr/>
            <p:nvPr/>
          </p:nvSpPr>
          <p:spPr>
            <a:xfrm>
              <a:off x="1784344" y="3435797"/>
              <a:ext cx="3784032" cy="653238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  <a:effectLst/>
          </p:spPr>
          <p:txBody>
            <a:bodyPr lIns="72000" tIns="72000" rIns="72000" bIns="72000" anchor="t" anchorCtr="0">
              <a:spAutoFit/>
            </a:bodyPr>
            <a:lstStyle/>
            <a:p>
              <a:pPr marL="93663" indent="-93663" defTabSz="762000" latinLnBrk="0">
                <a:buFont typeface="Arial" panose="020B0604020202020204" pitchFamily="34" charset="0"/>
                <a:buChar char="•"/>
              </a:pP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Big Data  </a:t>
              </a:r>
              <a:r>
                <a:rPr lang="ko-KR" altLang="en-US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활용 </a:t>
              </a: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Network Maintenance</a:t>
              </a:r>
            </a:p>
            <a:p>
              <a:pPr marL="173037" lvl="1" defTabSz="762000" latinLnBrk="0"/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: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사용자의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단말에서 송신되는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Network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신호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를 취합 분석하여 이상 징후를 포착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선제적 장애 조치</a:t>
              </a:r>
              <a:endPara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764830" y="3631611"/>
              <a:ext cx="17220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latinLnBrk="0">
                <a:buFont typeface="Arial" panose="020B0604020202020204" pitchFamily="34" charset="0"/>
                <a:buChar char="•"/>
              </a:pP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2014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년 부터 시행</a:t>
              </a:r>
              <a:endPara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854560" y="3708555"/>
              <a:ext cx="721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105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’15. 9</a:t>
              </a:r>
              <a:endParaRPr lang="ko-KR" altLang="en-US" sz="10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690617" y="3643198"/>
              <a:ext cx="591022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BD</a:t>
              </a:r>
              <a:endParaRPr lang="ko-KR" altLang="en-US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1784344" y="1132096"/>
            <a:ext cx="7702556" cy="822515"/>
            <a:chOff x="1784344" y="4170571"/>
            <a:chExt cx="7702556" cy="822515"/>
          </a:xfrm>
        </p:grpSpPr>
        <p:sp>
          <p:nvSpPr>
            <p:cNvPr id="79" name="직사각형 78"/>
            <p:cNvSpPr/>
            <p:nvPr/>
          </p:nvSpPr>
          <p:spPr>
            <a:xfrm>
              <a:off x="1784344" y="4170571"/>
              <a:ext cx="3784032" cy="822515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  <a:effectLst/>
          </p:spPr>
          <p:txBody>
            <a:bodyPr lIns="72000" tIns="72000" rIns="72000" bIns="72000" anchor="t" anchorCtr="0">
              <a:spAutoFit/>
            </a:bodyPr>
            <a:lstStyle/>
            <a:p>
              <a:pPr marL="93663" indent="-93663" defTabSz="762000" latinLnBrk="0">
                <a:buFont typeface="Arial" panose="020B0604020202020204" pitchFamily="34" charset="0"/>
                <a:buChar char="•"/>
              </a:pP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“</a:t>
              </a:r>
              <a:r>
                <a:rPr lang="ko-KR" altLang="en-US" sz="1100" b="1" u="sng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모바일</a:t>
              </a: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공간 통계</a:t>
              </a: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ja-JP" altLang="en-US" sz="1100" b="1" u="sng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モバイル空間統</a:t>
              </a:r>
              <a:r>
                <a:rPr lang="ja-JP" altLang="en-US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計</a:t>
              </a:r>
              <a:r>
                <a:rPr lang="en-US" altLang="ja-JP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” Data Sales</a:t>
              </a:r>
            </a:p>
            <a:p>
              <a:pPr marL="173037" lvl="1" defTabSz="762000" latinLnBrk="0"/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: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단말 이용자의 위치정보와 속성을 분석하여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100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재난시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귀가 곤란자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의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규모 파악 및 구제 방안 도출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인구 분포를 바탕으로 관광 시책 도출 등에 활용할 수 있는 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판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매</a:t>
              </a:r>
              <a:endPara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54560" y="4451023"/>
              <a:ext cx="721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105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’13 10</a:t>
              </a:r>
              <a:endParaRPr lang="ko-KR" altLang="en-US" sz="10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764830" y="4281746"/>
              <a:ext cx="172207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latinLnBrk="0">
                <a:buFont typeface="Arial" panose="020B0604020202020204" pitchFamily="34" charset="0"/>
                <a:buChar char="•"/>
              </a:pPr>
              <a:r>
                <a:rPr lang="ko-KR" altLang="en-US" sz="1100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사이타마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현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방재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과 오키나와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관광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에 실제 적용</a:t>
              </a:r>
              <a:endPara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690617" y="4377972"/>
              <a:ext cx="591022" cy="407712"/>
              <a:chOff x="5690617" y="1457799"/>
              <a:chExt cx="591022" cy="407712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5690617" y="1457799"/>
                <a:ext cx="591022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sz="1000" dirty="0" smtClean="0">
                    <a:solidFill>
                      <a:prstClr val="black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BD</a:t>
                </a:r>
                <a:endParaRPr lang="ko-KR" altLang="en-US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5690617" y="1685511"/>
                <a:ext cx="591022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sz="1000" dirty="0" smtClean="0">
                    <a:solidFill>
                      <a:prstClr val="black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ITG</a:t>
                </a:r>
                <a:endParaRPr lang="ko-KR" altLang="en-US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</p:grpSp>
      <p:cxnSp>
        <p:nvCxnSpPr>
          <p:cNvPr id="88" name="직선 연결선 87"/>
          <p:cNvCxnSpPr/>
          <p:nvPr/>
        </p:nvCxnSpPr>
        <p:spPr>
          <a:xfrm>
            <a:off x="1981969" y="1992321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 descr="http://cdn.macrumors.com/article-new/2011/11/ntt_docomo_logo.jpg?reti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3" y="1337784"/>
            <a:ext cx="1170108" cy="23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직선 연결선 98"/>
          <p:cNvCxnSpPr/>
          <p:nvPr/>
        </p:nvCxnSpPr>
        <p:spPr>
          <a:xfrm>
            <a:off x="1981969" y="2890256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1784344" y="3682734"/>
            <a:ext cx="5792003" cy="534368"/>
            <a:chOff x="1784344" y="3435797"/>
            <a:chExt cx="5792003" cy="534368"/>
          </a:xfrm>
        </p:grpSpPr>
        <p:sp>
          <p:nvSpPr>
            <p:cNvPr id="101" name="직사각형 100"/>
            <p:cNvSpPr/>
            <p:nvPr/>
          </p:nvSpPr>
          <p:spPr>
            <a:xfrm>
              <a:off x="1784344" y="3435797"/>
              <a:ext cx="3784032" cy="483960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  <a:effectLst/>
          </p:spPr>
          <p:txBody>
            <a:bodyPr lIns="72000" tIns="72000" rIns="72000" bIns="72000" anchor="t" anchorCtr="0">
              <a:spAutoFit/>
            </a:bodyPr>
            <a:lstStyle/>
            <a:p>
              <a:pPr marL="93663" indent="-93663" defTabSz="762000" latinLnBrk="0">
                <a:buFont typeface="Arial" panose="020B0604020202020204" pitchFamily="34" charset="0"/>
                <a:buChar char="•"/>
              </a:pPr>
              <a:r>
                <a:rPr lang="ko-KR" altLang="en-US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광고</a:t>
              </a: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플랫폼</a:t>
              </a:r>
              <a:endPara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173037" lvl="1" defTabSz="762000" latinLnBrk="0"/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: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가입자의 위치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상황에 맞는 실시간 광고</a:t>
              </a:r>
              <a:endPara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854560" y="3708555"/>
              <a:ext cx="721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105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‘14</a:t>
              </a:r>
              <a:endParaRPr lang="ko-KR" altLang="en-US" sz="10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690617" y="3643198"/>
              <a:ext cx="591022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BD</a:t>
              </a:r>
              <a:endParaRPr lang="ko-KR" altLang="en-US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1981969" y="3645024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1784344" y="4330806"/>
            <a:ext cx="5792003" cy="534368"/>
            <a:chOff x="1784344" y="3435797"/>
            <a:chExt cx="5792003" cy="534368"/>
          </a:xfrm>
        </p:grpSpPr>
        <p:sp>
          <p:nvSpPr>
            <p:cNvPr id="106" name="직사각형 105"/>
            <p:cNvSpPr/>
            <p:nvPr/>
          </p:nvSpPr>
          <p:spPr>
            <a:xfrm>
              <a:off x="1784344" y="3435797"/>
              <a:ext cx="3784032" cy="483960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  <a:effectLst/>
          </p:spPr>
          <p:txBody>
            <a:bodyPr lIns="72000" tIns="72000" rIns="72000" bIns="72000" anchor="t" anchorCtr="0">
              <a:spAutoFit/>
            </a:bodyPr>
            <a:lstStyle/>
            <a:p>
              <a:pPr marL="93663" indent="-93663" defTabSz="762000" latinLnBrk="0">
                <a:buFont typeface="Arial" panose="020B0604020202020204" pitchFamily="34" charset="0"/>
                <a:buChar char="•"/>
              </a:pPr>
              <a:r>
                <a:rPr lang="ko-KR" altLang="en-US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여행 서비스</a:t>
              </a:r>
              <a:endPara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173037" lvl="1" defTabSz="762000" latinLnBrk="0"/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: Life log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기반 여행 안내 및 추천 서비스</a:t>
              </a:r>
              <a:endPara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54560" y="3708555"/>
              <a:ext cx="721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105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‘14</a:t>
              </a:r>
              <a:endParaRPr lang="ko-KR" altLang="en-US" sz="10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690617" y="3643198"/>
              <a:ext cx="591022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BD</a:t>
              </a:r>
              <a:endParaRPr lang="ko-KR" altLang="en-US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109" name="직선 연결선 108"/>
          <p:cNvCxnSpPr/>
          <p:nvPr/>
        </p:nvCxnSpPr>
        <p:spPr>
          <a:xfrm>
            <a:off x="1981969" y="4293096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/>
          <p:cNvGrpSpPr/>
          <p:nvPr/>
        </p:nvGrpSpPr>
        <p:grpSpPr>
          <a:xfrm>
            <a:off x="1784344" y="4941168"/>
            <a:ext cx="5792003" cy="534368"/>
            <a:chOff x="1784344" y="3435797"/>
            <a:chExt cx="5792003" cy="534368"/>
          </a:xfrm>
        </p:grpSpPr>
        <p:sp>
          <p:nvSpPr>
            <p:cNvPr id="111" name="직사각형 110"/>
            <p:cNvSpPr/>
            <p:nvPr/>
          </p:nvSpPr>
          <p:spPr>
            <a:xfrm>
              <a:off x="1784344" y="3435797"/>
              <a:ext cx="3784032" cy="483960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  <a:effectLst/>
          </p:spPr>
          <p:txBody>
            <a:bodyPr lIns="72000" tIns="72000" rIns="72000" bIns="72000" anchor="t" anchorCtr="0">
              <a:spAutoFit/>
            </a:bodyPr>
            <a:lstStyle/>
            <a:p>
              <a:pPr marL="93663" indent="-93663" defTabSz="762000" latinLnBrk="0">
                <a:buFont typeface="Arial" panose="020B0604020202020204" pitchFamily="34" charset="0"/>
                <a:buChar char="•"/>
              </a:pPr>
              <a:r>
                <a:rPr lang="en-US" altLang="ko-KR" sz="1100" b="1" u="sng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PetaMining</a:t>
              </a:r>
              <a:endPara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173037" lvl="1" defTabSz="762000" latinLnBrk="0"/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: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공간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유동인구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상황인지 정보 등을 제공하는 플랫폼</a:t>
              </a:r>
              <a:endPara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54560" y="3708555"/>
              <a:ext cx="721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105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‘14</a:t>
              </a:r>
              <a:endParaRPr lang="ko-KR" altLang="en-US" sz="10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690617" y="3643198"/>
              <a:ext cx="591022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BD</a:t>
              </a:r>
              <a:endParaRPr lang="ko-KR" altLang="en-US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124" name="직선 연결선 123"/>
          <p:cNvCxnSpPr/>
          <p:nvPr/>
        </p:nvCxnSpPr>
        <p:spPr>
          <a:xfrm>
            <a:off x="1981969" y="4903458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1784344" y="5513246"/>
            <a:ext cx="5792003" cy="653238"/>
            <a:chOff x="1784344" y="3435797"/>
            <a:chExt cx="5792003" cy="653238"/>
          </a:xfrm>
        </p:grpSpPr>
        <p:sp>
          <p:nvSpPr>
            <p:cNvPr id="132" name="직사각형 131"/>
            <p:cNvSpPr/>
            <p:nvPr/>
          </p:nvSpPr>
          <p:spPr>
            <a:xfrm>
              <a:off x="1784344" y="3435797"/>
              <a:ext cx="3784032" cy="653238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  <a:effectLst/>
          </p:spPr>
          <p:txBody>
            <a:bodyPr lIns="72000" tIns="72000" rIns="72000" bIns="72000" anchor="t" anchorCtr="0">
              <a:spAutoFit/>
            </a:bodyPr>
            <a:lstStyle/>
            <a:p>
              <a:pPr marL="93663" indent="-93663" defTabSz="762000" latinLnBrk="0">
                <a:buFont typeface="Arial" panose="020B0604020202020204" pitchFamily="34" charset="0"/>
                <a:buChar char="•"/>
              </a:pPr>
              <a:r>
                <a:rPr lang="ko-KR" altLang="en-US" sz="1100" b="1" u="sng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도코모</a:t>
              </a: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100" b="1" u="sng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원타임</a:t>
              </a:r>
              <a:r>
                <a:rPr lang="ko-KR" altLang="en-US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보험</a:t>
              </a:r>
              <a:endPara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173037" lvl="1" defTabSz="762000" latinLnBrk="0"/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: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고객의 상황에 맞는 보험 추천 서비스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.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고객이 스키장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골프장과 같은 특정 장소에 도착하면 목적에 맞는 보험 추천</a:t>
              </a:r>
              <a:endPara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854560" y="3708555"/>
              <a:ext cx="721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105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‘14</a:t>
              </a:r>
              <a:endParaRPr lang="ko-KR" altLang="en-US" sz="10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690617" y="3643198"/>
              <a:ext cx="591022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BD</a:t>
              </a:r>
              <a:endParaRPr lang="ko-KR" altLang="en-US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136" name="직선 연결선 135"/>
          <p:cNvCxnSpPr/>
          <p:nvPr/>
        </p:nvCxnSpPr>
        <p:spPr>
          <a:xfrm>
            <a:off x="1981969" y="5475536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실행 단추: 뒤로 또는 이전 63">
            <a:hlinkClick r:id="rId3" action="ppaction://hlinksldjump" highlightClick="1"/>
          </p:cNvPr>
          <p:cNvSpPr/>
          <p:nvPr/>
        </p:nvSpPr>
        <p:spPr>
          <a:xfrm>
            <a:off x="9576200" y="169772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3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en-US" altLang="ko-KR" dirty="0" smtClean="0"/>
              <a:t>[</a:t>
            </a:r>
            <a:r>
              <a:rPr lang="ko-KR" altLang="en-US" dirty="0" smtClean="0"/>
              <a:t>별첨</a:t>
            </a:r>
            <a:r>
              <a:rPr lang="en-US" altLang="ko-KR" dirty="0" smtClean="0"/>
              <a:t>] </a:t>
            </a:r>
            <a:r>
              <a:rPr lang="ko-KR" altLang="en-US" dirty="0"/>
              <a:t>주요</a:t>
            </a:r>
            <a:r>
              <a:rPr lang="en-US" altLang="ko-KR" dirty="0"/>
              <a:t> </a:t>
            </a:r>
            <a:r>
              <a:rPr lang="ko-KR" altLang="en-US" dirty="0"/>
              <a:t>통신사별 </a:t>
            </a:r>
            <a:r>
              <a:rPr lang="en-US" altLang="ko-KR" dirty="0"/>
              <a:t>Big Data </a:t>
            </a:r>
            <a:r>
              <a:rPr lang="ko-KR" altLang="en-US" dirty="0"/>
              <a:t>서비스 현황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784344" y="712700"/>
            <a:ext cx="3607469" cy="309691"/>
            <a:chOff x="3581400" y="1666628"/>
            <a:chExt cx="2354580" cy="309691"/>
          </a:xfrm>
        </p:grpSpPr>
        <p:sp>
          <p:nvSpPr>
            <p:cNvPr id="5" name="Text Box 32"/>
            <p:cNvSpPr txBox="1">
              <a:spLocks noChangeArrowheads="1"/>
            </p:cNvSpPr>
            <p:nvPr/>
          </p:nvSpPr>
          <p:spPr bwMode="auto">
            <a:xfrm>
              <a:off x="4327444" y="1666628"/>
              <a:ext cx="862500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주요 서비스 내용 </a:t>
              </a:r>
              <a:endParaRPr lang="ko-KR" altLang="en-US" sz="1400" b="1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3581400" y="1941714"/>
              <a:ext cx="2354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0890" y="712700"/>
            <a:ext cx="1069257" cy="309691"/>
            <a:chOff x="4678496" y="1850468"/>
            <a:chExt cx="2576580" cy="309691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5311377" y="1850468"/>
              <a:ext cx="1310839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통신사</a:t>
              </a:r>
              <a:endParaRPr lang="ko-KR" altLang="en-US" sz="1400" b="1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593776" y="712700"/>
            <a:ext cx="844069" cy="309691"/>
            <a:chOff x="4678496" y="1850468"/>
            <a:chExt cx="2576580" cy="309691"/>
          </a:xfrm>
        </p:grpSpPr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>
              <a:off x="5376289" y="1850468"/>
              <a:ext cx="1181018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영역</a:t>
              </a:r>
              <a:endParaRPr lang="ko-KR" altLang="en-US" sz="1400" b="1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632909" y="712700"/>
            <a:ext cx="956138" cy="309691"/>
            <a:chOff x="4678496" y="1850468"/>
            <a:chExt cx="2576580" cy="309691"/>
          </a:xfrm>
        </p:grpSpPr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5445495" y="1850468"/>
              <a:ext cx="1042591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출시</a:t>
              </a:r>
              <a:endParaRPr lang="ko-KR" altLang="en-US" sz="1400" b="1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764830" y="712700"/>
            <a:ext cx="1549350" cy="309691"/>
            <a:chOff x="4678496" y="1850468"/>
            <a:chExt cx="2576580" cy="309691"/>
          </a:xfrm>
        </p:grpSpPr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5645084" y="1850468"/>
              <a:ext cx="643404" cy="3096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pPr algn="ctr" defTabSz="957263" latinLnBrk="0">
                <a:lnSpc>
                  <a:spcPct val="110000"/>
                </a:lnSpc>
                <a:spcBef>
                  <a:spcPct val="20000"/>
                </a:spcBef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비</a:t>
              </a:r>
              <a:r>
                <a:rPr lang="ko-KR" altLang="en-US" sz="1400" b="1" dirty="0">
                  <a:solidFill>
                    <a:prstClr val="black"/>
                  </a:solidFill>
                  <a:latin typeface="LG스마트체 Regular" pitchFamily="50" charset="-127"/>
                  <a:ea typeface="LG스마트체 Regular" pitchFamily="50" charset="-127"/>
                </a:rPr>
                <a:t>고</a:t>
              </a:r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4678496" y="2125554"/>
              <a:ext cx="2576580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latinLnBrk="0">
                <a:defRPr/>
              </a:pPr>
              <a:endParaRPr lang="ko-KR" altLang="en-US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784344" y="2059542"/>
            <a:ext cx="7702556" cy="822515"/>
            <a:chOff x="1784344" y="3435797"/>
            <a:chExt cx="7702556" cy="822515"/>
          </a:xfrm>
        </p:grpSpPr>
        <p:sp>
          <p:nvSpPr>
            <p:cNvPr id="67" name="직사각형 66"/>
            <p:cNvSpPr/>
            <p:nvPr/>
          </p:nvSpPr>
          <p:spPr>
            <a:xfrm>
              <a:off x="1784344" y="3435797"/>
              <a:ext cx="3784032" cy="822515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  <a:effectLst/>
          </p:spPr>
          <p:txBody>
            <a:bodyPr lIns="72000" tIns="72000" rIns="72000" bIns="72000" anchor="t" anchorCtr="0">
              <a:spAutoFit/>
            </a:bodyPr>
            <a:lstStyle/>
            <a:p>
              <a:pPr marL="93663" indent="-93663" defTabSz="762000" latinLnBrk="0">
                <a:buFont typeface="Arial" panose="020B0604020202020204" pitchFamily="34" charset="0"/>
                <a:buChar char="•"/>
              </a:pP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SaaS</a:t>
              </a:r>
              <a:r>
                <a:rPr lang="ko-KR" altLang="en-US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형 </a:t>
              </a: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Big Data Platform “4D Pocket”</a:t>
              </a:r>
            </a:p>
            <a:p>
              <a:pPr marL="173037" lvl="1" defTabSz="762000" latinLnBrk="0"/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: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일본 내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400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개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점포의 매출 데이터와 </a:t>
              </a:r>
              <a:r>
                <a:rPr lang="en-US" altLang="ko-KR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SNS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를 비롯한 </a:t>
              </a:r>
              <a:r>
                <a:rPr lang="ko-KR" altLang="en-US" sz="1100" kern="0" dirty="0" err="1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인터넷에있는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다양한 데이터를 통합하여 수집</a:t>
              </a:r>
              <a:r>
                <a:rPr lang="en-US" altLang="ko-KR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 할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수 있는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Big Data Platform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구축</a:t>
              </a:r>
              <a:endPara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764830" y="3631611"/>
              <a:ext cx="172207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latinLnBrk="0">
                <a:buFont typeface="Arial" panose="020B0604020202020204" pitchFamily="34" charset="0"/>
                <a:buChar char="•"/>
              </a:pPr>
              <a:r>
                <a:rPr lang="ko-KR" altLang="en-US" sz="1100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스튜디오앨리스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ja-JP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スタジオアリ</a:t>
              </a:r>
              <a:r>
                <a:rPr lang="ja-JP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ス</a:t>
              </a:r>
              <a:r>
                <a:rPr lang="en-US" altLang="ja-JP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와 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Partnership</a:t>
              </a:r>
              <a:endParaRPr lang="ja-JP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171450" indent="-171450" latinLnBrk="0">
                <a:buFont typeface="Arial" panose="020B0604020202020204" pitchFamily="34" charset="0"/>
                <a:buChar char="•"/>
              </a:pPr>
              <a:endPara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854560" y="3708555"/>
              <a:ext cx="721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105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’14. 5</a:t>
              </a:r>
              <a:endParaRPr lang="ko-KR" altLang="en-US" sz="10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690617" y="3643198"/>
              <a:ext cx="591022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BD</a:t>
              </a:r>
              <a:endParaRPr lang="ko-KR" altLang="en-US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pic>
        <p:nvPicPr>
          <p:cNvPr id="8194" name="Picture 2" descr="http://cdn.softbank.jp/site/set/common/shared/img/icon_softbank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9" y="1137737"/>
            <a:ext cx="1301141" cy="130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1784344" y="1161607"/>
            <a:ext cx="7702556" cy="822515"/>
            <a:chOff x="1784344" y="3435797"/>
            <a:chExt cx="7702556" cy="822515"/>
          </a:xfrm>
        </p:grpSpPr>
        <p:sp>
          <p:nvSpPr>
            <p:cNvPr id="76" name="직사각형 75"/>
            <p:cNvSpPr/>
            <p:nvPr/>
          </p:nvSpPr>
          <p:spPr>
            <a:xfrm>
              <a:off x="1784344" y="3435797"/>
              <a:ext cx="3784032" cy="822515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  <a:effectLst/>
          </p:spPr>
          <p:txBody>
            <a:bodyPr lIns="72000" tIns="72000" rIns="72000" bIns="72000" anchor="t" anchorCtr="0">
              <a:spAutoFit/>
            </a:bodyPr>
            <a:lstStyle/>
            <a:p>
              <a:pPr marL="93663" indent="-93663" defTabSz="762000" latinLnBrk="0">
                <a:buFont typeface="Arial" panose="020B0604020202020204" pitchFamily="34" charset="0"/>
                <a:buChar char="•"/>
              </a:pP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Big Data  </a:t>
              </a:r>
              <a:r>
                <a:rPr lang="ko-KR" altLang="en-US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활용  </a:t>
              </a: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Network  </a:t>
              </a:r>
              <a:r>
                <a:rPr lang="ko-KR" altLang="en-US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성능 향상</a:t>
              </a:r>
              <a:endParaRPr lang="en-US" altLang="ko-KR" sz="1100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173037" lvl="1" defTabSz="762000" latinLnBrk="0"/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: iPhone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과 </a:t>
              </a:r>
              <a:r>
                <a:rPr lang="en-US" altLang="ko-KR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Android 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스마트 </a:t>
              </a:r>
              <a:r>
                <a:rPr lang="ko-KR" altLang="en-US" sz="1100" kern="0" dirty="0" err="1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폰에서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통신 사업자 및 위치 정보 단말이 거리에 있는지 권외에 있는지</a:t>
              </a:r>
              <a:r>
                <a:rPr lang="en-US" altLang="ko-KR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실제로 통신 가능한 상태인지 여부 등의 정보를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모아 비용 효율적인 지역대책 수립</a:t>
              </a:r>
              <a:endPara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64830" y="3631611"/>
              <a:ext cx="17220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latinLnBrk="0">
                <a:buFont typeface="Arial" panose="020B0604020202020204" pitchFamily="34" charset="0"/>
                <a:buChar char="•"/>
              </a:pP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일본 내 연결 용이성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1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위 달성</a:t>
              </a:r>
              <a:endPara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54560" y="3708555"/>
              <a:ext cx="721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105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’13</a:t>
              </a:r>
              <a:endParaRPr lang="ko-KR" altLang="en-US" sz="10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690617" y="3643198"/>
              <a:ext cx="591022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BD</a:t>
              </a:r>
              <a:endParaRPr lang="ko-KR" altLang="en-US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80" name="직선 연결선 79"/>
          <p:cNvCxnSpPr/>
          <p:nvPr/>
        </p:nvCxnSpPr>
        <p:spPr>
          <a:xfrm>
            <a:off x="1981969" y="2021832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981969" y="3062507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1784344" y="3100215"/>
            <a:ext cx="7702556" cy="991792"/>
            <a:chOff x="1784344" y="5734607"/>
            <a:chExt cx="7702556" cy="991792"/>
          </a:xfrm>
        </p:grpSpPr>
        <p:sp>
          <p:nvSpPr>
            <p:cNvPr id="83" name="직사각형 82"/>
            <p:cNvSpPr/>
            <p:nvPr/>
          </p:nvSpPr>
          <p:spPr>
            <a:xfrm>
              <a:off x="1784344" y="5734607"/>
              <a:ext cx="3784032" cy="991792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  <a:effectLst/>
          </p:spPr>
          <p:txBody>
            <a:bodyPr lIns="72000" tIns="72000" rIns="72000" bIns="72000" anchor="t" anchorCtr="0">
              <a:spAutoFit/>
            </a:bodyPr>
            <a:lstStyle/>
            <a:p>
              <a:pPr marL="93663" indent="-93663" defTabSz="762000" latinLnBrk="0">
                <a:buFont typeface="Arial" panose="020B0604020202020204" pitchFamily="34" charset="0"/>
                <a:buChar char="•"/>
              </a:pPr>
              <a:r>
                <a:rPr lang="ko-KR" altLang="en-US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인공지능 </a:t>
              </a:r>
              <a:r>
                <a:rPr lang="en-US" altLang="ko-KR" sz="1100" b="1" u="sng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Robot “Pepper”</a:t>
              </a:r>
            </a:p>
            <a:p>
              <a:pPr marL="173037" lvl="1" defTabSz="762000" latinLnBrk="0"/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: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감정인식 기능과 </a:t>
              </a:r>
              <a:r>
                <a:rPr lang="ko-KR" altLang="en-US" sz="1100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클라우드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기반의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AI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를 탑재한 </a:t>
              </a:r>
              <a:r>
                <a:rPr lang="ko-KR" altLang="en-US" sz="1100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휴머노이드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로봇으로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kern="0" dirty="0" err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국제의료영상전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2015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에서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Big Data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분석을 통해 환자의 건강상태를 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Sensing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하고 적절한 치료법을 전달하는 모습을 선보임</a:t>
              </a:r>
              <a:endPara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764830" y="6015060"/>
              <a:ext cx="17220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latinLnBrk="0">
                <a:buFont typeface="Arial" panose="020B0604020202020204" pitchFamily="34" charset="0"/>
                <a:buChar char="•"/>
              </a:pP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GE Healthcare Japan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과</a:t>
              </a:r>
              <a:r>
                <a:rPr lang="en-US" altLang="ko-KR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100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협력</a:t>
              </a:r>
              <a:endParaRPr lang="ko-KR" altLang="en-US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54560" y="6099698"/>
              <a:ext cx="721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105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’15 4</a:t>
              </a:r>
              <a:endParaRPr lang="ko-KR" altLang="en-US" sz="10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5690859" y="6026647"/>
              <a:ext cx="591022" cy="407712"/>
              <a:chOff x="5690859" y="6361308"/>
              <a:chExt cx="591022" cy="407712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5690859" y="6361308"/>
                <a:ext cx="591022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sz="1000" dirty="0" smtClean="0">
                    <a:solidFill>
                      <a:prstClr val="black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BD</a:t>
                </a:r>
                <a:endParaRPr lang="ko-KR" altLang="en-US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5690859" y="6589020"/>
                <a:ext cx="591022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sz="1000" dirty="0" smtClean="0">
                    <a:solidFill>
                      <a:prstClr val="black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ITG</a:t>
                </a:r>
                <a:endParaRPr lang="ko-KR" altLang="en-US" sz="10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</p:grpSp>
      <p:sp>
        <p:nvSpPr>
          <p:cNvPr id="39" name="실행 단추: 뒤로 또는 이전 38">
            <a:hlinkClick r:id="rId3" action="ppaction://hlinksldjump" highlightClick="1"/>
          </p:cNvPr>
          <p:cNvSpPr/>
          <p:nvPr/>
        </p:nvSpPr>
        <p:spPr>
          <a:xfrm>
            <a:off x="9576200" y="169772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0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>
          <a:xfrm>
            <a:off x="273050" y="1916832"/>
            <a:ext cx="4463926" cy="43979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61" name="직선 연결선 260"/>
          <p:cNvCxnSpPr/>
          <p:nvPr/>
        </p:nvCxnSpPr>
        <p:spPr>
          <a:xfrm>
            <a:off x="376518" y="4317624"/>
            <a:ext cx="39639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>
            <a:off x="376518" y="4045481"/>
            <a:ext cx="39639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76518" y="3762453"/>
            <a:ext cx="39639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5152660" y="1475906"/>
            <a:ext cx="4463926" cy="4409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5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To-Be : Multi-Dimension Customer Profiling (</a:t>
            </a:r>
            <a:r>
              <a:rPr lang="ko-KR" altLang="en-US" sz="15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 기반</a:t>
            </a:r>
            <a:r>
              <a:rPr lang="en-US" altLang="ko-KR" sz="15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5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152660" y="1916832"/>
            <a:ext cx="4463926" cy="43979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050" y="1475906"/>
            <a:ext cx="4463926" cy="4409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5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As-Is : </a:t>
            </a:r>
            <a:r>
              <a:rPr lang="ko-KR" altLang="en-US" sz="15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공급자 관점의 단편적 고객 행동 정보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영역별 전략 방향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069952" y="173037"/>
            <a:ext cx="6569347" cy="33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algn="r" latinLnBrk="0"/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2.1 Internal :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① 고객정보자산화 강화</a:t>
            </a:r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 - New Profiling Approach</a:t>
            </a:r>
            <a:endParaRPr lang="ko-KR" altLang="en-US" sz="1600" dirty="0">
              <a:ea typeface="LG스마트체 Regular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6518" y="5083408"/>
            <a:ext cx="4256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고객이해를 위한 사고 확장의 한계</a:t>
            </a:r>
            <a:endParaRPr lang="en-US" altLang="ko-KR" sz="14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2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전통적인 고객을 바라보는 관점은 공급자 업무 활동 중심으로 정의되어 연결과 확장을 위한 별도의 관점 변환이 필요하였으나 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To-be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에서는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Fact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정보 및 분석을 통한 예측정보까지 포괄하는 고객 중심의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Viewpoint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로 전환하도록 함</a:t>
            </a:r>
            <a:endParaRPr lang="en-US" altLang="ko-KR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33602" y="5441834"/>
            <a:ext cx="4332550" cy="8463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7800" indent="-177800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피상적으로 얻어지는 고객 정보 기반 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(Fact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정보 중심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marL="177800" indent="-177800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고객을 중심으로 모든 정보가 유기적으로 연계되어 있지 않음</a:t>
            </a:r>
            <a:endParaRPr lang="en-US" altLang="ko-KR" sz="13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7800" indent="-177800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경쟁사도 진행 가능한 수준의 </a:t>
            </a:r>
            <a:r>
              <a:rPr lang="ko-KR" altLang="en-US" sz="13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인사이트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도출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169024" y="5441834"/>
            <a:ext cx="4519570" cy="82945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ko-KR"/>
            </a:defPPr>
            <a:lvl1pPr marL="177800" indent="-177800" latinLnBrk="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0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dirty="0" smtClean="0"/>
              <a:t>Fact + </a:t>
            </a:r>
            <a:r>
              <a:rPr lang="ko-KR" altLang="en-US" dirty="0" smtClean="0"/>
              <a:t>분석 통한 예측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활동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까지 포함해 나감</a:t>
            </a:r>
            <a:endParaRPr lang="en-US" altLang="ko-KR" dirty="0" smtClean="0"/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 </a:t>
            </a:r>
            <a:r>
              <a:rPr lang="ko-KR" altLang="en-US" dirty="0" smtClean="0"/>
              <a:t>지속적인 </a:t>
            </a:r>
            <a:r>
              <a:rPr lang="en-US" altLang="ko-KR" dirty="0" smtClean="0"/>
              <a:t>Data Curating</a:t>
            </a:r>
            <a:r>
              <a:rPr lang="ko-KR" altLang="en-US" dirty="0" smtClean="0"/>
              <a:t>을 통해 정교화 </a:t>
            </a:r>
            <a:r>
              <a:rPr lang="en-US" altLang="ko-KR" dirty="0" smtClean="0"/>
              <a:t>(By Data Scientist)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 </a:t>
            </a:r>
            <a:r>
              <a:rPr lang="ko-KR" altLang="en-US" dirty="0" smtClean="0"/>
              <a:t>내부 외 연결 가능한 외부 정보도 연계 기반 분석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축적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00472" y="6298978"/>
            <a:ext cx="94211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주</a:t>
            </a:r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Data Curating : 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분석을</a:t>
            </a:r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담당하는 </a:t>
            </a:r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Data Scientist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들이 전사관점 나오는 각종 고객 정보</a:t>
            </a:r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(Fact+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분석기반</a:t>
            </a:r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상기 모델에 기반하여 지속적으로 확인</a:t>
            </a:r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축적하고 활용할 수 있도록 수행하는 업무</a:t>
            </a:r>
            <a:endParaRPr lang="ko-KR" altLang="en-US" sz="1100" dirty="0"/>
          </a:p>
        </p:txBody>
      </p:sp>
      <p:sp>
        <p:nvSpPr>
          <p:cNvPr id="215" name="TextBox 214"/>
          <p:cNvSpPr txBox="1"/>
          <p:nvPr/>
        </p:nvSpPr>
        <p:spPr>
          <a:xfrm>
            <a:off x="333602" y="1984484"/>
            <a:ext cx="4332550" cy="5537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7800" indent="-177800" latinLnBrk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업무 중심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공급자 중심이며 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Silo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기반이라 고객의 정보를 단편적으로만 파악 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(Single View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기반이 아님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3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1869804" y="2621832"/>
            <a:ext cx="1270418" cy="33745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LG U+</a:t>
            </a:r>
            <a:endParaRPr kumimoji="1"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548548" y="3181919"/>
            <a:ext cx="749556" cy="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무선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</a:t>
            </a:r>
          </a:p>
        </p:txBody>
      </p:sp>
      <p:sp>
        <p:nvSpPr>
          <p:cNvPr id="218" name="직사각형 217"/>
          <p:cNvSpPr/>
          <p:nvPr/>
        </p:nvSpPr>
        <p:spPr>
          <a:xfrm>
            <a:off x="1436647" y="3181919"/>
            <a:ext cx="749556" cy="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유선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2324746" y="3181919"/>
            <a:ext cx="749556" cy="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IPTV</a:t>
            </a:r>
          </a:p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</a:t>
            </a:r>
            <a:r>
              <a: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스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3212844" y="3181919"/>
            <a:ext cx="749556" cy="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Home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IoT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</a:t>
            </a:r>
            <a:r>
              <a: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스</a:t>
            </a:r>
            <a:endParaRPr lang="ko-KR" altLang="en-US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66660" y="3117571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…</a:t>
            </a:r>
            <a:endParaRPr lang="ko-KR" altLang="en-US" sz="2800" dirty="0"/>
          </a:p>
        </p:txBody>
      </p:sp>
      <p:cxnSp>
        <p:nvCxnSpPr>
          <p:cNvPr id="11" name="꺾인 연결선 10"/>
          <p:cNvCxnSpPr>
            <a:stCxn id="216" idx="2"/>
            <a:endCxn id="217" idx="0"/>
          </p:cNvCxnSpPr>
          <p:nvPr/>
        </p:nvCxnSpPr>
        <p:spPr>
          <a:xfrm rot="5400000">
            <a:off x="1602855" y="2279761"/>
            <a:ext cx="222630" cy="1581687"/>
          </a:xfrm>
          <a:prstGeom prst="bentConnector3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꺾인 연결선 220"/>
          <p:cNvCxnSpPr>
            <a:stCxn id="216" idx="2"/>
            <a:endCxn id="218" idx="0"/>
          </p:cNvCxnSpPr>
          <p:nvPr/>
        </p:nvCxnSpPr>
        <p:spPr>
          <a:xfrm rot="5400000">
            <a:off x="2046904" y="2723810"/>
            <a:ext cx="222630" cy="693588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꺾인 연결선 221"/>
          <p:cNvCxnSpPr>
            <a:stCxn id="216" idx="2"/>
            <a:endCxn id="219" idx="0"/>
          </p:cNvCxnSpPr>
          <p:nvPr/>
        </p:nvCxnSpPr>
        <p:spPr>
          <a:xfrm rot="16200000" flipH="1">
            <a:off x="2490953" y="2973348"/>
            <a:ext cx="222630" cy="19451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꺾인 연결선 222"/>
          <p:cNvCxnSpPr>
            <a:stCxn id="216" idx="2"/>
            <a:endCxn id="220" idx="0"/>
          </p:cNvCxnSpPr>
          <p:nvPr/>
        </p:nvCxnSpPr>
        <p:spPr>
          <a:xfrm rot="16200000" flipH="1">
            <a:off x="2935002" y="2529299"/>
            <a:ext cx="222630" cy="108260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29312" y="3640708"/>
            <a:ext cx="588028" cy="27076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" rIns="36000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가입정</a:t>
            </a:r>
            <a:r>
              <a:rPr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보</a:t>
            </a:r>
            <a:endParaRPr lang="ko-KR" altLang="en-US" sz="11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517411" y="3640708"/>
            <a:ext cx="588028" cy="27076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" rIns="36000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가입정</a:t>
            </a:r>
            <a:r>
              <a:rPr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보</a:t>
            </a:r>
            <a:endParaRPr lang="ko-KR" altLang="en-US" sz="11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431811" y="3640708"/>
            <a:ext cx="588028" cy="27076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" rIns="36000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가입정</a:t>
            </a:r>
            <a:r>
              <a:rPr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보</a:t>
            </a:r>
            <a:endParaRPr lang="ko-KR" altLang="en-US" sz="11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3293608" y="3640708"/>
            <a:ext cx="588028" cy="27076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" rIns="36000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가입정</a:t>
            </a:r>
            <a:r>
              <a:rPr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보</a:t>
            </a:r>
            <a:endParaRPr lang="ko-KR" altLang="en-US" sz="11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562138" y="3923736"/>
            <a:ext cx="722376" cy="26161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" rIns="36000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서비스정보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1450237" y="3923736"/>
            <a:ext cx="722376" cy="27076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" rIns="36000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서비스정보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2364637" y="3923736"/>
            <a:ext cx="722376" cy="27076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" rIns="36000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서비스정보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3226434" y="3923736"/>
            <a:ext cx="722376" cy="27076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" rIns="36000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서비스정보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562138" y="4206765"/>
            <a:ext cx="722376" cy="26161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" rIns="36000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통화정보</a:t>
            </a:r>
            <a:endParaRPr lang="en-US" altLang="ko-KR" sz="11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450237" y="4206765"/>
            <a:ext cx="722376" cy="27076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" rIns="36000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통화정보</a:t>
            </a:r>
          </a:p>
        </p:txBody>
      </p:sp>
      <p:sp>
        <p:nvSpPr>
          <p:cNvPr id="239" name="TextBox 238"/>
          <p:cNvSpPr txBox="1"/>
          <p:nvPr/>
        </p:nvSpPr>
        <p:spPr>
          <a:xfrm rot="5400000">
            <a:off x="785522" y="4409125"/>
            <a:ext cx="383570" cy="261610"/>
          </a:xfrm>
          <a:prstGeom prst="rect">
            <a:avLst/>
          </a:prstGeom>
          <a:noFill/>
        </p:spPr>
        <p:txBody>
          <a:bodyPr vert="horz" wrap="square" lIns="36000" rIns="36000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…</a:t>
            </a:r>
          </a:p>
        </p:txBody>
      </p:sp>
      <p:sp>
        <p:nvSpPr>
          <p:cNvPr id="240" name="TextBox 239"/>
          <p:cNvSpPr txBox="1"/>
          <p:nvPr/>
        </p:nvSpPr>
        <p:spPr>
          <a:xfrm rot="5400000">
            <a:off x="1678152" y="4409125"/>
            <a:ext cx="383570" cy="261610"/>
          </a:xfrm>
          <a:prstGeom prst="rect">
            <a:avLst/>
          </a:prstGeom>
          <a:noFill/>
        </p:spPr>
        <p:txBody>
          <a:bodyPr vert="horz" wrap="square" lIns="36000" rIns="36000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…</a:t>
            </a:r>
          </a:p>
        </p:txBody>
      </p:sp>
      <p:sp>
        <p:nvSpPr>
          <p:cNvPr id="241" name="TextBox 240"/>
          <p:cNvSpPr txBox="1"/>
          <p:nvPr/>
        </p:nvSpPr>
        <p:spPr>
          <a:xfrm rot="5400000">
            <a:off x="2570780" y="4173087"/>
            <a:ext cx="383570" cy="261610"/>
          </a:xfrm>
          <a:prstGeom prst="rect">
            <a:avLst/>
          </a:prstGeom>
          <a:noFill/>
        </p:spPr>
        <p:txBody>
          <a:bodyPr vert="horz" wrap="square" lIns="36000" rIns="36000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…</a:t>
            </a:r>
          </a:p>
        </p:txBody>
      </p:sp>
      <p:sp>
        <p:nvSpPr>
          <p:cNvPr id="242" name="TextBox 241"/>
          <p:cNvSpPr txBox="1"/>
          <p:nvPr/>
        </p:nvSpPr>
        <p:spPr>
          <a:xfrm rot="5400000">
            <a:off x="3463410" y="4173087"/>
            <a:ext cx="383570" cy="261610"/>
          </a:xfrm>
          <a:prstGeom prst="rect">
            <a:avLst/>
          </a:prstGeom>
          <a:noFill/>
        </p:spPr>
        <p:txBody>
          <a:bodyPr vert="horz" wrap="square" lIns="36000" rIns="36000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…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562138" y="4674851"/>
            <a:ext cx="722376" cy="26161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" rIns="36000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분석정보</a:t>
            </a:r>
            <a:endParaRPr lang="en-US" altLang="ko-KR" sz="11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450237" y="4674851"/>
            <a:ext cx="722376" cy="27076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" rIns="36000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분석정보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2360712" y="4674851"/>
            <a:ext cx="722376" cy="26161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" rIns="36000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분석정보</a:t>
            </a:r>
            <a:endParaRPr lang="en-US" altLang="ko-KR" sz="11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248811" y="4674851"/>
            <a:ext cx="722376" cy="27076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" rIns="36000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분석정보</a:t>
            </a:r>
          </a:p>
        </p:txBody>
      </p:sp>
      <p:grpSp>
        <p:nvGrpSpPr>
          <p:cNvPr id="73" name="그룹 72"/>
          <p:cNvGrpSpPr/>
          <p:nvPr/>
        </p:nvGrpSpPr>
        <p:grpSpPr>
          <a:xfrm rot="2650344">
            <a:off x="3065829" y="3665019"/>
            <a:ext cx="222138" cy="222138"/>
            <a:chOff x="-907109" y="1369746"/>
            <a:chExt cx="285793" cy="285793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-907109" y="1512643"/>
              <a:ext cx="285793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rot="16200000">
              <a:off x="-907109" y="1512643"/>
              <a:ext cx="285793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그룹 248"/>
          <p:cNvGrpSpPr/>
          <p:nvPr/>
        </p:nvGrpSpPr>
        <p:grpSpPr>
          <a:xfrm rot="2650344">
            <a:off x="2162315" y="3665019"/>
            <a:ext cx="222138" cy="222138"/>
            <a:chOff x="-907109" y="1369746"/>
            <a:chExt cx="285793" cy="285793"/>
          </a:xfrm>
        </p:grpSpPr>
        <p:cxnSp>
          <p:nvCxnSpPr>
            <p:cNvPr id="250" name="직선 연결선 249"/>
            <p:cNvCxnSpPr/>
            <p:nvPr/>
          </p:nvCxnSpPr>
          <p:spPr>
            <a:xfrm>
              <a:off x="-907109" y="1512643"/>
              <a:ext cx="285793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16200000">
              <a:off x="-907109" y="1512643"/>
              <a:ext cx="285793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그룹 251"/>
          <p:cNvGrpSpPr/>
          <p:nvPr/>
        </p:nvGrpSpPr>
        <p:grpSpPr>
          <a:xfrm rot="2650344">
            <a:off x="3065829" y="3937163"/>
            <a:ext cx="222138" cy="222138"/>
            <a:chOff x="-907109" y="1369746"/>
            <a:chExt cx="285793" cy="285793"/>
          </a:xfrm>
        </p:grpSpPr>
        <p:cxnSp>
          <p:nvCxnSpPr>
            <p:cNvPr id="253" name="직선 연결선 252"/>
            <p:cNvCxnSpPr/>
            <p:nvPr/>
          </p:nvCxnSpPr>
          <p:spPr>
            <a:xfrm>
              <a:off x="-907109" y="1512643"/>
              <a:ext cx="285793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 rot="16200000">
              <a:off x="-907109" y="1512643"/>
              <a:ext cx="285793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그룹 254"/>
          <p:cNvGrpSpPr/>
          <p:nvPr/>
        </p:nvGrpSpPr>
        <p:grpSpPr>
          <a:xfrm rot="2650344">
            <a:off x="2162315" y="3937163"/>
            <a:ext cx="222138" cy="222138"/>
            <a:chOff x="-907109" y="1369746"/>
            <a:chExt cx="285793" cy="285793"/>
          </a:xfrm>
        </p:grpSpPr>
        <p:cxnSp>
          <p:nvCxnSpPr>
            <p:cNvPr id="256" name="직선 연결선 255"/>
            <p:cNvCxnSpPr/>
            <p:nvPr/>
          </p:nvCxnSpPr>
          <p:spPr>
            <a:xfrm>
              <a:off x="-907109" y="1512643"/>
              <a:ext cx="285793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 rot="16200000">
              <a:off x="-907109" y="1512643"/>
              <a:ext cx="285793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그룹 257"/>
          <p:cNvGrpSpPr/>
          <p:nvPr/>
        </p:nvGrpSpPr>
        <p:grpSpPr>
          <a:xfrm rot="2650344">
            <a:off x="1269686" y="3937163"/>
            <a:ext cx="222138" cy="222138"/>
            <a:chOff x="-907109" y="1369746"/>
            <a:chExt cx="285793" cy="285793"/>
          </a:xfrm>
        </p:grpSpPr>
        <p:cxnSp>
          <p:nvCxnSpPr>
            <p:cNvPr id="259" name="직선 연결선 258"/>
            <p:cNvCxnSpPr/>
            <p:nvPr/>
          </p:nvCxnSpPr>
          <p:spPr>
            <a:xfrm>
              <a:off x="-907109" y="1512643"/>
              <a:ext cx="285793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rot="16200000">
              <a:off x="-907109" y="1512643"/>
              <a:ext cx="285793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그룹 261"/>
          <p:cNvGrpSpPr/>
          <p:nvPr/>
        </p:nvGrpSpPr>
        <p:grpSpPr>
          <a:xfrm rot="2650344">
            <a:off x="1269686" y="4231077"/>
            <a:ext cx="222138" cy="222138"/>
            <a:chOff x="-907109" y="1369746"/>
            <a:chExt cx="285793" cy="285793"/>
          </a:xfrm>
        </p:grpSpPr>
        <p:cxnSp>
          <p:nvCxnSpPr>
            <p:cNvPr id="263" name="직선 연결선 262"/>
            <p:cNvCxnSpPr/>
            <p:nvPr/>
          </p:nvCxnSpPr>
          <p:spPr>
            <a:xfrm>
              <a:off x="-907109" y="1512643"/>
              <a:ext cx="285793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6200000">
              <a:off x="-907109" y="1512643"/>
              <a:ext cx="285793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그룹 264"/>
          <p:cNvGrpSpPr/>
          <p:nvPr/>
        </p:nvGrpSpPr>
        <p:grpSpPr>
          <a:xfrm rot="2650344">
            <a:off x="834258" y="4688277"/>
            <a:ext cx="222138" cy="222138"/>
            <a:chOff x="-907109" y="1369746"/>
            <a:chExt cx="285793" cy="285793"/>
          </a:xfrm>
        </p:grpSpPr>
        <p:cxnSp>
          <p:nvCxnSpPr>
            <p:cNvPr id="266" name="직선 연결선 265"/>
            <p:cNvCxnSpPr/>
            <p:nvPr/>
          </p:nvCxnSpPr>
          <p:spPr>
            <a:xfrm>
              <a:off x="-907109" y="1512643"/>
              <a:ext cx="285793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rot="16200000">
              <a:off x="-907109" y="1512643"/>
              <a:ext cx="285793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그룹 267"/>
          <p:cNvGrpSpPr/>
          <p:nvPr/>
        </p:nvGrpSpPr>
        <p:grpSpPr>
          <a:xfrm rot="2650344">
            <a:off x="1694230" y="4688277"/>
            <a:ext cx="222138" cy="222138"/>
            <a:chOff x="-907109" y="1369746"/>
            <a:chExt cx="285793" cy="285793"/>
          </a:xfrm>
        </p:grpSpPr>
        <p:cxnSp>
          <p:nvCxnSpPr>
            <p:cNvPr id="269" name="직선 연결선 268"/>
            <p:cNvCxnSpPr/>
            <p:nvPr/>
          </p:nvCxnSpPr>
          <p:spPr>
            <a:xfrm>
              <a:off x="-907109" y="1512643"/>
              <a:ext cx="285793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rot="16200000">
              <a:off x="-907109" y="1512643"/>
              <a:ext cx="285793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그룹 270"/>
          <p:cNvGrpSpPr/>
          <p:nvPr/>
        </p:nvGrpSpPr>
        <p:grpSpPr>
          <a:xfrm rot="2650344">
            <a:off x="2586859" y="4688276"/>
            <a:ext cx="222138" cy="222138"/>
            <a:chOff x="-907109" y="1369746"/>
            <a:chExt cx="285793" cy="285793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-907109" y="1512643"/>
              <a:ext cx="285793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rot="16200000">
              <a:off x="-907109" y="1512643"/>
              <a:ext cx="285793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그룹 273"/>
          <p:cNvGrpSpPr/>
          <p:nvPr/>
        </p:nvGrpSpPr>
        <p:grpSpPr>
          <a:xfrm rot="2650344">
            <a:off x="3446831" y="4688276"/>
            <a:ext cx="222138" cy="222138"/>
            <a:chOff x="-907109" y="1369746"/>
            <a:chExt cx="285793" cy="285793"/>
          </a:xfrm>
        </p:grpSpPr>
        <p:cxnSp>
          <p:nvCxnSpPr>
            <p:cNvPr id="275" name="직선 연결선 274"/>
            <p:cNvCxnSpPr/>
            <p:nvPr/>
          </p:nvCxnSpPr>
          <p:spPr>
            <a:xfrm>
              <a:off x="-907109" y="1512643"/>
              <a:ext cx="285793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rot="16200000">
              <a:off x="-907109" y="1512643"/>
              <a:ext cx="285793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타원 197"/>
          <p:cNvSpPr/>
          <p:nvPr/>
        </p:nvSpPr>
        <p:spPr>
          <a:xfrm>
            <a:off x="6653588" y="3108003"/>
            <a:ext cx="1281868" cy="12818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</a:t>
            </a:r>
          </a:p>
        </p:txBody>
      </p:sp>
      <p:sp>
        <p:nvSpPr>
          <p:cNvPr id="199" name="타원 198"/>
          <p:cNvSpPr/>
          <p:nvPr/>
        </p:nvSpPr>
        <p:spPr>
          <a:xfrm>
            <a:off x="7034162" y="3488574"/>
            <a:ext cx="520721" cy="52072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6953628" y="3149765"/>
            <a:ext cx="716001" cy="38285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ko-KR"/>
            </a:defPPr>
            <a:lvl1pPr algn="ctr" latinLnBrk="0">
              <a:lnSpc>
                <a:spcPct val="90000"/>
              </a:lnSpc>
              <a:defRPr sz="1200" b="1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sz="1100" dirty="0" smtClean="0"/>
              <a:t>빅데이</a:t>
            </a:r>
            <a:r>
              <a:rPr lang="ko-KR" altLang="en-US" sz="1100" dirty="0"/>
              <a:t>터</a:t>
            </a:r>
            <a:endParaRPr lang="en-US" altLang="ko-KR" sz="1100" dirty="0" smtClean="0"/>
          </a:p>
          <a:p>
            <a:r>
              <a:rPr lang="ko-KR" altLang="en-US" sz="1100" dirty="0" smtClean="0"/>
              <a:t>분석</a:t>
            </a:r>
            <a:r>
              <a:rPr lang="en-US" altLang="ko-KR" sz="1100" dirty="0"/>
              <a:t>/</a:t>
            </a:r>
            <a:r>
              <a:rPr lang="ko-KR" altLang="en-US" sz="1100" dirty="0"/>
              <a:t>활용</a:t>
            </a:r>
            <a:r>
              <a:rPr lang="en-US" altLang="ko-KR" sz="1100" dirty="0" smtClean="0"/>
              <a:t>/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993819" y="3965134"/>
            <a:ext cx="635621" cy="38285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Data</a:t>
            </a:r>
          </a:p>
          <a:p>
            <a:pPr algn="ctr" latinLnBrk="0">
              <a:lnSpc>
                <a:spcPct val="9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Curating</a:t>
            </a:r>
            <a:endParaRPr lang="ko-KR" altLang="en-US" sz="1100" b="1" dirty="0" smtClean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2" name="타원 201"/>
          <p:cNvSpPr/>
          <p:nvPr/>
        </p:nvSpPr>
        <p:spPr>
          <a:xfrm>
            <a:off x="6223692" y="2550103"/>
            <a:ext cx="520721" cy="520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1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Comm.</a:t>
            </a:r>
            <a:endParaRPr lang="ko-KR" altLang="en-US" sz="11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3" name="타원 202"/>
          <p:cNvSpPr/>
          <p:nvPr/>
        </p:nvSpPr>
        <p:spPr>
          <a:xfrm>
            <a:off x="7105343" y="2501347"/>
            <a:ext cx="520721" cy="520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소비</a:t>
            </a:r>
          </a:p>
        </p:txBody>
      </p:sp>
      <p:sp>
        <p:nvSpPr>
          <p:cNvPr id="204" name="타원 203"/>
          <p:cNvSpPr/>
          <p:nvPr/>
        </p:nvSpPr>
        <p:spPr>
          <a:xfrm>
            <a:off x="8007256" y="2633396"/>
            <a:ext cx="520721" cy="520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1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생산</a:t>
            </a:r>
            <a:endParaRPr lang="ko-KR" altLang="en-US" sz="11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5" name="타원 204"/>
          <p:cNvSpPr/>
          <p:nvPr/>
        </p:nvSpPr>
        <p:spPr>
          <a:xfrm>
            <a:off x="8174463" y="3371447"/>
            <a:ext cx="520721" cy="520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1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구매</a:t>
            </a:r>
            <a:endParaRPr lang="ko-KR" altLang="en-US" sz="11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6" name="타원 205"/>
          <p:cNvSpPr/>
          <p:nvPr/>
        </p:nvSpPr>
        <p:spPr>
          <a:xfrm>
            <a:off x="7875265" y="4040568"/>
            <a:ext cx="520721" cy="520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1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관계</a:t>
            </a:r>
            <a:endParaRPr lang="ko-KR" altLang="en-US" sz="11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07" name="직선 연결선 206"/>
          <p:cNvCxnSpPr>
            <a:stCxn id="199" idx="1"/>
            <a:endCxn id="202" idx="5"/>
          </p:cNvCxnSpPr>
          <p:nvPr/>
        </p:nvCxnSpPr>
        <p:spPr>
          <a:xfrm flipH="1" flipV="1">
            <a:off x="6668155" y="2994565"/>
            <a:ext cx="442265" cy="5702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99" idx="0"/>
            <a:endCxn id="203" idx="4"/>
          </p:cNvCxnSpPr>
          <p:nvPr/>
        </p:nvCxnSpPr>
        <p:spPr>
          <a:xfrm flipV="1">
            <a:off x="7294523" y="3022067"/>
            <a:ext cx="71181" cy="46650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199" idx="7"/>
            <a:endCxn id="204" idx="3"/>
          </p:cNvCxnSpPr>
          <p:nvPr/>
        </p:nvCxnSpPr>
        <p:spPr>
          <a:xfrm flipV="1">
            <a:off x="7478625" y="3077858"/>
            <a:ext cx="604889" cy="4869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99" idx="6"/>
            <a:endCxn id="205" idx="2"/>
          </p:cNvCxnSpPr>
          <p:nvPr/>
        </p:nvCxnSpPr>
        <p:spPr>
          <a:xfrm flipV="1">
            <a:off x="7554883" y="3631807"/>
            <a:ext cx="619580" cy="11712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stCxn id="199" idx="5"/>
            <a:endCxn id="206" idx="1"/>
          </p:cNvCxnSpPr>
          <p:nvPr/>
        </p:nvCxnSpPr>
        <p:spPr>
          <a:xfrm>
            <a:off x="7478625" y="3933036"/>
            <a:ext cx="472898" cy="1837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타원 211"/>
          <p:cNvSpPr/>
          <p:nvPr/>
        </p:nvSpPr>
        <p:spPr>
          <a:xfrm>
            <a:off x="5897606" y="3275213"/>
            <a:ext cx="520721" cy="520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이동</a:t>
            </a:r>
            <a:endParaRPr lang="en-US" altLang="ko-KR" sz="11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6778367" y="2169706"/>
            <a:ext cx="342289" cy="3422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9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비디오</a:t>
            </a:r>
          </a:p>
        </p:txBody>
      </p:sp>
      <p:sp>
        <p:nvSpPr>
          <p:cNvPr id="214" name="타원 213"/>
          <p:cNvSpPr/>
          <p:nvPr/>
        </p:nvSpPr>
        <p:spPr>
          <a:xfrm>
            <a:off x="7113240" y="1983598"/>
            <a:ext cx="342289" cy="3422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9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음악</a:t>
            </a:r>
            <a:endParaRPr lang="ko-KR" altLang="en-US" sz="9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7473280" y="2006591"/>
            <a:ext cx="342289" cy="3422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9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IoT</a:t>
            </a:r>
            <a:endParaRPr lang="ko-KR" altLang="en-US" sz="9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34" name="직선 연결선 233"/>
          <p:cNvCxnSpPr>
            <a:stCxn id="203" idx="0"/>
            <a:endCxn id="213" idx="5"/>
          </p:cNvCxnSpPr>
          <p:nvPr/>
        </p:nvCxnSpPr>
        <p:spPr>
          <a:xfrm flipH="1" flipV="1">
            <a:off x="7070529" y="2461868"/>
            <a:ext cx="295175" cy="394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stCxn id="203" idx="0"/>
            <a:endCxn id="214" idx="4"/>
          </p:cNvCxnSpPr>
          <p:nvPr/>
        </p:nvCxnSpPr>
        <p:spPr>
          <a:xfrm flipH="1" flipV="1">
            <a:off x="7284385" y="2325887"/>
            <a:ext cx="81319" cy="1754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>
            <a:stCxn id="203" idx="0"/>
            <a:endCxn id="233" idx="3"/>
          </p:cNvCxnSpPr>
          <p:nvPr/>
        </p:nvCxnSpPr>
        <p:spPr>
          <a:xfrm flipV="1">
            <a:off x="7365704" y="2298753"/>
            <a:ext cx="157703" cy="20259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타원 237"/>
          <p:cNvSpPr/>
          <p:nvPr/>
        </p:nvSpPr>
        <p:spPr>
          <a:xfrm>
            <a:off x="5555317" y="2071328"/>
            <a:ext cx="342289" cy="3422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9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통화</a:t>
            </a:r>
            <a:endParaRPr lang="ko-KR" altLang="en-US" sz="9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47" name="직선 연결선 246"/>
          <p:cNvCxnSpPr>
            <a:stCxn id="202" idx="1"/>
            <a:endCxn id="238" idx="5"/>
          </p:cNvCxnSpPr>
          <p:nvPr/>
        </p:nvCxnSpPr>
        <p:spPr>
          <a:xfrm flipH="1" flipV="1">
            <a:off x="5847479" y="2363490"/>
            <a:ext cx="452471" cy="2628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타원 276"/>
          <p:cNvSpPr/>
          <p:nvPr/>
        </p:nvSpPr>
        <p:spPr>
          <a:xfrm>
            <a:off x="5978863" y="2094542"/>
            <a:ext cx="342289" cy="3422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9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문자</a:t>
            </a:r>
            <a:endParaRPr lang="ko-KR" altLang="en-US" sz="9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78" name="직선 연결선 277"/>
          <p:cNvCxnSpPr>
            <a:stCxn id="202" idx="1"/>
            <a:endCxn id="277" idx="5"/>
          </p:cNvCxnSpPr>
          <p:nvPr/>
        </p:nvCxnSpPr>
        <p:spPr>
          <a:xfrm flipH="1" flipV="1">
            <a:off x="6271025" y="2386704"/>
            <a:ext cx="28925" cy="2396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타원 278"/>
          <p:cNvSpPr/>
          <p:nvPr/>
        </p:nvSpPr>
        <p:spPr>
          <a:xfrm>
            <a:off x="6321152" y="1988840"/>
            <a:ext cx="342289" cy="3422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9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VoC</a:t>
            </a:r>
            <a:endParaRPr lang="ko-KR" altLang="en-US" sz="9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80" name="직선 연결선 279"/>
          <p:cNvCxnSpPr>
            <a:stCxn id="202" idx="1"/>
            <a:endCxn id="279" idx="4"/>
          </p:cNvCxnSpPr>
          <p:nvPr/>
        </p:nvCxnSpPr>
        <p:spPr>
          <a:xfrm flipV="1">
            <a:off x="6299950" y="2331129"/>
            <a:ext cx="192347" cy="2952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타원 280"/>
          <p:cNvSpPr/>
          <p:nvPr/>
        </p:nvSpPr>
        <p:spPr>
          <a:xfrm>
            <a:off x="8280574" y="2120775"/>
            <a:ext cx="342289" cy="3422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9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사진</a:t>
            </a:r>
            <a:endParaRPr lang="ko-KR" altLang="en-US" sz="9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2" name="타원 281"/>
          <p:cNvSpPr/>
          <p:nvPr/>
        </p:nvSpPr>
        <p:spPr>
          <a:xfrm>
            <a:off x="8749377" y="2022396"/>
            <a:ext cx="342289" cy="3422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9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글</a:t>
            </a:r>
            <a:endParaRPr lang="ko-KR" altLang="en-US" sz="9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3" name="타원 282"/>
          <p:cNvSpPr/>
          <p:nvPr/>
        </p:nvSpPr>
        <p:spPr>
          <a:xfrm>
            <a:off x="8778786" y="2445922"/>
            <a:ext cx="342289" cy="3422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9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동영상</a:t>
            </a:r>
          </a:p>
        </p:txBody>
      </p:sp>
      <p:cxnSp>
        <p:nvCxnSpPr>
          <p:cNvPr id="284" name="직선 연결선 283"/>
          <p:cNvCxnSpPr>
            <a:endCxn id="281" idx="4"/>
          </p:cNvCxnSpPr>
          <p:nvPr/>
        </p:nvCxnSpPr>
        <p:spPr>
          <a:xfrm flipH="1" flipV="1">
            <a:off x="8451719" y="2463064"/>
            <a:ext cx="27972" cy="24659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>
            <a:stCxn id="204" idx="7"/>
            <a:endCxn id="282" idx="3"/>
          </p:cNvCxnSpPr>
          <p:nvPr/>
        </p:nvCxnSpPr>
        <p:spPr>
          <a:xfrm flipV="1">
            <a:off x="8451719" y="2314558"/>
            <a:ext cx="347785" cy="39509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>
            <a:stCxn id="204" idx="7"/>
            <a:endCxn id="283" idx="3"/>
          </p:cNvCxnSpPr>
          <p:nvPr/>
        </p:nvCxnSpPr>
        <p:spPr>
          <a:xfrm>
            <a:off x="8451719" y="2709654"/>
            <a:ext cx="377194" cy="2843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타원 286"/>
          <p:cNvSpPr/>
          <p:nvPr/>
        </p:nvSpPr>
        <p:spPr>
          <a:xfrm>
            <a:off x="8735615" y="3105518"/>
            <a:ext cx="342289" cy="3422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9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가맹점</a:t>
            </a:r>
          </a:p>
        </p:txBody>
      </p:sp>
      <p:sp>
        <p:nvSpPr>
          <p:cNvPr id="288" name="타원 287"/>
          <p:cNvSpPr/>
          <p:nvPr/>
        </p:nvSpPr>
        <p:spPr>
          <a:xfrm>
            <a:off x="9122758" y="3279698"/>
            <a:ext cx="342289" cy="3422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9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결제</a:t>
            </a:r>
            <a:endParaRPr lang="ko-KR" altLang="en-US" sz="9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9" name="타원 288"/>
          <p:cNvSpPr/>
          <p:nvPr/>
        </p:nvSpPr>
        <p:spPr>
          <a:xfrm>
            <a:off x="8866864" y="3581447"/>
            <a:ext cx="342289" cy="3422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9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배송</a:t>
            </a:r>
          </a:p>
        </p:txBody>
      </p:sp>
      <p:cxnSp>
        <p:nvCxnSpPr>
          <p:cNvPr id="290" name="직선 연결선 289"/>
          <p:cNvCxnSpPr>
            <a:endCxn id="287" idx="3"/>
          </p:cNvCxnSpPr>
          <p:nvPr/>
        </p:nvCxnSpPr>
        <p:spPr>
          <a:xfrm flipV="1">
            <a:off x="8718885" y="3397680"/>
            <a:ext cx="66857" cy="22430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/>
          <p:cNvCxnSpPr>
            <a:stCxn id="205" idx="6"/>
            <a:endCxn id="288" idx="2"/>
          </p:cNvCxnSpPr>
          <p:nvPr/>
        </p:nvCxnSpPr>
        <p:spPr>
          <a:xfrm flipV="1">
            <a:off x="8695184" y="3450843"/>
            <a:ext cx="427574" cy="1809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>
            <a:endCxn id="289" idx="2"/>
          </p:cNvCxnSpPr>
          <p:nvPr/>
        </p:nvCxnSpPr>
        <p:spPr>
          <a:xfrm>
            <a:off x="8718885" y="3631808"/>
            <a:ext cx="147979" cy="12078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타원 292"/>
          <p:cNvSpPr/>
          <p:nvPr/>
        </p:nvSpPr>
        <p:spPr>
          <a:xfrm>
            <a:off x="7875265" y="4662498"/>
            <a:ext cx="342289" cy="3422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9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가족</a:t>
            </a:r>
            <a:endParaRPr lang="ko-KR" altLang="en-US" sz="9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94" name="타원 293"/>
          <p:cNvSpPr/>
          <p:nvPr/>
        </p:nvSpPr>
        <p:spPr>
          <a:xfrm>
            <a:off x="8376596" y="4662498"/>
            <a:ext cx="342289" cy="3422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9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친구</a:t>
            </a:r>
            <a:endParaRPr lang="ko-KR" altLang="en-US" sz="9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95" name="타원 294"/>
          <p:cNvSpPr/>
          <p:nvPr/>
        </p:nvSpPr>
        <p:spPr>
          <a:xfrm>
            <a:off x="8752451" y="4401942"/>
            <a:ext cx="342289" cy="3422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9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직장</a:t>
            </a:r>
          </a:p>
        </p:txBody>
      </p:sp>
      <p:cxnSp>
        <p:nvCxnSpPr>
          <p:cNvPr id="296" name="직선 연결선 295"/>
          <p:cNvCxnSpPr>
            <a:stCxn id="206" idx="5"/>
            <a:endCxn id="293" idx="7"/>
          </p:cNvCxnSpPr>
          <p:nvPr/>
        </p:nvCxnSpPr>
        <p:spPr>
          <a:xfrm flipH="1">
            <a:off x="8167427" y="4485030"/>
            <a:ext cx="152301" cy="2275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>
            <a:stCxn id="206" idx="5"/>
            <a:endCxn id="294" idx="0"/>
          </p:cNvCxnSpPr>
          <p:nvPr/>
        </p:nvCxnSpPr>
        <p:spPr>
          <a:xfrm>
            <a:off x="8319728" y="4485030"/>
            <a:ext cx="228012" cy="1774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>
            <a:stCxn id="206" idx="5"/>
            <a:endCxn id="295" idx="2"/>
          </p:cNvCxnSpPr>
          <p:nvPr/>
        </p:nvCxnSpPr>
        <p:spPr>
          <a:xfrm>
            <a:off x="8319728" y="4485030"/>
            <a:ext cx="432723" cy="880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/>
          <p:cNvCxnSpPr>
            <a:stCxn id="212" idx="6"/>
            <a:endCxn id="199" idx="2"/>
          </p:cNvCxnSpPr>
          <p:nvPr/>
        </p:nvCxnSpPr>
        <p:spPr>
          <a:xfrm>
            <a:off x="6418327" y="3535573"/>
            <a:ext cx="615835" cy="2133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타원 299"/>
          <p:cNvSpPr/>
          <p:nvPr/>
        </p:nvSpPr>
        <p:spPr>
          <a:xfrm>
            <a:off x="5402799" y="3158719"/>
            <a:ext cx="342289" cy="3422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9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수단</a:t>
            </a:r>
            <a:endParaRPr lang="ko-KR" altLang="en-US" sz="9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1" name="타원 300"/>
          <p:cNvSpPr/>
          <p:nvPr/>
        </p:nvSpPr>
        <p:spPr>
          <a:xfrm>
            <a:off x="5220893" y="3501981"/>
            <a:ext cx="342289" cy="3422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9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거점</a:t>
            </a:r>
            <a:endParaRPr lang="ko-KR" altLang="en-US" sz="9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2" name="타원 301"/>
          <p:cNvSpPr/>
          <p:nvPr/>
        </p:nvSpPr>
        <p:spPr>
          <a:xfrm>
            <a:off x="5572797" y="3645997"/>
            <a:ext cx="342289" cy="3422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9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위치</a:t>
            </a:r>
            <a:endParaRPr lang="ko-KR" altLang="en-US" sz="9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3" name="타원 302"/>
          <p:cNvSpPr/>
          <p:nvPr/>
        </p:nvSpPr>
        <p:spPr>
          <a:xfrm>
            <a:off x="6232479" y="4103933"/>
            <a:ext cx="520721" cy="520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100" b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이벤트</a:t>
            </a:r>
            <a:endParaRPr lang="ko-KR" altLang="en-US" sz="11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304" name="직선 연결선 303"/>
          <p:cNvCxnSpPr>
            <a:stCxn id="212" idx="2"/>
            <a:endCxn id="300" idx="5"/>
          </p:cNvCxnSpPr>
          <p:nvPr/>
        </p:nvCxnSpPr>
        <p:spPr>
          <a:xfrm flipH="1" flipV="1">
            <a:off x="5694961" y="3450881"/>
            <a:ext cx="202645" cy="846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/>
          <p:cNvCxnSpPr>
            <a:stCxn id="212" idx="2"/>
            <a:endCxn id="301" idx="6"/>
          </p:cNvCxnSpPr>
          <p:nvPr/>
        </p:nvCxnSpPr>
        <p:spPr>
          <a:xfrm flipH="1">
            <a:off x="5563182" y="3535573"/>
            <a:ext cx="334424" cy="13755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>
            <a:stCxn id="212" idx="2"/>
            <a:endCxn id="302" idx="7"/>
          </p:cNvCxnSpPr>
          <p:nvPr/>
        </p:nvCxnSpPr>
        <p:spPr>
          <a:xfrm flipH="1">
            <a:off x="5864959" y="3535573"/>
            <a:ext cx="32647" cy="16055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연결선 306"/>
          <p:cNvCxnSpPr>
            <a:stCxn id="303" idx="7"/>
            <a:endCxn id="199" idx="3"/>
          </p:cNvCxnSpPr>
          <p:nvPr/>
        </p:nvCxnSpPr>
        <p:spPr>
          <a:xfrm flipV="1">
            <a:off x="6676942" y="3933036"/>
            <a:ext cx="433478" cy="24715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타원 307"/>
          <p:cNvSpPr/>
          <p:nvPr/>
        </p:nvSpPr>
        <p:spPr>
          <a:xfrm>
            <a:off x="5521030" y="4453415"/>
            <a:ext cx="342289" cy="3422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9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참여</a:t>
            </a:r>
            <a:endParaRPr lang="en-US" altLang="ko-KR" sz="9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9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</a:t>
            </a:r>
            <a:r>
              <a:rPr lang="ko-KR" altLang="en-US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력</a:t>
            </a:r>
            <a:endParaRPr lang="ko-KR" altLang="en-US" sz="9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309" name="직선 연결선 308"/>
          <p:cNvCxnSpPr>
            <a:stCxn id="303" idx="3"/>
            <a:endCxn id="308" idx="6"/>
          </p:cNvCxnSpPr>
          <p:nvPr/>
        </p:nvCxnSpPr>
        <p:spPr>
          <a:xfrm flipH="1">
            <a:off x="5863319" y="4548395"/>
            <a:ext cx="445418" cy="761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타원 309"/>
          <p:cNvSpPr/>
          <p:nvPr/>
        </p:nvSpPr>
        <p:spPr>
          <a:xfrm>
            <a:off x="5915086" y="4650725"/>
            <a:ext cx="342289" cy="3422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9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Life</a:t>
            </a:r>
            <a:endParaRPr lang="ko-KR" altLang="en-US" sz="9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7442366" y="3495843"/>
            <a:ext cx="554959" cy="54938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lnSpc>
                <a:spcPct val="9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</a:t>
            </a:r>
            <a:endParaRPr lang="en-US" altLang="ko-KR" sz="1100" b="1" dirty="0" smtClean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latinLnBrk="0">
              <a:lnSpc>
                <a:spcPct val="9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간의</a:t>
            </a:r>
            <a:endParaRPr lang="en-US" altLang="ko-KR" sz="1100" b="1" dirty="0" smtClean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latinLnBrk="0">
              <a:lnSpc>
                <a:spcPct val="9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조</a:t>
            </a:r>
            <a:r>
              <a: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합</a:t>
            </a:r>
            <a:endParaRPr lang="en-US" altLang="ko-KR" sz="1100" b="1" dirty="0" smtClean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6670856" y="3495843"/>
            <a:ext cx="416121" cy="5297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lnSpc>
                <a:spcPct val="9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기본</a:t>
            </a:r>
            <a:endParaRPr lang="en-US" altLang="ko-KR" sz="1100" b="1" dirty="0" smtClean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latinLnBrk="0">
              <a:lnSpc>
                <a:spcPct val="9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정보</a:t>
            </a:r>
            <a:endParaRPr lang="en-US" altLang="ko-KR" sz="1100" b="1" dirty="0" smtClean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latinLnBrk="0">
              <a:lnSpc>
                <a:spcPct val="9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통</a:t>
            </a:r>
            <a:r>
              <a: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합</a:t>
            </a:r>
            <a:endParaRPr lang="ko-KR" altLang="en-US" sz="1100" b="1" dirty="0" smtClean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313" name="직선 연결선 312"/>
          <p:cNvCxnSpPr>
            <a:stCxn id="303" idx="3"/>
            <a:endCxn id="310" idx="7"/>
          </p:cNvCxnSpPr>
          <p:nvPr/>
        </p:nvCxnSpPr>
        <p:spPr>
          <a:xfrm flipH="1">
            <a:off x="6207248" y="4548395"/>
            <a:ext cx="101489" cy="1524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타원 313"/>
          <p:cNvSpPr/>
          <p:nvPr/>
        </p:nvSpPr>
        <p:spPr>
          <a:xfrm>
            <a:off x="6327865" y="4696054"/>
            <a:ext cx="342289" cy="3422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9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액션</a:t>
            </a:r>
          </a:p>
        </p:txBody>
      </p:sp>
      <p:cxnSp>
        <p:nvCxnSpPr>
          <p:cNvPr id="315" name="직선 연결선 314"/>
          <p:cNvCxnSpPr>
            <a:endCxn id="314" idx="1"/>
          </p:cNvCxnSpPr>
          <p:nvPr/>
        </p:nvCxnSpPr>
        <p:spPr>
          <a:xfrm>
            <a:off x="6308737" y="4573763"/>
            <a:ext cx="69255" cy="1724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직사각형 315"/>
          <p:cNvSpPr/>
          <p:nvPr/>
        </p:nvSpPr>
        <p:spPr>
          <a:xfrm>
            <a:off x="7130018" y="4373493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…</a:t>
            </a:r>
            <a:endParaRPr lang="ko-KR" altLang="en-US" sz="2800" dirty="0"/>
          </a:p>
        </p:txBody>
      </p:sp>
      <p:sp>
        <p:nvSpPr>
          <p:cNvPr id="317" name="TextBox 316"/>
          <p:cNvSpPr txBox="1"/>
          <p:nvPr/>
        </p:nvSpPr>
        <p:spPr>
          <a:xfrm>
            <a:off x="5256128" y="5083408"/>
            <a:ext cx="4256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기본 고객정보 통합 기반으로 무한한 조합 통한 분석</a:t>
            </a:r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</a:t>
            </a:r>
            <a:endParaRPr lang="en-US" altLang="ko-KR" sz="14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0" name="이등변 삼각형 139"/>
          <p:cNvSpPr/>
          <p:nvPr/>
        </p:nvSpPr>
        <p:spPr>
          <a:xfrm rot="5400000">
            <a:off x="3688224" y="3828316"/>
            <a:ext cx="2513862" cy="25974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9089179" y="2664036"/>
            <a:ext cx="342289" cy="3422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lvl="0" algn="ctr" latinLnBrk="0"/>
            <a:r>
              <a:rPr lang="ko-KR" altLang="en-US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성향</a:t>
            </a:r>
            <a:r>
              <a:rPr lang="en-US" altLang="ko-KR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..</a:t>
            </a:r>
          </a:p>
          <a:p>
            <a:pPr marL="1588" lvl="0" algn="ctr" latinLnBrk="0"/>
            <a:r>
              <a:rPr lang="en-US" altLang="ko-KR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Next?</a:t>
            </a:r>
            <a:endParaRPr lang="ko-KR" altLang="en-US" sz="7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7634074" y="2341464"/>
            <a:ext cx="342289" cy="3422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9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성향</a:t>
            </a:r>
            <a:r>
              <a:rPr lang="en-US" altLang="ko-KR" sz="9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..</a:t>
            </a:r>
          </a:p>
          <a:p>
            <a:pPr marL="1588" algn="ctr" latinLnBrk="0"/>
            <a:r>
              <a:rPr lang="en-US" altLang="ko-KR" sz="9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Next?</a:t>
            </a:r>
            <a:endParaRPr lang="ko-KR" altLang="en-US" sz="9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44" name="직선 연결선 143"/>
          <p:cNvCxnSpPr>
            <a:stCxn id="203" idx="6"/>
            <a:endCxn id="143" idx="3"/>
          </p:cNvCxnSpPr>
          <p:nvPr/>
        </p:nvCxnSpPr>
        <p:spPr>
          <a:xfrm flipV="1">
            <a:off x="7626064" y="2633626"/>
            <a:ext cx="58137" cy="12808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204" idx="6"/>
            <a:endCxn id="142" idx="2"/>
          </p:cNvCxnSpPr>
          <p:nvPr/>
        </p:nvCxnSpPr>
        <p:spPr>
          <a:xfrm flipV="1">
            <a:off x="8527977" y="2835181"/>
            <a:ext cx="561202" cy="585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/>
          <p:cNvSpPr/>
          <p:nvPr/>
        </p:nvSpPr>
        <p:spPr>
          <a:xfrm>
            <a:off x="9122735" y="3880440"/>
            <a:ext cx="342289" cy="3422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lvl="0" algn="ctr" latinLnBrk="0"/>
            <a:r>
              <a:rPr lang="ko-KR" altLang="en-US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성향</a:t>
            </a:r>
            <a:r>
              <a:rPr lang="en-US" altLang="ko-KR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..</a:t>
            </a:r>
          </a:p>
          <a:p>
            <a:pPr marL="1588" lvl="0" algn="ctr" latinLnBrk="0"/>
            <a:r>
              <a:rPr lang="en-US" altLang="ko-KR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Next?</a:t>
            </a:r>
            <a:endParaRPr lang="ko-KR" altLang="en-US" sz="7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54" name="직선 연결선 153"/>
          <p:cNvCxnSpPr>
            <a:stCxn id="206" idx="6"/>
            <a:endCxn id="177" idx="2"/>
          </p:cNvCxnSpPr>
          <p:nvPr/>
        </p:nvCxnSpPr>
        <p:spPr>
          <a:xfrm flipV="1">
            <a:off x="8395986" y="4219127"/>
            <a:ext cx="128324" cy="818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/>
          <p:cNvSpPr/>
          <p:nvPr/>
        </p:nvSpPr>
        <p:spPr>
          <a:xfrm>
            <a:off x="8524310" y="4047982"/>
            <a:ext cx="342289" cy="3422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lvl="0" algn="ctr" latinLnBrk="0"/>
            <a:r>
              <a:rPr lang="ko-KR" altLang="en-US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성향</a:t>
            </a:r>
            <a:r>
              <a:rPr lang="en-US" altLang="ko-KR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..</a:t>
            </a:r>
          </a:p>
          <a:p>
            <a:pPr marL="1588" lvl="0" algn="ctr" latinLnBrk="0"/>
            <a:r>
              <a:rPr lang="en-US" altLang="ko-KR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Next?</a:t>
            </a:r>
            <a:endParaRPr lang="ko-KR" altLang="en-US" sz="7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5694931" y="4125628"/>
            <a:ext cx="342289" cy="3422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lvl="0" algn="ctr" latinLnBrk="0"/>
            <a:r>
              <a:rPr lang="ko-KR" altLang="en-US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성향</a:t>
            </a:r>
            <a:r>
              <a:rPr lang="en-US" altLang="ko-KR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..</a:t>
            </a:r>
          </a:p>
          <a:p>
            <a:pPr marL="1588" lvl="0" algn="ctr" latinLnBrk="0"/>
            <a:r>
              <a:rPr lang="en-US" altLang="ko-KR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Next?</a:t>
            </a:r>
            <a:endParaRPr lang="ko-KR" altLang="en-US" sz="7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86" name="직선 연결선 185"/>
          <p:cNvCxnSpPr>
            <a:stCxn id="185" idx="6"/>
            <a:endCxn id="303" idx="2"/>
          </p:cNvCxnSpPr>
          <p:nvPr/>
        </p:nvCxnSpPr>
        <p:spPr>
          <a:xfrm>
            <a:off x="6037220" y="4296773"/>
            <a:ext cx="195259" cy="6752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5292679" y="2759254"/>
            <a:ext cx="342289" cy="3422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lvl="0" algn="ctr" latinLnBrk="0"/>
            <a:r>
              <a:rPr lang="ko-KR" altLang="en-US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성향</a:t>
            </a:r>
            <a:r>
              <a:rPr lang="en-US" altLang="ko-KR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..</a:t>
            </a:r>
          </a:p>
          <a:p>
            <a:pPr marL="1588" lvl="0" algn="ctr" latinLnBrk="0"/>
            <a:r>
              <a:rPr lang="en-US" altLang="ko-KR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Next?</a:t>
            </a:r>
            <a:endParaRPr lang="ko-KR" altLang="en-US" sz="7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91" name="직선 연결선 190"/>
          <p:cNvCxnSpPr>
            <a:stCxn id="212" idx="1"/>
            <a:endCxn id="190" idx="5"/>
          </p:cNvCxnSpPr>
          <p:nvPr/>
        </p:nvCxnSpPr>
        <p:spPr>
          <a:xfrm flipH="1" flipV="1">
            <a:off x="5584841" y="3051416"/>
            <a:ext cx="389023" cy="30005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타원 196"/>
          <p:cNvSpPr/>
          <p:nvPr/>
        </p:nvSpPr>
        <p:spPr>
          <a:xfrm>
            <a:off x="5577526" y="2465789"/>
            <a:ext cx="342289" cy="3422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lvl="0" algn="ctr" latinLnBrk="0"/>
            <a:r>
              <a:rPr lang="ko-KR" altLang="en-US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성향</a:t>
            </a:r>
            <a:r>
              <a:rPr lang="en-US" altLang="ko-KR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..</a:t>
            </a:r>
          </a:p>
          <a:p>
            <a:pPr marL="1588" lvl="0" algn="ctr" latinLnBrk="0"/>
            <a:r>
              <a:rPr lang="en-US" altLang="ko-KR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Next?</a:t>
            </a:r>
            <a:endParaRPr lang="ko-KR" altLang="en-US" sz="7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318" name="직선 연결선 317"/>
          <p:cNvCxnSpPr>
            <a:stCxn id="202" idx="2"/>
            <a:endCxn id="197" idx="6"/>
          </p:cNvCxnSpPr>
          <p:nvPr/>
        </p:nvCxnSpPr>
        <p:spPr>
          <a:xfrm flipH="1" flipV="1">
            <a:off x="5919815" y="2636934"/>
            <a:ext cx="303877" cy="17352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실행 단추: 앞으로 또는 다음 3">
            <a:hlinkClick r:id="rId2" action="ppaction://hlinksldjump" highlightClick="1"/>
          </p:cNvPr>
          <p:cNvSpPr/>
          <p:nvPr/>
        </p:nvSpPr>
        <p:spPr>
          <a:xfrm>
            <a:off x="2000742" y="6615147"/>
            <a:ext cx="167556" cy="167556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056149" y="6575815"/>
            <a:ext cx="995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참고</a:t>
            </a:r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적용 예시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6150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 Big Data Driven </a:t>
            </a:r>
            <a:r>
              <a:rPr lang="ko-KR" altLang="en-US" dirty="0" err="1" smtClean="0"/>
              <a:t>매커니즘</a:t>
            </a:r>
            <a:r>
              <a:rPr lang="ko-KR" altLang="en-US" dirty="0" smtClean="0"/>
              <a:t> 고려사항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19928" y="692696"/>
            <a:ext cx="9313022" cy="360040"/>
            <a:chOff x="319928" y="1475906"/>
            <a:chExt cx="4380659" cy="360040"/>
          </a:xfrm>
        </p:grpSpPr>
        <p:sp>
          <p:nvSpPr>
            <p:cNvPr id="12" name="Text Box 90"/>
            <p:cNvSpPr txBox="1">
              <a:spLocks noChangeArrowheads="1"/>
            </p:cNvSpPr>
            <p:nvPr/>
          </p:nvSpPr>
          <p:spPr bwMode="auto">
            <a:xfrm>
              <a:off x="326732" y="1475906"/>
              <a:ext cx="419288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en-US" altLang="ko-KR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Big Data Driven </a:t>
              </a:r>
              <a:r>
                <a:rPr lang="ko-KR" altLang="en-US" sz="1600" b="1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매커니즘</a:t>
              </a: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 고려사항 </a:t>
              </a:r>
              <a:r>
                <a:rPr lang="en-US" altLang="ko-KR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– </a:t>
              </a:r>
              <a:r>
                <a:rPr lang="ko-KR" altLang="en-US" sz="1600" b="1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빅데이터</a:t>
              </a: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 </a:t>
              </a:r>
              <a:r>
                <a:rPr lang="ko-KR" altLang="en-US" sz="1600" b="1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추진팀</a:t>
              </a: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 관점</a:t>
              </a:r>
              <a:endPara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 bwMode="auto">
            <a:xfrm>
              <a:off x="319928" y="1835946"/>
              <a:ext cx="4380659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직사각형 54"/>
          <p:cNvSpPr/>
          <p:nvPr/>
        </p:nvSpPr>
        <p:spPr>
          <a:xfrm>
            <a:off x="713141" y="1196752"/>
            <a:ext cx="888817" cy="1034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사업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주제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선</a:t>
            </a: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정</a:t>
            </a:r>
            <a:endParaRPr lang="en-US" altLang="ko-KR" sz="14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50230" y="1196752"/>
            <a:ext cx="7335218" cy="103472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92075" lvl="0" indent="-92075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무한히 펼쳐진 모든 데이터를 대상으로 하지 않으며 특정한 고객 중심의 행동 영역을 우선 선정</a:t>
            </a:r>
            <a:endParaRPr lang="en-US" altLang="ko-KR" sz="14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  <a:sym typeface="Wingdings" panose="05000000000000000000" pitchFamily="2" charset="2"/>
            </a:endParaRPr>
          </a:p>
          <a:p>
            <a:pPr marL="92075" lvl="0" indent="-92075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예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) 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관계 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가구 모델링을 통한 가치 발굴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거래 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온라인 </a:t>
            </a:r>
            <a:r>
              <a:rPr lang="ko-KR" altLang="en-US" sz="1400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커머스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 활동에 대한 고객 성향 분석 </a:t>
            </a:r>
            <a:endParaRPr lang="en-US" altLang="ko-KR" sz="14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  <a:sym typeface="Wingdings" panose="05000000000000000000" pitchFamily="2" charset="2"/>
            </a:endParaRPr>
          </a:p>
          <a:p>
            <a:pPr marL="92075" lvl="0" indent="-92075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가설에 대한 고려와 데이터 탐험에 대한 분석가 역량 확보 </a:t>
            </a:r>
            <a:endParaRPr lang="en-US" altLang="ko-KR" sz="14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  <a:sym typeface="Wingdings" panose="05000000000000000000" pitchFamily="2" charset="2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13141" y="2492896"/>
            <a:ext cx="888817" cy="1034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단계적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접</a:t>
            </a: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근</a:t>
            </a:r>
            <a:endParaRPr lang="en-US" altLang="ko-KR" sz="14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650230" y="2492896"/>
            <a:ext cx="7335218" cy="103472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92075" indent="-92075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Phase 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는 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2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단계로 구성되며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, Phase I 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은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탐험적 분석 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Exploratory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analysis, Phase II 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활용 가치 사업화 로 구분됨 </a:t>
            </a:r>
            <a:endParaRPr lang="en-US" altLang="ko-KR" sz="14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  <a:sym typeface="Wingdings" panose="05000000000000000000" pitchFamily="2" charset="2"/>
            </a:endParaRPr>
          </a:p>
          <a:p>
            <a:pPr marL="92075" indent="-92075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각 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Phase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는 선형적으로 진행할 필요는 없으며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여러 사업 주제별로 병렬로 실행 하고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각 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Phase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의 결과가 상호 교환되어야 함</a:t>
            </a:r>
            <a:endParaRPr lang="en-US" altLang="ko-KR" sz="14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  <a:sym typeface="Wingdings" panose="05000000000000000000" pitchFamily="2" charset="2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3141" y="3717032"/>
            <a:ext cx="888817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실행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인력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구</a:t>
            </a: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성</a:t>
            </a:r>
            <a:endParaRPr lang="en-US" altLang="ko-KR" sz="14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50230" y="3717032"/>
            <a:ext cx="7335218" cy="144016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92075" lvl="0" indent="-92075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Big Data Driven </a:t>
            </a:r>
            <a:r>
              <a:rPr lang="ko-KR" altLang="en-US" sz="1400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매커니즘은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 모두 분석가가 수행하는 것은 아니며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각 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Phase 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별로 다른 스킬 셋이 필요함</a:t>
            </a:r>
            <a:endParaRPr lang="en-US" altLang="ko-KR" sz="14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  <a:sym typeface="Wingdings" panose="05000000000000000000" pitchFamily="2" charset="2"/>
            </a:endParaRPr>
          </a:p>
          <a:p>
            <a:pPr marL="92075" lvl="0" indent="-92075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Phase I : [</a:t>
            </a:r>
            <a:r>
              <a:rPr lang="ko-KR" altLang="en-US" sz="1400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컨설턴시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+ 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데이터 분석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] 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로 구성하며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분석가와 컨설턴트로 구성된 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Unit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으로 상시 활동</a:t>
            </a:r>
            <a:endParaRPr lang="en-US" altLang="ko-KR" sz="14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  <a:sym typeface="Wingdings" panose="05000000000000000000" pitchFamily="2" charset="2"/>
            </a:endParaRPr>
          </a:p>
          <a:p>
            <a:pPr marL="92075" lvl="0" indent="-92075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Phase II : </a:t>
            </a:r>
            <a:r>
              <a:rPr lang="ko-KR" altLang="en-US" sz="1400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의미있는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인사이트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 도출 결과를 받아 실제 사업 모델화 하는 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TF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성 성격으로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</a:b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               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기술 리서치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 + 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비즈니스 컨설턴트 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+ IT + 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데이터 분석가 로 구성된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</a:b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               Cell 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단위로 명확한 종료 일자가 있는 프로젝트로 운영</a:t>
            </a:r>
            <a:endParaRPr lang="en-US" altLang="ko-KR" sz="14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  <a:sym typeface="Wingdings" panose="05000000000000000000" pitchFamily="2" charset="2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319928" y="5301208"/>
            <a:ext cx="9313022" cy="360040"/>
            <a:chOff x="319928" y="1475906"/>
            <a:chExt cx="4380659" cy="360040"/>
          </a:xfrm>
        </p:grpSpPr>
        <p:sp>
          <p:nvSpPr>
            <p:cNvPr id="74" name="Text Box 90"/>
            <p:cNvSpPr txBox="1">
              <a:spLocks noChangeArrowheads="1"/>
            </p:cNvSpPr>
            <p:nvPr/>
          </p:nvSpPr>
          <p:spPr bwMode="auto">
            <a:xfrm>
              <a:off x="326732" y="1475906"/>
              <a:ext cx="419288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en-US" altLang="ko-KR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Big Data Driven </a:t>
              </a:r>
              <a:r>
                <a:rPr lang="ko-KR" altLang="en-US" sz="1600" b="1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매커니즘</a:t>
              </a: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 고려사항 </a:t>
              </a:r>
              <a:r>
                <a:rPr lang="en-US" altLang="ko-KR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– </a:t>
              </a: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전체 신규 </a:t>
              </a:r>
              <a:r>
                <a:rPr lang="en-US" altLang="ko-KR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Biz Model </a:t>
              </a: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발굴 </a:t>
              </a:r>
              <a:r>
                <a:rPr lang="ko-KR" altLang="en-US" sz="1600" b="1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매커니즘</a:t>
              </a: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 오너 조직 관점</a:t>
              </a:r>
              <a:r>
                <a:rPr lang="en-US" altLang="ko-KR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(</a:t>
              </a: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예</a:t>
              </a:r>
              <a:r>
                <a:rPr lang="en-US" altLang="ko-KR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. CSO)</a:t>
              </a:r>
              <a:endPara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 bwMode="auto">
            <a:xfrm>
              <a:off x="319928" y="1835946"/>
              <a:ext cx="4380659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6" name="직사각형 95"/>
          <p:cNvSpPr/>
          <p:nvPr/>
        </p:nvSpPr>
        <p:spPr>
          <a:xfrm>
            <a:off x="353101" y="5636035"/>
            <a:ext cx="9279849" cy="601277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92075" lvl="0" indent="-92075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각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매커니즘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 수행 </a:t>
            </a:r>
            <a:r>
              <a:rPr lang="ko-KR" altLang="en-US" sz="1400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조직별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 독립성 부여 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하나의 주제를 같이 해보는 것이 아닌 각각 수행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)</a:t>
            </a:r>
          </a:p>
          <a:p>
            <a:pPr marL="92075" lvl="0" indent="-92075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각 </a:t>
            </a:r>
            <a:r>
              <a:rPr lang="ko-KR" altLang="en-US" sz="1400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매커니즘</a:t>
            </a:r>
            <a:r>
              <a:rPr lang="ko-KR" altLang="en-US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수행간 강력한 의사결정 및 소통 채널 마련 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예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사업발굴 </a:t>
            </a:r>
            <a:r>
              <a:rPr lang="ko-KR" altLang="en-US" sz="1400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커미티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사업 발굴 </a:t>
            </a:r>
            <a:r>
              <a:rPr lang="ko-KR" altLang="en-US" sz="1400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코디네이션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 채널 조직 별도 구성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)</a:t>
            </a:r>
            <a:endParaRPr lang="en-US" altLang="ko-KR" sz="14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  <a:sym typeface="Wingdings" panose="05000000000000000000" pitchFamily="2" charset="2"/>
            </a:endParaRPr>
          </a:p>
        </p:txBody>
      </p:sp>
      <p:sp>
        <p:nvSpPr>
          <p:cNvPr id="16" name="실행 단추: 뒤로 또는 이전 15">
            <a:hlinkClick r:id="rId2" action="ppaction://hlinksldjump" highlightClick="1"/>
          </p:cNvPr>
          <p:cNvSpPr/>
          <p:nvPr/>
        </p:nvSpPr>
        <p:spPr>
          <a:xfrm>
            <a:off x="9576200" y="169772"/>
            <a:ext cx="201336" cy="201336"/>
          </a:xfrm>
          <a:prstGeom prst="actionButtonBackPreviou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466164" y="2348880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466164" y="3613546"/>
            <a:ext cx="73703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4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영역별 전략 방향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709268" y="173037"/>
            <a:ext cx="5930031" cy="33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algn="r" latinLnBrk="0"/>
            <a:r>
              <a:rPr lang="en-US" altLang="ko-KR" sz="1600" dirty="0">
                <a:solidFill>
                  <a:prstClr val="black"/>
                </a:solidFill>
                <a:ea typeface="LG스마트체 Regular" panose="020B0600000101010101" pitchFamily="50" charset="-127"/>
              </a:rPr>
              <a:t>2.1 Internal :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② 전략과제 </a:t>
            </a:r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종합</a:t>
            </a:r>
            <a:endParaRPr lang="ko-KR" altLang="en-US" sz="1600" dirty="0">
              <a:ea typeface="LG스마트체 Regular" panose="020B0600000101010101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 분석을 활용한 現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Internal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영역에 대한 수준 제고를 위해 앞서 설정한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4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가지 전략과제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마케팅 고도화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Care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정교화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Operation Excellency, Service Smart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化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에 대한 진행방향 설정 및 지속적인 과제 확대가 필요함</a:t>
            </a:r>
            <a:endParaRPr lang="en-US" altLang="ko-KR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73051" y="1475906"/>
            <a:ext cx="3269219" cy="360040"/>
            <a:chOff x="319928" y="1475906"/>
            <a:chExt cx="5654286" cy="360040"/>
          </a:xfrm>
        </p:grpSpPr>
        <p:sp>
          <p:nvSpPr>
            <p:cNvPr id="7" name="Text Box 90"/>
            <p:cNvSpPr txBox="1">
              <a:spLocks noChangeArrowheads="1"/>
            </p:cNvSpPr>
            <p:nvPr/>
          </p:nvSpPr>
          <p:spPr bwMode="auto">
            <a:xfrm>
              <a:off x="326730" y="1475906"/>
              <a:ext cx="52521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과제별 빅데이터 체계 적용 방향</a:t>
              </a:r>
              <a:endParaRPr lang="ko-KR" altLang="en-US" sz="1600" b="1" dirty="0">
                <a:latin typeface="Arial Narrow" pitchFamily="34" charset="0"/>
                <a:ea typeface="LG스마트체 Regular" pitchFamily="50" charset="-127"/>
                <a:cs typeface="Arial" charset="0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 bwMode="auto">
            <a:xfrm>
              <a:off x="319928" y="1835946"/>
              <a:ext cx="5654286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" name="그룹 30"/>
          <p:cNvGrpSpPr/>
          <p:nvPr/>
        </p:nvGrpSpPr>
        <p:grpSpPr>
          <a:xfrm>
            <a:off x="3720877" y="1475906"/>
            <a:ext cx="3990833" cy="360040"/>
            <a:chOff x="319928" y="1475906"/>
            <a:chExt cx="5654286" cy="360040"/>
          </a:xfrm>
        </p:grpSpPr>
        <p:sp>
          <p:nvSpPr>
            <p:cNvPr id="32" name="Text Box 90"/>
            <p:cNvSpPr txBox="1">
              <a:spLocks noChangeArrowheads="1"/>
            </p:cNvSpPr>
            <p:nvPr/>
          </p:nvSpPr>
          <p:spPr bwMode="auto">
            <a:xfrm>
              <a:off x="326729" y="1475906"/>
              <a:ext cx="463459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관련 과제 </a:t>
              </a:r>
              <a:r>
                <a:rPr lang="en-US" altLang="ko-KR" sz="1300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(</a:t>
              </a:r>
              <a:r>
                <a:rPr lang="ko-KR" altLang="en-US" sz="1300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추진 중</a:t>
              </a:r>
              <a:r>
                <a:rPr lang="en-US" altLang="ko-KR" sz="1300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(</a:t>
              </a:r>
              <a:r>
                <a:rPr lang="ko-KR" altLang="en-US" sz="1300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     </a:t>
              </a:r>
              <a:r>
                <a:rPr lang="en-US" altLang="ko-KR" sz="1300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)</a:t>
              </a:r>
              <a:r>
                <a:rPr lang="ko-KR" altLang="en-US" sz="1300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 및 추가 아이디어</a:t>
              </a:r>
              <a:r>
                <a:rPr lang="en-US" altLang="ko-KR" sz="1300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)</a:t>
              </a:r>
              <a:endParaRPr lang="ko-KR" altLang="en-US" sz="1300" dirty="0">
                <a:latin typeface="Arial Narrow" pitchFamily="34" charset="0"/>
                <a:ea typeface="LG스마트체 Regular" pitchFamily="50" charset="-127"/>
                <a:cs typeface="Arial" charset="0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 bwMode="auto">
            <a:xfrm>
              <a:off x="319928" y="1835946"/>
              <a:ext cx="5654286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직사각형 12"/>
          <p:cNvSpPr/>
          <p:nvPr/>
        </p:nvSpPr>
        <p:spPr>
          <a:xfrm>
            <a:off x="1089071" y="2024756"/>
            <a:ext cx="2620197" cy="7571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Multi-Dimension View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따른 고객 분석으로 </a:t>
            </a:r>
            <a:r>
              <a:rPr lang="ko-KR" altLang="en-US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기존에 도출 못한 파생적</a:t>
            </a:r>
            <a:r>
              <a:rPr lang="en-US" altLang="ko-KR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ko-KR" altLang="en-US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예측적 </a:t>
            </a:r>
            <a:r>
              <a:rPr lang="ko-KR" altLang="en-US" sz="1200" b="1" u="sng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인사이트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도출 및 활용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050" y="2049804"/>
            <a:ext cx="791518" cy="8416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마케팅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고도</a:t>
            </a: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화</a:t>
            </a:r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3050" y="3047998"/>
            <a:ext cx="791518" cy="11478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Care</a:t>
            </a:r>
          </a:p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고도</a:t>
            </a: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화</a:t>
            </a:r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3050" y="4359222"/>
            <a:ext cx="791518" cy="9047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Operation</a:t>
            </a:r>
          </a:p>
          <a:p>
            <a:pPr marL="1588" algn="ctr" latinLnBrk="0"/>
            <a:r>
              <a:rPr lang="en-US" altLang="ko-KR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Excellency</a:t>
            </a:r>
            <a:endParaRPr lang="ko-KR" altLang="en-US" sz="13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50" y="5430229"/>
            <a:ext cx="791518" cy="7798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Service</a:t>
            </a:r>
          </a:p>
          <a:p>
            <a:pPr marL="1588" algn="ctr" latinLnBrk="0"/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Smart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化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89071" y="3108332"/>
            <a:ext cx="2620197" cy="101720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축적되어 있는 </a:t>
            </a:r>
            <a:r>
              <a:rPr lang="ko-KR" altLang="en-US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정형</a:t>
            </a:r>
            <a:r>
              <a:rPr lang="en-US" altLang="ko-KR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비정형 고객 정보 분석 통한 다양한 </a:t>
            </a:r>
            <a:r>
              <a:rPr lang="ko-KR" altLang="en-US" sz="1200" b="1" u="sng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인사이트</a:t>
            </a:r>
            <a:r>
              <a:rPr lang="ko-KR" altLang="en-US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도출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 정보와 결합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연계하여 </a:t>
            </a:r>
            <a:r>
              <a:rPr lang="ko-KR" altLang="en-US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 내면적 관점의 정보를 예측하여 사전에 </a:t>
            </a:r>
            <a:r>
              <a:rPr lang="en-US" altLang="ko-KR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Care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89071" y="4326449"/>
            <a:ext cx="2620197" cy="9787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운영효율화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품질제고 위해 </a:t>
            </a:r>
            <a:r>
              <a:rPr lang="ko-KR" altLang="en-US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가능한 많은 정보를 신속하게 분석하여 위험요인</a:t>
            </a:r>
            <a:r>
              <a:rPr lang="en-US" altLang="ko-KR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불편사항을 사전에 감지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하여 유발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재발을 </a:t>
            </a:r>
            <a:r>
              <a:rPr lang="ko-KR" altLang="en-US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사전에 처리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89071" y="5422346"/>
            <a:ext cx="2620197" cy="79560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내부적으로는 </a:t>
            </a:r>
            <a:r>
              <a:rPr lang="ko-KR" altLang="en-US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수익성 제고 모델 도출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외부적으로는 </a:t>
            </a:r>
            <a:r>
              <a:rPr lang="ko-KR" altLang="en-US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차별화된 서비스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확</a:t>
            </a:r>
            <a:r>
              <a:rPr lang="ko-KR" altLang="en-US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보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분석기반 서비스 기획</a:t>
            </a:r>
            <a:r>
              <a:rPr lang="en-US" altLang="ko-KR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</a:t>
            </a:r>
            <a:r>
              <a:rPr lang="en-US" altLang="ko-KR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운영 체계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71332" y="1988840"/>
            <a:ext cx="1800200" cy="8340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해지방어 마케팅 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(Scoring)</a:t>
            </a:r>
          </a:p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가구단위 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Offering</a:t>
            </a:r>
          </a:p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고객별 채널 최적화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71332" y="3108332"/>
            <a:ext cx="2257157" cy="109414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CDJ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STT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기반 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VOC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예측 기반 고객 감정 분석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 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Multi-Dimension Profile</a:t>
            </a:r>
            <a:endParaRPr lang="en-US" altLang="ko-KR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771331" y="4409676"/>
            <a:ext cx="2070641" cy="8340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LTE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 장애 예측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유선고객 </a:t>
            </a:r>
            <a:r>
              <a:rPr lang="ko-KR" altLang="en-US" sz="1200" dirty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인입선</a:t>
            </a:r>
            <a:r>
              <a:rPr lang="ko-KR" altLang="en-US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defect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검출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N/W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공격 감시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예측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585114" y="4409676"/>
            <a:ext cx="2216114" cy="79560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최적 경로 분석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외부데이터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사회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정치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경제 등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따른 부하 영향도 분석</a:t>
            </a:r>
            <a:endParaRPr lang="en-US" altLang="ko-KR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771332" y="5422346"/>
            <a:ext cx="1800200" cy="8340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추천서비스 고도화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메타정보 자동 생성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패턴 분석</a:t>
            </a:r>
            <a:endParaRPr lang="en-US" altLang="ko-KR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1089071" y="2970104"/>
            <a:ext cx="854387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latinLnBrk="0"/>
            <a:endParaRPr lang="ko-KR" altLang="en-US" b="1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>
            <a:off x="1089071" y="4264114"/>
            <a:ext cx="854387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latinLnBrk="0"/>
            <a:endParaRPr lang="ko-KR" altLang="en-US" b="1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>
            <a:off x="1089071" y="5344234"/>
            <a:ext cx="854387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latinLnBrk="0"/>
            <a:endParaRPr lang="ko-KR" altLang="en-US" b="1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85114" y="3108332"/>
            <a:ext cx="2216114" cy="10556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 경험 관리 분석 및 예측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최적 다음 행동 예측 모델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 특성에 따른 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O/B TM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단계적 제공 정보 설계</a:t>
            </a:r>
            <a:endParaRPr lang="en-US" altLang="ko-KR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534358" y="1594908"/>
            <a:ext cx="135468" cy="135468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7889144" y="1475906"/>
            <a:ext cx="1805114" cy="360040"/>
            <a:chOff x="319928" y="1475906"/>
            <a:chExt cx="5654286" cy="360040"/>
          </a:xfrm>
        </p:grpSpPr>
        <p:sp>
          <p:nvSpPr>
            <p:cNvPr id="68" name="Text Box 90"/>
            <p:cNvSpPr txBox="1">
              <a:spLocks noChangeArrowheads="1"/>
            </p:cNvSpPr>
            <p:nvPr/>
          </p:nvSpPr>
          <p:spPr bwMode="auto">
            <a:xfrm>
              <a:off x="326732" y="1475906"/>
              <a:ext cx="485633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기대효과</a:t>
              </a:r>
              <a:r>
                <a:rPr lang="en-US" altLang="ko-KR" sz="1600" b="1" baseline="30000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1)</a:t>
              </a:r>
              <a:endParaRPr lang="ko-KR" altLang="en-US" sz="1600" b="1" baseline="30000" dirty="0">
                <a:latin typeface="Arial Narrow" pitchFamily="34" charset="0"/>
                <a:ea typeface="LG스마트체 Regular" pitchFamily="50" charset="-127"/>
                <a:cs typeface="Arial" charset="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 bwMode="auto">
            <a:xfrm>
              <a:off x="319928" y="1835946"/>
              <a:ext cx="5654286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직사각형 50"/>
          <p:cNvSpPr/>
          <p:nvPr/>
        </p:nvSpPr>
        <p:spPr>
          <a:xfrm>
            <a:off x="7866282" y="1988840"/>
            <a:ext cx="1827976" cy="101720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Up/Cross Sell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효과 극대화 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기존 대비 효과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고객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서비스 </a:t>
            </a:r>
            <a:r>
              <a:rPr lang="ko-KR" altLang="en-US" sz="12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이탈률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최소화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777083" y="2062730"/>
            <a:ext cx="135468" cy="135468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777083" y="2318103"/>
            <a:ext cx="135468" cy="135468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85114" y="1964564"/>
            <a:ext cx="2216115" cy="101720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Influencer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마케팅 프로그램 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가족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친구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직장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동우회 등 관계 연결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계열사 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Collabo MKT’G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모델 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동일 고객 정보 연계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 기반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585113" y="5422346"/>
            <a:ext cx="2216115" cy="7571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 구매 욕구 한계점 도출 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무료 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유료화 </a:t>
            </a:r>
            <a:r>
              <a:rPr lang="ko-KR" altLang="en-US" sz="12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최접점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도출 및 미끼 상품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서비스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가격 정책 등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777083" y="3185301"/>
            <a:ext cx="135468" cy="135468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777083" y="3440674"/>
            <a:ext cx="135468" cy="135468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00472" y="6231706"/>
            <a:ext cx="7052280" cy="27699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</a:pPr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1) 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정량적 기대효과로 표현될 수 있는 관점에서 고민이 되었으며</a:t>
            </a:r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향후 </a:t>
            </a:r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KI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로 반영할 수 있도록 참고함 </a:t>
            </a:r>
            <a:endParaRPr lang="en-US" altLang="ko-KR" sz="10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866281" y="3005044"/>
            <a:ext cx="1892713" cy="123880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경쟁사 대비 차별화 신규 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Care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서비스 지속 발굴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I/B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콜 </a:t>
            </a:r>
            <a:r>
              <a:rPr lang="ko-KR" altLang="en-US" sz="12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인입수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감소 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대체 채널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웹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2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모바일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) Traffic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증가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)  </a:t>
            </a:r>
            <a:r>
              <a:rPr lang="ko-KR" altLang="en-US" sz="12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콜센터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인력 감소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866281" y="4385046"/>
            <a:ext cx="1892713" cy="79560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장애 및 </a:t>
            </a:r>
            <a:r>
              <a:rPr lang="ko-KR" altLang="en-US" sz="12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리스크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요소 사전 </a:t>
            </a:r>
            <a:r>
              <a:rPr lang="ko-KR" altLang="en-US" sz="12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감지율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극대화</a:t>
            </a:r>
            <a:endParaRPr lang="en-US" altLang="ko-KR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운영 비용 감소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866281" y="5422346"/>
            <a:ext cx="1892713" cy="10556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기존 서비스 대비 수익성 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(Monetization)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극대화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Time to Market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의 신속성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92075" indent="-92075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전체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서비스의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ROI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제고</a:t>
            </a:r>
            <a:endParaRPr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777083" y="5496051"/>
            <a:ext cx="135468" cy="135468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4" name="실행 단추: 앞으로 또는 다음 43">
            <a:hlinkClick r:id="rId2" action="ppaction://hlinksldjump" highlightClick="1"/>
          </p:cNvPr>
          <p:cNvSpPr/>
          <p:nvPr/>
        </p:nvSpPr>
        <p:spPr>
          <a:xfrm>
            <a:off x="2000742" y="6615147"/>
            <a:ext cx="167556" cy="167556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56149" y="6575815"/>
            <a:ext cx="995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참고</a:t>
            </a:r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적용 예시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986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영역별 전략 방향</a:t>
            </a:r>
            <a:endParaRPr lang="ko-KR" altLang="en-US" dirty="0"/>
          </a:p>
        </p:txBody>
      </p:sp>
      <p:sp>
        <p:nvSpPr>
          <p:cNvPr id="61" name="제목 1"/>
          <p:cNvSpPr txBox="1">
            <a:spLocks/>
          </p:cNvSpPr>
          <p:nvPr/>
        </p:nvSpPr>
        <p:spPr>
          <a:xfrm>
            <a:off x="3272562" y="173037"/>
            <a:ext cx="6366738" cy="33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algn="r" latinLnBrk="0"/>
            <a:r>
              <a:rPr lang="en-US" altLang="ko-KR" sz="1600" dirty="0">
                <a:solidFill>
                  <a:prstClr val="black"/>
                </a:solidFill>
                <a:ea typeface="LG스마트체 Regular" panose="020B0600000101010101" pitchFamily="50" charset="-127"/>
              </a:rPr>
              <a:t>2.2 External :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①</a:t>
            </a:r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 Overview -</a:t>
            </a:r>
            <a:r>
              <a:rPr lang="ko-KR" altLang="en-US" sz="1600" dirty="0" err="1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빅데이터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 기반의 사업화 유형</a:t>
            </a:r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(BP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분석 기반</a:t>
            </a:r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)</a:t>
            </a:r>
            <a:endParaRPr lang="ko-KR" altLang="en-US" sz="1400" b="0" dirty="0">
              <a:ea typeface="LG스마트체 Regular" panose="020B0600000101010101" pitchFamily="50" charset="-127"/>
            </a:endParaRPr>
          </a:p>
        </p:txBody>
      </p:sp>
      <p:sp>
        <p:nvSpPr>
          <p:cNvPr id="63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inden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600" b="1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ko-KR" altLang="en-US" dirty="0" smtClean="0"/>
              <a:t>전세계 주요 통신사들의 빅데이터 기반 서비스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비즈니스 조사 결과 아래와 같이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사업 유형으로 분류가 되었으며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LG U+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External </a:t>
            </a:r>
            <a:r>
              <a:rPr lang="ko-KR" altLang="en-US" dirty="0" smtClean="0"/>
              <a:t>신규 비즈니스 사업화를 위한 고민에서는 상기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유형을 감안할 필요가 있음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19927" y="1475906"/>
            <a:ext cx="7347315" cy="360040"/>
            <a:chOff x="319928" y="1475906"/>
            <a:chExt cx="4293066" cy="360040"/>
          </a:xfrm>
        </p:grpSpPr>
        <p:sp>
          <p:nvSpPr>
            <p:cNvPr id="64" name="Text Box 90"/>
            <p:cNvSpPr txBox="1">
              <a:spLocks noChangeArrowheads="1"/>
            </p:cNvSpPr>
            <p:nvPr/>
          </p:nvSpPr>
          <p:spPr bwMode="auto">
            <a:xfrm>
              <a:off x="326732" y="1475906"/>
              <a:ext cx="407020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en-US" altLang="ko-KR" sz="1600" b="1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Global </a:t>
              </a:r>
              <a:r>
                <a:rPr lang="ko-KR" altLang="en-US" sz="1600" b="1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통신사 서비스  빅데이터 서비스 </a:t>
              </a:r>
              <a:r>
                <a:rPr lang="en-US" altLang="ko-KR" sz="1600" b="1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/ </a:t>
              </a:r>
              <a:r>
                <a:rPr lang="ko-KR" altLang="en-US" sz="1600" b="1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사업모델 </a:t>
              </a:r>
              <a:r>
                <a:rPr lang="ko-KR" altLang="en-US" sz="1600" b="1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분석을 통한 사업화 유형 도출</a:t>
              </a:r>
              <a:endPara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>
              <a:off x="319928" y="1835946"/>
              <a:ext cx="4293066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TextBox 70"/>
          <p:cNvSpPr txBox="1"/>
          <p:nvPr/>
        </p:nvSpPr>
        <p:spPr>
          <a:xfrm>
            <a:off x="315584" y="6326098"/>
            <a:ext cx="64043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itchFamily="50" charset="-127"/>
                <a:cs typeface="Arial" pitchFamily="34" charset="0"/>
              </a:rPr>
              <a:t>1) ‘12~’16</a:t>
            </a: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itchFamily="50" charset="-127"/>
                <a:cs typeface="Arial" pitchFamily="34" charset="0"/>
              </a:rPr>
              <a:t>년 미국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itchFamily="50" charset="-127"/>
                <a:cs typeface="Arial" pitchFamily="34" charset="0"/>
              </a:rPr>
              <a:t>(AT&amp;T, Verizon), </a:t>
            </a: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itchFamily="50" charset="-127"/>
                <a:cs typeface="Arial" pitchFamily="34" charset="0"/>
              </a:rPr>
              <a:t>유럽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itchFamily="50" charset="-127"/>
                <a:cs typeface="Arial" pitchFamily="34" charset="0"/>
              </a:rPr>
              <a:t>(VDF, </a:t>
            </a:r>
            <a:r>
              <a:rPr lang="en-US" altLang="ko-KR" sz="10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itchFamily="50" charset="-127"/>
                <a:cs typeface="Arial" pitchFamily="34" charset="0"/>
              </a:rPr>
              <a:t>ORG,Telefonica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itchFamily="50" charset="-127"/>
                <a:cs typeface="Arial" pitchFamily="34" charset="0"/>
              </a:rPr>
              <a:t>), </a:t>
            </a: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itchFamily="50" charset="-127"/>
                <a:cs typeface="Arial" pitchFamily="34" charset="0"/>
              </a:rPr>
              <a:t>한국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itchFamily="50" charset="-127"/>
                <a:cs typeface="Arial" pitchFamily="34" charset="0"/>
              </a:rPr>
              <a:t>(SKT), </a:t>
            </a: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itchFamily="50" charset="-127"/>
                <a:cs typeface="Arial" pitchFamily="34" charset="0"/>
              </a:rPr>
              <a:t>일본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itchFamily="50" charset="-127"/>
                <a:cs typeface="Arial" pitchFamily="34" charset="0"/>
              </a:rPr>
              <a:t>(NTT,SB)</a:t>
            </a: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itchFamily="50" charset="-127"/>
                <a:cs typeface="Arial" pitchFamily="34" charset="0"/>
              </a:rPr>
              <a:t>의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itchFamily="50" charset="-127"/>
                <a:cs typeface="Arial" pitchFamily="34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itchFamily="50" charset="-127"/>
                <a:cs typeface="Arial" pitchFamily="34" charset="0"/>
              </a:rPr>
              <a:t> 31</a:t>
            </a: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itchFamily="50" charset="-127"/>
                <a:cs typeface="Arial" pitchFamily="34" charset="0"/>
              </a:rPr>
              <a:t>개 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itchFamily="50" charset="-127"/>
                <a:cs typeface="Arial" pitchFamily="34" charset="0"/>
              </a:rPr>
              <a:t>Big Data</a:t>
            </a:r>
            <a:r>
              <a:rPr lang="ko-KR" alt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itchFamily="50" charset="-127"/>
                <a:cs typeface="Arial" pitchFamily="34" charset="0"/>
              </a:rPr>
              <a:t> 기반 서비스 조사 결과</a:t>
            </a:r>
            <a:endParaRPr lang="ko-KR" altLang="en-US" sz="1000" dirty="0">
              <a:solidFill>
                <a:srgbClr val="000000"/>
              </a:solidFill>
              <a:latin typeface="Arial Narrow" panose="020B0606020202030204" pitchFamily="34" charset="0"/>
              <a:ea typeface="LG스마트체 Regular" pitchFamily="50" charset="-127"/>
              <a:cs typeface="Arial" pitchFamily="34" charset="0"/>
            </a:endParaRPr>
          </a:p>
        </p:txBody>
      </p:sp>
      <p:sp>
        <p:nvSpPr>
          <p:cNvPr id="67" name="오른쪽 화살표 1"/>
          <p:cNvSpPr/>
          <p:nvPr/>
        </p:nvSpPr>
        <p:spPr>
          <a:xfrm rot="16200000">
            <a:off x="5340872" y="3698198"/>
            <a:ext cx="3508487" cy="979868"/>
          </a:xfrm>
          <a:custGeom>
            <a:avLst/>
            <a:gdLst>
              <a:gd name="connsiteX0" fmla="*/ 0 w 3092876"/>
              <a:gd name="connsiteY0" fmla="*/ 244967 h 979868"/>
              <a:gd name="connsiteX1" fmla="*/ 2831545 w 3092876"/>
              <a:gd name="connsiteY1" fmla="*/ 244967 h 979868"/>
              <a:gd name="connsiteX2" fmla="*/ 2831545 w 3092876"/>
              <a:gd name="connsiteY2" fmla="*/ 0 h 979868"/>
              <a:gd name="connsiteX3" fmla="*/ 3092876 w 3092876"/>
              <a:gd name="connsiteY3" fmla="*/ 489934 h 979868"/>
              <a:gd name="connsiteX4" fmla="*/ 2831545 w 3092876"/>
              <a:gd name="connsiteY4" fmla="*/ 979868 h 979868"/>
              <a:gd name="connsiteX5" fmla="*/ 2831545 w 3092876"/>
              <a:gd name="connsiteY5" fmla="*/ 734901 h 979868"/>
              <a:gd name="connsiteX6" fmla="*/ 0 w 3092876"/>
              <a:gd name="connsiteY6" fmla="*/ 734901 h 979868"/>
              <a:gd name="connsiteX7" fmla="*/ 0 w 3092876"/>
              <a:gd name="connsiteY7" fmla="*/ 244967 h 979868"/>
              <a:gd name="connsiteX0" fmla="*/ 0 w 3092876"/>
              <a:gd name="connsiteY0" fmla="*/ 371967 h 979868"/>
              <a:gd name="connsiteX1" fmla="*/ 2831545 w 3092876"/>
              <a:gd name="connsiteY1" fmla="*/ 244967 h 979868"/>
              <a:gd name="connsiteX2" fmla="*/ 2831545 w 3092876"/>
              <a:gd name="connsiteY2" fmla="*/ 0 h 979868"/>
              <a:gd name="connsiteX3" fmla="*/ 3092876 w 3092876"/>
              <a:gd name="connsiteY3" fmla="*/ 489934 h 979868"/>
              <a:gd name="connsiteX4" fmla="*/ 2831545 w 3092876"/>
              <a:gd name="connsiteY4" fmla="*/ 979868 h 979868"/>
              <a:gd name="connsiteX5" fmla="*/ 2831545 w 3092876"/>
              <a:gd name="connsiteY5" fmla="*/ 734901 h 979868"/>
              <a:gd name="connsiteX6" fmla="*/ 0 w 3092876"/>
              <a:gd name="connsiteY6" fmla="*/ 734901 h 979868"/>
              <a:gd name="connsiteX7" fmla="*/ 0 w 3092876"/>
              <a:gd name="connsiteY7" fmla="*/ 371967 h 979868"/>
              <a:gd name="connsiteX0" fmla="*/ 0 w 3092876"/>
              <a:gd name="connsiteY0" fmla="*/ 371967 h 979868"/>
              <a:gd name="connsiteX1" fmla="*/ 2831545 w 3092876"/>
              <a:gd name="connsiteY1" fmla="*/ 244967 h 979868"/>
              <a:gd name="connsiteX2" fmla="*/ 2831545 w 3092876"/>
              <a:gd name="connsiteY2" fmla="*/ 0 h 979868"/>
              <a:gd name="connsiteX3" fmla="*/ 3092876 w 3092876"/>
              <a:gd name="connsiteY3" fmla="*/ 489934 h 979868"/>
              <a:gd name="connsiteX4" fmla="*/ 2831545 w 3092876"/>
              <a:gd name="connsiteY4" fmla="*/ 979868 h 979868"/>
              <a:gd name="connsiteX5" fmla="*/ 2831545 w 3092876"/>
              <a:gd name="connsiteY5" fmla="*/ 734901 h 979868"/>
              <a:gd name="connsiteX6" fmla="*/ 0 w 3092876"/>
              <a:gd name="connsiteY6" fmla="*/ 607901 h 979868"/>
              <a:gd name="connsiteX7" fmla="*/ 0 w 3092876"/>
              <a:gd name="connsiteY7" fmla="*/ 371967 h 97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92876" h="979868">
                <a:moveTo>
                  <a:pt x="0" y="371967"/>
                </a:moveTo>
                <a:lnTo>
                  <a:pt x="2831545" y="244967"/>
                </a:lnTo>
                <a:lnTo>
                  <a:pt x="2831545" y="0"/>
                </a:lnTo>
                <a:lnTo>
                  <a:pt x="3092876" y="489934"/>
                </a:lnTo>
                <a:lnTo>
                  <a:pt x="2831545" y="979868"/>
                </a:lnTo>
                <a:lnTo>
                  <a:pt x="2831545" y="734901"/>
                </a:lnTo>
                <a:lnTo>
                  <a:pt x="0" y="607901"/>
                </a:lnTo>
                <a:lnTo>
                  <a:pt x="0" y="37196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schemeClr val="tx1"/>
              </a:solidFill>
              <a:latin typeface="Arial Narrow" panose="020B0606020202030204" pitchFamily="34" charset="0"/>
              <a:ea typeface="나눔고딕" panose="020D06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477714" y="3661987"/>
            <a:ext cx="5181062" cy="1510990"/>
          </a:xfrm>
          <a:prstGeom prst="rect">
            <a:avLst/>
          </a:prstGeom>
          <a:solidFill>
            <a:schemeClr val="bg1">
              <a:lumMod val="85000"/>
              <a:alpha val="44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486181" y="2564509"/>
            <a:ext cx="5181062" cy="1102614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2468897" y="5925286"/>
            <a:ext cx="405165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3223950" y="5859829"/>
            <a:ext cx="338554" cy="377483"/>
            <a:chOff x="1949540" y="4996717"/>
            <a:chExt cx="338554" cy="332767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2152480" y="4996717"/>
              <a:ext cx="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/>
            <p:cNvSpPr/>
            <p:nvPr/>
          </p:nvSpPr>
          <p:spPr>
            <a:xfrm>
              <a:off x="1949540" y="5067874"/>
              <a:ext cx="3385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/>
              <a:r>
                <a:rPr lang="en-US" altLang="ko-KR" sz="11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itchFamily="50" charset="-127"/>
                  <a:cs typeface="Arial" pitchFamily="34" charset="0"/>
                </a:rPr>
                <a:t>‘13</a:t>
              </a:r>
              <a:endParaRPr lang="ko-KR" altLang="en-US" sz="1100" dirty="0"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173127" y="5859829"/>
            <a:ext cx="338554" cy="377483"/>
            <a:chOff x="2699677" y="4996717"/>
            <a:chExt cx="338554" cy="332767"/>
          </a:xfrm>
        </p:grpSpPr>
        <p:cxnSp>
          <p:nvCxnSpPr>
            <p:cNvPr id="94" name="직선 연결선 93"/>
            <p:cNvCxnSpPr/>
            <p:nvPr/>
          </p:nvCxnSpPr>
          <p:spPr>
            <a:xfrm>
              <a:off x="2893801" y="4996717"/>
              <a:ext cx="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/>
            <p:cNvSpPr/>
            <p:nvPr/>
          </p:nvSpPr>
          <p:spPr>
            <a:xfrm>
              <a:off x="2699677" y="5067874"/>
              <a:ext cx="3385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/>
              <a:r>
                <a:rPr lang="en-US" altLang="ko-KR" sz="11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itchFamily="50" charset="-127"/>
                  <a:cs typeface="Arial" pitchFamily="34" charset="0"/>
                </a:rPr>
                <a:t>‘14</a:t>
              </a:r>
              <a:endParaRPr lang="ko-KR" altLang="en-US" sz="1100" dirty="0"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122304" y="5859829"/>
            <a:ext cx="338554" cy="377483"/>
            <a:chOff x="3440998" y="4996717"/>
            <a:chExt cx="338554" cy="332767"/>
          </a:xfrm>
        </p:grpSpPr>
        <p:cxnSp>
          <p:nvCxnSpPr>
            <p:cNvPr id="97" name="직선 연결선 96"/>
            <p:cNvCxnSpPr/>
            <p:nvPr/>
          </p:nvCxnSpPr>
          <p:spPr>
            <a:xfrm>
              <a:off x="3635122" y="4996717"/>
              <a:ext cx="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3440998" y="5067874"/>
              <a:ext cx="3385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/>
              <a:r>
                <a:rPr lang="en-US" altLang="ko-KR" sz="11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itchFamily="50" charset="-127"/>
                  <a:cs typeface="Arial" pitchFamily="34" charset="0"/>
                </a:rPr>
                <a:t>‘15</a:t>
              </a:r>
              <a:endParaRPr lang="ko-KR" altLang="en-US" sz="1100" dirty="0"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071480" y="5859829"/>
            <a:ext cx="338554" cy="377483"/>
            <a:chOff x="4182318" y="4996717"/>
            <a:chExt cx="338554" cy="332767"/>
          </a:xfrm>
        </p:grpSpPr>
        <p:cxnSp>
          <p:nvCxnSpPr>
            <p:cNvPr id="100" name="직선 연결선 99"/>
            <p:cNvCxnSpPr/>
            <p:nvPr/>
          </p:nvCxnSpPr>
          <p:spPr>
            <a:xfrm>
              <a:off x="4376442" y="4996717"/>
              <a:ext cx="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/>
            <p:cNvSpPr/>
            <p:nvPr/>
          </p:nvSpPr>
          <p:spPr>
            <a:xfrm>
              <a:off x="4182318" y="5067874"/>
              <a:ext cx="3385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/>
              <a:r>
                <a:rPr lang="en-US" altLang="ko-KR" sz="11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itchFamily="50" charset="-127"/>
                  <a:cs typeface="Arial" pitchFamily="34" charset="0"/>
                </a:rPr>
                <a:t>‘16</a:t>
              </a:r>
              <a:endParaRPr lang="ko-KR" altLang="en-US" sz="1100" dirty="0"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3208030" y="5493348"/>
            <a:ext cx="2199641" cy="418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900" dirty="0" smtClean="0">
                <a:latin typeface="Arial Narrow" panose="020B0606020202030204" pitchFamily="34" charset="0"/>
                <a:ea typeface="LG스마트체 Regular" pitchFamily="50" charset="-127"/>
              </a:rPr>
              <a:t>G90(Verizon), Precision Market Insight(Verizon)</a:t>
            </a:r>
          </a:p>
          <a:p>
            <a:pPr latinLnBrk="0"/>
            <a:r>
              <a:rPr lang="ko-KR" altLang="en-US" sz="900" dirty="0" err="1" smtClean="0">
                <a:latin typeface="Arial Narrow" panose="020B0606020202030204" pitchFamily="34" charset="0"/>
                <a:ea typeface="LG스마트체 Regular" pitchFamily="50" charset="-127"/>
              </a:rPr>
              <a:t>토코모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itchFamily="50" charset="-127"/>
              </a:rPr>
              <a:t> </a:t>
            </a:r>
            <a:r>
              <a:rPr lang="ko-KR" altLang="en-US" sz="900" dirty="0" err="1" smtClean="0">
                <a:latin typeface="Arial Narrow" panose="020B0606020202030204" pitchFamily="34" charset="0"/>
                <a:ea typeface="LG스마트체 Regular" pitchFamily="50" charset="-127"/>
              </a:rPr>
              <a:t>원타임</a:t>
            </a:r>
            <a:r>
              <a:rPr lang="ko-KR" altLang="en-US" sz="900" dirty="0" smtClean="0">
                <a:latin typeface="Arial Narrow" panose="020B0606020202030204" pitchFamily="34" charset="0"/>
                <a:ea typeface="LG스마트체 Regular" pitchFamily="50" charset="-127"/>
              </a:rPr>
              <a:t> 보험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itchFamily="50" charset="-127"/>
              </a:rPr>
              <a:t>(NTT)</a:t>
            </a:r>
            <a:endParaRPr lang="ko-KR" altLang="en-US" sz="900" dirty="0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074973" y="4835256"/>
            <a:ext cx="2880320" cy="418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900" dirty="0">
                <a:latin typeface="Arial Narrow" panose="020B0606020202030204" pitchFamily="34" charset="0"/>
                <a:ea typeface="LG스마트체 Regular" pitchFamily="50" charset="-127"/>
              </a:rPr>
              <a:t>Smart Traffic Management(ATT), </a:t>
            </a:r>
            <a:r>
              <a:rPr lang="en-US" altLang="ko-KR" sz="900" dirty="0" err="1">
                <a:latin typeface="Arial Narrow" panose="020B0606020202030204" pitchFamily="34" charset="0"/>
                <a:ea typeface="LG스마트체 Regular" pitchFamily="50" charset="-127"/>
              </a:rPr>
              <a:t>bigdata</a:t>
            </a:r>
            <a:r>
              <a:rPr lang="en-US" altLang="ko-KR" sz="900" dirty="0">
                <a:latin typeface="Arial Narrow" panose="020B0606020202030204" pitchFamily="34" charset="0"/>
                <a:ea typeface="LG스마트체 Regular" pitchFamily="50" charset="-127"/>
              </a:rPr>
              <a:t> hub(SKT),</a:t>
            </a:r>
            <a:br>
              <a:rPr lang="en-US" altLang="ko-KR" sz="900" dirty="0">
                <a:latin typeface="Arial Narrow" panose="020B0606020202030204" pitchFamily="34" charset="0"/>
                <a:ea typeface="LG스마트체 Regular" pitchFamily="50" charset="-127"/>
              </a:rPr>
            </a:br>
            <a:r>
              <a:rPr lang="en-US" altLang="ko-KR" sz="900" dirty="0">
                <a:latin typeface="Arial Narrow" panose="020B0606020202030204" pitchFamily="34" charset="0"/>
                <a:ea typeface="LG스마트체 Regular" pitchFamily="50" charset="-127"/>
              </a:rPr>
              <a:t>Flux Vision</a:t>
            </a:r>
            <a:r>
              <a:rPr lang="ko-KR" altLang="en-US" sz="900" dirty="0">
                <a:latin typeface="Arial Narrow" panose="020B0606020202030204" pitchFamily="34" charset="0"/>
                <a:ea typeface="LG스마트체 Regular" pitchFamily="50" charset="-127"/>
              </a:rPr>
              <a:t> </a:t>
            </a:r>
            <a:r>
              <a:rPr lang="en-US" altLang="ko-KR" sz="900" dirty="0">
                <a:latin typeface="Arial Narrow" panose="020B0606020202030204" pitchFamily="34" charset="0"/>
                <a:ea typeface="LG스마트체 Regular" pitchFamily="50" charset="-127"/>
              </a:rPr>
              <a:t>(Orange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itchFamily="50" charset="-127"/>
              </a:rPr>
              <a:t>), Smart </a:t>
            </a:r>
            <a:r>
              <a:rPr lang="en-US" altLang="ko-KR" sz="900" dirty="0">
                <a:latin typeface="Arial Narrow" panose="020B0606020202030204" pitchFamily="34" charset="0"/>
                <a:ea typeface="LG스마트체 Regular" pitchFamily="50" charset="-127"/>
              </a:rPr>
              <a:t>Step(Telefonica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itchFamily="50" charset="-127"/>
              </a:rPr>
              <a:t>)</a:t>
            </a:r>
            <a:endParaRPr lang="en-US" altLang="ko-KR" sz="900" dirty="0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121845" y="3438998"/>
            <a:ext cx="1563248" cy="261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900" dirty="0" err="1" smtClean="0">
                <a:latin typeface="Arial Narrow" panose="020B0606020202030204" pitchFamily="34" charset="0"/>
                <a:ea typeface="LG스마트체 Regular" pitchFamily="50" charset="-127"/>
              </a:rPr>
              <a:t>ThingSpace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itchFamily="50" charset="-127"/>
              </a:rPr>
              <a:t>(Verizon), </a:t>
            </a:r>
            <a:r>
              <a:rPr lang="en-US" altLang="ko-KR" sz="900" dirty="0" err="1" smtClean="0">
                <a:latin typeface="Arial Narrow" panose="020B0606020202030204" pitchFamily="34" charset="0"/>
                <a:ea typeface="LG스마트체 Regular" pitchFamily="50" charset="-127"/>
              </a:rPr>
              <a:t>Weve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itchFamily="50" charset="-127"/>
              </a:rPr>
              <a:t>(O2)</a:t>
            </a:r>
            <a:endParaRPr lang="ko-KR" altLang="en-US" sz="900" dirty="0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835788" y="2846580"/>
            <a:ext cx="889987" cy="261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900" dirty="0" smtClean="0">
                <a:latin typeface="Arial Narrow" panose="020B0606020202030204" pitchFamily="34" charset="0"/>
                <a:ea typeface="LG스마트체 Regular" pitchFamily="50" charset="-127"/>
              </a:rPr>
              <a:t>Data Sales(ATT)</a:t>
            </a:r>
            <a:endParaRPr lang="ko-KR" altLang="en-US" sz="900" dirty="0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94548" y="5254218"/>
            <a:ext cx="823800" cy="6099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통신 데이터 기반 서비스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294548" y="3698962"/>
            <a:ext cx="823800" cy="6942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플랫폼 기반 분석 서비스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94548" y="2554724"/>
            <a:ext cx="823800" cy="106177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데이터 비즈니스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2559515" y="2075491"/>
            <a:ext cx="3900213" cy="321769"/>
            <a:chOff x="2861478" y="2133103"/>
            <a:chExt cx="3900213" cy="283653"/>
          </a:xfrm>
        </p:grpSpPr>
        <p:sp>
          <p:nvSpPr>
            <p:cNvPr id="110" name="직사각형 109"/>
            <p:cNvSpPr/>
            <p:nvPr/>
          </p:nvSpPr>
          <p:spPr>
            <a:xfrm>
              <a:off x="4227129" y="2133103"/>
              <a:ext cx="1168910" cy="2713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/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itchFamily="50" charset="-127"/>
                </a:rPr>
                <a:t>비즈니스 모델</a:t>
              </a:r>
              <a:endParaRPr lang="ko-KR" altLang="en-US" sz="1400" b="1" dirty="0"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111" name="Line 16"/>
            <p:cNvSpPr>
              <a:spLocks noChangeShapeType="1"/>
            </p:cNvSpPr>
            <p:nvPr/>
          </p:nvSpPr>
          <p:spPr bwMode="auto">
            <a:xfrm>
              <a:off x="2861478" y="2416756"/>
              <a:ext cx="3900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latinLnBrk="0"/>
              <a:endParaRPr lang="ko-KR" altLang="en-US" b="1"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1128186" y="2550103"/>
            <a:ext cx="1364086" cy="1091046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 marL="90488" indent="-90488" latinLnBrk="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200" dirty="0" smtClean="0">
                <a:latin typeface="Arial Narrow" panose="020B0606020202030204" pitchFamily="34" charset="0"/>
                <a:ea typeface="LG스마트체 Regular" pitchFamily="50" charset="-127"/>
              </a:rPr>
              <a:t>데이터 판매 또는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itchFamily="50" charset="-127"/>
              </a:rPr>
              <a:t>Swap</a:t>
            </a:r>
          </a:p>
          <a:p>
            <a:pPr marL="90488" indent="-90488" latinLnBrk="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200" dirty="0" smtClean="0">
                <a:latin typeface="Arial Narrow" panose="020B0606020202030204" pitchFamily="34" charset="0"/>
                <a:ea typeface="LG스마트체 Regular" pitchFamily="50" charset="-127"/>
              </a:rPr>
              <a:t>데이터 자체를 목적으로 한 비즈니스</a:t>
            </a:r>
            <a:endParaRPr lang="en-US" altLang="ko-KR" sz="1100" dirty="0" smtClean="0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128186" y="3729698"/>
            <a:ext cx="1364086" cy="628443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 marL="90488" indent="-90488" latinLnBrk="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200" dirty="0" err="1" smtClean="0">
                <a:latin typeface="Arial Narrow" panose="020B0606020202030204" pitchFamily="34" charset="0"/>
                <a:ea typeface="LG스마트체 Regular" pitchFamily="50" charset="-127"/>
              </a:rPr>
              <a:t>고객사에</a:t>
            </a:r>
            <a:r>
              <a:rPr lang="ko-KR" altLang="en-US" sz="1200" dirty="0" smtClean="0">
                <a:latin typeface="Arial Narrow" panose="020B0606020202030204" pitchFamily="34" charset="0"/>
                <a:ea typeface="LG스마트체 Regular" pitchFamily="50" charset="-127"/>
              </a:rPr>
              <a:t> 플랫폼 기반 분석 서비스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itchFamily="50" charset="-127"/>
              </a:rPr>
              <a:t>/</a:t>
            </a:r>
            <a:r>
              <a:rPr lang="ko-KR" altLang="en-US" sz="1200" dirty="0" smtClean="0">
                <a:latin typeface="Arial Narrow" panose="020B0606020202030204" pitchFamily="34" charset="0"/>
                <a:ea typeface="LG스마트체 Regular" pitchFamily="50" charset="-127"/>
              </a:rPr>
              <a:t>컨설팅 제공</a:t>
            </a:r>
            <a:endParaRPr lang="en-US" altLang="ko-KR" sz="1200" dirty="0" smtClean="0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2468897" y="2607053"/>
            <a:ext cx="0" cy="33078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Line 16"/>
          <p:cNvSpPr>
            <a:spLocks noChangeShapeType="1"/>
          </p:cNvSpPr>
          <p:nvPr/>
        </p:nvSpPr>
        <p:spPr bwMode="auto">
          <a:xfrm>
            <a:off x="294549" y="3661267"/>
            <a:ext cx="612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latinLnBrk="0"/>
            <a:endParaRPr lang="ko-KR" altLang="en-US" b="1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294549" y="4434602"/>
            <a:ext cx="612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latinLnBrk="0"/>
            <a:endParaRPr lang="ko-KR" altLang="en-US" b="1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117" name="Line 16"/>
          <p:cNvSpPr>
            <a:spLocks noChangeShapeType="1"/>
          </p:cNvSpPr>
          <p:nvPr/>
        </p:nvSpPr>
        <p:spPr bwMode="auto">
          <a:xfrm>
            <a:off x="272480" y="5925286"/>
            <a:ext cx="263873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latinLnBrk="0"/>
            <a:endParaRPr lang="ko-KR" altLang="en-US" b="1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274773" y="5859829"/>
            <a:ext cx="338554" cy="377483"/>
            <a:chOff x="1949540" y="4996717"/>
            <a:chExt cx="338554" cy="332767"/>
          </a:xfrm>
        </p:grpSpPr>
        <p:cxnSp>
          <p:nvCxnSpPr>
            <p:cNvPr id="119" name="직선 연결선 118"/>
            <p:cNvCxnSpPr/>
            <p:nvPr/>
          </p:nvCxnSpPr>
          <p:spPr>
            <a:xfrm>
              <a:off x="2152480" y="4996717"/>
              <a:ext cx="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119"/>
            <p:cNvSpPr/>
            <p:nvPr/>
          </p:nvSpPr>
          <p:spPr>
            <a:xfrm>
              <a:off x="1949540" y="5067874"/>
              <a:ext cx="3385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/>
              <a:r>
                <a:rPr lang="en-US" altLang="ko-KR" sz="11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itchFamily="50" charset="-127"/>
                  <a:cs typeface="Arial" pitchFamily="34" charset="0"/>
                </a:rPr>
                <a:t>‘12</a:t>
              </a:r>
              <a:endParaRPr lang="ko-KR" altLang="en-US" sz="1100" dirty="0"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4422905" y="4003292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900" dirty="0" smtClean="0">
                <a:latin typeface="Arial Narrow" panose="020B0606020202030204" pitchFamily="34" charset="0"/>
                <a:ea typeface="LG스마트체 Regular" pitchFamily="50" charset="-127"/>
              </a:rPr>
              <a:t>Flexible Data Analysis (Orange), </a:t>
            </a:r>
          </a:p>
          <a:p>
            <a:pPr latinLnBrk="0"/>
            <a:r>
              <a:rPr lang="en-US" altLang="ko-KR" sz="900" dirty="0">
                <a:latin typeface="Arial Narrow" panose="020B0606020202030204" pitchFamily="34" charset="0"/>
                <a:ea typeface="LG스마트체 Regular" pitchFamily="50" charset="-127"/>
              </a:rPr>
              <a:t>Data Service Platform(Vodafone</a:t>
            </a:r>
            <a:r>
              <a:rPr lang="en-US" altLang="ko-KR" sz="900" dirty="0" smtClean="0">
                <a:latin typeface="Arial Narrow" panose="020B0606020202030204" pitchFamily="34" charset="0"/>
                <a:ea typeface="LG스마트체 Regular" pitchFamily="50" charset="-127"/>
              </a:rPr>
              <a:t>)</a:t>
            </a:r>
            <a:endParaRPr lang="ko-KR" altLang="en-US" sz="900" dirty="0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319110" y="2075211"/>
            <a:ext cx="2027671" cy="321769"/>
            <a:chOff x="621073" y="2132856"/>
            <a:chExt cx="755129" cy="283653"/>
          </a:xfrm>
        </p:grpSpPr>
        <p:sp>
          <p:nvSpPr>
            <p:cNvPr id="123" name="직사각형 122"/>
            <p:cNvSpPr/>
            <p:nvPr/>
          </p:nvSpPr>
          <p:spPr>
            <a:xfrm>
              <a:off x="847244" y="2132856"/>
              <a:ext cx="302787" cy="2713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/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itchFamily="50" charset="-127"/>
                </a:rPr>
                <a:t>카테고리</a:t>
              </a:r>
              <a:endParaRPr lang="ko-KR" altLang="en-US" sz="1200" b="1" dirty="0"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>
              <a:off x="621073" y="2416509"/>
              <a:ext cx="7551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latinLnBrk="0"/>
              <a:endParaRPr lang="ko-KR" altLang="en-US" b="1"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</p:grpSp>
      <p:sp>
        <p:nvSpPr>
          <p:cNvPr id="125" name="직사각형 124"/>
          <p:cNvSpPr/>
          <p:nvPr/>
        </p:nvSpPr>
        <p:spPr>
          <a:xfrm>
            <a:off x="6526209" y="5322216"/>
            <a:ext cx="1036147" cy="58067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가</a:t>
            </a:r>
            <a:r>
              <a: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입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 고객 대상 서비스</a:t>
            </a:r>
            <a:endParaRPr lang="ko-KR" altLang="en-US" sz="12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526209" y="4178623"/>
            <a:ext cx="1036147" cy="58067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비가입자 고객 대상 사업 확장</a:t>
            </a:r>
            <a:endParaRPr lang="ko-KR" altLang="en-US" sz="12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526209" y="2933790"/>
            <a:ext cx="1036147" cy="58067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신규 비즈니스 모델 모색</a:t>
            </a:r>
            <a:endParaRPr lang="ko-KR" altLang="en-US" sz="12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129" name="오각형 128"/>
          <p:cNvSpPr/>
          <p:nvPr/>
        </p:nvSpPr>
        <p:spPr>
          <a:xfrm>
            <a:off x="3844710" y="2603650"/>
            <a:ext cx="2474796" cy="271722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en-US" altLang="ko-KR" sz="1200" b="1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      Data </a:t>
            </a:r>
            <a:r>
              <a:rPr lang="ko-KR" alt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판매 및 중개 사업</a:t>
            </a:r>
            <a:endParaRPr lang="ko-KR" altLang="en-US" sz="1200" b="1" dirty="0">
              <a:solidFill>
                <a:schemeClr val="bg1"/>
              </a:solidFill>
              <a:latin typeface="Arial Narrow" panose="020B060602020203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131" name="오각형 130"/>
          <p:cNvSpPr/>
          <p:nvPr/>
        </p:nvSpPr>
        <p:spPr>
          <a:xfrm>
            <a:off x="4469805" y="3760959"/>
            <a:ext cx="1989923" cy="271722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       빅데이터 </a:t>
            </a:r>
            <a:r>
              <a:rPr lang="ko-KR" altLang="en-US" sz="1200" b="1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플랫폼 제공 사업</a:t>
            </a:r>
            <a:endParaRPr lang="ko-KR" altLang="en-US" sz="1200" b="1" dirty="0">
              <a:solidFill>
                <a:schemeClr val="bg1"/>
              </a:solidFill>
              <a:latin typeface="Arial Narrow" panose="020B060602020203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132" name="오각형 131"/>
          <p:cNvSpPr/>
          <p:nvPr/>
        </p:nvSpPr>
        <p:spPr>
          <a:xfrm>
            <a:off x="4173127" y="4524929"/>
            <a:ext cx="2241422" cy="357463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       외부 데이터 연계 분석 사업</a:t>
            </a:r>
            <a:endParaRPr lang="en-US" altLang="ko-KR" sz="1200" b="1" dirty="0" smtClean="0">
              <a:solidFill>
                <a:schemeClr val="bg1"/>
              </a:solidFill>
              <a:latin typeface="Arial Narrow" panose="020B0606020202030204" pitchFamily="34" charset="0"/>
              <a:ea typeface="LG스마트체 Regular" pitchFamily="50" charset="-127"/>
              <a:cs typeface="Arial" panose="020B0604020202020204" pitchFamily="34" charset="0"/>
            </a:endParaRPr>
          </a:p>
          <a:p>
            <a:pPr latinLnBrk="0"/>
            <a:r>
              <a:rPr lang="en-US" altLang="ko-KR" sz="11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        (</a:t>
            </a:r>
            <a:r>
              <a:rPr lang="ko-KR" altLang="en-US" sz="11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상권</a:t>
            </a:r>
            <a:r>
              <a:rPr lang="en-US" altLang="ko-KR" sz="11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lang="ko-KR" altLang="en-US" sz="11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교통</a:t>
            </a:r>
            <a:r>
              <a:rPr lang="en-US" altLang="ko-KR" sz="11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사회망</a:t>
            </a:r>
            <a:r>
              <a:rPr lang="ko-KR" altLang="en-US" sz="11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 분석</a:t>
            </a:r>
            <a:r>
              <a:rPr lang="en-US" altLang="ko-KR" sz="11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)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133" name="오각형 132"/>
          <p:cNvSpPr/>
          <p:nvPr/>
        </p:nvSpPr>
        <p:spPr>
          <a:xfrm>
            <a:off x="3230581" y="5240667"/>
            <a:ext cx="2241422" cy="271722"/>
          </a:xfrm>
          <a:prstGeom prst="homePlate">
            <a:avLst>
              <a:gd name="adj" fmla="val 4073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       개인화</a:t>
            </a:r>
            <a:r>
              <a:rPr lang="en-US" altLang="ko-KR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/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인텔리전스</a:t>
            </a:r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 서비스</a:t>
            </a:r>
            <a:endParaRPr lang="ko-KR" altLang="en-US" sz="12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6439660" y="2035681"/>
            <a:ext cx="1305267" cy="314221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1200" b="1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itchFamily="50" charset="-127"/>
                <a:cs typeface="Arial" pitchFamily="34" charset="0"/>
              </a:rPr>
              <a:t>비즈니스 확장</a:t>
            </a:r>
            <a:endParaRPr lang="ko-KR" altLang="en-US" sz="1200" b="1" dirty="0">
              <a:solidFill>
                <a:srgbClr val="C00000"/>
              </a:solidFill>
              <a:latin typeface="Arial Narrow" panose="020B0606020202030204" pitchFamily="34" charset="0"/>
              <a:ea typeface="LG스마트체 Regular" pitchFamily="50" charset="-127"/>
              <a:cs typeface="Arial" pitchFamily="34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111251" y="4440999"/>
            <a:ext cx="1431329" cy="738664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 marL="90488" indent="-90488" latinLnBrk="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200" dirty="0" smtClean="0">
                <a:latin typeface="Arial Narrow" panose="020B0606020202030204" pitchFamily="34" charset="0"/>
                <a:ea typeface="LG스마트체 Regular" pitchFamily="50" charset="-127"/>
              </a:rPr>
              <a:t>외부 정보와 연계 통해 새로운 정보 가치를 제공하는 서비스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itchFamily="50" charset="-127"/>
              </a:rPr>
              <a:t> </a:t>
            </a:r>
            <a:r>
              <a:rPr lang="ko-KR" altLang="en-US" sz="1200" dirty="0" smtClean="0">
                <a:latin typeface="Arial Narrow" panose="020B0606020202030204" pitchFamily="34" charset="0"/>
                <a:ea typeface="LG스마트체 Regular" pitchFamily="50" charset="-127"/>
              </a:rPr>
              <a:t>및 사업</a:t>
            </a:r>
            <a:endParaRPr lang="en-US" altLang="ko-KR" sz="1200" dirty="0" smtClean="0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140" name="Line 16"/>
          <p:cNvSpPr>
            <a:spLocks noChangeShapeType="1"/>
          </p:cNvSpPr>
          <p:nvPr/>
        </p:nvSpPr>
        <p:spPr bwMode="auto">
          <a:xfrm>
            <a:off x="382940" y="6334487"/>
            <a:ext cx="2027671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latinLnBrk="0"/>
            <a:endParaRPr lang="ko-KR" altLang="en-US" b="1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892299" y="2637014"/>
            <a:ext cx="204994" cy="20499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endParaRPr lang="ko-KR" altLang="en-US" sz="13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187727" y="3069428"/>
            <a:ext cx="2386359" cy="393963"/>
            <a:chOff x="3187727" y="3085612"/>
            <a:chExt cx="2386359" cy="336815"/>
          </a:xfrm>
        </p:grpSpPr>
        <p:sp>
          <p:nvSpPr>
            <p:cNvPr id="130" name="오각형 129"/>
            <p:cNvSpPr/>
            <p:nvPr/>
          </p:nvSpPr>
          <p:spPr>
            <a:xfrm>
              <a:off x="3187727" y="3085612"/>
              <a:ext cx="2386359" cy="336815"/>
            </a:xfrm>
            <a:prstGeom prst="homePlat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0"/>
              <a:r>
                <a:rPr lang="ko-KR" altLang="en-US" sz="1200" b="1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itchFamily="50" charset="-127"/>
                  <a:cs typeface="Arial" panose="020B0604020202020204" pitchFamily="34" charset="0"/>
                </a:rPr>
                <a:t>       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itchFamily="50" charset="-127"/>
                  <a:cs typeface="Arial" panose="020B0604020202020204" pitchFamily="34" charset="0"/>
                </a:rPr>
                <a:t>Data Converged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itchFamily="50" charset="-127"/>
                  <a:cs typeface="Arial" panose="020B0604020202020204" pitchFamily="34" charset="0"/>
                </a:rPr>
                <a:t>기반 융합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itchFamily="50" charset="-127"/>
                  <a:cs typeface="Arial" panose="020B0604020202020204" pitchFamily="34" charset="0"/>
                </a:rPr>
                <a:t>사업</a:t>
              </a:r>
              <a:endParaRPr lang="en-US" altLang="ko-KR" sz="12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endParaRPr>
            </a:p>
            <a:p>
              <a:pPr latinLnBrk="0"/>
              <a:r>
                <a:rPr lang="en-US" altLang="ko-KR" sz="1100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itchFamily="50" charset="-127"/>
                  <a:cs typeface="Arial" panose="020B0604020202020204" pitchFamily="34" charset="0"/>
                </a:rPr>
                <a:t>        (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itchFamily="50" charset="-127"/>
                  <a:cs typeface="Arial" panose="020B0604020202020204" pitchFamily="34" charset="0"/>
                </a:rPr>
                <a:t>이종 데이터 </a:t>
              </a:r>
              <a:r>
                <a:rPr lang="ko-KR" altLang="en-US" sz="1100" dirty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itchFamily="50" charset="-127"/>
                  <a:cs typeface="Arial" panose="020B0604020202020204" pitchFamily="34" charset="0"/>
                </a:rPr>
                <a:t>융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itchFamily="50" charset="-127"/>
                  <a:cs typeface="Arial" panose="020B0604020202020204" pitchFamily="34" charset="0"/>
                </a:rPr>
                <a:t>합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itchFamily="50" charset="-127"/>
                  <a:cs typeface="Arial" panose="020B0604020202020204" pitchFamily="34" charset="0"/>
                </a:rPr>
                <a:t>)</a:t>
              </a:r>
              <a:endParaRPr lang="ko-KR" altLang="en-US" sz="11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237957" y="3131618"/>
              <a:ext cx="204994" cy="2574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en-US" altLang="ko-KR" sz="13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2</a:t>
              </a:r>
              <a:endParaRPr lang="ko-KR" altLang="en-US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4515573" y="3794323"/>
            <a:ext cx="204994" cy="20499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3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  <a:endParaRPr lang="ko-KR" altLang="en-US" sz="13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219469" y="4566778"/>
            <a:ext cx="226696" cy="27376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4</a:t>
            </a:r>
            <a:endParaRPr lang="ko-KR" altLang="en-US" sz="13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272561" y="5274031"/>
            <a:ext cx="204994" cy="20499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3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5</a:t>
            </a:r>
            <a:endParaRPr lang="ko-KR" altLang="en-US" sz="13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3" name="오른쪽 대괄호 152"/>
          <p:cNvSpPr/>
          <p:nvPr/>
        </p:nvSpPr>
        <p:spPr>
          <a:xfrm>
            <a:off x="7833320" y="2554724"/>
            <a:ext cx="312390" cy="2615175"/>
          </a:xfrm>
          <a:prstGeom prst="rightBracket">
            <a:avLst>
              <a:gd name="adj" fmla="val 4348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오른쪽 대괄호 153"/>
          <p:cNvSpPr/>
          <p:nvPr/>
        </p:nvSpPr>
        <p:spPr>
          <a:xfrm>
            <a:off x="7833320" y="5240667"/>
            <a:ext cx="312390" cy="533240"/>
          </a:xfrm>
          <a:prstGeom prst="rightBracket">
            <a:avLst>
              <a:gd name="adj" fmla="val 300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8193360" y="3708423"/>
            <a:ext cx="147829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latinLnBrk="0"/>
            <a:r>
              <a:rPr lang="en-US" altLang="ko-KR" sz="1400" b="1" dirty="0" smtClean="0">
                <a:latin typeface="Arial Narrow" panose="020B0606020202030204" pitchFamily="34" charset="0"/>
                <a:ea typeface="LG스마트체 Regular" pitchFamily="50" charset="-127"/>
              </a:rPr>
              <a:t>External </a:t>
            </a:r>
            <a:r>
              <a:rPr lang="ko-KR" altLang="en-US" sz="1400" b="1" dirty="0" smtClean="0">
                <a:latin typeface="Arial Narrow" panose="020B0606020202030204" pitchFamily="34" charset="0"/>
                <a:ea typeface="LG스마트체 Regular" pitchFamily="50" charset="-127"/>
              </a:rPr>
              <a:t>영역 중심</a:t>
            </a:r>
            <a:endParaRPr lang="ko-KR" altLang="en-US" sz="1400" b="1" dirty="0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8217407" y="5352665"/>
            <a:ext cx="143020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latinLnBrk="0"/>
            <a:r>
              <a:rPr lang="en-US" altLang="ko-KR" sz="1400" b="1" dirty="0" smtClean="0">
                <a:latin typeface="Arial Narrow" panose="020B0606020202030204" pitchFamily="34" charset="0"/>
                <a:ea typeface="LG스마트체 Regular" pitchFamily="50" charset="-127"/>
              </a:rPr>
              <a:t>Internal </a:t>
            </a:r>
            <a:r>
              <a:rPr lang="ko-KR" altLang="en-US" sz="1400" b="1" dirty="0" smtClean="0">
                <a:latin typeface="Arial Narrow" panose="020B0606020202030204" pitchFamily="34" charset="0"/>
                <a:ea typeface="LG스마트체 Regular" pitchFamily="50" charset="-127"/>
              </a:rPr>
              <a:t>영역 중심</a:t>
            </a:r>
            <a:endParaRPr lang="ko-KR" altLang="en-US" sz="1400" b="1" dirty="0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157" name="자유형 156"/>
          <p:cNvSpPr/>
          <p:nvPr/>
        </p:nvSpPr>
        <p:spPr>
          <a:xfrm>
            <a:off x="8225796" y="3452861"/>
            <a:ext cx="260059" cy="260059"/>
          </a:xfrm>
          <a:custGeom>
            <a:avLst/>
            <a:gdLst>
              <a:gd name="connsiteX0" fmla="*/ 0 w 260059"/>
              <a:gd name="connsiteY0" fmla="*/ 92279 h 260059"/>
              <a:gd name="connsiteX1" fmla="*/ 117446 w 260059"/>
              <a:gd name="connsiteY1" fmla="*/ 260059 h 260059"/>
              <a:gd name="connsiteX2" fmla="*/ 260059 w 260059"/>
              <a:gd name="connsiteY2" fmla="*/ 0 h 2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059" h="260059">
                <a:moveTo>
                  <a:pt x="0" y="92279"/>
                </a:moveTo>
                <a:lnTo>
                  <a:pt x="117446" y="260059"/>
                </a:lnTo>
                <a:lnTo>
                  <a:pt x="260059" y="0"/>
                </a:lnTo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94548" y="4483889"/>
            <a:ext cx="823800" cy="6942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분석 기</a:t>
            </a:r>
            <a:r>
              <a: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반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itchFamily="50" charset="-127"/>
              <a:cs typeface="Arial" panose="020B0604020202020204" pitchFamily="34" charset="0"/>
            </a:endParaRPr>
          </a:p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신규 가치</a:t>
            </a:r>
            <a:endParaRPr lang="en-US" altLang="ko-KR" sz="12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itchFamily="50" charset="-127"/>
              <a:cs typeface="Arial" panose="020B0604020202020204" pitchFamily="34" charset="0"/>
            </a:endParaRPr>
          </a:p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rPr>
              <a:t>제공 서비스</a:t>
            </a:r>
          </a:p>
        </p:txBody>
      </p:sp>
      <p:sp>
        <p:nvSpPr>
          <p:cNvPr id="73" name="Line 16"/>
          <p:cNvSpPr>
            <a:spLocks noChangeShapeType="1"/>
          </p:cNvSpPr>
          <p:nvPr/>
        </p:nvSpPr>
        <p:spPr bwMode="auto">
          <a:xfrm>
            <a:off x="294549" y="5211438"/>
            <a:ext cx="612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latinLnBrk="0"/>
            <a:endParaRPr lang="ko-KR" altLang="en-US" b="1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111251" y="5291726"/>
            <a:ext cx="1431329" cy="55399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 marL="90488" indent="-90488" latinLnBrk="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200" smtClean="0">
                <a:latin typeface="Arial Narrow" panose="020B0606020202030204" pitchFamily="34" charset="0"/>
                <a:ea typeface="LG스마트체 Regular" pitchFamily="50" charset="-127"/>
              </a:rPr>
              <a:t>자체 데이터 기반 현재보다 나은 서비스 제공</a:t>
            </a:r>
            <a:endParaRPr lang="en-US" altLang="ko-KR" sz="1200" dirty="0" smtClean="0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75" name="실행 단추: 앞으로 또는 다음 74">
            <a:hlinkClick r:id="rId2" action="ppaction://hlinksldjump" highlightClick="1"/>
          </p:cNvPr>
          <p:cNvSpPr/>
          <p:nvPr/>
        </p:nvSpPr>
        <p:spPr>
          <a:xfrm>
            <a:off x="6636123" y="6367328"/>
            <a:ext cx="167556" cy="167556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6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AutoShape 41"/>
          <p:cNvSpPr>
            <a:spLocks noChangeArrowheads="1"/>
          </p:cNvSpPr>
          <p:nvPr/>
        </p:nvSpPr>
        <p:spPr bwMode="auto">
          <a:xfrm>
            <a:off x="2981564" y="2056654"/>
            <a:ext cx="635147" cy="36956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유형 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</a:p>
        </p:txBody>
      </p:sp>
      <p:sp>
        <p:nvSpPr>
          <p:cNvPr id="73" name="Rectangle 1636"/>
          <p:cNvSpPr>
            <a:spLocks noChangeArrowheads="1"/>
          </p:cNvSpPr>
          <p:nvPr/>
        </p:nvSpPr>
        <p:spPr bwMode="auto">
          <a:xfrm>
            <a:off x="3610853" y="2056653"/>
            <a:ext cx="5936154" cy="36956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wrap="none" anchor="ctr"/>
          <a:lstStyle/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kern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Converged Data Mash-Up </a:t>
            </a:r>
            <a:r>
              <a:rPr kumimoji="1" lang="ko-KR" altLang="en-US" sz="1400" b="1" kern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기반 </a:t>
            </a:r>
            <a:r>
              <a:rPr kumimoji="1" lang="ko-KR" altLang="en-US" sz="1400" b="1" kern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사업</a:t>
            </a:r>
            <a:r>
              <a:rPr kumimoji="1" lang="en-US" altLang="ko-KR" sz="1400" b="1" kern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US" altLang="ko-KR" sz="1400" b="1" kern="0" dirty="0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kumimoji="1" lang="ko-KR" altLang="en-US" sz="1200" kern="0" dirty="0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산업간</a:t>
            </a:r>
            <a:r>
              <a:rPr kumimoji="1" lang="en-US" altLang="ko-KR" sz="1200" kern="0" dirty="0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kern="0" dirty="0" err="1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융복합</a:t>
            </a:r>
            <a:r>
              <a:rPr kumimoji="1" lang="ko-KR" altLang="en-US" sz="1200" kern="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kumimoji="1" lang="en-US" altLang="ko-KR" sz="1200" kern="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+ </a:t>
            </a:r>
            <a:r>
              <a:rPr kumimoji="1" lang="ko-KR" altLang="en-US" sz="1200" kern="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내</a:t>
            </a:r>
            <a:r>
              <a:rPr kumimoji="1" lang="en-US" altLang="ko-KR" sz="1200" kern="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/</a:t>
            </a:r>
            <a:r>
              <a:rPr kumimoji="1" lang="ko-KR" altLang="en-US" sz="1200" kern="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외부 데이터 결합 기반</a:t>
            </a:r>
            <a:endParaRPr kumimoji="1" lang="ko-KR" altLang="en-US" sz="1200" kern="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atinLnBrk="0"/>
            <a:r>
              <a:rPr lang="en-US" altLang="ko-KR" dirty="0" smtClean="0"/>
              <a:t>2. </a:t>
            </a:r>
            <a:r>
              <a:rPr lang="ko-KR" altLang="en-US" dirty="0" smtClean="0"/>
              <a:t>영역별 전략 방향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969719" y="1475906"/>
            <a:ext cx="6719766" cy="360040"/>
            <a:chOff x="319928" y="1475906"/>
            <a:chExt cx="4380659" cy="360040"/>
          </a:xfrm>
        </p:grpSpPr>
        <p:sp>
          <p:nvSpPr>
            <p:cNvPr id="37" name="Text Box 90"/>
            <p:cNvSpPr txBox="1">
              <a:spLocks noChangeArrowheads="1"/>
            </p:cNvSpPr>
            <p:nvPr/>
          </p:nvSpPr>
          <p:spPr bwMode="auto">
            <a:xfrm>
              <a:off x="326732" y="1475906"/>
              <a:ext cx="419288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68288" indent="-268288" algn="l" latinLnBrk="0">
                <a:buFont typeface="Wingdings" pitchFamily="2" charset="2"/>
                <a:buChar char=""/>
              </a:pP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활용 </a:t>
              </a:r>
              <a:r>
                <a:rPr lang="en-US" altLang="ko-KR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Data </a:t>
              </a: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영역에 따른 </a:t>
              </a:r>
              <a:r>
                <a:rPr lang="en-US" altLang="ko-KR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External </a:t>
              </a: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사업 유형</a:t>
              </a:r>
              <a:endPara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 bwMode="auto">
            <a:xfrm>
              <a:off x="319928" y="1835946"/>
              <a:ext cx="4380659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제목 1"/>
          <p:cNvSpPr txBox="1">
            <a:spLocks/>
          </p:cNvSpPr>
          <p:nvPr/>
        </p:nvSpPr>
        <p:spPr>
          <a:xfrm>
            <a:off x="3224808" y="173037"/>
            <a:ext cx="6414491" cy="33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algn="r" latinLnBrk="0"/>
            <a:r>
              <a:rPr lang="en-US" altLang="ko-KR" sz="1600" dirty="0">
                <a:solidFill>
                  <a:prstClr val="black"/>
                </a:solidFill>
                <a:ea typeface="LG스마트체 Regular" panose="020B0600000101010101" pitchFamily="50" charset="-127"/>
              </a:rPr>
              <a:t>2.2 External : </a:t>
            </a:r>
            <a:r>
              <a:rPr lang="ko-KR" altLang="en-US" sz="1600" dirty="0">
                <a:solidFill>
                  <a:prstClr val="black"/>
                </a:solidFill>
                <a:ea typeface="LG스마트체 Regular" panose="020B0600000101010101" pitchFamily="50" charset="-127"/>
              </a:rPr>
              <a:t>①</a:t>
            </a:r>
            <a:r>
              <a:rPr lang="en-US" altLang="ko-KR" sz="1600" dirty="0">
                <a:solidFill>
                  <a:prstClr val="black"/>
                </a:solidFill>
                <a:ea typeface="LG스마트체 Regular" panose="020B0600000101010101" pitchFamily="50" charset="-127"/>
              </a:rPr>
              <a:t> Overview </a:t>
            </a:r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–</a:t>
            </a:r>
            <a:r>
              <a:rPr lang="ko-KR" altLang="en-US" sz="1600" dirty="0">
                <a:solidFill>
                  <a:prstClr val="black"/>
                </a:solidFill>
                <a:ea typeface="LG스마트체 Regular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LG U+</a:t>
            </a:r>
            <a:r>
              <a:rPr lang="ko-KR" altLang="en-US" sz="1600" dirty="0">
                <a:solidFill>
                  <a:prstClr val="black"/>
                </a:solidFill>
                <a:ea typeface="LG스마트체 Regular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Approach</a:t>
            </a:r>
            <a:endParaRPr lang="ko-KR" altLang="en-US" sz="1400" b="0" dirty="0">
              <a:ea typeface="LG스마트체 Regular" panose="020B0600000101010101" pitchFamily="50" charset="-127"/>
            </a:endParaRPr>
          </a:p>
        </p:txBody>
      </p:sp>
      <p:sp>
        <p:nvSpPr>
          <p:cNvPr id="97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 분석을 활용한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External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대상 신규 비즈니스는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LG U+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가 다룰 수 있는 데이터들의 유형에 따라 차별화된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BM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을 만들어 내야 함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80870" y="5833533"/>
            <a:ext cx="9337618" cy="674879"/>
            <a:chOff x="280870" y="5561072"/>
            <a:chExt cx="9337618" cy="979821"/>
          </a:xfrm>
        </p:grpSpPr>
        <p:sp>
          <p:nvSpPr>
            <p:cNvPr id="31" name="AutoShape 605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13807" y="5606750"/>
              <a:ext cx="8873114" cy="934143"/>
            </a:xfrm>
            <a:prstGeom prst="roundRect">
              <a:avLst>
                <a:gd name="adj" fmla="val 46256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FFFFFF">
                  <a:lumMod val="65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algn="ctr" latinLnBrk="0">
                <a:lnSpc>
                  <a:spcPct val="110000"/>
                </a:lnSpc>
                <a:spcBef>
                  <a:spcPts val="300"/>
                </a:spcBef>
              </a:pP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궁극적으로는 </a:t>
              </a: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BP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와 같은 사업화 유형을 감안하여 </a:t>
              </a: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LG U+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만의 장점을 살린</a:t>
              </a: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,</a:t>
              </a:r>
            </a:p>
            <a:p>
              <a:pPr algn="ctr" latinLnBrk="0">
                <a:lnSpc>
                  <a:spcPct val="110000"/>
                </a:lnSpc>
                <a:spcBef>
                  <a:spcPts val="300"/>
                </a:spcBef>
              </a:pP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빅데이터 기반 </a:t>
              </a: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New Business Model 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및 </a:t>
              </a: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Item 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발굴을 가속화해야 함</a:t>
              </a:r>
              <a:endPara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2" name="AutoShape 31"/>
            <p:cNvSpPr>
              <a:spLocks noChangeArrowheads="1"/>
            </p:cNvSpPr>
            <p:nvPr/>
          </p:nvSpPr>
          <p:spPr bwMode="auto">
            <a:xfrm rot="5400000">
              <a:off x="65284" y="5776658"/>
              <a:ext cx="725070" cy="293897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 rot="16200000" flipH="1">
              <a:off x="9105795" y="5773449"/>
              <a:ext cx="725070" cy="300316"/>
            </a:xfrm>
            <a:custGeom>
              <a:avLst/>
              <a:gdLst>
                <a:gd name="T0" fmla="*/ 268 w 21600"/>
                <a:gd name="T1" fmla="*/ 0 h 21600"/>
                <a:gd name="T2" fmla="*/ 161 w 21600"/>
                <a:gd name="T3" fmla="*/ 136 h 21600"/>
                <a:gd name="T4" fmla="*/ 0 w 21600"/>
                <a:gd name="T5" fmla="*/ 340 h 21600"/>
                <a:gd name="T6" fmla="*/ 161 w 21600"/>
                <a:gd name="T7" fmla="*/ 408 h 21600"/>
                <a:gd name="T8" fmla="*/ 321 w 21600"/>
                <a:gd name="T9" fmla="*/ 283 h 21600"/>
                <a:gd name="T10" fmla="*/ 375 w 21600"/>
                <a:gd name="T11" fmla="*/ 136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</p:grpSp>
      <p:sp>
        <p:nvSpPr>
          <p:cNvPr id="49" name="Rectangle 1636"/>
          <p:cNvSpPr>
            <a:spLocks noChangeArrowheads="1"/>
          </p:cNvSpPr>
          <p:nvPr/>
        </p:nvSpPr>
        <p:spPr bwMode="auto">
          <a:xfrm>
            <a:off x="2985812" y="2431039"/>
            <a:ext cx="6695206" cy="972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46800" rIns="72000" bIns="46800">
            <a:spAutoFit/>
          </a:bodyPr>
          <a:lstStyle>
            <a:lvl1pPr marL="158750" indent="-158750"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defTabSz="7620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defTabSz="7620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1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marL="452438" indent="-452438" eaLnBrk="1" latinLnBrk="0" hangingPunct="1">
              <a:lnSpc>
                <a:spcPct val="120000"/>
              </a:lnSpc>
              <a:spcBef>
                <a:spcPts val="400"/>
              </a:spcBef>
              <a:buFontTx/>
              <a:buNone/>
            </a:pPr>
            <a:r>
              <a:rPr lang="en-US" altLang="ko-KR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예시적</a:t>
            </a:r>
            <a:r>
              <a:rPr lang="en-US" altLang="ko-KR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) OBD(U+) + AVN(LGE) + BMS(LGC) + LBS(</a:t>
            </a:r>
            <a:r>
              <a:rPr lang="ko-KR" altLang="en-US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교통카드 등</a:t>
            </a:r>
            <a:r>
              <a:rPr lang="en-US" altLang="ko-KR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452438" indent="-452438" eaLnBrk="1" latinLnBrk="0" hangingPunct="1">
              <a:lnSpc>
                <a:spcPct val="120000"/>
              </a:lnSpc>
              <a:spcBef>
                <a:spcPts val="400"/>
              </a:spcBef>
              <a:buFontTx/>
              <a:buNone/>
            </a:pPr>
            <a:r>
              <a:rPr lang="en-US" altLang="ko-KR" sz="1400" b="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    </a:t>
            </a:r>
            <a:r>
              <a:rPr lang="ko-KR" altLang="en-US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운전자 성향에 따른 길안내 및</a:t>
            </a:r>
            <a:r>
              <a:rPr lang="en-US" altLang="ko-KR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미디어 추천</a:t>
            </a:r>
            <a:r>
              <a:rPr lang="en-US" altLang="ko-KR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안전운전 가이드 제공 </a:t>
            </a:r>
            <a:r>
              <a:rPr lang="ko-KR" altLang="en-US" sz="1400" b="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등</a:t>
            </a:r>
            <a:endParaRPr lang="en-US" altLang="ko-KR" sz="1400" b="0" dirty="0" smtClean="0">
              <a:solidFill>
                <a:srgbClr val="080808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623888" indent="-623888" eaLnBrk="1" latinLnBrk="0" hangingPunct="1">
              <a:lnSpc>
                <a:spcPct val="120000"/>
              </a:lnSpc>
              <a:spcBef>
                <a:spcPts val="400"/>
              </a:spcBef>
              <a:buFontTx/>
              <a:buNone/>
            </a:pPr>
            <a:r>
              <a:rPr lang="en-US" altLang="ko-KR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예시적</a:t>
            </a:r>
            <a:r>
              <a:rPr lang="en-US" altLang="ko-KR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홈</a:t>
            </a:r>
            <a:r>
              <a:rPr lang="en-US" altLang="ko-KR" sz="1400" b="0" dirty="0" err="1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IoT</a:t>
            </a:r>
            <a:r>
              <a:rPr lang="en-US" altLang="ko-KR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데이터 분석 </a:t>
            </a:r>
            <a:r>
              <a:rPr lang="en-US" altLang="ko-KR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+ </a:t>
            </a:r>
            <a:r>
              <a:rPr lang="ko-KR" altLang="en-US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보험사 정보 </a:t>
            </a:r>
            <a:r>
              <a:rPr lang="en-US" altLang="ko-KR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+ Wearable </a:t>
            </a:r>
            <a:r>
              <a:rPr lang="en-US" altLang="ko-KR" sz="1400" b="0" dirty="0" err="1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IoT</a:t>
            </a:r>
            <a:r>
              <a:rPr lang="en-US" altLang="ko-KR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기기 정보</a:t>
            </a:r>
            <a:r>
              <a:rPr lang="en-US" altLang="ko-KR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b="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보험상품 개발 및 반영</a:t>
            </a:r>
            <a:endParaRPr lang="ko-KR" altLang="en-US" sz="1400" b="0" dirty="0">
              <a:solidFill>
                <a:srgbClr val="080808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1" name="Rectangle 1636"/>
          <p:cNvSpPr>
            <a:spLocks noChangeArrowheads="1"/>
          </p:cNvSpPr>
          <p:nvPr/>
        </p:nvSpPr>
        <p:spPr bwMode="auto">
          <a:xfrm>
            <a:off x="2985812" y="3916047"/>
            <a:ext cx="6417599" cy="66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46800" rIns="72000" bIns="46800">
            <a:spAutoFit/>
          </a:bodyPr>
          <a:lstStyle/>
          <a:p>
            <a:pPr marL="452438" indent="-452438" defTabSz="627063" latinLnBrk="0">
              <a:lnSpc>
                <a:spcPct val="120000"/>
              </a:lnSpc>
              <a:spcBef>
                <a:spcPts val="400"/>
              </a:spcBef>
            </a:pPr>
            <a:r>
              <a:rPr kumimoji="1" lang="en-US" altLang="ko-KR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(</a:t>
            </a:r>
            <a:r>
              <a:rPr kumimoji="1" lang="ko-KR" altLang="en-US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예시적</a:t>
            </a:r>
            <a:r>
              <a:rPr kumimoji="1" lang="en-US" altLang="ko-KR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) </a:t>
            </a:r>
            <a:r>
              <a:rPr kumimoji="1" lang="ko-KR" altLang="en-US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결제</a:t>
            </a:r>
            <a:r>
              <a:rPr kumimoji="1" lang="en-US" altLang="ko-KR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(</a:t>
            </a:r>
            <a:r>
              <a:rPr kumimoji="1" lang="en-US" altLang="ko-KR" sz="14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P/G, </a:t>
            </a:r>
            <a:r>
              <a:rPr kumimoji="1" lang="en-US" altLang="ko-KR" sz="1400" dirty="0" err="1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Paynow</a:t>
            </a:r>
            <a:r>
              <a:rPr kumimoji="1" lang="en-US" altLang="ko-KR" sz="14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, </a:t>
            </a:r>
            <a:r>
              <a:rPr kumimoji="1" lang="ko-KR" altLang="en-US" sz="14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소액결제</a:t>
            </a:r>
            <a:r>
              <a:rPr kumimoji="1" lang="en-US" altLang="ko-KR" sz="14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kumimoji="1" lang="ko-KR" altLang="en-US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등</a:t>
            </a:r>
            <a:r>
              <a:rPr kumimoji="1" lang="en-US" altLang="ko-KR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)</a:t>
            </a:r>
            <a:r>
              <a:rPr kumimoji="1" lang="ko-KR" altLang="en-US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정보 </a:t>
            </a:r>
            <a:r>
              <a:rPr kumimoji="1" lang="en-US" altLang="ko-KR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+ </a:t>
            </a:r>
            <a:r>
              <a:rPr kumimoji="1" lang="ko-KR" altLang="en-US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위치정보 </a:t>
            </a:r>
            <a:r>
              <a:rPr kumimoji="1" lang="en-US" altLang="ko-KR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+ (</a:t>
            </a:r>
            <a:r>
              <a:rPr kumimoji="1" lang="ko-KR" altLang="en-US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타 사 회원정보</a:t>
            </a:r>
            <a:r>
              <a:rPr kumimoji="1" lang="en-US" altLang="ko-KR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) </a:t>
            </a:r>
            <a:endParaRPr kumimoji="1" lang="en-US" altLang="ko-KR" sz="1400" dirty="0" smtClean="0">
              <a:solidFill>
                <a:srgbClr val="080808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452438" indent="-452438" defTabSz="627063" latinLnBrk="0">
              <a:lnSpc>
                <a:spcPct val="120000"/>
              </a:lnSpc>
              <a:spcBef>
                <a:spcPts val="400"/>
              </a:spcBef>
            </a:pPr>
            <a:r>
              <a:rPr kumimoji="1" lang="en-US" altLang="ko-KR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	</a:t>
            </a:r>
            <a:r>
              <a:rPr kumimoji="1" lang="en-US" altLang="ko-KR" sz="14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	 </a:t>
            </a:r>
            <a:r>
              <a:rPr kumimoji="1" lang="ko-KR" altLang="en-US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개인 성향 </a:t>
            </a:r>
            <a:r>
              <a:rPr kumimoji="1" lang="ko-KR" altLang="en-US" sz="14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기반 마케팅 프로모션 </a:t>
            </a:r>
            <a:r>
              <a:rPr kumimoji="1" lang="ko-KR" altLang="en-US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진행</a:t>
            </a:r>
            <a:endParaRPr kumimoji="1" lang="ko-KR" altLang="en-US" sz="1400" dirty="0">
              <a:solidFill>
                <a:srgbClr val="080808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2" name="Rectangle 1636"/>
          <p:cNvSpPr>
            <a:spLocks noChangeArrowheads="1"/>
          </p:cNvSpPr>
          <p:nvPr/>
        </p:nvSpPr>
        <p:spPr bwMode="auto">
          <a:xfrm>
            <a:off x="2985812" y="5084077"/>
            <a:ext cx="6345591" cy="66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46800" rIns="72000" bIns="46800">
            <a:spAutoFit/>
          </a:bodyPr>
          <a:lstStyle/>
          <a:p>
            <a:pPr marL="452438" indent="-452438" defTabSz="762000" latinLnBrk="0">
              <a:lnSpc>
                <a:spcPct val="120000"/>
              </a:lnSpc>
              <a:spcBef>
                <a:spcPts val="400"/>
              </a:spcBef>
            </a:pPr>
            <a:r>
              <a:rPr kumimoji="1" lang="en-US" altLang="ko-KR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1" lang="ko-KR" altLang="en-US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예시적</a:t>
            </a:r>
            <a:r>
              <a:rPr kumimoji="1" lang="en-US" altLang="ko-KR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U+ </a:t>
            </a:r>
            <a:r>
              <a:rPr kumimoji="1" lang="ko-KR" altLang="en-US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간편결제</a:t>
            </a:r>
            <a:r>
              <a:rPr kumimoji="1" lang="en-US" altLang="ko-KR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ko-KR" altLang="en-US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 </a:t>
            </a:r>
            <a:r>
              <a:rPr kumimoji="1" lang="ko-KR" altLang="en-US" sz="14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모델화 및 플랫폼</a:t>
            </a:r>
            <a:r>
              <a:rPr kumimoji="1" lang="en-US" altLang="ko-KR" sz="14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US" altLang="ko-KR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kumimoji="1" lang="en-US" altLang="ko-KR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ko-KR" altLang="en-US" sz="1400" dirty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해외시장 접근</a:t>
            </a:r>
            <a:r>
              <a:rPr kumimoji="1" lang="en-US" altLang="ko-KR" sz="14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…</a:t>
            </a:r>
          </a:p>
          <a:p>
            <a:pPr marL="452438" indent="-452438" defTabSz="762000" latinLnBrk="0">
              <a:lnSpc>
                <a:spcPct val="120000"/>
              </a:lnSpc>
              <a:spcBef>
                <a:spcPts val="400"/>
              </a:spcBef>
            </a:pPr>
            <a:r>
              <a:rPr kumimoji="1" lang="en-US" altLang="ko-KR" sz="14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1" lang="ko-KR" altLang="en-US" sz="14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예시적</a:t>
            </a:r>
            <a:r>
              <a:rPr kumimoji="1" lang="en-US" altLang="ko-KR" sz="14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kumimoji="1" lang="ko-KR" altLang="en-US" sz="14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해외 </a:t>
            </a:r>
            <a:r>
              <a:rPr kumimoji="1" lang="en-US" altLang="ko-KR" sz="14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Telco</a:t>
            </a:r>
            <a:r>
              <a:rPr kumimoji="1" lang="ko-KR" altLang="en-US" sz="14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사와 협업 통한 여행객 서비스 제공 </a:t>
            </a:r>
            <a:r>
              <a:rPr kumimoji="1" lang="en-US" altLang="ko-KR" sz="14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1" lang="ko-KR" altLang="en-US" sz="14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결제</a:t>
            </a:r>
            <a:r>
              <a:rPr kumimoji="1" lang="en-US" altLang="ko-KR" sz="14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Push </a:t>
            </a:r>
            <a:r>
              <a:rPr kumimoji="1" lang="ko-KR" altLang="en-US" sz="14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</a:t>
            </a:r>
            <a:r>
              <a:rPr kumimoji="1" lang="en-US" altLang="ko-KR" sz="14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Concierge </a:t>
            </a:r>
            <a:r>
              <a:rPr kumimoji="1" lang="ko-KR" altLang="en-US" sz="14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</a:t>
            </a:r>
            <a:r>
              <a:rPr kumimoji="1" lang="en-US" altLang="ko-KR" sz="1400" dirty="0" smtClean="0">
                <a:solidFill>
                  <a:srgbClr val="080808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kumimoji="1" lang="ko-KR" altLang="en-US" sz="1400" dirty="0">
              <a:solidFill>
                <a:srgbClr val="080808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28306" y="2068312"/>
            <a:ext cx="6278741" cy="371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400" b="1" kern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3" name="AutoShape 41"/>
          <p:cNvSpPr>
            <a:spLocks noChangeArrowheads="1"/>
          </p:cNvSpPr>
          <p:nvPr/>
        </p:nvSpPr>
        <p:spPr bwMode="auto">
          <a:xfrm>
            <a:off x="2981564" y="3536561"/>
            <a:ext cx="635147" cy="36956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유형 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</a:p>
        </p:txBody>
      </p:sp>
      <p:sp>
        <p:nvSpPr>
          <p:cNvPr id="54" name="Rectangle 1636"/>
          <p:cNvSpPr>
            <a:spLocks noChangeArrowheads="1"/>
          </p:cNvSpPr>
          <p:nvPr/>
        </p:nvSpPr>
        <p:spPr bwMode="auto">
          <a:xfrm>
            <a:off x="3610853" y="3536560"/>
            <a:ext cx="5936154" cy="36956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wrap="none" anchor="ctr"/>
          <a:lstStyle/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kern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경쟁사 대비 </a:t>
            </a:r>
            <a:r>
              <a:rPr kumimoji="1" lang="en-US" altLang="ko-KR" sz="1400" b="1" kern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LG U+</a:t>
            </a:r>
            <a:r>
              <a:rPr kumimoji="1" lang="ko-KR" altLang="en-US" sz="1400" b="1" kern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만이 보유하고 있는 차별화된 </a:t>
            </a:r>
            <a:r>
              <a:rPr kumimoji="1" lang="en-US" altLang="ko-KR" sz="1400" b="1" kern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 Set </a:t>
            </a:r>
            <a:r>
              <a:rPr kumimoji="1" lang="ko-KR" altLang="en-US" sz="1400" b="1" kern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기반</a:t>
            </a:r>
            <a:endParaRPr kumimoji="1" lang="ko-KR" altLang="en-US" sz="1400" b="1" kern="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5" name="AutoShape 41"/>
          <p:cNvSpPr>
            <a:spLocks noChangeArrowheads="1"/>
          </p:cNvSpPr>
          <p:nvPr/>
        </p:nvSpPr>
        <p:spPr bwMode="auto">
          <a:xfrm>
            <a:off x="2981564" y="4688689"/>
            <a:ext cx="635147" cy="36956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유형 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</a:p>
        </p:txBody>
      </p:sp>
      <p:sp>
        <p:nvSpPr>
          <p:cNvPr id="56" name="Rectangle 1636"/>
          <p:cNvSpPr>
            <a:spLocks noChangeArrowheads="1"/>
          </p:cNvSpPr>
          <p:nvPr/>
        </p:nvSpPr>
        <p:spPr bwMode="auto">
          <a:xfrm>
            <a:off x="3610853" y="4688688"/>
            <a:ext cx="5936154" cy="36956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wrap="none" anchor="ctr"/>
          <a:lstStyle/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kern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해외 </a:t>
            </a:r>
            <a:r>
              <a:rPr kumimoji="1" lang="en-US" altLang="ko-KR" sz="1400" b="1" kern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Player</a:t>
            </a:r>
            <a:r>
              <a:rPr kumimoji="1" lang="ko-KR" altLang="en-US" sz="1400" b="1" kern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들과의 협업을 통한 빅데이터 기반 신규 사업화 </a:t>
            </a:r>
            <a:endParaRPr kumimoji="1" lang="ko-KR" altLang="en-US" sz="1400" b="1" kern="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70" name="직선 연결선 69"/>
          <p:cNvCxnSpPr>
            <a:stCxn id="64" idx="1"/>
            <a:endCxn id="66" idx="3"/>
          </p:cNvCxnSpPr>
          <p:nvPr/>
        </p:nvCxnSpPr>
        <p:spPr>
          <a:xfrm flipH="1">
            <a:off x="2288704" y="2241435"/>
            <a:ext cx="692860" cy="11345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64" idx="1"/>
            <a:endCxn id="74" idx="3"/>
          </p:cNvCxnSpPr>
          <p:nvPr/>
        </p:nvCxnSpPr>
        <p:spPr>
          <a:xfrm flipH="1">
            <a:off x="2288704" y="2241435"/>
            <a:ext cx="692860" cy="30397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53" idx="1"/>
            <a:endCxn id="62" idx="3"/>
          </p:cNvCxnSpPr>
          <p:nvPr/>
        </p:nvCxnSpPr>
        <p:spPr>
          <a:xfrm flipH="1" flipV="1">
            <a:off x="2288704" y="2423326"/>
            <a:ext cx="692860" cy="12980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3" idx="1"/>
            <a:endCxn id="66" idx="3"/>
          </p:cNvCxnSpPr>
          <p:nvPr/>
        </p:nvCxnSpPr>
        <p:spPr>
          <a:xfrm flipH="1" flipV="1">
            <a:off x="2288704" y="3375943"/>
            <a:ext cx="692860" cy="3453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endCxn id="74" idx="3"/>
          </p:cNvCxnSpPr>
          <p:nvPr/>
        </p:nvCxnSpPr>
        <p:spPr>
          <a:xfrm flipH="1">
            <a:off x="2288704" y="3572243"/>
            <a:ext cx="625184" cy="17089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55" idx="1"/>
            <a:endCxn id="69" idx="3"/>
          </p:cNvCxnSpPr>
          <p:nvPr/>
        </p:nvCxnSpPr>
        <p:spPr>
          <a:xfrm flipH="1" flipV="1">
            <a:off x="2288704" y="4328560"/>
            <a:ext cx="692860" cy="5449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55" idx="1"/>
            <a:endCxn id="74" idx="3"/>
          </p:cNvCxnSpPr>
          <p:nvPr/>
        </p:nvCxnSpPr>
        <p:spPr>
          <a:xfrm flipH="1">
            <a:off x="2288704" y="4873470"/>
            <a:ext cx="692860" cy="4077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2387181" y="2096587"/>
            <a:ext cx="470239" cy="3492653"/>
          </a:xfrm>
          <a:prstGeom prst="rect">
            <a:avLst/>
          </a:prstGeom>
          <a:solidFill>
            <a:schemeClr val="bg1">
              <a:alpha val="52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다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양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한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endParaRPr lang="en-US" altLang="ko-KR" sz="9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BM</a:t>
            </a:r>
          </a:p>
          <a:p>
            <a:pPr marL="1588" algn="ctr" latinLnBrk="0"/>
            <a:endParaRPr lang="en-US" altLang="ko-KR" sz="9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적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용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능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338709" y="1475906"/>
            <a:ext cx="2166019" cy="360040"/>
            <a:chOff x="5241032" y="1475906"/>
            <a:chExt cx="4293066" cy="360040"/>
          </a:xfrm>
        </p:grpSpPr>
        <p:sp>
          <p:nvSpPr>
            <p:cNvPr id="59" name="Text Box 90"/>
            <p:cNvSpPr txBox="1">
              <a:spLocks noChangeArrowheads="1"/>
            </p:cNvSpPr>
            <p:nvPr/>
          </p:nvSpPr>
          <p:spPr bwMode="auto">
            <a:xfrm>
              <a:off x="5247836" y="1475906"/>
              <a:ext cx="41290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68288" indent="-268288" algn="l">
                <a:buFont typeface="Wingdings" pitchFamily="2" charset="2"/>
                <a:buChar char=""/>
              </a:pPr>
              <a:r>
                <a:rPr lang="en-US" altLang="ko-KR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BP </a:t>
              </a: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사업화</a:t>
              </a:r>
              <a:r>
                <a:rPr lang="en-US" altLang="ko-KR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 </a:t>
              </a: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유형 </a:t>
              </a:r>
              <a:r>
                <a:rPr lang="ko-KR" altLang="en-US" sz="1600" b="1" dirty="0" err="1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맵핑</a:t>
              </a:r>
              <a:endPara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 bwMode="auto">
            <a:xfrm>
              <a:off x="5241032" y="1835946"/>
              <a:ext cx="4293066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1" name="그룹 60"/>
          <p:cNvGrpSpPr/>
          <p:nvPr/>
        </p:nvGrpSpPr>
        <p:grpSpPr>
          <a:xfrm>
            <a:off x="388088" y="2149040"/>
            <a:ext cx="1900616" cy="548572"/>
            <a:chOff x="7732334" y="2110809"/>
            <a:chExt cx="1900616" cy="548572"/>
          </a:xfrm>
        </p:grpSpPr>
        <p:sp>
          <p:nvSpPr>
            <p:cNvPr id="62" name="직사각형 61"/>
            <p:cNvSpPr/>
            <p:nvPr/>
          </p:nvSpPr>
          <p:spPr>
            <a:xfrm>
              <a:off x="7732334" y="2110809"/>
              <a:ext cx="1900616" cy="5485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68288" latinLnBrk="0"/>
              <a:r>
                <a:rPr lang="en-US" altLang="ko-KR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판매 및 중개사업</a:t>
              </a:r>
              <a:endPara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268288" latinLnBrk="0"/>
              <a:r>
                <a:rPr lang="en-US" altLang="ko-KR" sz="12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판매까지 확장 고려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endParaRPr lang="ko-KR" altLang="en-US" sz="1200" u="sng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769967" y="2145695"/>
              <a:ext cx="184779" cy="4787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2E39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en-US" altLang="ko-KR" sz="1400" b="1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1</a:t>
              </a:r>
              <a:endParaRPr lang="ko-KR" altLang="en-US" sz="14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88088" y="3101657"/>
            <a:ext cx="1900616" cy="548572"/>
            <a:chOff x="7732334" y="2979489"/>
            <a:chExt cx="1900616" cy="548572"/>
          </a:xfrm>
        </p:grpSpPr>
        <p:sp>
          <p:nvSpPr>
            <p:cNvPr id="66" name="직사각형 65"/>
            <p:cNvSpPr/>
            <p:nvPr/>
          </p:nvSpPr>
          <p:spPr>
            <a:xfrm>
              <a:off x="7732334" y="2979489"/>
              <a:ext cx="1900616" cy="5485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68288" latinLnBrk="0"/>
              <a:r>
                <a:rPr lang="en-US" altLang="ko-KR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 Converged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기반 융합 사업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이종 데이터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endParaRPr lang="ko-KR" altLang="en-US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769967" y="3014375"/>
              <a:ext cx="184779" cy="4787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2E39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en-US" altLang="ko-KR" sz="1400" b="1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2</a:t>
              </a:r>
              <a:endParaRPr lang="ko-KR" altLang="en-US" sz="14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88088" y="4054274"/>
            <a:ext cx="1900616" cy="548572"/>
            <a:chOff x="7732334" y="3832929"/>
            <a:chExt cx="1900616" cy="548572"/>
          </a:xfrm>
        </p:grpSpPr>
        <p:sp>
          <p:nvSpPr>
            <p:cNvPr id="69" name="직사각형 68"/>
            <p:cNvSpPr/>
            <p:nvPr/>
          </p:nvSpPr>
          <p:spPr>
            <a:xfrm>
              <a:off x="7732334" y="3832929"/>
              <a:ext cx="1900616" cy="5485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68288" latinLnBrk="0"/>
              <a:r>
                <a:rPr lang="ko-KR" altLang="en-US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빅데이터 플랫폼   제공 사업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769967" y="3867815"/>
              <a:ext cx="184779" cy="4787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2E39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en-US" altLang="ko-KR" sz="1400" b="1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3</a:t>
              </a:r>
              <a:endParaRPr lang="ko-KR" altLang="en-US" sz="14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88088" y="5006891"/>
            <a:ext cx="1900616" cy="548572"/>
            <a:chOff x="7732334" y="4770189"/>
            <a:chExt cx="1900616" cy="548572"/>
          </a:xfrm>
        </p:grpSpPr>
        <p:sp>
          <p:nvSpPr>
            <p:cNvPr id="74" name="직사각형 73"/>
            <p:cNvSpPr/>
            <p:nvPr/>
          </p:nvSpPr>
          <p:spPr>
            <a:xfrm>
              <a:off x="7732334" y="4770189"/>
              <a:ext cx="1900616" cy="5485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68288" latinLnBrk="0"/>
              <a:r>
                <a:rPr lang="ko-KR" altLang="en-US" sz="1400" b="1" dirty="0" smtClean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외부 데이터 연계  분석 사업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769967" y="4805075"/>
              <a:ext cx="184779" cy="4787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2E39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88" algn="ctr" latinLnBrk="0"/>
              <a:r>
                <a:rPr lang="en-US" altLang="ko-KR" sz="1400" b="1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4</a:t>
              </a:r>
              <a:endParaRPr lang="ko-KR" altLang="en-US" sz="1400" b="1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른쪽 화살표 7"/>
          <p:cNvSpPr/>
          <p:nvPr/>
        </p:nvSpPr>
        <p:spPr>
          <a:xfrm>
            <a:off x="3965887" y="4243784"/>
            <a:ext cx="1993779" cy="848502"/>
          </a:xfrm>
          <a:custGeom>
            <a:avLst/>
            <a:gdLst>
              <a:gd name="connsiteX0" fmla="*/ 0 w 2261913"/>
              <a:gd name="connsiteY0" fmla="*/ 163821 h 655284"/>
              <a:gd name="connsiteX1" fmla="*/ 1934271 w 2261913"/>
              <a:gd name="connsiteY1" fmla="*/ 163821 h 655284"/>
              <a:gd name="connsiteX2" fmla="*/ 1934271 w 2261913"/>
              <a:gd name="connsiteY2" fmla="*/ 0 h 655284"/>
              <a:gd name="connsiteX3" fmla="*/ 2261913 w 2261913"/>
              <a:gd name="connsiteY3" fmla="*/ 327642 h 655284"/>
              <a:gd name="connsiteX4" fmla="*/ 1934271 w 2261913"/>
              <a:gd name="connsiteY4" fmla="*/ 655284 h 655284"/>
              <a:gd name="connsiteX5" fmla="*/ 1934271 w 2261913"/>
              <a:gd name="connsiteY5" fmla="*/ 491463 h 655284"/>
              <a:gd name="connsiteX6" fmla="*/ 0 w 2261913"/>
              <a:gd name="connsiteY6" fmla="*/ 491463 h 655284"/>
              <a:gd name="connsiteX7" fmla="*/ 0 w 2261913"/>
              <a:gd name="connsiteY7" fmla="*/ 163821 h 655284"/>
              <a:gd name="connsiteX0" fmla="*/ 0 w 2458682"/>
              <a:gd name="connsiteY0" fmla="*/ 0 h 769255"/>
              <a:gd name="connsiteX1" fmla="*/ 2131040 w 2458682"/>
              <a:gd name="connsiteY1" fmla="*/ 277792 h 769255"/>
              <a:gd name="connsiteX2" fmla="*/ 2131040 w 2458682"/>
              <a:gd name="connsiteY2" fmla="*/ 113971 h 769255"/>
              <a:gd name="connsiteX3" fmla="*/ 2458682 w 2458682"/>
              <a:gd name="connsiteY3" fmla="*/ 441613 h 769255"/>
              <a:gd name="connsiteX4" fmla="*/ 2131040 w 2458682"/>
              <a:gd name="connsiteY4" fmla="*/ 769255 h 769255"/>
              <a:gd name="connsiteX5" fmla="*/ 2131040 w 2458682"/>
              <a:gd name="connsiteY5" fmla="*/ 605434 h 769255"/>
              <a:gd name="connsiteX6" fmla="*/ 196769 w 2458682"/>
              <a:gd name="connsiteY6" fmla="*/ 605434 h 769255"/>
              <a:gd name="connsiteX7" fmla="*/ 0 w 2458682"/>
              <a:gd name="connsiteY7" fmla="*/ 0 h 769255"/>
              <a:gd name="connsiteX0" fmla="*/ 0 w 2458682"/>
              <a:gd name="connsiteY0" fmla="*/ 0 h 848502"/>
              <a:gd name="connsiteX1" fmla="*/ 2131040 w 2458682"/>
              <a:gd name="connsiteY1" fmla="*/ 277792 h 848502"/>
              <a:gd name="connsiteX2" fmla="*/ 2131040 w 2458682"/>
              <a:gd name="connsiteY2" fmla="*/ 113971 h 848502"/>
              <a:gd name="connsiteX3" fmla="*/ 2458682 w 2458682"/>
              <a:gd name="connsiteY3" fmla="*/ 441613 h 848502"/>
              <a:gd name="connsiteX4" fmla="*/ 2131040 w 2458682"/>
              <a:gd name="connsiteY4" fmla="*/ 769255 h 848502"/>
              <a:gd name="connsiteX5" fmla="*/ 2131040 w 2458682"/>
              <a:gd name="connsiteY5" fmla="*/ 605434 h 848502"/>
              <a:gd name="connsiteX6" fmla="*/ 11574 w 2458682"/>
              <a:gd name="connsiteY6" fmla="*/ 848502 h 848502"/>
              <a:gd name="connsiteX7" fmla="*/ 0 w 2458682"/>
              <a:gd name="connsiteY7" fmla="*/ 0 h 84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8682" h="848502">
                <a:moveTo>
                  <a:pt x="0" y="0"/>
                </a:moveTo>
                <a:lnTo>
                  <a:pt x="2131040" y="277792"/>
                </a:lnTo>
                <a:lnTo>
                  <a:pt x="2131040" y="113971"/>
                </a:lnTo>
                <a:lnTo>
                  <a:pt x="2458682" y="441613"/>
                </a:lnTo>
                <a:lnTo>
                  <a:pt x="2131040" y="769255"/>
                </a:lnTo>
                <a:lnTo>
                  <a:pt x="2131040" y="605434"/>
                </a:lnTo>
                <a:lnTo>
                  <a:pt x="11574" y="84850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영역별 전략 방향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231310" y="173037"/>
            <a:ext cx="6407990" cy="33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algn="r" latinLnBrk="0"/>
            <a:r>
              <a:rPr lang="en-US" altLang="ko-KR" sz="1600" dirty="0">
                <a:solidFill>
                  <a:prstClr val="black"/>
                </a:solidFill>
                <a:ea typeface="LG스마트체 Regular" panose="020B0600000101010101" pitchFamily="50" charset="-127"/>
              </a:rPr>
              <a:t>2.2 External : </a:t>
            </a:r>
            <a:r>
              <a:rPr lang="ko-KR" altLang="en-US" sz="1600" dirty="0">
                <a:solidFill>
                  <a:prstClr val="black"/>
                </a:solidFill>
                <a:ea typeface="LG스마트체 Regular" panose="020B0600000101010101" pitchFamily="50" charset="-127"/>
              </a:rPr>
              <a:t>②</a:t>
            </a:r>
            <a:r>
              <a:rPr lang="en-US" altLang="ko-KR" sz="1600" dirty="0">
                <a:solidFill>
                  <a:prstClr val="black"/>
                </a:solidFill>
                <a:ea typeface="LG스마트체 Regular" panose="020B0600000101010101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ea typeface="LG스마트체 Regular" panose="020B0600000101010101" pitchFamily="50" charset="-127"/>
              </a:rPr>
              <a:t>신규 </a:t>
            </a:r>
            <a:r>
              <a:rPr lang="en-US" altLang="ko-KR" sz="1600" dirty="0">
                <a:solidFill>
                  <a:prstClr val="black"/>
                </a:solidFill>
                <a:ea typeface="LG스마트체 Regular" panose="020B0600000101010101" pitchFamily="50" charset="-127"/>
              </a:rPr>
              <a:t>Biz Model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발굴을 위한 </a:t>
            </a:r>
            <a:r>
              <a:rPr lang="ko-KR" altLang="en-US" sz="1600" dirty="0" err="1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매커니즘</a:t>
            </a:r>
            <a:endParaRPr lang="ko-KR" altLang="en-US" sz="1400" b="0" dirty="0">
              <a:ea typeface="LG스마트체 Regular" panose="020B0600000101010101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전사 관점에서 빅데이터 기반 신규 사업 모색은  사업 모델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기술의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가지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Starting point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가진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‘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Bimodal Innovation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’ </a:t>
            </a:r>
            <a:r>
              <a:rPr lang="ko-KR" altLang="en-US" sz="1600" b="1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매커니즘을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통해 사업 모델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Pool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을 강화하여 빠르고 강한 의사결정에 따라 사업 수행함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19928" y="1475906"/>
            <a:ext cx="9313022" cy="360040"/>
            <a:chOff x="319928" y="1475906"/>
            <a:chExt cx="4380659" cy="360040"/>
          </a:xfrm>
        </p:grpSpPr>
        <p:sp>
          <p:nvSpPr>
            <p:cNvPr id="12" name="Text Box 90"/>
            <p:cNvSpPr txBox="1">
              <a:spLocks noChangeArrowheads="1"/>
            </p:cNvSpPr>
            <p:nvPr/>
          </p:nvSpPr>
          <p:spPr bwMode="auto">
            <a:xfrm>
              <a:off x="326732" y="1475906"/>
              <a:ext cx="419288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en-US" altLang="ko-KR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Bimodal Innovation </a:t>
              </a: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기반의 빅데이터 신규 사업 탐색 메커니즘</a:t>
              </a:r>
              <a:r>
                <a:rPr lang="en-US" altLang="ko-KR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(</a:t>
              </a:r>
              <a:r>
                <a:rPr lang="ko-KR" altLang="en-US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案</a:t>
              </a:r>
              <a:r>
                <a:rPr lang="en-US" altLang="ko-KR" sz="16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)</a:t>
              </a:r>
              <a:endPara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 bwMode="auto">
            <a:xfrm>
              <a:off x="319928" y="1835946"/>
              <a:ext cx="4380659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직사각형 15"/>
          <p:cNvSpPr/>
          <p:nvPr/>
        </p:nvSpPr>
        <p:spPr>
          <a:xfrm>
            <a:off x="334393" y="1844824"/>
            <a:ext cx="90110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선형적이고 전통적인 사업 발굴 모드와 빠르고 다양하게 변화하는 </a:t>
            </a:r>
            <a:r>
              <a:rPr lang="en-US" altLang="ko-KR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Digital </a:t>
            </a:r>
            <a:r>
              <a:rPr lang="ko-KR" altLang="en-US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세상의 기회를 포착하기 위한 비선형적인 데이터와 기술로 부터 출발하는 사업 발굴 모드를 동시에 가짐으로써 풍부한 사업 모델 </a:t>
            </a:r>
            <a:r>
              <a:rPr lang="en-US" altLang="ko-KR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Pool </a:t>
            </a:r>
            <a:r>
              <a:rPr lang="ko-KR" altLang="en-US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확보는 물론 빠른 실행력을 가질 수 있음</a:t>
            </a:r>
            <a:r>
              <a:rPr lang="en-US" altLang="ko-KR" sz="14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/>
            </a:r>
            <a:br>
              <a:rPr lang="en-US" altLang="ko-KR" sz="14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매커니즘의</a:t>
            </a:r>
            <a:r>
              <a:rPr lang="ko-KR" altLang="en-US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 철저한 이행과 더불어 각 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매커니즘간의</a:t>
            </a:r>
            <a:r>
              <a:rPr lang="ko-KR" altLang="en-US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원할한</a:t>
            </a:r>
            <a:r>
              <a:rPr lang="ko-KR" altLang="en-US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 의사소통 채널이 가장 중요함</a:t>
            </a:r>
            <a:r>
              <a:rPr lang="en-US" altLang="ko-KR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3759344" y="3064666"/>
            <a:ext cx="1238073" cy="746470"/>
          </a:xfrm>
          <a:prstGeom prst="rightArrow">
            <a:avLst>
              <a:gd name="adj1" fmla="val 100000"/>
              <a:gd name="adj2" fmla="val 24468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71463" indent="-179388" latinLnBrk="0"/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</a:t>
            </a:r>
            <a:r>
              <a: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발굴</a:t>
            </a:r>
            <a:endParaRPr lang="en-US" altLang="ko-KR" sz="13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3038" indent="-80963" latinLnBrk="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시장 분석</a:t>
            </a:r>
            <a:endParaRPr lang="en-US" altLang="ko-KR" sz="13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3038" indent="-80963" latinLnBrk="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규제</a:t>
            </a:r>
            <a:r>
              <a:rPr lang="en-US" altLang="ko-KR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법률 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53101" y="3051294"/>
            <a:ext cx="888817" cy="1034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Biz Idea</a:t>
            </a:r>
          </a:p>
          <a:p>
            <a:pPr marL="1588" algn="ctr" latinLnBrk="0"/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Driven</a:t>
            </a:r>
            <a:endParaRPr lang="en-US" altLang="ko-KR" sz="14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3101" y="4187090"/>
            <a:ext cx="888817" cy="1034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Big Data</a:t>
            </a:r>
            <a:endParaRPr lang="en-US" altLang="ko-KR" sz="14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/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Driven</a:t>
            </a:r>
            <a:endParaRPr lang="en-US" altLang="ko-KR" sz="14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44488" y="5346607"/>
            <a:ext cx="888817" cy="1034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Tech</a:t>
            </a:r>
          </a:p>
          <a:p>
            <a:pPr marL="1588" algn="ctr" latinLnBrk="0"/>
            <a:r>
              <a:rPr lang="en-US" altLang="ko-KR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Driven</a:t>
            </a:r>
            <a:endParaRPr lang="ko-KR" altLang="en-US" sz="14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90190" y="3051294"/>
            <a:ext cx="2403748" cy="103472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92075" lvl="0" indent="-92075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사업 기회 발견을 선행하고 이에 필요한 기술과 데이터를 확인하는 사업개발 방식</a:t>
            </a:r>
            <a:endParaRPr lang="en-US" altLang="ko-KR" sz="12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  <a:sym typeface="Wingdings" panose="05000000000000000000" pitchFamily="2" charset="2"/>
            </a:endParaRPr>
          </a:p>
          <a:p>
            <a:pPr marL="92075" lvl="0" indent="-92075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본부별</a:t>
            </a:r>
            <a:r>
              <a:rPr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 서비스 부서</a:t>
            </a:r>
            <a:endParaRPr lang="en-US" altLang="ko-KR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  <a:sym typeface="Wingdings" panose="05000000000000000000" pitchFamily="2" charset="2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317765" y="2636912"/>
            <a:ext cx="2166019" cy="360040"/>
            <a:chOff x="5241032" y="1475906"/>
            <a:chExt cx="4293066" cy="360040"/>
          </a:xfrm>
        </p:grpSpPr>
        <p:sp>
          <p:nvSpPr>
            <p:cNvPr id="64" name="Text Box 90"/>
            <p:cNvSpPr txBox="1">
              <a:spLocks noChangeArrowheads="1"/>
            </p:cNvSpPr>
            <p:nvPr/>
          </p:nvSpPr>
          <p:spPr bwMode="auto">
            <a:xfrm>
              <a:off x="5393341" y="1475906"/>
              <a:ext cx="36766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정의</a:t>
              </a:r>
              <a:r>
                <a:rPr lang="en-US" altLang="ko-KR" sz="1400" b="1" dirty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 </a:t>
              </a:r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및 수행 </a:t>
              </a:r>
              <a:r>
                <a:rPr lang="en-US" altLang="ko-KR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Ownership</a:t>
              </a:r>
              <a:endParaRPr lang="ko-KR" altLang="en-US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>
              <a:off x="5241032" y="1835946"/>
              <a:ext cx="4293066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그룹 65"/>
          <p:cNvGrpSpPr/>
          <p:nvPr/>
        </p:nvGrpSpPr>
        <p:grpSpPr>
          <a:xfrm>
            <a:off x="3653965" y="2636912"/>
            <a:ext cx="4611403" cy="360040"/>
            <a:chOff x="5241032" y="1475906"/>
            <a:chExt cx="4293066" cy="360040"/>
          </a:xfrm>
        </p:grpSpPr>
        <p:sp>
          <p:nvSpPr>
            <p:cNvPr id="67" name="Text Box 90"/>
            <p:cNvSpPr txBox="1">
              <a:spLocks noChangeArrowheads="1"/>
            </p:cNvSpPr>
            <p:nvPr/>
          </p:nvSpPr>
          <p:spPr bwMode="auto">
            <a:xfrm>
              <a:off x="7164549" y="1475906"/>
              <a:ext cx="75691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프로세스</a:t>
              </a:r>
              <a:endParaRPr lang="ko-KR" altLang="en-US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>
              <a:off x="5241032" y="1835946"/>
              <a:ext cx="4293066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직사각형 68"/>
          <p:cNvSpPr/>
          <p:nvPr/>
        </p:nvSpPr>
        <p:spPr>
          <a:xfrm>
            <a:off x="1290190" y="4187089"/>
            <a:ext cx="2403748" cy="103472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92075" indent="-92075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데이터의 숨은 의도를 우선 파악하고 가장 큰 가치를 부여 할 수 있는 사업을 개발</a:t>
            </a:r>
            <a:endParaRPr lang="en-US" altLang="ko-KR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  <a:sym typeface="Wingdings" panose="05000000000000000000" pitchFamily="2" charset="2"/>
            </a:endParaRPr>
          </a:p>
          <a:p>
            <a:pPr marL="92075" indent="-92075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빅데이터추진팀</a:t>
            </a:r>
            <a:r>
              <a:rPr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분석센터</a:t>
            </a:r>
            <a:endParaRPr lang="en-US" altLang="ko-KR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  <a:sym typeface="Wingdings" panose="05000000000000000000" pitchFamily="2" charset="2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90190" y="5340192"/>
            <a:ext cx="2403748" cy="103472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92075" indent="-92075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기술 발전 </a:t>
            </a:r>
            <a:r>
              <a:rPr lang="ko-KR" altLang="en-US" sz="1200" dirty="0" err="1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트랜드의</a:t>
            </a:r>
            <a:r>
              <a:rPr lang="ko-KR" altLang="en-US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에측과</a:t>
            </a:r>
            <a:r>
              <a:rPr lang="ko-KR" altLang="en-US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 시장 개척 파급 효과를 우선 파악하고 성숙도와 시기를 판단하여 사업을 개발</a:t>
            </a:r>
            <a:endParaRPr lang="en-US" altLang="ko-KR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  <a:sym typeface="Wingdings" panose="05000000000000000000" pitchFamily="2" charset="2"/>
            </a:endParaRPr>
          </a:p>
          <a:p>
            <a:pPr marL="92075" indent="-92075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기술 부서</a:t>
            </a:r>
            <a:r>
              <a:rPr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, IT, </a:t>
            </a: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NW, </a:t>
            </a:r>
            <a:r>
              <a:rPr lang="ko-KR" altLang="en-US" sz="1200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빅데이터</a:t>
            </a: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 </a:t>
            </a:r>
            <a:endParaRPr lang="en-US" altLang="ko-KR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  <a:sym typeface="Wingdings" panose="05000000000000000000" pitchFamily="2" charset="2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8409383" y="2636912"/>
            <a:ext cx="1310785" cy="360040"/>
            <a:chOff x="5241032" y="1475906"/>
            <a:chExt cx="4293066" cy="360040"/>
          </a:xfrm>
        </p:grpSpPr>
        <p:sp>
          <p:nvSpPr>
            <p:cNvPr id="76" name="Text Box 90"/>
            <p:cNvSpPr txBox="1">
              <a:spLocks noChangeArrowheads="1"/>
            </p:cNvSpPr>
            <p:nvPr/>
          </p:nvSpPr>
          <p:spPr bwMode="auto">
            <a:xfrm>
              <a:off x="6726093" y="1475906"/>
              <a:ext cx="16338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예시</a:t>
              </a:r>
              <a:endParaRPr lang="ko-KR" altLang="en-US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 bwMode="auto">
            <a:xfrm>
              <a:off x="5241032" y="1835946"/>
              <a:ext cx="4293066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8" name="오른쪽 화살표 77"/>
          <p:cNvSpPr/>
          <p:nvPr/>
        </p:nvSpPr>
        <p:spPr>
          <a:xfrm>
            <a:off x="5027898" y="3064666"/>
            <a:ext cx="1188720" cy="746470"/>
          </a:xfrm>
          <a:prstGeom prst="rightArrow">
            <a:avLst>
              <a:gd name="adj1" fmla="val 100000"/>
              <a:gd name="adj2" fmla="val 24468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71463" indent="-179388" latinLnBrk="0"/>
            <a:r>
              <a:rPr lang="ko-KR" altLang="en-US" sz="13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사업구체화</a:t>
            </a:r>
            <a:endParaRPr lang="en-US" altLang="ko-KR" sz="13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3038" indent="-80963" latinLnBrk="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수익구조</a:t>
            </a:r>
            <a:endParaRPr lang="en-US" altLang="ko-KR" sz="13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3038" indent="-80963" latinLnBrk="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투자</a:t>
            </a:r>
            <a:r>
              <a:rPr lang="en-US" altLang="ko-KR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협력</a:t>
            </a:r>
          </a:p>
        </p:txBody>
      </p:sp>
      <p:sp>
        <p:nvSpPr>
          <p:cNvPr id="79" name="오른쪽 화살표 78"/>
          <p:cNvSpPr/>
          <p:nvPr/>
        </p:nvSpPr>
        <p:spPr>
          <a:xfrm>
            <a:off x="6216617" y="3064666"/>
            <a:ext cx="1290031" cy="746470"/>
          </a:xfrm>
          <a:prstGeom prst="rightArrow">
            <a:avLst>
              <a:gd name="adj1" fmla="val 100000"/>
              <a:gd name="adj2" fmla="val 24468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71463" indent="-179388" latinLnBrk="0"/>
            <a:r>
              <a:rPr lang="ko-KR" altLang="en-US" sz="13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필요기술파악</a:t>
            </a:r>
            <a:endParaRPr lang="en-US" altLang="ko-KR" sz="13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3038" indent="-80963" latinLnBrk="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확보</a:t>
            </a:r>
            <a:endParaRPr lang="en-US" altLang="ko-KR" sz="13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3038" indent="-80963" latinLnBrk="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</a:t>
            </a:r>
            <a:r>
              <a:rPr lang="ko-KR" altLang="en-US" sz="13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증</a:t>
            </a:r>
            <a:endParaRPr lang="en-US" altLang="ko-KR" sz="13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0" name="오른쪽 화살표 79"/>
          <p:cNvSpPr/>
          <p:nvPr/>
        </p:nvSpPr>
        <p:spPr>
          <a:xfrm>
            <a:off x="7506648" y="3064666"/>
            <a:ext cx="648073" cy="746470"/>
          </a:xfrm>
          <a:prstGeom prst="rightArrow">
            <a:avLst>
              <a:gd name="adj1" fmla="val 100000"/>
              <a:gd name="adj2" fmla="val 24468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latinLnBrk="0"/>
            <a:r>
              <a:rPr lang="ko-KR" altLang="en-US" sz="13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사업실행</a:t>
            </a:r>
            <a:endParaRPr lang="en-US" altLang="ko-KR" sz="13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759344" y="3842202"/>
            <a:ext cx="4506024" cy="284587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92075" lvl="0" indent="-92075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선형적이고 전통적인 사업 개발 프로세스</a:t>
            </a:r>
            <a:endParaRPr lang="en-US" altLang="ko-KR" sz="14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  <a:sym typeface="Wingdings" panose="05000000000000000000" pitchFamily="2" charset="2"/>
            </a:endParaRPr>
          </a:p>
        </p:txBody>
      </p:sp>
      <p:sp>
        <p:nvSpPr>
          <p:cNvPr id="82" name="Line 16"/>
          <p:cNvSpPr>
            <a:spLocks noChangeShapeType="1"/>
          </p:cNvSpPr>
          <p:nvPr/>
        </p:nvSpPr>
        <p:spPr bwMode="auto">
          <a:xfrm>
            <a:off x="1290190" y="4138867"/>
            <a:ext cx="854387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latinLnBrk="0"/>
            <a:endParaRPr lang="ko-KR" altLang="en-US" b="1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83" name="Line 16"/>
          <p:cNvSpPr>
            <a:spLocks noChangeShapeType="1"/>
          </p:cNvSpPr>
          <p:nvPr/>
        </p:nvSpPr>
        <p:spPr bwMode="auto">
          <a:xfrm>
            <a:off x="1290190" y="5275042"/>
            <a:ext cx="854387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latinLnBrk="0"/>
            <a:endParaRPr lang="ko-KR" altLang="en-US" b="1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693938" y="4220429"/>
            <a:ext cx="470170" cy="47017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0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Seed #1</a:t>
            </a:r>
            <a:endParaRPr lang="ko-KR" altLang="en-US" sz="10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6939" y="4328173"/>
            <a:ext cx="1362379" cy="7386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탐험적 분석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Exploratory analysis</a:t>
            </a: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012356" y="4186985"/>
            <a:ext cx="2142364" cy="1041955"/>
            <a:chOff x="6219316" y="4062099"/>
            <a:chExt cx="2632328" cy="1280253"/>
          </a:xfrm>
          <a:solidFill>
            <a:schemeClr val="bg1">
              <a:lumMod val="95000"/>
            </a:schemeClr>
          </a:solidFill>
        </p:grpSpPr>
        <p:sp>
          <p:nvSpPr>
            <p:cNvPr id="84" name="TextBox 83"/>
            <p:cNvSpPr txBox="1"/>
            <p:nvPr/>
          </p:nvSpPr>
          <p:spPr>
            <a:xfrm>
              <a:off x="7129593" y="4891039"/>
              <a:ext cx="772526" cy="451313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none" lIns="72000" tIns="36000" rIns="72000" bIns="36000" rtlCol="0" anchor="ctr">
              <a:noAutofit/>
            </a:bodyPr>
            <a:lstStyle/>
            <a:p>
              <a:pPr algn="ctr"/>
              <a:r>
                <a:rPr lang="ko-KR" altLang="en-US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사업 모델 </a:t>
              </a:r>
              <a:r>
                <a:rPr lang="en-US" altLang="ko-KR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/>
              </a:r>
              <a:br>
                <a:rPr lang="en-US" altLang="ko-KR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ko-KR" altLang="en-US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구체화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129593" y="4062099"/>
              <a:ext cx="772526" cy="451314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none" lIns="72000" tIns="36000" rIns="72000" bIns="36000" rtlCol="0" anchor="ctr">
              <a:noAutofit/>
            </a:bodyPr>
            <a:lstStyle/>
            <a:p>
              <a:pPr algn="ctr"/>
              <a:r>
                <a:rPr lang="ko-KR" altLang="en-US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사업 실행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219316" y="4499187"/>
              <a:ext cx="749360" cy="451313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none" lIns="72000" tIns="36000" rIns="72000" bIns="36000" rtlCol="0" anchor="ctr">
              <a:noAutofit/>
            </a:bodyPr>
            <a:lstStyle/>
            <a:p>
              <a:pPr algn="ctr"/>
              <a:r>
                <a:rPr lang="ko-KR" altLang="en-US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 가치 </a:t>
              </a:r>
              <a:r>
                <a:rPr lang="en-US" altLang="ko-KR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/>
              </a:r>
              <a:br>
                <a:rPr lang="en-US" altLang="ko-KR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ko-KR" altLang="en-US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기회 발굴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055355" y="4477162"/>
              <a:ext cx="796289" cy="451313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none" lIns="72000" tIns="36000" rIns="72000" bIns="36000" rtlCol="0" anchor="ctr">
              <a:noAutofit/>
            </a:bodyPr>
            <a:lstStyle/>
            <a:p>
              <a:pPr algn="ctr"/>
              <a:r>
                <a:rPr lang="ko-KR" altLang="en-US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데이터 분석</a:t>
              </a:r>
              <a:endPara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/>
              <a:r>
                <a:rPr lang="ko-KR" altLang="en-US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정교</a:t>
              </a:r>
              <a:r>
                <a:rPr lang="ko-KR" altLang="en-US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화</a:t>
              </a:r>
            </a:p>
          </p:txBody>
        </p:sp>
        <p:cxnSp>
          <p:nvCxnSpPr>
            <p:cNvPr id="88" name="구부러진 연결선 87"/>
            <p:cNvCxnSpPr>
              <a:stCxn id="84" idx="1"/>
              <a:endCxn id="86" idx="2"/>
            </p:cNvCxnSpPr>
            <p:nvPr/>
          </p:nvCxnSpPr>
          <p:spPr>
            <a:xfrm rot="10800000">
              <a:off x="6593997" y="4950502"/>
              <a:ext cx="535596" cy="166196"/>
            </a:xfrm>
            <a:prstGeom prst="curvedConnector2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구부러진 연결선 88"/>
            <p:cNvCxnSpPr>
              <a:stCxn id="87" idx="2"/>
              <a:endCxn id="84" idx="3"/>
            </p:cNvCxnSpPr>
            <p:nvPr/>
          </p:nvCxnSpPr>
          <p:spPr>
            <a:xfrm rot="5400000">
              <a:off x="8083700" y="4746896"/>
              <a:ext cx="188220" cy="551381"/>
            </a:xfrm>
            <a:prstGeom prst="curvedConnector2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구부러진 연결선 89"/>
            <p:cNvCxnSpPr>
              <a:stCxn id="85" idx="3"/>
              <a:endCxn id="87" idx="0"/>
            </p:cNvCxnSpPr>
            <p:nvPr/>
          </p:nvCxnSpPr>
          <p:spPr>
            <a:xfrm>
              <a:off x="7902119" y="4287756"/>
              <a:ext cx="551381" cy="189406"/>
            </a:xfrm>
            <a:prstGeom prst="curvedConnector2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구부러진 연결선 90"/>
            <p:cNvCxnSpPr>
              <a:stCxn id="86" idx="0"/>
              <a:endCxn id="85" idx="1"/>
            </p:cNvCxnSpPr>
            <p:nvPr/>
          </p:nvCxnSpPr>
          <p:spPr>
            <a:xfrm rot="5400000" flipH="1" flipV="1">
              <a:off x="6756080" y="4125673"/>
              <a:ext cx="211430" cy="535596"/>
            </a:xfrm>
            <a:prstGeom prst="curvedConnector2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타원 91"/>
          <p:cNvSpPr/>
          <p:nvPr/>
        </p:nvSpPr>
        <p:spPr>
          <a:xfrm>
            <a:off x="3586802" y="4723280"/>
            <a:ext cx="684442" cy="5043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10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Seed #2</a:t>
            </a:r>
            <a:endParaRPr lang="ko-KR" altLang="en-US" sz="10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4177405" y="4380916"/>
            <a:ext cx="410027" cy="46726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8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Seed #3</a:t>
            </a:r>
            <a:endParaRPr lang="ko-KR" altLang="en-US" sz="8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4328499" y="4668035"/>
            <a:ext cx="361388" cy="4118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r>
              <a:rPr lang="en-US" altLang="ko-KR" sz="8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Seed #4</a:t>
            </a:r>
            <a:endParaRPr lang="ko-KR" altLang="en-US" sz="8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058" name="직선 화살표 연결선 2057"/>
          <p:cNvCxnSpPr/>
          <p:nvPr/>
        </p:nvCxnSpPr>
        <p:spPr>
          <a:xfrm>
            <a:off x="7388967" y="4291678"/>
            <a:ext cx="87640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Box 90"/>
          <p:cNvSpPr txBox="1">
            <a:spLocks noChangeArrowheads="1"/>
          </p:cNvSpPr>
          <p:nvPr/>
        </p:nvSpPr>
        <p:spPr bwMode="auto">
          <a:xfrm>
            <a:off x="7988242" y="4259168"/>
            <a:ext cx="4555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Exit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113" name="오른쪽 화살표 112"/>
          <p:cNvSpPr/>
          <p:nvPr/>
        </p:nvSpPr>
        <p:spPr>
          <a:xfrm>
            <a:off x="3759344" y="5405642"/>
            <a:ext cx="1178416" cy="902790"/>
          </a:xfrm>
          <a:prstGeom prst="rightArrow">
            <a:avLst>
              <a:gd name="adj1" fmla="val 100000"/>
              <a:gd name="adj2" fmla="val 24468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71463" indent="-179388" latinLnBrk="0"/>
            <a:r>
              <a:rPr lang="ko-KR" altLang="en-US" sz="13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트랜드</a:t>
            </a:r>
            <a:r>
              <a:rPr lang="ko-KR" altLang="en-US" sz="13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분석</a:t>
            </a:r>
            <a:endParaRPr lang="en-US" altLang="ko-KR" sz="13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3038" indent="-80963" latinLnBrk="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예측</a:t>
            </a:r>
            <a:endParaRPr lang="en-US" altLang="ko-KR" sz="13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3038" indent="-80963" latinLnBrk="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성숙도</a:t>
            </a:r>
            <a:r>
              <a:rPr lang="en-US" altLang="ko-KR" sz="13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판단</a:t>
            </a:r>
          </a:p>
        </p:txBody>
      </p:sp>
      <p:sp>
        <p:nvSpPr>
          <p:cNvPr id="114" name="오른쪽 화살표 113"/>
          <p:cNvSpPr/>
          <p:nvPr/>
        </p:nvSpPr>
        <p:spPr>
          <a:xfrm>
            <a:off x="4953000" y="5405642"/>
            <a:ext cx="1498600" cy="902790"/>
          </a:xfrm>
          <a:prstGeom prst="rightArrow">
            <a:avLst>
              <a:gd name="adj1" fmla="val 100000"/>
              <a:gd name="adj2" fmla="val 24468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71463" indent="-179388" latinLnBrk="0"/>
            <a:r>
              <a:rPr lang="ko-KR" altLang="en-US" sz="13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적용 분석</a:t>
            </a:r>
            <a:endParaRPr lang="en-US" altLang="ko-KR" sz="13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3038" indent="-80963" latinLnBrk="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영역 구분 및 사례 탐구</a:t>
            </a:r>
            <a:endParaRPr lang="en-US" altLang="ko-KR" sz="13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3038" indent="-80963" latinLnBrk="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 모델 </a:t>
            </a:r>
            <a:r>
              <a:rPr lang="ko-KR" altLang="en-US" sz="13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컨셉</a:t>
            </a:r>
            <a:endParaRPr lang="en-US" altLang="ko-KR" sz="13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5" name="오른쪽 화살표 114"/>
          <p:cNvSpPr/>
          <p:nvPr/>
        </p:nvSpPr>
        <p:spPr>
          <a:xfrm>
            <a:off x="6477164" y="5415802"/>
            <a:ext cx="1163156" cy="902790"/>
          </a:xfrm>
          <a:prstGeom prst="rightArrow">
            <a:avLst>
              <a:gd name="adj1" fmla="val 100000"/>
              <a:gd name="adj2" fmla="val 24468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563" indent="-90488" latinLnBrk="0"/>
            <a:r>
              <a:rPr lang="ko-KR" altLang="en-US" sz="13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판단 </a:t>
            </a:r>
            <a:r>
              <a:rPr lang="en-US" altLang="ko-KR" sz="13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3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3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PoC</a:t>
            </a:r>
            <a:endParaRPr lang="en-US" altLang="ko-KR" sz="13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2563" indent="-90488" latinLnBrk="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</a:t>
            </a:r>
            <a:r>
              <a:rPr lang="en-US" altLang="ko-KR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 모델 </a:t>
            </a:r>
            <a:r>
              <a:rPr lang="en-US" altLang="ko-KR" sz="13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PoC</a:t>
            </a:r>
            <a:endParaRPr lang="en-US" altLang="ko-KR" sz="13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6" name="오른쪽 화살표 115"/>
          <p:cNvSpPr/>
          <p:nvPr/>
        </p:nvSpPr>
        <p:spPr>
          <a:xfrm>
            <a:off x="7677549" y="5415802"/>
            <a:ext cx="477172" cy="902790"/>
          </a:xfrm>
          <a:prstGeom prst="rightArrow">
            <a:avLst>
              <a:gd name="adj1" fmla="val 100000"/>
              <a:gd name="adj2" fmla="val 24468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latinLnBrk="0"/>
            <a:r>
              <a:rPr lang="ko-KR" altLang="en-US" sz="13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사업실행</a:t>
            </a:r>
            <a:endParaRPr lang="en-US" altLang="ko-KR" sz="13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8518294" y="5316934"/>
            <a:ext cx="1315775" cy="103472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92075" lvl="0" indent="-92075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인공지능</a:t>
            </a:r>
            <a:endParaRPr lang="en-US" altLang="ko-KR" sz="14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  <a:sym typeface="Wingdings" panose="05000000000000000000" pitchFamily="2" charset="2"/>
            </a:endParaRPr>
          </a:p>
          <a:p>
            <a:pPr marL="92075" lvl="0" indent="-92075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커넥티드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 카</a:t>
            </a:r>
            <a:endParaRPr lang="en-US" altLang="ko-KR" sz="14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  <a:sym typeface="Wingdings" panose="05000000000000000000" pitchFamily="2" charset="2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8518294" y="4180144"/>
            <a:ext cx="1315775" cy="103472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92075" lvl="0" indent="-92075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가구화 모델</a:t>
            </a:r>
            <a:r>
              <a:rPr lang="en-US" altLang="ko-KR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/>
            </a:r>
            <a:br>
              <a:rPr lang="en-US" altLang="ko-KR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</a:b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관계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8518294" y="3051294"/>
            <a:ext cx="1315775" cy="103472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92075" lvl="0" indent="-92075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  <a:sym typeface="Wingdings" panose="05000000000000000000" pitchFamily="2" charset="2"/>
              </a:rPr>
              <a:t>결합 상품 모델</a:t>
            </a:r>
            <a:endParaRPr lang="en-US" altLang="ko-KR" sz="14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  <a:sym typeface="Wingdings" panose="05000000000000000000" pitchFamily="2" charset="2"/>
            </a:endParaRPr>
          </a:p>
        </p:txBody>
      </p:sp>
      <p:sp>
        <p:nvSpPr>
          <p:cNvPr id="55" name="실행 단추: 앞으로 또는 다음 54">
            <a:hlinkClick r:id="rId2" action="ppaction://hlinksldjump" highlightClick="1"/>
          </p:cNvPr>
          <p:cNvSpPr/>
          <p:nvPr/>
        </p:nvSpPr>
        <p:spPr>
          <a:xfrm>
            <a:off x="2769220" y="6615147"/>
            <a:ext cx="167556" cy="167556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/>
            <a:endParaRPr lang="ko-KR" altLang="en-US" sz="1400" b="1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56149" y="6575815"/>
            <a:ext cx="17572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참고</a:t>
            </a:r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Big Data Driven </a:t>
            </a:r>
            <a:r>
              <a:rPr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고려 사항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455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핵심역</a:t>
            </a:r>
            <a:r>
              <a:rPr lang="ko-KR" altLang="en-US" dirty="0"/>
              <a:t>량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87336" y="2126448"/>
            <a:ext cx="4183863" cy="162903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80975" indent="-180975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3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신규 </a:t>
            </a:r>
            <a:r>
              <a:rPr lang="ko-KR" altLang="en-US" sz="1300" b="1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사업 </a:t>
            </a:r>
            <a:r>
              <a:rPr lang="ko-KR" altLang="en-US" sz="13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창출 </a:t>
            </a:r>
            <a:r>
              <a:rPr lang="ko-KR" altLang="en-US" sz="1300" b="1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위한 </a:t>
            </a:r>
            <a:r>
              <a:rPr lang="en-US" altLang="ko-KR" sz="13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All Data Set(</a:t>
            </a:r>
            <a:r>
              <a:rPr lang="ko-KR" altLang="en-US" sz="13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내부</a:t>
            </a:r>
            <a:r>
              <a:rPr lang="en-US" altLang="ko-KR" sz="13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+</a:t>
            </a:r>
            <a:r>
              <a:rPr lang="ko-KR" altLang="en-US" sz="13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외부</a:t>
            </a:r>
            <a:r>
              <a:rPr lang="en-US" altLang="ko-KR" sz="13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en-US" sz="13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정의 및 활용 필요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지속적 데이터 품질 제고 포함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marL="177800" lvl="1" latinLnBrk="0">
              <a:lnSpc>
                <a:spcPct val="130000"/>
              </a:lnSpc>
            </a:pP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예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en-US" sz="13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커머스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및 외부 데이터 연계 통한 마케팅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추천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marL="177800" lvl="1" latinLnBrk="0">
              <a:lnSpc>
                <a:spcPct val="130000"/>
              </a:lnSpc>
            </a:pP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 :  PG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데이터로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취향파악 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+ 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위치정보 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+ 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상권정보</a:t>
            </a:r>
            <a:endParaRPr lang="en-US" altLang="ko-KR" sz="13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177800" lvl="1" latinLnBrk="0">
              <a:lnSpc>
                <a:spcPct val="130000"/>
              </a:lnSpc>
            </a:pP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예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홈</a:t>
            </a:r>
            <a:r>
              <a:rPr lang="en-US" altLang="ko-KR" sz="13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IoT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데이터 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부재 시 대기전략 줄이기 위해 </a:t>
            </a:r>
            <a:endParaRPr lang="en-US" altLang="ko-KR" sz="13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177800" lvl="1" latinLnBrk="0">
              <a:lnSpc>
                <a:spcPct val="130000"/>
              </a:lnSpc>
            </a:pPr>
            <a:r>
              <a:rPr lang="en-US" altLang="ko-KR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     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기기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(STB 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등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전원 차단 등</a:t>
            </a:r>
            <a:endParaRPr lang="en-US" altLang="ko-KR" sz="13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73051" y="611451"/>
            <a:ext cx="9359899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앞서 설정한 전략방향에 따른 목표 달성을 위해 데이터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플랫폼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사람에 대한 역량을 단계적으로 확보해 나가야 함</a:t>
            </a:r>
            <a:endParaRPr lang="en-US" altLang="ko-KR" sz="16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3050" y="2115805"/>
            <a:ext cx="1151558" cy="16396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源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3050" y="3975266"/>
            <a:ext cx="1151558" cy="11088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플랫폼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物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50" y="5303940"/>
            <a:ext cx="1151558" cy="11326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사람</a:t>
            </a:r>
            <a:endParaRPr lang="en-US" altLang="ko-KR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588" algn="ctr" latin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人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400" b="1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688081" y="1475906"/>
            <a:ext cx="4183118" cy="360040"/>
            <a:chOff x="319928" y="1475906"/>
            <a:chExt cx="5164494" cy="360040"/>
          </a:xfrm>
        </p:grpSpPr>
        <p:sp>
          <p:nvSpPr>
            <p:cNvPr id="19" name="Text Box 90"/>
            <p:cNvSpPr txBox="1">
              <a:spLocks noChangeArrowheads="1"/>
            </p:cNvSpPr>
            <p:nvPr/>
          </p:nvSpPr>
          <p:spPr bwMode="auto">
            <a:xfrm>
              <a:off x="326731" y="1475906"/>
              <a:ext cx="39450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차별화 기반 달성 방향 </a:t>
              </a:r>
              <a:r>
                <a:rPr lang="en-US" altLang="ko-KR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(</a:t>
              </a: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예시 포함</a:t>
              </a:r>
              <a:r>
                <a:rPr lang="en-US" altLang="ko-KR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)</a:t>
              </a:r>
              <a:endParaRPr lang="ko-KR" altLang="en-US" sz="1600" b="1" dirty="0">
                <a:latin typeface="Arial Narrow" pitchFamily="34" charset="0"/>
                <a:ea typeface="LG스마트체 Regular" pitchFamily="50" charset="-127"/>
                <a:cs typeface="Arial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 bwMode="auto">
            <a:xfrm>
              <a:off x="319928" y="1835946"/>
              <a:ext cx="5164494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그룹 20"/>
          <p:cNvGrpSpPr/>
          <p:nvPr/>
        </p:nvGrpSpPr>
        <p:grpSpPr>
          <a:xfrm>
            <a:off x="6177135" y="1475906"/>
            <a:ext cx="3455815" cy="360040"/>
            <a:chOff x="319928" y="1475906"/>
            <a:chExt cx="5164494" cy="360040"/>
          </a:xfrm>
        </p:grpSpPr>
        <p:sp>
          <p:nvSpPr>
            <p:cNvPr id="22" name="Text Box 90"/>
            <p:cNvSpPr txBox="1">
              <a:spLocks noChangeArrowheads="1"/>
            </p:cNvSpPr>
            <p:nvPr/>
          </p:nvSpPr>
          <p:spPr bwMode="auto">
            <a:xfrm>
              <a:off x="326731" y="1475906"/>
              <a:ext cx="29103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28613" indent="-328613" algn="l">
                <a:buFont typeface="Wingdings" pitchFamily="2" charset="2"/>
                <a:buChar char=""/>
              </a:pP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타사</a:t>
              </a:r>
              <a:r>
                <a:rPr lang="en-US" altLang="ko-KR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/</a:t>
              </a:r>
              <a:r>
                <a:rPr lang="ko-KR" altLang="en-US" sz="1600" b="1" dirty="0" smtClean="0">
                  <a:latin typeface="Arial Narrow" pitchFamily="34" charset="0"/>
                  <a:ea typeface="LG스마트체 Regular" pitchFamily="50" charset="-127"/>
                  <a:cs typeface="Arial" charset="0"/>
                </a:rPr>
                <a:t>경쟁사 상황 분석</a:t>
              </a:r>
              <a:endParaRPr lang="ko-KR" altLang="en-US" sz="1600" b="1" dirty="0">
                <a:latin typeface="Arial Narrow" pitchFamily="34" charset="0"/>
                <a:ea typeface="LG스마트체 Regular" pitchFamily="50" charset="-127"/>
                <a:cs typeface="Arial" charset="0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 bwMode="auto">
            <a:xfrm>
              <a:off x="319928" y="1835946"/>
              <a:ext cx="5164494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직사각형 23"/>
          <p:cNvSpPr/>
          <p:nvPr/>
        </p:nvSpPr>
        <p:spPr>
          <a:xfrm>
            <a:off x="6202303" y="2126448"/>
            <a:ext cx="3436600" cy="121264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80975" indent="-180975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K</a:t>
            </a:r>
            <a:r>
              <a:rPr lang="ko-KR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 </a:t>
            </a:r>
            <a:r>
              <a:rPr lang="en-US" altLang="ko-KR" sz="14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공공데이터 연계 중심으로 서비스 발굴 및 비즈니스 진행</a:t>
            </a:r>
            <a:endParaRPr lang="en-US" altLang="ko-KR" sz="14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80975" indent="-180975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</a:t>
            </a:r>
            <a:r>
              <a:rPr lang="ko-KR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 </a:t>
            </a:r>
            <a:r>
              <a:rPr lang="en-US" altLang="ko-KR" sz="14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생태계 조성 목표로 </a:t>
            </a:r>
            <a:r>
              <a:rPr lang="en-US" altLang="ko-KR" sz="14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Data Hub </a:t>
            </a:r>
            <a:r>
              <a:rPr lang="ko-KR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구축했으나 성과 미미하였음</a:t>
            </a:r>
            <a:endParaRPr lang="en-US" altLang="ko-KR" sz="14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87336" y="3975266"/>
            <a:ext cx="4183863" cy="11326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80975" indent="-180975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3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Scalability, Flexibility, Efficiency </a:t>
            </a:r>
            <a:r>
              <a:rPr lang="ko-KR" altLang="en-US" sz="13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등이 확보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된 플랫폼 지향</a:t>
            </a:r>
            <a:endParaRPr lang="en-US" altLang="ko-KR" sz="13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80975" indent="-180975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경쟁사 </a:t>
            </a:r>
            <a:r>
              <a:rPr lang="ko-KR" altLang="en-US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시행착오를 볼 때</a:t>
            </a:r>
            <a:r>
              <a:rPr lang="en-US" altLang="ko-KR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…   </a:t>
            </a:r>
            <a:endParaRPr lang="en-US" altLang="ko-KR" sz="13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latinLnBrk="0">
              <a:lnSpc>
                <a:spcPct val="130000"/>
              </a:lnSpc>
            </a:pPr>
            <a:r>
              <a:rPr lang="en-US" altLang="ko-KR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현 </a:t>
            </a:r>
            <a:r>
              <a:rPr lang="ko-KR" altLang="en-US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시점에서 시행착오 줄이는 플랫폼 도입 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지향</a:t>
            </a:r>
            <a:endParaRPr lang="en-US" altLang="ko-KR" sz="13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defTabSz="381000" latinLnBrk="0">
              <a:lnSpc>
                <a:spcPct val="130000"/>
              </a:lnSpc>
            </a:pP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</a:t>
            </a:r>
            <a:r>
              <a:rPr lang="en-US" altLang="ko-KR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검증된 경험을 </a:t>
            </a:r>
            <a:r>
              <a:rPr lang="ko-KR" altLang="en-US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가진 </a:t>
            </a:r>
            <a:r>
              <a:rPr lang="en-US" altLang="ko-KR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Good 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Partner 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협력</a:t>
            </a:r>
            <a:r>
              <a:rPr lang="en-US" altLang="ko-KR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진행 강화</a:t>
            </a:r>
            <a:endParaRPr lang="ko-KR" altLang="en-US" sz="13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02303" y="3975266"/>
            <a:ext cx="3436600" cy="9325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80975" indent="-180975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경쟁사 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모두 기술표준화가 제대로 진행되지 </a:t>
            </a:r>
            <a:r>
              <a:rPr lang="ko-KR" altLang="en-US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않은 </a:t>
            </a: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3~4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년 전 대규모 </a:t>
            </a:r>
            <a:r>
              <a:rPr lang="ko-KR" altLang="en-US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투자로 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시행착오 </a:t>
            </a:r>
            <a:r>
              <a:rPr lang="ko-KR" altLang="en-US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경험</a:t>
            </a:r>
            <a:endParaRPr lang="en-US" altLang="ko-KR" sz="14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80975" indent="-180975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목적서비스 또한 명확하지 않았음</a:t>
            </a:r>
            <a:endParaRPr lang="ko-KR" altLang="en-US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87336" y="5303940"/>
            <a:ext cx="4183863" cy="11326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80975" indent="-180975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경쟁사들도 유사하게 </a:t>
            </a:r>
            <a:r>
              <a:rPr lang="ko-KR" altLang="en-US" sz="13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진행중이라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차별화 미흡하나</a:t>
            </a:r>
            <a:r>
              <a:rPr lang="en-US" altLang="ko-KR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…  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우리는 </a:t>
            </a:r>
            <a:r>
              <a:rPr lang="ko-KR" altLang="en-US" sz="13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기본 </a:t>
            </a:r>
            <a:r>
              <a:rPr lang="ko-KR" altLang="en-US" sz="1300" b="1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역량을 신속하게 </a:t>
            </a:r>
            <a:r>
              <a:rPr lang="ko-KR" altLang="en-US" sz="1300" b="1" u="sng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셋팅하는</a:t>
            </a:r>
            <a:r>
              <a:rPr lang="ko-KR" altLang="en-US" sz="13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것을 목표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로 함</a:t>
            </a:r>
            <a:endParaRPr lang="en-US" altLang="ko-KR" sz="13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latinLnBrk="0">
              <a:lnSpc>
                <a:spcPct val="130000"/>
              </a:lnSpc>
            </a:pP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  </a:t>
            </a:r>
            <a:r>
              <a:rPr lang="en-US" altLang="ko-KR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3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분석센터 및 외부 전문가 네트워킹 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및 협업체계 마련</a:t>
            </a:r>
            <a:endParaRPr lang="en-US" altLang="ko-KR" sz="13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latinLnBrk="0">
              <a:lnSpc>
                <a:spcPct val="130000"/>
              </a:lnSpc>
            </a:pP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</a:t>
            </a:r>
            <a:r>
              <a:rPr lang="en-US" altLang="ko-KR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Good Partner/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전문가 연계</a:t>
            </a:r>
            <a:r>
              <a:rPr lang="en-US" altLang="ko-KR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, Knowledge </a:t>
            </a:r>
            <a:r>
              <a:rPr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축적 체계 구축</a:t>
            </a:r>
            <a:endParaRPr lang="en-US" altLang="ko-KR" sz="13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02303" y="5303940"/>
            <a:ext cx="3436600" cy="9325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80975" indent="-180975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</a:t>
            </a:r>
            <a:r>
              <a: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</a:t>
            </a:r>
            <a:r>
              <a:rPr lang="en-US" altLang="ko-KR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K</a:t>
            </a:r>
            <a:r>
              <a: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 모두 빅데이터 </a:t>
            </a:r>
            <a:r>
              <a:rPr lang="ko-KR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기반 </a:t>
            </a:r>
            <a:r>
              <a:rPr lang="en-US" altLang="ko-KR" sz="14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Service / Biz Model</a:t>
            </a:r>
            <a:r>
              <a:rPr lang="ko-KR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 명확하지 </a:t>
            </a:r>
            <a:r>
              <a: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않은 상태에서 대규모 인력 영입으로 상당기간 </a:t>
            </a:r>
            <a:r>
              <a:rPr lang="en-US" altLang="ko-KR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Loss </a:t>
            </a:r>
            <a:r>
              <a:rPr lang="ko-KR" altLang="en-US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발생했었음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496616" y="3865375"/>
            <a:ext cx="812187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496616" y="5194050"/>
            <a:ext cx="812187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1"/>
          <p:cNvSpPr txBox="1">
            <a:spLocks/>
          </p:cNvSpPr>
          <p:nvPr/>
        </p:nvSpPr>
        <p:spPr>
          <a:xfrm>
            <a:off x="3231310" y="173037"/>
            <a:ext cx="6407990" cy="33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algn="r" latinLnBrk="0"/>
            <a:r>
              <a:rPr lang="en-US" altLang="ko-KR" sz="160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3.1 </a:t>
            </a:r>
            <a:r>
              <a:rPr lang="ko-KR" altLang="en-US" sz="1600" dirty="0" smtClean="0">
                <a:solidFill>
                  <a:prstClr val="black"/>
                </a:solidFill>
                <a:ea typeface="LG스마트체 Regular" panose="020B0600000101010101" pitchFamily="50" charset="-127"/>
              </a:rPr>
              <a:t>종합</a:t>
            </a:r>
            <a:endParaRPr lang="ko-KR" altLang="en-US" sz="1400" b="0" dirty="0"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1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588" algn="ctr" latinLnBrk="0">
          <a:defRPr sz="1400" b="1" smtClean="0">
            <a:solidFill>
              <a:schemeClr val="tx1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rtlCol="0">
        <a:spAutoFit/>
      </a:bodyPr>
      <a:lstStyle>
        <a:defPPr latinLnBrk="0">
          <a:spcBef>
            <a:spcPts val="600"/>
          </a:spcBef>
          <a:defRPr sz="1200" b="1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59196</TotalTime>
  <Words>7722</Words>
  <Application>Microsoft Office PowerPoint</Application>
  <PresentationFormat>A4 용지(210x297mm)</PresentationFormat>
  <Paragraphs>1530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굴림</vt:lpstr>
      <vt:lpstr>Arial</vt:lpstr>
      <vt:lpstr>맑은 고딕</vt:lpstr>
      <vt:lpstr>나눔고딕</vt:lpstr>
      <vt:lpstr>LG스마트체 SemiBold</vt:lpstr>
      <vt:lpstr>Wingdings</vt:lpstr>
      <vt:lpstr>LG스마트체 Light</vt:lpstr>
      <vt:lpstr>Arial Narrow</vt:lpstr>
      <vt:lpstr>LG스마트체 Regular</vt:lpstr>
      <vt:lpstr>산돌고딕B</vt:lpstr>
      <vt:lpstr>Office 테마</vt:lpstr>
      <vt:lpstr>PowerPoint 프레젠테이션</vt:lpstr>
      <vt:lpstr>1. 빅데이터 전략 구조</vt:lpstr>
      <vt:lpstr>2. 빅데이터 Big Picture</vt:lpstr>
      <vt:lpstr>2. 영역별 전략 방향</vt:lpstr>
      <vt:lpstr>2. 영역별 전략 방향</vt:lpstr>
      <vt:lpstr>2. 영역별 전략 방향</vt:lpstr>
      <vt:lpstr>2. 영역별 전략 방향</vt:lpstr>
      <vt:lpstr>2. 영역별 전략 방향</vt:lpstr>
      <vt:lpstr>3. 핵심역량</vt:lpstr>
      <vt:lpstr>3. 핵심역량</vt:lpstr>
      <vt:lpstr>3. 핵심역량</vt:lpstr>
      <vt:lpstr>플랫폼 역량 확보 방안</vt:lpstr>
      <vt:lpstr>3. 핵심역량</vt:lpstr>
      <vt:lpstr>3. 핵심역량</vt:lpstr>
      <vt:lpstr>3. 핵심역량</vt:lpstr>
      <vt:lpstr>4. 단계적 목표 설정(案)</vt:lpstr>
      <vt:lpstr>PowerPoint 프레젠테이션</vt:lpstr>
      <vt:lpstr>[별첨] Why Big Data?</vt:lpstr>
      <vt:lpstr>[별첨] Internal 예시 : 고객정보자산화 활용</vt:lpstr>
      <vt:lpstr>[별첨] Internal 예시 : 마케팅 고도화</vt:lpstr>
      <vt:lpstr>[별첨] Internal 예시 : Customer Care 정교화</vt:lpstr>
      <vt:lpstr>[별첨] Internal 예시 : Operation Excellency</vt:lpstr>
      <vt:lpstr>[별첨] Internal 예시 : Service Smart화</vt:lpstr>
      <vt:lpstr>[별첨] 빅데이터 기반 Service 개발 및 운영체계 : 사례(종합)</vt:lpstr>
      <vt:lpstr>[별첨] 빅데이터 기반 Service 개발 및 운영체계 : 사례(쿠팡)</vt:lpstr>
      <vt:lpstr>[별첨] 빅데이터 기반 Service 개발 및 운영체계 : 사례(Netflix)</vt:lpstr>
      <vt:lpstr>[별첨] 빅데이터 기반 Service 개발 및 운영체계 : 사례(쿠팡)</vt:lpstr>
      <vt:lpstr>[별첨] 빅데이터 기반 Service 개발 및 운영체계 : 사례(LG전자)</vt:lpstr>
      <vt:lpstr>[별첨] 빅데이터 기반 Service 개발 및 운영체계 : LG U+로의 적용방향</vt:lpstr>
      <vt:lpstr>[참고] 빅데이터 공통 플랫폼 추진 일정</vt:lpstr>
      <vt:lpstr>[참고] 데이터 분석가  역량구분</vt:lpstr>
      <vt:lpstr>[별첨] 주요 통신사 Big Data의 전략적 의미</vt:lpstr>
      <vt:lpstr>[별첨] 주요 통신사별 Big Data 서비스 현황</vt:lpstr>
      <vt:lpstr>[별첨] 주요 통신사별 Big Data 서비스 현황</vt:lpstr>
      <vt:lpstr>[별첨] 주요 통신사별 Big Data 서비스 현황</vt:lpstr>
      <vt:lpstr>[별첨] 주요 통신사별 Big Data 서비스 현황</vt:lpstr>
      <vt:lpstr>[별첨] 주요 통신사별 Big Data 서비스 현황</vt:lpstr>
      <vt:lpstr>[별첨] 주요 통신사별 Big Data 서비스 현황</vt:lpstr>
      <vt:lpstr>[별첨] 주요 통신사별 Big Data 서비스 현황</vt:lpstr>
      <vt:lpstr>[참고] Big Data Driven 매커니즘 고려사항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Youngchang Park</dc:creator>
  <cp:lastModifiedBy>Hyun Cheol Min</cp:lastModifiedBy>
  <cp:revision>5357</cp:revision>
  <cp:lastPrinted>2016-04-20T01:23:47Z</cp:lastPrinted>
  <dcterms:created xsi:type="dcterms:W3CDTF">2007-01-01T00:35:06Z</dcterms:created>
  <dcterms:modified xsi:type="dcterms:W3CDTF">2016-05-19T08:07:33Z</dcterms:modified>
</cp:coreProperties>
</file>