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4" r:id="rId1"/>
  </p:sldMasterIdLst>
  <p:notesMasterIdLst>
    <p:notesMasterId r:id="rId35"/>
  </p:notesMasterIdLst>
  <p:sldIdLst>
    <p:sldId id="454" r:id="rId2"/>
    <p:sldId id="421" r:id="rId3"/>
    <p:sldId id="464" r:id="rId4"/>
    <p:sldId id="423" r:id="rId5"/>
    <p:sldId id="424" r:id="rId6"/>
    <p:sldId id="431" r:id="rId7"/>
    <p:sldId id="425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51" r:id="rId17"/>
    <p:sldId id="452" r:id="rId18"/>
    <p:sldId id="453" r:id="rId19"/>
    <p:sldId id="442" r:id="rId20"/>
    <p:sldId id="440" r:id="rId21"/>
    <p:sldId id="441" r:id="rId22"/>
    <p:sldId id="443" r:id="rId23"/>
    <p:sldId id="444" r:id="rId24"/>
    <p:sldId id="445" r:id="rId25"/>
    <p:sldId id="446" r:id="rId26"/>
    <p:sldId id="447" r:id="rId27"/>
    <p:sldId id="428" r:id="rId28"/>
    <p:sldId id="457" r:id="rId29"/>
    <p:sldId id="459" r:id="rId30"/>
    <p:sldId id="463" r:id="rId31"/>
    <p:sldId id="455" r:id="rId32"/>
    <p:sldId id="461" r:id="rId33"/>
    <p:sldId id="462" r:id="rId34"/>
  </p:sldIdLst>
  <p:sldSz cx="9906000" cy="6858000" type="A4"/>
  <p:notesSz cx="6794500" cy="9931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6600"/>
    <a:srgbClr val="FF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8" autoAdjust="0"/>
    <p:restoredTop sz="98177" autoAdjust="0"/>
  </p:normalViewPr>
  <p:slideViewPr>
    <p:cSldViewPr snapToObjects="1">
      <p:cViewPr>
        <p:scale>
          <a:sx n="101" d="100"/>
          <a:sy n="101" d="100"/>
        </p:scale>
        <p:origin x="-1002" y="-78"/>
      </p:cViewPr>
      <p:guideLst>
        <p:guide orient="horz" pos="2160"/>
        <p:guide orient="horz" pos="3974"/>
        <p:guide pos="3120"/>
        <p:guide pos="172"/>
        <p:guide pos="60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6C597-2CBE-4EDF-93B4-3F6623DC38AB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7900" y="1241425"/>
            <a:ext cx="48387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C2208-01E2-46F1-B565-815878FFE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10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jpeg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jpeg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jpeg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" descr="02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4" t="1136" r="1037" b="852"/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  <p:pic>
        <p:nvPicPr>
          <p:cNvPr id="8" name="bg_회색 사각형1" descr="02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1" t="772" r="50419" b="50601"/>
          <a:stretch>
            <a:fillRect/>
          </a:stretch>
        </p:blipFill>
        <p:spPr>
          <a:xfrm>
            <a:off x="319145" y="4075"/>
            <a:ext cx="2113171" cy="1176728"/>
          </a:xfrm>
          <a:prstGeom prst="rect">
            <a:avLst/>
          </a:prstGeom>
        </p:spPr>
      </p:pic>
      <p:pic>
        <p:nvPicPr>
          <p:cNvPr id="10" name="bg_흰색 사각형" descr="03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2" t="1960" r="20440" b="22539"/>
          <a:stretch>
            <a:fillRect/>
          </a:stretch>
        </p:blipFill>
        <p:spPr>
          <a:xfrm>
            <a:off x="2435335" y="1180804"/>
            <a:ext cx="7470666" cy="3667977"/>
          </a:xfrm>
          <a:prstGeom prst="rect">
            <a:avLst/>
          </a:prstGeom>
        </p:spPr>
      </p:pic>
      <p:grpSp>
        <p:nvGrpSpPr>
          <p:cNvPr id="12" name="bg_line"/>
          <p:cNvGrpSpPr/>
          <p:nvPr userDrawn="1"/>
        </p:nvGrpSpPr>
        <p:grpSpPr>
          <a:xfrm>
            <a:off x="1" y="15950"/>
            <a:ext cx="9906000" cy="6842051"/>
            <a:chOff x="0" y="31898"/>
            <a:chExt cx="9904413" cy="6842051"/>
          </a:xfrm>
        </p:grpSpPr>
        <p:cxnSp>
          <p:nvCxnSpPr>
            <p:cNvPr id="13" name="직선 연결선_1"/>
            <p:cNvCxnSpPr/>
            <p:nvPr/>
          </p:nvCxnSpPr>
          <p:spPr>
            <a:xfrm>
              <a:off x="2431059" y="31898"/>
              <a:ext cx="0" cy="68420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_2"/>
            <p:cNvCxnSpPr/>
            <p:nvPr/>
          </p:nvCxnSpPr>
          <p:spPr>
            <a:xfrm>
              <a:off x="0" y="1196752"/>
              <a:ext cx="990441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_3"/>
            <p:cNvCxnSpPr/>
            <p:nvPr/>
          </p:nvCxnSpPr>
          <p:spPr>
            <a:xfrm>
              <a:off x="0" y="4866205"/>
              <a:ext cx="990441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_4"/>
            <p:cNvCxnSpPr/>
            <p:nvPr/>
          </p:nvCxnSpPr>
          <p:spPr>
            <a:xfrm>
              <a:off x="315119" y="31898"/>
              <a:ext cx="0" cy="68420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bar"/>
          <p:cNvCxnSpPr/>
          <p:nvPr userDrawn="1"/>
        </p:nvCxnSpPr>
        <p:spPr>
          <a:xfrm>
            <a:off x="-794" y="0"/>
            <a:ext cx="9906000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2791272" y="2072473"/>
            <a:ext cx="6625699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3600" b="1" i="0" u="none" strike="noStrike" kern="0" cap="none" spc="-100" normalizeH="0" noProof="0" smtClean="0">
                <a:ln>
                  <a:noFill/>
                </a:ln>
                <a:solidFill>
                  <a:srgbClr val="C5003D"/>
                </a:solidFill>
                <a:effectLst/>
                <a:uLnTx/>
                <a:uFillTx/>
                <a:latin typeface="+mn-ea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제목은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36pt B</a:t>
            </a:r>
            <a:r>
              <a:rPr lang="ko-KR" altLang="en-US" smtClean="0"/>
              <a:t>를 사용합니다 </a:t>
            </a:r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2791272" y="3284984"/>
            <a:ext cx="6625699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2400" b="0" i="0" u="none" strike="noStrike" kern="0" cap="none" spc="-100" normalizeH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소제목은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24pt</a:t>
            </a:r>
            <a:r>
              <a:rPr lang="ko-KR" altLang="en-US" smtClean="0"/>
              <a:t>를 사용합니다 </a:t>
            </a:r>
          </a:p>
        </p:txBody>
      </p:sp>
      <p:sp>
        <p:nvSpPr>
          <p:cNvPr id="17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91273" y="4262900"/>
            <a:ext cx="1729610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600" b="0" i="0" u="none" strike="noStrike" kern="0" cap="none" spc="0" normalizeH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0000</a:t>
            </a:r>
            <a:r>
              <a:rPr lang="ko-KR" altLang="en-US" smtClean="0"/>
              <a:t>년 </a:t>
            </a:r>
            <a:r>
              <a:rPr lang="en-US" altLang="ko-KR" dirty="0" smtClean="0"/>
              <a:t>00</a:t>
            </a:r>
            <a:r>
              <a:rPr lang="ko-KR" altLang="en-US" smtClean="0"/>
              <a:t>월 </a:t>
            </a:r>
            <a:r>
              <a:rPr lang="en-US" altLang="ko-KR" dirty="0" smtClean="0"/>
              <a:t>00</a:t>
            </a:r>
            <a:r>
              <a:rPr lang="ko-KR" altLang="en-US" smtClean="0"/>
              <a:t>일</a:t>
            </a:r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2791274" y="1726686"/>
            <a:ext cx="6625697" cy="1538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000" b="0" i="0" u="none" strike="noStrike" kern="0" cap="none" spc="0" normalizeH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Name of Sub-function/Market</a:t>
            </a:r>
            <a:endParaRPr lang="en-GB" altLang="ko-KR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sp>
        <p:nvSpPr>
          <p:cNvPr id="23" name="텍스트 개체 틀 5"/>
          <p:cNvSpPr>
            <a:spLocks noGrp="1"/>
          </p:cNvSpPr>
          <p:nvPr>
            <p:ph type="body" sz="quarter" idx="15" hasCustomPrompt="1"/>
          </p:nvPr>
        </p:nvSpPr>
        <p:spPr>
          <a:xfrm>
            <a:off x="2791274" y="1566317"/>
            <a:ext cx="6625697" cy="1538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000" b="1" i="0" u="none" strike="noStrike" kern="0" cap="none" spc="0" normalizeH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Name of Function/Region</a:t>
            </a:r>
            <a:endParaRPr lang="en-GB" altLang="ko-KR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pic>
        <p:nvPicPr>
          <p:cNvPr id="29" name="bg_회색 사각형2" descr="01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06" t="319" r="5155" b="2034"/>
          <a:stretch>
            <a:fillRect/>
          </a:stretch>
        </p:blipFill>
        <p:spPr>
          <a:xfrm>
            <a:off x="1" y="1180803"/>
            <a:ext cx="313201" cy="3672408"/>
          </a:xfrm>
          <a:prstGeom prst="rect">
            <a:avLst/>
          </a:prstGeom>
        </p:spPr>
      </p:pic>
      <p:pic>
        <p:nvPicPr>
          <p:cNvPr id="24" name="bg_사선 사각형" descr="030.png"/>
          <p:cNvPicPr>
            <a:picLocks/>
          </p:cNvPicPr>
          <p:nvPr userDrawn="1"/>
        </p:nvPicPr>
        <p:blipFill>
          <a:blip r:embed="rId6" cstate="screen">
            <a:grayscl/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375" y="4853210"/>
            <a:ext cx="2117139" cy="2005200"/>
          </a:xfrm>
          <a:prstGeom prst="rect">
            <a:avLst/>
          </a:prstGeom>
        </p:spPr>
      </p:pic>
      <p:grpSp>
        <p:nvGrpSpPr>
          <p:cNvPr id="3" name="그룹 2"/>
          <p:cNvGrpSpPr/>
          <p:nvPr userDrawn="1"/>
        </p:nvGrpSpPr>
        <p:grpSpPr>
          <a:xfrm>
            <a:off x="7499702" y="6452551"/>
            <a:ext cx="1988759" cy="180000"/>
            <a:chOff x="7498501" y="6452551"/>
            <a:chExt cx="1988440" cy="180000"/>
          </a:xfrm>
        </p:grpSpPr>
        <p:pic>
          <p:nvPicPr>
            <p:cNvPr id="41" name="그림 40" descr="Entrue-CI_1줄.png"/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90257" y="6452551"/>
              <a:ext cx="1196684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" name="그림 1"/>
            <p:cNvPicPr>
              <a:picLocks noChangeAspect="1"/>
            </p:cNvPicPr>
            <p:nvPr userDrawn="1"/>
          </p:nvPicPr>
          <p:blipFill rotWithShape="1"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38" t="58400" r="33936" b="26901"/>
            <a:stretch/>
          </p:blipFill>
          <p:spPr>
            <a:xfrm>
              <a:off x="7498501" y="6452551"/>
              <a:ext cx="707143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509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" descr="079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1100"/>
            <a:ext cx="9906000" cy="6856901"/>
          </a:xfrm>
          <a:prstGeom prst="rect">
            <a:avLst/>
          </a:prstGeom>
        </p:spPr>
      </p:pic>
      <p:cxnSp>
        <p:nvCxnSpPr>
          <p:cNvPr id="15" name="직선 연결선 1"/>
          <p:cNvCxnSpPr/>
          <p:nvPr userDrawn="1"/>
        </p:nvCxnSpPr>
        <p:spPr>
          <a:xfrm>
            <a:off x="342955" y="6515923"/>
            <a:ext cx="9218503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87441" y="557995"/>
            <a:ext cx="8929531" cy="60038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latinLnBrk="0">
              <a:buClr>
                <a:schemeClr val="accent1"/>
              </a:buClr>
              <a:buFontTx/>
              <a:buNone/>
              <a:defRPr sz="1600" b="1" spc="-1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1.1.1.1 </a:t>
            </a:r>
            <a:r>
              <a:rPr lang="ko-KR" altLang="en-US" smtClean="0"/>
              <a:t>세부제목은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16pt Bold</a:t>
            </a:r>
            <a:r>
              <a:rPr lang="ko-KR" altLang="en-US" dirty="0" smtClean="0"/>
              <a:t>를 사용합니다</a:t>
            </a:r>
            <a:endParaRPr lang="en-US" altLang="ko-KR" dirty="0" smtClean="0"/>
          </a:p>
        </p:txBody>
      </p:sp>
      <p:sp>
        <p:nvSpPr>
          <p:cNvPr id="20" name="텍스트 개체 틀 5"/>
          <p:cNvSpPr>
            <a:spLocks noGrp="1"/>
          </p:cNvSpPr>
          <p:nvPr userDrawn="1">
            <p:ph type="body" sz="quarter" idx="14"/>
          </p:nvPr>
        </p:nvSpPr>
        <p:spPr>
          <a:xfrm>
            <a:off x="487442" y="1268761"/>
            <a:ext cx="4033441" cy="224039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Tx/>
              <a:buBlip>
                <a:blip r:embed="rId3"/>
              </a:buBlip>
              <a:defRPr sz="1400" b="1" spc="-100" baseline="0"/>
            </a:lvl1pPr>
            <a:lvl2pPr>
              <a:defRPr spc="-100" baseline="0"/>
            </a:lvl2pPr>
            <a:lvl3pPr>
              <a:defRPr spc="-100" baseline="0"/>
            </a:lvl3pPr>
            <a:lvl4pPr>
              <a:defRPr spc="-100" baseline="0"/>
            </a:lvl4pPr>
            <a:lvl5pPr>
              <a:defRPr spc="-100" baseline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17" name="텍스트 개체 틀 7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817234" y="177440"/>
            <a:ext cx="3738955" cy="227225"/>
          </a:xfrm>
          <a:prstGeom prst="rect">
            <a:avLst/>
          </a:prstGeom>
        </p:spPr>
        <p:txBody>
          <a:bodyPr lIns="0" tIns="0" rIns="0" bIns="0"/>
          <a:lstStyle>
            <a:lvl1pPr algn="r">
              <a:buNone/>
              <a:defRPr lang="ko-KR" altLang="en-US" sz="1500" b="1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smtClean="0"/>
              <a:t>대제목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15pt Bold</a:t>
            </a:r>
            <a:endParaRPr lang="ko-KR" altLang="en-US"/>
          </a:p>
        </p:txBody>
      </p:sp>
      <p:grpSp>
        <p:nvGrpSpPr>
          <p:cNvPr id="23" name="그룹 1"/>
          <p:cNvGrpSpPr/>
          <p:nvPr userDrawn="1"/>
        </p:nvGrpSpPr>
        <p:grpSpPr>
          <a:xfrm>
            <a:off x="331936" y="-11892"/>
            <a:ext cx="72012" cy="428679"/>
            <a:chOff x="331883" y="177636"/>
            <a:chExt cx="72000" cy="428679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331883" y="177636"/>
              <a:ext cx="0" cy="4254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그림 21" descr="37.png"/>
            <p:cNvPicPr>
              <a:picLocks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31883" y="354315"/>
              <a:ext cx="72000" cy="252000"/>
            </a:xfrm>
            <a:prstGeom prst="rect">
              <a:avLst/>
            </a:prstGeom>
          </p:spPr>
        </p:pic>
      </p:grpSp>
      <p:cxnSp>
        <p:nvCxnSpPr>
          <p:cNvPr id="11" name="bar"/>
          <p:cNvCxnSpPr/>
          <p:nvPr userDrawn="1"/>
        </p:nvCxnSpPr>
        <p:spPr>
          <a:xfrm>
            <a:off x="-794" y="0"/>
            <a:ext cx="9906000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4783855" y="6593726"/>
            <a:ext cx="338288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fld id="{E958D18D-F60F-478C-9076-B979C2268E8B}" type="slidenum">
              <a:rPr lang="ko-KR" altLang="en-US" sz="1000" b="1">
                <a:solidFill>
                  <a:srgbClr val="000000">
                    <a:lumMod val="65000"/>
                    <a:lumOff val="35000"/>
                  </a:srgbClr>
                </a:solidFill>
              </a:rPr>
              <a:pPr algn="ctr">
                <a:defRPr/>
              </a:pPr>
              <a:t>‹#›</a:t>
            </a:fld>
            <a:r>
              <a:rPr lang="ko-KR" altLang="en-US" sz="1000" b="1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endParaRPr lang="ko-KR" altLang="en-US" sz="1000" b="1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 userDrawn="1">
            <p:ph type="title"/>
          </p:nvPr>
        </p:nvSpPr>
        <p:spPr>
          <a:xfrm>
            <a:off x="487441" y="149064"/>
            <a:ext cx="5037207" cy="255600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1800" b="1" spc="-100" baseline="0" dirty="0"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l">
              <a:spcBef>
                <a:spcPct val="20000"/>
              </a:spcBef>
              <a:buFont typeface="Arial" pitchFamily="34" charset="0"/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-53352" y="-67862"/>
            <a:ext cx="9995161" cy="6957392"/>
            <a:chOff x="-53344" y="-67862"/>
            <a:chExt cx="9993560" cy="6957392"/>
          </a:xfrm>
        </p:grpSpPr>
        <p:cxnSp>
          <p:nvCxnSpPr>
            <p:cNvPr id="3" name="직선 연결선 2"/>
            <p:cNvCxnSpPr/>
            <p:nvPr userDrawn="1"/>
          </p:nvCxnSpPr>
          <p:spPr>
            <a:xfrm>
              <a:off x="487363" y="-67862"/>
              <a:ext cx="0" cy="6957392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9415463" y="-67862"/>
              <a:ext cx="0" cy="6957392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 userDrawn="1"/>
          </p:nvCxnSpPr>
          <p:spPr>
            <a:xfrm flipH="1">
              <a:off x="-53344" y="1264366"/>
              <a:ext cx="9993560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 flipH="1">
              <a:off x="-53344" y="1500318"/>
              <a:ext cx="9993560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 flipH="1">
              <a:off x="-53344" y="6370818"/>
              <a:ext cx="9993560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 flipH="1">
              <a:off x="-53344" y="1167519"/>
              <a:ext cx="9993560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 userDrawn="1"/>
          </p:nvCxnSpPr>
          <p:spPr>
            <a:xfrm flipH="1">
              <a:off x="-53344" y="557995"/>
              <a:ext cx="9993560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 userDrawn="1"/>
          </p:nvCxnSpPr>
          <p:spPr>
            <a:xfrm flipH="1">
              <a:off x="-53344" y="1030606"/>
              <a:ext cx="9993560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 userDrawn="1"/>
        </p:nvGrpSpPr>
        <p:grpSpPr>
          <a:xfrm>
            <a:off x="7788588" y="6600622"/>
            <a:ext cx="1772870" cy="162000"/>
            <a:chOff x="7787340" y="5595829"/>
            <a:chExt cx="1772586" cy="162000"/>
          </a:xfrm>
        </p:grpSpPr>
        <p:pic>
          <p:nvPicPr>
            <p:cNvPr id="35" name="그림 34" descr="Entrue-CI_1줄.png"/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82910" y="5595829"/>
              <a:ext cx="1077016" cy="1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그림 35"/>
            <p:cNvPicPr>
              <a:picLocks noChangeAspect="1"/>
            </p:cNvPicPr>
            <p:nvPr userDrawn="1"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38" t="58400" r="33936" b="26901"/>
            <a:stretch/>
          </p:blipFill>
          <p:spPr>
            <a:xfrm>
              <a:off x="7787340" y="5595829"/>
              <a:ext cx="636428" cy="1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0596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컨텐츠 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" descr="079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9906000" cy="6856901"/>
          </a:xfrm>
          <a:prstGeom prst="rect">
            <a:avLst/>
          </a:prstGeom>
        </p:spPr>
      </p:pic>
      <p:sp>
        <p:nvSpPr>
          <p:cNvPr id="22" name="내용 개체 틀 21"/>
          <p:cNvSpPr>
            <a:spLocks noGrp="1"/>
          </p:cNvSpPr>
          <p:nvPr>
            <p:ph sz="quarter" idx="17" hasCustomPrompt="1"/>
          </p:nvPr>
        </p:nvSpPr>
        <p:spPr>
          <a:xfrm>
            <a:off x="487441" y="2924944"/>
            <a:ext cx="8929531" cy="34520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 defTabSz="914400" rtl="0" eaLnBrk="1" latin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  <a:tabLst/>
              <a:defRPr lang="ko-KR" altLang="en-US" sz="950" kern="1200" spc="-1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smtClean="0"/>
              <a:t>컨텐츠를 추가하려면 아이콘을 클릭하십시오</a:t>
            </a:r>
            <a:endParaRPr lang="ko-KR" altLang="en-US"/>
          </a:p>
        </p:txBody>
      </p:sp>
      <p:sp>
        <p:nvSpPr>
          <p:cNvPr id="35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487442" y="149294"/>
            <a:ext cx="4033441" cy="255371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>
              <a:buNone/>
              <a:defRPr sz="1800" b="1" spc="-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 smtClean="0"/>
              <a:t>1.1.1 </a:t>
            </a:r>
            <a:r>
              <a:rPr lang="ko-KR" altLang="en-US" smtClean="0"/>
              <a:t>소제목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18pt Bold</a:t>
            </a:r>
            <a:endParaRPr lang="ko-KR" altLang="en-US"/>
          </a:p>
        </p:txBody>
      </p:sp>
      <p:sp>
        <p:nvSpPr>
          <p:cNvPr id="3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5526487" y="343902"/>
            <a:ext cx="4031855" cy="208024"/>
          </a:xfrm>
          <a:prstGeom prst="rect">
            <a:avLst/>
          </a:prstGeom>
        </p:spPr>
        <p:txBody>
          <a:bodyPr lIns="0" tIns="0" rIns="0" bIns="0"/>
          <a:lstStyle>
            <a:lvl1pPr marL="179388" indent="-179388" algn="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lang="ko-KR" altLang="en-US" sz="1400" b="0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9388" lvl="0" indent="-179388" algn="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</a:pPr>
            <a:r>
              <a:rPr lang="en-US" altLang="ko-KR" dirty="0" smtClean="0"/>
              <a:t>1.1 </a:t>
            </a:r>
            <a:r>
              <a:rPr lang="ko-KR" altLang="en-US" smtClean="0"/>
              <a:t>중제목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14pt</a:t>
            </a:r>
            <a:endParaRPr lang="ko-KR" altLang="en-US"/>
          </a:p>
        </p:txBody>
      </p:sp>
      <p:sp>
        <p:nvSpPr>
          <p:cNvPr id="37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487441" y="557831"/>
            <a:ext cx="8929531" cy="253467"/>
          </a:xfrm>
          <a:prstGeom prst="rect">
            <a:avLst/>
          </a:prstGeom>
        </p:spPr>
        <p:txBody>
          <a:bodyPr lIns="0" tIns="0" rIns="0" bIns="0" anchor="t" anchorCtr="0"/>
          <a:lstStyle>
            <a:lvl1pPr marL="179388" indent="-179388">
              <a:buClr>
                <a:schemeClr val="accent1"/>
              </a:buClr>
              <a:buFont typeface="Arial" pitchFamily="34" charset="0"/>
              <a:buChar char="•"/>
              <a:defRPr sz="1600" b="1" spc="-1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1.1.1.1 </a:t>
            </a:r>
            <a:r>
              <a:rPr lang="ko-KR" altLang="en-US" smtClean="0"/>
              <a:t>세부제목은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16pt Bold</a:t>
            </a:r>
            <a:r>
              <a:rPr lang="ko-KR" altLang="en-US" smtClean="0"/>
              <a:t>를 사용합니다</a:t>
            </a:r>
            <a:endParaRPr lang="en-US" altLang="ko-KR" dirty="0" smtClean="0"/>
          </a:p>
        </p:txBody>
      </p:sp>
      <p:sp>
        <p:nvSpPr>
          <p:cNvPr id="38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487441" y="868491"/>
            <a:ext cx="8929531" cy="546813"/>
          </a:xfrm>
          <a:prstGeom prst="rect">
            <a:avLst/>
          </a:prstGeom>
        </p:spPr>
        <p:txBody>
          <a:bodyPr wrap="square" lIns="18000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altLang="ko-KR" sz="14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pc="-100" baseline="0"/>
            </a:lvl2pPr>
            <a:lvl3pPr>
              <a:defRPr spc="-100" baseline="0"/>
            </a:lvl3pPr>
            <a:lvl4pPr>
              <a:defRPr spc="-100" baseline="0"/>
            </a:lvl4pPr>
            <a:lvl5pPr>
              <a:defRPr spc="-100" baseline="0"/>
            </a:lvl5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ko-KR" dirty="0" smtClean="0"/>
          </a:p>
        </p:txBody>
      </p:sp>
      <p:sp>
        <p:nvSpPr>
          <p:cNvPr id="39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487441" y="1546439"/>
            <a:ext cx="8929531" cy="221770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Tx/>
              <a:buBlip>
                <a:blip r:embed="rId3"/>
              </a:buBlip>
              <a:defRPr sz="1400" b="1" spc="-100" baseline="0"/>
            </a:lvl1pPr>
            <a:lvl2pPr>
              <a:defRPr spc="-100" baseline="0"/>
            </a:lvl2pPr>
            <a:lvl3pPr>
              <a:defRPr spc="-100" baseline="0"/>
            </a:lvl3pPr>
            <a:lvl4pPr>
              <a:defRPr spc="-100" baseline="0"/>
            </a:lvl4pPr>
            <a:lvl5pPr>
              <a:defRPr spc="-100" baseline="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en-US" altLang="ko-KR" smtClean="0"/>
          </a:p>
          <a:p>
            <a:pPr lvl="0"/>
            <a:endParaRPr lang="ko-KR" altLang="en-US" smtClean="0"/>
          </a:p>
        </p:txBody>
      </p:sp>
      <p:sp>
        <p:nvSpPr>
          <p:cNvPr id="40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487441" y="1838123"/>
            <a:ext cx="8929531" cy="962409"/>
          </a:xfrm>
          <a:prstGeom prst="rect">
            <a:avLst/>
          </a:prstGeom>
        </p:spPr>
        <p:txBody>
          <a:bodyPr lIns="0" tIns="0" rIns="0" bIns="0"/>
          <a:lstStyle>
            <a:lvl1pPr marL="314325" indent="-134938">
              <a:buFont typeface="Arial" pitchFamily="34" charset="0"/>
              <a:buChar char="•"/>
              <a:defRPr sz="1200" b="0" spc="-100" baseline="0"/>
            </a:lvl1pPr>
            <a:lvl2pPr marL="447675" indent="-125413">
              <a:defRPr sz="1200" spc="-100" baseline="0"/>
            </a:lvl2pPr>
            <a:lvl3pPr>
              <a:defRPr spc="-100" baseline="0"/>
            </a:lvl3pPr>
            <a:lvl4pPr>
              <a:defRPr spc="-100" baseline="0"/>
            </a:lvl4pPr>
            <a:lvl5pPr>
              <a:defRPr spc="-100" baseline="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en-US" altLang="ko-KR" smtClean="0"/>
          </a:p>
          <a:p>
            <a:pPr lvl="1"/>
            <a:r>
              <a:rPr lang="ko-KR" altLang="en-US" smtClean="0"/>
              <a:t>둘째수준</a:t>
            </a:r>
            <a:endParaRPr lang="en-US" altLang="ko-KR" smtClean="0"/>
          </a:p>
          <a:p>
            <a:pPr lvl="0"/>
            <a:endParaRPr lang="ko-KR" altLang="en-US" smtClean="0"/>
          </a:p>
        </p:txBody>
      </p:sp>
      <p:sp>
        <p:nvSpPr>
          <p:cNvPr id="41" name="텍스트 개체 틀 7"/>
          <p:cNvSpPr>
            <a:spLocks noGrp="1"/>
          </p:cNvSpPr>
          <p:nvPr>
            <p:ph type="body" sz="quarter" idx="16" hasCustomPrompt="1"/>
          </p:nvPr>
        </p:nvSpPr>
        <p:spPr>
          <a:xfrm>
            <a:off x="5524901" y="95549"/>
            <a:ext cx="4033441" cy="227225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500" b="1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ko-KR" dirty="0" smtClean="0"/>
              <a:t>1. </a:t>
            </a:r>
            <a:r>
              <a:rPr lang="ko-KR" altLang="en-US" smtClean="0"/>
              <a:t>대제목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15pt Bold</a:t>
            </a:r>
            <a:endParaRPr lang="ko-KR" altLang="en-US"/>
          </a:p>
        </p:txBody>
      </p:sp>
      <p:grpSp>
        <p:nvGrpSpPr>
          <p:cNvPr id="42" name="그룹 1"/>
          <p:cNvGrpSpPr/>
          <p:nvPr userDrawn="1"/>
        </p:nvGrpSpPr>
        <p:grpSpPr>
          <a:xfrm>
            <a:off x="331936" y="-11892"/>
            <a:ext cx="72012" cy="428679"/>
            <a:chOff x="331883" y="177636"/>
            <a:chExt cx="72000" cy="428679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331883" y="177636"/>
              <a:ext cx="0" cy="4254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그림 43" descr="37.png"/>
            <p:cNvPicPr>
              <a:picLocks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31883" y="354315"/>
              <a:ext cx="72000" cy="252000"/>
            </a:xfrm>
            <a:prstGeom prst="rect">
              <a:avLst/>
            </a:prstGeom>
          </p:spPr>
        </p:pic>
      </p:grpSp>
      <p:cxnSp>
        <p:nvCxnSpPr>
          <p:cNvPr id="23" name="직선 연결선 1"/>
          <p:cNvCxnSpPr/>
          <p:nvPr userDrawn="1"/>
        </p:nvCxnSpPr>
        <p:spPr>
          <a:xfrm>
            <a:off x="342955" y="6515923"/>
            <a:ext cx="9218503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bar"/>
          <p:cNvCxnSpPr/>
          <p:nvPr userDrawn="1"/>
        </p:nvCxnSpPr>
        <p:spPr>
          <a:xfrm>
            <a:off x="-794" y="0"/>
            <a:ext cx="9906000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 userDrawn="1"/>
        </p:nvSpPr>
        <p:spPr>
          <a:xfrm>
            <a:off x="4783855" y="6593726"/>
            <a:ext cx="338288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fld id="{E958D18D-F60F-478C-9076-B979C2268E8B}" type="slidenum">
              <a:rPr lang="ko-KR" altLang="en-US" sz="1000" b="1">
                <a:solidFill>
                  <a:srgbClr val="000000">
                    <a:lumMod val="65000"/>
                    <a:lumOff val="35000"/>
                  </a:srgbClr>
                </a:solidFill>
              </a:rPr>
              <a:pPr algn="ctr">
                <a:defRPr/>
              </a:pPr>
              <a:t>‹#›</a:t>
            </a:fld>
            <a:r>
              <a:rPr lang="ko-KR" altLang="en-US" sz="1000" b="1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endParaRPr lang="ko-KR" altLang="en-US" sz="1000" b="1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-53352" y="-67862"/>
            <a:ext cx="9995161" cy="6957392"/>
            <a:chOff x="-53344" y="-67862"/>
            <a:chExt cx="9993560" cy="6957392"/>
          </a:xfrm>
        </p:grpSpPr>
        <p:cxnSp>
          <p:nvCxnSpPr>
            <p:cNvPr id="26" name="직선 연결선 25"/>
            <p:cNvCxnSpPr/>
            <p:nvPr userDrawn="1"/>
          </p:nvCxnSpPr>
          <p:spPr>
            <a:xfrm>
              <a:off x="487363" y="-67862"/>
              <a:ext cx="0" cy="6957392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9415463" y="-67862"/>
              <a:ext cx="0" cy="6957392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 flipH="1">
              <a:off x="-53344" y="1264366"/>
              <a:ext cx="9993560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 flipH="1">
              <a:off x="-53344" y="1500318"/>
              <a:ext cx="9993560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 userDrawn="1"/>
          </p:nvCxnSpPr>
          <p:spPr>
            <a:xfrm flipH="1">
              <a:off x="-53344" y="6370818"/>
              <a:ext cx="9993560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 flipH="1">
              <a:off x="-53344" y="1167519"/>
              <a:ext cx="9993560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 flipH="1">
              <a:off x="-53344" y="557995"/>
              <a:ext cx="9993560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 userDrawn="1"/>
          </p:nvCxnSpPr>
          <p:spPr>
            <a:xfrm flipH="1">
              <a:off x="-53344" y="1030606"/>
              <a:ext cx="9993560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 userDrawn="1"/>
        </p:nvGrpSpPr>
        <p:grpSpPr>
          <a:xfrm>
            <a:off x="7788588" y="6600622"/>
            <a:ext cx="1772870" cy="162000"/>
            <a:chOff x="7787340" y="5595829"/>
            <a:chExt cx="1772586" cy="162000"/>
          </a:xfrm>
        </p:grpSpPr>
        <p:pic>
          <p:nvPicPr>
            <p:cNvPr id="46" name="그림 45" descr="Entrue-CI_1줄.png"/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82910" y="5595829"/>
              <a:ext cx="1077016" cy="1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그림 46"/>
            <p:cNvPicPr>
              <a:picLocks noChangeAspect="1"/>
            </p:cNvPicPr>
            <p:nvPr userDrawn="1"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38" t="58400" r="33936" b="26901"/>
            <a:stretch/>
          </p:blipFill>
          <p:spPr>
            <a:xfrm>
              <a:off x="7787340" y="5595829"/>
              <a:ext cx="636428" cy="1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5397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g" descr="02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4" t="1136" r="1037" b="852"/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3116501" y="3343441"/>
            <a:ext cx="3672996" cy="0"/>
          </a:xfrm>
          <a:prstGeom prst="line">
            <a:avLst/>
          </a:prstGeom>
          <a:ln w="31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152511" y="2752050"/>
            <a:ext cx="3600977" cy="431800"/>
          </a:xfrm>
          <a:prstGeom prst="rect">
            <a:avLst/>
          </a:prstGeom>
        </p:spPr>
        <p:txBody>
          <a:bodyPr lIns="0" tIns="0" rIns="0" bIns="0"/>
          <a:lstStyle>
            <a:lvl1pPr algn="ctr">
              <a:buNone/>
              <a:defRPr sz="2800" b="1" spc="-80" baseline="0">
                <a:solidFill>
                  <a:srgbClr val="C5003D"/>
                </a:solidFill>
              </a:defRPr>
            </a:lvl1pPr>
          </a:lstStyle>
          <a:p>
            <a:pPr lvl="0"/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cxnSp>
        <p:nvCxnSpPr>
          <p:cNvPr id="4" name="bar"/>
          <p:cNvCxnSpPr/>
          <p:nvPr userDrawn="1"/>
        </p:nvCxnSpPr>
        <p:spPr>
          <a:xfrm>
            <a:off x="-794" y="0"/>
            <a:ext cx="9906000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 userDrawn="1"/>
        </p:nvGrpSpPr>
        <p:grpSpPr>
          <a:xfrm>
            <a:off x="3944838" y="3506250"/>
            <a:ext cx="1988759" cy="180000"/>
            <a:chOff x="7498501" y="6452551"/>
            <a:chExt cx="1988440" cy="180000"/>
          </a:xfrm>
        </p:grpSpPr>
        <p:pic>
          <p:nvPicPr>
            <p:cNvPr id="15" name="그림 14" descr="Entrue-CI_1줄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90257" y="6452551"/>
              <a:ext cx="1196684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그림 15"/>
            <p:cNvPicPr>
              <a:picLocks noChangeAspect="1"/>
            </p:cNvPicPr>
            <p:nvPr userDrawn="1"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38" t="58400" r="33936" b="26901"/>
            <a:stretch/>
          </p:blipFill>
          <p:spPr>
            <a:xfrm>
              <a:off x="7498501" y="6452551"/>
              <a:ext cx="707143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8659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 bwMode="auto">
          <a:xfrm>
            <a:off x="3921125" y="6577120"/>
            <a:ext cx="2063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lnSpc>
                <a:spcPct val="100000"/>
              </a:lnSpc>
              <a:buFontTx/>
              <a:buNone/>
              <a:defRPr/>
            </a:pPr>
            <a:fld id="{2A7F0D2A-FDC9-4886-9938-E1B44BB0E5A6}" type="slidenum">
              <a:rPr kumimoji="0" lang="ko-KR" altLang="ko-KR" sz="1200" smtClean="0">
                <a:solidFill>
                  <a:srgbClr val="000000"/>
                </a:solidFill>
                <a:latin typeface="+mn-ea"/>
                <a:ea typeface="+mn-ea"/>
              </a:rPr>
              <a:pPr algn="ctr" eaLnBrk="1" latinLnBrk="1" hangingPunct="1">
                <a:lnSpc>
                  <a:spcPct val="100000"/>
                </a:lnSpc>
                <a:buFontTx/>
                <a:buNone/>
                <a:defRPr/>
              </a:pPr>
              <a:t>‹#›</a:t>
            </a:fld>
            <a:r>
              <a:rPr kumimoji="0" lang="ko-KR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32</a:t>
            </a:r>
            <a:endParaRPr kumimoji="0" lang="ko-KR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19870" y="166421"/>
            <a:ext cx="680939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sz="1800" b="1"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smtClean="0"/>
              <a:t>슬라이드 제목</a:t>
            </a:r>
            <a:endParaRPr lang="ko-KR" altLang="en-US" dirty="0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body" idx="1" hasCustomPrompt="1"/>
          </p:nvPr>
        </p:nvSpPr>
        <p:spPr bwMode="auto">
          <a:xfrm>
            <a:off x="344488" y="692696"/>
            <a:ext cx="9217025" cy="692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None/>
              <a:defRPr sz="1600" b="1">
                <a:latin typeface="+mn-ea"/>
                <a:ea typeface="+mn-ea"/>
              </a:defRPr>
            </a:lvl1pPr>
          </a:lstStyle>
          <a:p>
            <a:pPr lvl="0"/>
            <a:r>
              <a:rPr lang="ko-KR" altLang="en-US" err="1" smtClean="0"/>
              <a:t>거버닝</a:t>
            </a:r>
            <a:r>
              <a:rPr lang="ko-KR" altLang="en-US" smtClean="0"/>
              <a:t> 메시지</a:t>
            </a:r>
            <a:r>
              <a:rPr lang="en-US" altLang="ko-KR" dirty="0" smtClean="0"/>
              <a:t>….</a:t>
            </a:r>
            <a:endParaRPr lang="ko-KR" altLang="en-US" dirty="0" smtClean="0"/>
          </a:p>
        </p:txBody>
      </p:sp>
      <p:cxnSp>
        <p:nvCxnSpPr>
          <p:cNvPr id="7" name="bar"/>
          <p:cNvCxnSpPr/>
          <p:nvPr userDrawn="1"/>
        </p:nvCxnSpPr>
        <p:spPr>
          <a:xfrm>
            <a:off x="-794" y="0"/>
            <a:ext cx="9904413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1"/>
          <p:cNvGrpSpPr/>
          <p:nvPr userDrawn="1"/>
        </p:nvGrpSpPr>
        <p:grpSpPr>
          <a:xfrm>
            <a:off x="344496" y="-11892"/>
            <a:ext cx="72000" cy="428679"/>
            <a:chOff x="331883" y="177636"/>
            <a:chExt cx="72000" cy="428679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31883" y="177636"/>
              <a:ext cx="0" cy="4254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림 10" descr="37.png"/>
            <p:cNvPicPr>
              <a:picLocks/>
            </p:cNvPicPr>
            <p:nvPr userDrawn="1"/>
          </p:nvPicPr>
          <p:blipFill>
            <a:blip r:embed="rId2" cstate="print"/>
            <a:srcRect l="5395" t="1279" r="7092" b="2832"/>
            <a:stretch>
              <a:fillRect/>
            </a:stretch>
          </p:blipFill>
          <p:spPr>
            <a:xfrm>
              <a:off x="331883" y="354315"/>
              <a:ext cx="7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7643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3" pos="172" userDrawn="1">
          <p15:clr>
            <a:srgbClr val="FBAE40"/>
          </p15:clr>
        </p15:guide>
        <p15:guide id="4" pos="6068" userDrawn="1">
          <p15:clr>
            <a:srgbClr val="FBAE40"/>
          </p15:clr>
        </p15:guide>
        <p15:guide id="5" pos="217" userDrawn="1">
          <p15:clr>
            <a:srgbClr val="FBAE40"/>
          </p15:clr>
        </p15:guide>
        <p15:guide id="6" pos="6023" userDrawn="1">
          <p15:clr>
            <a:srgbClr val="FBAE40"/>
          </p15:clr>
        </p15:guide>
        <p15:guide id="8" orient="horz" pos="890" userDrawn="1">
          <p15:clr>
            <a:srgbClr val="FBAE40"/>
          </p15:clr>
        </p15:guide>
        <p15:guide id="9" orient="horz" pos="436" userDrawn="1">
          <p15:clr>
            <a:srgbClr val="FBAE40"/>
          </p15:clr>
        </p15:guide>
        <p15:guide id="10" orient="horz" pos="1162" userDrawn="1">
          <p15:clr>
            <a:srgbClr val="FBAE40"/>
          </p15:clr>
        </p15:guide>
        <p15:guide id="11" orient="horz" pos="406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이미지 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" descr="02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4" t="1136" r="1037" b="852"/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  <p:pic>
        <p:nvPicPr>
          <p:cNvPr id="10" name="bg_회색 사각형1" descr="02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1" t="772" r="50419" b="50601"/>
          <a:stretch>
            <a:fillRect/>
          </a:stretch>
        </p:blipFill>
        <p:spPr>
          <a:xfrm>
            <a:off x="319145" y="4075"/>
            <a:ext cx="2113171" cy="1176728"/>
          </a:xfrm>
          <a:prstGeom prst="rect">
            <a:avLst/>
          </a:prstGeom>
        </p:spPr>
      </p:pic>
      <p:pic>
        <p:nvPicPr>
          <p:cNvPr id="11" name="bg_회색 사각형2" descr="01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06" t="319" r="5155" b="2034"/>
          <a:stretch>
            <a:fillRect/>
          </a:stretch>
        </p:blipFill>
        <p:spPr>
          <a:xfrm>
            <a:off x="1" y="1180803"/>
            <a:ext cx="313201" cy="3672408"/>
          </a:xfrm>
          <a:prstGeom prst="rect">
            <a:avLst/>
          </a:prstGeom>
        </p:spPr>
      </p:pic>
      <p:pic>
        <p:nvPicPr>
          <p:cNvPr id="13" name="bg_흰색 사각형" descr="03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2" t="1960" r="20440" b="22539"/>
          <a:stretch>
            <a:fillRect/>
          </a:stretch>
        </p:blipFill>
        <p:spPr>
          <a:xfrm>
            <a:off x="2435335" y="1180804"/>
            <a:ext cx="7470666" cy="3667977"/>
          </a:xfrm>
          <a:prstGeom prst="rect">
            <a:avLst/>
          </a:prstGeom>
        </p:spPr>
      </p:pic>
      <p:grpSp>
        <p:nvGrpSpPr>
          <p:cNvPr id="15" name="bg_line"/>
          <p:cNvGrpSpPr/>
          <p:nvPr userDrawn="1"/>
        </p:nvGrpSpPr>
        <p:grpSpPr>
          <a:xfrm>
            <a:off x="1" y="1"/>
            <a:ext cx="9906000" cy="6842051"/>
            <a:chOff x="0" y="15949"/>
            <a:chExt cx="9904413" cy="6842051"/>
          </a:xfrm>
        </p:grpSpPr>
        <p:cxnSp>
          <p:nvCxnSpPr>
            <p:cNvPr id="16" name="직선 연결선_1"/>
            <p:cNvCxnSpPr/>
            <p:nvPr/>
          </p:nvCxnSpPr>
          <p:spPr>
            <a:xfrm>
              <a:off x="2431059" y="15949"/>
              <a:ext cx="0" cy="68420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_2"/>
            <p:cNvCxnSpPr/>
            <p:nvPr/>
          </p:nvCxnSpPr>
          <p:spPr>
            <a:xfrm>
              <a:off x="0" y="1196752"/>
              <a:ext cx="990441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_3"/>
            <p:cNvCxnSpPr/>
            <p:nvPr/>
          </p:nvCxnSpPr>
          <p:spPr>
            <a:xfrm>
              <a:off x="0" y="4866205"/>
              <a:ext cx="990441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_4"/>
            <p:cNvCxnSpPr/>
            <p:nvPr/>
          </p:nvCxnSpPr>
          <p:spPr>
            <a:xfrm>
              <a:off x="315119" y="15949"/>
              <a:ext cx="0" cy="68420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bar"/>
          <p:cNvCxnSpPr/>
          <p:nvPr userDrawn="1"/>
        </p:nvCxnSpPr>
        <p:spPr>
          <a:xfrm>
            <a:off x="-794" y="0"/>
            <a:ext cx="9906000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그림 개체 틀 1"/>
          <p:cNvSpPr>
            <a:spLocks noGrp="1"/>
          </p:cNvSpPr>
          <p:nvPr>
            <p:ph type="pic" sz="quarter" idx="10" hasCustomPrompt="1"/>
          </p:nvPr>
        </p:nvSpPr>
        <p:spPr>
          <a:xfrm>
            <a:off x="322970" y="1182966"/>
            <a:ext cx="2104097" cy="3660796"/>
          </a:xfrm>
          <a:prstGeom prst="rect">
            <a:avLst/>
          </a:prstGeom>
          <a:noFill/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tabLst/>
              <a:defRPr lang="ko-KR" altLang="en-US" sz="950" b="0" kern="1200" spc="-1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그림을 추가하려면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아이콘을 클릭하십시오 </a:t>
            </a:r>
            <a:endParaRPr lang="ko-KR" altLang="en-US"/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 hasCustomPrompt="1"/>
          </p:nvPr>
        </p:nvSpPr>
        <p:spPr>
          <a:xfrm>
            <a:off x="2791272" y="2072473"/>
            <a:ext cx="6625699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3600" b="1" i="0" u="none" strike="noStrike" kern="0" cap="none" spc="-100" normalizeH="0" noProof="0">
                <a:ln>
                  <a:noFill/>
                </a:ln>
                <a:solidFill>
                  <a:srgbClr val="C5003D"/>
                </a:solidFill>
                <a:effectLst/>
                <a:uLnTx/>
                <a:uFillTx/>
                <a:latin typeface="+mn-ea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제목은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36pt B</a:t>
            </a:r>
            <a:r>
              <a:rPr lang="ko-KR" altLang="en-US" smtClean="0"/>
              <a:t>를 사용합니다 </a:t>
            </a: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2791272" y="3284984"/>
            <a:ext cx="6625699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2400" b="0" i="0" u="none" strike="noStrike" kern="0" cap="none" spc="-100" normalizeH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소제목은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24pt</a:t>
            </a:r>
            <a:r>
              <a:rPr lang="ko-KR" altLang="en-US" smtClean="0"/>
              <a:t>를 사용합니다 </a:t>
            </a:r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91273" y="4262900"/>
            <a:ext cx="1729610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600" b="0" i="0" u="none" strike="noStrike" kern="0" cap="none" spc="0" normalizeH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0000</a:t>
            </a:r>
            <a:r>
              <a:rPr lang="ko-KR" altLang="en-US" smtClean="0"/>
              <a:t>년 </a:t>
            </a:r>
            <a:r>
              <a:rPr lang="en-US" altLang="ko-KR" dirty="0" smtClean="0"/>
              <a:t>00</a:t>
            </a:r>
            <a:r>
              <a:rPr lang="ko-KR" altLang="en-US" smtClean="0"/>
              <a:t>월 </a:t>
            </a:r>
            <a:r>
              <a:rPr lang="en-US" altLang="ko-KR" dirty="0" smtClean="0"/>
              <a:t>00</a:t>
            </a:r>
            <a:r>
              <a:rPr lang="ko-KR" altLang="en-US" smtClean="0"/>
              <a:t>일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2791274" y="1726686"/>
            <a:ext cx="6625697" cy="1538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000" b="0" i="0" u="none" strike="noStrike" kern="0" cap="none" spc="0" normalizeH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Name of Sub-function/Market</a:t>
            </a:r>
            <a:endParaRPr lang="en-GB" altLang="ko-KR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6" hasCustomPrompt="1"/>
          </p:nvPr>
        </p:nvSpPr>
        <p:spPr>
          <a:xfrm>
            <a:off x="2791274" y="1565964"/>
            <a:ext cx="6625697" cy="1538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000" b="1" i="0" u="none" strike="noStrike" kern="0" cap="none" spc="0" normalizeH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Name of Function/Region</a:t>
            </a:r>
            <a:endParaRPr lang="en-GB" altLang="ko-KR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pic>
        <p:nvPicPr>
          <p:cNvPr id="22" name="bg_사선 사각형" descr="030.png"/>
          <p:cNvPicPr>
            <a:picLocks/>
          </p:cNvPicPr>
          <p:nvPr userDrawn="1"/>
        </p:nvPicPr>
        <p:blipFill>
          <a:blip r:embed="rId6" cstate="screen">
            <a:grayscl/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375" y="4853210"/>
            <a:ext cx="2117139" cy="2005200"/>
          </a:xfrm>
          <a:prstGeom prst="rect">
            <a:avLst/>
          </a:prstGeom>
        </p:spPr>
      </p:pic>
      <p:grpSp>
        <p:nvGrpSpPr>
          <p:cNvPr id="23" name="그룹 22"/>
          <p:cNvGrpSpPr/>
          <p:nvPr userDrawn="1"/>
        </p:nvGrpSpPr>
        <p:grpSpPr>
          <a:xfrm>
            <a:off x="7499702" y="6452551"/>
            <a:ext cx="1988759" cy="180000"/>
            <a:chOff x="7498501" y="6452551"/>
            <a:chExt cx="1988440" cy="180000"/>
          </a:xfrm>
        </p:grpSpPr>
        <p:pic>
          <p:nvPicPr>
            <p:cNvPr id="24" name="그림 23" descr="Entrue-CI_1줄.png"/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90257" y="6452551"/>
              <a:ext cx="1196684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그림 24"/>
            <p:cNvPicPr>
              <a:picLocks noChangeAspect="1"/>
            </p:cNvPicPr>
            <p:nvPr userDrawn="1"/>
          </p:nvPicPr>
          <p:blipFill rotWithShape="1"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38" t="58400" r="33936" b="26901"/>
            <a:stretch/>
          </p:blipFill>
          <p:spPr>
            <a:xfrm>
              <a:off x="7498501" y="6452551"/>
              <a:ext cx="707143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569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g" descr="02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4" t="1136" r="1037" b="852"/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  <p:pic>
        <p:nvPicPr>
          <p:cNvPr id="11" name="bg_흰색 사각형" descr="016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42" t="3707" r="38801" b="36435"/>
          <a:stretch>
            <a:fillRect/>
          </a:stretch>
        </p:blipFill>
        <p:spPr>
          <a:xfrm>
            <a:off x="2436777" y="-4460"/>
            <a:ext cx="7469224" cy="11967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bg_line"/>
          <p:cNvGrpSpPr/>
          <p:nvPr userDrawn="1"/>
        </p:nvGrpSpPr>
        <p:grpSpPr>
          <a:xfrm>
            <a:off x="-794" y="0"/>
            <a:ext cx="9906000" cy="6858000"/>
            <a:chOff x="0" y="0"/>
            <a:chExt cx="9904413" cy="6858000"/>
          </a:xfrm>
        </p:grpSpPr>
        <p:cxnSp>
          <p:nvCxnSpPr>
            <p:cNvPr id="9" name="직선 연결선_1"/>
            <p:cNvCxnSpPr/>
            <p:nvPr/>
          </p:nvCxnSpPr>
          <p:spPr>
            <a:xfrm>
              <a:off x="243105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_2"/>
            <p:cNvCxnSpPr/>
            <p:nvPr/>
          </p:nvCxnSpPr>
          <p:spPr>
            <a:xfrm>
              <a:off x="0" y="1196752"/>
              <a:ext cx="99044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bar"/>
          <p:cNvCxnSpPr/>
          <p:nvPr userDrawn="1"/>
        </p:nvCxnSpPr>
        <p:spPr>
          <a:xfrm>
            <a:off x="-794" y="0"/>
            <a:ext cx="9906000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033.png"/>
          <p:cNvPicPr>
            <a:picLocks/>
          </p:cNvPicPr>
          <p:nvPr userDrawn="1"/>
        </p:nvPicPr>
        <p:blipFill>
          <a:blip r:embed="rId4" cstate="screen">
            <a:lum brigh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95200"/>
            <a:ext cx="2430389" cy="5662800"/>
          </a:xfrm>
          <a:prstGeom prst="rect">
            <a:avLst/>
          </a:prstGeom>
        </p:spPr>
      </p:pic>
      <p:sp>
        <p:nvSpPr>
          <p:cNvPr id="15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332813"/>
            <a:ext cx="2432440" cy="50323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3000" b="1" kern="1200" noProof="0">
                <a:ln w="9525">
                  <a:noFill/>
                </a:ln>
                <a:solidFill>
                  <a:schemeClr val="bg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smtClean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Contents</a:t>
            </a:r>
            <a:endParaRPr kumimoji="0" lang="ko-KR" altLang="en-US" sz="3000" b="1" i="0" u="none" strike="noStrike" kern="1200" cap="none" spc="0" normalizeH="0" baseline="0" noProof="0">
              <a:ln w="9525"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2936453" y="1700214"/>
            <a:ext cx="6480519" cy="4321175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buFont typeface="+mj-lt"/>
              <a:buAutoNum type="romanUcPeriod"/>
              <a:defRPr sz="1800" b="1" spc="-80" baseline="0">
                <a:solidFill>
                  <a:srgbClr val="C5003D"/>
                </a:solidFill>
              </a:defRPr>
            </a:lvl1pPr>
            <a:lvl2pPr marL="534988" indent="-268288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 sz="1600" b="1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15963" indent="-163513">
              <a:buClr>
                <a:schemeClr val="tx1">
                  <a:lumMod val="85000"/>
                  <a:lumOff val="15000"/>
                </a:schemeClr>
              </a:buClr>
              <a:defRPr sz="1400" spc="-8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173038">
              <a:buClr>
                <a:schemeClr val="tx1">
                  <a:lumMod val="85000"/>
                  <a:lumOff val="15000"/>
                </a:schemeClr>
              </a:buClr>
              <a:tabLst>
                <a:tab pos="896938" algn="l"/>
              </a:tabLst>
              <a:defRPr sz="1200" spc="-8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</a:lstStyle>
          <a:p>
            <a:pPr lvl="0"/>
            <a:r>
              <a:rPr lang="ko-KR" altLang="en-US" dirty="0" smtClean="0"/>
              <a:t>제목은 </a:t>
            </a:r>
            <a:r>
              <a:rPr lang="en-US" altLang="ko-KR" dirty="0" smtClean="0"/>
              <a:t>LG</a:t>
            </a:r>
            <a:r>
              <a:rPr lang="ko-KR" altLang="en-US" dirty="0" err="1" smtClean="0"/>
              <a:t>스마트체</a:t>
            </a:r>
            <a:r>
              <a:rPr lang="ko-KR" altLang="en-US" dirty="0" smtClean="0"/>
              <a:t> </a:t>
            </a:r>
            <a:r>
              <a:rPr lang="en-US" altLang="ko-KR" dirty="0" smtClean="0"/>
              <a:t>Regular</a:t>
            </a:r>
            <a:r>
              <a:rPr lang="ko-KR" altLang="en-US" dirty="0" smtClean="0"/>
              <a:t> </a:t>
            </a:r>
            <a:r>
              <a:rPr lang="en-US" altLang="ko-KR" dirty="0" smtClean="0"/>
              <a:t>18pt B</a:t>
            </a:r>
            <a:r>
              <a:rPr lang="ko-KR" altLang="en-US" dirty="0" smtClean="0"/>
              <a:t>를 사용합니다</a:t>
            </a:r>
          </a:p>
          <a:p>
            <a:pPr lvl="1"/>
            <a:r>
              <a:rPr lang="ko-KR" altLang="en-US" dirty="0" smtClean="0"/>
              <a:t>둘째 수준은 </a:t>
            </a:r>
            <a:r>
              <a:rPr lang="en-US" altLang="ko-KR" dirty="0" smtClean="0"/>
              <a:t>LG</a:t>
            </a:r>
            <a:r>
              <a:rPr lang="ko-KR" altLang="en-US" dirty="0" err="1" smtClean="0"/>
              <a:t>스마트체</a:t>
            </a:r>
            <a:r>
              <a:rPr lang="ko-KR" altLang="en-US" dirty="0" smtClean="0"/>
              <a:t> </a:t>
            </a:r>
            <a:r>
              <a:rPr lang="en-US" altLang="ko-KR" dirty="0" smtClean="0"/>
              <a:t>Regular</a:t>
            </a:r>
            <a:r>
              <a:rPr lang="ko-KR" altLang="en-US" dirty="0" smtClean="0"/>
              <a:t> </a:t>
            </a:r>
            <a:r>
              <a:rPr lang="en-US" altLang="ko-KR" dirty="0" smtClean="0"/>
              <a:t>16pt B</a:t>
            </a:r>
            <a:r>
              <a:rPr lang="ko-KR" altLang="en-US" dirty="0" smtClean="0"/>
              <a:t>를 사용합니다</a:t>
            </a:r>
          </a:p>
          <a:p>
            <a:pPr lvl="2"/>
            <a:r>
              <a:rPr lang="ko-KR" altLang="en-US" dirty="0" smtClean="0"/>
              <a:t>셋째 수준은 </a:t>
            </a:r>
            <a:r>
              <a:rPr lang="en-US" altLang="ko-KR" dirty="0" smtClean="0"/>
              <a:t>LG</a:t>
            </a:r>
            <a:r>
              <a:rPr lang="ko-KR" altLang="en-US" dirty="0" err="1" smtClean="0"/>
              <a:t>스마트체</a:t>
            </a:r>
            <a:r>
              <a:rPr lang="ko-KR" altLang="en-US" dirty="0" smtClean="0"/>
              <a:t> </a:t>
            </a:r>
            <a:r>
              <a:rPr lang="en-US" altLang="ko-KR" dirty="0" smtClean="0"/>
              <a:t>Regular</a:t>
            </a:r>
            <a:r>
              <a:rPr lang="ko-KR" altLang="en-US" dirty="0" smtClean="0"/>
              <a:t> </a:t>
            </a:r>
            <a:r>
              <a:rPr lang="en-US" altLang="ko-KR" dirty="0" smtClean="0"/>
              <a:t>14pt</a:t>
            </a:r>
            <a:r>
              <a:rPr lang="ko-KR" altLang="en-US" dirty="0" smtClean="0"/>
              <a:t>를 사용합니다</a:t>
            </a:r>
          </a:p>
          <a:p>
            <a:pPr lvl="3"/>
            <a:r>
              <a:rPr lang="ko-KR" altLang="en-US" dirty="0" smtClean="0"/>
              <a:t>넷째 수준은 </a:t>
            </a:r>
            <a:r>
              <a:rPr lang="en-US" altLang="ko-KR" dirty="0" smtClean="0"/>
              <a:t>LG</a:t>
            </a:r>
            <a:r>
              <a:rPr lang="ko-KR" altLang="en-US" dirty="0" err="1" smtClean="0"/>
              <a:t>스마트체</a:t>
            </a:r>
            <a:r>
              <a:rPr lang="ko-KR" altLang="en-US" dirty="0" smtClean="0"/>
              <a:t> </a:t>
            </a:r>
            <a:r>
              <a:rPr lang="en-US" altLang="ko-KR" dirty="0" smtClean="0"/>
              <a:t>Regular</a:t>
            </a:r>
            <a:r>
              <a:rPr lang="ko-KR" altLang="en-US" dirty="0" smtClean="0"/>
              <a:t> </a:t>
            </a:r>
            <a:r>
              <a:rPr lang="en-US" altLang="ko-KR" dirty="0" smtClean="0"/>
              <a:t>12pt</a:t>
            </a:r>
            <a:r>
              <a:rPr lang="ko-KR" altLang="en-US" dirty="0" smtClean="0"/>
              <a:t>를 사용합니다</a:t>
            </a:r>
            <a:endParaRPr lang="en-US" altLang="ko-KR" dirty="0" smtClean="0"/>
          </a:p>
          <a:p>
            <a:pPr lvl="3"/>
            <a:endParaRPr lang="en-US" altLang="ko-KR" dirty="0" smtClean="0"/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7499702" y="6452551"/>
            <a:ext cx="1988759" cy="180000"/>
            <a:chOff x="7498501" y="6452551"/>
            <a:chExt cx="1988440" cy="180000"/>
          </a:xfrm>
        </p:grpSpPr>
        <p:pic>
          <p:nvPicPr>
            <p:cNvPr id="18" name="그림 17" descr="Entrue-CI_1줄.png"/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90257" y="6452551"/>
              <a:ext cx="1196684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그림 18"/>
            <p:cNvPicPr>
              <a:picLocks noChangeAspect="1"/>
            </p:cNvPicPr>
            <p:nvPr userDrawn="1"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38" t="58400" r="33936" b="26901"/>
            <a:stretch/>
          </p:blipFill>
          <p:spPr>
            <a:xfrm>
              <a:off x="7498501" y="6452551"/>
              <a:ext cx="707143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643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1_이미지 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g" descr="02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4" t="1136" r="1037" b="852"/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  <p:grpSp>
        <p:nvGrpSpPr>
          <p:cNvPr id="2" name="bg_line"/>
          <p:cNvGrpSpPr/>
          <p:nvPr userDrawn="1"/>
        </p:nvGrpSpPr>
        <p:grpSpPr>
          <a:xfrm>
            <a:off x="-794" y="0"/>
            <a:ext cx="9906000" cy="6858000"/>
            <a:chOff x="0" y="0"/>
            <a:chExt cx="9904413" cy="6858000"/>
          </a:xfrm>
        </p:grpSpPr>
        <p:cxnSp>
          <p:nvCxnSpPr>
            <p:cNvPr id="9" name="직선 연결선_1"/>
            <p:cNvCxnSpPr/>
            <p:nvPr/>
          </p:nvCxnSpPr>
          <p:spPr>
            <a:xfrm>
              <a:off x="243105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_2"/>
            <p:cNvCxnSpPr/>
            <p:nvPr/>
          </p:nvCxnSpPr>
          <p:spPr>
            <a:xfrm>
              <a:off x="0" y="1196752"/>
              <a:ext cx="99044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그림 16" descr="033.png"/>
          <p:cNvPicPr>
            <a:picLocks/>
          </p:cNvPicPr>
          <p:nvPr userDrawn="1"/>
        </p:nvPicPr>
        <p:blipFill>
          <a:blip r:embed="rId3" cstate="screen">
            <a:lum brigh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95200"/>
            <a:ext cx="2430389" cy="5662800"/>
          </a:xfrm>
          <a:prstGeom prst="rect">
            <a:avLst/>
          </a:prstGeom>
        </p:spPr>
      </p:pic>
      <p:pic>
        <p:nvPicPr>
          <p:cNvPr id="11" name="bg_흰색 사각형" descr="016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42" t="3707" r="38801" b="36435"/>
          <a:stretch>
            <a:fillRect/>
          </a:stretch>
        </p:blipFill>
        <p:spPr>
          <a:xfrm>
            <a:off x="2436777" y="-4460"/>
            <a:ext cx="7469224" cy="119675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그림 개체 틀 1"/>
          <p:cNvSpPr>
            <a:spLocks noGrp="1"/>
          </p:cNvSpPr>
          <p:nvPr>
            <p:ph type="pic" sz="quarter" idx="10"/>
          </p:nvPr>
        </p:nvSpPr>
        <p:spPr>
          <a:xfrm>
            <a:off x="0" y="19538"/>
            <a:ext cx="2419250" cy="1176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950" kern="1200" spc="-1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cxnSp>
        <p:nvCxnSpPr>
          <p:cNvPr id="4" name="bar"/>
          <p:cNvCxnSpPr/>
          <p:nvPr userDrawn="1"/>
        </p:nvCxnSpPr>
        <p:spPr>
          <a:xfrm>
            <a:off x="-794" y="0"/>
            <a:ext cx="9906000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32813"/>
            <a:ext cx="2432440" cy="50323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3000" b="1" kern="1200" noProof="0">
                <a:ln w="9525">
                  <a:noFill/>
                </a:ln>
                <a:solidFill>
                  <a:schemeClr val="bg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 smtClean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Contents</a:t>
            </a:r>
            <a:endParaRPr kumimoji="0" lang="ko-KR" altLang="en-US" sz="3000" b="1" i="0" u="none" strike="noStrike" kern="1200" cap="none" spc="0" normalizeH="0" baseline="0" noProof="0">
              <a:ln w="9525"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9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2791272" y="1989139"/>
            <a:ext cx="3211012" cy="4032250"/>
          </a:xfrm>
          <a:prstGeom prst="rect">
            <a:avLst/>
          </a:prstGeom>
        </p:spPr>
        <p:txBody>
          <a:bodyPr lIns="0" tIns="0" rIns="0" bIns="0"/>
          <a:lstStyle>
            <a:lvl1pPr marL="311150" indent="-311150">
              <a:lnSpc>
                <a:spcPct val="100000"/>
              </a:lnSpc>
              <a:buFont typeface="+mj-lt"/>
              <a:buAutoNum type="romanUcPeriod"/>
              <a:defRPr sz="1600" b="1" spc="-80" baseline="0">
                <a:solidFill>
                  <a:srgbClr val="C5003D"/>
                </a:solidFill>
              </a:defRPr>
            </a:lvl1pPr>
            <a:lvl2pPr marL="630238" indent="-268288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 sz="1500" b="1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801688" indent="-171450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tabLst>
                <a:tab pos="1165225" algn="l"/>
              </a:tabLst>
              <a:defRPr sz="1200" spc="-8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82663" indent="-180975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defRPr sz="1100" spc="-8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</a:lstStyle>
          <a:p>
            <a:pPr lvl="0"/>
            <a:r>
              <a:rPr lang="ko-KR" altLang="en-US" dirty="0" smtClean="0"/>
              <a:t>제목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16pt B </a:t>
            </a:r>
            <a:endParaRPr lang="ko-KR" altLang="en-US" smtClean="0"/>
          </a:p>
          <a:p>
            <a:pPr lvl="1"/>
            <a:r>
              <a:rPr lang="ko-KR" altLang="en-US" dirty="0" smtClean="0"/>
              <a:t>둘째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15pt B</a:t>
            </a:r>
            <a:endParaRPr lang="ko-KR" altLang="en-US" smtClean="0"/>
          </a:p>
          <a:p>
            <a:pPr lvl="2"/>
            <a:r>
              <a:rPr lang="ko-KR" altLang="en-US" dirty="0" smtClean="0"/>
              <a:t>셋째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12pt</a:t>
            </a:r>
            <a:endParaRPr lang="ko-KR" altLang="en-US" smtClean="0"/>
          </a:p>
          <a:p>
            <a:pPr lvl="3"/>
            <a:r>
              <a:rPr lang="ko-KR" altLang="en-US" dirty="0" smtClean="0"/>
              <a:t>넷째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11pt</a:t>
            </a:r>
          </a:p>
          <a:p>
            <a:pPr lvl="3"/>
            <a:endParaRPr lang="en-US" altLang="ko-KR" dirty="0" smtClean="0"/>
          </a:p>
          <a:p>
            <a:pPr lvl="0"/>
            <a:r>
              <a:rPr lang="ko-KR" altLang="en-US" dirty="0" smtClean="0"/>
              <a:t>제목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16pt B </a:t>
            </a:r>
            <a:endParaRPr lang="ko-KR" altLang="en-US" smtClean="0"/>
          </a:p>
          <a:p>
            <a:pPr lvl="1"/>
            <a:r>
              <a:rPr lang="ko-KR" altLang="en-US" dirty="0" smtClean="0"/>
              <a:t>둘째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15pt B</a:t>
            </a:r>
            <a:endParaRPr lang="ko-KR" altLang="en-US" smtClean="0"/>
          </a:p>
          <a:p>
            <a:pPr lvl="2"/>
            <a:r>
              <a:rPr lang="ko-KR" altLang="en-US" dirty="0" smtClean="0"/>
              <a:t>셋째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딕 </a:t>
            </a:r>
            <a:r>
              <a:rPr lang="en-US" altLang="ko-KR" dirty="0" smtClean="0"/>
              <a:t>12pt</a:t>
            </a:r>
            <a:endParaRPr lang="ko-KR" altLang="en-US" smtClean="0"/>
          </a:p>
          <a:p>
            <a:pPr lvl="3"/>
            <a:r>
              <a:rPr lang="ko-KR" altLang="en-US" dirty="0" smtClean="0"/>
              <a:t>넷째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11pt</a:t>
            </a:r>
          </a:p>
          <a:p>
            <a:pPr lvl="3"/>
            <a:endParaRPr lang="en-US" altLang="ko-KR" dirty="0" smtClean="0"/>
          </a:p>
          <a:p>
            <a:pPr lvl="0"/>
            <a:r>
              <a:rPr lang="ko-KR" altLang="en-US" dirty="0" smtClean="0"/>
              <a:t>제목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16pt B </a:t>
            </a:r>
            <a:endParaRPr lang="ko-KR" altLang="en-US" smtClean="0"/>
          </a:p>
          <a:p>
            <a:pPr lvl="1"/>
            <a:r>
              <a:rPr lang="ko-KR" altLang="en-US" dirty="0" smtClean="0"/>
              <a:t>둘째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15pt B</a:t>
            </a:r>
            <a:endParaRPr lang="ko-KR" altLang="en-US" smtClean="0"/>
          </a:p>
          <a:p>
            <a:pPr lvl="2"/>
            <a:r>
              <a:rPr lang="ko-KR" altLang="en-US" dirty="0" smtClean="0"/>
              <a:t>셋째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12pt</a:t>
            </a:r>
            <a:endParaRPr lang="ko-KR" altLang="en-US" smtClean="0"/>
          </a:p>
          <a:p>
            <a:pPr lvl="3"/>
            <a:r>
              <a:rPr lang="ko-KR" altLang="en-US" dirty="0" smtClean="0"/>
              <a:t>넷째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11pt</a:t>
            </a:r>
          </a:p>
          <a:p>
            <a:pPr lvl="3"/>
            <a:endParaRPr lang="en-US" altLang="ko-KR" dirty="0" smtClean="0"/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6249401" y="1989139"/>
            <a:ext cx="3211715" cy="4032250"/>
          </a:xfrm>
          <a:prstGeom prst="rect">
            <a:avLst/>
          </a:prstGeom>
        </p:spPr>
        <p:txBody>
          <a:bodyPr lIns="0" tIns="0" rIns="0" bIns="0"/>
          <a:lstStyle>
            <a:lvl1pPr marL="360363" indent="-360363">
              <a:buFont typeface="+mj-lt"/>
              <a:buAutoNum type="romanUcPeriod" startAt="4"/>
              <a:defRPr lang="ko-KR" altLang="en-US" sz="1600" b="1" kern="1200" spc="-80" baseline="0" smtClean="0">
                <a:solidFill>
                  <a:srgbClr val="C5003D"/>
                </a:solidFill>
                <a:latin typeface="+mn-lt"/>
                <a:ea typeface="+mn-ea"/>
                <a:cs typeface="+mn-cs"/>
              </a:defRPr>
            </a:lvl1pPr>
            <a:lvl2pPr marL="623888" indent="-263525">
              <a:buFont typeface="+mj-lt"/>
              <a:buAutoNum type="arabicPeriod"/>
              <a:defRPr sz="1500" b="1" spc="-80"/>
            </a:lvl2pPr>
            <a:lvl3pPr marL="809625" indent="-185738">
              <a:tabLst>
                <a:tab pos="809625" algn="l"/>
              </a:tabLst>
              <a:defRPr sz="1200" spc="-80"/>
            </a:lvl3pPr>
            <a:lvl4pPr marL="984250" indent="-174625">
              <a:defRPr sz="1100" spc="-80"/>
            </a:lvl4pPr>
          </a:lstStyle>
          <a:p>
            <a:pPr lvl="0"/>
            <a:r>
              <a:rPr lang="ko-KR" altLang="en-US" dirty="0" smtClean="0"/>
              <a:t>제목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16pt B </a:t>
            </a:r>
            <a:endParaRPr lang="ko-KR" altLang="en-US" smtClean="0"/>
          </a:p>
          <a:p>
            <a:pPr lvl="1"/>
            <a:r>
              <a:rPr lang="ko-KR" altLang="en-US" dirty="0" smtClean="0"/>
              <a:t>둘째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15pt B</a:t>
            </a:r>
            <a:endParaRPr lang="ko-KR" altLang="en-US" smtClean="0"/>
          </a:p>
          <a:p>
            <a:pPr lvl="2"/>
            <a:r>
              <a:rPr lang="ko-KR" altLang="en-US" dirty="0" smtClean="0"/>
              <a:t>셋째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12pt</a:t>
            </a:r>
            <a:endParaRPr lang="ko-KR" altLang="en-US" smtClean="0"/>
          </a:p>
          <a:p>
            <a:pPr lvl="3"/>
            <a:r>
              <a:rPr lang="ko-KR" altLang="en-US" dirty="0" smtClean="0"/>
              <a:t>넷째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11pt</a:t>
            </a:r>
          </a:p>
          <a:p>
            <a:pPr lvl="3"/>
            <a:endParaRPr lang="en-US" altLang="ko-KR" dirty="0" smtClean="0"/>
          </a:p>
          <a:p>
            <a:pPr lvl="0"/>
            <a:r>
              <a:rPr lang="ko-KR" altLang="en-US" dirty="0" smtClean="0"/>
              <a:t>제목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16pt B </a:t>
            </a:r>
            <a:endParaRPr lang="ko-KR" altLang="en-US" smtClean="0"/>
          </a:p>
          <a:p>
            <a:pPr lvl="1"/>
            <a:r>
              <a:rPr lang="ko-KR" altLang="en-US" dirty="0" smtClean="0"/>
              <a:t>둘째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15pt B</a:t>
            </a:r>
            <a:endParaRPr lang="ko-KR" altLang="en-US" smtClean="0"/>
          </a:p>
          <a:p>
            <a:pPr lvl="2"/>
            <a:r>
              <a:rPr lang="ko-KR" altLang="en-US" dirty="0" smtClean="0"/>
              <a:t>셋째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12pt</a:t>
            </a:r>
            <a:endParaRPr lang="ko-KR" altLang="en-US" smtClean="0"/>
          </a:p>
          <a:p>
            <a:pPr lvl="3"/>
            <a:r>
              <a:rPr lang="ko-KR" altLang="en-US" dirty="0" smtClean="0"/>
              <a:t>넷째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11pt</a:t>
            </a:r>
          </a:p>
          <a:p>
            <a:pPr lvl="3"/>
            <a:endParaRPr lang="en-US" altLang="ko-KR" dirty="0" smtClean="0"/>
          </a:p>
          <a:p>
            <a:pPr lvl="0"/>
            <a:r>
              <a:rPr lang="ko-KR" altLang="en-US" dirty="0" smtClean="0"/>
              <a:t>제목 </a:t>
            </a:r>
            <a:r>
              <a:rPr lang="ko-KR" altLang="en-US" dirty="0" err="1" smtClean="0"/>
              <a:t>맑은고딕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16pt B </a:t>
            </a:r>
            <a:endParaRPr lang="ko-KR" altLang="en-US" smtClean="0"/>
          </a:p>
          <a:p>
            <a:pPr lvl="1"/>
            <a:r>
              <a:rPr lang="ko-KR" altLang="en-US" dirty="0" smtClean="0"/>
              <a:t>둘째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15pt B</a:t>
            </a:r>
            <a:endParaRPr lang="ko-KR" altLang="en-US" smtClean="0"/>
          </a:p>
          <a:p>
            <a:pPr lvl="2"/>
            <a:r>
              <a:rPr lang="ko-KR" altLang="en-US" dirty="0" smtClean="0"/>
              <a:t>셋째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12pt</a:t>
            </a:r>
            <a:endParaRPr lang="ko-KR" altLang="en-US" smtClean="0"/>
          </a:p>
          <a:p>
            <a:pPr lvl="3"/>
            <a:r>
              <a:rPr lang="ko-KR" altLang="en-US" dirty="0" smtClean="0"/>
              <a:t>넷째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11pt</a:t>
            </a:r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7499702" y="6452551"/>
            <a:ext cx="1988759" cy="180000"/>
            <a:chOff x="7498501" y="6452551"/>
            <a:chExt cx="1988440" cy="180000"/>
          </a:xfrm>
        </p:grpSpPr>
        <p:pic>
          <p:nvPicPr>
            <p:cNvPr id="21" name="그림 20" descr="Entrue-CI_1줄.png"/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90257" y="6452551"/>
              <a:ext cx="1196684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그림 21"/>
            <p:cNvPicPr>
              <a:picLocks noChangeAspect="1"/>
            </p:cNvPicPr>
            <p:nvPr userDrawn="1"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38" t="58400" r="33936" b="26901"/>
            <a:stretch/>
          </p:blipFill>
          <p:spPr>
            <a:xfrm>
              <a:off x="7498501" y="6452551"/>
              <a:ext cx="707143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228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bg" descr="02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4" t="1136" r="1037" b="852"/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  <p:pic>
        <p:nvPicPr>
          <p:cNvPr id="23" name="bg_흰색 사각형" descr="016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4460"/>
            <a:ext cx="315849" cy="1196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bg_흰색 사각형" descr="016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42" t="3707" r="38801" b="36435"/>
          <a:stretch>
            <a:fillRect/>
          </a:stretch>
        </p:blipFill>
        <p:spPr>
          <a:xfrm>
            <a:off x="2436777" y="-4460"/>
            <a:ext cx="7469224" cy="11967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bg_line"/>
          <p:cNvGrpSpPr/>
          <p:nvPr userDrawn="1"/>
        </p:nvGrpSpPr>
        <p:grpSpPr>
          <a:xfrm>
            <a:off x="1" y="0"/>
            <a:ext cx="9906000" cy="6858000"/>
            <a:chOff x="0" y="0"/>
            <a:chExt cx="9904413" cy="6858000"/>
          </a:xfrm>
        </p:grpSpPr>
        <p:cxnSp>
          <p:nvCxnSpPr>
            <p:cNvPr id="7" name="직선 연결선_1"/>
            <p:cNvCxnSpPr/>
            <p:nvPr/>
          </p:nvCxnSpPr>
          <p:spPr>
            <a:xfrm>
              <a:off x="2431257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_2"/>
            <p:cNvCxnSpPr/>
            <p:nvPr/>
          </p:nvCxnSpPr>
          <p:spPr>
            <a:xfrm>
              <a:off x="0" y="1196752"/>
              <a:ext cx="99044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_3"/>
            <p:cNvCxnSpPr/>
            <p:nvPr/>
          </p:nvCxnSpPr>
          <p:spPr>
            <a:xfrm>
              <a:off x="31511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bar"/>
          <p:cNvGrpSpPr/>
          <p:nvPr userDrawn="1"/>
        </p:nvGrpSpPr>
        <p:grpSpPr>
          <a:xfrm>
            <a:off x="-794" y="0"/>
            <a:ext cx="9906000" cy="72000"/>
            <a:chOff x="-794" y="0"/>
            <a:chExt cx="9904413" cy="72000"/>
          </a:xfrm>
        </p:grpSpPr>
        <p:cxnSp>
          <p:nvCxnSpPr>
            <p:cNvPr id="4" name="bar_1"/>
            <p:cNvCxnSpPr/>
            <p:nvPr userDrawn="1"/>
          </p:nvCxnSpPr>
          <p:spPr>
            <a:xfrm>
              <a:off x="-794" y="0"/>
              <a:ext cx="9904413" cy="0"/>
            </a:xfrm>
            <a:prstGeom prst="line">
              <a:avLst/>
            </a:prstGeom>
            <a:ln w="28575">
              <a:solidFill>
                <a:srgbClr val="C500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bar_2" descr="020.png"/>
            <p:cNvPicPr>
              <a:picLocks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49" t="30847" r="36223" b="-7226"/>
            <a:stretch>
              <a:fillRect/>
            </a:stretch>
          </p:blipFill>
          <p:spPr>
            <a:xfrm>
              <a:off x="312722" y="0"/>
              <a:ext cx="2120714" cy="72000"/>
            </a:xfrm>
            <a:prstGeom prst="rect">
              <a:avLst/>
            </a:prstGeom>
          </p:spPr>
        </p:pic>
      </p:grpSp>
      <p:pic>
        <p:nvPicPr>
          <p:cNvPr id="15" name="bg_회색 사각형2" descr="01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20" t="319" r="-3579" b="4721"/>
          <a:stretch>
            <a:fillRect/>
          </a:stretch>
        </p:blipFill>
        <p:spPr>
          <a:xfrm>
            <a:off x="0" y="1192492"/>
            <a:ext cx="335656" cy="5665509"/>
          </a:xfrm>
          <a:prstGeom prst="rect">
            <a:avLst/>
          </a:prstGeom>
        </p:spPr>
      </p:pic>
      <p:sp>
        <p:nvSpPr>
          <p:cNvPr id="29" name="텍스트 개체 틀 1"/>
          <p:cNvSpPr>
            <a:spLocks noGrp="1"/>
          </p:cNvSpPr>
          <p:nvPr>
            <p:ph type="body" sz="quarter" idx="11" hasCustomPrompt="1"/>
          </p:nvPr>
        </p:nvSpPr>
        <p:spPr>
          <a:xfrm>
            <a:off x="2936453" y="1700214"/>
            <a:ext cx="6480519" cy="4321175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buFont typeface="+mj-lt"/>
              <a:buAutoNum type="romanUcPeriod"/>
              <a:defRPr sz="1800" b="1" spc="-80" baseline="0">
                <a:solidFill>
                  <a:srgbClr val="C5003D"/>
                </a:solidFill>
              </a:defRPr>
            </a:lvl1pPr>
            <a:lvl2pPr marL="534988" indent="-268288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 sz="1600" b="1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15963" indent="-163513">
              <a:buClr>
                <a:schemeClr val="tx1">
                  <a:lumMod val="85000"/>
                  <a:lumOff val="15000"/>
                </a:schemeClr>
              </a:buClr>
              <a:defRPr sz="1400" spc="-8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173038">
              <a:buClr>
                <a:schemeClr val="tx1">
                  <a:lumMod val="85000"/>
                  <a:lumOff val="15000"/>
                </a:schemeClr>
              </a:buClr>
              <a:tabLst>
                <a:tab pos="896938" algn="l"/>
              </a:tabLst>
              <a:defRPr sz="1200" spc="-8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</a:lstStyle>
          <a:p>
            <a:pPr lvl="0"/>
            <a:r>
              <a:rPr lang="ko-KR" altLang="en-US" dirty="0" smtClean="0"/>
              <a:t>제목은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18pt B</a:t>
            </a:r>
            <a:r>
              <a:rPr lang="ko-KR" altLang="en-US" smtClean="0"/>
              <a:t>를 사용합니다</a:t>
            </a:r>
          </a:p>
          <a:p>
            <a:pPr lvl="1"/>
            <a:r>
              <a:rPr lang="ko-KR" altLang="en-US" dirty="0" smtClean="0"/>
              <a:t>둘째 수준은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16pt B</a:t>
            </a:r>
            <a:r>
              <a:rPr lang="ko-KR" altLang="en-US" smtClean="0"/>
              <a:t>를 사용합니다</a:t>
            </a:r>
          </a:p>
          <a:p>
            <a:pPr lvl="2"/>
            <a:r>
              <a:rPr lang="ko-KR" altLang="en-US" dirty="0" smtClean="0"/>
              <a:t>셋째 수준은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14pt</a:t>
            </a:r>
            <a:r>
              <a:rPr lang="ko-KR" altLang="en-US" smtClean="0"/>
              <a:t>를 사용합니다</a:t>
            </a:r>
          </a:p>
          <a:p>
            <a:pPr lvl="3"/>
            <a:r>
              <a:rPr lang="ko-KR" altLang="en-US" dirty="0" smtClean="0"/>
              <a:t>넷째 수준은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12pt</a:t>
            </a:r>
            <a:r>
              <a:rPr lang="ko-KR" altLang="en-US" smtClean="0"/>
              <a:t>를 사용합니다</a:t>
            </a:r>
            <a:endParaRPr lang="en-US" altLang="ko-KR" dirty="0" smtClean="0"/>
          </a:p>
          <a:p>
            <a:pPr lvl="3"/>
            <a:endParaRPr lang="en-US" altLang="ko-KR" dirty="0" smtClean="0"/>
          </a:p>
        </p:txBody>
      </p:sp>
      <p:sp>
        <p:nvSpPr>
          <p:cNvPr id="24" name="텍스트 개체 틀 2"/>
          <p:cNvSpPr>
            <a:spLocks noGrp="1"/>
          </p:cNvSpPr>
          <p:nvPr>
            <p:ph type="body" sz="quarter" idx="17" hasCustomPrompt="1"/>
          </p:nvPr>
        </p:nvSpPr>
        <p:spPr>
          <a:xfrm>
            <a:off x="322781" y="188914"/>
            <a:ext cx="209889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algn="ctr" defTabSz="914400" rtl="0" eaLnBrk="1" latinLnBrk="1" hangingPunct="1">
              <a:buNone/>
              <a:defRPr lang="ko-KR" altLang="en-US" sz="3000" b="1" kern="1200" spc="-50" smtClean="0">
                <a:ln w="952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altLang="ko-KR" smtClean="0"/>
              <a:t>Contents</a:t>
            </a:r>
            <a:endParaRPr lang="ko-KR" altLang="en-US"/>
          </a:p>
        </p:txBody>
      </p:sp>
      <p:pic>
        <p:nvPicPr>
          <p:cNvPr id="25" name="그림 24" descr="031.png"/>
          <p:cNvPicPr>
            <a:picLocks/>
          </p:cNvPicPr>
          <p:nvPr userDrawn="1"/>
        </p:nvPicPr>
        <p:blipFill>
          <a:blip r:embed="rId7" cstate="screen">
            <a:grayscl/>
            <a:lum bright="-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713" y="1195200"/>
            <a:ext cx="2117139" cy="5662800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7499702" y="6452551"/>
            <a:ext cx="1988759" cy="180000"/>
            <a:chOff x="7498501" y="6452551"/>
            <a:chExt cx="1988440" cy="180000"/>
          </a:xfrm>
        </p:grpSpPr>
        <p:pic>
          <p:nvPicPr>
            <p:cNvPr id="26" name="그림 25" descr="Entrue-CI_1줄.png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90257" y="6452551"/>
              <a:ext cx="1196684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그림 26"/>
            <p:cNvPicPr>
              <a:picLocks noChangeAspect="1"/>
            </p:cNvPicPr>
            <p:nvPr userDrawn="1"/>
          </p:nvPicPr>
          <p:blipFill rotWithShape="1"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38" t="58400" r="33936" b="26901"/>
            <a:stretch/>
          </p:blipFill>
          <p:spPr>
            <a:xfrm>
              <a:off x="7498501" y="6452551"/>
              <a:ext cx="707143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345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2_이미지 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g" descr="02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4" t="1136" r="1037" b="852"/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  <p:pic>
        <p:nvPicPr>
          <p:cNvPr id="28" name="bg_흰색 사각형" descr="016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4460"/>
            <a:ext cx="315849" cy="1196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bg_흰색 사각형" descr="016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42" t="3707" r="38801" b="36435"/>
          <a:stretch>
            <a:fillRect/>
          </a:stretch>
        </p:blipFill>
        <p:spPr>
          <a:xfrm>
            <a:off x="2436777" y="-4460"/>
            <a:ext cx="7469224" cy="11967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bg_line"/>
          <p:cNvGrpSpPr/>
          <p:nvPr userDrawn="1"/>
        </p:nvGrpSpPr>
        <p:grpSpPr>
          <a:xfrm>
            <a:off x="1" y="0"/>
            <a:ext cx="9906000" cy="6858000"/>
            <a:chOff x="0" y="0"/>
            <a:chExt cx="9904413" cy="6858000"/>
          </a:xfrm>
        </p:grpSpPr>
        <p:cxnSp>
          <p:nvCxnSpPr>
            <p:cNvPr id="7" name="직선 연결선_1"/>
            <p:cNvCxnSpPr/>
            <p:nvPr/>
          </p:nvCxnSpPr>
          <p:spPr>
            <a:xfrm>
              <a:off x="2431257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_2"/>
            <p:cNvCxnSpPr/>
            <p:nvPr/>
          </p:nvCxnSpPr>
          <p:spPr>
            <a:xfrm>
              <a:off x="0" y="1196752"/>
              <a:ext cx="99044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_3"/>
            <p:cNvCxnSpPr/>
            <p:nvPr/>
          </p:nvCxnSpPr>
          <p:spPr>
            <a:xfrm>
              <a:off x="31511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그림 개체 틀 1"/>
          <p:cNvSpPr>
            <a:spLocks noGrp="1"/>
          </p:cNvSpPr>
          <p:nvPr>
            <p:ph type="pic" sz="quarter" idx="10" hasCustomPrompt="1"/>
          </p:nvPr>
        </p:nvSpPr>
        <p:spPr>
          <a:xfrm>
            <a:off x="315363" y="1196976"/>
            <a:ext cx="2107974" cy="5661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tabLst/>
              <a:defRPr lang="ko-KR" altLang="en-US" sz="950" b="0" kern="1200" spc="-1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그림을 추가하려면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아이콘을 클릭하십시오</a:t>
            </a:r>
            <a:endParaRPr lang="ko-KR" altLang="en-US"/>
          </a:p>
        </p:txBody>
      </p:sp>
      <p:grpSp>
        <p:nvGrpSpPr>
          <p:cNvPr id="23" name="bar"/>
          <p:cNvGrpSpPr/>
          <p:nvPr userDrawn="1"/>
        </p:nvGrpSpPr>
        <p:grpSpPr>
          <a:xfrm>
            <a:off x="-794" y="0"/>
            <a:ext cx="9906000" cy="72000"/>
            <a:chOff x="-794" y="0"/>
            <a:chExt cx="9904413" cy="72000"/>
          </a:xfrm>
        </p:grpSpPr>
        <p:cxnSp>
          <p:nvCxnSpPr>
            <p:cNvPr id="24" name="bar_1"/>
            <p:cNvCxnSpPr/>
            <p:nvPr userDrawn="1"/>
          </p:nvCxnSpPr>
          <p:spPr>
            <a:xfrm>
              <a:off x="-794" y="0"/>
              <a:ext cx="9904413" cy="0"/>
            </a:xfrm>
            <a:prstGeom prst="line">
              <a:avLst/>
            </a:prstGeom>
            <a:ln w="28575">
              <a:solidFill>
                <a:srgbClr val="C500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bar_2" descr="020.png"/>
            <p:cNvPicPr>
              <a:picLocks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49" t="30847" r="36223" b="-7226"/>
            <a:stretch>
              <a:fillRect/>
            </a:stretch>
          </p:blipFill>
          <p:spPr>
            <a:xfrm>
              <a:off x="312722" y="0"/>
              <a:ext cx="2120714" cy="72000"/>
            </a:xfrm>
            <a:prstGeom prst="rect">
              <a:avLst/>
            </a:prstGeom>
          </p:spPr>
        </p:pic>
      </p:grpSp>
      <p:pic>
        <p:nvPicPr>
          <p:cNvPr id="29" name="bg_회색 사각형2" descr="01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20" t="319" r="-3579" b="4721"/>
          <a:stretch>
            <a:fillRect/>
          </a:stretch>
        </p:blipFill>
        <p:spPr>
          <a:xfrm>
            <a:off x="0" y="1192492"/>
            <a:ext cx="335656" cy="5665509"/>
          </a:xfrm>
          <a:prstGeom prst="rect">
            <a:avLst/>
          </a:prstGeom>
        </p:spPr>
      </p:pic>
      <p:sp>
        <p:nvSpPr>
          <p:cNvPr id="31" name="텍스트 개체 틀 1"/>
          <p:cNvSpPr>
            <a:spLocks noGrp="1"/>
          </p:cNvSpPr>
          <p:nvPr>
            <p:ph type="body" sz="quarter" idx="15" hasCustomPrompt="1"/>
          </p:nvPr>
        </p:nvSpPr>
        <p:spPr>
          <a:xfrm>
            <a:off x="2791272" y="1989139"/>
            <a:ext cx="3211012" cy="4032250"/>
          </a:xfrm>
          <a:prstGeom prst="rect">
            <a:avLst/>
          </a:prstGeom>
        </p:spPr>
        <p:txBody>
          <a:bodyPr lIns="0" tIns="0" rIns="0" bIns="0"/>
          <a:lstStyle>
            <a:lvl1pPr marL="311150" indent="-311150">
              <a:lnSpc>
                <a:spcPct val="100000"/>
              </a:lnSpc>
              <a:buFont typeface="+mj-lt"/>
              <a:buAutoNum type="romanUcPeriod"/>
              <a:defRPr sz="1600" b="1" spc="-80" baseline="0">
                <a:solidFill>
                  <a:srgbClr val="C5003D"/>
                </a:solidFill>
              </a:defRPr>
            </a:lvl1pPr>
            <a:lvl2pPr marL="630238" indent="-268288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 sz="1500" b="1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801688" indent="-171450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tabLst>
                <a:tab pos="1165225" algn="l"/>
              </a:tabLst>
              <a:defRPr sz="1200" spc="-8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82663" indent="-180975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defRPr sz="1100" spc="-8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</a:lstStyle>
          <a:p>
            <a:pPr lvl="0"/>
            <a:r>
              <a:rPr lang="ko-KR" altLang="en-US" dirty="0" smtClean="0"/>
              <a:t>제목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16pt B </a:t>
            </a:r>
            <a:endParaRPr lang="ko-KR" altLang="en-US" smtClean="0"/>
          </a:p>
          <a:p>
            <a:pPr lvl="1"/>
            <a:r>
              <a:rPr lang="ko-KR" altLang="en-US" dirty="0" smtClean="0"/>
              <a:t>둘째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15pt B</a:t>
            </a:r>
            <a:endParaRPr lang="ko-KR" altLang="en-US" smtClean="0"/>
          </a:p>
          <a:p>
            <a:pPr lvl="2"/>
            <a:r>
              <a:rPr lang="ko-KR" altLang="en-US" dirty="0" smtClean="0"/>
              <a:t>셋째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12pt</a:t>
            </a:r>
            <a:endParaRPr lang="ko-KR" altLang="en-US" smtClean="0"/>
          </a:p>
          <a:p>
            <a:pPr lvl="3"/>
            <a:r>
              <a:rPr lang="ko-KR" altLang="en-US" dirty="0" smtClean="0"/>
              <a:t>넷째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11pt</a:t>
            </a:r>
          </a:p>
          <a:p>
            <a:pPr lvl="3"/>
            <a:endParaRPr lang="en-US" altLang="ko-KR" dirty="0" smtClean="0"/>
          </a:p>
          <a:p>
            <a:pPr lvl="0"/>
            <a:r>
              <a:rPr lang="ko-KR" altLang="en-US" dirty="0" smtClean="0"/>
              <a:t>제목 </a:t>
            </a:r>
            <a:r>
              <a:rPr lang="ko-KR" altLang="en-US" dirty="0" err="1" smtClean="0"/>
              <a:t>맑은고딕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16pt B </a:t>
            </a:r>
            <a:endParaRPr lang="ko-KR" altLang="en-US" smtClean="0"/>
          </a:p>
          <a:p>
            <a:pPr lvl="1"/>
            <a:r>
              <a:rPr lang="ko-KR" altLang="en-US" dirty="0" smtClean="0"/>
              <a:t>둘째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15pt B</a:t>
            </a:r>
            <a:endParaRPr lang="ko-KR" altLang="en-US" smtClean="0"/>
          </a:p>
          <a:p>
            <a:pPr lvl="2"/>
            <a:r>
              <a:rPr lang="ko-KR" altLang="en-US" dirty="0" smtClean="0"/>
              <a:t>셋째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12pt</a:t>
            </a:r>
            <a:endParaRPr lang="ko-KR" altLang="en-US" smtClean="0"/>
          </a:p>
          <a:p>
            <a:pPr lvl="3"/>
            <a:r>
              <a:rPr lang="ko-KR" altLang="en-US" dirty="0" smtClean="0"/>
              <a:t>넷째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11pt</a:t>
            </a:r>
          </a:p>
          <a:p>
            <a:pPr lvl="3"/>
            <a:endParaRPr lang="en-US" altLang="ko-KR" dirty="0" smtClean="0"/>
          </a:p>
          <a:p>
            <a:pPr lvl="0"/>
            <a:r>
              <a:rPr lang="ko-KR" altLang="en-US" dirty="0" smtClean="0"/>
              <a:t>제목 </a:t>
            </a:r>
            <a:r>
              <a:rPr lang="ko-KR" altLang="en-US" dirty="0" err="1" smtClean="0"/>
              <a:t>맑은고딕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16pt B </a:t>
            </a:r>
            <a:endParaRPr lang="ko-KR" altLang="en-US" smtClean="0"/>
          </a:p>
          <a:p>
            <a:pPr lvl="1"/>
            <a:r>
              <a:rPr lang="ko-KR" altLang="en-US" dirty="0" smtClean="0"/>
              <a:t>둘째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15pt B</a:t>
            </a:r>
            <a:endParaRPr lang="ko-KR" altLang="en-US" smtClean="0"/>
          </a:p>
          <a:p>
            <a:pPr lvl="2"/>
            <a:r>
              <a:rPr lang="ko-KR" altLang="en-US" dirty="0" smtClean="0"/>
              <a:t>셋째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12pt</a:t>
            </a:r>
            <a:endParaRPr lang="ko-KR" altLang="en-US" smtClean="0"/>
          </a:p>
          <a:p>
            <a:pPr lvl="3"/>
            <a:r>
              <a:rPr lang="ko-KR" altLang="en-US" dirty="0" smtClean="0"/>
              <a:t>넷째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11pt</a:t>
            </a:r>
          </a:p>
          <a:p>
            <a:pPr lvl="3"/>
            <a:endParaRPr lang="en-US" altLang="ko-KR" dirty="0" smtClean="0"/>
          </a:p>
        </p:txBody>
      </p:sp>
      <p:sp>
        <p:nvSpPr>
          <p:cNvPr id="34" name="텍스트 개체 틀 2"/>
          <p:cNvSpPr>
            <a:spLocks noGrp="1"/>
          </p:cNvSpPr>
          <p:nvPr>
            <p:ph type="body" sz="quarter" idx="16" hasCustomPrompt="1"/>
          </p:nvPr>
        </p:nvSpPr>
        <p:spPr>
          <a:xfrm>
            <a:off x="6249401" y="1989139"/>
            <a:ext cx="3211715" cy="4032250"/>
          </a:xfrm>
          <a:prstGeom prst="rect">
            <a:avLst/>
          </a:prstGeom>
        </p:spPr>
        <p:txBody>
          <a:bodyPr lIns="0" tIns="0" rIns="0" bIns="0"/>
          <a:lstStyle>
            <a:lvl1pPr marL="360363" indent="-360363">
              <a:buFont typeface="+mj-lt"/>
              <a:buAutoNum type="romanUcPeriod" startAt="4"/>
              <a:defRPr lang="ko-KR" altLang="en-US" sz="1600" b="1" kern="1200" spc="-80" baseline="0" smtClean="0">
                <a:solidFill>
                  <a:srgbClr val="C5003D"/>
                </a:solidFill>
                <a:latin typeface="+mn-lt"/>
                <a:ea typeface="+mn-ea"/>
                <a:cs typeface="+mn-cs"/>
              </a:defRPr>
            </a:lvl1pPr>
            <a:lvl2pPr marL="623888" indent="-263525">
              <a:buFont typeface="+mj-lt"/>
              <a:buAutoNum type="arabicPeriod"/>
              <a:defRPr sz="1500" b="1" spc="-80"/>
            </a:lvl2pPr>
            <a:lvl3pPr marL="809625" indent="-185738">
              <a:tabLst>
                <a:tab pos="809625" algn="l"/>
              </a:tabLst>
              <a:defRPr sz="1200" spc="-80"/>
            </a:lvl3pPr>
            <a:lvl4pPr marL="984250" indent="-174625">
              <a:defRPr sz="1100" spc="-80"/>
            </a:lvl4pPr>
          </a:lstStyle>
          <a:p>
            <a:pPr lvl="0"/>
            <a:r>
              <a:rPr lang="ko-KR" altLang="en-US" dirty="0" smtClean="0"/>
              <a:t>제목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16pt B </a:t>
            </a:r>
            <a:endParaRPr lang="ko-KR" altLang="en-US" smtClean="0"/>
          </a:p>
          <a:p>
            <a:pPr lvl="1"/>
            <a:r>
              <a:rPr lang="ko-KR" altLang="en-US" dirty="0" smtClean="0"/>
              <a:t>둘째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15pt B</a:t>
            </a:r>
            <a:endParaRPr lang="ko-KR" altLang="en-US" smtClean="0"/>
          </a:p>
          <a:p>
            <a:pPr lvl="2"/>
            <a:r>
              <a:rPr lang="ko-KR" altLang="en-US" dirty="0" smtClean="0"/>
              <a:t>셋째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12pt</a:t>
            </a:r>
            <a:endParaRPr lang="ko-KR" altLang="en-US" smtClean="0"/>
          </a:p>
          <a:p>
            <a:pPr lvl="3"/>
            <a:r>
              <a:rPr lang="ko-KR" altLang="en-US" dirty="0" smtClean="0"/>
              <a:t>넷째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11pt</a:t>
            </a:r>
          </a:p>
          <a:p>
            <a:pPr lvl="3"/>
            <a:endParaRPr lang="en-US" altLang="ko-KR" dirty="0" smtClean="0"/>
          </a:p>
          <a:p>
            <a:pPr lvl="0"/>
            <a:r>
              <a:rPr lang="ko-KR" altLang="en-US" dirty="0" smtClean="0"/>
              <a:t>제목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16pt B </a:t>
            </a:r>
            <a:endParaRPr lang="ko-KR" altLang="en-US" smtClean="0"/>
          </a:p>
          <a:p>
            <a:pPr lvl="1"/>
            <a:r>
              <a:rPr lang="ko-KR" altLang="en-US" dirty="0" smtClean="0"/>
              <a:t>둘째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15pt B</a:t>
            </a:r>
            <a:endParaRPr lang="ko-KR" altLang="en-US" smtClean="0"/>
          </a:p>
          <a:p>
            <a:pPr lvl="2"/>
            <a:r>
              <a:rPr lang="ko-KR" altLang="en-US" dirty="0" smtClean="0"/>
              <a:t>셋째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12pt</a:t>
            </a:r>
            <a:endParaRPr lang="ko-KR" altLang="en-US" smtClean="0"/>
          </a:p>
          <a:p>
            <a:pPr lvl="3"/>
            <a:r>
              <a:rPr lang="ko-KR" altLang="en-US" dirty="0" smtClean="0"/>
              <a:t>넷째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11pt</a:t>
            </a:r>
          </a:p>
          <a:p>
            <a:pPr lvl="3"/>
            <a:endParaRPr lang="en-US" altLang="ko-KR" dirty="0" smtClean="0"/>
          </a:p>
          <a:p>
            <a:pPr lvl="0"/>
            <a:r>
              <a:rPr lang="ko-KR" altLang="en-US" dirty="0" smtClean="0"/>
              <a:t>제목 </a:t>
            </a:r>
            <a:r>
              <a:rPr lang="ko-KR" altLang="en-US" dirty="0" err="1" smtClean="0"/>
              <a:t>맑은고딕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16pt B </a:t>
            </a:r>
            <a:endParaRPr lang="ko-KR" altLang="en-US" smtClean="0"/>
          </a:p>
          <a:p>
            <a:pPr lvl="1"/>
            <a:r>
              <a:rPr lang="ko-KR" altLang="en-US" dirty="0" smtClean="0"/>
              <a:t>둘째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15pt B</a:t>
            </a:r>
            <a:endParaRPr lang="ko-KR" altLang="en-US" smtClean="0"/>
          </a:p>
          <a:p>
            <a:pPr lvl="2"/>
            <a:r>
              <a:rPr lang="ko-KR" altLang="en-US" dirty="0" smtClean="0"/>
              <a:t>셋째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12pt</a:t>
            </a:r>
            <a:endParaRPr lang="ko-KR" altLang="en-US" smtClean="0"/>
          </a:p>
          <a:p>
            <a:pPr lvl="3"/>
            <a:r>
              <a:rPr lang="ko-KR" altLang="en-US" dirty="0" smtClean="0"/>
              <a:t>넷째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11pt</a:t>
            </a:r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</p:txBody>
      </p:sp>
      <p:sp>
        <p:nvSpPr>
          <p:cNvPr id="38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315057" y="188914"/>
            <a:ext cx="211725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algn="ctr" defTabSz="914400" rtl="0" eaLnBrk="1" latinLnBrk="1" hangingPunct="1">
              <a:buNone/>
              <a:defRPr lang="ko-KR" altLang="en-US" sz="3000" b="1" kern="1200" spc="-50" smtClean="0">
                <a:ln w="952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altLang="ko-KR" smtClean="0"/>
              <a:t>Contents</a:t>
            </a:r>
            <a:endParaRPr lang="ko-KR" altLang="en-US"/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7499702" y="6452551"/>
            <a:ext cx="1988759" cy="180000"/>
            <a:chOff x="7498501" y="6452551"/>
            <a:chExt cx="1988440" cy="180000"/>
          </a:xfrm>
        </p:grpSpPr>
        <p:pic>
          <p:nvPicPr>
            <p:cNvPr id="21" name="그림 20" descr="Entrue-CI_1줄.png"/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90257" y="6452551"/>
              <a:ext cx="1196684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그림 21"/>
            <p:cNvPicPr>
              <a:picLocks noChangeAspect="1"/>
            </p:cNvPicPr>
            <p:nvPr userDrawn="1"/>
          </p:nvPicPr>
          <p:blipFill rotWithShape="1"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38" t="58400" r="33936" b="26901"/>
            <a:stretch/>
          </p:blipFill>
          <p:spPr>
            <a:xfrm>
              <a:off x="7498501" y="6452551"/>
              <a:ext cx="707143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905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" descr="022.png"/>
          <p:cNvPicPr>
            <a:picLocks noChangeAspect="1"/>
          </p:cNvPicPr>
          <p:nvPr userDrawn="1"/>
        </p:nvPicPr>
        <p:blipFill>
          <a:blip r:embed="rId2" cstate="screen">
            <a:lum brigh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4" t="1136" r="1037" b="852"/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  <p:cxnSp>
        <p:nvCxnSpPr>
          <p:cNvPr id="9" name="bar"/>
          <p:cNvCxnSpPr/>
          <p:nvPr userDrawn="1"/>
        </p:nvCxnSpPr>
        <p:spPr>
          <a:xfrm>
            <a:off x="-794" y="0"/>
            <a:ext cx="9906000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30339" y="2274046"/>
            <a:ext cx="8643735" cy="115195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3000" b="1" spc="-80" baseline="0">
                <a:solidFill>
                  <a:srgbClr val="C5003D"/>
                </a:solidFill>
              </a:defRPr>
            </a:lvl1pPr>
          </a:lstStyle>
          <a:p>
            <a:pPr lvl="0"/>
            <a:r>
              <a:rPr lang="ko-KR" altLang="en-US" dirty="0" smtClean="0"/>
              <a:t>간지 페이지 제목은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30pt B</a:t>
            </a:r>
            <a:r>
              <a:rPr lang="ko-KR" altLang="en-US" smtClean="0"/>
              <a:t>를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사용합니다</a:t>
            </a:r>
            <a:endParaRPr lang="ko-KR" altLang="en-US" dirty="0"/>
          </a:p>
        </p:txBody>
      </p:sp>
      <p:sp>
        <p:nvSpPr>
          <p:cNvPr id="22" name="텍스트 개체 틀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30339" y="3546639"/>
            <a:ext cx="8643735" cy="629233"/>
          </a:xfrm>
          <a:prstGeom prst="rect">
            <a:avLst/>
          </a:prstGeom>
        </p:spPr>
        <p:txBody>
          <a:bodyPr lIns="0" tIns="0" rIns="0" bIns="0"/>
          <a:lstStyle>
            <a:lvl1pPr marL="449263" indent="-268288">
              <a:buFont typeface="+mj-lt"/>
              <a:buAutoNum type="arabicPeriod"/>
              <a:defRPr sz="1800" b="0" spc="-8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소제목은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18pt</a:t>
            </a:r>
            <a:r>
              <a:rPr lang="ko-KR" altLang="en-US" smtClean="0"/>
              <a:t>를 사용합니다</a:t>
            </a:r>
            <a:endParaRPr lang="en-US" altLang="ko-KR" dirty="0" smtClean="0"/>
          </a:p>
        </p:txBody>
      </p:sp>
      <p:pic>
        <p:nvPicPr>
          <p:cNvPr id="18" name="그림 17" descr="030.png"/>
          <p:cNvPicPr>
            <a:picLocks/>
          </p:cNvPicPr>
          <p:nvPr userDrawn="1"/>
        </p:nvPicPr>
        <p:blipFill>
          <a:blip r:embed="rId3" cstate="screen">
            <a:lum bright="-15000"/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93" b="23622"/>
          <a:stretch>
            <a:fillRect/>
          </a:stretch>
        </p:blipFill>
        <p:spPr>
          <a:xfrm>
            <a:off x="631827" y="0"/>
            <a:ext cx="1800288" cy="1484784"/>
          </a:xfrm>
          <a:prstGeom prst="rect">
            <a:avLst/>
          </a:prstGeom>
        </p:spPr>
      </p:pic>
      <p:cxnSp>
        <p:nvCxnSpPr>
          <p:cNvPr id="13" name="직선 연결선_1"/>
          <p:cNvCxnSpPr/>
          <p:nvPr userDrawn="1"/>
        </p:nvCxnSpPr>
        <p:spPr>
          <a:xfrm>
            <a:off x="631828" y="4941888"/>
            <a:ext cx="1800513" cy="0"/>
          </a:xfrm>
          <a:prstGeom prst="line">
            <a:avLst/>
          </a:prstGeom>
          <a:ln w="12700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_2"/>
          <p:cNvCxnSpPr/>
          <p:nvPr userDrawn="1"/>
        </p:nvCxnSpPr>
        <p:spPr>
          <a:xfrm>
            <a:off x="631828" y="1484784"/>
            <a:ext cx="1800513" cy="0"/>
          </a:xfrm>
          <a:prstGeom prst="line">
            <a:avLst/>
          </a:prstGeom>
          <a:ln w="12700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 userDrawn="1"/>
        </p:nvGrpSpPr>
        <p:grpSpPr>
          <a:xfrm>
            <a:off x="7499702" y="6452551"/>
            <a:ext cx="1988759" cy="180000"/>
            <a:chOff x="7498501" y="6452551"/>
            <a:chExt cx="1988440" cy="180000"/>
          </a:xfrm>
        </p:grpSpPr>
        <p:pic>
          <p:nvPicPr>
            <p:cNvPr id="20" name="그림 19" descr="Entrue-CI_1줄.png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90257" y="6452551"/>
              <a:ext cx="1196684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그림 22"/>
            <p:cNvPicPr>
              <a:picLocks noChangeAspect="1"/>
            </p:cNvPicPr>
            <p:nvPr userDrawn="1"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38" t="58400" r="33936" b="26901"/>
            <a:stretch/>
          </p:blipFill>
          <p:spPr>
            <a:xfrm>
              <a:off x="7498501" y="6452551"/>
              <a:ext cx="707143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121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이미지 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g" descr="022.png"/>
          <p:cNvPicPr>
            <a:picLocks noChangeAspect="1"/>
          </p:cNvPicPr>
          <p:nvPr userDrawn="1"/>
        </p:nvPicPr>
        <p:blipFill>
          <a:blip r:embed="rId2" cstate="screen">
            <a:lum brigh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4" t="1136" r="1037" b="852"/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  <p:sp>
        <p:nvSpPr>
          <p:cNvPr id="16" name="그림 개체 틀_1"/>
          <p:cNvSpPr>
            <a:spLocks noGrp="1"/>
          </p:cNvSpPr>
          <p:nvPr userDrawn="1">
            <p:ph type="pic" sz="quarter" idx="10"/>
          </p:nvPr>
        </p:nvSpPr>
        <p:spPr>
          <a:xfrm>
            <a:off x="5446089" y="5110969"/>
            <a:ext cx="1296208" cy="97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lnSpc>
                <a:spcPct val="80000"/>
              </a:lnSpc>
              <a:buNone/>
              <a:tabLst/>
              <a:defRPr sz="950" spc="-100" baseline="0"/>
            </a:lvl1pPr>
          </a:lstStyle>
          <a:p>
            <a:r>
              <a:rPr lang="ko-KR" altLang="en-US" smtClean="0"/>
              <a:t>그림을 추가하려면</a:t>
            </a:r>
            <a:endParaRPr lang="en-US" altLang="ko-KR" smtClean="0"/>
          </a:p>
          <a:p>
            <a:r>
              <a:rPr lang="ko-KR" altLang="en-US" smtClean="0"/>
              <a:t>아이콘을 클릭하십시오</a:t>
            </a:r>
            <a:endParaRPr lang="ko-KR" altLang="en-US"/>
          </a:p>
        </p:txBody>
      </p:sp>
      <p:sp>
        <p:nvSpPr>
          <p:cNvPr id="17" name="그림 개체 틀_2"/>
          <p:cNvSpPr>
            <a:spLocks noGrp="1"/>
          </p:cNvSpPr>
          <p:nvPr userDrawn="1">
            <p:ph type="pic" sz="quarter" idx="11"/>
          </p:nvPr>
        </p:nvSpPr>
        <p:spPr>
          <a:xfrm>
            <a:off x="6783975" y="5110969"/>
            <a:ext cx="1296208" cy="97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50" spc="-100" baseline="0"/>
            </a:lvl1pPr>
          </a:lstStyle>
          <a:p>
            <a:r>
              <a:rPr lang="ko-KR" altLang="en-US" smtClean="0"/>
              <a:t>그림을 추가하려면</a:t>
            </a:r>
          </a:p>
          <a:p>
            <a:r>
              <a:rPr lang="ko-KR" altLang="en-US" smtClean="0"/>
              <a:t>아이콘을 클릭하십시오</a:t>
            </a:r>
          </a:p>
        </p:txBody>
      </p:sp>
      <p:sp>
        <p:nvSpPr>
          <p:cNvPr id="18" name="그림 개체 틀_3"/>
          <p:cNvSpPr>
            <a:spLocks noGrp="1"/>
          </p:cNvSpPr>
          <p:nvPr userDrawn="1">
            <p:ph type="pic" sz="quarter" idx="12"/>
          </p:nvPr>
        </p:nvSpPr>
        <p:spPr>
          <a:xfrm>
            <a:off x="8121859" y="5110969"/>
            <a:ext cx="1296208" cy="97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lnSpc>
                <a:spcPct val="80000"/>
              </a:lnSpc>
              <a:buNone/>
              <a:tabLst/>
              <a:defRPr sz="950" spc="-100" baseline="0"/>
            </a:lvl1pPr>
          </a:lstStyle>
          <a:p>
            <a:r>
              <a:rPr lang="ko-KR" altLang="en-US" smtClean="0"/>
              <a:t>그림을 추가하려면 </a:t>
            </a:r>
            <a:endParaRPr lang="en-US" altLang="ko-KR" smtClean="0"/>
          </a:p>
          <a:p>
            <a:r>
              <a:rPr lang="ko-KR" altLang="en-US" smtClean="0"/>
              <a:t>아이콘을 클릭하십시오</a:t>
            </a:r>
            <a:endParaRPr lang="ko-KR" altLang="en-US"/>
          </a:p>
        </p:txBody>
      </p:sp>
      <p:sp>
        <p:nvSpPr>
          <p:cNvPr id="20" name="텍스트 개체 틀 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30339" y="2274046"/>
            <a:ext cx="8643735" cy="115195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3000" b="1" spc="-80" baseline="0">
                <a:solidFill>
                  <a:srgbClr val="C5003D"/>
                </a:solidFill>
              </a:defRPr>
            </a:lvl1pPr>
          </a:lstStyle>
          <a:p>
            <a:pPr lvl="0"/>
            <a:r>
              <a:rPr lang="ko-KR" altLang="en-US" dirty="0" smtClean="0"/>
              <a:t>간지 페이지 제목은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30pt B</a:t>
            </a:r>
            <a:r>
              <a:rPr lang="ko-KR" altLang="en-US" smtClean="0"/>
              <a:t>를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사용합니다</a:t>
            </a:r>
            <a:endParaRPr lang="ko-KR" altLang="en-US" dirty="0"/>
          </a:p>
        </p:txBody>
      </p:sp>
      <p:sp>
        <p:nvSpPr>
          <p:cNvPr id="22" name="텍스트 개체 틀 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30339" y="3546639"/>
            <a:ext cx="8643735" cy="629233"/>
          </a:xfrm>
          <a:prstGeom prst="rect">
            <a:avLst/>
          </a:prstGeom>
        </p:spPr>
        <p:txBody>
          <a:bodyPr lIns="0" tIns="0" rIns="0" bIns="0"/>
          <a:lstStyle>
            <a:lvl1pPr marL="449263" indent="-268288">
              <a:buFont typeface="+mj-lt"/>
              <a:buAutoNum type="arabicPeriod"/>
              <a:defRPr sz="1800" b="0" spc="-8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소제목은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18pt</a:t>
            </a:r>
            <a:r>
              <a:rPr lang="ko-KR" altLang="en-US" smtClean="0"/>
              <a:t>를 사용합니다</a:t>
            </a:r>
            <a:endParaRPr lang="en-US" altLang="ko-KR" dirty="0" smtClean="0"/>
          </a:p>
        </p:txBody>
      </p:sp>
      <p:pic>
        <p:nvPicPr>
          <p:cNvPr id="21" name="그림 20" descr="030.png"/>
          <p:cNvPicPr>
            <a:picLocks/>
          </p:cNvPicPr>
          <p:nvPr userDrawn="1"/>
        </p:nvPicPr>
        <p:blipFill>
          <a:blip r:embed="rId3" cstate="screen">
            <a:grayscl/>
            <a:lum bright="-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93" b="23622"/>
          <a:stretch>
            <a:fillRect/>
          </a:stretch>
        </p:blipFill>
        <p:spPr>
          <a:xfrm>
            <a:off x="631827" y="0"/>
            <a:ext cx="1800288" cy="1484784"/>
          </a:xfrm>
          <a:prstGeom prst="rect">
            <a:avLst/>
          </a:prstGeom>
        </p:spPr>
      </p:pic>
      <p:cxnSp>
        <p:nvCxnSpPr>
          <p:cNvPr id="9" name="bar"/>
          <p:cNvCxnSpPr/>
          <p:nvPr userDrawn="1"/>
        </p:nvCxnSpPr>
        <p:spPr>
          <a:xfrm>
            <a:off x="-794" y="0"/>
            <a:ext cx="9906000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_1"/>
          <p:cNvCxnSpPr/>
          <p:nvPr userDrawn="1"/>
        </p:nvCxnSpPr>
        <p:spPr>
          <a:xfrm>
            <a:off x="630340" y="4941888"/>
            <a:ext cx="1800513" cy="0"/>
          </a:xfrm>
          <a:prstGeom prst="line">
            <a:avLst/>
          </a:prstGeom>
          <a:ln w="12700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_2"/>
          <p:cNvCxnSpPr/>
          <p:nvPr userDrawn="1"/>
        </p:nvCxnSpPr>
        <p:spPr>
          <a:xfrm>
            <a:off x="630340" y="1484784"/>
            <a:ext cx="1800513" cy="0"/>
          </a:xfrm>
          <a:prstGeom prst="line">
            <a:avLst/>
          </a:prstGeom>
          <a:ln w="12700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 userDrawn="1"/>
        </p:nvGrpSpPr>
        <p:grpSpPr>
          <a:xfrm>
            <a:off x="7499702" y="6452551"/>
            <a:ext cx="1988759" cy="180000"/>
            <a:chOff x="7498501" y="6452551"/>
            <a:chExt cx="1988440" cy="180000"/>
          </a:xfrm>
        </p:grpSpPr>
        <p:pic>
          <p:nvPicPr>
            <p:cNvPr id="27" name="그림 26" descr="Entrue-CI_1줄.png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90257" y="6452551"/>
              <a:ext cx="1196684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그림 27"/>
            <p:cNvPicPr>
              <a:picLocks noChangeAspect="1"/>
            </p:cNvPicPr>
            <p:nvPr userDrawn="1"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38" t="58400" r="33936" b="26901"/>
            <a:stretch/>
          </p:blipFill>
          <p:spPr>
            <a:xfrm>
              <a:off x="7498501" y="6452551"/>
              <a:ext cx="707143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671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" descr="079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1100"/>
            <a:ext cx="9906000" cy="6856901"/>
          </a:xfrm>
          <a:prstGeom prst="rect">
            <a:avLst/>
          </a:prstGeom>
        </p:spPr>
      </p:pic>
      <p:cxnSp>
        <p:nvCxnSpPr>
          <p:cNvPr id="15" name="직선 연결선 1"/>
          <p:cNvCxnSpPr/>
          <p:nvPr userDrawn="1"/>
        </p:nvCxnSpPr>
        <p:spPr>
          <a:xfrm>
            <a:off x="342955" y="6515923"/>
            <a:ext cx="9218503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87442" y="149294"/>
            <a:ext cx="4033441" cy="255371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>
              <a:buNone/>
              <a:defRPr sz="1800" b="1" spc="-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 smtClean="0"/>
              <a:t>1.1.1 </a:t>
            </a:r>
            <a:r>
              <a:rPr lang="ko-KR" altLang="en-US" dirty="0" smtClean="0"/>
              <a:t>소제목 </a:t>
            </a:r>
            <a:r>
              <a:rPr lang="en-US" altLang="ko-KR" dirty="0" smtClean="0"/>
              <a:t>LG</a:t>
            </a:r>
            <a:r>
              <a:rPr lang="ko-KR" altLang="en-US" dirty="0" err="1" smtClean="0"/>
              <a:t>스마트체</a:t>
            </a:r>
            <a:r>
              <a:rPr lang="ko-KR" altLang="en-US" dirty="0" smtClean="0"/>
              <a:t> </a:t>
            </a:r>
            <a:r>
              <a:rPr lang="en-US" altLang="ko-KR" dirty="0" smtClean="0"/>
              <a:t>Regular</a:t>
            </a:r>
            <a:r>
              <a:rPr lang="ko-KR" altLang="en-US" dirty="0" smtClean="0"/>
              <a:t> </a:t>
            </a:r>
            <a:r>
              <a:rPr lang="en-US" altLang="ko-KR" dirty="0" smtClean="0"/>
              <a:t>18pt Bold</a:t>
            </a:r>
            <a:endParaRPr lang="ko-KR" altLang="en-US" dirty="0"/>
          </a:p>
        </p:txBody>
      </p:sp>
      <p:sp>
        <p:nvSpPr>
          <p:cNvPr id="25" name="텍스트 개체 틀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524131" y="343902"/>
            <a:ext cx="4031855" cy="208024"/>
          </a:xfrm>
          <a:prstGeom prst="rect">
            <a:avLst/>
          </a:prstGeom>
        </p:spPr>
        <p:txBody>
          <a:bodyPr lIns="0" tIns="0" rIns="0" bIns="0"/>
          <a:lstStyle>
            <a:lvl1pPr marL="179388" indent="-179388" algn="r">
              <a:buClr>
                <a:schemeClr val="accent1"/>
              </a:buClr>
              <a:buFont typeface="Arial" pitchFamily="34" charset="0"/>
              <a:buNone/>
              <a:defRPr sz="1400" b="0" spc="-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1.1 </a:t>
            </a:r>
            <a:r>
              <a:rPr lang="ko-KR" altLang="en-US" smtClean="0"/>
              <a:t>중제목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14pt</a:t>
            </a:r>
            <a:endParaRPr lang="ko-KR" altLang="en-US"/>
          </a:p>
        </p:txBody>
      </p:sp>
      <p:sp>
        <p:nvSpPr>
          <p:cNvPr id="16" name="텍스트 개체 틀 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87441" y="557995"/>
            <a:ext cx="8929531" cy="253467"/>
          </a:xfrm>
          <a:prstGeom prst="rect">
            <a:avLst/>
          </a:prstGeom>
        </p:spPr>
        <p:txBody>
          <a:bodyPr lIns="0" tIns="0" rIns="0" bIns="0" anchor="t" anchorCtr="0"/>
          <a:lstStyle>
            <a:lvl1pPr marL="179388" indent="-179388">
              <a:buClr>
                <a:schemeClr val="accent1"/>
              </a:buClr>
              <a:buFont typeface="Arial" pitchFamily="34" charset="0"/>
              <a:buChar char="•"/>
              <a:defRPr sz="1600" b="1" spc="-1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1.1.1.1 </a:t>
            </a:r>
            <a:r>
              <a:rPr lang="ko-KR" altLang="en-US" smtClean="0"/>
              <a:t>세부제목은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16pt Bold</a:t>
            </a:r>
            <a:r>
              <a:rPr lang="ko-KR" altLang="en-US" smtClean="0"/>
              <a:t>를 사용합니다</a:t>
            </a:r>
            <a:endParaRPr lang="en-US" altLang="ko-KR" dirty="0" smtClean="0"/>
          </a:p>
        </p:txBody>
      </p:sp>
      <p:sp>
        <p:nvSpPr>
          <p:cNvPr id="18" name="텍스트 개체 틀 4"/>
          <p:cNvSpPr>
            <a:spLocks noGrp="1"/>
          </p:cNvSpPr>
          <p:nvPr userDrawn="1">
            <p:ph type="body" sz="quarter" idx="13"/>
          </p:nvPr>
        </p:nvSpPr>
        <p:spPr>
          <a:xfrm>
            <a:off x="487441" y="868655"/>
            <a:ext cx="8929531" cy="546419"/>
          </a:xfrm>
          <a:prstGeom prst="rect">
            <a:avLst/>
          </a:prstGeom>
        </p:spPr>
        <p:txBody>
          <a:bodyPr wrap="square" lIns="18000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pc="-100" baseline="0"/>
            </a:lvl2pPr>
            <a:lvl3pPr>
              <a:defRPr spc="-100" baseline="0"/>
            </a:lvl3pPr>
            <a:lvl4pPr>
              <a:defRPr spc="-100" baseline="0"/>
            </a:lvl4pPr>
            <a:lvl5pPr>
              <a:defRPr spc="-100" baseline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20" name="텍스트 개체 틀 5"/>
          <p:cNvSpPr>
            <a:spLocks noGrp="1"/>
          </p:cNvSpPr>
          <p:nvPr userDrawn="1">
            <p:ph type="body" sz="quarter" idx="14"/>
          </p:nvPr>
        </p:nvSpPr>
        <p:spPr>
          <a:xfrm>
            <a:off x="487441" y="1546440"/>
            <a:ext cx="8929531" cy="224039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Tx/>
              <a:buBlip>
                <a:blip r:embed="rId3"/>
              </a:buBlip>
              <a:defRPr sz="1400" b="1" spc="-100" baseline="0"/>
            </a:lvl1pPr>
            <a:lvl2pPr>
              <a:defRPr spc="-100" baseline="0"/>
            </a:lvl2pPr>
            <a:lvl3pPr>
              <a:defRPr spc="-100" baseline="0"/>
            </a:lvl3pPr>
            <a:lvl4pPr>
              <a:defRPr spc="-100" baseline="0"/>
            </a:lvl4pPr>
            <a:lvl5pPr>
              <a:defRPr spc="-100" baseline="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en-US" altLang="ko-KR" smtClean="0"/>
          </a:p>
          <a:p>
            <a:pPr lvl="0"/>
            <a:endParaRPr lang="ko-KR" altLang="en-US" smtClean="0"/>
          </a:p>
        </p:txBody>
      </p:sp>
      <p:sp>
        <p:nvSpPr>
          <p:cNvPr id="21" name="텍스트 개체 틀 6"/>
          <p:cNvSpPr>
            <a:spLocks noGrp="1"/>
          </p:cNvSpPr>
          <p:nvPr userDrawn="1">
            <p:ph type="body" sz="quarter" idx="15"/>
          </p:nvPr>
        </p:nvSpPr>
        <p:spPr>
          <a:xfrm>
            <a:off x="487441" y="1838123"/>
            <a:ext cx="8929531" cy="4534102"/>
          </a:xfrm>
          <a:prstGeom prst="rect">
            <a:avLst/>
          </a:prstGeom>
        </p:spPr>
        <p:txBody>
          <a:bodyPr lIns="0" tIns="0" rIns="0" bIns="0"/>
          <a:lstStyle>
            <a:lvl1pPr marL="314325" indent="-134938">
              <a:buFont typeface="Arial" pitchFamily="34" charset="0"/>
              <a:buChar char="•"/>
              <a:defRPr sz="1200" b="0" spc="-100" baseline="0"/>
            </a:lvl1pPr>
            <a:lvl2pPr marL="447675" indent="-125413">
              <a:defRPr sz="1200" spc="-100" baseline="0"/>
            </a:lvl2pPr>
            <a:lvl3pPr>
              <a:defRPr spc="-100" baseline="0"/>
            </a:lvl3pPr>
            <a:lvl4pPr>
              <a:defRPr spc="-100" baseline="0"/>
            </a:lvl4pPr>
            <a:lvl5pPr>
              <a:defRPr spc="-100" baseline="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en-US" altLang="ko-KR" smtClean="0"/>
          </a:p>
          <a:p>
            <a:pPr lvl="1"/>
            <a:r>
              <a:rPr lang="ko-KR" altLang="en-US" smtClean="0"/>
              <a:t>둘째수준</a:t>
            </a:r>
            <a:endParaRPr lang="en-US" altLang="ko-KR" smtClean="0"/>
          </a:p>
          <a:p>
            <a:pPr lvl="0"/>
            <a:endParaRPr lang="ko-KR" altLang="en-US" smtClean="0"/>
          </a:p>
        </p:txBody>
      </p:sp>
      <p:sp>
        <p:nvSpPr>
          <p:cNvPr id="17" name="텍스트 개체 틀 7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525003" y="95549"/>
            <a:ext cx="4031187" cy="227225"/>
          </a:xfrm>
          <a:prstGeom prst="rect">
            <a:avLst/>
          </a:prstGeom>
        </p:spPr>
        <p:txBody>
          <a:bodyPr lIns="0" tIns="0" rIns="0" bIns="0"/>
          <a:lstStyle>
            <a:lvl1pPr algn="r">
              <a:buNone/>
              <a:defRPr lang="ko-KR" altLang="en-US" sz="1500" b="1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smtClean="0"/>
              <a:t>대제목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15pt Bold</a:t>
            </a:r>
            <a:endParaRPr lang="ko-KR" altLang="en-US"/>
          </a:p>
        </p:txBody>
      </p:sp>
      <p:grpSp>
        <p:nvGrpSpPr>
          <p:cNvPr id="23" name="그룹 1"/>
          <p:cNvGrpSpPr/>
          <p:nvPr userDrawn="1"/>
        </p:nvGrpSpPr>
        <p:grpSpPr>
          <a:xfrm>
            <a:off x="331936" y="-11892"/>
            <a:ext cx="72012" cy="428679"/>
            <a:chOff x="331883" y="177636"/>
            <a:chExt cx="72000" cy="428679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331883" y="177636"/>
              <a:ext cx="0" cy="4254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그림 21" descr="37.png"/>
            <p:cNvPicPr>
              <a:picLocks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31883" y="354315"/>
              <a:ext cx="72000" cy="252000"/>
            </a:xfrm>
            <a:prstGeom prst="rect">
              <a:avLst/>
            </a:prstGeom>
          </p:spPr>
        </p:pic>
      </p:grpSp>
      <p:cxnSp>
        <p:nvCxnSpPr>
          <p:cNvPr id="11" name="bar"/>
          <p:cNvCxnSpPr/>
          <p:nvPr userDrawn="1"/>
        </p:nvCxnSpPr>
        <p:spPr>
          <a:xfrm>
            <a:off x="-794" y="0"/>
            <a:ext cx="9906000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4783855" y="6593726"/>
            <a:ext cx="338288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fld id="{E958D18D-F60F-478C-9076-B979C2268E8B}" type="slidenum">
              <a:rPr lang="ko-KR" altLang="en-US" sz="1000" b="1">
                <a:solidFill>
                  <a:srgbClr val="000000">
                    <a:lumMod val="65000"/>
                    <a:lumOff val="35000"/>
                  </a:srgbClr>
                </a:solidFill>
              </a:rPr>
              <a:pPr algn="ctr">
                <a:defRPr/>
              </a:pPr>
              <a:t>‹#›</a:t>
            </a:fld>
            <a:r>
              <a:rPr lang="ko-KR" altLang="en-US" sz="1000" b="1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endParaRPr lang="ko-KR" altLang="en-US" sz="1000" b="1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788588" y="6600622"/>
            <a:ext cx="1772870" cy="162000"/>
            <a:chOff x="7787340" y="5595829"/>
            <a:chExt cx="1772586" cy="162000"/>
          </a:xfrm>
        </p:grpSpPr>
        <p:pic>
          <p:nvPicPr>
            <p:cNvPr id="30" name="그림 29" descr="Entrue-CI_1줄.png"/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82910" y="5595829"/>
              <a:ext cx="1077016" cy="1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그림 30"/>
            <p:cNvPicPr>
              <a:picLocks noChangeAspect="1"/>
            </p:cNvPicPr>
            <p:nvPr userDrawn="1"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38" t="58400" r="33936" b="26901"/>
            <a:stretch/>
          </p:blipFill>
          <p:spPr>
            <a:xfrm>
              <a:off x="7787340" y="5595829"/>
              <a:ext cx="636428" cy="1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9774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78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10.181.2.66:7010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개체 틀 1" descr="15.pn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8" r="539" b="551"/>
          <a:stretch>
            <a:fillRect/>
          </a:stretch>
        </p:blipFill>
        <p:spPr>
          <a:xfrm>
            <a:off x="317318" y="1177214"/>
            <a:ext cx="2114062" cy="3672232"/>
          </a:xfrm>
          <a:prstGeom prst="rect">
            <a:avLst/>
          </a:prstGeom>
        </p:spPr>
      </p:pic>
      <p:sp>
        <p:nvSpPr>
          <p:cNvPr id="8" name="메인 타이틀"/>
          <p:cNvSpPr>
            <a:spLocks noGrp="1"/>
          </p:cNvSpPr>
          <p:nvPr>
            <p:ph type="body" sz="quarter" idx="11"/>
          </p:nvPr>
        </p:nvSpPr>
        <p:spPr>
          <a:xfrm>
            <a:off x="2791619" y="2072481"/>
            <a:ext cx="6624638" cy="492443"/>
          </a:xfrm>
        </p:spPr>
        <p:txBody>
          <a:bodyPr/>
          <a:lstStyle/>
          <a:p>
            <a:pPr lvl="0"/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단가 예측</a:t>
            </a:r>
          </a:p>
        </p:txBody>
      </p:sp>
      <p:sp>
        <p:nvSpPr>
          <p:cNvPr id="9" name="서브 타이틀"/>
          <p:cNvSpPr>
            <a:spLocks noGrp="1"/>
          </p:cNvSpPr>
          <p:nvPr>
            <p:ph type="body" sz="quarter" idx="12"/>
          </p:nvPr>
        </p:nvSpPr>
        <p:spPr>
          <a:xfrm>
            <a:off x="2791272" y="3284984"/>
            <a:ext cx="6625699" cy="307777"/>
          </a:xfrm>
        </p:spPr>
        <p:txBody>
          <a:bodyPr/>
          <a:lstStyle/>
          <a:p>
            <a:pPr lvl="0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개선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Task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날짜"/>
          <p:cNvSpPr>
            <a:spLocks noGrp="1"/>
          </p:cNvSpPr>
          <p:nvPr>
            <p:ph type="body" sz="quarter" idx="13"/>
          </p:nvPr>
        </p:nvSpPr>
        <p:spPr>
          <a:xfrm>
            <a:off x="2791277" y="4262908"/>
            <a:ext cx="1729610" cy="246221"/>
          </a:xfrm>
        </p:spPr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2015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altLang="ko-KR" dirty="0" err="1" smtClean="0">
                <a:solidFill>
                  <a:srgbClr val="2929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Entrue</a:t>
            </a:r>
            <a:r>
              <a:rPr lang="en-US" altLang="ko-KR" dirty="0" smtClean="0">
                <a:solidFill>
                  <a:srgbClr val="2929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Consulting</a:t>
            </a:r>
            <a:endParaRPr lang="en-GB" altLang="ko-KR" dirty="0">
              <a:solidFill>
                <a:srgbClr val="2929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solidFill>
                  <a:srgbClr val="2929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LG CNS</a:t>
            </a:r>
            <a:endParaRPr lang="en-GB" altLang="ko-KR" dirty="0">
              <a:solidFill>
                <a:srgbClr val="2929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32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1860907"/>
            <a:ext cx="4680520" cy="444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 Resin ABS : Trend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(3/3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Resin ABS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가격과 유가의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Trend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패턴이 유사하며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유가가 선행함을 확인함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Group 105"/>
          <p:cNvGrpSpPr>
            <a:grpSpLocks/>
          </p:cNvGrpSpPr>
          <p:nvPr/>
        </p:nvGrpSpPr>
        <p:grpSpPr bwMode="auto">
          <a:xfrm>
            <a:off x="273050" y="1603092"/>
            <a:ext cx="9359900" cy="244475"/>
            <a:chOff x="2355" y="981"/>
            <a:chExt cx="1275" cy="154"/>
          </a:xfrm>
        </p:grpSpPr>
        <p:sp>
          <p:nvSpPr>
            <p:cNvPr id="16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Resin ABS </a:t>
              </a:r>
              <a:r>
                <a:rPr lang="ko-KR" altLang="en-US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가격 및 유가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Trend 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비교</a:t>
              </a:r>
            </a:p>
          </p:txBody>
        </p:sp>
        <p:sp>
          <p:nvSpPr>
            <p:cNvPr id="17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아래쪽 화살표 7"/>
          <p:cNvSpPr/>
          <p:nvPr/>
        </p:nvSpPr>
        <p:spPr>
          <a:xfrm rot="19614214">
            <a:off x="3310008" y="2689201"/>
            <a:ext cx="204341" cy="43204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아래쪽 화살표 17"/>
          <p:cNvSpPr/>
          <p:nvPr/>
        </p:nvSpPr>
        <p:spPr>
          <a:xfrm rot="20539830">
            <a:off x="3537837" y="4978173"/>
            <a:ext cx="204341" cy="43204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28864" y="2996952"/>
            <a:ext cx="576064" cy="43204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37873" y="5109460"/>
            <a:ext cx="576064" cy="43204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4953000" y="2752057"/>
            <a:ext cx="216024" cy="2544556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6769" y="2924944"/>
            <a:ext cx="4077498" cy="93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Resin ABS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가격은 과거 유가의 영향을 받아 변화함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0472" y="4383106"/>
            <a:ext cx="494461" cy="2520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/kg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2480" y="2060848"/>
            <a:ext cx="494461" cy="2520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USD/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배럴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06769" y="4167082"/>
            <a:ext cx="4077498" cy="93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유가가 선행하지만 유가 흐름을 그대로 따르지 않고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가격은 급격하게 변하는 경향이 있음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6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 Resin ABS :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Cost Driver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시차 분석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가격은 유가보다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 후행하며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유가 변화보다 느리지만 급격하게 변화하는 경향이 있음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273050" y="1603092"/>
            <a:ext cx="4679950" cy="244475"/>
            <a:chOff x="2355" y="981"/>
            <a:chExt cx="1275" cy="154"/>
          </a:xfrm>
        </p:grpSpPr>
        <p:sp>
          <p:nvSpPr>
            <p:cNvPr id="6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유가 및 구매 가격 시차 분석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73050" y="1988840"/>
            <a:ext cx="4679950" cy="64807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교차 상관성 분석 결과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유가가 구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가격에 비해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 선행함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각각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시차를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변화시키며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상관성이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높은 시차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53215"/>
              </p:ext>
            </p:extLst>
          </p:nvPr>
        </p:nvGraphicFramePr>
        <p:xfrm>
          <a:off x="3440831" y="3109325"/>
          <a:ext cx="1258971" cy="2834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7673"/>
                <a:gridCol w="831298"/>
              </a:tblGrid>
              <a:tr h="1754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lt"/>
                        </a:rPr>
                        <a:t>시차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lt"/>
                        </a:rPr>
                        <a:t>0.837355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lt"/>
                        </a:rPr>
                        <a:t>0.858574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lt"/>
                        </a:rPr>
                        <a:t>0.871782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lt"/>
                        </a:rPr>
                        <a:t>0.884596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lt"/>
                        </a:rPr>
                        <a:t>0.892899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lt"/>
                        </a:rPr>
                        <a:t>0.904351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  <a:latin typeface="+mn-lt"/>
                        </a:rPr>
                        <a:t>7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  <a:latin typeface="+mn-lt"/>
                        </a:rPr>
                        <a:t>0.906419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7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lt"/>
                        </a:rPr>
                        <a:t>0.904968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lt"/>
                        </a:rPr>
                        <a:t>0.900717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lt"/>
                        </a:rPr>
                        <a:t>0.894892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lt"/>
                        </a:rPr>
                        <a:t>0.884216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lt"/>
                        </a:rPr>
                        <a:t>0.864642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lt"/>
                        </a:rPr>
                        <a:t>0.838667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lt"/>
                        </a:rPr>
                        <a:t>0.817318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4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lt"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lt"/>
                        </a:rPr>
                        <a:t>0.779843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273050" y="3003001"/>
            <a:ext cx="2945347" cy="2940964"/>
            <a:chOff x="273050" y="3003001"/>
            <a:chExt cx="2945347" cy="294096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050" y="3003001"/>
              <a:ext cx="2945347" cy="2940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직선 연결선 11"/>
            <p:cNvCxnSpPr/>
            <p:nvPr/>
          </p:nvCxnSpPr>
          <p:spPr>
            <a:xfrm>
              <a:off x="1664088" y="3348900"/>
              <a:ext cx="0" cy="216833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05"/>
          <p:cNvGrpSpPr>
            <a:grpSpLocks/>
          </p:cNvGrpSpPr>
          <p:nvPr/>
        </p:nvGrpSpPr>
        <p:grpSpPr bwMode="auto">
          <a:xfrm>
            <a:off x="5385048" y="1603092"/>
            <a:ext cx="4247902" cy="244475"/>
            <a:chOff x="2355" y="981"/>
            <a:chExt cx="1275" cy="154"/>
          </a:xfrm>
        </p:grpSpPr>
        <p:sp>
          <p:nvSpPr>
            <p:cNvPr id="17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Trend </a:t>
              </a:r>
              <a:r>
                <a:rPr lang="ko-KR" altLang="en-US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산포도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85048" y="1988839"/>
            <a:ext cx="4247902" cy="101416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7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주가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말 유가의 급격한 하락을 가장 잘 설명하는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선행 주차로 판단됨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가격은 유가 변화에 대해 시차를 두고 급격하게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변화하는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경향이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385048" y="3348901"/>
            <a:ext cx="4032448" cy="2959824"/>
            <a:chOff x="5385049" y="3444690"/>
            <a:chExt cx="2016224" cy="2432582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5049" y="3444690"/>
              <a:ext cx="2016224" cy="2432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직선 연결선 21"/>
            <p:cNvCxnSpPr/>
            <p:nvPr/>
          </p:nvCxnSpPr>
          <p:spPr>
            <a:xfrm>
              <a:off x="6825208" y="3725124"/>
              <a:ext cx="0" cy="18360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000772" y="3725124"/>
              <a:ext cx="0" cy="18360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6560632" y="3725124"/>
              <a:ext cx="0" cy="18360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426100" y="3146283"/>
            <a:ext cx="3343324" cy="28271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2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시차 반영 </a:t>
            </a:r>
            <a:r>
              <a:rPr lang="en-US" altLang="ko-KR" sz="12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Trend</a:t>
            </a:r>
            <a:endParaRPr lang="en-US" altLang="ko-KR" sz="12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8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416" y="1556792"/>
            <a:ext cx="4354246" cy="434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 Resin ABS 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요인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(Cost Driver)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링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가격과 유가의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Regression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R2 &gt; 0.9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매우 높지만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설명이 안 되는 부분이 존재함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19870" y="1916832"/>
            <a:ext cx="3388729" cy="3316414"/>
            <a:chOff x="1784648" y="3064914"/>
            <a:chExt cx="2123951" cy="2168332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648" y="3064914"/>
              <a:ext cx="2123951" cy="2168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7" name="직선 연결선 26"/>
            <p:cNvCxnSpPr/>
            <p:nvPr/>
          </p:nvCxnSpPr>
          <p:spPr>
            <a:xfrm flipH="1">
              <a:off x="2108969" y="3505054"/>
              <a:ext cx="1512168" cy="1296144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549273" y="5350685"/>
            <a:ext cx="3388729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가격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8.017×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유가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+ 1679.742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088904" y="1700809"/>
            <a:ext cx="1065262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 </a:t>
            </a:r>
            <a:r>
              <a:rPr lang="ko-KR" altLang="en-US" sz="1100" b="1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207123" y="1700809"/>
            <a:ext cx="4411539" cy="12961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88904" y="3134387"/>
            <a:ext cx="1065262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요인으로</a:t>
            </a:r>
            <a:endParaRPr lang="en-US" altLang="ko-KR" sz="1100" b="1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(Cost Driver)</a:t>
            </a:r>
          </a:p>
          <a:p>
            <a:pPr algn="ctr"/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설명되는 부분</a:t>
            </a:r>
            <a:endParaRPr lang="en-US" altLang="ko-KR" sz="1100" b="1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07123" y="3134387"/>
            <a:ext cx="4411539" cy="12961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88904" y="4567966"/>
            <a:ext cx="1065262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요인으로 </a:t>
            </a:r>
            <a:r>
              <a:rPr lang="en-US" altLang="ko-KR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설명되지 않는 </a:t>
            </a:r>
            <a:r>
              <a:rPr lang="en-US" altLang="ko-KR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  <a:endParaRPr lang="en-US" altLang="ko-KR" sz="1100" b="1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07123" y="4567966"/>
            <a:ext cx="4411539" cy="1296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05128" y="6020693"/>
            <a:ext cx="1728191" cy="28803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 요인 분석 대상</a:t>
            </a:r>
            <a:endParaRPr lang="en-US" altLang="ko-KR" sz="12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꺾인 연결선 5"/>
          <p:cNvCxnSpPr>
            <a:endCxn id="17" idx="1"/>
          </p:cNvCxnSpPr>
          <p:nvPr/>
        </p:nvCxnSpPr>
        <p:spPr>
          <a:xfrm>
            <a:off x="5601072" y="5864110"/>
            <a:ext cx="504056" cy="300599"/>
          </a:xfrm>
          <a:prstGeom prst="bentConnector3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왼쪽/오른쪽 화살표 7"/>
          <p:cNvSpPr/>
          <p:nvPr/>
        </p:nvSpPr>
        <p:spPr>
          <a:xfrm>
            <a:off x="2792760" y="2564904"/>
            <a:ext cx="864096" cy="340615"/>
          </a:xfrm>
          <a:prstGeom prst="leftRightArrow">
            <a:avLst/>
          </a:prstGeom>
          <a:solidFill>
            <a:srgbClr val="00B0F0">
              <a:alpha val="2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Group 105"/>
          <p:cNvGrpSpPr>
            <a:grpSpLocks/>
          </p:cNvGrpSpPr>
          <p:nvPr/>
        </p:nvGrpSpPr>
        <p:grpSpPr bwMode="auto">
          <a:xfrm>
            <a:off x="4088904" y="1268760"/>
            <a:ext cx="5544046" cy="244475"/>
            <a:chOff x="2355" y="981"/>
            <a:chExt cx="1275" cy="154"/>
          </a:xfrm>
        </p:grpSpPr>
        <p:sp>
          <p:nvSpPr>
            <p:cNvPr id="22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결과 </a:t>
              </a:r>
              <a:r>
                <a:rPr lang="en-US" altLang="ko-KR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Trend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Group 105"/>
          <p:cNvGrpSpPr>
            <a:grpSpLocks/>
          </p:cNvGrpSpPr>
          <p:nvPr/>
        </p:nvGrpSpPr>
        <p:grpSpPr bwMode="auto">
          <a:xfrm>
            <a:off x="273050" y="1268760"/>
            <a:ext cx="3527822" cy="244475"/>
            <a:chOff x="2355" y="981"/>
            <a:chExt cx="1275" cy="154"/>
          </a:xfrm>
        </p:grpSpPr>
        <p:sp>
          <p:nvSpPr>
            <p:cNvPr id="25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결과 산포</a:t>
              </a:r>
              <a:r>
                <a:rPr lang="ko-KR" altLang="en-US" sz="1400" b="1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496616" y="4010875"/>
            <a:ext cx="2088232" cy="49824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유가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 가격 관계선</a:t>
            </a:r>
            <a:endParaRPr lang="en-US" altLang="ko-KR" sz="11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요인으로 설명되는 부분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08584" y="2521448"/>
            <a:ext cx="1811764" cy="4275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11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요인으로 설명되지 않는 부</a:t>
            </a:r>
            <a:r>
              <a:rPr lang="ko-KR" altLang="en-US" sz="11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sz="11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13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 Resin ABS 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요인 모델링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가격에서 외부 요인을 제거했을 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과거의 구매 가격과 상관성이 존재함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과거 가격을 참고하여 현재 가격 결정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556792"/>
            <a:ext cx="3527823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연결선 9"/>
          <p:cNvCxnSpPr/>
          <p:nvPr/>
        </p:nvCxnSpPr>
        <p:spPr>
          <a:xfrm flipH="1">
            <a:off x="882575" y="2093064"/>
            <a:ext cx="2663318" cy="202380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17701" y="3828832"/>
            <a:ext cx="172819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상관 계수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 =0.823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040" y="1929995"/>
            <a:ext cx="4305622" cy="416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76537" y="2041889"/>
            <a:ext cx="2016224" cy="5361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최적 모델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ARIMA (2,0,0)</a:t>
            </a:r>
          </a:p>
          <a:p>
            <a:pPr algn="ctr"/>
            <a:r>
              <a:rPr lang="en-US" altLang="ko-KR" sz="1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en-US" altLang="ko-KR" sz="1100" b="1" baseline="-25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 0.95×Y</a:t>
            </a:r>
            <a:r>
              <a:rPr lang="en-US" altLang="ko-KR" sz="11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t-1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– 0.16×Y</a:t>
            </a:r>
            <a:r>
              <a:rPr lang="en-US" altLang="ko-KR" sz="1100" b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t-2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088904" y="1929995"/>
            <a:ext cx="1065262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</a:t>
            </a:r>
            <a:r>
              <a:rPr lang="ko-KR" altLang="en-US" sz="1100" b="1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요인으로 </a:t>
            </a:r>
            <a:r>
              <a:rPr lang="en-US" altLang="ko-KR" sz="1100" b="1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1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설명되지 않는 </a:t>
            </a:r>
            <a:r>
              <a:rPr lang="en-US" altLang="ko-KR" sz="1100" b="1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1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  <a:endParaRPr lang="en-US" altLang="ko-KR" sz="1100" b="1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07123" y="1929995"/>
            <a:ext cx="4411539" cy="12961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88904" y="3363573"/>
            <a:ext cx="1065262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</a:t>
            </a:r>
            <a:r>
              <a:rPr lang="ko-KR" altLang="en-US" sz="1100" b="1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</a:t>
            </a:r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요인으로</a:t>
            </a:r>
            <a:endParaRPr lang="en-US" altLang="ko-KR" sz="1100" b="1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설명되는 부분</a:t>
            </a:r>
            <a:endParaRPr lang="en-US" altLang="ko-KR" sz="1100" b="1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07123" y="3363573"/>
            <a:ext cx="4411539" cy="12961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88904" y="4797152"/>
            <a:ext cx="1065262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</a:t>
            </a:r>
          </a:p>
          <a:p>
            <a:pPr algn="ctr"/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모델로 </a:t>
            </a:r>
            <a:r>
              <a:rPr lang="en-US" altLang="ko-KR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설명되지 않은 부분</a:t>
            </a:r>
            <a:endParaRPr lang="en-US" altLang="ko-KR" sz="1100" b="1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07123" y="4797152"/>
            <a:ext cx="4411539" cy="12961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Group 105"/>
          <p:cNvGrpSpPr>
            <a:grpSpLocks/>
          </p:cNvGrpSpPr>
          <p:nvPr/>
        </p:nvGrpSpPr>
        <p:grpSpPr bwMode="auto">
          <a:xfrm>
            <a:off x="4088904" y="1528341"/>
            <a:ext cx="5544046" cy="244475"/>
            <a:chOff x="2355" y="981"/>
            <a:chExt cx="1275" cy="154"/>
          </a:xfrm>
        </p:grpSpPr>
        <p:sp>
          <p:nvSpPr>
            <p:cNvPr id="24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결과 </a:t>
              </a:r>
              <a:r>
                <a:rPr lang="en-US" altLang="ko-KR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Trend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7" name="Group 105"/>
          <p:cNvGrpSpPr>
            <a:grpSpLocks/>
          </p:cNvGrpSpPr>
          <p:nvPr/>
        </p:nvGrpSpPr>
        <p:grpSpPr bwMode="auto">
          <a:xfrm>
            <a:off x="273050" y="1528341"/>
            <a:ext cx="3527822" cy="244475"/>
            <a:chOff x="2355" y="981"/>
            <a:chExt cx="1275" cy="154"/>
          </a:xfrm>
        </p:grpSpPr>
        <p:sp>
          <p:nvSpPr>
            <p:cNvPr id="38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결과 산포</a:t>
              </a:r>
              <a:r>
                <a:rPr lang="ko-KR" altLang="en-US" sz="1400" b="1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73050" y="4797153"/>
            <a:ext cx="3599830" cy="12961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요인에 관계 없이 과거 구매 가격을 참고하여 결정</a:t>
            </a:r>
            <a:endParaRPr lang="en-US" altLang="ko-KR" sz="105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유가 하락에 비해 구매 가격이 늦지만 급격히 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변화하는 요인임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 전 가격이 상승한 경우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주도 상승 경향이 높음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2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 전 가격이 상승한 경우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금주는 하락 경향이 존재</a:t>
            </a:r>
            <a:endParaRPr lang="en-US" altLang="ko-KR" sz="105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71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403" y="1929994"/>
            <a:ext cx="4353547" cy="416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 Resin ABS 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예측 모델 수립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요인과 내부 요인의 변화를 모두 적용했을 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가격 설명력이 높음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8544" y="5153393"/>
            <a:ext cx="223224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상관 계수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 =0.985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11327" y="2060848"/>
            <a:ext cx="2685489" cy="3002603"/>
            <a:chOff x="373540" y="1614037"/>
            <a:chExt cx="3806893" cy="3801228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540" y="1614037"/>
              <a:ext cx="3806893" cy="3801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" name="직선 연결선 15"/>
            <p:cNvCxnSpPr/>
            <p:nvPr/>
          </p:nvCxnSpPr>
          <p:spPr>
            <a:xfrm flipH="1">
              <a:off x="932155" y="2237080"/>
              <a:ext cx="2899382" cy="2383840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05"/>
          <p:cNvGrpSpPr>
            <a:grpSpLocks/>
          </p:cNvGrpSpPr>
          <p:nvPr/>
        </p:nvGrpSpPr>
        <p:grpSpPr bwMode="auto">
          <a:xfrm>
            <a:off x="4088904" y="1268760"/>
            <a:ext cx="5544046" cy="244475"/>
            <a:chOff x="2355" y="981"/>
            <a:chExt cx="1275" cy="154"/>
          </a:xfrm>
        </p:grpSpPr>
        <p:sp>
          <p:nvSpPr>
            <p:cNvPr id="9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결과 </a:t>
              </a:r>
              <a:r>
                <a:rPr lang="en-US" altLang="ko-KR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Trend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273050" y="1268760"/>
            <a:ext cx="3527822" cy="244475"/>
            <a:chOff x="2355" y="981"/>
            <a:chExt cx="1275" cy="154"/>
          </a:xfrm>
        </p:grpSpPr>
        <p:sp>
          <p:nvSpPr>
            <p:cNvPr id="12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결과 산포</a:t>
              </a:r>
              <a:r>
                <a:rPr lang="ko-KR" altLang="en-US" sz="1400" b="1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088904" y="1929995"/>
            <a:ext cx="1065262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 가격</a:t>
            </a:r>
            <a:endParaRPr lang="en-US" altLang="ko-KR" sz="1100" b="1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07123" y="1929995"/>
            <a:ext cx="4411539" cy="12961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88904" y="3363573"/>
            <a:ext cx="1065262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요인 모델</a:t>
            </a:r>
            <a:r>
              <a:rPr lang="en-US" altLang="ko-KR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207123" y="3363573"/>
            <a:ext cx="4411539" cy="12961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88904" y="4797152"/>
            <a:ext cx="1065262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요인 모델 </a:t>
            </a:r>
            <a:endParaRPr lang="en-US" altLang="ko-KR" sz="1100" b="1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</a:p>
          <a:p>
            <a:pPr algn="ctr"/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 요인</a:t>
            </a:r>
            <a:r>
              <a:rPr lang="en-US" altLang="ko-KR" sz="1100" b="1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endParaRPr lang="en-US" altLang="ko-KR" sz="1100" b="1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07123" y="4797152"/>
            <a:ext cx="4411539" cy="12961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왼쪽/오른쪽 화살표 26"/>
          <p:cNvSpPr/>
          <p:nvPr/>
        </p:nvSpPr>
        <p:spPr>
          <a:xfrm>
            <a:off x="2546639" y="2740508"/>
            <a:ext cx="504056" cy="340615"/>
          </a:xfrm>
          <a:prstGeom prst="leftRightArrow">
            <a:avLst/>
          </a:prstGeom>
          <a:solidFill>
            <a:srgbClr val="00B0F0">
              <a:alpha val="2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5702" y="2569427"/>
            <a:ext cx="1503042" cy="4275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105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 요인을 반영하여</a:t>
            </a:r>
            <a:endParaRPr lang="en-US" altLang="ko-KR" sz="105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편차 축소</a:t>
            </a:r>
            <a:endParaRPr lang="en-US" altLang="ko-KR" sz="105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321152" y="2204864"/>
            <a:ext cx="216024" cy="3528392"/>
          </a:xfrm>
          <a:prstGeom prst="rect">
            <a:avLst/>
          </a:prstGeom>
          <a:solidFill>
            <a:srgbClr val="FF0000">
              <a:alpha val="1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89291" y="2204864"/>
            <a:ext cx="216024" cy="3528392"/>
          </a:xfrm>
          <a:prstGeom prst="rect">
            <a:avLst/>
          </a:prstGeom>
          <a:solidFill>
            <a:srgbClr val="FF0000">
              <a:alpha val="1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914853" y="2204864"/>
            <a:ext cx="288032" cy="3528392"/>
          </a:xfrm>
          <a:prstGeom prst="rect">
            <a:avLst/>
          </a:prstGeom>
          <a:solidFill>
            <a:srgbClr val="FF0000">
              <a:alpha val="1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8544" y="5589240"/>
            <a:ext cx="2232248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예측력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98.9%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59731" y="4484844"/>
            <a:ext cx="4101782" cy="427525"/>
          </a:xfrm>
          <a:prstGeom prst="rect">
            <a:avLst/>
          </a:prstGeom>
          <a:solidFill>
            <a:srgbClr val="FFFFCC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전체적인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Trend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유가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요인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설명 가능하지만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급격한 가격 변동은 내부 요인이 추가되어야 함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 Resin ABS 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예측력 확인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 선행 예측 결과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Resin ABS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가격은 상승 후 다시 하락할 것으로 전망됨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유가 하락 전망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3050" y="1844824"/>
            <a:ext cx="4535934" cy="4299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유가의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선행성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및 구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가격의 자기 상관성을 반영한 예측 모델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375485"/>
              </p:ext>
            </p:extLst>
          </p:nvPr>
        </p:nvGraphicFramePr>
        <p:xfrm>
          <a:off x="541137" y="4336504"/>
          <a:ext cx="263302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2092"/>
                <a:gridCol w="565468"/>
                <a:gridCol w="565468"/>
              </a:tblGrid>
              <a:tr h="1710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예측치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실적치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1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2015W47</a:t>
                      </a:r>
                      <a:r>
                        <a:rPr lang="en-US" altLang="ko-KR" sz="9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(11/16~11/22)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2,014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2,038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1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2015W48</a:t>
                      </a:r>
                      <a:r>
                        <a:rPr lang="en-US" altLang="ko-KR" sz="9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(11/23~11/29)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2,022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2,026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1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2015W49</a:t>
                      </a:r>
                      <a:r>
                        <a:rPr lang="en-US" altLang="ko-KR" sz="9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(11/30~12/05)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2,051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2,129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1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2015W50</a:t>
                      </a:r>
                      <a:r>
                        <a:rPr lang="en-US" altLang="ko-KR" sz="9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(12/06~12/12)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2,043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2015W51</a:t>
                      </a:r>
                      <a:r>
                        <a:rPr lang="en-US" altLang="ko-KR" sz="9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(12/13~12/19)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2,033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2015W52</a:t>
                      </a:r>
                      <a:r>
                        <a:rPr lang="en-US" altLang="ko-KR" sz="9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(12/20~12/26)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2,034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2016W01</a:t>
                      </a:r>
                      <a:r>
                        <a:rPr lang="en-US" altLang="ko-KR" sz="9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(12/27~01/03)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2,017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1" y="2564904"/>
            <a:ext cx="4535933" cy="138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285553" y="2706062"/>
            <a:ext cx="307408" cy="1123153"/>
          </a:xfrm>
          <a:prstGeom prst="rect">
            <a:avLst/>
          </a:prstGeom>
          <a:solidFill>
            <a:srgbClr val="FF0000">
              <a:alpha val="1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849361" y="2404937"/>
            <a:ext cx="872383" cy="21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2015W47</a:t>
            </a:r>
          </a:p>
          <a:p>
            <a:pPr algn="ctr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(11/16~11/22)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285553" y="2713496"/>
            <a:ext cx="0" cy="11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60236" y="5373216"/>
            <a:ext cx="2160240" cy="457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주간 예측 정확도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98.3%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29427" y="4085164"/>
            <a:ext cx="1152128" cy="28803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/kg</a:t>
            </a:r>
          </a:p>
        </p:txBody>
      </p:sp>
      <p:grpSp>
        <p:nvGrpSpPr>
          <p:cNvPr id="14" name="Group 105"/>
          <p:cNvGrpSpPr>
            <a:grpSpLocks/>
          </p:cNvGrpSpPr>
          <p:nvPr/>
        </p:nvGrpSpPr>
        <p:grpSpPr bwMode="auto">
          <a:xfrm>
            <a:off x="273050" y="1456333"/>
            <a:ext cx="4535934" cy="244475"/>
            <a:chOff x="2355" y="981"/>
            <a:chExt cx="1275" cy="154"/>
          </a:xfrm>
        </p:grpSpPr>
        <p:sp>
          <p:nvSpPr>
            <p:cNvPr id="19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400" b="1" kern="0" noProof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예측 </a:t>
              </a:r>
              <a:r>
                <a:rPr lang="en-US" altLang="ko-KR" sz="1400" b="1" kern="0" noProof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Trend </a:t>
              </a:r>
              <a:r>
                <a:rPr lang="ko-KR" altLang="en-US" sz="1400" b="1" kern="0" noProof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</a:t>
              </a:r>
              <a:r>
                <a:rPr lang="ko-KR" altLang="en-US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예측력 검토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73050" y="2319133"/>
            <a:ext cx="3343324" cy="28271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sz="12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Resin ABS </a:t>
            </a:r>
            <a:r>
              <a:rPr lang="ko-KR" altLang="en-US" sz="12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 </a:t>
            </a:r>
            <a:r>
              <a:rPr lang="en-US" altLang="ko-KR" sz="12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Trend</a:t>
            </a:r>
            <a:endParaRPr lang="en-US" altLang="ko-KR" sz="12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4288" y="2572996"/>
            <a:ext cx="648072" cy="2520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/kg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3050" y="3933056"/>
            <a:ext cx="3343324" cy="28271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2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예측력 검토</a:t>
            </a:r>
            <a:endParaRPr lang="en-US" altLang="ko-KR" sz="12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44688" y="3788755"/>
            <a:ext cx="872383" cy="21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Group 105"/>
          <p:cNvGrpSpPr>
            <a:grpSpLocks/>
          </p:cNvGrpSpPr>
          <p:nvPr/>
        </p:nvGrpSpPr>
        <p:grpSpPr bwMode="auto">
          <a:xfrm>
            <a:off x="5241032" y="1456333"/>
            <a:ext cx="4374990" cy="244475"/>
            <a:chOff x="2355" y="981"/>
            <a:chExt cx="1275" cy="154"/>
          </a:xfrm>
        </p:grpSpPr>
        <p:sp>
          <p:nvSpPr>
            <p:cNvPr id="29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400" b="1" kern="0" noProof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PDS </a:t>
              </a:r>
              <a:r>
                <a:rPr lang="ko-KR" altLang="en-US" sz="1400" b="1" kern="0" noProof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예측력과 비교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703896"/>
              </p:ext>
            </p:extLst>
          </p:nvPr>
        </p:nvGraphicFramePr>
        <p:xfrm>
          <a:off x="5265982" y="4365105"/>
          <a:ext cx="4385192" cy="1584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3707"/>
                <a:gridCol w="1235220"/>
                <a:gridCol w="1235220"/>
                <a:gridCol w="851045"/>
              </a:tblGrid>
              <a:tr h="328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9935" marR="169935" marT="84967" marB="8496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ko-KR" altLang="en-US" sz="10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실적치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9935" marR="169935" marT="84967" marB="8496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ko-KR" altLang="en-US" sz="10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예측치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9935" marR="169935" marT="84967" marB="8496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예측력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9935" marR="169935" marT="84967" marB="8496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27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PDS</a:t>
                      </a:r>
                      <a:r>
                        <a:rPr lang="en-US" altLang="ko-KR" sz="10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9935" marR="169935" marT="84967" marB="8496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1194.25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(USD/ton)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9935" marR="169935" marT="84967" marB="8496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1012.00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(USD/ton)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9935" marR="169935" marT="84967" marB="8496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92.6%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9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</a:t>
                      </a:r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</a:p>
                    <a:p>
                      <a:pPr algn="ctr"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9935" marR="169935" marT="84967" marB="8496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2008.00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/kg)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9935" marR="169935" marT="84967" marB="8496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2042.00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/kg)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9935" marR="169935" marT="84967" marB="8496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98.3%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241032" y="1844824"/>
            <a:ext cx="3672408" cy="28271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예측 대상의 차이로 직접적인 비교는 어려움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772756"/>
              </p:ext>
            </p:extLst>
          </p:nvPr>
        </p:nvGraphicFramePr>
        <p:xfrm>
          <a:off x="5265982" y="2274789"/>
          <a:ext cx="4350040" cy="1298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978"/>
                <a:gridCol w="627542"/>
                <a:gridCol w="2246528"/>
                <a:gridCol w="662992"/>
              </a:tblGrid>
              <a:tr h="269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 주기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 대상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14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PDS</a:t>
                      </a:r>
                      <a:r>
                        <a:rPr lang="en-US" altLang="ko-KR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Month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Resin</a:t>
                      </a:r>
                      <a:r>
                        <a:rPr lang="en-US" altLang="ko-KR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시장가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USD/ton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</a:t>
                      </a:r>
                      <a:r>
                        <a:rPr lang="en-US" altLang="ko-KR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</a:p>
                    <a:p>
                      <a:pPr algn="ctr" latinLnBrk="1"/>
                      <a:r>
                        <a:rPr lang="ko-KR" altLang="en-US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Week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</a:t>
                      </a:r>
                      <a:r>
                        <a:rPr lang="en-US" altLang="ko-KR" sz="9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Part.No</a:t>
                      </a:r>
                      <a:r>
                        <a:rPr lang="en-US" altLang="ko-KR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가격 평균치</a:t>
                      </a:r>
                      <a:r>
                        <a:rPr lang="en-US" altLang="ko-KR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(Resin</a:t>
                      </a:r>
                      <a:r>
                        <a:rPr lang="en-US" altLang="ko-KR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시장가</a:t>
                      </a:r>
                      <a:r>
                        <a:rPr lang="ko-KR" altLang="en-US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가공비 </a:t>
                      </a:r>
                      <a:r>
                        <a:rPr lang="en-US" altLang="ko-KR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부대비용</a:t>
                      </a:r>
                      <a:r>
                        <a:rPr lang="en-US" altLang="ko-KR" sz="9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/kg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241032" y="3946463"/>
            <a:ext cx="4374990" cy="28271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PDS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구매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Task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모두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90%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이상의 예측력을 보임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747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4.1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Resin ABS :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(1/3)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Spec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가격을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 No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 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가격을 예측하고자 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629034"/>
              </p:ext>
            </p:extLst>
          </p:nvPr>
        </p:nvGraphicFramePr>
        <p:xfrm>
          <a:off x="5729378" y="2315333"/>
          <a:ext cx="3806190" cy="2399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5980"/>
                <a:gridCol w="1679893"/>
                <a:gridCol w="1270317"/>
              </a:tblGrid>
              <a:tr h="265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예시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5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종속변수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가격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가격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648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독립변수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b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경과시간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경과시간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64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입고수량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입고실적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64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Maker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</a:t>
                      </a:r>
                      <a:r>
                        <a:rPr lang="en-US" altLang="ko-KR" sz="10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CHEM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564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Super White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564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 Number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4197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564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Grade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HG-173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564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 Flammability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UL94 HB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5729378" y="1412776"/>
            <a:ext cx="3872594" cy="244475"/>
            <a:chOff x="2355" y="981"/>
            <a:chExt cx="1275" cy="154"/>
          </a:xfrm>
        </p:grpSpPr>
        <p:sp>
          <p:nvSpPr>
            <p:cNvPr id="12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Simulation</a:t>
              </a:r>
              <a:r>
                <a:rPr lang="ko-KR" altLang="en-US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대상 선정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29378" y="1789293"/>
            <a:ext cx="3903572" cy="34356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건수가 가장 많은 대표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Spec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선정함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Group 105"/>
          <p:cNvGrpSpPr>
            <a:grpSpLocks/>
          </p:cNvGrpSpPr>
          <p:nvPr/>
        </p:nvGrpSpPr>
        <p:grpSpPr bwMode="auto">
          <a:xfrm>
            <a:off x="272480" y="1412776"/>
            <a:ext cx="4896544" cy="244475"/>
            <a:chOff x="2355" y="981"/>
            <a:chExt cx="1275" cy="154"/>
          </a:xfrm>
        </p:grpSpPr>
        <p:sp>
          <p:nvSpPr>
            <p:cNvPr id="16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Simulation </a:t>
              </a:r>
              <a:r>
                <a:rPr lang="ko-KR" altLang="en-US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방안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52992" y="2681664"/>
            <a:ext cx="87438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Spec #1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3562" y="4037003"/>
            <a:ext cx="87438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Spec #2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589096" y="2419983"/>
            <a:ext cx="0" cy="8476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589096" y="3267601"/>
            <a:ext cx="27363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 24"/>
          <p:cNvSpPr/>
          <p:nvPr/>
        </p:nvSpPr>
        <p:spPr>
          <a:xfrm>
            <a:off x="1667146" y="2629077"/>
            <a:ext cx="2265770" cy="469706"/>
          </a:xfrm>
          <a:custGeom>
            <a:avLst/>
            <a:gdLst>
              <a:gd name="connsiteX0" fmla="*/ 0 w 2265770"/>
              <a:gd name="connsiteY0" fmla="*/ 16529 h 469706"/>
              <a:gd name="connsiteX1" fmla="*/ 445062 w 2265770"/>
              <a:gd name="connsiteY1" fmla="*/ 24621 h 469706"/>
              <a:gd name="connsiteX2" fmla="*/ 695915 w 2265770"/>
              <a:gd name="connsiteY2" fmla="*/ 251198 h 469706"/>
              <a:gd name="connsiteX3" fmla="*/ 987228 w 2265770"/>
              <a:gd name="connsiteY3" fmla="*/ 364486 h 469706"/>
              <a:gd name="connsiteX4" fmla="*/ 1359462 w 2265770"/>
              <a:gd name="connsiteY4" fmla="*/ 453499 h 469706"/>
              <a:gd name="connsiteX5" fmla="*/ 2265770 w 2265770"/>
              <a:gd name="connsiteY5" fmla="*/ 469683 h 46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5770" h="469706">
                <a:moveTo>
                  <a:pt x="0" y="16529"/>
                </a:moveTo>
                <a:cubicBezTo>
                  <a:pt x="164538" y="1019"/>
                  <a:pt x="329076" y="-14491"/>
                  <a:pt x="445062" y="24621"/>
                </a:cubicBezTo>
                <a:cubicBezTo>
                  <a:pt x="561048" y="63733"/>
                  <a:pt x="605554" y="194554"/>
                  <a:pt x="695915" y="251198"/>
                </a:cubicBezTo>
                <a:cubicBezTo>
                  <a:pt x="786276" y="307842"/>
                  <a:pt x="876637" y="330769"/>
                  <a:pt x="987228" y="364486"/>
                </a:cubicBezTo>
                <a:cubicBezTo>
                  <a:pt x="1097819" y="398203"/>
                  <a:pt x="1146372" y="435966"/>
                  <a:pt x="1359462" y="453499"/>
                </a:cubicBezTo>
                <a:cubicBezTo>
                  <a:pt x="1572552" y="471032"/>
                  <a:pt x="2265770" y="469683"/>
                  <a:pt x="2265770" y="46968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94638" y="3144490"/>
            <a:ext cx="874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경과시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간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57048" y="2200294"/>
            <a:ext cx="874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1589096" y="3754416"/>
            <a:ext cx="0" cy="8476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589096" y="4602034"/>
            <a:ext cx="27363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94638" y="4478923"/>
            <a:ext cx="874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경과시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간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57048" y="3534727"/>
            <a:ext cx="874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667146" y="3953962"/>
            <a:ext cx="2265770" cy="5249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7708" y="1791145"/>
            <a:ext cx="26025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9545" y="1791145"/>
            <a:ext cx="2717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Spec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 구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가격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Trend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산정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7708" y="4808185"/>
            <a:ext cx="26025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9545" y="4808185"/>
            <a:ext cx="3745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Spec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조합과 구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가격의 관계 모델링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7708" y="5805264"/>
            <a:ext cx="26025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9545" y="5805264"/>
            <a:ext cx="3745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Spec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조합을 만족하는 구매 가격 수준 전망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9545" y="5157192"/>
            <a:ext cx="430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가격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a × Spec#1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가격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b × Spec#2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가격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…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4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4.1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Resin ABS :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(2/3)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Spec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 시간에 따른 가격 변화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Trend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양상이 다르게 나타남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29883" y="1384847"/>
            <a:ext cx="9095948" cy="4787687"/>
            <a:chOff x="429883" y="1384847"/>
            <a:chExt cx="9095948" cy="4787687"/>
          </a:xfrm>
        </p:grpSpPr>
        <p:grpSp>
          <p:nvGrpSpPr>
            <p:cNvPr id="5" name="그룹 4"/>
            <p:cNvGrpSpPr/>
            <p:nvPr/>
          </p:nvGrpSpPr>
          <p:grpSpPr>
            <a:xfrm>
              <a:off x="429883" y="3899148"/>
              <a:ext cx="9069851" cy="2273386"/>
              <a:chOff x="429883" y="3899148"/>
              <a:chExt cx="9069851" cy="2273386"/>
            </a:xfrm>
          </p:grpSpPr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883" y="3904580"/>
                <a:ext cx="4526132" cy="22679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8715" y="3899148"/>
                <a:ext cx="4531019" cy="22679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883" y="1384847"/>
              <a:ext cx="4560763" cy="2404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2617" y="1433513"/>
              <a:ext cx="4583214" cy="2336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14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050" y="3540837"/>
            <a:ext cx="2356227" cy="235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248" y="3540158"/>
            <a:ext cx="2407943" cy="2407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4.1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Resin ABS :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(3/3)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Spec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Part No.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개별 예측력보다 우수함</a:t>
            </a:r>
          </a:p>
        </p:txBody>
      </p:sp>
      <p:grpSp>
        <p:nvGrpSpPr>
          <p:cNvPr id="19" name="Group 105"/>
          <p:cNvGrpSpPr>
            <a:grpSpLocks/>
          </p:cNvGrpSpPr>
          <p:nvPr/>
        </p:nvGrpSpPr>
        <p:grpSpPr bwMode="auto">
          <a:xfrm>
            <a:off x="272480" y="1412776"/>
            <a:ext cx="3240360" cy="244475"/>
            <a:chOff x="2355" y="981"/>
            <a:chExt cx="1275" cy="154"/>
          </a:xfrm>
        </p:grpSpPr>
        <p:sp>
          <p:nvSpPr>
            <p:cNvPr id="20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Simulation 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</a:t>
              </a:r>
            </a:p>
          </p:txBody>
        </p:sp>
        <p:sp>
          <p:nvSpPr>
            <p:cNvPr id="21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" name="Group 105"/>
          <p:cNvGrpSpPr>
            <a:grpSpLocks/>
          </p:cNvGrpSpPr>
          <p:nvPr/>
        </p:nvGrpSpPr>
        <p:grpSpPr bwMode="auto">
          <a:xfrm>
            <a:off x="4016896" y="1412776"/>
            <a:ext cx="5585076" cy="244475"/>
            <a:chOff x="2355" y="981"/>
            <a:chExt cx="1275" cy="154"/>
          </a:xfrm>
        </p:grpSpPr>
        <p:sp>
          <p:nvSpPr>
            <p:cNvPr id="23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적용 결과</a:t>
              </a:r>
            </a:p>
          </p:txBody>
        </p:sp>
        <p:sp>
          <p:nvSpPr>
            <p:cNvPr id="24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9764" y="2090172"/>
            <a:ext cx="2857052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가격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2.48733+ </a:t>
            </a:r>
            <a:b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(-0.00077) × Color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b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0.44632 × Grade +</a:t>
            </a:r>
            <a:b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0.55352 × Non Flammability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6337" y="1769791"/>
            <a:ext cx="4319910" cy="3630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Regression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45972" y="5310556"/>
            <a:ext cx="12732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Cor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0.99996</a:t>
            </a:r>
            <a:endParaRPr lang="ko-KR" altLang="en-US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H="1">
            <a:off x="4461644" y="3932971"/>
            <a:ext cx="1805772" cy="1584261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16896" y="1769791"/>
            <a:ext cx="5616054" cy="3630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 대상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Spec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모두 보유한 대표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 No :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8ABS0380349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대상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 No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가격을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Spec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정보의 조합으로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모델링한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결과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예측력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MAPE :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99.9%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설명력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R2 :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0.9999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유의수준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P-Value &lt; 2.2e-16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534350" y="3815915"/>
            <a:ext cx="1024296" cy="230832"/>
            <a:chOff x="8553400" y="2908760"/>
            <a:chExt cx="1024296" cy="230832"/>
          </a:xfrm>
        </p:grpSpPr>
        <p:sp>
          <p:nvSpPr>
            <p:cNvPr id="7" name="타원 6"/>
            <p:cNvSpPr/>
            <p:nvPr/>
          </p:nvSpPr>
          <p:spPr>
            <a:xfrm>
              <a:off x="8553400" y="2996952"/>
              <a:ext cx="72008" cy="72008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69584" y="2908760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구매 가격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534350" y="3980731"/>
            <a:ext cx="720080" cy="230832"/>
            <a:chOff x="8553400" y="3105944"/>
            <a:chExt cx="720080" cy="230832"/>
          </a:xfrm>
        </p:grpSpPr>
        <p:sp>
          <p:nvSpPr>
            <p:cNvPr id="36" name="타원 35"/>
            <p:cNvSpPr/>
            <p:nvPr/>
          </p:nvSpPr>
          <p:spPr>
            <a:xfrm>
              <a:off x="8553400" y="3189812"/>
              <a:ext cx="72008" cy="72008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69584" y="3105944"/>
              <a:ext cx="7038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예측치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95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4.2 LCD : Trend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(1/3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초기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30%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이상의 급격한 가격 하락이 발생한 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분기별로 주기적인 가격 하락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Trend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보임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Group 105"/>
          <p:cNvGrpSpPr>
            <a:grpSpLocks/>
          </p:cNvGrpSpPr>
          <p:nvPr/>
        </p:nvGrpSpPr>
        <p:grpSpPr bwMode="auto">
          <a:xfrm>
            <a:off x="273050" y="1603092"/>
            <a:ext cx="9359900" cy="244475"/>
            <a:chOff x="2355" y="981"/>
            <a:chExt cx="1275" cy="154"/>
          </a:xfrm>
        </p:grpSpPr>
        <p:sp>
          <p:nvSpPr>
            <p:cNvPr id="16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LCD</a:t>
              </a:r>
              <a:r>
                <a:rPr lang="ko-KR" altLang="en-US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</a:t>
              </a:r>
              <a:r>
                <a:rPr lang="ko-KR" altLang="en-US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가격 변화 특성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988841"/>
            <a:ext cx="9359900" cy="431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아래쪽 화살표 13"/>
          <p:cNvSpPr/>
          <p:nvPr/>
        </p:nvSpPr>
        <p:spPr>
          <a:xfrm>
            <a:off x="2276643" y="3912524"/>
            <a:ext cx="180020" cy="462992"/>
          </a:xfrm>
          <a:prstGeom prst="downArrow">
            <a:avLst/>
          </a:prstGeom>
          <a:solidFill>
            <a:srgbClr val="FF0000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2270" y="3573016"/>
            <a:ext cx="2862081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초기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30%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이상의 가격 하락 발생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93607" y="5085184"/>
            <a:ext cx="2721489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분기별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5~10%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가격 하락 발생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3368824" y="4581128"/>
            <a:ext cx="720080" cy="5040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4448944" y="4581128"/>
            <a:ext cx="0" cy="5040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966160" y="4653136"/>
            <a:ext cx="706920" cy="43204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0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정의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추진 방안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대상 및 범위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방법론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 및 시사점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To-Be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Action Plan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2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4.2 LCD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Trend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(2/3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점진적인 계단식 하락 현상이 발견됨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Group 105"/>
          <p:cNvGrpSpPr>
            <a:grpSpLocks/>
          </p:cNvGrpSpPr>
          <p:nvPr/>
        </p:nvGrpSpPr>
        <p:grpSpPr bwMode="auto">
          <a:xfrm>
            <a:off x="273050" y="1603092"/>
            <a:ext cx="9359900" cy="244475"/>
            <a:chOff x="2355" y="981"/>
            <a:chExt cx="1275" cy="154"/>
          </a:xfrm>
        </p:grpSpPr>
        <p:sp>
          <p:nvSpPr>
            <p:cNvPr id="16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LCD</a:t>
              </a:r>
              <a:r>
                <a:rPr lang="ko-KR" altLang="en-US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 No.</a:t>
              </a:r>
              <a:r>
                <a:rPr lang="ko-KR" altLang="en-US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별 구매 가격 </a:t>
              </a:r>
              <a:r>
                <a:rPr lang="en-US" altLang="ko-KR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Trend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97216" y="1916832"/>
            <a:ext cx="272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‘13 ~ ’15, 84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 No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2348880"/>
            <a:ext cx="234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122" y="2348880"/>
            <a:ext cx="234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764" y="2348880"/>
            <a:ext cx="234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406" y="2348880"/>
            <a:ext cx="234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97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4.2 LCD : Trend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(3/3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점진적인 계단식 하락 현상이 발견됨</a:t>
            </a:r>
          </a:p>
        </p:txBody>
      </p:sp>
      <p:grpSp>
        <p:nvGrpSpPr>
          <p:cNvPr id="15" name="Group 105"/>
          <p:cNvGrpSpPr>
            <a:grpSpLocks/>
          </p:cNvGrpSpPr>
          <p:nvPr/>
        </p:nvGrpSpPr>
        <p:grpSpPr bwMode="auto">
          <a:xfrm>
            <a:off x="273050" y="1603092"/>
            <a:ext cx="9359900" cy="244475"/>
            <a:chOff x="2355" y="981"/>
            <a:chExt cx="1275" cy="154"/>
          </a:xfrm>
        </p:grpSpPr>
        <p:sp>
          <p:nvSpPr>
            <p:cNvPr id="16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LCD</a:t>
              </a:r>
              <a:r>
                <a:rPr lang="ko-KR" altLang="en-US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 No.</a:t>
              </a:r>
              <a:r>
                <a:rPr lang="ko-KR" altLang="en-US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별 구매 가격 </a:t>
              </a:r>
              <a:r>
                <a:rPr lang="en-US" altLang="ko-KR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Trend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97216" y="1916832"/>
            <a:ext cx="272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‘13 ~ ’15, 84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 No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2277272"/>
            <a:ext cx="234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764" y="2277272"/>
            <a:ext cx="234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040" y="2277272"/>
            <a:ext cx="234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8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4.2 LCD 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시간에 따른 가격 하락 반영 방법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시간에 따른 가격 하락 현상을 일반화하기 위해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각 부품의 첫 구매 시점을 기준으로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경과시간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(week)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</a:p>
        </p:txBody>
      </p:sp>
      <p:grpSp>
        <p:nvGrpSpPr>
          <p:cNvPr id="13" name="Group 105"/>
          <p:cNvGrpSpPr>
            <a:grpSpLocks/>
          </p:cNvGrpSpPr>
          <p:nvPr/>
        </p:nvGrpSpPr>
        <p:grpSpPr bwMode="auto">
          <a:xfrm>
            <a:off x="5169024" y="1456333"/>
            <a:ext cx="4463926" cy="244475"/>
            <a:chOff x="2355" y="981"/>
            <a:chExt cx="1275" cy="154"/>
          </a:xfrm>
        </p:grpSpPr>
        <p:sp>
          <p:nvSpPr>
            <p:cNvPr id="21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경과시간 별 부품 가격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Trend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Group 105"/>
          <p:cNvGrpSpPr>
            <a:grpSpLocks/>
          </p:cNvGrpSpPr>
          <p:nvPr/>
        </p:nvGrpSpPr>
        <p:grpSpPr bwMode="auto">
          <a:xfrm>
            <a:off x="272480" y="1450181"/>
            <a:ext cx="4248472" cy="244475"/>
            <a:chOff x="2355" y="981"/>
            <a:chExt cx="1275" cy="154"/>
          </a:xfrm>
        </p:grpSpPr>
        <p:sp>
          <p:nvSpPr>
            <p:cNvPr id="24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날짜 별 부품 가격</a:t>
              </a:r>
              <a:r>
                <a:rPr lang="ko-KR" altLang="en-US" sz="1400" b="1" kern="0" noProof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b="1" kern="0" noProof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Trend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1772815"/>
            <a:ext cx="4248472" cy="446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1772815"/>
            <a:ext cx="4463926" cy="446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2000672" y="1844824"/>
            <a:ext cx="0" cy="439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아래쪽 화살표 5"/>
          <p:cNvSpPr/>
          <p:nvPr/>
        </p:nvSpPr>
        <p:spPr>
          <a:xfrm rot="5400000">
            <a:off x="2370455" y="2286782"/>
            <a:ext cx="252028" cy="36004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아래쪽 화살표 26"/>
          <p:cNvSpPr/>
          <p:nvPr/>
        </p:nvSpPr>
        <p:spPr>
          <a:xfrm rot="5400000">
            <a:off x="2370455" y="3788818"/>
            <a:ext cx="252028" cy="36004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761252" y="2636912"/>
            <a:ext cx="216024" cy="252028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0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4.2 LCD 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 No.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가격 일반화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(Regression)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부품가격은 경과시간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입고수량이 클수록 하락하며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Direct Bonding Type, Display Size, 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Touch IC Type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유형에 따라 가격 변동이 나타남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136" y="4256123"/>
            <a:ext cx="2077725" cy="207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13240" y="5686903"/>
            <a:ext cx="10621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Cor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0.928</a:t>
            </a:r>
            <a:endParaRPr lang="ko-KR" altLang="en-US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Group 105"/>
          <p:cNvGrpSpPr>
            <a:grpSpLocks/>
          </p:cNvGrpSpPr>
          <p:nvPr/>
        </p:nvGrpSpPr>
        <p:grpSpPr bwMode="auto">
          <a:xfrm>
            <a:off x="272480" y="1412776"/>
            <a:ext cx="4248472" cy="244475"/>
            <a:chOff x="2355" y="981"/>
            <a:chExt cx="1275" cy="154"/>
          </a:xfrm>
        </p:grpSpPr>
        <p:sp>
          <p:nvSpPr>
            <p:cNvPr id="9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모델링 적용 데이터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093641"/>
              </p:ext>
            </p:extLst>
          </p:nvPr>
        </p:nvGraphicFramePr>
        <p:xfrm>
          <a:off x="273050" y="1801477"/>
          <a:ext cx="4249302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3398"/>
                <a:gridCol w="1975168"/>
                <a:gridCol w="1070736"/>
              </a:tblGrid>
              <a:tr h="265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65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종속변수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가격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입고실적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5648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독립변수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b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(13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경과시간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64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입고수량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입고실적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64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64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Connector_Type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Spec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(10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64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Direct_Bonding_Thickness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64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Direct_Bonding_Type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64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Display_Resolution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64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Display_Size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64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REMARK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64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Report_Rate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64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Touch_IC_Type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64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Touch_Sensor_Type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64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Touch_Structure</a:t>
                      </a:r>
                      <a:endParaRPr lang="ko-KR" altLang="en-US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" name="Group 105"/>
          <p:cNvGrpSpPr>
            <a:grpSpLocks/>
          </p:cNvGrpSpPr>
          <p:nvPr/>
        </p:nvGrpSpPr>
        <p:grpSpPr bwMode="auto">
          <a:xfrm>
            <a:off x="5353500" y="1412776"/>
            <a:ext cx="4248472" cy="244475"/>
            <a:chOff x="2355" y="981"/>
            <a:chExt cx="1275" cy="154"/>
          </a:xfrm>
        </p:grpSpPr>
        <p:sp>
          <p:nvSpPr>
            <p:cNvPr id="15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모델링 수행 결과</a:t>
              </a:r>
            </a:p>
          </p:txBody>
        </p:sp>
        <p:sp>
          <p:nvSpPr>
            <p:cNvPr id="16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313040" y="1789292"/>
            <a:ext cx="4319910" cy="101416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Regression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수행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 MLR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모형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Stepwise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변수 간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교호작용 제거 및 분석 결과의 적합성 강화를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위해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Stepwise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방법론 추가 적용함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부품 가격의 변화는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인자로 설명 가능함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부품가격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경과시간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입고수량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Direct_Bonding_Type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Display_Size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Touch_IC_Type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예측력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MAPE : 89.7%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설명력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R2 : 0.862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유의수준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P-Value &lt; 2.2e-16</a:t>
            </a: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6466528" y="4613496"/>
            <a:ext cx="1310968" cy="122809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03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4.2 LCD :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(1/3)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Spec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가격을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 No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 구매 가격을 예측하고자 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192138"/>
              </p:ext>
            </p:extLst>
          </p:nvPr>
        </p:nvGraphicFramePr>
        <p:xfrm>
          <a:off x="5713194" y="2315333"/>
          <a:ext cx="3914140" cy="3993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5980"/>
                <a:gridCol w="1679893"/>
                <a:gridCol w="1378267"/>
              </a:tblGrid>
              <a:tr h="265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예시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5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종속변수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가격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가격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648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독립변수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b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(13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경과시간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경과시간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64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입고수량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입고실적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64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Maker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 Display Co. Ltd.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564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Connector_Type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B2B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564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Direct_Bonding_Thickness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0.15mm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564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Direct_Bonding_Type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OCR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564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Display_Resolution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2560×1440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564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Display_Size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5.5Inch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564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REMARK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564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Report_Rate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100Hz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564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Touch_IC_Type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S3528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564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Touch_Sensor_Type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CapacitiveTouch</a:t>
                      </a:r>
                      <a:endParaRPr lang="en-US" altLang="ko-KR" sz="10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564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Touch_Structure</a:t>
                      </a:r>
                      <a:endParaRPr lang="ko-KR" altLang="en-US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G1F</a:t>
                      </a:r>
                      <a:endParaRPr lang="ko-KR" altLang="en-US" sz="10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5729378" y="1412776"/>
            <a:ext cx="3872594" cy="244475"/>
            <a:chOff x="2355" y="981"/>
            <a:chExt cx="1275" cy="154"/>
          </a:xfrm>
        </p:grpSpPr>
        <p:sp>
          <p:nvSpPr>
            <p:cNvPr id="12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Simulation</a:t>
              </a:r>
              <a:r>
                <a:rPr lang="ko-KR" altLang="en-US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대상 선정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29378" y="1789293"/>
            <a:ext cx="3903572" cy="34356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건수가 가장 많은 대표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Spec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선정함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Group 105"/>
          <p:cNvGrpSpPr>
            <a:grpSpLocks/>
          </p:cNvGrpSpPr>
          <p:nvPr/>
        </p:nvGrpSpPr>
        <p:grpSpPr bwMode="auto">
          <a:xfrm>
            <a:off x="272480" y="1412776"/>
            <a:ext cx="4896544" cy="244475"/>
            <a:chOff x="2355" y="981"/>
            <a:chExt cx="1275" cy="154"/>
          </a:xfrm>
        </p:grpSpPr>
        <p:sp>
          <p:nvSpPr>
            <p:cNvPr id="16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Simulation </a:t>
              </a:r>
              <a:r>
                <a:rPr lang="ko-KR" altLang="en-US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방안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52992" y="2681664"/>
            <a:ext cx="87438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Spec #1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3562" y="4037003"/>
            <a:ext cx="87438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Spec #2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589096" y="2419983"/>
            <a:ext cx="0" cy="8476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589096" y="3267601"/>
            <a:ext cx="27363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 24"/>
          <p:cNvSpPr/>
          <p:nvPr/>
        </p:nvSpPr>
        <p:spPr>
          <a:xfrm>
            <a:off x="1667146" y="2629077"/>
            <a:ext cx="2265770" cy="469706"/>
          </a:xfrm>
          <a:custGeom>
            <a:avLst/>
            <a:gdLst>
              <a:gd name="connsiteX0" fmla="*/ 0 w 2265770"/>
              <a:gd name="connsiteY0" fmla="*/ 16529 h 469706"/>
              <a:gd name="connsiteX1" fmla="*/ 445062 w 2265770"/>
              <a:gd name="connsiteY1" fmla="*/ 24621 h 469706"/>
              <a:gd name="connsiteX2" fmla="*/ 695915 w 2265770"/>
              <a:gd name="connsiteY2" fmla="*/ 251198 h 469706"/>
              <a:gd name="connsiteX3" fmla="*/ 987228 w 2265770"/>
              <a:gd name="connsiteY3" fmla="*/ 364486 h 469706"/>
              <a:gd name="connsiteX4" fmla="*/ 1359462 w 2265770"/>
              <a:gd name="connsiteY4" fmla="*/ 453499 h 469706"/>
              <a:gd name="connsiteX5" fmla="*/ 2265770 w 2265770"/>
              <a:gd name="connsiteY5" fmla="*/ 469683 h 46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5770" h="469706">
                <a:moveTo>
                  <a:pt x="0" y="16529"/>
                </a:moveTo>
                <a:cubicBezTo>
                  <a:pt x="164538" y="1019"/>
                  <a:pt x="329076" y="-14491"/>
                  <a:pt x="445062" y="24621"/>
                </a:cubicBezTo>
                <a:cubicBezTo>
                  <a:pt x="561048" y="63733"/>
                  <a:pt x="605554" y="194554"/>
                  <a:pt x="695915" y="251198"/>
                </a:cubicBezTo>
                <a:cubicBezTo>
                  <a:pt x="786276" y="307842"/>
                  <a:pt x="876637" y="330769"/>
                  <a:pt x="987228" y="364486"/>
                </a:cubicBezTo>
                <a:cubicBezTo>
                  <a:pt x="1097819" y="398203"/>
                  <a:pt x="1146372" y="435966"/>
                  <a:pt x="1359462" y="453499"/>
                </a:cubicBezTo>
                <a:cubicBezTo>
                  <a:pt x="1572552" y="471032"/>
                  <a:pt x="2265770" y="469683"/>
                  <a:pt x="2265770" y="46968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94638" y="3144490"/>
            <a:ext cx="874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경과시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간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57048" y="2200294"/>
            <a:ext cx="874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가격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1589096" y="3754416"/>
            <a:ext cx="0" cy="8476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589096" y="4602034"/>
            <a:ext cx="27363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94638" y="4478923"/>
            <a:ext cx="874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경과시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간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57048" y="3534727"/>
            <a:ext cx="874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가격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667146" y="3953962"/>
            <a:ext cx="2265770" cy="5249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7708" y="1791145"/>
            <a:ext cx="26025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9545" y="1791145"/>
            <a:ext cx="2717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Spec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 구매 가격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Trend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산정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7708" y="4808185"/>
            <a:ext cx="26025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9545" y="4808185"/>
            <a:ext cx="3745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Spec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조합과 구매 가격의 관계 모델링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7708" y="5805264"/>
            <a:ext cx="26025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9545" y="5805264"/>
            <a:ext cx="3745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Spec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조합을 만족하는 구매 가격 수준 전망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9545" y="5157192"/>
            <a:ext cx="430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가격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a × Spec#1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가격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b × Spec#2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가격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…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48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13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900" y="3099600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7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198" y="3099600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8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487" y="3099600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0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776" y="3099600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11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065" y="3099600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4.2 LCD :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(2/3)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Spec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 시간에 따른 가격 변화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Trend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양상이 다르게 나타남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3050" y="3501008"/>
            <a:ext cx="935534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pc="-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Trend </a:t>
            </a:r>
            <a:r>
              <a: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424608" y="1261734"/>
            <a:ext cx="1152128" cy="15812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하락 후 </a:t>
            </a:r>
            <a:r>
              <a:rPr lang="ko-KR" altLang="en-US" sz="1200" b="1" spc="-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수렴형</a:t>
            </a:r>
            <a:endParaRPr lang="ko-KR" altLang="en-US" sz="1200" b="1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24608" y="3032955"/>
            <a:ext cx="1152128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지속 </a:t>
            </a:r>
            <a:r>
              <a:rPr lang="ko-KR" altLang="en-US" sz="1200" b="1" spc="-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하락형</a:t>
            </a:r>
            <a:endParaRPr lang="ko-KR" altLang="en-US" sz="1200" b="1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24608" y="4653136"/>
            <a:ext cx="1152128" cy="15835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Unknown</a:t>
            </a:r>
            <a:endParaRPr lang="ko-KR" altLang="en-US" sz="1200" b="1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"/>
          <p:cNvPicPr preferRelativeResize="0"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744" y="1331018"/>
            <a:ext cx="1512000" cy="15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"/>
          <p:cNvPicPr preferRelativeResize="0"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518" y="1331018"/>
            <a:ext cx="1512000" cy="15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58329" y="1261735"/>
            <a:ext cx="913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Maker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66565" y="1261735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Direct Bonding Thickness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7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744" y="3099600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947992" y="3069556"/>
            <a:ext cx="913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Resolution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8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033" y="3099600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312735" y="3069556"/>
            <a:ext cx="913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 Size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11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24" y="3032955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3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740" y="3099600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9"/>
          <p:cNvPicPr preferRelativeResize="0"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292" y="1331018"/>
            <a:ext cx="1512000" cy="15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6148541" y="1261735"/>
            <a:ext cx="1105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Remark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12"/>
          <p:cNvPicPr preferRelativeResize="0"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065" y="1331018"/>
            <a:ext cx="1512000" cy="15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617694" y="1261735"/>
            <a:ext cx="13681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Touch Sensor Type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29507" y="3069556"/>
            <a:ext cx="1132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Touch Structure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 preferRelativeResize="0">
            <a:picLocks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744" y="4789700"/>
            <a:ext cx="1512000" cy="15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6"/>
          <p:cNvPicPr preferRelativeResize="0"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518" y="4789700"/>
            <a:ext cx="1512000" cy="15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자유형 11"/>
          <p:cNvSpPr/>
          <p:nvPr/>
        </p:nvSpPr>
        <p:spPr>
          <a:xfrm>
            <a:off x="2899053" y="1889760"/>
            <a:ext cx="1104900" cy="399626"/>
          </a:xfrm>
          <a:custGeom>
            <a:avLst/>
            <a:gdLst>
              <a:gd name="connsiteX0" fmla="*/ 0 w 1104900"/>
              <a:gd name="connsiteY0" fmla="*/ 0 h 399626"/>
              <a:gd name="connsiteX1" fmla="*/ 228600 w 1104900"/>
              <a:gd name="connsiteY1" fmla="*/ 274320 h 399626"/>
              <a:gd name="connsiteX2" fmla="*/ 457200 w 1104900"/>
              <a:gd name="connsiteY2" fmla="*/ 381000 h 399626"/>
              <a:gd name="connsiteX3" fmla="*/ 1104900 w 1104900"/>
              <a:gd name="connsiteY3" fmla="*/ 396240 h 39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900" h="399626">
                <a:moveTo>
                  <a:pt x="0" y="0"/>
                </a:moveTo>
                <a:cubicBezTo>
                  <a:pt x="76200" y="105410"/>
                  <a:pt x="152400" y="210820"/>
                  <a:pt x="228600" y="274320"/>
                </a:cubicBezTo>
                <a:cubicBezTo>
                  <a:pt x="304800" y="337820"/>
                  <a:pt x="311150" y="360680"/>
                  <a:pt x="457200" y="381000"/>
                </a:cubicBezTo>
                <a:cubicBezTo>
                  <a:pt x="603250" y="401320"/>
                  <a:pt x="989330" y="402590"/>
                  <a:pt x="1104900" y="39624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자유형 53"/>
          <p:cNvSpPr/>
          <p:nvPr/>
        </p:nvSpPr>
        <p:spPr>
          <a:xfrm>
            <a:off x="4528544" y="1889760"/>
            <a:ext cx="1104900" cy="399626"/>
          </a:xfrm>
          <a:custGeom>
            <a:avLst/>
            <a:gdLst>
              <a:gd name="connsiteX0" fmla="*/ 0 w 1104900"/>
              <a:gd name="connsiteY0" fmla="*/ 0 h 399626"/>
              <a:gd name="connsiteX1" fmla="*/ 228600 w 1104900"/>
              <a:gd name="connsiteY1" fmla="*/ 274320 h 399626"/>
              <a:gd name="connsiteX2" fmla="*/ 457200 w 1104900"/>
              <a:gd name="connsiteY2" fmla="*/ 381000 h 399626"/>
              <a:gd name="connsiteX3" fmla="*/ 1104900 w 1104900"/>
              <a:gd name="connsiteY3" fmla="*/ 396240 h 39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900" h="399626">
                <a:moveTo>
                  <a:pt x="0" y="0"/>
                </a:moveTo>
                <a:cubicBezTo>
                  <a:pt x="76200" y="105410"/>
                  <a:pt x="152400" y="210820"/>
                  <a:pt x="228600" y="274320"/>
                </a:cubicBezTo>
                <a:cubicBezTo>
                  <a:pt x="304800" y="337820"/>
                  <a:pt x="311150" y="360680"/>
                  <a:pt x="457200" y="381000"/>
                </a:cubicBezTo>
                <a:cubicBezTo>
                  <a:pt x="603250" y="401320"/>
                  <a:pt x="989330" y="402590"/>
                  <a:pt x="1104900" y="39624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자유형 54"/>
          <p:cNvSpPr/>
          <p:nvPr/>
        </p:nvSpPr>
        <p:spPr>
          <a:xfrm>
            <a:off x="6163022" y="1988840"/>
            <a:ext cx="1104900" cy="300546"/>
          </a:xfrm>
          <a:custGeom>
            <a:avLst/>
            <a:gdLst>
              <a:gd name="connsiteX0" fmla="*/ 0 w 1104900"/>
              <a:gd name="connsiteY0" fmla="*/ 0 h 399626"/>
              <a:gd name="connsiteX1" fmla="*/ 228600 w 1104900"/>
              <a:gd name="connsiteY1" fmla="*/ 274320 h 399626"/>
              <a:gd name="connsiteX2" fmla="*/ 457200 w 1104900"/>
              <a:gd name="connsiteY2" fmla="*/ 381000 h 399626"/>
              <a:gd name="connsiteX3" fmla="*/ 1104900 w 1104900"/>
              <a:gd name="connsiteY3" fmla="*/ 396240 h 39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900" h="399626">
                <a:moveTo>
                  <a:pt x="0" y="0"/>
                </a:moveTo>
                <a:cubicBezTo>
                  <a:pt x="76200" y="105410"/>
                  <a:pt x="152400" y="210820"/>
                  <a:pt x="228600" y="274320"/>
                </a:cubicBezTo>
                <a:cubicBezTo>
                  <a:pt x="304800" y="337820"/>
                  <a:pt x="311150" y="360680"/>
                  <a:pt x="457200" y="381000"/>
                </a:cubicBezTo>
                <a:cubicBezTo>
                  <a:pt x="603250" y="401320"/>
                  <a:pt x="989330" y="402590"/>
                  <a:pt x="1104900" y="39624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7822369" y="2087018"/>
            <a:ext cx="1104900" cy="202368"/>
          </a:xfrm>
          <a:custGeom>
            <a:avLst/>
            <a:gdLst>
              <a:gd name="connsiteX0" fmla="*/ 0 w 1104900"/>
              <a:gd name="connsiteY0" fmla="*/ 0 h 399626"/>
              <a:gd name="connsiteX1" fmla="*/ 228600 w 1104900"/>
              <a:gd name="connsiteY1" fmla="*/ 274320 h 399626"/>
              <a:gd name="connsiteX2" fmla="*/ 457200 w 1104900"/>
              <a:gd name="connsiteY2" fmla="*/ 381000 h 399626"/>
              <a:gd name="connsiteX3" fmla="*/ 1104900 w 1104900"/>
              <a:gd name="connsiteY3" fmla="*/ 396240 h 39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900" h="399626">
                <a:moveTo>
                  <a:pt x="0" y="0"/>
                </a:moveTo>
                <a:cubicBezTo>
                  <a:pt x="76200" y="105410"/>
                  <a:pt x="152400" y="210820"/>
                  <a:pt x="228600" y="274320"/>
                </a:cubicBezTo>
                <a:cubicBezTo>
                  <a:pt x="304800" y="337820"/>
                  <a:pt x="311150" y="360680"/>
                  <a:pt x="457200" y="381000"/>
                </a:cubicBezTo>
                <a:cubicBezTo>
                  <a:pt x="603250" y="401320"/>
                  <a:pt x="989330" y="402590"/>
                  <a:pt x="1104900" y="39624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568624" y="2935949"/>
            <a:ext cx="80643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10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322" y="3099600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1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611" y="3099600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52560" y="3069556"/>
            <a:ext cx="114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Touch IC Type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42180" y="3069556"/>
            <a:ext cx="913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Report Rate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5774593" y="3752955"/>
            <a:ext cx="834591" cy="396125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922137" y="3729662"/>
            <a:ext cx="1041335" cy="504056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300287" y="3729662"/>
            <a:ext cx="1041335" cy="504056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7144416" y="3760142"/>
            <a:ext cx="848160" cy="419418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503189" y="3760142"/>
            <a:ext cx="848160" cy="419418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568624" y="4549469"/>
            <a:ext cx="80643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4" idx="3"/>
            <a:endCxn id="18" idx="1"/>
          </p:cNvCxnSpPr>
          <p:nvPr/>
        </p:nvCxnSpPr>
        <p:spPr>
          <a:xfrm flipV="1">
            <a:off x="1208584" y="2052376"/>
            <a:ext cx="216024" cy="170066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4" idx="3"/>
            <a:endCxn id="20" idx="1"/>
          </p:cNvCxnSpPr>
          <p:nvPr/>
        </p:nvCxnSpPr>
        <p:spPr>
          <a:xfrm>
            <a:off x="1208584" y="3753036"/>
            <a:ext cx="216024" cy="16918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4" idx="3"/>
            <a:endCxn id="19" idx="1"/>
          </p:cNvCxnSpPr>
          <p:nvPr/>
        </p:nvCxnSpPr>
        <p:spPr>
          <a:xfrm flipV="1">
            <a:off x="1208584" y="3752955"/>
            <a:ext cx="216024" cy="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99053" y="4725144"/>
            <a:ext cx="1150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Connector Type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66565" y="4725144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Direct Bonding Type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4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4.2 LCD :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(3/3)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Spec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Part No.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개별 예측력보다 우수함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897" y="3450710"/>
            <a:ext cx="2502294" cy="249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05"/>
          <p:cNvGrpSpPr>
            <a:grpSpLocks/>
          </p:cNvGrpSpPr>
          <p:nvPr/>
        </p:nvGrpSpPr>
        <p:grpSpPr bwMode="auto">
          <a:xfrm>
            <a:off x="272480" y="1412776"/>
            <a:ext cx="3240360" cy="244475"/>
            <a:chOff x="2355" y="981"/>
            <a:chExt cx="1275" cy="154"/>
          </a:xfrm>
        </p:grpSpPr>
        <p:sp>
          <p:nvSpPr>
            <p:cNvPr id="20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Simulation 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</a:t>
              </a:r>
            </a:p>
          </p:txBody>
        </p:sp>
        <p:sp>
          <p:nvSpPr>
            <p:cNvPr id="21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" name="Group 105"/>
          <p:cNvGrpSpPr>
            <a:grpSpLocks/>
          </p:cNvGrpSpPr>
          <p:nvPr/>
        </p:nvGrpSpPr>
        <p:grpSpPr bwMode="auto">
          <a:xfrm>
            <a:off x="4016896" y="1412776"/>
            <a:ext cx="5585076" cy="244475"/>
            <a:chOff x="2355" y="981"/>
            <a:chExt cx="1275" cy="154"/>
          </a:xfrm>
        </p:grpSpPr>
        <p:sp>
          <p:nvSpPr>
            <p:cNvPr id="23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적용 결과</a:t>
              </a:r>
            </a:p>
          </p:txBody>
        </p:sp>
        <p:sp>
          <p:nvSpPr>
            <p:cNvPr id="24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11772" y="2090172"/>
            <a:ext cx="2713036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가격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99.2 + </a:t>
            </a:r>
            <a:b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(-0.5) ×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시간경과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b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(-0.0002) ×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입고수량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b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0.84 × Maker +</a:t>
            </a:r>
            <a:b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(-0.5) × Connector Type +</a:t>
            </a:r>
            <a:b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(-0.5) × Bonding Thickness + </a:t>
            </a:r>
            <a:b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0.65 × Bonding Type +</a:t>
            </a:r>
            <a:b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(-0.3) × Resolution +</a:t>
            </a:r>
            <a:b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0.5 × Display Size +</a:t>
            </a:r>
            <a:b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(-5.0) × Remark +</a:t>
            </a:r>
            <a:b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0.6 × Report Rate +</a:t>
            </a:r>
            <a:b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(-0.2) × Touch IC Type +</a:t>
            </a:r>
            <a:b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3.8 × Touch Sensor Type +</a:t>
            </a:r>
            <a:b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(-0.34) × Touch Structure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6337" y="1769791"/>
            <a:ext cx="4319910" cy="3630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Regression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549" y="3450710"/>
            <a:ext cx="2864546" cy="24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5245972" y="5310556"/>
            <a:ext cx="10621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Cor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0.941</a:t>
            </a:r>
            <a:endParaRPr lang="ko-KR" altLang="en-US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H="1">
            <a:off x="4376937" y="3832512"/>
            <a:ext cx="1805772" cy="1584261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16896" y="1769791"/>
            <a:ext cx="5616054" cy="3630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 대상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Spec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모두 보유한 대표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 No : EAT62173901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대상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 No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가격을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Spec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정보의 조합으로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모델링한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결과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예측력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MAPE : 92.6%</a:t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설명력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R2 : 0.885</a:t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유의수준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P-Value &lt; 2.2e-16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553400" y="3744320"/>
            <a:ext cx="1024296" cy="230832"/>
            <a:chOff x="8553400" y="2908760"/>
            <a:chExt cx="1024296" cy="230832"/>
          </a:xfrm>
        </p:grpSpPr>
        <p:sp>
          <p:nvSpPr>
            <p:cNvPr id="7" name="타원 6"/>
            <p:cNvSpPr/>
            <p:nvPr/>
          </p:nvSpPr>
          <p:spPr>
            <a:xfrm>
              <a:off x="8553400" y="2996952"/>
              <a:ext cx="72008" cy="72008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69584" y="2908760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구매 가격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553400" y="3909136"/>
            <a:ext cx="720080" cy="230832"/>
            <a:chOff x="8553400" y="3105944"/>
            <a:chExt cx="720080" cy="230832"/>
          </a:xfrm>
        </p:grpSpPr>
        <p:sp>
          <p:nvSpPr>
            <p:cNvPr id="36" name="타원 35"/>
            <p:cNvSpPr/>
            <p:nvPr/>
          </p:nvSpPr>
          <p:spPr>
            <a:xfrm>
              <a:off x="8553400" y="3189812"/>
              <a:ext cx="72008" cy="72008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69584" y="3105944"/>
              <a:ext cx="7038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예측치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01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 및 시사점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가격 예측 가능성을 확인하였으며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Part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군 확산 및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Model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예측으로 확장하여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적정 수준의 구매 가격 정보를 제공하고자 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Group 105"/>
          <p:cNvGrpSpPr>
            <a:grpSpLocks/>
          </p:cNvGrpSpPr>
          <p:nvPr/>
        </p:nvGrpSpPr>
        <p:grpSpPr bwMode="auto">
          <a:xfrm>
            <a:off x="272480" y="1412776"/>
            <a:ext cx="4608512" cy="244475"/>
            <a:chOff x="2355" y="981"/>
            <a:chExt cx="1275" cy="154"/>
          </a:xfrm>
        </p:grpSpPr>
        <p:sp>
          <p:nvSpPr>
            <p:cNvPr id="5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결과</a:t>
              </a:r>
            </a:p>
          </p:txBody>
        </p:sp>
        <p:sp>
          <p:nvSpPr>
            <p:cNvPr id="6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Group 105"/>
          <p:cNvGrpSpPr>
            <a:grpSpLocks/>
          </p:cNvGrpSpPr>
          <p:nvPr/>
        </p:nvGrpSpPr>
        <p:grpSpPr bwMode="auto">
          <a:xfrm>
            <a:off x="5313040" y="1412776"/>
            <a:ext cx="4288932" cy="244475"/>
            <a:chOff x="2355" y="981"/>
            <a:chExt cx="1275" cy="154"/>
          </a:xfrm>
        </p:grpSpPr>
        <p:sp>
          <p:nvSpPr>
            <p:cNvPr id="8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400" b="1" kern="0" noProof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시사</a:t>
              </a:r>
              <a:r>
                <a:rPr lang="ko-KR" altLang="en-US" sz="1400" b="1" kern="0" noProof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272480" y="1772816"/>
            <a:ext cx="1224136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Resin ABS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72480" y="4268454"/>
            <a:ext cx="1224136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LCD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2480" y="2085124"/>
            <a:ext cx="460851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Resin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가격은 유가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상관성이 매우 높으며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유가가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 선행함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 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유가를 통해 차주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Resin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가격 예측 가능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시점에서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Resin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가격 예측 가능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>
              <a:spcBef>
                <a:spcPts val="600"/>
              </a:spcBef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예측력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98.3% (PDS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예측력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92.6%, 12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기준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2480" y="4577679"/>
            <a:ext cx="467995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첫 구매 이후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부품 가격 변화 양상이 유사함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30%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이상 급격한 하락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분기 별 계단식 하락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경과 시간을 새로운 변수로 생성하여 부품 가격 변화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Trend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통계적 방법으로 일반화함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Spec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변화시키면서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LCD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가격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 Spec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 가격 변화 특성 반영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하락 후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수렴형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지속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하락형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Simulation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예측력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Part No.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 가격 예측력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(92.6%)                     (89.7%)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827763" y="2965023"/>
            <a:ext cx="359285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931779" y="2891029"/>
            <a:ext cx="41861" cy="147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789697" y="2891029"/>
            <a:ext cx="41861" cy="147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10659" y="3017952"/>
            <a:ext cx="799936" cy="186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Resin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64749" y="2685739"/>
            <a:ext cx="491272" cy="186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W+0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33699" y="2891029"/>
            <a:ext cx="41861" cy="147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08751" y="2685739"/>
            <a:ext cx="491272" cy="186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W+1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4" name="꺾인 연결선 53"/>
          <p:cNvCxnSpPr>
            <a:stCxn id="58" idx="3"/>
            <a:endCxn id="50" idx="2"/>
          </p:cNvCxnSpPr>
          <p:nvPr/>
        </p:nvCxnSpPr>
        <p:spPr>
          <a:xfrm flipV="1">
            <a:off x="1128701" y="3204903"/>
            <a:ext cx="1681927" cy="28384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4528" y="2677372"/>
            <a:ext cx="491272" cy="186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W-7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31332" y="2677372"/>
            <a:ext cx="491272" cy="186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W-6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448628" y="2891029"/>
            <a:ext cx="41861" cy="147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1619" y="3395269"/>
            <a:ext cx="417081" cy="186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38424" y="3275598"/>
            <a:ext cx="482181" cy="186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91824" y="3017952"/>
            <a:ext cx="725245" cy="186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Resin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꺾인 연결선 60"/>
          <p:cNvCxnSpPr>
            <a:stCxn id="59" idx="3"/>
            <a:endCxn id="60" idx="2"/>
          </p:cNvCxnSpPr>
          <p:nvPr/>
        </p:nvCxnSpPr>
        <p:spPr>
          <a:xfrm flipV="1">
            <a:off x="1720605" y="3204903"/>
            <a:ext cx="1733841" cy="16417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4254628" y="2891029"/>
            <a:ext cx="41861" cy="147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29680" y="2685739"/>
            <a:ext cx="491272" cy="186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W+7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01073" y="1915671"/>
            <a:ext cx="4031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가격 예측 가능성 검증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01073" y="2267908"/>
            <a:ext cx="4020149" cy="9369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Resin ABS, LCD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 결과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90%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이상의 신뢰도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향후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군 확산 적용 가능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Model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재료비 예측으로 확장 적용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(Part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가격 조합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13041" y="1916651"/>
            <a:ext cx="288032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01073" y="3423047"/>
            <a:ext cx="4020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적정 가격 수준 정보 제공 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능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601073" y="3775285"/>
            <a:ext cx="4020149" cy="7812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Part. No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예측치를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제공하여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부품업체와의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가격 협상에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Back Data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313041" y="3424027"/>
            <a:ext cx="288032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01073" y="4807205"/>
            <a:ext cx="4031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 별 구매 전략 수립 지원 가능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01073" y="5157191"/>
            <a:ext cx="4031877" cy="11515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13041" y="4808185"/>
            <a:ext cx="288032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69224" y="5264906"/>
            <a:ext cx="2663726" cy="93610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상승 예측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현시점 구매 물량 증가 또는 구매 시기 단축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하락 예측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현시점 구매 물량 축소 또는 구매 시기 연기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80" y="5215845"/>
            <a:ext cx="1296144" cy="100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4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To-Be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목표 시스템 이미지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(1/3)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가격 예측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Module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통계 분석 및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Visualization Engine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구성되며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 단위 예측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/Simulation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결과값을 조회할 수 있음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자기 디스크 52"/>
          <p:cNvSpPr/>
          <p:nvPr/>
        </p:nvSpPr>
        <p:spPr>
          <a:xfrm>
            <a:off x="273050" y="3356992"/>
            <a:ext cx="792088" cy="1008112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DW</a:t>
            </a:r>
            <a:endParaRPr lang="ko-KR" altLang="en-US" sz="1200" b="1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다중 문서 53"/>
          <p:cNvSpPr/>
          <p:nvPr/>
        </p:nvSpPr>
        <p:spPr>
          <a:xfrm>
            <a:off x="1856656" y="2708920"/>
            <a:ext cx="720080" cy="50405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DM</a:t>
            </a:r>
            <a:r>
              <a:rPr lang="en-US" altLang="ko-KR" sz="1100" spc="-100" baseline="-25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spc="-100" baseline="-25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다중 문서 54"/>
          <p:cNvSpPr/>
          <p:nvPr/>
        </p:nvSpPr>
        <p:spPr>
          <a:xfrm>
            <a:off x="1856656" y="3284984"/>
            <a:ext cx="720080" cy="50405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DM</a:t>
            </a:r>
            <a:r>
              <a:rPr lang="en-US" altLang="ko-KR" sz="1100" spc="-100" baseline="-25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spc="-100" baseline="-25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다중 문서 55"/>
          <p:cNvSpPr/>
          <p:nvPr/>
        </p:nvSpPr>
        <p:spPr>
          <a:xfrm>
            <a:off x="1856656" y="4509120"/>
            <a:ext cx="720080" cy="50405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pc="-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DM</a:t>
            </a:r>
            <a:r>
              <a:rPr lang="en-US" altLang="ko-KR" sz="1100" spc="-100" baseline="-250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sz="1100" spc="-100" baseline="-25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꺾인 연결선 4"/>
          <p:cNvCxnSpPr>
            <a:stCxn id="53" idx="4"/>
            <a:endCxn id="54" idx="1"/>
          </p:cNvCxnSpPr>
          <p:nvPr/>
        </p:nvCxnSpPr>
        <p:spPr>
          <a:xfrm flipV="1">
            <a:off x="1065138" y="2960948"/>
            <a:ext cx="791518" cy="90010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53" idx="4"/>
            <a:endCxn id="56" idx="1"/>
          </p:cNvCxnSpPr>
          <p:nvPr/>
        </p:nvCxnSpPr>
        <p:spPr>
          <a:xfrm>
            <a:off x="1065138" y="3861048"/>
            <a:ext cx="791518" cy="900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53" idx="4"/>
            <a:endCxn id="55" idx="1"/>
          </p:cNvCxnSpPr>
          <p:nvPr/>
        </p:nvCxnSpPr>
        <p:spPr>
          <a:xfrm flipV="1">
            <a:off x="1065138" y="3537012"/>
            <a:ext cx="791518" cy="3240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2185148" y="4011340"/>
            <a:ext cx="18000" cy="234024"/>
            <a:chOff x="2185148" y="3795316"/>
            <a:chExt cx="18000" cy="234024"/>
          </a:xfrm>
        </p:grpSpPr>
        <p:sp>
          <p:nvSpPr>
            <p:cNvPr id="14" name="타원 13"/>
            <p:cNvSpPr/>
            <p:nvPr/>
          </p:nvSpPr>
          <p:spPr>
            <a:xfrm>
              <a:off x="2185148" y="3795316"/>
              <a:ext cx="18000" cy="1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2185148" y="3903328"/>
              <a:ext cx="18000" cy="1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2185148" y="4011340"/>
              <a:ext cx="18000" cy="1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오른쪽 화살표 15"/>
          <p:cNvSpPr/>
          <p:nvPr/>
        </p:nvSpPr>
        <p:spPr>
          <a:xfrm>
            <a:off x="2796396" y="3212976"/>
            <a:ext cx="108012" cy="1224136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52800" y="4221088"/>
            <a:ext cx="3744416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Preprocessing</a:t>
            </a:r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152800" y="3452896"/>
            <a:ext cx="1512168" cy="47977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</a:t>
            </a:r>
            <a:endParaRPr lang="en-US" altLang="ko-KR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Engine</a:t>
            </a:r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36976" y="3452896"/>
            <a:ext cx="1512168" cy="47977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</a:p>
          <a:p>
            <a:pPr algn="ctr"/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Engine</a:t>
            </a:r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152800" y="2348880"/>
            <a:ext cx="3744416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Visualization Engine</a:t>
            </a:r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624" y="3557227"/>
            <a:ext cx="360040" cy="28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800" y="3557227"/>
            <a:ext cx="360040" cy="28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직사각형 81"/>
          <p:cNvSpPr/>
          <p:nvPr/>
        </p:nvSpPr>
        <p:spPr>
          <a:xfrm>
            <a:off x="3152800" y="3188700"/>
            <a:ext cx="720000" cy="239889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pc="-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예측치</a:t>
            </a:r>
            <a:endParaRPr lang="ko-KR" altLang="en-US" sz="10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944968" y="3188700"/>
            <a:ext cx="720000" cy="239889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통계량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4736976" y="3188700"/>
            <a:ext cx="720000" cy="239889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pc="-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예측치</a:t>
            </a:r>
            <a:endParaRPr lang="ko-KR" altLang="en-US" sz="10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529144" y="3188700"/>
            <a:ext cx="720000" cy="239889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통계량</a:t>
            </a:r>
          </a:p>
        </p:txBody>
      </p:sp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670" y="2403557"/>
            <a:ext cx="590259" cy="20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직선 화살표 연결선 18"/>
          <p:cNvCxnSpPr/>
          <p:nvPr/>
        </p:nvCxnSpPr>
        <p:spPr>
          <a:xfrm flipV="1">
            <a:off x="3681132" y="3951058"/>
            <a:ext cx="0" cy="2700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3152800" y="4924984"/>
            <a:ext cx="3744416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DM</a:t>
            </a:r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V="1">
            <a:off x="3681132" y="4653136"/>
            <a:ext cx="0" cy="2700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4088904" y="3951058"/>
            <a:ext cx="0" cy="9721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5265308" y="3951058"/>
            <a:ext cx="0" cy="2700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V="1">
            <a:off x="5265308" y="4653136"/>
            <a:ext cx="0" cy="2700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5673080" y="3951058"/>
            <a:ext cx="0" cy="9721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6537176" y="2852936"/>
            <a:ext cx="0" cy="20702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280592" y="2204864"/>
            <a:ext cx="5760640" cy="3312368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280592" y="1880828"/>
            <a:ext cx="5760640" cy="32403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 가격 예측 </a:t>
            </a:r>
            <a:r>
              <a:rPr lang="en-US" altLang="ko-KR" sz="13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Module (</a:t>
            </a:r>
            <a:r>
              <a:rPr lang="ko-KR" altLang="en-US" sz="13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다차원 분석 시스템 內</a:t>
            </a:r>
            <a:r>
              <a:rPr lang="en-US" altLang="ko-KR" sz="13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3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1748644" y="2600908"/>
            <a:ext cx="216024" cy="2160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3776596" y="3947443"/>
            <a:ext cx="216024" cy="2160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376956" y="3947443"/>
            <a:ext cx="216024" cy="2160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6429164" y="3717032"/>
            <a:ext cx="216024" cy="2160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7257256" y="1949019"/>
            <a:ext cx="216024" cy="2160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440912" y="1916651"/>
            <a:ext cx="2034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CMDT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 별도의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DM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57256" y="3262904"/>
            <a:ext cx="216024" cy="2160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440912" y="3230536"/>
            <a:ext cx="2034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 단위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Batch Job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7257256" y="4623963"/>
            <a:ext cx="216024" cy="2160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440912" y="4591595"/>
            <a:ext cx="219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/Simulation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결과값 조회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71652" y="5844904"/>
            <a:ext cx="302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QlikView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Visualization Tool 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유상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R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 및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데이터마이닝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Tool 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무상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365268" y="2243002"/>
            <a:ext cx="2267682" cy="8435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Cost Driver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Spec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유형이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상이하여 별도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DM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365268" y="3518568"/>
            <a:ext cx="2267682" cy="8435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/Simulation Engine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 단위로 실행됨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DM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분석 결과 저장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65268" y="4889738"/>
            <a:ext cx="2267682" cy="9551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과거 실적 및 향후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Trend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Cost Driver Trend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통계량 조회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R2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0" name="Group 105"/>
          <p:cNvGrpSpPr>
            <a:grpSpLocks/>
          </p:cNvGrpSpPr>
          <p:nvPr/>
        </p:nvGrpSpPr>
        <p:grpSpPr bwMode="auto">
          <a:xfrm>
            <a:off x="7329264" y="1528344"/>
            <a:ext cx="2272708" cy="244475"/>
            <a:chOff x="2355" y="981"/>
            <a:chExt cx="1275" cy="154"/>
          </a:xfrm>
        </p:grpSpPr>
        <p:sp>
          <p:nvSpPr>
            <p:cNvPr id="121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ko-KR" alt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주요 구성 요소</a:t>
              </a:r>
            </a:p>
          </p:txBody>
        </p:sp>
        <p:sp>
          <p:nvSpPr>
            <p:cNvPr id="122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62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To-Be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 시스템 이미지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(2/3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 보고서 화면 예시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01212" y="1626930"/>
            <a:ext cx="2466356" cy="8081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9" t="43362" r="36527" b="40160"/>
          <a:stretch/>
        </p:blipFill>
        <p:spPr bwMode="auto">
          <a:xfrm>
            <a:off x="733141" y="4343171"/>
            <a:ext cx="2768253" cy="9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3" t="53925" r="65754" b="30674"/>
          <a:stretch/>
        </p:blipFill>
        <p:spPr bwMode="auto">
          <a:xfrm>
            <a:off x="4372714" y="3030052"/>
            <a:ext cx="2610338" cy="9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77228" y="1300876"/>
            <a:ext cx="6908020" cy="1161524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6017" y="1352768"/>
            <a:ext cx="612643" cy="203758"/>
          </a:xfrm>
          <a:prstGeom prst="rect">
            <a:avLst/>
          </a:prstGeom>
          <a:solidFill>
            <a:srgbClr val="A5C7C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 종류</a:t>
            </a:r>
          </a:p>
        </p:txBody>
      </p:sp>
      <p:sp>
        <p:nvSpPr>
          <p:cNvPr id="11" name="타원 10"/>
          <p:cNvSpPr/>
          <p:nvPr/>
        </p:nvSpPr>
        <p:spPr>
          <a:xfrm>
            <a:off x="1432700" y="1377609"/>
            <a:ext cx="137888" cy="155049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87976" y="1377609"/>
            <a:ext cx="137888" cy="155049"/>
            <a:chOff x="2329682" y="789820"/>
            <a:chExt cx="181138" cy="181138"/>
          </a:xfrm>
        </p:grpSpPr>
        <p:sp>
          <p:nvSpPr>
            <p:cNvPr id="15" name="타원 14"/>
            <p:cNvSpPr/>
            <p:nvPr/>
          </p:nvSpPr>
          <p:spPr>
            <a:xfrm>
              <a:off x="2329682" y="789820"/>
              <a:ext cx="181138" cy="181138"/>
            </a:xfrm>
            <a:prstGeom prst="ellips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 flipH="1">
              <a:off x="2360296" y="822441"/>
              <a:ext cx="115896" cy="11589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606" y="1354619"/>
            <a:ext cx="462801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월간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2494" y="1354619"/>
            <a:ext cx="366170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주간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01212" y="1357897"/>
            <a:ext cx="807276" cy="203758"/>
          </a:xfrm>
          <a:prstGeom prst="rect">
            <a:avLst/>
          </a:prstGeom>
          <a:solidFill>
            <a:srgbClr val="A5C7C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pc="-1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일자별</a:t>
            </a:r>
            <a:r>
              <a:rPr lang="ko-KR" altLang="en-US" sz="8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조회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18276" y="1355321"/>
            <a:ext cx="31762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43698" y="1344753"/>
            <a:ext cx="732602" cy="20992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2013-01-01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34965" y="1344754"/>
            <a:ext cx="732602" cy="20992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2015-12-23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09132" y="1621087"/>
            <a:ext cx="740001" cy="2154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36000" rtlCol="0" anchor="ctr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87526" y="1353411"/>
            <a:ext cx="612643" cy="203757"/>
          </a:xfrm>
          <a:prstGeom prst="rect">
            <a:avLst/>
          </a:prstGeom>
          <a:solidFill>
            <a:srgbClr val="A5C7C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기간</a:t>
            </a:r>
          </a:p>
        </p:txBody>
      </p:sp>
      <p:sp>
        <p:nvSpPr>
          <p:cNvPr id="28" name="타원 27"/>
          <p:cNvSpPr/>
          <p:nvPr/>
        </p:nvSpPr>
        <p:spPr>
          <a:xfrm>
            <a:off x="3224808" y="1390367"/>
            <a:ext cx="137888" cy="155049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46744" y="1364364"/>
            <a:ext cx="465925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769485" y="1387852"/>
            <a:ext cx="137888" cy="155049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40585" y="1363689"/>
            <a:ext cx="343982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039899" y="1387852"/>
            <a:ext cx="137888" cy="155049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29235" y="1363354"/>
            <a:ext cx="602962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6045" y="1364363"/>
            <a:ext cx="465925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665600" y="1387852"/>
            <a:ext cx="137888" cy="155049"/>
            <a:chOff x="2028083" y="789820"/>
            <a:chExt cx="181138" cy="181138"/>
          </a:xfrm>
        </p:grpSpPr>
        <p:sp>
          <p:nvSpPr>
            <p:cNvPr id="36" name="타원 35"/>
            <p:cNvSpPr/>
            <p:nvPr/>
          </p:nvSpPr>
          <p:spPr>
            <a:xfrm>
              <a:off x="2028083" y="789820"/>
              <a:ext cx="181138" cy="181138"/>
            </a:xfrm>
            <a:prstGeom prst="ellips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 flipH="1">
              <a:off x="2058697" y="822441"/>
              <a:ext cx="115896" cy="11589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8" name="실행 단추: 앞으로 또는 다음 37">
            <a:hlinkClick r:id="" action="ppaction://hlinkshowjump?jump=nextslide" highlightClick="1"/>
          </p:cNvPr>
          <p:cNvSpPr/>
          <p:nvPr/>
        </p:nvSpPr>
        <p:spPr>
          <a:xfrm rot="5400000">
            <a:off x="1594159" y="1665630"/>
            <a:ext cx="157853" cy="126357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09132" y="1885043"/>
            <a:ext cx="740001" cy="2154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36000" rtlCol="0" anchor="ctr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Resin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09132" y="2146142"/>
            <a:ext cx="740001" cy="2154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36000" rtlCol="0" anchor="ctr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엘지화학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실행 단추: 앞으로 또는 다음 40">
            <a:hlinkClick r:id="" action="ppaction://hlinkshowjump?jump=nextslide" highlightClick="1"/>
          </p:cNvPr>
          <p:cNvSpPr/>
          <p:nvPr/>
        </p:nvSpPr>
        <p:spPr>
          <a:xfrm rot="5400000">
            <a:off x="1594159" y="1929588"/>
            <a:ext cx="157853" cy="126357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실행 단추: 앞으로 또는 다음 41">
            <a:hlinkClick r:id="" action="ppaction://hlinkshowjump?jump=nextslide" highlightClick="1"/>
          </p:cNvPr>
          <p:cNvSpPr/>
          <p:nvPr/>
        </p:nvSpPr>
        <p:spPr>
          <a:xfrm rot="5400000">
            <a:off x="1594159" y="2190686"/>
            <a:ext cx="157853" cy="126357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87526" y="1626930"/>
            <a:ext cx="612643" cy="203758"/>
          </a:xfrm>
          <a:prstGeom prst="rect">
            <a:avLst/>
          </a:prstGeom>
          <a:solidFill>
            <a:srgbClr val="A5C7C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Maker</a:t>
            </a:r>
            <a:endParaRPr lang="ko-KR" altLang="en-US" sz="8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87526" y="1876269"/>
            <a:ext cx="612643" cy="203758"/>
          </a:xfrm>
          <a:prstGeom prst="rect">
            <a:avLst/>
          </a:prstGeom>
          <a:solidFill>
            <a:srgbClr val="A5C7C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No,</a:t>
            </a:r>
            <a:endParaRPr lang="ko-KR" altLang="en-US" sz="8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76345" y="1621087"/>
            <a:ext cx="740001" cy="2154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36000" rtlCol="0" anchor="ctr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LG CHEM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실행 단추: 앞으로 또는 다음 45">
            <a:hlinkClick r:id="" action="ppaction://hlinkshowjump?jump=nextslide" highlightClick="1"/>
          </p:cNvPr>
          <p:cNvSpPr/>
          <p:nvPr/>
        </p:nvSpPr>
        <p:spPr>
          <a:xfrm rot="5400000">
            <a:off x="3361371" y="1665630"/>
            <a:ext cx="157853" cy="126357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06132" y="1626930"/>
            <a:ext cx="612643" cy="203758"/>
          </a:xfrm>
          <a:prstGeom prst="rect">
            <a:avLst/>
          </a:prstGeom>
          <a:solidFill>
            <a:srgbClr val="A5C7C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</a:t>
            </a:r>
            <a:r>
              <a:rPr lang="ko-KR" altLang="en-US" sz="8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</a:t>
            </a:r>
            <a:endParaRPr lang="ko-KR" altLang="en-US" sz="8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06132" y="1876269"/>
            <a:ext cx="612643" cy="203758"/>
          </a:xfrm>
          <a:prstGeom prst="rect">
            <a:avLst/>
          </a:prstGeom>
          <a:solidFill>
            <a:srgbClr val="A5C7C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부품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06132" y="2138925"/>
            <a:ext cx="612643" cy="203758"/>
          </a:xfrm>
          <a:prstGeom prst="rect">
            <a:avLst/>
          </a:prstGeom>
          <a:solidFill>
            <a:srgbClr val="A5C7C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Supplier</a:t>
            </a:r>
            <a:endParaRPr lang="ko-KR" altLang="en-US" sz="8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354949" y="1926345"/>
            <a:ext cx="117724" cy="138285"/>
            <a:chOff x="8697416" y="1077730"/>
            <a:chExt cx="154649" cy="161554"/>
          </a:xfrm>
        </p:grpSpPr>
        <p:sp>
          <p:nvSpPr>
            <p:cNvPr id="51" name="타원 50"/>
            <p:cNvSpPr/>
            <p:nvPr/>
          </p:nvSpPr>
          <p:spPr>
            <a:xfrm>
              <a:off x="8697416" y="1077730"/>
              <a:ext cx="108202" cy="11902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8780057" y="1167276"/>
              <a:ext cx="72008" cy="7200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2769485" y="1892738"/>
            <a:ext cx="740001" cy="20005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36000" rtlCol="0" anchor="ctr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8ABS0290622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518588" y="1649882"/>
            <a:ext cx="473876" cy="764266"/>
          </a:xfrm>
          <a:prstGeom prst="rect">
            <a:avLst/>
          </a:prstGeom>
          <a:solidFill>
            <a:srgbClr val="A5C7C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Spec</a:t>
            </a:r>
            <a:endParaRPr lang="ko-KR" altLang="en-US" sz="8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6002939" y="1665227"/>
            <a:ext cx="814001" cy="338554"/>
            <a:chOff x="6828979" y="954765"/>
            <a:chExt cx="972110" cy="395521"/>
          </a:xfrm>
        </p:grpSpPr>
        <p:sp>
          <p:nvSpPr>
            <p:cNvPr id="59" name="TextBox 58"/>
            <p:cNvSpPr txBox="1"/>
            <p:nvPr/>
          </p:nvSpPr>
          <p:spPr>
            <a:xfrm>
              <a:off x="6828979" y="954765"/>
              <a:ext cx="972110" cy="395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Color Number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실행 단추: 앞으로 또는 다음 59">
              <a:hlinkClick r:id="" action="ppaction://hlinkshowjump?jump=nextslide" highlightClick="1"/>
            </p:cNvPr>
            <p:cNvSpPr/>
            <p:nvPr/>
          </p:nvSpPr>
          <p:spPr>
            <a:xfrm rot="5400000">
              <a:off x="7608211" y="1069533"/>
              <a:ext cx="184414" cy="165990"/>
            </a:xfrm>
            <a:prstGeom prst="actionButtonForwardNex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047227" y="2055860"/>
            <a:ext cx="814001" cy="3582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Grade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실행 단추: 앞으로 또는 다음 62">
            <a:hlinkClick r:id="" action="ppaction://hlinkshowjump?jump=nextslide" highlightClick="1"/>
          </p:cNvPr>
          <p:cNvSpPr/>
          <p:nvPr/>
        </p:nvSpPr>
        <p:spPr>
          <a:xfrm rot="5400000">
            <a:off x="5696357" y="2162169"/>
            <a:ext cx="157853" cy="138993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6002939" y="2065727"/>
            <a:ext cx="814001" cy="338554"/>
            <a:chOff x="5832016" y="954765"/>
            <a:chExt cx="972110" cy="395521"/>
          </a:xfrm>
        </p:grpSpPr>
        <p:sp>
          <p:nvSpPr>
            <p:cNvPr id="68" name="TextBox 67"/>
            <p:cNvSpPr txBox="1"/>
            <p:nvPr/>
          </p:nvSpPr>
          <p:spPr>
            <a:xfrm>
              <a:off x="5832016" y="954765"/>
              <a:ext cx="972110" cy="395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Non Flammability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실행 단추: 앞으로 또는 다음 68">
              <a:hlinkClick r:id="" action="ppaction://hlinkshowjump?jump=nextslide" highlightClick="1"/>
            </p:cNvPr>
            <p:cNvSpPr/>
            <p:nvPr/>
          </p:nvSpPr>
          <p:spPr>
            <a:xfrm rot="5400000">
              <a:off x="6613217" y="1026237"/>
              <a:ext cx="184414" cy="165991"/>
            </a:xfrm>
            <a:prstGeom prst="actionButtonForwardNex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5164" y="4049138"/>
            <a:ext cx="17335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Resin ABS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(PDS)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68160" y="2994894"/>
            <a:ext cx="2953652" cy="101017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4048444" y="3044207"/>
            <a:ext cx="347709" cy="932351"/>
            <a:chOff x="679804" y="2314735"/>
            <a:chExt cx="456772" cy="1089234"/>
          </a:xfrm>
        </p:grpSpPr>
        <p:sp>
          <p:nvSpPr>
            <p:cNvPr id="78" name="TextBox 77"/>
            <p:cNvSpPr txBox="1"/>
            <p:nvPr/>
          </p:nvSpPr>
          <p:spPr>
            <a:xfrm>
              <a:off x="679804" y="2314735"/>
              <a:ext cx="456772" cy="1977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110</a:t>
              </a:r>
              <a:endPara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79804" y="2671325"/>
              <a:ext cx="456772" cy="1977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en-US" altLang="ko-KR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9804" y="3027916"/>
              <a:ext cx="456772" cy="1977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70</a:t>
              </a:r>
              <a:endPara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9804" y="2493030"/>
              <a:ext cx="456772" cy="1977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79804" y="2849621"/>
              <a:ext cx="456772" cy="1977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  <a:endPara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79804" y="3206208"/>
              <a:ext cx="456772" cy="1977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endPara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519870" y="4317114"/>
            <a:ext cx="3061812" cy="101017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19870" y="2994894"/>
            <a:ext cx="3069904" cy="101017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465527" y="4365233"/>
            <a:ext cx="347709" cy="932351"/>
            <a:chOff x="679804" y="2314735"/>
            <a:chExt cx="456772" cy="1089234"/>
          </a:xfrm>
        </p:grpSpPr>
        <p:sp>
          <p:nvSpPr>
            <p:cNvPr id="99" name="TextBox 98"/>
            <p:cNvSpPr txBox="1"/>
            <p:nvPr/>
          </p:nvSpPr>
          <p:spPr>
            <a:xfrm>
              <a:off x="679804" y="2314735"/>
              <a:ext cx="456772" cy="1977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1,727</a:t>
              </a:r>
              <a:endPara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79804" y="2671325"/>
              <a:ext cx="456772" cy="1977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1,478</a:t>
              </a:r>
              <a:endPara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9804" y="3027916"/>
              <a:ext cx="456772" cy="1977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1,230</a:t>
              </a:r>
              <a:endPara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79804" y="2493030"/>
              <a:ext cx="456772" cy="1977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1,602</a:t>
              </a:r>
              <a:endPara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9804" y="2849621"/>
              <a:ext cx="456772" cy="1977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1,354</a:t>
              </a:r>
              <a:endPara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79804" y="3206209"/>
              <a:ext cx="456772" cy="1977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982</a:t>
              </a:r>
              <a:endPara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5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9" t="21111" r="3172" b="25390"/>
          <a:stretch/>
        </p:blipFill>
        <p:spPr bwMode="auto">
          <a:xfrm>
            <a:off x="770235" y="3014883"/>
            <a:ext cx="2753205" cy="964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" name="그룹 105"/>
          <p:cNvGrpSpPr/>
          <p:nvPr/>
        </p:nvGrpSpPr>
        <p:grpSpPr>
          <a:xfrm>
            <a:off x="473619" y="3033802"/>
            <a:ext cx="347709" cy="932351"/>
            <a:chOff x="679804" y="2314735"/>
            <a:chExt cx="456772" cy="1089234"/>
          </a:xfrm>
        </p:grpSpPr>
        <p:sp>
          <p:nvSpPr>
            <p:cNvPr id="107" name="TextBox 106"/>
            <p:cNvSpPr txBox="1"/>
            <p:nvPr/>
          </p:nvSpPr>
          <p:spPr>
            <a:xfrm>
              <a:off x="679804" y="2314735"/>
              <a:ext cx="456772" cy="1977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1,737</a:t>
              </a:r>
              <a:endPara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79804" y="2671325"/>
              <a:ext cx="456772" cy="1977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1,478</a:t>
              </a:r>
              <a:endPara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79804" y="3027916"/>
              <a:ext cx="456772" cy="1977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1,230</a:t>
              </a:r>
              <a:endPara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79804" y="2493030"/>
              <a:ext cx="456772" cy="1977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1,622</a:t>
              </a:r>
              <a:endPara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9804" y="2849621"/>
              <a:ext cx="456772" cy="1977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1,357</a:t>
              </a:r>
              <a:endPara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79804" y="3206209"/>
              <a:ext cx="456772" cy="1977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985</a:t>
              </a:r>
              <a:endPara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5053937" y="1648620"/>
            <a:ext cx="814001" cy="371768"/>
            <a:chOff x="6828981" y="935364"/>
            <a:chExt cx="972110" cy="434324"/>
          </a:xfrm>
        </p:grpSpPr>
        <p:sp>
          <p:nvSpPr>
            <p:cNvPr id="115" name="TextBox 114"/>
            <p:cNvSpPr txBox="1"/>
            <p:nvPr/>
          </p:nvSpPr>
          <p:spPr>
            <a:xfrm>
              <a:off x="6828981" y="935364"/>
              <a:ext cx="972110" cy="434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Color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실행 단추: 앞으로 또는 다음 115">
              <a:hlinkClick r:id="" action="ppaction://hlinkshowjump?jump=nextslide" highlightClick="1"/>
            </p:cNvPr>
            <p:cNvSpPr/>
            <p:nvPr/>
          </p:nvSpPr>
          <p:spPr>
            <a:xfrm rot="5400000">
              <a:off x="7608211" y="1069533"/>
              <a:ext cx="184414" cy="165990"/>
            </a:xfrm>
            <a:prstGeom prst="actionButtonForwardNex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 sz="8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405164" y="2736155"/>
            <a:ext cx="166233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Resin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ABS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350435" y="2492896"/>
            <a:ext cx="1788309" cy="246221"/>
            <a:chOff x="528613" y="2003092"/>
            <a:chExt cx="1893474" cy="287651"/>
          </a:xfrm>
        </p:grpSpPr>
        <p:sp>
          <p:nvSpPr>
            <p:cNvPr id="131" name="타원 130"/>
            <p:cNvSpPr/>
            <p:nvPr/>
          </p:nvSpPr>
          <p:spPr>
            <a:xfrm flipH="1">
              <a:off x="528613" y="2088968"/>
              <a:ext cx="115896" cy="115896"/>
            </a:xfrm>
            <a:prstGeom prst="ellipse">
              <a:avLst/>
            </a:prstGeom>
            <a:solidFill>
              <a:srgbClr val="FF5050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61996" y="2003092"/>
              <a:ext cx="1760091" cy="2876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예측 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Trend </a:t>
              </a:r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3884771" y="2492896"/>
            <a:ext cx="1788309" cy="246221"/>
            <a:chOff x="528613" y="2003092"/>
            <a:chExt cx="1893474" cy="287651"/>
          </a:xfrm>
        </p:grpSpPr>
        <p:sp>
          <p:nvSpPr>
            <p:cNvPr id="138" name="타원 137"/>
            <p:cNvSpPr/>
            <p:nvPr/>
          </p:nvSpPr>
          <p:spPr>
            <a:xfrm flipH="1">
              <a:off x="528613" y="2088968"/>
              <a:ext cx="115896" cy="115896"/>
            </a:xfrm>
            <a:prstGeom prst="ellipse">
              <a:avLst/>
            </a:prstGeom>
            <a:solidFill>
              <a:srgbClr val="FF5050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61996" y="2003092"/>
              <a:ext cx="1760091" cy="2876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Cost Driver </a:t>
              </a:r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3863981" y="2736155"/>
            <a:ext cx="166233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grpSp>
        <p:nvGrpSpPr>
          <p:cNvPr id="141" name="그룹 140"/>
          <p:cNvGrpSpPr/>
          <p:nvPr/>
        </p:nvGrpSpPr>
        <p:grpSpPr>
          <a:xfrm>
            <a:off x="350435" y="5447945"/>
            <a:ext cx="1788309" cy="246221"/>
            <a:chOff x="528613" y="2003092"/>
            <a:chExt cx="1893474" cy="287651"/>
          </a:xfrm>
        </p:grpSpPr>
        <p:sp>
          <p:nvSpPr>
            <p:cNvPr id="142" name="타원 141"/>
            <p:cNvSpPr/>
            <p:nvPr/>
          </p:nvSpPr>
          <p:spPr>
            <a:xfrm flipH="1">
              <a:off x="528613" y="2088968"/>
              <a:ext cx="115896" cy="115896"/>
            </a:xfrm>
            <a:prstGeom prst="ellipse">
              <a:avLst/>
            </a:prstGeom>
            <a:solidFill>
              <a:srgbClr val="FF5050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61996" y="2003092"/>
              <a:ext cx="1760091" cy="2876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예측 모델 설명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360672" y="2941128"/>
            <a:ext cx="498011" cy="1692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/kg)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60672" y="4272502"/>
            <a:ext cx="498011" cy="1692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/kg)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969164" y="2951476"/>
            <a:ext cx="498011" cy="1692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(USD/</a:t>
            </a:r>
            <a:r>
              <a: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배럴</a:t>
            </a:r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7257256" y="1474231"/>
            <a:ext cx="216024" cy="2160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7440912" y="1441863"/>
            <a:ext cx="2034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 조건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7257256" y="2676548"/>
            <a:ext cx="216024" cy="2160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440912" y="2644180"/>
            <a:ext cx="2034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 대상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Trend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7257256" y="3893416"/>
            <a:ext cx="216024" cy="2160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7440912" y="3861048"/>
            <a:ext cx="2034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Cost Driver Trend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1" name="Group 105"/>
          <p:cNvGrpSpPr>
            <a:grpSpLocks/>
          </p:cNvGrpSpPr>
          <p:nvPr/>
        </p:nvGrpSpPr>
        <p:grpSpPr bwMode="auto">
          <a:xfrm>
            <a:off x="7329264" y="1053556"/>
            <a:ext cx="2272708" cy="244475"/>
            <a:chOff x="2355" y="981"/>
            <a:chExt cx="1275" cy="154"/>
          </a:xfrm>
        </p:grpSpPr>
        <p:sp>
          <p:nvSpPr>
            <p:cNvPr id="162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3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 구성</a:t>
              </a:r>
              <a:endParaRPr kumimoji="0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4" name="타원 163"/>
          <p:cNvSpPr/>
          <p:nvPr/>
        </p:nvSpPr>
        <p:spPr>
          <a:xfrm>
            <a:off x="7257256" y="5179529"/>
            <a:ext cx="216024" cy="2160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2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7440912" y="5147161"/>
            <a:ext cx="2034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 모델 설명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473280" y="5445304"/>
            <a:ext cx="2159670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 모델의 신뢰도 제공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473280" y="1740528"/>
            <a:ext cx="2159670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기간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부품명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Supplier / Maker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Part No.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Spec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473280" y="2925024"/>
            <a:ext cx="2159670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 단위 예측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(1Q, 12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PDS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예측치와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비교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시황류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473280" y="4178446"/>
            <a:ext cx="2159670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X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Y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인자를 동시 조회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영향도에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대한 가시성 확보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05164" y="5682193"/>
            <a:ext cx="2971955" cy="62653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구성 기간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2013-01-01 ~ 2015-11-16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설명력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R2 = XX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오차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율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 XXX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803488" y="5682193"/>
            <a:ext cx="2971955" cy="62653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과거 모델 예측력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XXX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277229" y="2460527"/>
            <a:ext cx="3526260" cy="2987417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3811504" y="2460527"/>
            <a:ext cx="3373743" cy="2987417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277228" y="5445304"/>
            <a:ext cx="6908020" cy="863421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169216" y="1202029"/>
            <a:ext cx="216024" cy="2160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169216" y="2426399"/>
            <a:ext cx="216024" cy="2160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169216" y="5355030"/>
            <a:ext cx="216024" cy="2160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2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3656856" y="2426399"/>
            <a:ext cx="216024" cy="2160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6" name="그림 1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665" y="1299072"/>
            <a:ext cx="262583" cy="2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정의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분석을 통해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가격에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영향을 미치는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Cost Driver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선정하고 이를 정량화하고자 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6914148" y="2854365"/>
            <a:ext cx="2595562" cy="2288517"/>
          </a:xfrm>
          <a:prstGeom prst="rect">
            <a:avLst/>
          </a:prstGeom>
          <a:noFill/>
          <a:ln>
            <a:noFill/>
          </a:ln>
          <a:extLst/>
        </p:spPr>
        <p:txBody>
          <a:bodyPr rIns="36000"/>
          <a:lstStyle>
            <a:lvl1pPr marL="176213" indent="-176213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사업부별 주요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가격을 결정하는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Cost Driver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Cost Driver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가격의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상관 관계 및 영향도 분석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관심 변수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(Cost Driver), Part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 모형 수립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39941" y="1988840"/>
            <a:ext cx="4099219" cy="4319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 </a:t>
            </a:r>
            <a:r>
              <a:rPr lang="en-US" altLang="ko-KR" sz="1200" spc="-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VoE</a:t>
            </a:r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3050" y="1988840"/>
            <a:ext cx="752292" cy="431988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Cost</a:t>
            </a:r>
          </a:p>
          <a:p>
            <a:pPr algn="ctr"/>
            <a:r>
              <a: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경쟁력</a:t>
            </a:r>
            <a:endParaRPr lang="en-US" altLang="ko-KR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</a:t>
            </a:r>
            <a:r>
              <a:rPr lang="ko-KR" altLang="en-US" sz="12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</a:t>
            </a:r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99396" y="1988840"/>
            <a:ext cx="666490" cy="14344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Spend </a:t>
            </a:r>
            <a:r>
              <a: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다차원 분석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099396" y="3467862"/>
            <a:ext cx="666490" cy="14344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pc="-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모델별</a:t>
            </a:r>
            <a:r>
              <a: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재료비 관리</a:t>
            </a:r>
            <a:endParaRPr lang="ko-KR" altLang="en-US" sz="1200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99396" y="4946884"/>
            <a:ext cx="666490" cy="136184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 </a:t>
            </a:r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</a:t>
            </a:r>
            <a:endParaRPr lang="ko-KR" altLang="en-US" sz="1200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041763" y="2227151"/>
            <a:ext cx="3702724" cy="717029"/>
            <a:chOff x="1898348" y="2085994"/>
            <a:chExt cx="3702724" cy="766942"/>
          </a:xfrm>
        </p:grpSpPr>
        <p:sp>
          <p:nvSpPr>
            <p:cNvPr id="38" name="직사각형 37"/>
            <p:cNvSpPr/>
            <p:nvPr/>
          </p:nvSpPr>
          <p:spPr>
            <a:xfrm>
              <a:off x="1898348" y="2085994"/>
              <a:ext cx="1036763" cy="7669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HE </a:t>
              </a:r>
              <a:r>
                <a:rPr lang="ko-KR" altLang="en-US" sz="12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사업부</a:t>
              </a:r>
              <a:endPara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231329" y="2085994"/>
              <a:ext cx="1036763" cy="7669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MC </a:t>
              </a:r>
              <a:r>
                <a:rPr lang="ko-KR" altLang="en-US" sz="12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사업부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564309" y="2085994"/>
              <a:ext cx="1036763" cy="7669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H&amp;A </a:t>
              </a:r>
              <a:r>
                <a:rPr lang="ko-KR" altLang="en-US" sz="1200" spc="-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사업부</a:t>
              </a:r>
            </a:p>
          </p:txBody>
        </p:sp>
      </p:grpSp>
      <p:grpSp>
        <p:nvGrpSpPr>
          <p:cNvPr id="41" name="Group 105"/>
          <p:cNvGrpSpPr>
            <a:grpSpLocks/>
          </p:cNvGrpSpPr>
          <p:nvPr/>
        </p:nvGrpSpPr>
        <p:grpSpPr bwMode="auto">
          <a:xfrm>
            <a:off x="273051" y="1603092"/>
            <a:ext cx="5666110" cy="244475"/>
            <a:chOff x="2355" y="981"/>
            <a:chExt cx="1275" cy="154"/>
          </a:xfrm>
        </p:grpSpPr>
        <p:sp>
          <p:nvSpPr>
            <p:cNvPr id="42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부가가치 창출 과제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: Part 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가격 예측 </a:t>
              </a:r>
            </a:p>
          </p:txBody>
        </p:sp>
        <p:sp>
          <p:nvSpPr>
            <p:cNvPr id="43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4" name="Group 105"/>
          <p:cNvGrpSpPr>
            <a:grpSpLocks/>
          </p:cNvGrpSpPr>
          <p:nvPr/>
        </p:nvGrpSpPr>
        <p:grpSpPr bwMode="auto">
          <a:xfrm>
            <a:off x="6227192" y="1603092"/>
            <a:ext cx="3212532" cy="244475"/>
            <a:chOff x="2355" y="981"/>
            <a:chExt cx="1275" cy="154"/>
          </a:xfrm>
        </p:grpSpPr>
        <p:sp>
          <p:nvSpPr>
            <p:cNvPr id="45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목표 </a:t>
              </a:r>
            </a:p>
          </p:txBody>
        </p:sp>
        <p:sp>
          <p:nvSpPr>
            <p:cNvPr id="46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7114335" y="3391841"/>
            <a:ext cx="2325389" cy="1866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대상품목 </a:t>
            </a:r>
            <a:r>
              <a:rPr lang="en-US" altLang="ko-KR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2</a:t>
            </a:r>
            <a:r>
              <a:rPr lang="ko-KR" altLang="en-US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차 대상</a:t>
            </a:r>
            <a:endParaRPr lang="en-US" altLang="ko-KR" sz="11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113240" y="3586868"/>
            <a:ext cx="2325389" cy="45672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냉장고 → </a:t>
            </a:r>
            <a:r>
              <a:rPr lang="en-US" altLang="ko-KR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Resin</a:t>
            </a:r>
            <a:r>
              <a:rPr lang="en-US" altLang="ko-KR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Steel</a:t>
            </a:r>
            <a:endParaRPr lang="en-US" altLang="ko-KR" sz="1100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MC </a:t>
            </a:r>
            <a:r>
              <a:rPr lang="ko-KR" altLang="en-US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LCD</a:t>
            </a:r>
            <a:r>
              <a:rPr lang="en-US" altLang="ko-KR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Battery, Camera, RAM,…</a:t>
            </a:r>
          </a:p>
        </p:txBody>
      </p:sp>
      <p:sp>
        <p:nvSpPr>
          <p:cNvPr id="52" name="위쪽 화살표 설명선 51"/>
          <p:cNvSpPr/>
          <p:nvPr/>
        </p:nvSpPr>
        <p:spPr>
          <a:xfrm>
            <a:off x="1948404" y="3112377"/>
            <a:ext cx="3846740" cy="3124935"/>
          </a:xfrm>
          <a:prstGeom prst="upArrowCallout">
            <a:avLst>
              <a:gd name="adj1" fmla="val 27988"/>
              <a:gd name="adj2" fmla="val 25000"/>
              <a:gd name="adj3" fmla="val 10060"/>
              <a:gd name="adj4" fmla="val 828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948404" y="3789040"/>
            <a:ext cx="384674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Wingdings" panose="05000000000000000000" pitchFamily="2" charset="2"/>
              <a:buChar char="§"/>
            </a:pPr>
            <a:r>
              <a:rPr lang="ko-KR" altLang="ko-KR" sz="11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재료비 예측을 담당자 감으로 하는 것이 문제</a:t>
            </a:r>
            <a:r>
              <a:rPr lang="en-US" altLang="ko-KR" sz="11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1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창원 기구부품개발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endParaRPr lang="en-US" altLang="ko-KR" sz="500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Trend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분석 및 예측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Logic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관리는 아직 시기 상조다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/>
            </a:r>
            <a:b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걷지도 못하는데 날려고 하는 것 아닌가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?</a:t>
            </a:r>
            <a:b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우선 실적이라도 제대로 취합하고 분석해 내라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/>
            </a:r>
            <a:b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2015.07.21,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가산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 A 3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endParaRPr lang="en-US" altLang="ko-KR" sz="5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ko-KR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구매시스템 내에서 단가관리의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Key</a:t>
            </a:r>
            <a:r>
              <a:rPr lang="ko-KR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History </a:t>
            </a:r>
            <a:r>
              <a:rPr lang="ko-KR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lang="ko-KR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가능해야 함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- </a:t>
            </a:r>
            <a:r>
              <a:rPr lang="ko-KR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단가이력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Spec. </a:t>
            </a:r>
            <a:r>
              <a:rPr lang="ko-KR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변화의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History</a:t>
            </a:r>
            <a:r>
              <a:rPr lang="ko-KR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알아야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Supplier</a:t>
            </a:r>
            <a:r>
              <a:rPr lang="ko-KR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와의 관계에서 주도권을 가질 수 있음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(VC 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endParaRPr lang="en-US" altLang="ko-KR" sz="5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Supplier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중에서 구매실적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가격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부품의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가격변화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Trend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정보를 쉽게 보여줄 수 있게 해야 함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 부품개발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388308" y="3254238"/>
            <a:ext cx="9207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구매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VoE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227191" y="1995149"/>
            <a:ext cx="3262313" cy="8395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 비용 절감을 위해</a:t>
            </a:r>
            <a:endParaRPr lang="en-US" altLang="ko-KR" sz="14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데이터에 기반한 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 예측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오각형 55"/>
          <p:cNvSpPr/>
          <p:nvPr/>
        </p:nvSpPr>
        <p:spPr bwMode="auto">
          <a:xfrm rot="5400000">
            <a:off x="5381851" y="3720228"/>
            <a:ext cx="2376264" cy="641679"/>
          </a:xfrm>
          <a:prstGeom prst="homePlate">
            <a:avLst>
              <a:gd name="adj" fmla="val 2142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anchor="ctr"/>
          <a:lstStyle/>
          <a:p>
            <a:pPr algn="ctr" defTabSz="828675" eaLnBrk="1" hangingPunct="1">
              <a:lnSpc>
                <a:spcPct val="110000"/>
              </a:lnSpc>
              <a:spcBef>
                <a:spcPct val="10000"/>
              </a:spcBef>
              <a:buClr>
                <a:srgbClr val="7F7F7F"/>
              </a:buClr>
              <a:defRPr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Part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가격 예측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/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PoC</a:t>
            </a:r>
            <a:r>
              <a:rPr lang="en-US" altLang="ko-KR" sz="1400" baseline="30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</a:t>
            </a:r>
            <a:r>
              <a:rPr lang="en-US" altLang="ko-KR" sz="1400" baseline="30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)</a:t>
            </a:r>
            <a:endParaRPr lang="ko-KR" altLang="en-US" sz="1400" baseline="30000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57" name="오각형 56"/>
          <p:cNvSpPr/>
          <p:nvPr/>
        </p:nvSpPr>
        <p:spPr bwMode="auto">
          <a:xfrm rot="5400000">
            <a:off x="6084152" y="5502055"/>
            <a:ext cx="971662" cy="641679"/>
          </a:xfrm>
          <a:prstGeom prst="homePlate">
            <a:avLst>
              <a:gd name="adj" fmla="val 2142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anchor="ctr"/>
          <a:lstStyle/>
          <a:p>
            <a:pPr algn="ctr" defTabSz="828675" eaLnBrk="1" hangingPunct="1">
              <a:lnSpc>
                <a:spcPct val="110000"/>
              </a:lnSpc>
              <a:spcBef>
                <a:spcPct val="10000"/>
              </a:spcBef>
              <a:buClr>
                <a:srgbClr val="7F7F7F"/>
              </a:buClr>
              <a:defRPr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상시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  <a:p>
            <a:pPr algn="ctr" defTabSz="828675" eaLnBrk="1" hangingPunct="1">
              <a:lnSpc>
                <a:spcPct val="110000"/>
              </a:lnSpc>
              <a:spcBef>
                <a:spcPct val="10000"/>
              </a:spcBef>
              <a:buClr>
                <a:srgbClr val="7F7F7F"/>
              </a:buClr>
              <a:defRPr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분석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  <a:p>
            <a:pPr algn="ctr" defTabSz="828675" eaLnBrk="1" hangingPunct="1">
              <a:lnSpc>
                <a:spcPct val="110000"/>
              </a:lnSpc>
              <a:spcBef>
                <a:spcPct val="10000"/>
              </a:spcBef>
              <a:buClr>
                <a:srgbClr val="7F7F7F"/>
              </a:buClr>
              <a:defRPr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체계</a:t>
            </a:r>
          </a:p>
        </p:txBody>
      </p: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272480" y="6317412"/>
            <a:ext cx="2595562" cy="332656"/>
          </a:xfrm>
          <a:prstGeom prst="rect">
            <a:avLst/>
          </a:prstGeom>
          <a:noFill/>
          <a:ln>
            <a:noFill/>
          </a:ln>
          <a:extLst/>
        </p:spPr>
        <p:txBody>
          <a:bodyPr rIns="36000"/>
          <a:lstStyle>
            <a:lvl1pPr marL="176213" indent="-176213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indent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05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en-US" altLang="ko-KR" sz="105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PoC</a:t>
            </a:r>
            <a:r>
              <a:rPr lang="en-US" altLang="ko-KR" sz="105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Proof of Concept</a:t>
            </a:r>
            <a:endParaRPr lang="ko-KR" altLang="en-US" sz="105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6190679" y="2857982"/>
            <a:ext cx="3298825" cy="2371218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36000" tIns="36000" rIns="36000" bIns="36000" anchor="ctr"/>
          <a:lstStyle/>
          <a:p>
            <a:pPr algn="ctr" eaLnBrk="1" latinLnBrk="1" hangingPunct="1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>
            <a:spLocks noChangeArrowheads="1"/>
          </p:cNvSpPr>
          <p:nvPr/>
        </p:nvSpPr>
        <p:spPr bwMode="auto">
          <a:xfrm>
            <a:off x="8697173" y="5004384"/>
            <a:ext cx="864339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marL="85725" indent="-85725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Aft>
                <a:spcPts val="600"/>
              </a:spcAft>
              <a:defRPr/>
            </a:pPr>
            <a:r>
              <a:rPr lang="en-US" altLang="ko-KR" sz="12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Task </a:t>
            </a:r>
            <a:r>
              <a:rPr lang="ko-KR" altLang="en-US" sz="12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</a:t>
            </a:r>
            <a:endParaRPr lang="en-US" altLang="ko-KR" sz="12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5"/>
          <p:cNvSpPr txBox="1">
            <a:spLocks noChangeArrowheads="1"/>
          </p:cNvSpPr>
          <p:nvPr/>
        </p:nvSpPr>
        <p:spPr bwMode="auto">
          <a:xfrm>
            <a:off x="6914148" y="5336555"/>
            <a:ext cx="2595562" cy="1044773"/>
          </a:xfrm>
          <a:prstGeom prst="rect">
            <a:avLst/>
          </a:prstGeom>
          <a:noFill/>
          <a:ln>
            <a:noFill/>
          </a:ln>
          <a:extLst/>
        </p:spPr>
        <p:txBody>
          <a:bodyPr rIns="36000"/>
          <a:lstStyle>
            <a:lvl1pPr marL="176213" indent="-176213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indent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 예측 일반화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(Part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 확산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 및 통합 자동화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알고리즘 및 해석 기준 수립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Model-Part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재료비 관계 분석</a:t>
            </a:r>
          </a:p>
        </p:txBody>
      </p:sp>
    </p:spTree>
    <p:extLst>
      <p:ext uri="{BB962C8B-B14F-4D97-AF65-F5344CB8AC3E}">
        <p14:creationId xmlns:p14="http://schemas.microsoft.com/office/powerpoint/2010/main" val="5897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To-Be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 시스템 이미지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(3/3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30860" y="1626930"/>
            <a:ext cx="2466356" cy="8081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7228" y="1300876"/>
            <a:ext cx="6908020" cy="1161524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6017" y="1352768"/>
            <a:ext cx="612643" cy="203758"/>
          </a:xfrm>
          <a:prstGeom prst="rect">
            <a:avLst/>
          </a:prstGeom>
          <a:solidFill>
            <a:srgbClr val="A5C7C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 종류</a:t>
            </a:r>
          </a:p>
        </p:txBody>
      </p:sp>
      <p:sp>
        <p:nvSpPr>
          <p:cNvPr id="11" name="타원 10"/>
          <p:cNvSpPr/>
          <p:nvPr/>
        </p:nvSpPr>
        <p:spPr>
          <a:xfrm>
            <a:off x="1432700" y="1377609"/>
            <a:ext cx="137888" cy="155049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87976" y="1377609"/>
            <a:ext cx="137888" cy="155049"/>
            <a:chOff x="2329682" y="789820"/>
            <a:chExt cx="181138" cy="181138"/>
          </a:xfrm>
        </p:grpSpPr>
        <p:sp>
          <p:nvSpPr>
            <p:cNvPr id="15" name="타원 14"/>
            <p:cNvSpPr/>
            <p:nvPr/>
          </p:nvSpPr>
          <p:spPr>
            <a:xfrm>
              <a:off x="2329682" y="789820"/>
              <a:ext cx="181138" cy="181138"/>
            </a:xfrm>
            <a:prstGeom prst="ellips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 flipH="1">
              <a:off x="2360296" y="822441"/>
              <a:ext cx="115896" cy="11589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606" y="1354619"/>
            <a:ext cx="462801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월간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2494" y="1354619"/>
            <a:ext cx="366170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주간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30860" y="1357897"/>
            <a:ext cx="807276" cy="203758"/>
          </a:xfrm>
          <a:prstGeom prst="rect">
            <a:avLst/>
          </a:prstGeom>
          <a:solidFill>
            <a:srgbClr val="A5C7C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pc="-1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일자별</a:t>
            </a:r>
            <a:r>
              <a:rPr lang="ko-KR" altLang="en-US" sz="8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조회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7924" y="1355321"/>
            <a:ext cx="31762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3346" y="1344753"/>
            <a:ext cx="732602" cy="20992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2013-01-01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64613" y="1344754"/>
            <a:ext cx="732602" cy="20992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2015-12-23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09132" y="1621087"/>
            <a:ext cx="740001" cy="2154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36000" rtlCol="0" anchor="ctr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HA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87526" y="1353411"/>
            <a:ext cx="612643" cy="203757"/>
          </a:xfrm>
          <a:prstGeom prst="rect">
            <a:avLst/>
          </a:prstGeom>
          <a:solidFill>
            <a:srgbClr val="A5C7C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기간</a:t>
            </a:r>
          </a:p>
        </p:txBody>
      </p:sp>
      <p:sp>
        <p:nvSpPr>
          <p:cNvPr id="28" name="타원 27"/>
          <p:cNvSpPr/>
          <p:nvPr/>
        </p:nvSpPr>
        <p:spPr>
          <a:xfrm>
            <a:off x="3224808" y="1390367"/>
            <a:ext cx="137888" cy="155049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46744" y="1364364"/>
            <a:ext cx="465925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769485" y="1387852"/>
            <a:ext cx="137888" cy="155049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40585" y="1363689"/>
            <a:ext cx="343982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039899" y="1387852"/>
            <a:ext cx="137888" cy="155049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29235" y="1363354"/>
            <a:ext cx="602962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6045" y="1364363"/>
            <a:ext cx="465925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665600" y="1387852"/>
            <a:ext cx="137888" cy="155049"/>
            <a:chOff x="2028083" y="789820"/>
            <a:chExt cx="181138" cy="181138"/>
          </a:xfrm>
        </p:grpSpPr>
        <p:sp>
          <p:nvSpPr>
            <p:cNvPr id="36" name="타원 35"/>
            <p:cNvSpPr/>
            <p:nvPr/>
          </p:nvSpPr>
          <p:spPr>
            <a:xfrm>
              <a:off x="2028083" y="789820"/>
              <a:ext cx="181138" cy="181138"/>
            </a:xfrm>
            <a:prstGeom prst="ellips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 flipH="1">
              <a:off x="2058697" y="822441"/>
              <a:ext cx="115896" cy="11589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8" name="실행 단추: 앞으로 또는 다음 37">
            <a:hlinkClick r:id="" action="ppaction://hlinkshowjump?jump=nextslide" highlightClick="1"/>
          </p:cNvPr>
          <p:cNvSpPr/>
          <p:nvPr/>
        </p:nvSpPr>
        <p:spPr>
          <a:xfrm rot="5400000">
            <a:off x="1594159" y="1665630"/>
            <a:ext cx="157853" cy="126357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09132" y="1885043"/>
            <a:ext cx="740001" cy="2154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36000" rtlCol="0" anchor="ctr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Resin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09132" y="2146142"/>
            <a:ext cx="740001" cy="2154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36000" rtlCol="0" anchor="ctr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엘지화학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실행 단추: 앞으로 또는 다음 40">
            <a:hlinkClick r:id="" action="ppaction://hlinkshowjump?jump=nextslide" highlightClick="1"/>
          </p:cNvPr>
          <p:cNvSpPr/>
          <p:nvPr/>
        </p:nvSpPr>
        <p:spPr>
          <a:xfrm rot="5400000">
            <a:off x="1594159" y="1929588"/>
            <a:ext cx="157853" cy="126357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실행 단추: 앞으로 또는 다음 41">
            <a:hlinkClick r:id="" action="ppaction://hlinkshowjump?jump=nextslide" highlightClick="1"/>
          </p:cNvPr>
          <p:cNvSpPr/>
          <p:nvPr/>
        </p:nvSpPr>
        <p:spPr>
          <a:xfrm rot="5400000">
            <a:off x="1594159" y="2190686"/>
            <a:ext cx="157853" cy="126357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87526" y="1635223"/>
            <a:ext cx="612643" cy="203758"/>
          </a:xfrm>
          <a:prstGeom prst="rect">
            <a:avLst/>
          </a:prstGeom>
          <a:solidFill>
            <a:srgbClr val="A5C7C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Maker</a:t>
            </a:r>
            <a:endParaRPr lang="ko-KR" altLang="en-US" sz="8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76345" y="1629380"/>
            <a:ext cx="740001" cy="2154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36000" rtlCol="0" anchor="ctr">
            <a:spAutoFit/>
          </a:bodyPr>
          <a:lstStyle/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LG CHEM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실행 단추: 앞으로 또는 다음 45">
            <a:hlinkClick r:id="" action="ppaction://hlinkshowjump?jump=nextslide" highlightClick="1"/>
          </p:cNvPr>
          <p:cNvSpPr/>
          <p:nvPr/>
        </p:nvSpPr>
        <p:spPr>
          <a:xfrm rot="5400000">
            <a:off x="3361371" y="1673923"/>
            <a:ext cx="157853" cy="126357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06132" y="1626930"/>
            <a:ext cx="612643" cy="203758"/>
          </a:xfrm>
          <a:prstGeom prst="rect">
            <a:avLst/>
          </a:prstGeom>
          <a:solidFill>
            <a:srgbClr val="A5C7C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</a:t>
            </a:r>
            <a:r>
              <a:rPr lang="ko-KR" altLang="en-US" sz="8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</a:t>
            </a:r>
            <a:endParaRPr lang="ko-KR" altLang="en-US" sz="8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06132" y="1876269"/>
            <a:ext cx="612643" cy="203758"/>
          </a:xfrm>
          <a:prstGeom prst="rect">
            <a:avLst/>
          </a:prstGeom>
          <a:solidFill>
            <a:srgbClr val="A5C7C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부품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06132" y="2138925"/>
            <a:ext cx="612643" cy="203758"/>
          </a:xfrm>
          <a:prstGeom prst="rect">
            <a:avLst/>
          </a:prstGeom>
          <a:solidFill>
            <a:srgbClr val="A5C7C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Supplier</a:t>
            </a:r>
            <a:endParaRPr lang="ko-KR" altLang="en-US" sz="8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518056" y="1649882"/>
            <a:ext cx="473876" cy="764266"/>
          </a:xfrm>
          <a:prstGeom prst="rect">
            <a:avLst/>
          </a:prstGeom>
          <a:solidFill>
            <a:srgbClr val="A5C7C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pc="-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Spec</a:t>
            </a:r>
            <a:endParaRPr lang="ko-KR" altLang="en-US" sz="800" b="1" spc="-1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32587" y="1649882"/>
            <a:ext cx="814001" cy="3705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36000" rtlCol="0" anchor="ctr">
            <a:no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4197</a:t>
            </a:r>
            <a:endParaRPr lang="ko-KR" altLang="en-US" sz="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실행 단추: 앞으로 또는 다음 59">
            <a:hlinkClick r:id="" action="ppaction://hlinkshowjump?jump=nextslide" highlightClick="1"/>
          </p:cNvPr>
          <p:cNvSpPr/>
          <p:nvPr/>
        </p:nvSpPr>
        <p:spPr>
          <a:xfrm rot="5400000">
            <a:off x="6683364" y="1765009"/>
            <a:ext cx="157853" cy="138993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76875" y="2055860"/>
            <a:ext cx="814001" cy="3582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36000" rtlCol="0" anchor="ctr">
            <a:no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HG-173</a:t>
            </a:r>
            <a:endParaRPr lang="ko-KR" altLang="en-US" sz="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실행 단추: 앞으로 또는 다음 62">
            <a:hlinkClick r:id="" action="ppaction://hlinkshowjump?jump=nextslide" highlightClick="1"/>
          </p:cNvPr>
          <p:cNvSpPr/>
          <p:nvPr/>
        </p:nvSpPr>
        <p:spPr>
          <a:xfrm rot="5400000">
            <a:off x="5726005" y="2162169"/>
            <a:ext cx="157853" cy="138993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032587" y="2055860"/>
            <a:ext cx="814001" cy="3582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36000" rtlCol="0" anchor="ctr">
            <a:no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UL94 HB</a:t>
            </a:r>
            <a:endParaRPr lang="ko-KR" altLang="en-US" sz="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실행 단추: 앞으로 또는 다음 68">
            <a:hlinkClick r:id="" action="ppaction://hlinkshowjump?jump=nextslide" highlightClick="1"/>
          </p:cNvPr>
          <p:cNvSpPr/>
          <p:nvPr/>
        </p:nvSpPr>
        <p:spPr>
          <a:xfrm rot="5400000">
            <a:off x="6685013" y="2168909"/>
            <a:ext cx="157853" cy="138993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19870" y="2994894"/>
            <a:ext cx="3069904" cy="101017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083585" y="1648620"/>
            <a:ext cx="814001" cy="37176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36000" rtlCol="0" anchor="ctr">
            <a:no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Super White</a:t>
            </a:r>
            <a:endParaRPr lang="ko-KR" altLang="en-US" sz="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실행 단추: 앞으로 또는 다음 115">
            <a:hlinkClick r:id="" action="ppaction://hlinkshowjump?jump=nextslide" highlightClick="1"/>
          </p:cNvPr>
          <p:cNvSpPr/>
          <p:nvPr/>
        </p:nvSpPr>
        <p:spPr>
          <a:xfrm rot="5400000">
            <a:off x="5734361" y="1765009"/>
            <a:ext cx="157853" cy="138993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05163" y="2736155"/>
            <a:ext cx="198868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Super White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350435" y="2492896"/>
            <a:ext cx="1788309" cy="246221"/>
            <a:chOff x="528613" y="2003092"/>
            <a:chExt cx="1893474" cy="287651"/>
          </a:xfrm>
        </p:grpSpPr>
        <p:sp>
          <p:nvSpPr>
            <p:cNvPr id="131" name="타원 130"/>
            <p:cNvSpPr/>
            <p:nvPr/>
          </p:nvSpPr>
          <p:spPr>
            <a:xfrm flipH="1">
              <a:off x="528613" y="2088968"/>
              <a:ext cx="115896" cy="115896"/>
            </a:xfrm>
            <a:prstGeom prst="ellipse">
              <a:avLst/>
            </a:prstGeom>
            <a:solidFill>
              <a:srgbClr val="FF5050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61996" y="2003092"/>
              <a:ext cx="1760091" cy="2876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Spec</a:t>
              </a:r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별 예측 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Trend </a:t>
              </a:r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3884771" y="2492896"/>
            <a:ext cx="1788309" cy="246221"/>
            <a:chOff x="528613" y="2003092"/>
            <a:chExt cx="1893474" cy="287651"/>
          </a:xfrm>
        </p:grpSpPr>
        <p:sp>
          <p:nvSpPr>
            <p:cNvPr id="138" name="타원 137"/>
            <p:cNvSpPr/>
            <p:nvPr/>
          </p:nvSpPr>
          <p:spPr>
            <a:xfrm flipH="1">
              <a:off x="528613" y="2088968"/>
              <a:ext cx="115896" cy="115896"/>
            </a:xfrm>
            <a:prstGeom prst="ellipse">
              <a:avLst/>
            </a:prstGeom>
            <a:solidFill>
              <a:srgbClr val="FF5050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61996" y="2003092"/>
              <a:ext cx="1760091" cy="2876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Simulation X</a:t>
              </a:r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인자 입력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3936796" y="3053596"/>
            <a:ext cx="8975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예측 기간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3942978" y="4457569"/>
            <a:ext cx="1788309" cy="246221"/>
            <a:chOff x="528613" y="2003092"/>
            <a:chExt cx="1893474" cy="287651"/>
          </a:xfrm>
        </p:grpSpPr>
        <p:sp>
          <p:nvSpPr>
            <p:cNvPr id="142" name="타원 141"/>
            <p:cNvSpPr/>
            <p:nvPr/>
          </p:nvSpPr>
          <p:spPr>
            <a:xfrm flipH="1">
              <a:off x="528613" y="2088968"/>
              <a:ext cx="115896" cy="115896"/>
            </a:xfrm>
            <a:prstGeom prst="ellipse">
              <a:avLst/>
            </a:prstGeom>
            <a:solidFill>
              <a:srgbClr val="FF5050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61996" y="2003092"/>
              <a:ext cx="1760091" cy="2876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Simulation</a:t>
              </a:r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모델 설명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2" name="타원 151"/>
          <p:cNvSpPr/>
          <p:nvPr/>
        </p:nvSpPr>
        <p:spPr>
          <a:xfrm>
            <a:off x="7257256" y="1474231"/>
            <a:ext cx="216024" cy="2160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7440912" y="1441863"/>
            <a:ext cx="2034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 조건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7257256" y="2676548"/>
            <a:ext cx="216024" cy="2160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440912" y="2644180"/>
            <a:ext cx="2034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Spec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 예측 대상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Trend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7257256" y="3677392"/>
            <a:ext cx="216024" cy="2160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7440912" y="3645024"/>
            <a:ext cx="2034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입력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(X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1" name="Group 105"/>
          <p:cNvGrpSpPr>
            <a:grpSpLocks/>
          </p:cNvGrpSpPr>
          <p:nvPr/>
        </p:nvGrpSpPr>
        <p:grpSpPr bwMode="auto">
          <a:xfrm>
            <a:off x="7329264" y="1053556"/>
            <a:ext cx="2272708" cy="244475"/>
            <a:chOff x="2355" y="981"/>
            <a:chExt cx="1275" cy="154"/>
          </a:xfrm>
        </p:grpSpPr>
        <p:sp>
          <p:nvSpPr>
            <p:cNvPr id="162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3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 구성</a:t>
              </a:r>
              <a:endParaRPr kumimoji="0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4" name="타원 163"/>
          <p:cNvSpPr/>
          <p:nvPr/>
        </p:nvSpPr>
        <p:spPr>
          <a:xfrm>
            <a:off x="7257256" y="5251537"/>
            <a:ext cx="216024" cy="2160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2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7440912" y="5219169"/>
            <a:ext cx="2034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473280" y="5517312"/>
            <a:ext cx="2159670" cy="575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 결과 및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Trend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Simulation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신뢰도 제공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473280" y="1740528"/>
            <a:ext cx="2159670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기간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부품명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Supplier / Maker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Spec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473280" y="2925024"/>
            <a:ext cx="2159670" cy="4633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입력 정보 제공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473280" y="3962422"/>
            <a:ext cx="2159670" cy="97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Simulation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위한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필수 입력 사항 정의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사항 미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 결과 활용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863980" y="4691817"/>
            <a:ext cx="3218907" cy="161750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구성 기간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2013-01-01 ~ 2015-11-16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인자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 기간 </a:t>
            </a:r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7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 후</a:t>
            </a:r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 수량 </a:t>
            </a:r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40,000kg</a:t>
            </a:r>
            <a:b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Spec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조합 </a:t>
            </a:r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Super White/4197/HG-173/UL94 HB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설명력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R2 = XX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오차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율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 XXX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과거 모델 예측력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XXX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277229" y="2460527"/>
            <a:ext cx="3526260" cy="1832569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3811504" y="2460527"/>
            <a:ext cx="3373743" cy="1832569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277228" y="4293096"/>
            <a:ext cx="6908020" cy="2015629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169216" y="1202029"/>
            <a:ext cx="216024" cy="2160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169216" y="2426399"/>
            <a:ext cx="216024" cy="2160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169216" y="4293096"/>
            <a:ext cx="216024" cy="2160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2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3656856" y="2426399"/>
            <a:ext cx="216024" cy="21602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936797" y="3388376"/>
            <a:ext cx="89756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입고 수량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753149" y="3068371"/>
            <a:ext cx="612094" cy="2233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36000" rtlCol="0" anchor="ctr">
            <a:noAutofit/>
          </a:bodyPr>
          <a:lstStyle/>
          <a:p>
            <a:pPr algn="r"/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 후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72" r="5732" b="20425"/>
          <a:stretch/>
        </p:blipFill>
        <p:spPr bwMode="auto">
          <a:xfrm>
            <a:off x="586767" y="3103815"/>
            <a:ext cx="2929579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143"/>
          <p:cNvSpPr txBox="1"/>
          <p:nvPr/>
        </p:nvSpPr>
        <p:spPr>
          <a:xfrm>
            <a:off x="603278" y="2988860"/>
            <a:ext cx="498011" cy="1692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/kg)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753149" y="3408700"/>
            <a:ext cx="612094" cy="2233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36000" rtlCol="0" anchor="ctr">
            <a:noAutofit/>
          </a:bodyPr>
          <a:lstStyle/>
          <a:p>
            <a:pPr algn="r"/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40,000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863980" y="2769461"/>
            <a:ext cx="135980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필수 입력 사항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473240" y="2769461"/>
            <a:ext cx="135980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택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입력 사항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565053" y="3053596"/>
            <a:ext cx="8975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유가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565054" y="3388376"/>
            <a:ext cx="89756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381406" y="3068371"/>
            <a:ext cx="612094" cy="2233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36000" rtlCol="0" anchor="ctr">
            <a:noAutofit/>
          </a:bodyPr>
          <a:lstStyle/>
          <a:p>
            <a:pPr algn="r"/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 </a:t>
            </a:r>
          </a:p>
          <a:p>
            <a:pPr algn="r"/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USD/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배럴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381406" y="3408700"/>
            <a:ext cx="612094" cy="2233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36000" rtlCol="0" anchor="ctr">
            <a:noAutofit/>
          </a:bodyPr>
          <a:lstStyle/>
          <a:p>
            <a:pPr algn="r"/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5565054" y="3704639"/>
            <a:ext cx="89756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Grade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6381406" y="3724963"/>
            <a:ext cx="612094" cy="2233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36000" rtlCol="0" anchor="ctr">
            <a:noAutofit/>
          </a:bodyPr>
          <a:lstStyle/>
          <a:p>
            <a:pPr algn="r"/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3" name="그룹 182"/>
          <p:cNvGrpSpPr/>
          <p:nvPr/>
        </p:nvGrpSpPr>
        <p:grpSpPr>
          <a:xfrm>
            <a:off x="350435" y="4457569"/>
            <a:ext cx="1788309" cy="246221"/>
            <a:chOff x="528613" y="2003092"/>
            <a:chExt cx="1893474" cy="287651"/>
          </a:xfrm>
        </p:grpSpPr>
        <p:sp>
          <p:nvSpPr>
            <p:cNvPr id="184" name="타원 183"/>
            <p:cNvSpPr/>
            <p:nvPr/>
          </p:nvSpPr>
          <p:spPr>
            <a:xfrm flipH="1">
              <a:off x="528613" y="2088968"/>
              <a:ext cx="115896" cy="115896"/>
            </a:xfrm>
            <a:prstGeom prst="ellipse">
              <a:avLst/>
            </a:prstGeom>
            <a:solidFill>
              <a:srgbClr val="FF5050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661996" y="2003092"/>
              <a:ext cx="1760091" cy="2876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Simulation </a:t>
              </a:r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459894" y="4779616"/>
            <a:ext cx="3220163" cy="1169663"/>
            <a:chOff x="488502" y="2257122"/>
            <a:chExt cx="4284051" cy="1180146"/>
          </a:xfrm>
        </p:grpSpPr>
        <p:sp>
          <p:nvSpPr>
            <p:cNvPr id="190" name="직사각형 189"/>
            <p:cNvSpPr/>
            <p:nvPr/>
          </p:nvSpPr>
          <p:spPr>
            <a:xfrm>
              <a:off x="488502" y="2257122"/>
              <a:ext cx="4284051" cy="1180146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91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872" r="5870" b="20425"/>
            <a:stretch/>
          </p:blipFill>
          <p:spPr bwMode="auto">
            <a:xfrm>
              <a:off x="518960" y="2297530"/>
              <a:ext cx="4224645" cy="1060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2" name="직사각형 191"/>
            <p:cNvSpPr/>
            <p:nvPr/>
          </p:nvSpPr>
          <p:spPr>
            <a:xfrm>
              <a:off x="4460171" y="2821351"/>
              <a:ext cx="177183" cy="24125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3" name="타원 192"/>
            <p:cNvSpPr/>
            <p:nvPr/>
          </p:nvSpPr>
          <p:spPr>
            <a:xfrm>
              <a:off x="4464810" y="2894247"/>
              <a:ext cx="45719" cy="45719"/>
            </a:xfrm>
            <a:prstGeom prst="ellipse">
              <a:avLst/>
            </a:prstGeom>
            <a:noFill/>
            <a:ln w="6350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4" name="타원 193"/>
            <p:cNvSpPr/>
            <p:nvPr/>
          </p:nvSpPr>
          <p:spPr>
            <a:xfrm>
              <a:off x="4475233" y="2949219"/>
              <a:ext cx="45719" cy="45719"/>
            </a:xfrm>
            <a:prstGeom prst="ellipse">
              <a:avLst/>
            </a:prstGeom>
            <a:noFill/>
            <a:ln w="6350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5" name="타원 194"/>
            <p:cNvSpPr/>
            <p:nvPr/>
          </p:nvSpPr>
          <p:spPr>
            <a:xfrm>
              <a:off x="4530468" y="2955569"/>
              <a:ext cx="45719" cy="45719"/>
            </a:xfrm>
            <a:prstGeom prst="ellipse">
              <a:avLst/>
            </a:prstGeom>
            <a:noFill/>
            <a:ln w="6350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6" name="타원 195"/>
            <p:cNvSpPr/>
            <p:nvPr/>
          </p:nvSpPr>
          <p:spPr>
            <a:xfrm>
              <a:off x="4547241" y="3004191"/>
              <a:ext cx="45719" cy="45719"/>
            </a:xfrm>
            <a:prstGeom prst="ellipse">
              <a:avLst/>
            </a:prstGeom>
            <a:noFill/>
            <a:ln w="6350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7" name="타원 196"/>
            <p:cNvSpPr/>
            <p:nvPr/>
          </p:nvSpPr>
          <p:spPr>
            <a:xfrm>
              <a:off x="4514602" y="2897386"/>
              <a:ext cx="45719" cy="45719"/>
            </a:xfrm>
            <a:prstGeom prst="ellipse">
              <a:avLst/>
            </a:prstGeom>
            <a:noFill/>
            <a:ln w="6350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8" name="타원 197"/>
            <p:cNvSpPr/>
            <p:nvPr/>
          </p:nvSpPr>
          <p:spPr>
            <a:xfrm>
              <a:off x="4487044" y="2924944"/>
              <a:ext cx="45719" cy="45719"/>
            </a:xfrm>
            <a:prstGeom prst="ellipse">
              <a:avLst/>
            </a:prstGeom>
            <a:noFill/>
            <a:ln w="6350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9" name="타원 198"/>
            <p:cNvSpPr/>
            <p:nvPr/>
          </p:nvSpPr>
          <p:spPr>
            <a:xfrm>
              <a:off x="4562218" y="2990602"/>
              <a:ext cx="45719" cy="45719"/>
            </a:xfrm>
            <a:prstGeom prst="ellipse">
              <a:avLst/>
            </a:prstGeom>
            <a:noFill/>
            <a:ln w="6350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4802293" y="3987064"/>
            <a:ext cx="18000" cy="234024"/>
            <a:chOff x="2185148" y="3795316"/>
            <a:chExt cx="18000" cy="234024"/>
          </a:xfrm>
        </p:grpSpPr>
        <p:sp>
          <p:nvSpPr>
            <p:cNvPr id="201" name="타원 200"/>
            <p:cNvSpPr/>
            <p:nvPr/>
          </p:nvSpPr>
          <p:spPr>
            <a:xfrm>
              <a:off x="2185148" y="3795316"/>
              <a:ext cx="18000" cy="1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2" name="타원 201"/>
            <p:cNvSpPr/>
            <p:nvPr/>
          </p:nvSpPr>
          <p:spPr>
            <a:xfrm>
              <a:off x="2185148" y="3903328"/>
              <a:ext cx="18000" cy="1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3" name="타원 202"/>
            <p:cNvSpPr/>
            <p:nvPr/>
          </p:nvSpPr>
          <p:spPr>
            <a:xfrm>
              <a:off x="2185148" y="4011340"/>
              <a:ext cx="18000" cy="1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5890703" y="3998119"/>
            <a:ext cx="18000" cy="234024"/>
            <a:chOff x="2185148" y="3795316"/>
            <a:chExt cx="18000" cy="234024"/>
          </a:xfrm>
        </p:grpSpPr>
        <p:sp>
          <p:nvSpPr>
            <p:cNvPr id="205" name="타원 204"/>
            <p:cNvSpPr/>
            <p:nvPr/>
          </p:nvSpPr>
          <p:spPr>
            <a:xfrm>
              <a:off x="2185148" y="3795316"/>
              <a:ext cx="18000" cy="1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6" name="타원 205"/>
            <p:cNvSpPr/>
            <p:nvPr/>
          </p:nvSpPr>
          <p:spPr>
            <a:xfrm>
              <a:off x="2185148" y="3903328"/>
              <a:ext cx="18000" cy="1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7" name="타원 206"/>
            <p:cNvSpPr/>
            <p:nvPr/>
          </p:nvSpPr>
          <p:spPr>
            <a:xfrm>
              <a:off x="2185148" y="4011340"/>
              <a:ext cx="18000" cy="1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08" name="그림 2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665" y="1299072"/>
            <a:ext cx="262583" cy="2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To-Be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개선 포인트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단일 시스템에서 데이터 수집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업무를 일원화하여 가격 예측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Know-How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내재화가 가능함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 bwMode="auto">
          <a:xfrm>
            <a:off x="344032" y="1268761"/>
            <a:ext cx="4464952" cy="35471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As-Is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순서도: 처리 15"/>
          <p:cNvSpPr/>
          <p:nvPr/>
        </p:nvSpPr>
        <p:spPr bwMode="auto">
          <a:xfrm>
            <a:off x="5097016" y="1268760"/>
            <a:ext cx="4464496" cy="35471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44032" y="1772816"/>
            <a:ext cx="4464952" cy="4535908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업무 프로세스에서 분석 前 단계까지 시간 소요가 많음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※ </a:t>
            </a:r>
            <a:r>
              <a:rPr kumimoji="1"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</a:t>
            </a:r>
            <a:r>
              <a:rPr kumimoji="1"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11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→ 통합 → 전처리</a:t>
            </a:r>
            <a:r>
              <a:rPr kumimoji="1"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분석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kumimoji="1"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시스템에서 필요한 데이터 수집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ex) PU-SIS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단가 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Master, 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 실적 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b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PIMS : </a:t>
            </a:r>
            <a:r>
              <a:rPr kumimoji="1"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부품 </a:t>
            </a:r>
            <a:r>
              <a:rPr kumimoji="1"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Master</a:t>
            </a:r>
            <a:r>
              <a:rPr kumimoji="1"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</a:t>
            </a:r>
            <a:r>
              <a:rPr kumimoji="1"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Spec.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 수작업에 의한 데이터 통합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 작업</a:t>
            </a:r>
            <a:endParaRPr kumimoji="1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구매 담당자의 </a:t>
            </a: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Know-How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예측 업무 수행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로컬 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엑셀 자료로만 존재함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업무 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Knowledge 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자산화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내재화 미흡</a:t>
            </a:r>
            <a:endParaRPr kumimoji="1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단위 평균 </a:t>
            </a:r>
            <a:r>
              <a:rPr kumimoji="1" lang="ko-KR" altLang="en-US" sz="11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예측치가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제공됨 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1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시황류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12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/16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개월 선행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kumimoji="1"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실적과 </a:t>
            </a:r>
            <a:r>
              <a:rPr kumimoji="1" lang="ko-KR" altLang="en-US" sz="11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예측치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Mapping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안 되어 적절한 </a:t>
            </a:r>
            <a:r>
              <a:rPr kumimoji="1" lang="ko-KR" altLang="en-US" sz="11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예측치가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산정되었는지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관리하기 어려움</a:t>
            </a:r>
            <a:r>
              <a:rPr kumimoji="1"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실적은 주간 단위로 관리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- 1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개월 이내의 급격한 가격 변화에 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Agile 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대응 어려움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- 1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이상 예측으로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가격 변화의 가시성은 장기간 확보되지만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신뢰도 및 활용도는 저하됨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097016" y="1772816"/>
            <a:ext cx="4464952" cy="4535908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예측 업무에서 불필요한 소요 시간 개선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개별 시스템에 산재한 필요 데이터를 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DW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통합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대상 별로 별도의 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DM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구성하여 조회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시간 축소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 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Logic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자동화하여 수작업 공</a:t>
            </a:r>
            <a:r>
              <a:rPr kumimoji="1"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최소화</a:t>
            </a:r>
            <a:endParaRPr kumimoji="1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업무를 단일 시스템에서 수행하여 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Knowledge 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</a:t>
            </a:r>
            <a:r>
              <a:rPr kumimoji="1" lang="ko-KR" altLang="en-US" sz="11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 가능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 데이터를 단일 시스템에서 동일한 형태로 다운로드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방법론 공유 및 지속적인 개선 가능</a:t>
            </a:r>
            <a:endParaRPr kumimoji="1" lang="en-US" altLang="ko-KR" sz="11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실적 단위와 동일한 주간 단위 </a:t>
            </a:r>
            <a:r>
              <a:rPr kumimoji="1" lang="ko-KR" altLang="en-US" sz="11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예측치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제공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실적과 </a:t>
            </a:r>
            <a:r>
              <a:rPr kumimoji="1" lang="ko-KR" altLang="en-US" sz="11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예측치를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Mapping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지속적인 예측력 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Monitoring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상시 예측력 개선 활동이 용이함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단기간의 급격한 가격 변화에 선제적 대응 가능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신뢰도가 높고 예측치의 </a:t>
            </a:r>
            <a:r>
              <a:rPr kumimoji="1" lang="ko-KR" altLang="en-US" sz="11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활용성이</a:t>
            </a: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높은 단기 예측력 개선에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집중 가능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745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latinLnBrk="0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7. Action Plan –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정의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향후 적정 가격 수준을 전망하고 지속적인 예측력 개선 활동을 하고자 함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68120"/>
              </p:ext>
            </p:extLst>
          </p:nvPr>
        </p:nvGraphicFramePr>
        <p:xfrm>
          <a:off x="176196" y="1317436"/>
          <a:ext cx="9624111" cy="4703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968"/>
                <a:gridCol w="1659500"/>
                <a:gridCol w="2088232"/>
                <a:gridCol w="3134043"/>
                <a:gridCol w="1797368"/>
              </a:tblGrid>
              <a:tr h="5430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추진 내용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73419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 예측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 예측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 선행 관리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Cost Driver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후보 인자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Pool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Cost Driver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가격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영향도 정량화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Spec.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Simulation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방안 수립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9821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재료비 예측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재료비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선행 관리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재료비 관계 분석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부품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Spec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 부품 상호 간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교호작용을 고려한 가격 영향도 정량화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920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 고도화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상시 예측력 개선 활동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Gap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예측치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 개선 또는 보정 알고리즘 개발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선순환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Closed-Loop</a:t>
                      </a:r>
                      <a:b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체계 구축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92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업무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예측치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활용 방안 수립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 업무 개선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가격 예측 및 활용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As-Is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예측치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활용 방안 수립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920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화면 개발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시스템을 통한 현업 예측 업무 지원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예측치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조회 및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Simulation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개발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예측치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활용 업무와 연계 기능 개발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3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latinLnBrk="0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7. Action Plan - Roadmap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가격 예측과 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활용한 현업 업무 개선 과제를 순차적으로 진행하고 시스템에 반영하고자 함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866223"/>
              </p:ext>
            </p:extLst>
          </p:nvPr>
        </p:nvGraphicFramePr>
        <p:xfrm>
          <a:off x="272481" y="1621463"/>
          <a:ext cx="9361039" cy="3679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659500"/>
                <a:gridCol w="567063"/>
                <a:gridCol w="567063"/>
                <a:gridCol w="567063"/>
                <a:gridCol w="567063"/>
                <a:gridCol w="567063"/>
                <a:gridCol w="567063"/>
                <a:gridCol w="567063"/>
                <a:gridCol w="567063"/>
                <a:gridCol w="2300939"/>
              </a:tblGrid>
              <a:tr h="221039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103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1Q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2Q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3Q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4Q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1Q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2Q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3Q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4Q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26221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 예측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 예측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171450" indent="-17145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CMDT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당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 소요 예상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CMDT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 </a:t>
                      </a:r>
                      <a:r>
                        <a:rPr lang="en-US" altLang="ko-KR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PoC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CMDT 2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개수는 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부품 </a:t>
                      </a:r>
                      <a:r>
                        <a:rPr lang="ko-KR" altLang="en-US" sz="11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재표비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관계 분석 후 결정함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6221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재료비 예측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171450" indent="-17145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Char char="§"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6221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 고도화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 별 예측 모델 개선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6221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업무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예측치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활용 방안 수립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 별 활용방안 수립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6221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화면 개발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2832400" y="2477177"/>
            <a:ext cx="1080000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957977" y="3111025"/>
            <a:ext cx="1080000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3396980" y="4373661"/>
            <a:ext cx="2196000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973964" y="4999417"/>
            <a:ext cx="483072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499772" y="3752639"/>
            <a:ext cx="108000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6065488" y="3752639"/>
            <a:ext cx="108000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631204" y="3752639"/>
            <a:ext cx="108000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196923" y="3752639"/>
            <a:ext cx="108000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 bwMode="auto">
          <a:xfrm>
            <a:off x="3974085" y="4551185"/>
            <a:ext cx="482951" cy="320400"/>
          </a:xfrm>
          <a:prstGeom prst="downArrow">
            <a:avLst>
              <a:gd name="adj1" fmla="val 66755"/>
              <a:gd name="adj2" fmla="val 29795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109908" y="4999417"/>
            <a:ext cx="483072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아래쪽 화살표 21"/>
          <p:cNvSpPr/>
          <p:nvPr/>
        </p:nvSpPr>
        <p:spPr bwMode="auto">
          <a:xfrm>
            <a:off x="5109908" y="4551185"/>
            <a:ext cx="482951" cy="320400"/>
          </a:xfrm>
          <a:prstGeom prst="downArrow">
            <a:avLst>
              <a:gd name="adj1" fmla="val 66755"/>
              <a:gd name="adj2" fmla="val 29795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065553" y="4991325"/>
            <a:ext cx="108000" cy="0"/>
          </a:xfrm>
          <a:prstGeom prst="line">
            <a:avLst/>
          </a:prstGeom>
          <a:ln w="127000">
            <a:solidFill>
              <a:schemeClr val="bg1">
                <a:lumMod val="9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631269" y="4991325"/>
            <a:ext cx="108000" cy="0"/>
          </a:xfrm>
          <a:prstGeom prst="line">
            <a:avLst/>
          </a:prstGeom>
          <a:ln w="127000">
            <a:solidFill>
              <a:schemeClr val="bg1">
                <a:lumMod val="9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196988" y="4991325"/>
            <a:ext cx="108000" cy="0"/>
          </a:xfrm>
          <a:prstGeom prst="line">
            <a:avLst/>
          </a:prstGeom>
          <a:ln w="127000">
            <a:solidFill>
              <a:schemeClr val="bg1">
                <a:lumMod val="9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2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추진 방안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격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예측 가능성을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4"/>
          <p:cNvGrpSpPr>
            <a:grpSpLocks/>
          </p:cNvGrpSpPr>
          <p:nvPr/>
        </p:nvGrpSpPr>
        <p:grpSpPr bwMode="auto">
          <a:xfrm>
            <a:off x="538716" y="1412875"/>
            <a:ext cx="8854504" cy="358775"/>
            <a:chOff x="2500823" y="1588751"/>
            <a:chExt cx="3788230" cy="359094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2500823" y="1588751"/>
              <a:ext cx="3788230" cy="33843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 kumimoji="1" sz="11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kumimoji="1" sz="11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kumimoji="1" sz="11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kumimoji="1" sz="11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kumimoji="1" sz="11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방안</a:t>
              </a:r>
            </a:p>
          </p:txBody>
        </p:sp>
        <p:cxnSp>
          <p:nvCxnSpPr>
            <p:cNvPr id="6" name="직선 연결선 5"/>
            <p:cNvCxnSpPr>
              <a:cxnSpLocks noChangeShapeType="1"/>
            </p:cNvCxnSpPr>
            <p:nvPr/>
          </p:nvCxnSpPr>
          <p:spPr bwMode="auto">
            <a:xfrm>
              <a:off x="2500823" y="1947845"/>
              <a:ext cx="378823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" name="오각형 6"/>
          <p:cNvSpPr/>
          <p:nvPr/>
        </p:nvSpPr>
        <p:spPr bwMode="auto">
          <a:xfrm>
            <a:off x="527604" y="2636838"/>
            <a:ext cx="2554287" cy="360362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45703" rIns="0" bIns="45703" anchor="ctr"/>
          <a:lstStyle/>
          <a:p>
            <a:pPr algn="ctr" defTabSz="828675" eaLnBrk="1" hangingPunct="1">
              <a:lnSpc>
                <a:spcPct val="110000"/>
              </a:lnSpc>
              <a:spcBef>
                <a:spcPct val="10000"/>
              </a:spcBef>
              <a:buClr>
                <a:srgbClr val="7F7F7F"/>
              </a:buClr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현황 분석  및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이슈 인터뷰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535541" y="3009900"/>
            <a:ext cx="2546350" cy="1355204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85725" indent="-85725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Aft>
                <a:spcPts val="600"/>
              </a:spcAft>
              <a:buFontTx/>
              <a:buChar char="•"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현황 파악 및 요건 검토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현업 인터뷰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창원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MC)</a:t>
            </a:r>
          </a:p>
          <a:p>
            <a:pPr eaLnBrk="1" latinLnBrk="1" hangingPunct="1">
              <a:spcAft>
                <a:spcPts val="600"/>
              </a:spcAft>
              <a:buFontTx/>
              <a:buChar char="•"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/Data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현황 파악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 데이터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List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확보 방안 수립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오각형 8"/>
          <p:cNvSpPr/>
          <p:nvPr/>
        </p:nvSpPr>
        <p:spPr bwMode="auto">
          <a:xfrm>
            <a:off x="527604" y="2001838"/>
            <a:ext cx="6234112" cy="49053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45703" rIns="0" bIns="45703" anchor="ctr"/>
          <a:lstStyle/>
          <a:p>
            <a:pPr algn="ctr" defTabSz="828675" eaLnBrk="1" hangingPunct="1">
              <a:lnSpc>
                <a:spcPct val="110000"/>
              </a:lnSpc>
              <a:spcBef>
                <a:spcPct val="10000"/>
              </a:spcBef>
              <a:buClr>
                <a:srgbClr val="7F7F7F"/>
              </a:buClr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단가 예측 분석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POC (6W)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0" name="오각형 9"/>
          <p:cNvSpPr/>
          <p:nvPr/>
        </p:nvSpPr>
        <p:spPr bwMode="auto">
          <a:xfrm>
            <a:off x="6761716" y="2001838"/>
            <a:ext cx="2631504" cy="490537"/>
          </a:xfrm>
          <a:prstGeom prst="homePlate">
            <a:avLst/>
          </a:prstGeom>
          <a:solidFill>
            <a:schemeClr val="bg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45703" rIns="0" bIns="45703" anchor="ctr"/>
          <a:lstStyle/>
          <a:p>
            <a:pPr algn="ctr" defTabSz="828675" eaLnBrk="1" hangingPunct="1">
              <a:lnSpc>
                <a:spcPct val="110000"/>
              </a:lnSpc>
              <a:spcBef>
                <a:spcPct val="10000"/>
              </a:spcBef>
              <a:buClr>
                <a:srgbClr val="7F7F7F"/>
              </a:buClr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상시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단가 예측 분석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/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</a:b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체계 수립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1" name="오각형 10"/>
          <p:cNvSpPr/>
          <p:nvPr/>
        </p:nvSpPr>
        <p:spPr bwMode="auto">
          <a:xfrm>
            <a:off x="3669266" y="2636838"/>
            <a:ext cx="2590800" cy="360362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45703" rIns="0" bIns="45703" anchor="ctr"/>
          <a:lstStyle/>
          <a:p>
            <a:pPr algn="ctr" defTabSz="828675" eaLnBrk="1" hangingPunct="1">
              <a:lnSpc>
                <a:spcPct val="110000"/>
              </a:lnSpc>
              <a:spcBef>
                <a:spcPct val="10000"/>
              </a:spcBef>
              <a:buClr>
                <a:srgbClr val="7F7F7F"/>
              </a:buClr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분석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POC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(3W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cxnSp>
        <p:nvCxnSpPr>
          <p:cNvPr id="12" name="직선 화살표 연결선 15"/>
          <p:cNvCxnSpPr>
            <a:cxnSpLocks noChangeShapeType="1"/>
            <a:stCxn id="7" idx="3"/>
            <a:endCxn id="11" idx="1"/>
          </p:cNvCxnSpPr>
          <p:nvPr/>
        </p:nvCxnSpPr>
        <p:spPr bwMode="auto">
          <a:xfrm>
            <a:off x="3081891" y="2817019"/>
            <a:ext cx="5873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3669266" y="3009900"/>
            <a:ext cx="2590800" cy="129698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85725" indent="-85725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Aft>
                <a:spcPts val="600"/>
              </a:spcAft>
              <a:buFontTx/>
              <a:buChar char="•"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과제 중 우선순위를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선정하여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선정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spcAft>
                <a:spcPts val="600"/>
              </a:spcAft>
              <a:buFontTx/>
              <a:buChar char="•"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및 전처리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spcAft>
                <a:spcPts val="600"/>
              </a:spcAft>
              <a:buFontTx/>
              <a:buChar char="•"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방법론 수립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spcAft>
                <a:spcPts val="600"/>
              </a:spcAft>
              <a:buFontTx/>
              <a:buChar char="•"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검증 및 보완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6729965" y="2636838"/>
            <a:ext cx="2663255" cy="13684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85725" indent="-85725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Aft>
                <a:spcPts val="600"/>
              </a:spcAft>
              <a:buFontTx/>
              <a:buChar char="•"/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특성을 반영한 예측 방법론 수립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spcAft>
                <a:spcPts val="600"/>
              </a:spcAft>
              <a:buFontTx/>
              <a:buChar char="•"/>
              <a:defRPr/>
            </a:pP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예측치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활용 업무 개선 방안 수립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spcAft>
                <a:spcPts val="600"/>
              </a:spcAft>
              <a:buFontTx/>
              <a:buChar char="•"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현업 업무와 연계된 예측 시스템 구축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spcAft>
                <a:spcPts val="600"/>
              </a:spcAft>
              <a:buFontTx/>
              <a:buChar char="•"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인력 교육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오각형 14"/>
          <p:cNvSpPr/>
          <p:nvPr/>
        </p:nvSpPr>
        <p:spPr bwMode="auto">
          <a:xfrm>
            <a:off x="3669266" y="4435922"/>
            <a:ext cx="2590800" cy="360362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45703" rIns="0" bIns="45703" anchor="ctr"/>
          <a:lstStyle/>
          <a:p>
            <a:pPr algn="ctr" defTabSz="828675" eaLnBrk="1" hangingPunct="1">
              <a:lnSpc>
                <a:spcPct val="110000"/>
              </a:lnSpc>
              <a:spcBef>
                <a:spcPct val="10000"/>
              </a:spcBef>
              <a:buClr>
                <a:srgbClr val="7F7F7F"/>
              </a:buClr>
              <a:defRPr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데이터 분석 확산 방안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수립</a:t>
            </a: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3669266" y="4796284"/>
            <a:ext cx="2852738" cy="129698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85725" indent="-85725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Aft>
                <a:spcPts val="600"/>
              </a:spcAft>
              <a:buFontTx/>
              <a:buChar char="•"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개선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Point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활용 방안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spcAft>
                <a:spcPts val="600"/>
              </a:spcAft>
              <a:buFontTx/>
              <a:buChar char="•"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관리분석 방안 수립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개선사항 도출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To-Be Image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Roadmap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수립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꺾인 연결선 44"/>
          <p:cNvCxnSpPr>
            <a:cxnSpLocks noChangeShapeType="1"/>
            <a:stCxn id="18" idx="3"/>
            <a:endCxn id="11" idx="1"/>
          </p:cNvCxnSpPr>
          <p:nvPr/>
        </p:nvCxnSpPr>
        <p:spPr bwMode="auto">
          <a:xfrm flipV="1">
            <a:off x="3081891" y="2817019"/>
            <a:ext cx="587375" cy="1799084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오각형 17"/>
          <p:cNvSpPr/>
          <p:nvPr/>
        </p:nvSpPr>
        <p:spPr bwMode="auto">
          <a:xfrm>
            <a:off x="527604" y="4435922"/>
            <a:ext cx="2554287" cy="360362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45703" rIns="0" bIns="45703" anchor="ctr"/>
          <a:lstStyle/>
          <a:p>
            <a:pPr algn="ctr" defTabSz="828675" eaLnBrk="1" hangingPunct="1">
              <a:lnSpc>
                <a:spcPct val="110000"/>
              </a:lnSpc>
              <a:spcBef>
                <a:spcPct val="10000"/>
              </a:spcBef>
              <a:buClr>
                <a:srgbClr val="7F7F7F"/>
              </a:buClr>
              <a:defRPr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구매 데이터 수집 및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Cleansing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535541" y="4796284"/>
            <a:ext cx="2546350" cy="151244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85725" indent="-85725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Aft>
                <a:spcPts val="600"/>
              </a:spcAft>
              <a:buFontTx/>
              <a:buChar char="•"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가격 데이터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 실적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PU-SIS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外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spcAft>
                <a:spcPts val="600"/>
              </a:spcAft>
              <a:buFontTx/>
              <a:buChar char="•"/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Spec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PIMS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外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데이터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분석을 위한 데이터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사업부별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Cost driver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대상 및 범위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(1/2)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선정하여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Spec.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원자재 가격과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가격과의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관계를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파악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416214" y="2420888"/>
            <a:ext cx="1242920" cy="38942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46800" rIns="46800" rtlCol="0" anchor="ctr" anchorCtr="0">
            <a:noAutofit/>
          </a:bodyPr>
          <a:lstStyle/>
          <a:p>
            <a:pPr algn="ctr" eaLnBrk="1" hangingPunct="1"/>
            <a:endParaRPr kumimoji="0" lang="ko-KR" altLang="en-US" sz="1200" b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238834" y="1196752"/>
            <a:ext cx="9420300" cy="244475"/>
            <a:chOff x="2355" y="981"/>
            <a:chExt cx="1275" cy="154"/>
          </a:xfrm>
        </p:grpSpPr>
        <p:sp>
          <p:nvSpPr>
            <p:cNvPr id="6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데이터 대상 범위</a:t>
              </a:r>
            </a:p>
          </p:txBody>
        </p:sp>
        <p:sp>
          <p:nvSpPr>
            <p:cNvPr id="7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272480" y="2420888"/>
            <a:ext cx="2160240" cy="38942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46800" rIns="46800" rtlCol="0" anchor="ctr" anchorCtr="0">
            <a:noAutofit/>
          </a:bodyPr>
          <a:lstStyle/>
          <a:p>
            <a:pPr algn="ctr" eaLnBrk="1" hangingPunct="1"/>
            <a:endParaRPr kumimoji="0" lang="ko-KR" altLang="en-US" sz="1200" b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 bwMode="auto">
          <a:xfrm>
            <a:off x="272480" y="1995300"/>
            <a:ext cx="2254843" cy="360363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36000" rIns="36000" bIns="3600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1200" b="1" dirty="0" err="1" smtClean="0">
                <a:solidFill>
                  <a:srgbClr val="000000"/>
                </a:solidFill>
                <a:ea typeface="맑은 고딕" panose="020B0503020000020004" pitchFamily="50" charset="-127"/>
                <a:cs typeface="Tahoma"/>
              </a:rPr>
              <a:t>본부별</a:t>
            </a:r>
            <a:r>
              <a:rPr lang="ko-KR" altLang="en-US" sz="1200" b="1" dirty="0" smtClean="0">
                <a:solidFill>
                  <a:srgbClr val="000000"/>
                </a:solidFill>
                <a:ea typeface="맑은 고딕" panose="020B0503020000020004" pitchFamily="50" charset="-127"/>
                <a:cs typeface="Tahoma"/>
              </a:rPr>
              <a:t> 주요 </a:t>
            </a:r>
            <a:r>
              <a:rPr lang="en-US" altLang="ko-KR" sz="1200" b="1" dirty="0" smtClean="0">
                <a:solidFill>
                  <a:srgbClr val="000000"/>
                </a:solidFill>
                <a:ea typeface="맑은 고딕" panose="020B0503020000020004" pitchFamily="50" charset="-127"/>
                <a:cs typeface="Tahoma"/>
              </a:rPr>
              <a:t>Part</a:t>
            </a:r>
            <a:endParaRPr lang="ko-KR" altLang="en-US" sz="1200" b="1" dirty="0">
              <a:solidFill>
                <a:srgbClr val="000000"/>
              </a:solidFill>
              <a:ea typeface="맑은 고딕" panose="020B0503020000020004" pitchFamily="50" charset="-127"/>
              <a:cs typeface="Tahom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3596" y="2575936"/>
            <a:ext cx="1687576" cy="96907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46800" rIns="46800" rtlCol="0" anchor="t" anchorCtr="0">
            <a:noAutofit/>
          </a:bodyPr>
          <a:lstStyle/>
          <a:p>
            <a:pPr algn="ctr"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 주요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09818" y="2905914"/>
            <a:ext cx="1516303" cy="417584"/>
            <a:chOff x="760969" y="2966889"/>
            <a:chExt cx="1516303" cy="539400"/>
          </a:xfrm>
        </p:grpSpPr>
        <p:sp>
          <p:nvSpPr>
            <p:cNvPr id="12" name="직사각형 11"/>
            <p:cNvSpPr/>
            <p:nvPr/>
          </p:nvSpPr>
          <p:spPr>
            <a:xfrm>
              <a:off x="760969" y="2966889"/>
              <a:ext cx="1516303" cy="2436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lIns="46800" rIns="46800" rtlCol="0" anchor="ctr" anchorCtr="0">
              <a:noAutofit/>
            </a:bodyPr>
            <a:lstStyle/>
            <a:p>
              <a:pPr algn="ctr">
                <a:buNone/>
              </a:pP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Resin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60969" y="3262658"/>
              <a:ext cx="1516303" cy="243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lIns="46800" rIns="46800" rtlCol="0" anchor="ctr" anchorCtr="0">
              <a:noAutofit/>
            </a:bodyPr>
            <a:lstStyle/>
            <a:p>
              <a:pPr algn="ctr">
                <a:buNone/>
              </a:pP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Steel</a:t>
              </a:r>
            </a:p>
          </p:txBody>
        </p:sp>
      </p:grp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319646" y="2581642"/>
            <a:ext cx="345102" cy="9633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46800" rIns="46800" rtlCol="0" anchor="ctr" anchorCtr="0">
            <a:noAutofit/>
          </a:bodyPr>
          <a:lstStyle/>
          <a:p>
            <a:pPr algn="ctr"/>
            <a:r>
              <a:rPr lang="en-US" altLang="ko-KR" sz="105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</a:t>
            </a:r>
            <a:r>
              <a:rPr lang="en-US" altLang="ko-KR" sz="11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algn="ctr"/>
            <a:r>
              <a:rPr lang="ko-KR" altLang="en-US" sz="11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냉장고</a:t>
            </a:r>
            <a:endParaRPr lang="ko-KR" altLang="en-US" sz="11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13596" y="3789040"/>
            <a:ext cx="1687576" cy="19682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46800" rIns="46800" rtlCol="0" anchor="t" anchorCtr="0">
            <a:noAutofit/>
          </a:bodyPr>
          <a:lstStyle/>
          <a:p>
            <a:pPr algn="ctr"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 주요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</a:t>
            </a:r>
          </a:p>
          <a:p>
            <a:pPr algn="ctr"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802033" y="4191612"/>
            <a:ext cx="1524088" cy="1290557"/>
            <a:chOff x="753184" y="4155608"/>
            <a:chExt cx="1524088" cy="1410347"/>
          </a:xfrm>
        </p:grpSpPr>
        <p:sp>
          <p:nvSpPr>
            <p:cNvPr id="17" name="직사각형 16"/>
            <p:cNvSpPr/>
            <p:nvPr/>
          </p:nvSpPr>
          <p:spPr>
            <a:xfrm>
              <a:off x="753184" y="4155608"/>
              <a:ext cx="1516303" cy="217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lIns="46800" rIns="46800" rtlCol="0" anchor="ctr" anchorCtr="0">
              <a:noAutofit/>
            </a:bodyPr>
            <a:lstStyle/>
            <a:p>
              <a:pPr algn="ctr">
                <a:buNone/>
              </a:pP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RAM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53184" y="4427910"/>
              <a:ext cx="1516303" cy="2395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lIns="46800" rIns="46800" rtlCol="0" anchor="ctr" anchorCtr="0">
              <a:noAutofit/>
            </a:bodyPr>
            <a:lstStyle/>
            <a:p>
              <a:pPr algn="ctr">
                <a:buNone/>
              </a:pP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LCD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53184" y="4714254"/>
              <a:ext cx="1516303" cy="239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lIns="46800" rIns="46800" rtlCol="0" anchor="ctr" anchorCtr="0">
              <a:noAutofit/>
            </a:bodyPr>
            <a:lstStyle/>
            <a:p>
              <a:pPr algn="ctr">
                <a:buNone/>
              </a:pP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Battery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60969" y="5026518"/>
              <a:ext cx="1516303" cy="239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lIns="46800" rIns="46800" rtlCol="0" anchor="ctr" anchorCtr="0">
              <a:noAutofit/>
            </a:bodyPr>
            <a:lstStyle/>
            <a:p>
              <a:pPr algn="ctr">
                <a:buNone/>
              </a:pP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Camera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3184" y="5326375"/>
              <a:ext cx="1516303" cy="239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lIns="46800" rIns="46800" rtlCol="0" anchor="ctr" anchorCtr="0">
              <a:noAutofit/>
            </a:bodyPr>
            <a:lstStyle/>
            <a:p>
              <a:pPr algn="ctr">
                <a:buNone/>
              </a:pP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BB(Base Band)</a:t>
              </a:r>
            </a:p>
          </p:txBody>
        </p:sp>
      </p:grp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319645" y="3792261"/>
            <a:ext cx="345102" cy="19650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46800" rIns="46800" rtlCol="0" anchor="ctr" anchorCtr="0">
            <a:noAutofit/>
          </a:bodyPr>
          <a:lstStyle/>
          <a:p>
            <a:pPr algn="ctr"/>
            <a:r>
              <a:rPr lang="en-US" altLang="ko-KR" sz="11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MC</a:t>
            </a:r>
            <a:endParaRPr lang="ko-KR" altLang="en-US" sz="11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76737" y="2420888"/>
            <a:ext cx="2869600" cy="38942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46800" rIns="46800" rtlCol="0" anchor="ctr" anchorCtr="0">
            <a:noAutofit/>
          </a:bodyPr>
          <a:lstStyle/>
          <a:p>
            <a:pPr algn="ctr" eaLnBrk="1" hangingPunct="1"/>
            <a:endParaRPr kumimoji="0" lang="ko-KR" altLang="en-US" sz="1200" b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오른쪽 화살표 24"/>
          <p:cNvSpPr/>
          <p:nvPr/>
        </p:nvSpPr>
        <p:spPr bwMode="auto">
          <a:xfrm>
            <a:off x="2576736" y="1995300"/>
            <a:ext cx="2869601" cy="360363"/>
          </a:xfrm>
          <a:prstGeom prst="rightArrow">
            <a:avLst>
              <a:gd name="adj1" fmla="val 100000"/>
              <a:gd name="adj2" fmla="val 0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36000" rIns="36000" bIns="3600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1200" b="1" dirty="0" smtClean="0">
                <a:solidFill>
                  <a:srgbClr val="000000"/>
                </a:solidFill>
                <a:ea typeface="맑은 고딕" panose="020B0503020000020004" pitchFamily="50" charset="-127"/>
                <a:cs typeface="Tahoma"/>
              </a:rPr>
              <a:t>상세 </a:t>
            </a:r>
            <a:r>
              <a:rPr lang="en-US" altLang="ko-KR" sz="1200" b="1" dirty="0" smtClean="0">
                <a:solidFill>
                  <a:srgbClr val="000000"/>
                </a:solidFill>
                <a:ea typeface="맑은 고딕" panose="020B0503020000020004" pitchFamily="50" charset="-127"/>
                <a:cs typeface="Tahoma"/>
              </a:rPr>
              <a:t>Spec </a:t>
            </a:r>
            <a:r>
              <a:rPr lang="ko-KR" altLang="en-US" sz="1200" b="1" dirty="0" smtClean="0">
                <a:solidFill>
                  <a:srgbClr val="000000"/>
                </a:solidFill>
                <a:ea typeface="맑은 고딕" panose="020B0503020000020004" pitchFamily="50" charset="-127"/>
                <a:cs typeface="Tahoma"/>
              </a:rPr>
              <a:t>유형</a:t>
            </a:r>
            <a:endParaRPr lang="ko-KR" altLang="en-US" sz="1200" b="1" dirty="0">
              <a:solidFill>
                <a:srgbClr val="000000"/>
              </a:solidFill>
              <a:ea typeface="맑은 고딕" panose="020B0503020000020004" pitchFamily="50" charset="-127"/>
              <a:cs typeface="Tahom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2480" y="1628800"/>
            <a:ext cx="784887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 변수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673080" y="2420888"/>
            <a:ext cx="2448272" cy="38942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46800" rIns="46800" rtlCol="0" anchor="ctr" anchorCtr="0">
            <a:noAutofit/>
          </a:bodyPr>
          <a:lstStyle/>
          <a:p>
            <a:pPr algn="ctr" eaLnBrk="1" hangingPunct="1"/>
            <a:endParaRPr kumimoji="0" lang="ko-KR" altLang="en-US" sz="1200" b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오른쪽 화살표 27"/>
          <p:cNvSpPr/>
          <p:nvPr/>
        </p:nvSpPr>
        <p:spPr bwMode="auto">
          <a:xfrm>
            <a:off x="5634555" y="1995300"/>
            <a:ext cx="2486797" cy="360363"/>
          </a:xfrm>
          <a:prstGeom prst="rightArrow">
            <a:avLst>
              <a:gd name="adj1" fmla="val 100000"/>
              <a:gd name="adj2" fmla="val 0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36000" rIns="36000" bIns="3600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1200" b="1" dirty="0" smtClean="0">
                <a:ea typeface="맑은 고딕" panose="020B0503020000020004" pitchFamily="50" charset="-127"/>
                <a:cs typeface="Tahoma"/>
              </a:rPr>
              <a:t>환율 및 원자재 시장가격</a:t>
            </a:r>
            <a:endParaRPr lang="ko-KR" altLang="en-US" sz="1200" b="1" dirty="0">
              <a:ea typeface="맑은 고딕" panose="020B0503020000020004" pitchFamily="50" charset="-127"/>
              <a:cs typeface="Tahom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442810" y="2930714"/>
            <a:ext cx="1189550" cy="121516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46800" rIns="46800" rtlCol="0" anchor="ctr" anchorCtr="0">
            <a:noAutofit/>
          </a:bodyPr>
          <a:lstStyle/>
          <a:p>
            <a:pPr algn="ctr"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Maker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기간별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From~To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algn="ctr"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단가 정보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496881" y="4874930"/>
            <a:ext cx="1081409" cy="12958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46800" rIns="46800" rtlCol="0" anchor="ctr" anchorCtr="0">
            <a:noAutofit/>
          </a:bodyPr>
          <a:lstStyle/>
          <a:p>
            <a:pPr algn="ctr"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부대비용이 포함된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가격 정보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416214" y="1628800"/>
            <a:ext cx="1242920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종속 변수</a:t>
            </a:r>
          </a:p>
        </p:txBody>
      </p:sp>
      <p:sp>
        <p:nvSpPr>
          <p:cNvPr id="32" name="오른쪽 화살표 31"/>
          <p:cNvSpPr/>
          <p:nvPr/>
        </p:nvSpPr>
        <p:spPr bwMode="auto">
          <a:xfrm>
            <a:off x="8435136" y="1995300"/>
            <a:ext cx="1223998" cy="360363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36000" rIns="36000" bIns="3600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1200" b="1" dirty="0" smtClean="0">
                <a:solidFill>
                  <a:srgbClr val="000000"/>
                </a:solidFill>
                <a:ea typeface="맑은 고딕" panose="020B0503020000020004" pitchFamily="50" charset="-127"/>
                <a:cs typeface="Tahoma"/>
              </a:rPr>
              <a:t>단가</a:t>
            </a:r>
            <a:endParaRPr lang="ko-KR" altLang="en-US" sz="1200" b="1" dirty="0">
              <a:solidFill>
                <a:srgbClr val="000000"/>
              </a:solidFill>
              <a:ea typeface="맑은 고딕" panose="020B0503020000020004" pitchFamily="50" charset="-127"/>
              <a:cs typeface="Tahoma"/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8486675" y="2504371"/>
            <a:ext cx="1110469" cy="3564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46800" rIns="46800" rtlCol="0" anchor="ctr" anchorCtr="0">
            <a:noAutofit/>
          </a:bodyPr>
          <a:lstStyle/>
          <a:p>
            <a:pPr algn="ctr"/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단가</a:t>
            </a:r>
            <a:endParaRPr lang="ko-KR" altLang="en-US" sz="1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8486675" y="4442882"/>
            <a:ext cx="1110469" cy="3564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46800" rIns="46800" rtlCol="0" anchor="ctr" anchorCtr="0">
            <a:noAutofit/>
          </a:bodyPr>
          <a:lstStyle/>
          <a:p>
            <a:pPr algn="ctr"/>
            <a:r>
              <a:rPr lang="ko-KR" altLang="en-US" sz="11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입고실</a:t>
            </a:r>
            <a:r>
              <a:rPr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412618" y="5453933"/>
            <a:ext cx="298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12618" y="3296017"/>
            <a:ext cx="298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1023" y="6326123"/>
            <a:ext cx="2933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HA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창원의 주요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Part, MC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주요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926608" y="3505433"/>
            <a:ext cx="1944216" cy="16517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원자재 가격 현황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10.181.2.66:7010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월별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주별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Steel,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석유 등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158223" y="4436275"/>
            <a:ext cx="1264961" cy="644383"/>
            <a:chOff x="467544" y="548680"/>
            <a:chExt cx="4526281" cy="2091003"/>
          </a:xfrm>
        </p:grpSpPr>
        <p:pic>
          <p:nvPicPr>
            <p:cNvPr id="42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8" t="16381" r="58872" b="50710"/>
            <a:stretch/>
          </p:blipFill>
          <p:spPr bwMode="auto">
            <a:xfrm>
              <a:off x="467544" y="548680"/>
              <a:ext cx="4526281" cy="2091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타원 42"/>
            <p:cNvSpPr/>
            <p:nvPr/>
          </p:nvSpPr>
          <p:spPr>
            <a:xfrm>
              <a:off x="4067944" y="1124744"/>
              <a:ext cx="504056" cy="151493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0000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3080792" y="2934890"/>
            <a:ext cx="1944216" cy="16517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부품 </a:t>
            </a:r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Master</a:t>
            </a:r>
            <a:r>
              <a: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endParaRPr lang="en-US" altLang="ko-KR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</a:t>
            </a:r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Spec.</a:t>
            </a:r>
            <a:r>
              <a: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</a:t>
            </a:r>
            <a:endParaRPr lang="en-US" altLang="ko-KR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(PIMS)</a:t>
            </a:r>
          </a:p>
          <a:p>
            <a:pPr algn="ctr"/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Cleansing</a:t>
            </a:r>
            <a:endParaRPr lang="ko-KR" altLang="en-US" sz="1200" spc="-100" dirty="0" err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287220" y="4367266"/>
            <a:ext cx="1481523" cy="136599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사업부별</a:t>
            </a:r>
            <a:r>
              <a:rPr lang="en-US" altLang="ko-KR" sz="12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담당자의</a:t>
            </a:r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Cost Table</a:t>
            </a:r>
            <a:endParaRPr lang="ko-KR" altLang="en-US" sz="1200" spc="-100" dirty="0" err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4228" y="5808539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거래 금액 기준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(`13~)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Resin, LCD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선정함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44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대상 및 범위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(2/2)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텍스트 개체 틀 4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사업본부의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KPI,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 특성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제품특성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구매품목의 특성에 기반하여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가격 예측 방법론 수립 필요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72480" y="2420888"/>
            <a:ext cx="936104" cy="1656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ABS Resin</a:t>
            </a:r>
            <a:endParaRPr lang="ko-KR" altLang="en-US" sz="14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96616" y="2420888"/>
            <a:ext cx="5544616" cy="165618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7313" indent="-87313">
              <a:buFont typeface="Wingdings" panose="05000000000000000000" pitchFamily="2" charset="2"/>
              <a:buChar char="§"/>
            </a:pPr>
            <a:r>
              <a:rPr lang="ko-KR" altLang="en-US" sz="1200" spc="-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시황류</a:t>
            </a:r>
            <a:r>
              <a: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</a:t>
            </a:r>
            <a:r>
              <a: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이며</a:t>
            </a:r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Cost Table Spec.</a:t>
            </a:r>
            <a:r>
              <a: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보다는 </a:t>
            </a:r>
            <a:r>
              <a:rPr lang="ko-KR" altLang="en-US" sz="12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원유 가격</a:t>
            </a:r>
            <a:r>
              <a:rPr lang="ko-KR" altLang="en-US" sz="12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Cost Driver </a:t>
            </a:r>
            <a:r>
              <a: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</a:t>
            </a:r>
            <a:endParaRPr lang="en-US" altLang="ko-KR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2480" y="4365104"/>
            <a:ext cx="936104" cy="1800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LCD</a:t>
            </a:r>
            <a:endParaRPr lang="ko-KR" altLang="en-US" sz="1400" b="1" spc="-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496616" y="4365104"/>
            <a:ext cx="5544616" cy="1800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7313" indent="-87313">
              <a:buFont typeface="Wingdings" panose="05000000000000000000" pitchFamily="2" charset="2"/>
              <a:buChar char="§"/>
            </a:pPr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LCD </a:t>
            </a:r>
            <a:r>
              <a: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</a:t>
            </a:r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Trend , Life cycle, </a:t>
            </a:r>
            <a:r>
              <a:rPr lang="ko-KR" altLang="en-US" sz="1200" spc="-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협력사</a:t>
            </a:r>
            <a:r>
              <a: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Spec. </a:t>
            </a:r>
            <a:r>
              <a: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정보가 </a:t>
            </a:r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Cost Driver </a:t>
            </a:r>
            <a:r>
              <a: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</a:t>
            </a:r>
            <a:r>
              <a:rPr lang="en-US" altLang="ko-KR" sz="12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- 3</a:t>
            </a:r>
            <a:r>
              <a: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물량 </a:t>
            </a:r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LGD 64%, </a:t>
            </a:r>
            <a:r>
              <a:rPr lang="en-US" altLang="ko-KR" sz="1200" spc="-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Fuhr</a:t>
            </a:r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28% </a:t>
            </a:r>
          </a:p>
          <a:p>
            <a:pPr marL="87313" indent="-87313">
              <a:buFont typeface="Wingdings" panose="05000000000000000000" pitchFamily="2" charset="2"/>
              <a:buChar char="§"/>
            </a:pPr>
            <a:endParaRPr lang="en-US" altLang="ko-KR" sz="1200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200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545288" y="2420888"/>
            <a:ext cx="2088232" cy="165618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 indent="-87313">
              <a:buFont typeface="Wingdings" panose="05000000000000000000" pitchFamily="2" charset="2"/>
              <a:buChar char="§"/>
            </a:pPr>
            <a:r>
              <a:rPr lang="en-US" altLang="ko-KR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PDS</a:t>
            </a:r>
            <a:r>
              <a:rPr lang="ko-KR" altLang="en-US" sz="1100" b="1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Resin </a:t>
            </a:r>
            <a:r>
              <a:rPr lang="ko-KR" altLang="en-US" sz="1100" b="1" spc="-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시장가</a:t>
            </a:r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spc="-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예측치</a:t>
            </a:r>
            <a:r>
              <a:rPr lang="ko-KR" altLang="en-US" sz="1100" b="1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r>
              <a:rPr lang="en-US" altLang="ko-KR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spc="-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원재료구매팀</a:t>
            </a:r>
            <a:r>
              <a:rPr lang="en-US" altLang="ko-KR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창원 </a:t>
            </a:r>
            <a:r>
              <a:rPr lang="ko-KR" altLang="en-US" sz="11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원재료 </a:t>
            </a:r>
            <a:r>
              <a:rPr lang="ko-KR" altLang="en-US" sz="1100" spc="-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구매팀</a:t>
            </a:r>
            <a:r>
              <a:rPr lang="en-US" altLang="ko-KR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평택 </a:t>
            </a:r>
            <a:r>
              <a:rPr lang="ko-KR" altLang="en-US" sz="11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기구 </a:t>
            </a:r>
            <a:r>
              <a:rPr lang="ko-KR" altLang="en-US" sz="1100" spc="-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구매팀</a:t>
            </a:r>
            <a:r>
              <a:rPr lang="en-US" altLang="ko-KR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단위는 월별 평균 가격임</a:t>
            </a:r>
            <a:endParaRPr lang="en-US" altLang="ko-KR" sz="11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indent="-87313">
              <a:buFont typeface="Wingdings" panose="05000000000000000000" pitchFamily="2" charset="2"/>
              <a:buChar char="§"/>
            </a:pPr>
            <a:endParaRPr lang="en-US" altLang="ko-KR" sz="11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 </a:t>
            </a:r>
            <a:r>
              <a:rPr lang="en-US" altLang="ko-KR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KPI (Zero), </a:t>
            </a:r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선물개념 없음</a:t>
            </a:r>
            <a:r>
              <a:rPr lang="en-US" altLang="ko-KR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spc="-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비철</a:t>
            </a:r>
            <a:r>
              <a:rPr lang="en-US" altLang="ko-KR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spc="-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구리류는</a:t>
            </a:r>
            <a:r>
              <a:rPr lang="ko-KR" altLang="en-US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선물 고려 필요</a:t>
            </a:r>
            <a:endParaRPr lang="en-US" altLang="ko-KR" sz="11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Group 105"/>
          <p:cNvGrpSpPr>
            <a:grpSpLocks/>
          </p:cNvGrpSpPr>
          <p:nvPr/>
        </p:nvGrpSpPr>
        <p:grpSpPr bwMode="auto">
          <a:xfrm>
            <a:off x="273050" y="1556792"/>
            <a:ext cx="6768182" cy="244475"/>
            <a:chOff x="2355" y="981"/>
            <a:chExt cx="1275" cy="154"/>
          </a:xfrm>
        </p:grpSpPr>
        <p:sp>
          <p:nvSpPr>
            <p:cNvPr id="55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 </a:t>
              </a:r>
              <a:r>
                <a:rPr lang="en-US" altLang="ko-KR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 </a:t>
              </a:r>
              <a:r>
                <a:rPr lang="ko-KR" altLang="en-US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특성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Group 105"/>
          <p:cNvGrpSpPr>
            <a:grpSpLocks/>
          </p:cNvGrpSpPr>
          <p:nvPr/>
        </p:nvGrpSpPr>
        <p:grpSpPr bwMode="auto">
          <a:xfrm>
            <a:off x="7545288" y="1556792"/>
            <a:ext cx="2088232" cy="244475"/>
            <a:chOff x="2355" y="981"/>
            <a:chExt cx="1275" cy="154"/>
          </a:xfrm>
        </p:grpSpPr>
        <p:sp>
          <p:nvSpPr>
            <p:cNvPr id="58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</a:t>
              </a:r>
              <a:r>
                <a:rPr lang="ko-KR" altLang="en-US" sz="1400" b="1" kern="0" noProof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고려 사항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2315"/>
              </p:ext>
            </p:extLst>
          </p:nvPr>
        </p:nvGraphicFramePr>
        <p:xfrm>
          <a:off x="1705839" y="4943868"/>
          <a:ext cx="4111257" cy="972734"/>
        </p:xfrm>
        <a:graphic>
          <a:graphicData uri="http://schemas.openxmlformats.org/drawingml/2006/table">
            <a:tbl>
              <a:tblPr/>
              <a:tblGrid>
                <a:gridCol w="339090"/>
                <a:gridCol w="464503"/>
                <a:gridCol w="385128"/>
                <a:gridCol w="385128"/>
                <a:gridCol w="423199"/>
                <a:gridCol w="335713"/>
                <a:gridCol w="270933"/>
                <a:gridCol w="406400"/>
                <a:gridCol w="669115"/>
                <a:gridCol w="432048"/>
              </a:tblGrid>
              <a:tr h="2582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MAKER</a:t>
                      </a:r>
                      <a:endParaRPr lang="en-US" sz="65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Connector</a:t>
                      </a:r>
                      <a:br>
                        <a:rPr lang="en-US" sz="6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6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  <a:endParaRPr 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Bonding</a:t>
                      </a:r>
                      <a:br>
                        <a:rPr lang="en-US" sz="6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6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Thick.</a:t>
                      </a:r>
                      <a:endParaRPr 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Bonding</a:t>
                      </a:r>
                      <a:br>
                        <a:rPr lang="en-US" sz="6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6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  <a:endParaRPr 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Display</a:t>
                      </a:r>
                      <a:br>
                        <a:rPr lang="en-US" sz="6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6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Resol</a:t>
                      </a:r>
                      <a:r>
                        <a:rPr lang="en-US" sz="6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Display</a:t>
                      </a:r>
                      <a:br>
                        <a:rPr lang="en-US" sz="6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6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Size</a:t>
                      </a:r>
                      <a:endParaRPr 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Report</a:t>
                      </a:r>
                      <a:br>
                        <a:rPr lang="en-US" sz="6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6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Rate</a:t>
                      </a:r>
                      <a:endParaRPr 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Touch_IC</a:t>
                      </a:r>
                      <a:r>
                        <a:rPr lang="en-US" sz="6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en-US" sz="6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6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  <a:endParaRPr 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Touch_Sensor</a:t>
                      </a:r>
                      <a:endParaRPr 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Touch</a:t>
                      </a:r>
                      <a:br>
                        <a:rPr lang="en-US" sz="6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6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Structure</a:t>
                      </a:r>
                      <a:endParaRPr 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8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LGD</a:t>
                      </a:r>
                      <a:endParaRPr lang="en-US" sz="65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B2B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OCA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1280*720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6inch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120Hz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Synaptics</a:t>
                      </a:r>
                      <a:endParaRPr 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Capacitive</a:t>
                      </a:r>
                      <a:br>
                        <a:rPr lang="en-US" sz="6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6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Touch</a:t>
                      </a:r>
                      <a:endParaRPr 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GFF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1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LGD</a:t>
                      </a:r>
                      <a:endParaRPr lang="en-US" sz="65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B2B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0.2mm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OCR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WUXGA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8.3inch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100Hz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MXT1188S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Capacitive</a:t>
                      </a:r>
                      <a:br>
                        <a:rPr lang="en-US" sz="6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</a:br>
                      <a:r>
                        <a:rPr lang="en-US" sz="6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Touch</a:t>
                      </a:r>
                      <a:endParaRPr lang="en-US" sz="65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FUHR</a:t>
                      </a:r>
                      <a:endParaRPr lang="en-US" sz="65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B2B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0.1mm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OCR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1920*1080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4.95inch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120Hz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S3350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CapacitiveTouch</a:t>
                      </a:r>
                      <a:endParaRPr lang="en-US" sz="65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InCell</a:t>
                      </a:r>
                      <a:endParaRPr lang="en-US" sz="65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035298"/>
              </p:ext>
            </p:extLst>
          </p:nvPr>
        </p:nvGraphicFramePr>
        <p:xfrm>
          <a:off x="1696456" y="2836751"/>
          <a:ext cx="4104457" cy="1080121"/>
        </p:xfrm>
        <a:graphic>
          <a:graphicData uri="http://schemas.openxmlformats.org/drawingml/2006/table">
            <a:tbl>
              <a:tblPr/>
              <a:tblGrid>
                <a:gridCol w="701393"/>
                <a:gridCol w="815912"/>
                <a:gridCol w="742885"/>
                <a:gridCol w="887280"/>
                <a:gridCol w="956987"/>
              </a:tblGrid>
              <a:tr h="426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MAKER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Color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Color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Number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Grade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Non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Flammability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80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LG CHEM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Nuvo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Black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TM-B0111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RS-657L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0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LG CHEM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NATURAL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HT-700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UL94 HB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0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LG CHEM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SKIN BEIGE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ABS HG-173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UL94 HB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130819"/>
              </p:ext>
            </p:extLst>
          </p:nvPr>
        </p:nvGraphicFramePr>
        <p:xfrm>
          <a:off x="5920521" y="2836751"/>
          <a:ext cx="1048703" cy="1080121"/>
        </p:xfrm>
        <a:graphic>
          <a:graphicData uri="http://schemas.openxmlformats.org/drawingml/2006/table">
            <a:tbl>
              <a:tblPr/>
              <a:tblGrid>
                <a:gridCol w="1048703"/>
              </a:tblGrid>
              <a:tr h="4182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pc="-100" dirty="0" smtClean="0">
                          <a:solidFill>
                            <a:schemeClr val="tx1"/>
                          </a:solidFill>
                        </a:rPr>
                        <a:t>ABS </a:t>
                      </a:r>
                      <a:r>
                        <a:rPr lang="ko-KR" altLang="en-US" sz="1100" spc="-100" dirty="0" smtClean="0">
                          <a:solidFill>
                            <a:schemeClr val="tx1"/>
                          </a:solidFill>
                        </a:rPr>
                        <a:t>구매 가격</a:t>
                      </a:r>
                      <a:endParaRPr lang="en-US" altLang="ko-KR" sz="1100" spc="-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61893">
                <a:tc>
                  <a:txBody>
                    <a:bodyPr/>
                    <a:lstStyle/>
                    <a:p>
                      <a:r>
                        <a:rPr lang="en-US" altLang="ko-KR" sz="1100" spc="-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spc="-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1" spc="-100" dirty="0" smtClean="0">
                          <a:solidFill>
                            <a:schemeClr val="tx1"/>
                          </a:solidFill>
                        </a:rPr>
                        <a:t>Resin </a:t>
                      </a:r>
                      <a:r>
                        <a:rPr lang="ko-KR" altLang="en-US" sz="1100" b="1" spc="-100" dirty="0" err="1" smtClean="0">
                          <a:solidFill>
                            <a:schemeClr val="tx1"/>
                          </a:solidFill>
                        </a:rPr>
                        <a:t>시장가</a:t>
                      </a:r>
                      <a:r>
                        <a:rPr lang="en-US" altLang="ko-KR" sz="1100" b="1" spc="-100" dirty="0" smtClean="0">
                          <a:solidFill>
                            <a:schemeClr val="tx1"/>
                          </a:solidFill>
                        </a:rPr>
                        <a:t>(ABS)</a:t>
                      </a:r>
                      <a:r>
                        <a:rPr lang="en-US" altLang="ko-KR" sz="1100" b="1" spc="-100" dirty="0" smtClean="0">
                          <a:solidFill>
                            <a:srgbClr val="0070C0"/>
                          </a:solidFill>
                        </a:rPr>
                        <a:t/>
                      </a:r>
                      <a:br>
                        <a:rPr lang="en-US" altLang="ko-KR" sz="1100" b="1" spc="-100" dirty="0" smtClean="0">
                          <a:solidFill>
                            <a:srgbClr val="0070C0"/>
                          </a:solidFill>
                        </a:rPr>
                      </a:br>
                      <a:r>
                        <a:rPr lang="en-US" altLang="ko-KR" sz="1100" b="1" spc="-1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100" b="1" spc="-1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ko-KR" sz="1100" spc="-100" dirty="0" smtClean="0">
                          <a:solidFill>
                            <a:schemeClr val="tx1"/>
                          </a:solidFill>
                        </a:rPr>
                        <a:t>+ Spec</a:t>
                      </a:r>
                      <a:r>
                        <a:rPr lang="ko-KR" altLang="en-US" sz="1100" spc="-100" dirty="0" smtClean="0">
                          <a:solidFill>
                            <a:schemeClr val="tx1"/>
                          </a:solidFill>
                        </a:rPr>
                        <a:t>별 가공비</a:t>
                      </a:r>
                      <a:r>
                        <a:rPr lang="en-US" altLang="ko-KR" sz="1100" spc="-1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100" spc="-1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100" spc="-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spc="-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spc="-1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100" spc="-100" dirty="0" smtClean="0">
                          <a:solidFill>
                            <a:schemeClr val="tx1"/>
                          </a:solidFill>
                        </a:rPr>
                        <a:t>부대비용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5920521" y="1945282"/>
            <a:ext cx="1089294" cy="3315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Price</a:t>
            </a:r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오른쪽 화살표 63"/>
          <p:cNvSpPr/>
          <p:nvPr/>
        </p:nvSpPr>
        <p:spPr>
          <a:xfrm>
            <a:off x="1568624" y="1945282"/>
            <a:ext cx="4248472" cy="3315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Cost Table</a:t>
            </a:r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오른쪽 화살표 64"/>
          <p:cNvSpPr/>
          <p:nvPr/>
        </p:nvSpPr>
        <p:spPr>
          <a:xfrm>
            <a:off x="7221252" y="2672916"/>
            <a:ext cx="180020" cy="10801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394869"/>
              </p:ext>
            </p:extLst>
          </p:nvPr>
        </p:nvGraphicFramePr>
        <p:xfrm>
          <a:off x="5920521" y="4941168"/>
          <a:ext cx="1048703" cy="975435"/>
        </p:xfrm>
        <a:graphic>
          <a:graphicData uri="http://schemas.openxmlformats.org/drawingml/2006/table">
            <a:tbl>
              <a:tblPr/>
              <a:tblGrid>
                <a:gridCol w="1048703"/>
              </a:tblGrid>
              <a:tr h="231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pc="-100" dirty="0" smtClean="0">
                          <a:solidFill>
                            <a:schemeClr val="tx1"/>
                          </a:solidFill>
                        </a:rPr>
                        <a:t>LCD</a:t>
                      </a:r>
                      <a:r>
                        <a:rPr lang="en-US" altLang="ko-KR" sz="1100" spc="-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spc="-100" dirty="0" smtClean="0">
                          <a:solidFill>
                            <a:schemeClr val="tx1"/>
                          </a:solidFill>
                        </a:rPr>
                        <a:t>구매 가격</a:t>
                      </a:r>
                      <a:endParaRPr lang="en-US" altLang="ko-KR" sz="1100" spc="-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365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ko-KR" sz="1100" spc="-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spc="-100" dirty="0" smtClean="0">
                          <a:solidFill>
                            <a:schemeClr val="tx1"/>
                          </a:solidFill>
                        </a:rPr>
                        <a:t>Spec.</a:t>
                      </a:r>
                      <a:r>
                        <a:rPr lang="ko-KR" altLang="en-US" sz="1100" spc="-100" dirty="0" smtClean="0">
                          <a:solidFill>
                            <a:schemeClr val="tx1"/>
                          </a:solidFill>
                        </a:rPr>
                        <a:t> 조합 </a:t>
                      </a:r>
                      <a:r>
                        <a:rPr lang="en-US" altLang="ko-KR" sz="1100" spc="-1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br>
                        <a:rPr lang="en-US" altLang="ko-KR" sz="1100" spc="-1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100" spc="-100" dirty="0" smtClean="0">
                          <a:solidFill>
                            <a:schemeClr val="tx1"/>
                          </a:solidFill>
                        </a:rPr>
                        <a:t>분기별 </a:t>
                      </a:r>
                      <a:r>
                        <a:rPr lang="en-US" altLang="ko-KR" sz="1100" spc="-100" dirty="0" smtClean="0">
                          <a:solidFill>
                            <a:schemeClr val="tx1"/>
                          </a:solidFill>
                        </a:rPr>
                        <a:t>CI</a:t>
                      </a:r>
                      <a:endParaRPr lang="ko-KR" altLang="en-US" sz="1100" spc="-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7545288" y="4365104"/>
            <a:ext cx="2088232" cy="1800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 indent="-87313">
              <a:buFont typeface="Wingdings" panose="05000000000000000000" pitchFamily="2" charset="2"/>
              <a:buChar char="§"/>
            </a:pPr>
            <a:r>
              <a:rPr lang="en-US" altLang="ko-KR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LCD </a:t>
            </a:r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</a:t>
            </a:r>
            <a:r>
              <a:rPr lang="en-US" altLang="ko-KR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Trend </a:t>
            </a:r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변화</a:t>
            </a:r>
            <a:r>
              <a:rPr lang="en-US" altLang="ko-KR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spc="-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시간별</a:t>
            </a:r>
            <a:r>
              <a:rPr lang="ko-KR" altLang="en-US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가격 하락 </a:t>
            </a:r>
            <a:r>
              <a:rPr lang="en-US" altLang="ko-KR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(Life-Cycle)</a:t>
            </a:r>
            <a:br>
              <a:rPr lang="en-US" altLang="ko-KR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연도별 가격 </a:t>
            </a:r>
            <a:r>
              <a:rPr lang="en-US" altLang="ko-KR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Trend </a:t>
            </a:r>
            <a:r>
              <a:rPr lang="ko-KR" altLang="en-US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 요인</a:t>
            </a:r>
            <a:r>
              <a:rPr lang="en-US" altLang="ko-KR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존재</a:t>
            </a:r>
            <a:endParaRPr lang="en-US" altLang="ko-KR" sz="11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indent="-87313">
              <a:buFont typeface="Wingdings" panose="05000000000000000000" pitchFamily="2" charset="2"/>
              <a:buChar char="§"/>
            </a:pPr>
            <a:endParaRPr lang="en-US" altLang="ko-KR" sz="11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</a:t>
            </a:r>
            <a:r>
              <a:rPr lang="ko-KR" altLang="en-US" sz="1100" b="1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Spec. </a:t>
            </a:r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수집 어려움</a:t>
            </a:r>
            <a:r>
              <a:rPr lang="en-US" altLang="ko-KR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Spec. </a:t>
            </a:r>
            <a:r>
              <a:rPr lang="ko-KR" altLang="en-US" sz="11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內 상세 구성 요소</a:t>
            </a:r>
            <a:endParaRPr lang="en-US" altLang="ko-KR" sz="11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indent="-87313">
              <a:buFont typeface="Wingdings" panose="05000000000000000000" pitchFamily="2" charset="2"/>
              <a:buChar char="§"/>
            </a:pPr>
            <a:endParaRPr lang="en-US" altLang="ko-KR" sz="1100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분기별 </a:t>
            </a:r>
            <a:r>
              <a:rPr lang="en-US" altLang="ko-KR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 </a:t>
            </a:r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적용으로 가격 결정에</a:t>
            </a:r>
            <a:r>
              <a:rPr lang="en-US" altLang="ko-KR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정책적 요소가 포함됨</a:t>
            </a:r>
          </a:p>
        </p:txBody>
      </p:sp>
      <p:sp>
        <p:nvSpPr>
          <p:cNvPr id="70" name="오른쪽 화살표 69"/>
          <p:cNvSpPr/>
          <p:nvPr/>
        </p:nvSpPr>
        <p:spPr>
          <a:xfrm>
            <a:off x="7221252" y="4725144"/>
            <a:ext cx="180020" cy="10801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9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4.0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방법론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Overview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요인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요인에 의해 변화하며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각각 별도의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알고리즘을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적용해야 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Group 105"/>
          <p:cNvGrpSpPr>
            <a:grpSpLocks/>
          </p:cNvGrpSpPr>
          <p:nvPr/>
        </p:nvGrpSpPr>
        <p:grpSpPr bwMode="auto">
          <a:xfrm>
            <a:off x="273050" y="1603092"/>
            <a:ext cx="6768183" cy="244475"/>
            <a:chOff x="2355" y="981"/>
            <a:chExt cx="1275" cy="154"/>
          </a:xfrm>
        </p:grpSpPr>
        <p:sp>
          <p:nvSpPr>
            <p:cNvPr id="5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</a:t>
              </a:r>
              <a:r>
                <a:rPr lang="ko-KR" altLang="en-US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가격</a:t>
              </a:r>
              <a:r>
                <a:rPr lang="en-US" altLang="ko-KR" sz="1400" b="1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영향 인자 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구조화</a:t>
              </a:r>
            </a:p>
          </p:txBody>
        </p:sp>
        <p:sp>
          <p:nvSpPr>
            <p:cNvPr id="6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73050" y="3573024"/>
            <a:ext cx="1367582" cy="7920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</a:t>
            </a:r>
            <a:r>
              <a:rPr lang="ko-KR" altLang="en-US" sz="12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072680" y="2348880"/>
            <a:ext cx="1728192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요인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72680" y="4128988"/>
            <a:ext cx="1728192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 요인</a:t>
            </a:r>
          </a:p>
        </p:txBody>
      </p:sp>
      <p:cxnSp>
        <p:nvCxnSpPr>
          <p:cNvPr id="10" name="꺾인 연결선 9"/>
          <p:cNvCxnSpPr>
            <a:stCxn id="7" idx="3"/>
            <a:endCxn id="8" idx="1"/>
          </p:cNvCxnSpPr>
          <p:nvPr/>
        </p:nvCxnSpPr>
        <p:spPr>
          <a:xfrm flipV="1">
            <a:off x="1640632" y="3068880"/>
            <a:ext cx="432048" cy="90018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7" idx="3"/>
            <a:endCxn id="9" idx="1"/>
          </p:cNvCxnSpPr>
          <p:nvPr/>
        </p:nvCxnSpPr>
        <p:spPr>
          <a:xfrm>
            <a:off x="1640632" y="3969064"/>
            <a:ext cx="432048" cy="87992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088903" y="2348880"/>
            <a:ext cx="2952330" cy="14400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ko-KR" sz="12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Cost Driver</a:t>
            </a:r>
            <a:r>
              <a:rPr lang="ko-KR" altLang="en-US" sz="12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설명할 수 있는 부분</a:t>
            </a:r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국제 원자재 가격</a:t>
            </a:r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</a:t>
            </a:r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Trend </a:t>
            </a:r>
            <a:r>
              <a: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변화</a:t>
            </a:r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</a:t>
            </a:r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Spec. </a:t>
            </a:r>
            <a:r>
              <a: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변화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088903" y="4128988"/>
            <a:ext cx="2952330" cy="40898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과거 실적으로 설명할 수 있는 부분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88903" y="4645095"/>
            <a:ext cx="2952330" cy="40898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Unknown </a:t>
            </a:r>
            <a:r>
              <a: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변수로 설명할 수 있는 부분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88903" y="5161202"/>
            <a:ext cx="2952330" cy="40898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설명이 안 되는 부분</a:t>
            </a:r>
          </a:p>
        </p:txBody>
      </p:sp>
      <p:grpSp>
        <p:nvGrpSpPr>
          <p:cNvPr id="16" name="Group 105"/>
          <p:cNvGrpSpPr>
            <a:grpSpLocks/>
          </p:cNvGrpSpPr>
          <p:nvPr/>
        </p:nvGrpSpPr>
        <p:grpSpPr bwMode="auto">
          <a:xfrm>
            <a:off x="7401273" y="1603092"/>
            <a:ext cx="2184688" cy="244475"/>
            <a:chOff x="2355" y="981"/>
            <a:chExt cx="1275" cy="154"/>
          </a:xfrm>
        </p:grpSpPr>
        <p:sp>
          <p:nvSpPr>
            <p:cNvPr id="17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알고리즘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73050" y="463729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냉장고사업부</a:t>
            </a:r>
            <a:endParaRPr lang="en-US" altLang="ko-KR" sz="900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Resin_ABS</a:t>
            </a:r>
            <a:endParaRPr lang="en-US" altLang="ko-KR" sz="900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0" t="82729" r="50000" b="3606"/>
          <a:stretch/>
        </p:blipFill>
        <p:spPr bwMode="auto">
          <a:xfrm>
            <a:off x="1099729" y="4645095"/>
            <a:ext cx="662932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72480" y="6309320"/>
            <a:ext cx="34067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ARIMA (</a:t>
            </a:r>
            <a:r>
              <a:rPr lang="en-US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AutoRegressive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Integrated Moving Average)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729" y="5137866"/>
            <a:ext cx="662932" cy="45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73050" y="5363924"/>
            <a:ext cx="91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Mobile</a:t>
            </a:r>
            <a:r>
              <a:rPr lang="ko-KR" altLang="en-US" sz="9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사업부</a:t>
            </a:r>
            <a:endParaRPr lang="en-US" altLang="ko-KR" sz="900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LCD</a:t>
            </a: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247" y="5627813"/>
            <a:ext cx="364431" cy="231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9"/>
          <a:stretch/>
        </p:blipFill>
        <p:spPr bwMode="auto">
          <a:xfrm>
            <a:off x="979346" y="5623079"/>
            <a:ext cx="322498" cy="28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위쪽/아래쪽 화살표 25"/>
          <p:cNvSpPr/>
          <p:nvPr/>
        </p:nvSpPr>
        <p:spPr>
          <a:xfrm>
            <a:off x="6537177" y="2362984"/>
            <a:ext cx="504056" cy="1440000"/>
          </a:xfrm>
          <a:prstGeom prst="upDownArrow">
            <a:avLst>
              <a:gd name="adj1" fmla="val 50000"/>
              <a:gd name="adj2" fmla="val 3185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위쪽/아래쪽 화살표 26"/>
          <p:cNvSpPr/>
          <p:nvPr/>
        </p:nvSpPr>
        <p:spPr>
          <a:xfrm>
            <a:off x="6537177" y="4130835"/>
            <a:ext cx="504056" cy="1440000"/>
          </a:xfrm>
          <a:prstGeom prst="upDownArrow">
            <a:avLst>
              <a:gd name="adj1" fmla="val 50000"/>
              <a:gd name="adj2" fmla="val 3185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왼쪽 화살표 설명선 27"/>
          <p:cNvSpPr/>
          <p:nvPr/>
        </p:nvSpPr>
        <p:spPr>
          <a:xfrm>
            <a:off x="6969224" y="4124399"/>
            <a:ext cx="2592289" cy="142589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437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ARIMA</a:t>
            </a:r>
            <a:r>
              <a:rPr lang="en-US" altLang="ko-KR" sz="1200" spc="-100" baseline="30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endParaRPr lang="ko-KR" altLang="en-US" sz="1200" spc="-100" baseline="30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왼쪽 화살표 설명선 28"/>
          <p:cNvSpPr/>
          <p:nvPr/>
        </p:nvSpPr>
        <p:spPr>
          <a:xfrm>
            <a:off x="6969224" y="2362984"/>
            <a:ext cx="2592289" cy="142589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437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Regression</a:t>
            </a:r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48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 Resin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ABS : Trend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(1/3)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Resin ABS Part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구매 가격 평균치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Trend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2015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초 급격한 하락이 발견됨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Group 105"/>
          <p:cNvGrpSpPr>
            <a:grpSpLocks/>
          </p:cNvGrpSpPr>
          <p:nvPr/>
        </p:nvGrpSpPr>
        <p:grpSpPr bwMode="auto">
          <a:xfrm>
            <a:off x="273050" y="1603092"/>
            <a:ext cx="9359900" cy="244475"/>
            <a:chOff x="2355" y="981"/>
            <a:chExt cx="1275" cy="154"/>
          </a:xfrm>
        </p:grpSpPr>
        <p:sp>
          <p:nvSpPr>
            <p:cNvPr id="16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ko-KR" altLang="en-US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주별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b="1" kern="0" noProof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</a:t>
              </a:r>
              <a:r>
                <a:rPr lang="ko-KR" altLang="en-US" sz="1400" b="1" kern="0" noProof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가격 평균치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Trend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61" y="2204864"/>
            <a:ext cx="9357089" cy="410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아래쪽 화살표 4"/>
          <p:cNvSpPr/>
          <p:nvPr/>
        </p:nvSpPr>
        <p:spPr>
          <a:xfrm>
            <a:off x="6944468" y="5229200"/>
            <a:ext cx="180020" cy="360040"/>
          </a:xfrm>
          <a:prstGeom prst="downArrow">
            <a:avLst/>
          </a:prstGeom>
          <a:solidFill>
            <a:srgbClr val="FF0000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648" y="2132856"/>
            <a:ext cx="572273" cy="2520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/kg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97216" y="1916832"/>
            <a:ext cx="272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‘13 ~ ’15, 48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 No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0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 Resin ABS : Trend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(2/3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’15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초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가격의 급격한 하락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Trend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모든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 No.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동일하게 발견됨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2277272"/>
            <a:ext cx="234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056" y="2277272"/>
            <a:ext cx="234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32" y="2277272"/>
            <a:ext cx="234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207" y="2277272"/>
            <a:ext cx="234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05"/>
          <p:cNvGrpSpPr>
            <a:grpSpLocks/>
          </p:cNvGrpSpPr>
          <p:nvPr/>
        </p:nvGrpSpPr>
        <p:grpSpPr bwMode="auto">
          <a:xfrm>
            <a:off x="273050" y="1603092"/>
            <a:ext cx="9359900" cy="244475"/>
            <a:chOff x="2355" y="981"/>
            <a:chExt cx="1275" cy="154"/>
          </a:xfrm>
        </p:grpSpPr>
        <p:sp>
          <p:nvSpPr>
            <p:cNvPr id="16" name="Text Box 106"/>
            <p:cNvSpPr txBox="1">
              <a:spLocks noChangeArrowheads="1"/>
            </p:cNvSpPr>
            <p:nvPr/>
          </p:nvSpPr>
          <p:spPr bwMode="auto">
            <a:xfrm>
              <a:off x="2497" y="981"/>
              <a:ext cx="99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Resin-ABS</a:t>
              </a:r>
              <a:r>
                <a:rPr lang="ko-KR" altLang="en-US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 No.</a:t>
              </a:r>
              <a:r>
                <a:rPr lang="ko-KR" altLang="en-US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별 구</a:t>
              </a:r>
              <a:r>
                <a:rPr lang="ko-KR" altLang="en-US" sz="1400" b="1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</a:t>
              </a:r>
              <a:r>
                <a:rPr lang="ko-KR" altLang="en-US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b="1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가격 </a:t>
              </a:r>
              <a:r>
                <a:rPr lang="en-US" altLang="ko-KR" sz="1400" b="1" kern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Trend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Line 107"/>
            <p:cNvSpPr>
              <a:spLocks noChangeShapeType="1"/>
            </p:cNvSpPr>
            <p:nvPr/>
          </p:nvSpPr>
          <p:spPr bwMode="auto">
            <a:xfrm>
              <a:off x="2355" y="1134"/>
              <a:ext cx="12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97216" y="1916832"/>
            <a:ext cx="272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‘13 ~ ’15, 48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 No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9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LG CNS Entrue Consulting Template color ver.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C5003D"/>
      </a:accent1>
      <a:accent2>
        <a:srgbClr val="D8037F"/>
      </a:accent2>
      <a:accent3>
        <a:srgbClr val="FFB300"/>
      </a:accent3>
      <a:accent4>
        <a:srgbClr val="61AC1E"/>
      </a:accent4>
      <a:accent5>
        <a:srgbClr val="EFE9E5"/>
      </a:accent5>
      <a:accent6>
        <a:srgbClr val="BFB6AD"/>
      </a:accent6>
      <a:hlink>
        <a:srgbClr val="72166B"/>
      </a:hlink>
      <a:folHlink>
        <a:srgbClr val="EC0034"/>
      </a:folHlink>
    </a:clrScheme>
    <a:fontScheme name="LG스마트체 표준">
      <a:majorFont>
        <a:latin typeface="LG스마트체 Bold"/>
        <a:ea typeface="LG스마트체 Bold"/>
        <a:cs typeface=""/>
      </a:majorFont>
      <a:minorFont>
        <a:latin typeface="LG스마트체 Regular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1200" spc="-1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19579</TotalTime>
  <Words>2755</Words>
  <Application>Microsoft Office PowerPoint</Application>
  <PresentationFormat>A4 용지(210x297mm)</PresentationFormat>
  <Paragraphs>874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1_Office 테마</vt:lpstr>
      <vt:lpstr>PowerPoint 프레젠테이션</vt:lpstr>
      <vt:lpstr>PowerPoint 프레젠테이션</vt:lpstr>
      <vt:lpstr>1. 과제 정의</vt:lpstr>
      <vt:lpstr>2. 추진 방안</vt:lpstr>
      <vt:lpstr>3. 분석 대상 및 범위 (1/2)</vt:lpstr>
      <vt:lpstr>3. 분석 대상 및 범위 (2/2)</vt:lpstr>
      <vt:lpstr>4.0 분석 방법론 Overview</vt:lpstr>
      <vt:lpstr>4.1 Resin ABS : Trend 분석 (1/3)</vt:lpstr>
      <vt:lpstr>4.1 Resin ABS : Trend 분석 (2/3)</vt:lpstr>
      <vt:lpstr>4.1 Resin ABS : Trend 분석 (3/3)</vt:lpstr>
      <vt:lpstr>4.1 Resin ABS : Cost Driver 시차 분석</vt:lpstr>
      <vt:lpstr>4.1 Resin ABS : 외부 요인 (Cost Driver) 모델링</vt:lpstr>
      <vt:lpstr>4.1 Resin ABS : 내부 요인 모델링</vt:lpstr>
      <vt:lpstr>4.1 Resin ABS : 최종 예측 모델 수립</vt:lpstr>
      <vt:lpstr>4.1 Resin ABS : 예측력 확인</vt:lpstr>
      <vt:lpstr>4.1 Resin ABS : Simulation (1/3)</vt:lpstr>
      <vt:lpstr>4.1 Resin ABS : Simulation (2/3)</vt:lpstr>
      <vt:lpstr>4.1 Resin ABS : Simulation (3/3)</vt:lpstr>
      <vt:lpstr>4.2 LCD : Trend 분석 (1/3)</vt:lpstr>
      <vt:lpstr>4.2 LCD : Trend 분석 (2/3)</vt:lpstr>
      <vt:lpstr>4.2 LCD : Trend 분석 (3/3)</vt:lpstr>
      <vt:lpstr>4.2 LCD : 시간에 따른 가격 하락 반영 방법</vt:lpstr>
      <vt:lpstr>4.2 LCD : 전체 Part No. 가격 일반화 (Regression)</vt:lpstr>
      <vt:lpstr>4.2 LCD : Simulation (1/3)</vt:lpstr>
      <vt:lpstr>4.2 LCD : Simulation (2/3)</vt:lpstr>
      <vt:lpstr>4.2 LCD : Simulation (3/3)</vt:lpstr>
      <vt:lpstr>5. 분석 결과 및 시사점</vt:lpstr>
      <vt:lpstr>6. To-Be 시스템 정의 : 목표 시스템 이미지 (1/3)</vt:lpstr>
      <vt:lpstr>6. To-Be 시스템 정의 : 목표 시스템 이미지 (2/3)</vt:lpstr>
      <vt:lpstr>6. To-Be 시스템 정의 : 목표 시스템 이미지 (3/3)</vt:lpstr>
      <vt:lpstr>6. To-Be 시스템 정의 : 주요 개선 포인트</vt:lpstr>
      <vt:lpstr>7. Action Plan – 과제 정의</vt:lpstr>
      <vt:lpstr>7. Action Plan - Roadmap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이동훈/책임/SCM IT팀(hoony76@lgepartner.com)</dc:creator>
  <cp:lastModifiedBy>최홍용</cp:lastModifiedBy>
  <cp:revision>2438</cp:revision>
  <cp:lastPrinted>2015-10-21T06:44:16Z</cp:lastPrinted>
  <dcterms:created xsi:type="dcterms:W3CDTF">2014-10-30T05:32:09Z</dcterms:created>
  <dcterms:modified xsi:type="dcterms:W3CDTF">2016-01-11T05:42:09Z</dcterms:modified>
</cp:coreProperties>
</file>