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64" r:id="rId2"/>
  </p:sldMasterIdLst>
  <p:notesMasterIdLst>
    <p:notesMasterId r:id="rId53"/>
  </p:notesMasterIdLst>
  <p:sldIdLst>
    <p:sldId id="295" r:id="rId3"/>
    <p:sldId id="334" r:id="rId4"/>
    <p:sldId id="338" r:id="rId5"/>
    <p:sldId id="322" r:id="rId6"/>
    <p:sldId id="325" r:id="rId7"/>
    <p:sldId id="369" r:id="rId8"/>
    <p:sldId id="342" r:id="rId9"/>
    <p:sldId id="337" r:id="rId10"/>
    <p:sldId id="362" r:id="rId11"/>
    <p:sldId id="385" r:id="rId12"/>
    <p:sldId id="383" r:id="rId13"/>
    <p:sldId id="380" r:id="rId14"/>
    <p:sldId id="377" r:id="rId15"/>
    <p:sldId id="379" r:id="rId16"/>
    <p:sldId id="341" r:id="rId17"/>
    <p:sldId id="365" r:id="rId18"/>
    <p:sldId id="340" r:id="rId19"/>
    <p:sldId id="364" r:id="rId20"/>
    <p:sldId id="366" r:id="rId21"/>
    <p:sldId id="381" r:id="rId22"/>
    <p:sldId id="368" r:id="rId23"/>
    <p:sldId id="397" r:id="rId24"/>
    <p:sldId id="398" r:id="rId25"/>
    <p:sldId id="399" r:id="rId26"/>
    <p:sldId id="402" r:id="rId27"/>
    <p:sldId id="403" r:id="rId28"/>
    <p:sldId id="400" r:id="rId29"/>
    <p:sldId id="401" r:id="rId30"/>
    <p:sldId id="370" r:id="rId31"/>
    <p:sldId id="371" r:id="rId32"/>
    <p:sldId id="395" r:id="rId33"/>
    <p:sldId id="406" r:id="rId34"/>
    <p:sldId id="396" r:id="rId35"/>
    <p:sldId id="404" r:id="rId36"/>
    <p:sldId id="405" r:id="rId37"/>
    <p:sldId id="407" r:id="rId38"/>
    <p:sldId id="258" r:id="rId39"/>
    <p:sldId id="336" r:id="rId40"/>
    <p:sldId id="328" r:id="rId41"/>
    <p:sldId id="359" r:id="rId42"/>
    <p:sldId id="326" r:id="rId43"/>
    <p:sldId id="360" r:id="rId44"/>
    <p:sldId id="361" r:id="rId45"/>
    <p:sldId id="367" r:id="rId46"/>
    <p:sldId id="323" r:id="rId47"/>
    <p:sldId id="324" r:id="rId48"/>
    <p:sldId id="329" r:id="rId49"/>
    <p:sldId id="332" r:id="rId50"/>
    <p:sldId id="333" r:id="rId51"/>
    <p:sldId id="327" r:id="rId52"/>
  </p:sldIdLst>
  <p:sldSz cx="9906000" cy="6858000" type="A4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D"/>
    <a:srgbClr val="FFE5FF"/>
    <a:srgbClr val="C5003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45" autoAdjust="0"/>
    <p:restoredTop sz="94660"/>
  </p:normalViewPr>
  <p:slideViewPr>
    <p:cSldViewPr>
      <p:cViewPr>
        <p:scale>
          <a:sx n="101" d="100"/>
          <a:sy n="101" d="100"/>
        </p:scale>
        <p:origin x="-1128" y="-2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6C597-2CBE-4EDF-93B4-3F6623DC38AB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7900" y="1241425"/>
            <a:ext cx="48387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C2208-01E2-46F1-B565-815878FFE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1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600" dirty="0" smtClean="0"/>
              <a:t>VI </a:t>
            </a:r>
            <a:r>
              <a:rPr lang="ko-KR" altLang="en-US" sz="600" dirty="0" smtClean="0"/>
              <a:t>시스템의 화면구성은 크게 </a:t>
            </a:r>
            <a:r>
              <a:rPr lang="en-US" altLang="ko-KR" sz="600" dirty="0" smtClean="0"/>
              <a:t>VI </a:t>
            </a:r>
            <a:r>
              <a:rPr lang="ko-KR" altLang="en-US" sz="600" dirty="0" smtClean="0"/>
              <a:t>계획</a:t>
            </a:r>
            <a:r>
              <a:rPr lang="en-US" altLang="ko-KR" sz="600" dirty="0" smtClean="0"/>
              <a:t>,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Summary report , </a:t>
            </a:r>
            <a:r>
              <a:rPr lang="ko-KR" altLang="en-US" sz="600" dirty="0" smtClean="0"/>
              <a:t>입고 </a:t>
            </a:r>
            <a:r>
              <a:rPr lang="en-US" altLang="ko-KR" sz="600" dirty="0" smtClean="0"/>
              <a:t>VI</a:t>
            </a:r>
            <a:r>
              <a:rPr lang="en-US" altLang="ko-KR" sz="600" baseline="0" dirty="0" smtClean="0"/>
              <a:t> </a:t>
            </a:r>
            <a:r>
              <a:rPr lang="ko-KR" altLang="en-US" sz="600" baseline="0" dirty="0" smtClean="0"/>
              <a:t>분석 </a:t>
            </a:r>
            <a:r>
              <a:rPr lang="en-US" altLang="ko-KR" sz="600" baseline="0" dirty="0" smtClean="0"/>
              <a:t>, </a:t>
            </a:r>
            <a:r>
              <a:rPr lang="ko-KR" altLang="en-US" sz="600" baseline="0" dirty="0" smtClean="0"/>
              <a:t>재료비 증감분석화면으로 구성됩니다</a:t>
            </a:r>
            <a:r>
              <a:rPr lang="en-US" altLang="ko-KR" sz="600" baseline="0" dirty="0" smtClean="0"/>
              <a:t>.</a:t>
            </a:r>
          </a:p>
          <a:p>
            <a:r>
              <a:rPr lang="ko-KR" altLang="en-US" sz="600" baseline="0" dirty="0" smtClean="0"/>
              <a:t>주요 </a:t>
            </a:r>
            <a:r>
              <a:rPr lang="en-US" altLang="ko-KR" sz="600" baseline="0" dirty="0" smtClean="0"/>
              <a:t>Report</a:t>
            </a:r>
            <a:r>
              <a:rPr lang="ko-KR" altLang="en-US" sz="600" baseline="0" dirty="0" smtClean="0"/>
              <a:t>는 </a:t>
            </a:r>
            <a:r>
              <a:rPr lang="en-US" altLang="ko-KR" sz="600" baseline="0" dirty="0" smtClean="0"/>
              <a:t>summary report</a:t>
            </a:r>
            <a:r>
              <a:rPr lang="ko-KR" altLang="en-US" sz="600" baseline="0" dirty="0" smtClean="0"/>
              <a:t>에 반영되어 있으며 구성은 양산 </a:t>
            </a:r>
            <a:r>
              <a:rPr lang="en-US" altLang="ko-KR" sz="600" baseline="0" dirty="0" smtClean="0"/>
              <a:t>VI </a:t>
            </a:r>
            <a:r>
              <a:rPr lang="ko-KR" altLang="en-US" sz="600" baseline="0" dirty="0" smtClean="0"/>
              <a:t>개발 </a:t>
            </a:r>
            <a:r>
              <a:rPr lang="en-US" altLang="ko-KR" sz="600" baseline="0" dirty="0" smtClean="0"/>
              <a:t>VI</a:t>
            </a:r>
            <a:r>
              <a:rPr lang="ko-KR" altLang="en-US" sz="600" baseline="0" dirty="0" smtClean="0"/>
              <a:t>의 조직별 실적 확인</a:t>
            </a:r>
            <a:r>
              <a:rPr lang="en-US" altLang="ko-KR" sz="600" baseline="0" dirty="0" smtClean="0"/>
              <a:t>, </a:t>
            </a:r>
            <a:r>
              <a:rPr lang="ko-KR" altLang="en-US" sz="600" baseline="0" dirty="0" smtClean="0"/>
              <a:t>입고 </a:t>
            </a:r>
            <a:r>
              <a:rPr lang="en-US" altLang="ko-KR" sz="600" baseline="0" dirty="0" smtClean="0"/>
              <a:t>VI </a:t>
            </a:r>
            <a:r>
              <a:rPr lang="ko-KR" altLang="en-US" sz="600" baseline="0" dirty="0" smtClean="0"/>
              <a:t>의 경영성과 실현율</a:t>
            </a:r>
            <a:endParaRPr lang="en-US" altLang="ko-KR" sz="600" baseline="0" dirty="0" smtClean="0"/>
          </a:p>
          <a:p>
            <a:r>
              <a:rPr lang="ko-KR" altLang="en-US" sz="600" baseline="0" dirty="0" smtClean="0"/>
              <a:t>판가 </a:t>
            </a:r>
            <a:r>
              <a:rPr lang="en-US" altLang="ko-KR" sz="600" baseline="0" dirty="0" smtClean="0"/>
              <a:t>coverage, </a:t>
            </a:r>
            <a:r>
              <a:rPr lang="ko-KR" altLang="en-US" sz="600" baseline="0" dirty="0" smtClean="0"/>
              <a:t>모델재료비 차이분석</a:t>
            </a:r>
            <a:r>
              <a:rPr lang="en-US" altLang="ko-KR" sz="600" baseline="0" dirty="0" smtClean="0"/>
              <a:t>, </a:t>
            </a:r>
            <a:r>
              <a:rPr lang="ko-KR" altLang="en-US" sz="600" baseline="0" dirty="0" err="1" smtClean="0"/>
              <a:t>법인별</a:t>
            </a:r>
            <a:r>
              <a:rPr lang="ko-KR" altLang="en-US" sz="600" baseline="0" dirty="0" smtClean="0"/>
              <a:t> 환율 영향금액의 </a:t>
            </a:r>
            <a:r>
              <a:rPr lang="en-US" altLang="ko-KR" sz="600" baseline="0" dirty="0" smtClean="0"/>
              <a:t>report</a:t>
            </a:r>
            <a:r>
              <a:rPr lang="ko-KR" altLang="en-US" sz="600" baseline="0" dirty="0" smtClean="0"/>
              <a:t>를 제공합니다</a:t>
            </a:r>
            <a:r>
              <a:rPr lang="en-US" altLang="ko-KR" sz="600" baseline="0" dirty="0" smtClean="0"/>
              <a:t>.</a:t>
            </a:r>
            <a:endParaRPr lang="ko-KR" altLang="en-US" sz="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A4EF9-CE09-4ED9-B1C6-FEC63BDFCD83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6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6125" y="1122363"/>
            <a:ext cx="7493751" cy="1413019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표지 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6637" y="2953646"/>
            <a:ext cx="2152726" cy="1655762"/>
          </a:xfrm>
          <a:prstGeom prst="rect">
            <a:avLst/>
          </a:prstGeom>
        </p:spPr>
        <p:txBody>
          <a:bodyPr/>
          <a:lstStyle>
            <a:lvl1pPr marL="266700" indent="-266700" algn="l">
              <a:lnSpc>
                <a:spcPct val="120000"/>
              </a:lnSpc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ko-KR" altLang="en-US" dirty="0" smtClean="0"/>
              <a:t>목차</a:t>
            </a:r>
            <a:endParaRPr lang="en-US" altLang="ko-KR" dirty="0" smtClean="0"/>
          </a:p>
          <a:p>
            <a:r>
              <a:rPr lang="ko-KR" altLang="en-US" dirty="0" smtClean="0"/>
              <a:t>목차</a:t>
            </a:r>
            <a:endParaRPr lang="en-US" dirty="0"/>
          </a:p>
        </p:txBody>
      </p:sp>
      <p:grpSp>
        <p:nvGrpSpPr>
          <p:cNvPr id="5" name="CI"/>
          <p:cNvGrpSpPr/>
          <p:nvPr userDrawn="1"/>
        </p:nvGrpSpPr>
        <p:grpSpPr>
          <a:xfrm>
            <a:off x="7525925" y="6449807"/>
            <a:ext cx="2034000" cy="190978"/>
            <a:chOff x="7525925" y="6525344"/>
            <a:chExt cx="2034000" cy="190978"/>
          </a:xfrm>
        </p:grpSpPr>
        <p:pic>
          <p:nvPicPr>
            <p:cNvPr id="6" name="Entrue consulting" descr="Entrue-CI_1줄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290257" y="6525344"/>
              <a:ext cx="1269668" cy="190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LG CNS" descr="CNS_LOGO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525925" y="6530633"/>
              <a:ext cx="679719" cy="1804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234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_이미지 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" descr="02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pic>
        <p:nvPicPr>
          <p:cNvPr id="28" name="bg_흰색 사각형" descr="016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4460"/>
            <a:ext cx="315849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bg_흰색 사각형" descr="016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42" t="3707" r="38801" b="36435"/>
          <a:stretch>
            <a:fillRect/>
          </a:stretch>
        </p:blipFill>
        <p:spPr>
          <a:xfrm>
            <a:off x="2436777" y="-4460"/>
            <a:ext cx="7469224" cy="11967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bg_line"/>
          <p:cNvGrpSpPr/>
          <p:nvPr userDrawn="1"/>
        </p:nvGrpSpPr>
        <p:grpSpPr>
          <a:xfrm>
            <a:off x="1" y="0"/>
            <a:ext cx="9906000" cy="6858000"/>
            <a:chOff x="0" y="0"/>
            <a:chExt cx="9904413" cy="6858000"/>
          </a:xfrm>
        </p:grpSpPr>
        <p:cxnSp>
          <p:nvCxnSpPr>
            <p:cNvPr id="7" name="직선 연결선_1"/>
            <p:cNvCxnSpPr/>
            <p:nvPr/>
          </p:nvCxnSpPr>
          <p:spPr>
            <a:xfrm>
              <a:off x="2431257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_3"/>
            <p:cNvCxnSpPr/>
            <p:nvPr/>
          </p:nvCxnSpPr>
          <p:spPr>
            <a:xfrm>
              <a:off x="3151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그림 개체 틀 1"/>
          <p:cNvSpPr>
            <a:spLocks noGrp="1"/>
          </p:cNvSpPr>
          <p:nvPr>
            <p:ph type="pic" sz="quarter" idx="10" hasCustomPrompt="1"/>
          </p:nvPr>
        </p:nvSpPr>
        <p:spPr>
          <a:xfrm>
            <a:off x="315363" y="1196976"/>
            <a:ext cx="2107974" cy="5661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tabLst/>
              <a:defRPr lang="ko-KR" altLang="en-US" sz="950" b="0" kern="1200" spc="-1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그림을 추가하려면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아이콘을 클릭하십시오</a:t>
            </a:r>
            <a:endParaRPr lang="ko-KR" altLang="en-US"/>
          </a:p>
        </p:txBody>
      </p:sp>
      <p:grpSp>
        <p:nvGrpSpPr>
          <p:cNvPr id="23" name="bar"/>
          <p:cNvGrpSpPr/>
          <p:nvPr userDrawn="1"/>
        </p:nvGrpSpPr>
        <p:grpSpPr>
          <a:xfrm>
            <a:off x="-794" y="0"/>
            <a:ext cx="9906000" cy="72000"/>
            <a:chOff x="-794" y="0"/>
            <a:chExt cx="9904413" cy="72000"/>
          </a:xfrm>
        </p:grpSpPr>
        <p:cxnSp>
          <p:nvCxnSpPr>
            <p:cNvPr id="24" name="bar_1"/>
            <p:cNvCxnSpPr/>
            <p:nvPr userDrawn="1"/>
          </p:nvCxnSpPr>
          <p:spPr>
            <a:xfrm>
              <a:off x="-794" y="0"/>
              <a:ext cx="9904413" cy="0"/>
            </a:xfrm>
            <a:prstGeom prst="line">
              <a:avLst/>
            </a:prstGeom>
            <a:ln w="28575">
              <a:solidFill>
                <a:srgbClr val="C50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bar_2" descr="020.png"/>
            <p:cNvPicPr>
              <a:picLocks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49" t="30847" r="36223" b="-7226"/>
            <a:stretch>
              <a:fillRect/>
            </a:stretch>
          </p:blipFill>
          <p:spPr>
            <a:xfrm>
              <a:off x="312722" y="0"/>
              <a:ext cx="2120714" cy="72000"/>
            </a:xfrm>
            <a:prstGeom prst="rect">
              <a:avLst/>
            </a:prstGeom>
          </p:spPr>
        </p:pic>
      </p:grpSp>
      <p:pic>
        <p:nvPicPr>
          <p:cNvPr id="29" name="bg_회색 사각형2" descr="01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20" t="319" r="-3579" b="4721"/>
          <a:stretch>
            <a:fillRect/>
          </a:stretch>
        </p:blipFill>
        <p:spPr>
          <a:xfrm>
            <a:off x="0" y="1192492"/>
            <a:ext cx="335656" cy="5665509"/>
          </a:xfrm>
          <a:prstGeom prst="rect">
            <a:avLst/>
          </a:prstGeom>
        </p:spPr>
      </p:pic>
      <p:sp>
        <p:nvSpPr>
          <p:cNvPr id="31" name="텍스트 개체 틀 1"/>
          <p:cNvSpPr>
            <a:spLocks noGrp="1"/>
          </p:cNvSpPr>
          <p:nvPr>
            <p:ph type="body" sz="quarter" idx="15" hasCustomPrompt="1"/>
          </p:nvPr>
        </p:nvSpPr>
        <p:spPr>
          <a:xfrm>
            <a:off x="2791272" y="1989139"/>
            <a:ext cx="3211012" cy="4032250"/>
          </a:xfrm>
          <a:prstGeom prst="rect">
            <a:avLst/>
          </a:prstGeom>
        </p:spPr>
        <p:txBody>
          <a:bodyPr lIns="0" tIns="0" rIns="0" bIns="0"/>
          <a:lstStyle>
            <a:lvl1pPr marL="311150" indent="-311150">
              <a:lnSpc>
                <a:spcPct val="100000"/>
              </a:lnSpc>
              <a:buFont typeface="+mj-lt"/>
              <a:buAutoNum type="romanUcPeriod"/>
              <a:defRPr sz="1600" b="1" spc="-80" baseline="0">
                <a:solidFill>
                  <a:srgbClr val="C5003D"/>
                </a:solidFill>
              </a:defRPr>
            </a:lvl1pPr>
            <a:lvl2pPr marL="630238" indent="-268288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1500" b="1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01688" indent="-17145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tabLst>
                <a:tab pos="1165225" algn="l"/>
              </a:tabLst>
              <a:defRPr sz="12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82663" indent="-180975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defRPr sz="11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0"/>
            <a:r>
              <a:rPr lang="ko-KR" altLang="en-US" dirty="0" smtClean="0"/>
              <a:t>제목 </a:t>
            </a:r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0"/>
            <a:r>
              <a:rPr lang="ko-KR" altLang="en-US" dirty="0" smtClean="0"/>
              <a:t>제목 </a:t>
            </a:r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6249401" y="1989139"/>
            <a:ext cx="3211715" cy="4032250"/>
          </a:xfrm>
          <a:prstGeom prst="rect">
            <a:avLst/>
          </a:prstGeom>
        </p:spPr>
        <p:txBody>
          <a:bodyPr lIns="0" tIns="0" rIns="0" bIns="0"/>
          <a:lstStyle>
            <a:lvl1pPr marL="360363" indent="-360363">
              <a:buFont typeface="+mj-lt"/>
              <a:buAutoNum type="romanUcPeriod" startAt="4"/>
              <a:defRPr lang="ko-KR" altLang="en-US" sz="1600" b="1" kern="1200" spc="-80" baseline="0" smtClean="0">
                <a:solidFill>
                  <a:srgbClr val="C5003D"/>
                </a:solidFill>
                <a:latin typeface="+mn-lt"/>
                <a:ea typeface="+mn-ea"/>
                <a:cs typeface="+mn-cs"/>
              </a:defRPr>
            </a:lvl1pPr>
            <a:lvl2pPr marL="623888" indent="-263525">
              <a:buFont typeface="+mj-lt"/>
              <a:buAutoNum type="arabicPeriod"/>
              <a:defRPr sz="1500" b="1" spc="-80"/>
            </a:lvl2pPr>
            <a:lvl3pPr marL="809625" indent="-185738">
              <a:tabLst>
                <a:tab pos="809625" algn="l"/>
              </a:tabLst>
              <a:defRPr sz="1200" spc="-80"/>
            </a:lvl3pPr>
            <a:lvl4pPr marL="984250" indent="-174625">
              <a:defRPr sz="1100" spc="-80"/>
            </a:lvl4pPr>
          </a:lstStyle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0"/>
            <a:r>
              <a:rPr lang="ko-KR" altLang="en-US" dirty="0" smtClean="0"/>
              <a:t>제목 </a:t>
            </a:r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38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315057" y="188914"/>
            <a:ext cx="211725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algn="ctr" defTabSz="914400" rtl="0" eaLnBrk="1" latinLnBrk="1" hangingPunct="1">
              <a:buNone/>
              <a:defRPr lang="ko-KR" altLang="en-US" sz="3000" b="1" kern="1200" spc="-50" smtClean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altLang="ko-KR" smtClean="0"/>
              <a:t>Contents</a:t>
            </a:r>
            <a:endParaRPr lang="ko-KR" altLang="en-US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7499702" y="6452551"/>
            <a:ext cx="1988759" cy="180000"/>
            <a:chOff x="7498501" y="6452551"/>
            <a:chExt cx="1988440" cy="180000"/>
          </a:xfrm>
        </p:grpSpPr>
        <p:pic>
          <p:nvPicPr>
            <p:cNvPr id="21" name="그림 20" descr="Entrue-CI_1줄.pn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05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" descr="022.png"/>
          <p:cNvPicPr>
            <a:picLocks noChangeAspect="1"/>
          </p:cNvPicPr>
          <p:nvPr userDrawn="1"/>
        </p:nvPicPr>
        <p:blipFill>
          <a:blip r:embed="rId2" cstate="screen">
            <a:lum brigh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cxnSp>
        <p:nvCxnSpPr>
          <p:cNvPr id="9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0339" y="2274046"/>
            <a:ext cx="8643735" cy="115195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000" b="1" spc="-80" baseline="0">
                <a:solidFill>
                  <a:srgbClr val="C5003D"/>
                </a:solidFill>
              </a:defRPr>
            </a:lvl1pPr>
          </a:lstStyle>
          <a:p>
            <a:pPr lvl="0"/>
            <a:r>
              <a:rPr lang="ko-KR" altLang="en-US" dirty="0" smtClean="0"/>
              <a:t>간지 페이지 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30pt B</a:t>
            </a:r>
            <a:r>
              <a:rPr lang="ko-KR" altLang="en-US" smtClean="0"/>
              <a:t>를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사용합니다</a:t>
            </a:r>
            <a:endParaRPr lang="ko-KR" altLang="en-US" dirty="0"/>
          </a:p>
        </p:txBody>
      </p:sp>
      <p:sp>
        <p:nvSpPr>
          <p:cNvPr id="22" name="텍스트 개체 틀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30339" y="3546639"/>
            <a:ext cx="8643735" cy="629233"/>
          </a:xfrm>
          <a:prstGeom prst="rect">
            <a:avLst/>
          </a:prstGeom>
        </p:spPr>
        <p:txBody>
          <a:bodyPr lIns="0" tIns="0" rIns="0" bIns="0"/>
          <a:lstStyle>
            <a:lvl1pPr marL="449263" indent="-268288">
              <a:buFont typeface="+mj-lt"/>
              <a:buAutoNum type="arabicPeriod"/>
              <a:defRPr sz="1800" b="0" spc="-8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소제목은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18pt</a:t>
            </a:r>
            <a:r>
              <a:rPr lang="ko-KR" altLang="en-US" smtClean="0"/>
              <a:t>를 사용합니다</a:t>
            </a:r>
            <a:endParaRPr lang="en-US" altLang="ko-KR" dirty="0" smtClean="0"/>
          </a:p>
        </p:txBody>
      </p:sp>
      <p:pic>
        <p:nvPicPr>
          <p:cNvPr id="18" name="그림 17" descr="030.png"/>
          <p:cNvPicPr>
            <a:picLocks/>
          </p:cNvPicPr>
          <p:nvPr userDrawn="1"/>
        </p:nvPicPr>
        <p:blipFill>
          <a:blip r:embed="rId3" cstate="screen">
            <a:lum bright="-15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93" b="23622"/>
          <a:stretch>
            <a:fillRect/>
          </a:stretch>
        </p:blipFill>
        <p:spPr>
          <a:xfrm>
            <a:off x="631827" y="0"/>
            <a:ext cx="1800288" cy="1484784"/>
          </a:xfrm>
          <a:prstGeom prst="rect">
            <a:avLst/>
          </a:prstGeom>
        </p:spPr>
      </p:pic>
      <p:cxnSp>
        <p:nvCxnSpPr>
          <p:cNvPr id="13" name="직선 연결선_1"/>
          <p:cNvCxnSpPr/>
          <p:nvPr userDrawn="1"/>
        </p:nvCxnSpPr>
        <p:spPr>
          <a:xfrm>
            <a:off x="631828" y="4941888"/>
            <a:ext cx="1800513" cy="0"/>
          </a:xfrm>
          <a:prstGeom prst="line">
            <a:avLst/>
          </a:prstGeom>
          <a:ln w="12700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_2"/>
          <p:cNvCxnSpPr/>
          <p:nvPr userDrawn="1"/>
        </p:nvCxnSpPr>
        <p:spPr>
          <a:xfrm>
            <a:off x="631828" y="1484784"/>
            <a:ext cx="1800513" cy="0"/>
          </a:xfrm>
          <a:prstGeom prst="line">
            <a:avLst/>
          </a:prstGeom>
          <a:ln w="12700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7499702" y="6452551"/>
            <a:ext cx="1988759" cy="180000"/>
            <a:chOff x="7498501" y="6452551"/>
            <a:chExt cx="1988440" cy="180000"/>
          </a:xfrm>
        </p:grpSpPr>
        <p:pic>
          <p:nvPicPr>
            <p:cNvPr id="20" name="그림 19" descr="Entrue-CI_1줄.pn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그림 22"/>
            <p:cNvPicPr>
              <a:picLocks noChangeAspect="1"/>
            </p:cNvPicPr>
            <p:nvPr userDrawn="1"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121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이미지 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g" descr="022.png"/>
          <p:cNvPicPr>
            <a:picLocks noChangeAspect="1"/>
          </p:cNvPicPr>
          <p:nvPr userDrawn="1"/>
        </p:nvPicPr>
        <p:blipFill>
          <a:blip r:embed="rId2" cstate="screen">
            <a:lum brigh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sp>
        <p:nvSpPr>
          <p:cNvPr id="16" name="그림 개체 틀_1"/>
          <p:cNvSpPr>
            <a:spLocks noGrp="1"/>
          </p:cNvSpPr>
          <p:nvPr userDrawn="1">
            <p:ph type="pic" sz="quarter" idx="10"/>
          </p:nvPr>
        </p:nvSpPr>
        <p:spPr>
          <a:xfrm>
            <a:off x="5446089" y="5110969"/>
            <a:ext cx="1296208" cy="97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lnSpc>
                <a:spcPct val="80000"/>
              </a:lnSpc>
              <a:buNone/>
              <a:tabLst/>
              <a:defRPr sz="950" spc="-100" baseline="0"/>
            </a:lvl1pPr>
          </a:lstStyle>
          <a:p>
            <a:r>
              <a:rPr lang="ko-KR" altLang="en-US" smtClean="0"/>
              <a:t>그림을 추가하려면</a:t>
            </a:r>
            <a:endParaRPr lang="en-US" altLang="ko-KR" smtClean="0"/>
          </a:p>
          <a:p>
            <a:r>
              <a:rPr lang="ko-KR" altLang="en-US" smtClean="0"/>
              <a:t>아이콘을 클릭하십시오</a:t>
            </a:r>
            <a:endParaRPr lang="ko-KR" altLang="en-US"/>
          </a:p>
        </p:txBody>
      </p:sp>
      <p:sp>
        <p:nvSpPr>
          <p:cNvPr id="17" name="그림 개체 틀_2"/>
          <p:cNvSpPr>
            <a:spLocks noGrp="1"/>
          </p:cNvSpPr>
          <p:nvPr userDrawn="1">
            <p:ph type="pic" sz="quarter" idx="11"/>
          </p:nvPr>
        </p:nvSpPr>
        <p:spPr>
          <a:xfrm>
            <a:off x="6783975" y="5110969"/>
            <a:ext cx="1296208" cy="97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50" spc="-100" baseline="0"/>
            </a:lvl1pPr>
          </a:lstStyle>
          <a:p>
            <a:r>
              <a:rPr lang="ko-KR" altLang="en-US" smtClean="0"/>
              <a:t>그림을 추가하려면</a:t>
            </a:r>
          </a:p>
          <a:p>
            <a:r>
              <a:rPr lang="ko-KR" altLang="en-US" smtClean="0"/>
              <a:t>아이콘을 클릭하십시오</a:t>
            </a:r>
          </a:p>
        </p:txBody>
      </p:sp>
      <p:sp>
        <p:nvSpPr>
          <p:cNvPr id="18" name="그림 개체 틀_3"/>
          <p:cNvSpPr>
            <a:spLocks noGrp="1"/>
          </p:cNvSpPr>
          <p:nvPr userDrawn="1">
            <p:ph type="pic" sz="quarter" idx="12"/>
          </p:nvPr>
        </p:nvSpPr>
        <p:spPr>
          <a:xfrm>
            <a:off x="8121859" y="5110969"/>
            <a:ext cx="1296208" cy="97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lnSpc>
                <a:spcPct val="80000"/>
              </a:lnSpc>
              <a:buNone/>
              <a:tabLst/>
              <a:defRPr sz="950" spc="-100" baseline="0"/>
            </a:lvl1pPr>
          </a:lstStyle>
          <a:p>
            <a:r>
              <a:rPr lang="ko-KR" altLang="en-US" smtClean="0"/>
              <a:t>그림을 추가하려면 </a:t>
            </a:r>
            <a:endParaRPr lang="en-US" altLang="ko-KR" smtClean="0"/>
          </a:p>
          <a:p>
            <a:r>
              <a:rPr lang="ko-KR" altLang="en-US" smtClean="0"/>
              <a:t>아이콘을 클릭하십시오</a:t>
            </a:r>
            <a:endParaRPr lang="ko-KR" altLang="en-US"/>
          </a:p>
        </p:txBody>
      </p:sp>
      <p:sp>
        <p:nvSpPr>
          <p:cNvPr id="20" name="텍스트 개체 틀 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0339" y="2274046"/>
            <a:ext cx="8643735" cy="115195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000" b="1" spc="-80" baseline="0">
                <a:solidFill>
                  <a:srgbClr val="C5003D"/>
                </a:solidFill>
              </a:defRPr>
            </a:lvl1pPr>
          </a:lstStyle>
          <a:p>
            <a:pPr lvl="0"/>
            <a:r>
              <a:rPr lang="ko-KR" altLang="en-US" dirty="0" smtClean="0"/>
              <a:t>간지 페이지 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30pt B</a:t>
            </a:r>
            <a:r>
              <a:rPr lang="ko-KR" altLang="en-US" smtClean="0"/>
              <a:t>를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사용합니다</a:t>
            </a:r>
            <a:endParaRPr lang="ko-KR" altLang="en-US" dirty="0"/>
          </a:p>
        </p:txBody>
      </p:sp>
      <p:sp>
        <p:nvSpPr>
          <p:cNvPr id="22" name="텍스트 개체 틀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0339" y="3546639"/>
            <a:ext cx="8643735" cy="629233"/>
          </a:xfrm>
          <a:prstGeom prst="rect">
            <a:avLst/>
          </a:prstGeom>
        </p:spPr>
        <p:txBody>
          <a:bodyPr lIns="0" tIns="0" rIns="0" bIns="0"/>
          <a:lstStyle>
            <a:lvl1pPr marL="449263" indent="-268288">
              <a:buFont typeface="+mj-lt"/>
              <a:buAutoNum type="arabicPeriod"/>
              <a:defRPr sz="1800" b="0" spc="-8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소제목은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18pt</a:t>
            </a:r>
            <a:r>
              <a:rPr lang="ko-KR" altLang="en-US" smtClean="0"/>
              <a:t>를 사용합니다</a:t>
            </a:r>
            <a:endParaRPr lang="en-US" altLang="ko-KR" dirty="0" smtClean="0"/>
          </a:p>
        </p:txBody>
      </p:sp>
      <p:pic>
        <p:nvPicPr>
          <p:cNvPr id="21" name="그림 20" descr="030.png"/>
          <p:cNvPicPr>
            <a:picLocks/>
          </p:cNvPicPr>
          <p:nvPr userDrawn="1"/>
        </p:nvPicPr>
        <p:blipFill>
          <a:blip r:embed="rId3" cstate="screen">
            <a:grayscl/>
            <a:lum bright="-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93" b="23622"/>
          <a:stretch>
            <a:fillRect/>
          </a:stretch>
        </p:blipFill>
        <p:spPr>
          <a:xfrm>
            <a:off x="631827" y="0"/>
            <a:ext cx="1800288" cy="1484784"/>
          </a:xfrm>
          <a:prstGeom prst="rect">
            <a:avLst/>
          </a:prstGeom>
        </p:spPr>
      </p:pic>
      <p:cxnSp>
        <p:nvCxnSpPr>
          <p:cNvPr id="9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_1"/>
          <p:cNvCxnSpPr/>
          <p:nvPr userDrawn="1"/>
        </p:nvCxnSpPr>
        <p:spPr>
          <a:xfrm>
            <a:off x="630340" y="4941888"/>
            <a:ext cx="1800513" cy="0"/>
          </a:xfrm>
          <a:prstGeom prst="line">
            <a:avLst/>
          </a:prstGeom>
          <a:ln w="12700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_2"/>
          <p:cNvCxnSpPr/>
          <p:nvPr userDrawn="1"/>
        </p:nvCxnSpPr>
        <p:spPr>
          <a:xfrm>
            <a:off x="630340" y="1484784"/>
            <a:ext cx="1800513" cy="0"/>
          </a:xfrm>
          <a:prstGeom prst="line">
            <a:avLst/>
          </a:prstGeom>
          <a:ln w="12700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 userDrawn="1"/>
        </p:nvGrpSpPr>
        <p:grpSpPr>
          <a:xfrm>
            <a:off x="7499702" y="6452551"/>
            <a:ext cx="1988759" cy="180000"/>
            <a:chOff x="7498501" y="6452551"/>
            <a:chExt cx="1988440" cy="180000"/>
          </a:xfrm>
        </p:grpSpPr>
        <p:pic>
          <p:nvPicPr>
            <p:cNvPr id="27" name="그림 26" descr="Entrue-CI_1줄.pn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그림 27"/>
            <p:cNvPicPr>
              <a:picLocks noChangeAspect="1"/>
            </p:cNvPicPr>
            <p:nvPr userDrawn="1"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671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" descr="07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1100"/>
            <a:ext cx="9906000" cy="6856901"/>
          </a:xfrm>
          <a:prstGeom prst="rect">
            <a:avLst/>
          </a:prstGeom>
        </p:spPr>
      </p:pic>
      <p:cxnSp>
        <p:nvCxnSpPr>
          <p:cNvPr id="15" name="직선 연결선 1"/>
          <p:cNvCxnSpPr/>
          <p:nvPr userDrawn="1"/>
        </p:nvCxnSpPr>
        <p:spPr>
          <a:xfrm>
            <a:off x="342955" y="6515923"/>
            <a:ext cx="9218503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87442" y="149294"/>
            <a:ext cx="4033441" cy="25537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>
              <a:buNone/>
              <a:defRPr sz="1800" b="1" spc="-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 smtClean="0"/>
              <a:t>1.1.1 </a:t>
            </a:r>
            <a:r>
              <a:rPr lang="ko-KR" altLang="en-US" smtClean="0"/>
              <a:t>소제목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18pt Bold</a:t>
            </a:r>
            <a:endParaRPr lang="ko-KR" altLang="en-US"/>
          </a:p>
        </p:txBody>
      </p:sp>
      <p:sp>
        <p:nvSpPr>
          <p:cNvPr id="25" name="텍스트 개체 틀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24131" y="343902"/>
            <a:ext cx="4031855" cy="208024"/>
          </a:xfrm>
          <a:prstGeom prst="rect">
            <a:avLst/>
          </a:prstGeom>
        </p:spPr>
        <p:txBody>
          <a:bodyPr lIns="0" tIns="0" rIns="0" bIns="0"/>
          <a:lstStyle>
            <a:lvl1pPr marL="179388" indent="-179388" algn="r">
              <a:buClr>
                <a:schemeClr val="accent1"/>
              </a:buClr>
              <a:buFont typeface="Arial" pitchFamily="34" charset="0"/>
              <a:buNone/>
              <a:defRPr sz="1400" b="0" spc="-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1.1 </a:t>
            </a:r>
            <a:r>
              <a:rPr lang="ko-KR" altLang="en-US" smtClean="0"/>
              <a:t>중제목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14pt</a:t>
            </a:r>
            <a:endParaRPr lang="ko-KR" altLang="en-US"/>
          </a:p>
        </p:txBody>
      </p:sp>
      <p:sp>
        <p:nvSpPr>
          <p:cNvPr id="16" name="텍스트 개체 틀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87441" y="557995"/>
            <a:ext cx="8929531" cy="2534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179388" indent="-179388">
              <a:buClr>
                <a:schemeClr val="accent1"/>
              </a:buClr>
              <a:buFont typeface="Arial" pitchFamily="34" charset="0"/>
              <a:buChar char="•"/>
              <a:defRPr sz="1600" b="1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1.1.1.1 </a:t>
            </a:r>
            <a:r>
              <a:rPr lang="ko-KR" altLang="en-US" smtClean="0"/>
              <a:t>세부제목은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Bold</a:t>
            </a:r>
            <a:r>
              <a:rPr lang="ko-KR" altLang="en-US" smtClean="0"/>
              <a:t>를 사용합니다</a:t>
            </a:r>
            <a:endParaRPr lang="en-US" altLang="ko-KR" dirty="0" smtClean="0"/>
          </a:p>
        </p:txBody>
      </p:sp>
      <p:sp>
        <p:nvSpPr>
          <p:cNvPr id="18" name="텍스트 개체 틀 4"/>
          <p:cNvSpPr>
            <a:spLocks noGrp="1"/>
          </p:cNvSpPr>
          <p:nvPr userDrawn="1">
            <p:ph type="body" sz="quarter" idx="13"/>
          </p:nvPr>
        </p:nvSpPr>
        <p:spPr>
          <a:xfrm>
            <a:off x="487441" y="868655"/>
            <a:ext cx="8929531" cy="546419"/>
          </a:xfrm>
          <a:prstGeom prst="rect">
            <a:avLst/>
          </a:prstGeom>
        </p:spPr>
        <p:txBody>
          <a:bodyPr wrap="square" lIns="18000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20" name="텍스트 개체 틀 5"/>
          <p:cNvSpPr>
            <a:spLocks noGrp="1"/>
          </p:cNvSpPr>
          <p:nvPr userDrawn="1">
            <p:ph type="body" sz="quarter" idx="14"/>
          </p:nvPr>
        </p:nvSpPr>
        <p:spPr>
          <a:xfrm>
            <a:off x="487441" y="1546440"/>
            <a:ext cx="8929531" cy="224039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Tx/>
              <a:buBlip>
                <a:blip r:embed="rId3"/>
              </a:buBlip>
              <a:defRPr sz="1400" b="1" spc="-100" baseline="0"/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en-US" altLang="ko-KR" smtClean="0"/>
          </a:p>
          <a:p>
            <a:pPr lvl="0"/>
            <a:endParaRPr lang="ko-KR" altLang="en-US" smtClean="0"/>
          </a:p>
        </p:txBody>
      </p:sp>
      <p:sp>
        <p:nvSpPr>
          <p:cNvPr id="21" name="텍스트 개체 틀 6"/>
          <p:cNvSpPr>
            <a:spLocks noGrp="1"/>
          </p:cNvSpPr>
          <p:nvPr userDrawn="1">
            <p:ph type="body" sz="quarter" idx="15"/>
          </p:nvPr>
        </p:nvSpPr>
        <p:spPr>
          <a:xfrm>
            <a:off x="487441" y="1838123"/>
            <a:ext cx="8929531" cy="4534102"/>
          </a:xfrm>
          <a:prstGeom prst="rect">
            <a:avLst/>
          </a:prstGeom>
        </p:spPr>
        <p:txBody>
          <a:bodyPr lIns="0" tIns="0" rIns="0" bIns="0"/>
          <a:lstStyle>
            <a:lvl1pPr marL="314325" indent="-134938">
              <a:buFont typeface="Arial" pitchFamily="34" charset="0"/>
              <a:buChar char="•"/>
              <a:defRPr sz="1200" b="0" spc="-100" baseline="0"/>
            </a:lvl1pPr>
            <a:lvl2pPr marL="447675" indent="-125413">
              <a:defRPr sz="1200"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en-US" altLang="ko-KR" smtClean="0"/>
          </a:p>
          <a:p>
            <a:pPr lvl="1"/>
            <a:r>
              <a:rPr lang="ko-KR" altLang="en-US" smtClean="0"/>
              <a:t>둘째수준</a:t>
            </a:r>
            <a:endParaRPr lang="en-US" altLang="ko-KR" smtClean="0"/>
          </a:p>
          <a:p>
            <a:pPr lvl="0"/>
            <a:endParaRPr lang="ko-KR" altLang="en-US" smtClean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525003" y="95549"/>
            <a:ext cx="4031187" cy="227225"/>
          </a:xfrm>
          <a:prstGeom prst="rect">
            <a:avLst/>
          </a:prstGeom>
        </p:spPr>
        <p:txBody>
          <a:bodyPr lIns="0" tIns="0" rIns="0" bIns="0"/>
          <a:lstStyle>
            <a:lvl1pPr algn="r">
              <a:buNone/>
              <a:defRPr lang="ko-KR" altLang="en-US" sz="1500" b="1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smtClean="0"/>
              <a:t>대제목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Bold</a:t>
            </a:r>
            <a:endParaRPr lang="ko-KR" altLang="en-US"/>
          </a:p>
        </p:txBody>
      </p:sp>
      <p:grpSp>
        <p:nvGrpSpPr>
          <p:cNvPr id="23" name="그룹 1"/>
          <p:cNvGrpSpPr/>
          <p:nvPr userDrawn="1"/>
        </p:nvGrpSpPr>
        <p:grpSpPr>
          <a:xfrm>
            <a:off x="331936" y="-11892"/>
            <a:ext cx="72012" cy="428679"/>
            <a:chOff x="331883" y="177636"/>
            <a:chExt cx="72000" cy="42867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 descr="37.png"/>
            <p:cNvPicPr>
              <a:picLocks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cxnSp>
        <p:nvCxnSpPr>
          <p:cNvPr id="11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4783855" y="6593726"/>
            <a:ext cx="338288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fld id="{E958D18D-F60F-478C-9076-B979C2268E8B}" type="slidenum"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pPr algn="ctr">
                <a:defRPr/>
              </a:pPr>
              <a:t>‹#›</a:t>
            </a:fld>
            <a:r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endParaRPr lang="ko-KR" altLang="en-US" sz="10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788588" y="6600622"/>
            <a:ext cx="1772870" cy="162000"/>
            <a:chOff x="7787340" y="5595829"/>
            <a:chExt cx="1772586" cy="162000"/>
          </a:xfrm>
        </p:grpSpPr>
        <p:pic>
          <p:nvPicPr>
            <p:cNvPr id="30" name="그림 29" descr="Entrue-CI_1줄.pn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82910" y="5595829"/>
              <a:ext cx="1077016" cy="1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그림 30"/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787340" y="5595829"/>
              <a:ext cx="636428" cy="1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9774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" descr="07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1100"/>
            <a:ext cx="9906000" cy="6856901"/>
          </a:xfrm>
          <a:prstGeom prst="rect">
            <a:avLst/>
          </a:prstGeom>
        </p:spPr>
      </p:pic>
      <p:cxnSp>
        <p:nvCxnSpPr>
          <p:cNvPr id="15" name="직선 연결선 1"/>
          <p:cNvCxnSpPr/>
          <p:nvPr userDrawn="1"/>
        </p:nvCxnSpPr>
        <p:spPr>
          <a:xfrm>
            <a:off x="342955" y="6515923"/>
            <a:ext cx="9218503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87441" y="557995"/>
            <a:ext cx="8929531" cy="60038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latinLnBrk="0">
              <a:buClr>
                <a:schemeClr val="accent1"/>
              </a:buClr>
              <a:buFontTx/>
              <a:buNone/>
              <a:defRPr sz="1600" b="1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1.1.1.1 </a:t>
            </a:r>
            <a:r>
              <a:rPr lang="ko-KR" altLang="en-US" smtClean="0"/>
              <a:t>세부제목은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Bold</a:t>
            </a:r>
            <a:r>
              <a:rPr lang="ko-KR" altLang="en-US" dirty="0" smtClean="0"/>
              <a:t>를 사용합니다</a:t>
            </a:r>
            <a:endParaRPr lang="en-US" altLang="ko-KR" dirty="0" smtClean="0"/>
          </a:p>
        </p:txBody>
      </p:sp>
      <p:sp>
        <p:nvSpPr>
          <p:cNvPr id="20" name="텍스트 개체 틀 5"/>
          <p:cNvSpPr>
            <a:spLocks noGrp="1"/>
          </p:cNvSpPr>
          <p:nvPr userDrawn="1">
            <p:ph type="body" sz="quarter" idx="14"/>
          </p:nvPr>
        </p:nvSpPr>
        <p:spPr>
          <a:xfrm>
            <a:off x="487442" y="1268761"/>
            <a:ext cx="4033441" cy="224039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Tx/>
              <a:buBlip>
                <a:blip r:embed="rId3"/>
              </a:buBlip>
              <a:defRPr sz="1400" b="1" spc="-100" baseline="0"/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817234" y="177440"/>
            <a:ext cx="3738955" cy="227225"/>
          </a:xfrm>
          <a:prstGeom prst="rect">
            <a:avLst/>
          </a:prstGeom>
        </p:spPr>
        <p:txBody>
          <a:bodyPr lIns="0" tIns="0" rIns="0" bIns="0"/>
          <a:lstStyle>
            <a:lvl1pPr algn="r">
              <a:buNone/>
              <a:defRPr lang="ko-KR" altLang="en-US" sz="1500" b="1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smtClean="0"/>
              <a:t>대제목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Bold</a:t>
            </a:r>
            <a:endParaRPr lang="ko-KR" altLang="en-US"/>
          </a:p>
        </p:txBody>
      </p:sp>
      <p:grpSp>
        <p:nvGrpSpPr>
          <p:cNvPr id="23" name="그룹 1"/>
          <p:cNvGrpSpPr/>
          <p:nvPr userDrawn="1"/>
        </p:nvGrpSpPr>
        <p:grpSpPr>
          <a:xfrm>
            <a:off x="331936" y="-11892"/>
            <a:ext cx="72012" cy="428679"/>
            <a:chOff x="331883" y="177636"/>
            <a:chExt cx="72000" cy="42867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 descr="37.png"/>
            <p:cNvPicPr>
              <a:picLocks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cxnSp>
        <p:nvCxnSpPr>
          <p:cNvPr id="11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4783855" y="6593726"/>
            <a:ext cx="338288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fld id="{E958D18D-F60F-478C-9076-B979C2268E8B}" type="slidenum"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pPr algn="ctr">
                <a:defRPr/>
              </a:pPr>
              <a:t>‹#›</a:t>
            </a:fld>
            <a:r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endParaRPr lang="ko-KR" altLang="en-US" sz="10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 userDrawn="1">
            <p:ph type="title"/>
          </p:nvPr>
        </p:nvSpPr>
        <p:spPr>
          <a:xfrm>
            <a:off x="487441" y="149064"/>
            <a:ext cx="5037207" cy="255600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1800" b="1" spc="-100" baseline="0" dirty="0"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l">
              <a:spcBef>
                <a:spcPct val="20000"/>
              </a:spcBef>
              <a:buFont typeface="Arial" pitchFamily="34" charset="0"/>
            </a:pP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53352" y="-67862"/>
            <a:ext cx="9995161" cy="6957392"/>
            <a:chOff x="-53344" y="-67862"/>
            <a:chExt cx="9993560" cy="6957392"/>
          </a:xfrm>
        </p:grpSpPr>
        <p:cxnSp>
          <p:nvCxnSpPr>
            <p:cNvPr id="3" name="직선 연결선 2"/>
            <p:cNvCxnSpPr/>
            <p:nvPr userDrawn="1"/>
          </p:nvCxnSpPr>
          <p:spPr>
            <a:xfrm>
              <a:off x="487363" y="-67862"/>
              <a:ext cx="0" cy="6957392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>
              <a:off x="9415463" y="-67862"/>
              <a:ext cx="0" cy="6957392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 userDrawn="1"/>
          </p:nvCxnSpPr>
          <p:spPr>
            <a:xfrm flipH="1">
              <a:off x="-53344" y="1264366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 flipH="1">
              <a:off x="-53344" y="1500318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 flipH="1">
              <a:off x="-53344" y="6370818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 flipH="1">
              <a:off x="-53344" y="1167519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 flipH="1">
              <a:off x="-53344" y="557995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 userDrawn="1"/>
          </p:nvCxnSpPr>
          <p:spPr>
            <a:xfrm flipH="1">
              <a:off x="-53344" y="1030606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 userDrawn="1"/>
        </p:nvGrpSpPr>
        <p:grpSpPr>
          <a:xfrm>
            <a:off x="7788588" y="6600622"/>
            <a:ext cx="1772870" cy="162000"/>
            <a:chOff x="7787340" y="5595829"/>
            <a:chExt cx="1772586" cy="162000"/>
          </a:xfrm>
        </p:grpSpPr>
        <p:pic>
          <p:nvPicPr>
            <p:cNvPr id="35" name="그림 34" descr="Entrue-CI_1줄.pn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82910" y="5595829"/>
              <a:ext cx="1077016" cy="1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그림 35"/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787340" y="5595829"/>
              <a:ext cx="636428" cy="1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0596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컨텐츠 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" descr="07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906000" cy="6856901"/>
          </a:xfrm>
          <a:prstGeom prst="rect">
            <a:avLst/>
          </a:prstGeom>
        </p:spPr>
      </p:pic>
      <p:sp>
        <p:nvSpPr>
          <p:cNvPr id="22" name="내용 개체 틀 21"/>
          <p:cNvSpPr>
            <a:spLocks noGrp="1"/>
          </p:cNvSpPr>
          <p:nvPr>
            <p:ph sz="quarter" idx="17" hasCustomPrompt="1"/>
          </p:nvPr>
        </p:nvSpPr>
        <p:spPr>
          <a:xfrm>
            <a:off x="487441" y="2924944"/>
            <a:ext cx="8929531" cy="3452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 defTabSz="914400" rtl="0" eaLnBrk="1" latin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tabLst/>
              <a:defRPr lang="ko-KR" altLang="en-US" sz="950" kern="1200" spc="-1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컨텐츠를 추가하려면 아이콘을 클릭하십시오</a:t>
            </a:r>
            <a:endParaRPr lang="ko-KR" altLang="en-US"/>
          </a:p>
        </p:txBody>
      </p:sp>
      <p:sp>
        <p:nvSpPr>
          <p:cNvPr id="35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487442" y="149294"/>
            <a:ext cx="4033441" cy="25537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>
              <a:buNone/>
              <a:defRPr sz="1800" b="1" spc="-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 smtClean="0"/>
              <a:t>1.1.1 </a:t>
            </a:r>
            <a:r>
              <a:rPr lang="ko-KR" altLang="en-US" smtClean="0"/>
              <a:t>소제목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18pt Bold</a:t>
            </a:r>
            <a:endParaRPr lang="ko-KR" altLang="en-US"/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5526487" y="343902"/>
            <a:ext cx="4031855" cy="208024"/>
          </a:xfrm>
          <a:prstGeom prst="rect">
            <a:avLst/>
          </a:prstGeom>
        </p:spPr>
        <p:txBody>
          <a:bodyPr lIns="0" tIns="0" rIns="0" bIns="0"/>
          <a:lstStyle>
            <a:lvl1pPr marL="179388" indent="-179388" algn="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lang="ko-KR" altLang="en-US" sz="1400" b="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9388" lvl="0" indent="-179388" algn="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</a:pPr>
            <a:r>
              <a:rPr lang="en-US" altLang="ko-KR" dirty="0" smtClean="0"/>
              <a:t>1.1 </a:t>
            </a:r>
            <a:r>
              <a:rPr lang="ko-KR" altLang="en-US" smtClean="0"/>
              <a:t>중제목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14pt</a:t>
            </a:r>
            <a:endParaRPr lang="ko-KR" altLang="en-US"/>
          </a:p>
        </p:txBody>
      </p:sp>
      <p:sp>
        <p:nvSpPr>
          <p:cNvPr id="37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87441" y="557831"/>
            <a:ext cx="8929531" cy="2534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179388" indent="-179388">
              <a:buClr>
                <a:schemeClr val="accent1"/>
              </a:buClr>
              <a:buFont typeface="Arial" pitchFamily="34" charset="0"/>
              <a:buChar char="•"/>
              <a:defRPr sz="1600" b="1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1.1.1.1 </a:t>
            </a:r>
            <a:r>
              <a:rPr lang="ko-KR" altLang="en-US" smtClean="0"/>
              <a:t>세부제목은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Bold</a:t>
            </a:r>
            <a:r>
              <a:rPr lang="ko-KR" altLang="en-US" smtClean="0"/>
              <a:t>를 사용합니다</a:t>
            </a:r>
            <a:endParaRPr lang="en-US" altLang="ko-KR" dirty="0" smtClean="0"/>
          </a:p>
        </p:txBody>
      </p:sp>
      <p:sp>
        <p:nvSpPr>
          <p:cNvPr id="38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87441" y="868491"/>
            <a:ext cx="8929531" cy="546813"/>
          </a:xfrm>
          <a:prstGeom prst="rect">
            <a:avLst/>
          </a:prstGeom>
        </p:spPr>
        <p:txBody>
          <a:bodyPr wrap="square" lIns="18000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altLang="ko-KR" sz="1400" b="0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ko-KR" dirty="0" smtClean="0"/>
          </a:p>
        </p:txBody>
      </p:sp>
      <p:sp>
        <p:nvSpPr>
          <p:cNvPr id="39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487441" y="1546439"/>
            <a:ext cx="8929531" cy="221770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Tx/>
              <a:buBlip>
                <a:blip r:embed="rId3"/>
              </a:buBlip>
              <a:defRPr sz="1400" b="1" spc="-100" baseline="0"/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en-US" altLang="ko-KR" smtClean="0"/>
          </a:p>
          <a:p>
            <a:pPr lvl="0"/>
            <a:endParaRPr lang="ko-KR" altLang="en-US" smtClean="0"/>
          </a:p>
        </p:txBody>
      </p:sp>
      <p:sp>
        <p:nvSpPr>
          <p:cNvPr id="40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487441" y="1838123"/>
            <a:ext cx="8929531" cy="962409"/>
          </a:xfrm>
          <a:prstGeom prst="rect">
            <a:avLst/>
          </a:prstGeom>
        </p:spPr>
        <p:txBody>
          <a:bodyPr lIns="0" tIns="0" rIns="0" bIns="0"/>
          <a:lstStyle>
            <a:lvl1pPr marL="314325" indent="-134938">
              <a:buFont typeface="Arial" pitchFamily="34" charset="0"/>
              <a:buChar char="•"/>
              <a:defRPr sz="1200" b="0" spc="-100" baseline="0"/>
            </a:lvl1pPr>
            <a:lvl2pPr marL="447675" indent="-125413">
              <a:defRPr sz="1200"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en-US" altLang="ko-KR" smtClean="0"/>
          </a:p>
          <a:p>
            <a:pPr lvl="1"/>
            <a:r>
              <a:rPr lang="ko-KR" altLang="en-US" smtClean="0"/>
              <a:t>둘째수준</a:t>
            </a:r>
            <a:endParaRPr lang="en-US" altLang="ko-KR" smtClean="0"/>
          </a:p>
          <a:p>
            <a:pPr lvl="0"/>
            <a:endParaRPr lang="ko-KR" altLang="en-US" smtClean="0"/>
          </a:p>
        </p:txBody>
      </p:sp>
      <p:sp>
        <p:nvSpPr>
          <p:cNvPr id="41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5524901" y="95549"/>
            <a:ext cx="4033441" cy="227225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0" b="1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 smtClean="0"/>
              <a:t>1. </a:t>
            </a:r>
            <a:r>
              <a:rPr lang="ko-KR" altLang="en-US" smtClean="0"/>
              <a:t>대제목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Bold</a:t>
            </a:r>
            <a:endParaRPr lang="ko-KR" altLang="en-US"/>
          </a:p>
        </p:txBody>
      </p:sp>
      <p:grpSp>
        <p:nvGrpSpPr>
          <p:cNvPr id="42" name="그룹 1"/>
          <p:cNvGrpSpPr/>
          <p:nvPr userDrawn="1"/>
        </p:nvGrpSpPr>
        <p:grpSpPr>
          <a:xfrm>
            <a:off x="331936" y="-11892"/>
            <a:ext cx="72012" cy="428679"/>
            <a:chOff x="331883" y="177636"/>
            <a:chExt cx="72000" cy="428679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그림 43" descr="37.png"/>
            <p:cNvPicPr>
              <a:picLocks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cxnSp>
        <p:nvCxnSpPr>
          <p:cNvPr id="23" name="직선 연결선 1"/>
          <p:cNvCxnSpPr/>
          <p:nvPr userDrawn="1"/>
        </p:nvCxnSpPr>
        <p:spPr>
          <a:xfrm>
            <a:off x="342955" y="6515923"/>
            <a:ext cx="9218503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4783855" y="6593726"/>
            <a:ext cx="338288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fld id="{E958D18D-F60F-478C-9076-B979C2268E8B}" type="slidenum"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pPr algn="ctr">
                <a:defRPr/>
              </a:pPr>
              <a:t>‹#›</a:t>
            </a:fld>
            <a:r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endParaRPr lang="ko-KR" altLang="en-US" sz="10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-53352" y="-67862"/>
            <a:ext cx="9995161" cy="6957392"/>
            <a:chOff x="-53344" y="-67862"/>
            <a:chExt cx="9993560" cy="6957392"/>
          </a:xfrm>
        </p:grpSpPr>
        <p:cxnSp>
          <p:nvCxnSpPr>
            <p:cNvPr id="26" name="직선 연결선 25"/>
            <p:cNvCxnSpPr/>
            <p:nvPr userDrawn="1"/>
          </p:nvCxnSpPr>
          <p:spPr>
            <a:xfrm>
              <a:off x="487363" y="-67862"/>
              <a:ext cx="0" cy="6957392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 userDrawn="1"/>
          </p:nvCxnSpPr>
          <p:spPr>
            <a:xfrm>
              <a:off x="9415463" y="-67862"/>
              <a:ext cx="0" cy="6957392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 userDrawn="1"/>
          </p:nvCxnSpPr>
          <p:spPr>
            <a:xfrm flipH="1">
              <a:off x="-53344" y="1264366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 userDrawn="1"/>
          </p:nvCxnSpPr>
          <p:spPr>
            <a:xfrm flipH="1">
              <a:off x="-53344" y="1500318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 userDrawn="1"/>
          </p:nvCxnSpPr>
          <p:spPr>
            <a:xfrm flipH="1">
              <a:off x="-53344" y="6370818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 userDrawn="1"/>
          </p:nvCxnSpPr>
          <p:spPr>
            <a:xfrm flipH="1">
              <a:off x="-53344" y="1167519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 flipH="1">
              <a:off x="-53344" y="557995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 userDrawn="1"/>
          </p:nvCxnSpPr>
          <p:spPr>
            <a:xfrm flipH="1">
              <a:off x="-53344" y="1030606"/>
              <a:ext cx="9993560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 userDrawn="1"/>
        </p:nvGrpSpPr>
        <p:grpSpPr>
          <a:xfrm>
            <a:off x="7788588" y="6600622"/>
            <a:ext cx="1772870" cy="162000"/>
            <a:chOff x="7787340" y="5595829"/>
            <a:chExt cx="1772586" cy="162000"/>
          </a:xfrm>
        </p:grpSpPr>
        <p:pic>
          <p:nvPicPr>
            <p:cNvPr id="46" name="그림 45" descr="Entrue-CI_1줄.pn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82910" y="5595829"/>
              <a:ext cx="1077016" cy="1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그림 46"/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787340" y="5595829"/>
              <a:ext cx="636428" cy="1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39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g" descr="02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3116501" y="3343441"/>
            <a:ext cx="3672996" cy="0"/>
          </a:xfrm>
          <a:prstGeom prst="line">
            <a:avLst/>
          </a:prstGeom>
          <a:ln w="31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152511" y="2752050"/>
            <a:ext cx="3600977" cy="431800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2800" b="1" spc="-80" baseline="0">
                <a:solidFill>
                  <a:srgbClr val="C5003D"/>
                </a:solidFill>
              </a:defRPr>
            </a:lvl1pPr>
          </a:lstStyle>
          <a:p>
            <a:pPr lvl="0"/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cxnSp>
        <p:nvCxnSpPr>
          <p:cNvPr id="4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 userDrawn="1"/>
        </p:nvGrpSpPr>
        <p:grpSpPr>
          <a:xfrm>
            <a:off x="3944838" y="3506250"/>
            <a:ext cx="1988759" cy="180000"/>
            <a:chOff x="7498501" y="6452551"/>
            <a:chExt cx="1988440" cy="180000"/>
          </a:xfrm>
        </p:grpSpPr>
        <p:pic>
          <p:nvPicPr>
            <p:cNvPr id="15" name="그림 14" descr="Entrue-CI_1줄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8659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 bwMode="auto">
          <a:xfrm>
            <a:off x="3921125" y="6577120"/>
            <a:ext cx="2063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buFontTx/>
              <a:buNone/>
              <a:defRPr/>
            </a:pPr>
            <a:fld id="{2A7F0D2A-FDC9-4886-9938-E1B44BB0E5A6}" type="slidenum">
              <a:rPr kumimoji="0" lang="ko-KR" altLang="ko-KR" sz="1200" smtClean="0">
                <a:solidFill>
                  <a:srgbClr val="000000"/>
                </a:solidFill>
                <a:latin typeface="+mn-ea"/>
                <a:ea typeface="+mn-ea"/>
              </a:rPr>
              <a:pPr algn="ctr" eaLnBrk="1" latinLnBrk="1" hangingPunct="1">
                <a:lnSpc>
                  <a:spcPct val="100000"/>
                </a:lnSpc>
                <a:buFontTx/>
                <a:buNone/>
                <a:defRPr/>
              </a:pPr>
              <a:t>‹#›</a:t>
            </a:fld>
            <a:r>
              <a:rPr kumimoji="0" lang="ko-KR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+mn-ea"/>
                <a:ea typeface="+mn-ea"/>
              </a:rPr>
              <a:t>35</a:t>
            </a:r>
            <a:endParaRPr kumimoji="0" lang="ko-KR" altLang="ko-KR" sz="9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19870" y="166421"/>
            <a:ext cx="680939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sz="1800" b="1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smtClean="0"/>
              <a:t>슬라이드 제목</a:t>
            </a:r>
            <a:endParaRPr lang="ko-KR" altLang="en-US" dirty="0" smtClean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body" idx="1" hasCustomPrompt="1"/>
          </p:nvPr>
        </p:nvSpPr>
        <p:spPr bwMode="auto">
          <a:xfrm>
            <a:off x="344488" y="692696"/>
            <a:ext cx="9217025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None/>
              <a:defRPr sz="1600" b="1">
                <a:latin typeface="+mn-ea"/>
                <a:ea typeface="+mn-ea"/>
              </a:defRPr>
            </a:lvl1pPr>
          </a:lstStyle>
          <a:p>
            <a:pPr lvl="0"/>
            <a:r>
              <a:rPr lang="ko-KR" altLang="en-US" err="1" smtClean="0"/>
              <a:t>거버닝</a:t>
            </a:r>
            <a:r>
              <a:rPr lang="ko-KR" altLang="en-US" smtClean="0"/>
              <a:t> 메시지</a:t>
            </a:r>
            <a:r>
              <a:rPr lang="en-US" altLang="ko-KR" dirty="0" smtClean="0"/>
              <a:t>….</a:t>
            </a:r>
            <a:endParaRPr lang="ko-KR" altLang="en-US" dirty="0" smtClean="0"/>
          </a:p>
        </p:txBody>
      </p:sp>
      <p:cxnSp>
        <p:nvCxnSpPr>
          <p:cNvPr id="7" name="bar"/>
          <p:cNvCxnSpPr/>
          <p:nvPr userDrawn="1"/>
        </p:nvCxnSpPr>
        <p:spPr>
          <a:xfrm>
            <a:off x="-794" y="0"/>
            <a:ext cx="9904413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1"/>
          <p:cNvGrpSpPr/>
          <p:nvPr userDrawn="1"/>
        </p:nvGrpSpPr>
        <p:grpSpPr>
          <a:xfrm>
            <a:off x="344496" y="-11892"/>
            <a:ext cx="72000" cy="428679"/>
            <a:chOff x="331883" y="177636"/>
            <a:chExt cx="72000" cy="42867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 descr="37.png"/>
            <p:cNvPicPr>
              <a:picLocks/>
            </p:cNvPicPr>
            <p:nvPr userDrawn="1"/>
          </p:nvPicPr>
          <p:blipFill>
            <a:blip r:embed="rId2" cstate="print"/>
            <a:srcRect l="5395" t="1279" r="7092" b="2832"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49847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3" pos="172" userDrawn="1">
          <p15:clr>
            <a:srgbClr val="FBAE40"/>
          </p15:clr>
        </p15:guide>
        <p15:guide id="4" pos="6068" userDrawn="1">
          <p15:clr>
            <a:srgbClr val="FBAE40"/>
          </p15:clr>
        </p15:guide>
        <p15:guide id="5" pos="217" userDrawn="1">
          <p15:clr>
            <a:srgbClr val="FBAE40"/>
          </p15:clr>
        </p15:guide>
        <p15:guide id="6" pos="6023" userDrawn="1">
          <p15:clr>
            <a:srgbClr val="FBAE40"/>
          </p15:clr>
        </p15:guide>
        <p15:guide id="8" orient="horz" pos="890" userDrawn="1">
          <p15:clr>
            <a:srgbClr val="FBAE40"/>
          </p15:clr>
        </p15:guide>
        <p15:guide id="9" orient="horz" pos="436" userDrawn="1">
          <p15:clr>
            <a:srgbClr val="FBAE40"/>
          </p15:clr>
        </p15:guide>
        <p15:guide id="10" orient="horz" pos="1162" userDrawn="1">
          <p15:clr>
            <a:srgbClr val="FBAE40"/>
          </p15:clr>
        </p15:guide>
        <p15:guide id="11" orient="horz" pos="406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1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4F45841E-2485-4121-931B-013DE0D5EB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02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19063" y="58738"/>
            <a:ext cx="54006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Chapter(</a:t>
            </a:r>
            <a:r>
              <a:rPr lang="ko-KR" altLang="en-US" dirty="0" smtClean="0"/>
              <a:t>돋움</a:t>
            </a:r>
            <a:r>
              <a:rPr lang="en-US" altLang="ko-KR" dirty="0" smtClean="0"/>
              <a:t>/Arial/Bold/17pt.)</a:t>
            </a:r>
          </a:p>
        </p:txBody>
      </p:sp>
    </p:spTree>
    <p:extLst>
      <p:ext uri="{BB962C8B-B14F-4D97-AF65-F5344CB8AC3E}">
        <p14:creationId xmlns:p14="http://schemas.microsoft.com/office/powerpoint/2010/main" val="131064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" descr="02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pic>
        <p:nvPicPr>
          <p:cNvPr id="8" name="bg_회색 사각형1" descr="0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1" t="772" r="50419" b="50601"/>
          <a:stretch>
            <a:fillRect/>
          </a:stretch>
        </p:blipFill>
        <p:spPr>
          <a:xfrm>
            <a:off x="319145" y="4075"/>
            <a:ext cx="2113171" cy="1176728"/>
          </a:xfrm>
          <a:prstGeom prst="rect">
            <a:avLst/>
          </a:prstGeom>
        </p:spPr>
      </p:pic>
      <p:pic>
        <p:nvPicPr>
          <p:cNvPr id="10" name="bg_흰색 사각형" descr="03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2" t="1960" r="20440" b="22539"/>
          <a:stretch>
            <a:fillRect/>
          </a:stretch>
        </p:blipFill>
        <p:spPr>
          <a:xfrm>
            <a:off x="2435335" y="1180804"/>
            <a:ext cx="7470666" cy="3667977"/>
          </a:xfrm>
          <a:prstGeom prst="rect">
            <a:avLst/>
          </a:prstGeom>
        </p:spPr>
      </p:pic>
      <p:grpSp>
        <p:nvGrpSpPr>
          <p:cNvPr id="12" name="bg_line"/>
          <p:cNvGrpSpPr/>
          <p:nvPr userDrawn="1"/>
        </p:nvGrpSpPr>
        <p:grpSpPr>
          <a:xfrm>
            <a:off x="1" y="15950"/>
            <a:ext cx="9906000" cy="6842051"/>
            <a:chOff x="0" y="31898"/>
            <a:chExt cx="9904413" cy="6842051"/>
          </a:xfrm>
        </p:grpSpPr>
        <p:cxnSp>
          <p:nvCxnSpPr>
            <p:cNvPr id="13" name="직선 연결선_1"/>
            <p:cNvCxnSpPr/>
            <p:nvPr/>
          </p:nvCxnSpPr>
          <p:spPr>
            <a:xfrm>
              <a:off x="2431059" y="31898"/>
              <a:ext cx="0" cy="6842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_3"/>
            <p:cNvCxnSpPr/>
            <p:nvPr/>
          </p:nvCxnSpPr>
          <p:spPr>
            <a:xfrm>
              <a:off x="0" y="4866205"/>
              <a:ext cx="99044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_4"/>
            <p:cNvCxnSpPr/>
            <p:nvPr/>
          </p:nvCxnSpPr>
          <p:spPr>
            <a:xfrm>
              <a:off x="315119" y="31898"/>
              <a:ext cx="0" cy="6842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2791272" y="2072473"/>
            <a:ext cx="6625699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1" i="0" u="none" strike="noStrike" kern="0" cap="none" spc="-100" normalizeH="0" noProof="0" smtClean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36pt B</a:t>
            </a:r>
            <a:r>
              <a:rPr lang="ko-KR" altLang="en-US" smtClean="0"/>
              <a:t>를 사용합니다 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2791272" y="3284984"/>
            <a:ext cx="6625699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2400" b="0" i="0" u="none" strike="noStrike" kern="0" cap="none" spc="-10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소제목은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24pt</a:t>
            </a:r>
            <a:r>
              <a:rPr lang="ko-KR" altLang="en-US" smtClean="0"/>
              <a:t>를 사용합니다 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91273" y="4262900"/>
            <a:ext cx="1729610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6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0000</a:t>
            </a:r>
            <a:r>
              <a:rPr lang="ko-KR" altLang="en-US" smtClean="0"/>
              <a:t>년 </a:t>
            </a:r>
            <a:r>
              <a:rPr lang="en-US" altLang="ko-KR" dirty="0" smtClean="0"/>
              <a:t>00</a:t>
            </a:r>
            <a:r>
              <a:rPr lang="ko-KR" altLang="en-US" smtClean="0"/>
              <a:t>월 </a:t>
            </a:r>
            <a:r>
              <a:rPr lang="en-US" altLang="ko-KR" dirty="0" smtClean="0"/>
              <a:t>00</a:t>
            </a:r>
            <a:r>
              <a:rPr lang="ko-KR" altLang="en-US" smtClean="0"/>
              <a:t>일</a:t>
            </a:r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2791274" y="1726686"/>
            <a:ext cx="6625697" cy="1538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0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Name of Sub-function/Market</a:t>
            </a:r>
            <a:endParaRPr lang="en-GB" altLang="ko-KR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sp>
        <p:nvSpPr>
          <p:cNvPr id="23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2791274" y="1566317"/>
            <a:ext cx="6625697" cy="1538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000" b="1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Name of Function/Region</a:t>
            </a:r>
            <a:endParaRPr lang="en-GB" altLang="ko-KR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29" name="bg_회색 사각형2" descr="01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06" t="319" r="5155" b="2034"/>
          <a:stretch>
            <a:fillRect/>
          </a:stretch>
        </p:blipFill>
        <p:spPr>
          <a:xfrm>
            <a:off x="1" y="1180803"/>
            <a:ext cx="313201" cy="3672408"/>
          </a:xfrm>
          <a:prstGeom prst="rect">
            <a:avLst/>
          </a:prstGeom>
        </p:spPr>
      </p:pic>
      <p:pic>
        <p:nvPicPr>
          <p:cNvPr id="24" name="bg_사선 사각형" descr="030.png"/>
          <p:cNvPicPr>
            <a:picLocks/>
          </p:cNvPicPr>
          <p:nvPr userDrawn="1"/>
        </p:nvPicPr>
        <p:blipFill>
          <a:blip r:embed="rId6" cstate="screen">
            <a:grayscl/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375" y="4853210"/>
            <a:ext cx="2117139" cy="2005200"/>
          </a:xfrm>
          <a:prstGeom prst="rect">
            <a:avLst/>
          </a:prstGeom>
        </p:spPr>
      </p:pic>
      <p:grpSp>
        <p:nvGrpSpPr>
          <p:cNvPr id="3" name="그룹 2"/>
          <p:cNvGrpSpPr/>
          <p:nvPr userDrawn="1"/>
        </p:nvGrpSpPr>
        <p:grpSpPr>
          <a:xfrm>
            <a:off x="7499702" y="6452551"/>
            <a:ext cx="1988759" cy="180000"/>
            <a:chOff x="7498501" y="6452551"/>
            <a:chExt cx="1988440" cy="180000"/>
          </a:xfrm>
        </p:grpSpPr>
        <p:pic>
          <p:nvPicPr>
            <p:cNvPr id="41" name="그림 40" descr="Entrue-CI_1줄.pn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" name="그림 1"/>
            <p:cNvPicPr>
              <a:picLocks noChangeAspect="1"/>
            </p:cNvPicPr>
            <p:nvPr userDrawn="1"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096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이미지 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" descr="02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pic>
        <p:nvPicPr>
          <p:cNvPr id="10" name="bg_회색 사각형1" descr="0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1" t="772" r="50419" b="50601"/>
          <a:stretch>
            <a:fillRect/>
          </a:stretch>
        </p:blipFill>
        <p:spPr>
          <a:xfrm>
            <a:off x="319145" y="4075"/>
            <a:ext cx="2113171" cy="1176728"/>
          </a:xfrm>
          <a:prstGeom prst="rect">
            <a:avLst/>
          </a:prstGeom>
        </p:spPr>
      </p:pic>
      <p:pic>
        <p:nvPicPr>
          <p:cNvPr id="11" name="bg_회색 사각형2" descr="01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06" t="319" r="5155" b="2034"/>
          <a:stretch>
            <a:fillRect/>
          </a:stretch>
        </p:blipFill>
        <p:spPr>
          <a:xfrm>
            <a:off x="1" y="1180803"/>
            <a:ext cx="313201" cy="3672408"/>
          </a:xfrm>
          <a:prstGeom prst="rect">
            <a:avLst/>
          </a:prstGeom>
        </p:spPr>
      </p:pic>
      <p:pic>
        <p:nvPicPr>
          <p:cNvPr id="13" name="bg_흰색 사각형" descr="03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52" t="1960" r="20440" b="22539"/>
          <a:stretch>
            <a:fillRect/>
          </a:stretch>
        </p:blipFill>
        <p:spPr>
          <a:xfrm>
            <a:off x="2435335" y="1180804"/>
            <a:ext cx="7470666" cy="3667977"/>
          </a:xfrm>
          <a:prstGeom prst="rect">
            <a:avLst/>
          </a:prstGeom>
        </p:spPr>
      </p:pic>
      <p:grpSp>
        <p:nvGrpSpPr>
          <p:cNvPr id="15" name="bg_line"/>
          <p:cNvGrpSpPr/>
          <p:nvPr userDrawn="1"/>
        </p:nvGrpSpPr>
        <p:grpSpPr>
          <a:xfrm>
            <a:off x="1" y="1"/>
            <a:ext cx="9906000" cy="6842051"/>
            <a:chOff x="0" y="15949"/>
            <a:chExt cx="9904413" cy="6842051"/>
          </a:xfrm>
        </p:grpSpPr>
        <p:cxnSp>
          <p:nvCxnSpPr>
            <p:cNvPr id="16" name="직선 연결선_1"/>
            <p:cNvCxnSpPr/>
            <p:nvPr/>
          </p:nvCxnSpPr>
          <p:spPr>
            <a:xfrm>
              <a:off x="2431059" y="15949"/>
              <a:ext cx="0" cy="6842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_3"/>
            <p:cNvCxnSpPr/>
            <p:nvPr/>
          </p:nvCxnSpPr>
          <p:spPr>
            <a:xfrm>
              <a:off x="0" y="4866205"/>
              <a:ext cx="99044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_4"/>
            <p:cNvCxnSpPr/>
            <p:nvPr/>
          </p:nvCxnSpPr>
          <p:spPr>
            <a:xfrm>
              <a:off x="315119" y="15949"/>
              <a:ext cx="0" cy="6842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그림 개체 틀 1"/>
          <p:cNvSpPr>
            <a:spLocks noGrp="1"/>
          </p:cNvSpPr>
          <p:nvPr>
            <p:ph type="pic" sz="quarter" idx="10" hasCustomPrompt="1"/>
          </p:nvPr>
        </p:nvSpPr>
        <p:spPr>
          <a:xfrm>
            <a:off x="322970" y="1182966"/>
            <a:ext cx="2104097" cy="3660796"/>
          </a:xfrm>
          <a:prstGeom prst="rect">
            <a:avLst/>
          </a:prstGeom>
          <a:noFill/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tabLst/>
              <a:defRPr lang="ko-KR" altLang="en-US" sz="950" b="0" kern="1200" spc="-1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그림을 추가하려면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아이콘을 클릭하십시오 </a:t>
            </a:r>
            <a:endParaRPr lang="ko-KR" altLang="en-US"/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 hasCustomPrompt="1"/>
          </p:nvPr>
        </p:nvSpPr>
        <p:spPr>
          <a:xfrm>
            <a:off x="2791272" y="2072473"/>
            <a:ext cx="6625699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1" i="0" u="none" strike="noStrike" kern="0" cap="none" spc="-100" normalizeH="0" noProof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36pt B</a:t>
            </a:r>
            <a:r>
              <a:rPr lang="ko-KR" altLang="en-US" smtClean="0"/>
              <a:t>를 사용합니다 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2791272" y="3284984"/>
            <a:ext cx="6625699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2400" b="0" i="0" u="none" strike="noStrike" kern="0" cap="none" spc="-100" normalizeH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소제목은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24pt</a:t>
            </a:r>
            <a:r>
              <a:rPr lang="ko-KR" altLang="en-US" smtClean="0"/>
              <a:t>를 사용합니다 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91273" y="4262900"/>
            <a:ext cx="1729610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6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0000</a:t>
            </a:r>
            <a:r>
              <a:rPr lang="ko-KR" altLang="en-US" smtClean="0"/>
              <a:t>년 </a:t>
            </a:r>
            <a:r>
              <a:rPr lang="en-US" altLang="ko-KR" dirty="0" smtClean="0"/>
              <a:t>00</a:t>
            </a:r>
            <a:r>
              <a:rPr lang="ko-KR" altLang="en-US" smtClean="0"/>
              <a:t>월 </a:t>
            </a:r>
            <a:r>
              <a:rPr lang="en-US" altLang="ko-KR" dirty="0" smtClean="0"/>
              <a:t>00</a:t>
            </a:r>
            <a:r>
              <a:rPr lang="ko-KR" altLang="en-US" smtClean="0"/>
              <a:t>일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2791274" y="1726686"/>
            <a:ext cx="6625697" cy="1538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0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Name of Sub-function/Market</a:t>
            </a:r>
            <a:endParaRPr lang="en-GB" altLang="ko-KR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2791274" y="1565964"/>
            <a:ext cx="6625697" cy="1538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000" b="1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Name of Function/Region</a:t>
            </a:r>
            <a:endParaRPr lang="en-GB" altLang="ko-KR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22" name="bg_사선 사각형" descr="030.png"/>
          <p:cNvPicPr>
            <a:picLocks/>
          </p:cNvPicPr>
          <p:nvPr userDrawn="1"/>
        </p:nvPicPr>
        <p:blipFill>
          <a:blip r:embed="rId6" cstate="screen">
            <a:grayscl/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375" y="4853210"/>
            <a:ext cx="2117139" cy="2005200"/>
          </a:xfrm>
          <a:prstGeom prst="rect">
            <a:avLst/>
          </a:prstGeom>
        </p:spPr>
      </p:pic>
      <p:grpSp>
        <p:nvGrpSpPr>
          <p:cNvPr id="23" name="그룹 22"/>
          <p:cNvGrpSpPr/>
          <p:nvPr userDrawn="1"/>
        </p:nvGrpSpPr>
        <p:grpSpPr>
          <a:xfrm>
            <a:off x="7499702" y="6452551"/>
            <a:ext cx="1988759" cy="180000"/>
            <a:chOff x="7498501" y="6452551"/>
            <a:chExt cx="1988440" cy="180000"/>
          </a:xfrm>
        </p:grpSpPr>
        <p:pic>
          <p:nvPicPr>
            <p:cNvPr id="24" name="그림 23" descr="Entrue-CI_1줄.pn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그림 24"/>
            <p:cNvPicPr>
              <a:picLocks noChangeAspect="1"/>
            </p:cNvPicPr>
            <p:nvPr userDrawn="1"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6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g" descr="02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pic>
        <p:nvPicPr>
          <p:cNvPr id="11" name="bg_흰색 사각형" descr="016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42" t="3707" r="38801" b="36435"/>
          <a:stretch>
            <a:fillRect/>
          </a:stretch>
        </p:blipFill>
        <p:spPr>
          <a:xfrm>
            <a:off x="2436777" y="-4460"/>
            <a:ext cx="7469224" cy="11967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bg_line"/>
          <p:cNvGrpSpPr/>
          <p:nvPr userDrawn="1"/>
        </p:nvGrpSpPr>
        <p:grpSpPr>
          <a:xfrm>
            <a:off x="-794" y="0"/>
            <a:ext cx="9906000" cy="6858000"/>
            <a:chOff x="0" y="0"/>
            <a:chExt cx="9904413" cy="6858000"/>
          </a:xfrm>
        </p:grpSpPr>
        <p:cxnSp>
          <p:nvCxnSpPr>
            <p:cNvPr id="9" name="직선 연결선_1"/>
            <p:cNvCxnSpPr/>
            <p:nvPr/>
          </p:nvCxnSpPr>
          <p:spPr>
            <a:xfrm>
              <a:off x="243105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033.png"/>
          <p:cNvPicPr>
            <a:picLocks/>
          </p:cNvPicPr>
          <p:nvPr userDrawn="1"/>
        </p:nvPicPr>
        <p:blipFill>
          <a:blip r:embed="rId4" cstate="screen">
            <a:lum brigh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95200"/>
            <a:ext cx="2430389" cy="5662800"/>
          </a:xfrm>
          <a:prstGeom prst="rect">
            <a:avLst/>
          </a:prstGeom>
        </p:spPr>
      </p:pic>
      <p:sp>
        <p:nvSpPr>
          <p:cNvPr id="15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332813"/>
            <a:ext cx="2432440" cy="50323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3000" b="1" kern="1200" noProof="0">
                <a:ln w="9525">
                  <a:noFill/>
                </a:ln>
                <a:solidFill>
                  <a:schemeClr val="bg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smtClean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Contents</a:t>
            </a:r>
            <a:endParaRPr kumimoji="0" lang="ko-KR" altLang="en-US" sz="3000" b="1" i="0" u="none" strike="noStrike" kern="1200" cap="none" spc="0" normalizeH="0" baseline="0" noProof="0">
              <a:ln w="9525"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2936453" y="1700214"/>
            <a:ext cx="6480519" cy="4321175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buFont typeface="+mj-lt"/>
              <a:buAutoNum type="romanUcPeriod"/>
              <a:defRPr sz="1800" b="1" spc="-80" baseline="0">
                <a:solidFill>
                  <a:srgbClr val="C5003D"/>
                </a:solidFill>
              </a:defRPr>
            </a:lvl1pPr>
            <a:lvl2pPr marL="534988" indent="-268288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1600" b="1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15963" indent="-163513">
              <a:buClr>
                <a:schemeClr val="tx1">
                  <a:lumMod val="85000"/>
                  <a:lumOff val="15000"/>
                </a:schemeClr>
              </a:buClr>
              <a:defRPr sz="14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173038">
              <a:buClr>
                <a:schemeClr val="tx1">
                  <a:lumMod val="85000"/>
                  <a:lumOff val="15000"/>
                </a:schemeClr>
              </a:buClr>
              <a:tabLst>
                <a:tab pos="896938" algn="l"/>
              </a:tabLst>
              <a:defRPr sz="12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ko-KR" altLang="en-US" dirty="0" smtClean="0"/>
              <a:t>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18pt B</a:t>
            </a:r>
            <a:r>
              <a:rPr lang="ko-KR" altLang="en-US" smtClean="0"/>
              <a:t>를 사용합니다</a:t>
            </a:r>
          </a:p>
          <a:p>
            <a:pPr lvl="1"/>
            <a:r>
              <a:rPr lang="ko-KR" altLang="en-US" dirty="0" smtClean="0"/>
              <a:t>둘째 수준은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</a:t>
            </a:r>
            <a:r>
              <a:rPr lang="ko-KR" altLang="en-US" smtClean="0"/>
              <a:t>를 사용합니다</a:t>
            </a:r>
          </a:p>
          <a:p>
            <a:pPr lvl="2"/>
            <a:r>
              <a:rPr lang="ko-KR" altLang="en-US" dirty="0" smtClean="0"/>
              <a:t>셋째 수준은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14pt</a:t>
            </a:r>
            <a:r>
              <a:rPr lang="ko-KR" altLang="en-US" smtClean="0"/>
              <a:t>를 사용합니다</a:t>
            </a:r>
          </a:p>
          <a:p>
            <a:pPr lvl="3"/>
            <a:r>
              <a:rPr lang="ko-KR" altLang="en-US" dirty="0" smtClean="0"/>
              <a:t>넷째 수준은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r>
              <a:rPr lang="ko-KR" altLang="en-US" smtClean="0"/>
              <a:t>를 사용합니다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499702" y="6452551"/>
            <a:ext cx="1988759" cy="180000"/>
            <a:chOff x="7498501" y="6452551"/>
            <a:chExt cx="1988440" cy="180000"/>
          </a:xfrm>
        </p:grpSpPr>
        <p:pic>
          <p:nvPicPr>
            <p:cNvPr id="18" name="그림 17" descr="Entrue-CI_1줄.pn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그림 18"/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43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_이미지 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 descr="02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grpSp>
        <p:nvGrpSpPr>
          <p:cNvPr id="2" name="bg_line"/>
          <p:cNvGrpSpPr/>
          <p:nvPr userDrawn="1"/>
        </p:nvGrpSpPr>
        <p:grpSpPr>
          <a:xfrm>
            <a:off x="-794" y="0"/>
            <a:ext cx="9906000" cy="6858000"/>
            <a:chOff x="0" y="0"/>
            <a:chExt cx="9904413" cy="6858000"/>
          </a:xfrm>
        </p:grpSpPr>
        <p:cxnSp>
          <p:nvCxnSpPr>
            <p:cNvPr id="9" name="직선 연결선_1"/>
            <p:cNvCxnSpPr/>
            <p:nvPr/>
          </p:nvCxnSpPr>
          <p:spPr>
            <a:xfrm>
              <a:off x="243105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 descr="033.png"/>
          <p:cNvPicPr>
            <a:picLocks/>
          </p:cNvPicPr>
          <p:nvPr userDrawn="1"/>
        </p:nvPicPr>
        <p:blipFill>
          <a:blip r:embed="rId3" cstate="screen">
            <a:lum bright="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95200"/>
            <a:ext cx="2430389" cy="5662800"/>
          </a:xfrm>
          <a:prstGeom prst="rect">
            <a:avLst/>
          </a:prstGeom>
        </p:spPr>
      </p:pic>
      <p:pic>
        <p:nvPicPr>
          <p:cNvPr id="11" name="bg_흰색 사각형" descr="016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42" t="3707" r="38801" b="36435"/>
          <a:stretch>
            <a:fillRect/>
          </a:stretch>
        </p:blipFill>
        <p:spPr>
          <a:xfrm>
            <a:off x="2436777" y="-4460"/>
            <a:ext cx="7469224" cy="119675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그림 개체 틀 1"/>
          <p:cNvSpPr>
            <a:spLocks noGrp="1"/>
          </p:cNvSpPr>
          <p:nvPr>
            <p:ph type="pic" sz="quarter" idx="10"/>
          </p:nvPr>
        </p:nvSpPr>
        <p:spPr>
          <a:xfrm>
            <a:off x="0" y="19538"/>
            <a:ext cx="2419250" cy="1176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950" kern="1200" spc="-1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cxnSp>
        <p:nvCxnSpPr>
          <p:cNvPr id="4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32813"/>
            <a:ext cx="2432440" cy="50323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3000" b="1" kern="1200" noProof="0">
                <a:ln w="9525">
                  <a:noFill/>
                </a:ln>
                <a:solidFill>
                  <a:schemeClr val="bg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 dirty="0" smtClean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Contents</a:t>
            </a:r>
            <a:endParaRPr kumimoji="0" lang="ko-KR" altLang="en-US" sz="3000" b="1" i="0" u="none" strike="noStrike" kern="1200" cap="none" spc="0" normalizeH="0" baseline="0" noProof="0">
              <a:ln w="9525"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2791272" y="1989139"/>
            <a:ext cx="3211012" cy="4032250"/>
          </a:xfrm>
          <a:prstGeom prst="rect">
            <a:avLst/>
          </a:prstGeom>
        </p:spPr>
        <p:txBody>
          <a:bodyPr lIns="0" tIns="0" rIns="0" bIns="0"/>
          <a:lstStyle>
            <a:lvl1pPr marL="311150" indent="-311150">
              <a:lnSpc>
                <a:spcPct val="100000"/>
              </a:lnSpc>
              <a:buFont typeface="+mj-lt"/>
              <a:buAutoNum type="romanUcPeriod"/>
              <a:defRPr sz="1600" b="1" spc="-80" baseline="0">
                <a:solidFill>
                  <a:srgbClr val="C5003D"/>
                </a:solidFill>
              </a:defRPr>
            </a:lvl1pPr>
            <a:lvl2pPr marL="630238" indent="-268288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1500" b="1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01688" indent="-17145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tabLst>
                <a:tab pos="1165225" algn="l"/>
              </a:tabLst>
              <a:defRPr sz="12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82663" indent="-180975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defRPr sz="11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딕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6249401" y="1989139"/>
            <a:ext cx="3211715" cy="4032250"/>
          </a:xfrm>
          <a:prstGeom prst="rect">
            <a:avLst/>
          </a:prstGeom>
        </p:spPr>
        <p:txBody>
          <a:bodyPr lIns="0" tIns="0" rIns="0" bIns="0"/>
          <a:lstStyle>
            <a:lvl1pPr marL="360363" indent="-360363">
              <a:buFont typeface="+mj-lt"/>
              <a:buAutoNum type="romanUcPeriod" startAt="4"/>
              <a:defRPr lang="ko-KR" altLang="en-US" sz="1600" b="1" kern="1200" spc="-80" baseline="0" smtClean="0">
                <a:solidFill>
                  <a:srgbClr val="C5003D"/>
                </a:solidFill>
                <a:latin typeface="+mn-lt"/>
                <a:ea typeface="+mn-ea"/>
                <a:cs typeface="+mn-cs"/>
              </a:defRPr>
            </a:lvl1pPr>
            <a:lvl2pPr marL="623888" indent="-263525">
              <a:buFont typeface="+mj-lt"/>
              <a:buAutoNum type="arabicPeriod"/>
              <a:defRPr sz="1500" b="1" spc="-80"/>
            </a:lvl2pPr>
            <a:lvl3pPr marL="809625" indent="-185738">
              <a:tabLst>
                <a:tab pos="809625" algn="l"/>
              </a:tabLst>
              <a:defRPr sz="1200" spc="-80"/>
            </a:lvl3pPr>
            <a:lvl4pPr marL="984250" indent="-174625">
              <a:defRPr sz="1100" spc="-80"/>
            </a:lvl4pPr>
          </a:lstStyle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0"/>
            <a:r>
              <a:rPr lang="ko-KR" altLang="en-US" dirty="0" smtClean="0"/>
              <a:t>제목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0"/>
            <a:r>
              <a:rPr lang="ko-KR" altLang="en-US" dirty="0" smtClean="0"/>
              <a:t>제목 </a:t>
            </a:r>
            <a:r>
              <a:rPr lang="ko-KR" altLang="en-US" dirty="0" err="1" smtClean="0"/>
              <a:t>맑은고딕</a:t>
            </a:r>
            <a:r>
              <a:rPr lang="ko-KR" altLang="en-US" dirty="0" smtClean="0"/>
              <a:t> </a:t>
            </a:r>
            <a:r>
              <a:rPr lang="en-US" altLang="ko-KR" dirty="0" smtClean="0"/>
              <a:t>16pt B </a:t>
            </a:r>
            <a:endParaRPr lang="ko-KR" altLang="en-US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15pt B</a:t>
            </a:r>
            <a:endParaRPr lang="ko-KR" altLang="en-US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endParaRPr lang="ko-KR" altLang="en-US" smtClean="0"/>
          </a:p>
          <a:p>
            <a:pPr lvl="3"/>
            <a:r>
              <a:rPr lang="ko-KR" altLang="en-US" dirty="0" smtClean="0"/>
              <a:t>넷째 수준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11pt</a:t>
            </a:r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7499702" y="6452551"/>
            <a:ext cx="1988759" cy="180000"/>
            <a:chOff x="7498501" y="6452551"/>
            <a:chExt cx="1988440" cy="180000"/>
          </a:xfrm>
        </p:grpSpPr>
        <p:pic>
          <p:nvPicPr>
            <p:cNvPr id="21" name="그림 20" descr="Entrue-CI_1줄.pn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그림 21"/>
            <p:cNvPicPr>
              <a:picLocks noChangeAspect="1"/>
            </p:cNvPicPr>
            <p:nvPr userDrawn="1"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228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g" descr="02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pic>
        <p:nvPicPr>
          <p:cNvPr id="23" name="bg_흰색 사각형" descr="016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4460"/>
            <a:ext cx="315849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bg_흰색 사각형" descr="016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42" t="3707" r="38801" b="36435"/>
          <a:stretch>
            <a:fillRect/>
          </a:stretch>
        </p:blipFill>
        <p:spPr>
          <a:xfrm>
            <a:off x="2436777" y="-4460"/>
            <a:ext cx="7469224" cy="11967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bg_line"/>
          <p:cNvGrpSpPr/>
          <p:nvPr userDrawn="1"/>
        </p:nvGrpSpPr>
        <p:grpSpPr>
          <a:xfrm>
            <a:off x="1" y="0"/>
            <a:ext cx="9906000" cy="6858000"/>
            <a:chOff x="0" y="0"/>
            <a:chExt cx="9904413" cy="6858000"/>
          </a:xfrm>
        </p:grpSpPr>
        <p:cxnSp>
          <p:nvCxnSpPr>
            <p:cNvPr id="7" name="직선 연결선_1"/>
            <p:cNvCxnSpPr/>
            <p:nvPr/>
          </p:nvCxnSpPr>
          <p:spPr>
            <a:xfrm>
              <a:off x="2431257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_3"/>
            <p:cNvCxnSpPr/>
            <p:nvPr/>
          </p:nvCxnSpPr>
          <p:spPr>
            <a:xfrm>
              <a:off x="3151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bar"/>
          <p:cNvGrpSpPr/>
          <p:nvPr userDrawn="1"/>
        </p:nvGrpSpPr>
        <p:grpSpPr>
          <a:xfrm>
            <a:off x="-794" y="0"/>
            <a:ext cx="9906000" cy="72000"/>
            <a:chOff x="-794" y="0"/>
            <a:chExt cx="9904413" cy="72000"/>
          </a:xfrm>
        </p:grpSpPr>
        <p:cxnSp>
          <p:nvCxnSpPr>
            <p:cNvPr id="4" name="bar_1"/>
            <p:cNvCxnSpPr/>
            <p:nvPr userDrawn="1"/>
          </p:nvCxnSpPr>
          <p:spPr>
            <a:xfrm>
              <a:off x="-794" y="0"/>
              <a:ext cx="9904413" cy="0"/>
            </a:xfrm>
            <a:prstGeom prst="line">
              <a:avLst/>
            </a:prstGeom>
            <a:ln w="28575">
              <a:solidFill>
                <a:srgbClr val="C50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bar_2" descr="020.png"/>
            <p:cNvPicPr>
              <a:picLocks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49" t="30847" r="36223" b="-7226"/>
            <a:stretch>
              <a:fillRect/>
            </a:stretch>
          </p:blipFill>
          <p:spPr>
            <a:xfrm>
              <a:off x="312722" y="0"/>
              <a:ext cx="2120714" cy="72000"/>
            </a:xfrm>
            <a:prstGeom prst="rect">
              <a:avLst/>
            </a:prstGeom>
          </p:spPr>
        </p:pic>
      </p:grpSp>
      <p:pic>
        <p:nvPicPr>
          <p:cNvPr id="15" name="bg_회색 사각형2" descr="01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20" t="319" r="-3579" b="4721"/>
          <a:stretch>
            <a:fillRect/>
          </a:stretch>
        </p:blipFill>
        <p:spPr>
          <a:xfrm>
            <a:off x="0" y="1192492"/>
            <a:ext cx="335656" cy="5665509"/>
          </a:xfrm>
          <a:prstGeom prst="rect">
            <a:avLst/>
          </a:prstGeom>
        </p:spPr>
      </p:pic>
      <p:sp>
        <p:nvSpPr>
          <p:cNvPr id="29" name="텍스트 개체 틀 1"/>
          <p:cNvSpPr>
            <a:spLocks noGrp="1"/>
          </p:cNvSpPr>
          <p:nvPr>
            <p:ph type="body" sz="quarter" idx="11" hasCustomPrompt="1"/>
          </p:nvPr>
        </p:nvSpPr>
        <p:spPr>
          <a:xfrm>
            <a:off x="2936453" y="1700214"/>
            <a:ext cx="6480519" cy="4321175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buFont typeface="+mj-lt"/>
              <a:buAutoNum type="romanUcPeriod"/>
              <a:defRPr sz="1800" b="1" spc="-80" baseline="0">
                <a:solidFill>
                  <a:srgbClr val="C5003D"/>
                </a:solidFill>
              </a:defRPr>
            </a:lvl1pPr>
            <a:lvl2pPr marL="534988" indent="-268288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1600" b="1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15963" indent="-163513">
              <a:buClr>
                <a:schemeClr val="tx1">
                  <a:lumMod val="85000"/>
                  <a:lumOff val="15000"/>
                </a:schemeClr>
              </a:buClr>
              <a:defRPr sz="14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173038">
              <a:buClr>
                <a:schemeClr val="tx1">
                  <a:lumMod val="85000"/>
                  <a:lumOff val="15000"/>
                </a:schemeClr>
              </a:buClr>
              <a:tabLst>
                <a:tab pos="896938" algn="l"/>
              </a:tabLst>
              <a:defRPr sz="12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ko-KR" altLang="en-US" dirty="0" smtClean="0"/>
              <a:t>제목은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18pt B</a:t>
            </a:r>
            <a:r>
              <a:rPr lang="ko-KR" altLang="en-US" smtClean="0"/>
              <a:t>를 사용합니다</a:t>
            </a:r>
          </a:p>
          <a:p>
            <a:pPr lvl="1"/>
            <a:r>
              <a:rPr lang="ko-KR" altLang="en-US" dirty="0" smtClean="0"/>
              <a:t>둘째 수준은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16pt B</a:t>
            </a:r>
            <a:r>
              <a:rPr lang="ko-KR" altLang="en-US" smtClean="0"/>
              <a:t>를 사용합니다</a:t>
            </a:r>
          </a:p>
          <a:p>
            <a:pPr lvl="2"/>
            <a:r>
              <a:rPr lang="ko-KR" altLang="en-US" dirty="0" smtClean="0"/>
              <a:t>셋째 수준은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14pt</a:t>
            </a:r>
            <a:r>
              <a:rPr lang="ko-KR" altLang="en-US" smtClean="0"/>
              <a:t>를 사용합니다</a:t>
            </a:r>
          </a:p>
          <a:p>
            <a:pPr lvl="3"/>
            <a:r>
              <a:rPr lang="ko-KR" altLang="en-US" dirty="0" smtClean="0"/>
              <a:t>넷째 수준은 </a:t>
            </a:r>
            <a:r>
              <a:rPr lang="en-US" altLang="ko-KR" dirty="0" smtClean="0"/>
              <a:t>LG</a:t>
            </a:r>
            <a:r>
              <a:rPr lang="ko-KR" altLang="en-US" smtClean="0"/>
              <a:t>스마트체 </a:t>
            </a:r>
            <a:r>
              <a:rPr lang="en-US" altLang="ko-KR" dirty="0" smtClean="0"/>
              <a:t>Regular</a:t>
            </a:r>
            <a:r>
              <a:rPr lang="ko-KR" altLang="en-US" smtClean="0"/>
              <a:t> </a:t>
            </a:r>
            <a:r>
              <a:rPr lang="en-US" altLang="ko-KR" dirty="0" smtClean="0"/>
              <a:t>12pt</a:t>
            </a:r>
            <a:r>
              <a:rPr lang="ko-KR" altLang="en-US" smtClean="0"/>
              <a:t>를 사용합니다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  <p:sp>
        <p:nvSpPr>
          <p:cNvPr id="24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322781" y="188914"/>
            <a:ext cx="209889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algn="ctr" defTabSz="914400" rtl="0" eaLnBrk="1" latinLnBrk="1" hangingPunct="1">
              <a:buNone/>
              <a:defRPr lang="ko-KR" altLang="en-US" sz="3000" b="1" kern="1200" spc="-50" smtClean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altLang="ko-KR" smtClean="0"/>
              <a:t>Contents</a:t>
            </a:r>
            <a:endParaRPr lang="ko-KR" altLang="en-US"/>
          </a:p>
        </p:txBody>
      </p:sp>
      <p:pic>
        <p:nvPicPr>
          <p:cNvPr id="25" name="그림 24" descr="031.png"/>
          <p:cNvPicPr>
            <a:picLocks/>
          </p:cNvPicPr>
          <p:nvPr userDrawn="1"/>
        </p:nvPicPr>
        <p:blipFill>
          <a:blip r:embed="rId7" cstate="screen">
            <a:grayscl/>
            <a:lum bright="-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13" y="1195200"/>
            <a:ext cx="2117139" cy="5662800"/>
          </a:xfrm>
          <a:prstGeom prst="rect">
            <a:avLst/>
          </a:prstGeom>
        </p:spPr>
      </p:pic>
      <p:grpSp>
        <p:nvGrpSpPr>
          <p:cNvPr id="19" name="그룹 18"/>
          <p:cNvGrpSpPr/>
          <p:nvPr userDrawn="1"/>
        </p:nvGrpSpPr>
        <p:grpSpPr>
          <a:xfrm>
            <a:off x="7499702" y="6452551"/>
            <a:ext cx="1988759" cy="180000"/>
            <a:chOff x="7498501" y="6452551"/>
            <a:chExt cx="1988440" cy="180000"/>
          </a:xfrm>
        </p:grpSpPr>
        <p:pic>
          <p:nvPicPr>
            <p:cNvPr id="26" name="그림 25" descr="Entrue-CI_1줄.pn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90257" y="6452551"/>
              <a:ext cx="1196684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그림 26"/>
            <p:cNvPicPr>
              <a:picLocks noChangeAspect="1"/>
            </p:cNvPicPr>
            <p:nvPr userDrawn="1"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38" t="58400" r="33936" b="26901"/>
            <a:stretch/>
          </p:blipFill>
          <p:spPr>
            <a:xfrm>
              <a:off x="7498501" y="6452551"/>
              <a:ext cx="707143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45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25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7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" Target="slide42.xml"/><Relationship Id="rId5" Type="http://schemas.openxmlformats.org/officeDocument/2006/relationships/slide" Target="slide43.xml"/><Relationship Id="rId4" Type="http://schemas.openxmlformats.org/officeDocument/2006/relationships/slide" Target="slide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" Target="slide3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개체 틀 1" descr="15.pn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8" r="539" b="551"/>
          <a:stretch>
            <a:fillRect/>
          </a:stretch>
        </p:blipFill>
        <p:spPr>
          <a:xfrm>
            <a:off x="317318" y="1177214"/>
            <a:ext cx="2114062" cy="3672232"/>
          </a:xfrm>
          <a:prstGeom prst="rect">
            <a:avLst/>
          </a:prstGeom>
        </p:spPr>
      </p:pic>
      <p:sp>
        <p:nvSpPr>
          <p:cNvPr id="8" name="메인 타이틀"/>
          <p:cNvSpPr>
            <a:spLocks noGrp="1"/>
          </p:cNvSpPr>
          <p:nvPr>
            <p:ph type="body" sz="quarter" idx="11"/>
          </p:nvPr>
        </p:nvSpPr>
        <p:spPr>
          <a:xfrm>
            <a:off x="2791619" y="2072473"/>
            <a:ext cx="6624638" cy="492443"/>
          </a:xfrm>
        </p:spPr>
        <p:txBody>
          <a:bodyPr/>
          <a:lstStyle/>
          <a:p>
            <a:pPr lvl="0"/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Cost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다차원분석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서브 타이틀"/>
          <p:cNvSpPr>
            <a:spLocks noGrp="1"/>
          </p:cNvSpPr>
          <p:nvPr>
            <p:ph type="body" sz="quarter" idx="12"/>
          </p:nvPr>
        </p:nvSpPr>
        <p:spPr>
          <a:xfrm>
            <a:off x="2791272" y="3284984"/>
            <a:ext cx="6625699" cy="307777"/>
          </a:xfrm>
        </p:spPr>
        <p:txBody>
          <a:bodyPr/>
          <a:lstStyle/>
          <a:p>
            <a:pPr lvl="0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개선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Task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날짜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altLang="ko-KR" dirty="0" err="1" smtClean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Entrue</a:t>
            </a:r>
            <a:r>
              <a:rPr lang="en-US" altLang="ko-KR" dirty="0" smtClean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Consulting</a:t>
            </a:r>
            <a:endParaRPr lang="en-GB" altLang="ko-KR" dirty="0">
              <a:solidFill>
                <a:srgbClr val="2929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solidFill>
                  <a:srgbClr val="2929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 CNS</a:t>
            </a:r>
            <a:endParaRPr lang="en-GB" altLang="ko-KR" dirty="0">
              <a:solidFill>
                <a:srgbClr val="2929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0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latinLnBrk="0"/>
            <a:r>
              <a:rPr lang="en-US" altLang="ko-KR" dirty="0" smtClean="0"/>
              <a:t>3.4 </a:t>
            </a:r>
            <a:r>
              <a:rPr lang="ko-KR" altLang="en-US" dirty="0" smtClean="0"/>
              <a:t>리포트 표준화 결과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수집된 리포트 중 총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종의 리포트를 표준화 </a:t>
            </a:r>
            <a:r>
              <a:rPr lang="ko-KR" altLang="en-US" smtClean="0"/>
              <a:t>리포트로 정의하였음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01899"/>
              </p:ext>
            </p:extLst>
          </p:nvPr>
        </p:nvGraphicFramePr>
        <p:xfrm>
          <a:off x="366194" y="1556792"/>
          <a:ext cx="9195318" cy="489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788"/>
                <a:gridCol w="653952"/>
                <a:gridCol w="2773101"/>
                <a:gridCol w="4957477"/>
              </a:tblGrid>
              <a:tr h="441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영역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리포트명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양산 </a:t>
                      </a:r>
                      <a:r>
                        <a:rPr lang="en-US" altLang="ko-KR" sz="1300" b="1" dirty="0" smtClean="0"/>
                        <a:t>VI</a:t>
                      </a:r>
                      <a:endParaRPr lang="ko-KR" altLang="en-US" sz="1300" b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양산 </a:t>
                      </a:r>
                      <a:r>
                        <a:rPr lang="en-US" altLang="ko-KR" sz="1300" dirty="0" smtClean="0"/>
                        <a:t>VI </a:t>
                      </a:r>
                      <a:r>
                        <a:rPr lang="ko-KR" altLang="en-US" sz="1300" dirty="0" smtClean="0"/>
                        <a:t>실적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VI KPI</a:t>
                      </a:r>
                      <a:r>
                        <a:rPr lang="ko-KR" altLang="en-US" sz="1300" dirty="0" smtClean="0"/>
                        <a:t>에 대한 현황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목표</a:t>
                      </a:r>
                      <a:r>
                        <a:rPr lang="en-US" altLang="ko-KR" sz="1300" dirty="0" smtClean="0"/>
                        <a:t>&amp;</a:t>
                      </a:r>
                      <a:r>
                        <a:rPr lang="ko-KR" altLang="en-US" sz="1300" dirty="0" smtClean="0"/>
                        <a:t>실적</a:t>
                      </a:r>
                      <a:r>
                        <a:rPr lang="en-US" altLang="ko-KR" sz="1300" dirty="0" smtClean="0"/>
                        <a:t>&amp;</a:t>
                      </a:r>
                      <a:r>
                        <a:rPr lang="ko-KR" altLang="en-US" sz="1300" dirty="0" smtClean="0"/>
                        <a:t>이동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개발 </a:t>
                      </a:r>
                      <a:r>
                        <a:rPr lang="en-US" altLang="ko-KR" sz="1300" b="1" dirty="0" smtClean="0"/>
                        <a:t>VI</a:t>
                      </a:r>
                      <a:endParaRPr lang="ko-KR" altLang="en-US" sz="1300" b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개발 </a:t>
                      </a:r>
                      <a:r>
                        <a:rPr lang="en-US" altLang="ko-KR" sz="1300" dirty="0" smtClean="0"/>
                        <a:t>VI </a:t>
                      </a:r>
                      <a:r>
                        <a:rPr lang="ko-KR" altLang="en-US" sz="1300" dirty="0" smtClean="0"/>
                        <a:t>실적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개발 </a:t>
                      </a:r>
                      <a:r>
                        <a:rPr lang="en-US" altLang="ko-KR" sz="1300" dirty="0" smtClean="0"/>
                        <a:t>VI </a:t>
                      </a:r>
                      <a:r>
                        <a:rPr lang="ko-KR" altLang="en-US" sz="1300" dirty="0" smtClean="0"/>
                        <a:t>실적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 smtClean="0"/>
                        <a:t>로컬율</a:t>
                      </a:r>
                      <a:endParaRPr lang="ko-KR" altLang="en-US" sz="1300" b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생산 법인 </a:t>
                      </a:r>
                      <a:r>
                        <a:rPr lang="ko-KR" altLang="en-US" sz="1300" dirty="0" err="1" smtClean="0"/>
                        <a:t>로컬율</a:t>
                      </a:r>
                      <a:r>
                        <a:rPr lang="ko-KR" altLang="en-US" sz="1300" dirty="0" smtClean="0"/>
                        <a:t> 실적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구매센터장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Sub KPI </a:t>
                      </a:r>
                      <a:r>
                        <a:rPr lang="ko-KR" altLang="en-US" sz="1300" dirty="0" smtClean="0"/>
                        <a:t>지표</a:t>
                      </a:r>
                      <a:r>
                        <a:rPr lang="en-US" altLang="ko-KR" sz="1300" dirty="0" smtClean="0"/>
                        <a:t>, COO </a:t>
                      </a:r>
                      <a:r>
                        <a:rPr lang="ko-KR" altLang="en-US" sz="1300" dirty="0" smtClean="0"/>
                        <a:t>일등 </a:t>
                      </a:r>
                      <a:r>
                        <a:rPr lang="en-US" altLang="ko-KR" sz="1300" dirty="0" smtClean="0"/>
                        <a:t>Operation </a:t>
                      </a:r>
                      <a:r>
                        <a:rPr lang="ko-KR" altLang="en-US" sz="1300" dirty="0" smtClean="0"/>
                        <a:t>지표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923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단가</a:t>
                      </a:r>
                      <a:endParaRPr lang="ko-KR" altLang="en-US" sz="1300" b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4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이중단가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이중단가 리스트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사업부별 이중단가 </a:t>
                      </a:r>
                      <a:r>
                        <a:rPr lang="en-US" altLang="ko-KR" sz="1300" dirty="0" smtClean="0"/>
                        <a:t>P/N </a:t>
                      </a:r>
                      <a:r>
                        <a:rPr lang="ko-KR" altLang="en-US" sz="1300" dirty="0" smtClean="0"/>
                        <a:t>비율</a:t>
                      </a:r>
                      <a:r>
                        <a:rPr lang="en-US" altLang="ko-KR" sz="1300" dirty="0" smtClean="0"/>
                        <a:t>, Loss </a:t>
                      </a:r>
                      <a:r>
                        <a:rPr lang="ko-KR" altLang="en-US" sz="1300" dirty="0" smtClean="0"/>
                        <a:t>금액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92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고단가 </a:t>
                      </a:r>
                      <a:r>
                        <a:rPr lang="ko-KR" altLang="en-US" sz="1300" dirty="0" err="1" smtClean="0"/>
                        <a:t>고발주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고단가고발주</a:t>
                      </a:r>
                      <a:r>
                        <a:rPr lang="ko-KR" altLang="en-US" sz="1300" dirty="0" smtClean="0"/>
                        <a:t> 리스트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err="1" smtClean="0"/>
                        <a:t>고단가고발주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P/N </a:t>
                      </a:r>
                      <a:r>
                        <a:rPr lang="ko-KR" altLang="en-US" sz="1300" dirty="0" smtClean="0"/>
                        <a:t>비율</a:t>
                      </a:r>
                      <a:r>
                        <a:rPr lang="en-US" altLang="ko-KR" sz="1300" dirty="0" smtClean="0"/>
                        <a:t>, Loss</a:t>
                      </a:r>
                      <a:r>
                        <a:rPr lang="ko-KR" altLang="en-US" sz="1300" dirty="0" smtClean="0"/>
                        <a:t>금액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92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6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단가미변동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단가미변동</a:t>
                      </a:r>
                      <a:r>
                        <a:rPr lang="ko-KR" altLang="en-US" sz="1300" dirty="0" smtClean="0"/>
                        <a:t> 리스트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err="1" smtClean="0"/>
                        <a:t>단가미변동</a:t>
                      </a:r>
                      <a:r>
                        <a:rPr lang="ko-KR" altLang="en-US" sz="1300" dirty="0" smtClean="0"/>
                        <a:t> 금액 비율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92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7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미정단가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미정단가 리스트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미정단가 </a:t>
                      </a:r>
                      <a:r>
                        <a:rPr lang="en-US" altLang="ko-KR" sz="1300" dirty="0" smtClean="0"/>
                        <a:t>P/N </a:t>
                      </a:r>
                      <a:r>
                        <a:rPr lang="ko-KR" altLang="en-US" sz="1300" dirty="0" smtClean="0"/>
                        <a:t>비율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92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고율단가변동</a:t>
                      </a:r>
                      <a:endParaRPr lang="en-US" altLang="ko-KR" sz="1300" dirty="0" smtClean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고율단가변동 리스트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고율단가변동 </a:t>
                      </a:r>
                      <a:r>
                        <a:rPr lang="en-US" altLang="ko-KR" sz="1300" dirty="0" smtClean="0"/>
                        <a:t>P/N </a:t>
                      </a:r>
                      <a:r>
                        <a:rPr lang="ko-KR" altLang="en-US" sz="1300" dirty="0" smtClean="0"/>
                        <a:t>비율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92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단가미종료</a:t>
                      </a:r>
                      <a:endParaRPr lang="en-US" altLang="ko-KR" sz="1300" dirty="0" smtClean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단가미종료</a:t>
                      </a:r>
                      <a:r>
                        <a:rPr lang="ko-KR" altLang="en-US" sz="1300" dirty="0" smtClean="0"/>
                        <a:t> 리스트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err="1" smtClean="0"/>
                        <a:t>단가미종료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P/N </a:t>
                      </a:r>
                      <a:r>
                        <a:rPr lang="ko-KR" altLang="en-US" sz="1300" dirty="0" smtClean="0"/>
                        <a:t>비율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9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 smtClean="0"/>
                        <a:t>협력사</a:t>
                      </a:r>
                      <a:endParaRPr lang="ko-KR" altLang="en-US" sz="1300" b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10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법인 협력사별 입고실적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법인 협력사별 입고실적</a:t>
                      </a:r>
                      <a:r>
                        <a:rPr lang="en-US" altLang="ko-KR" sz="1300" dirty="0" smtClean="0"/>
                        <a:t>, VI </a:t>
                      </a:r>
                      <a:r>
                        <a:rPr lang="ko-KR" altLang="en-US" sz="1300" dirty="0" smtClean="0"/>
                        <a:t>데이터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92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11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일등 </a:t>
                      </a:r>
                      <a:r>
                        <a:rPr lang="ko-KR" altLang="en-US" sz="1300" dirty="0" err="1" smtClean="0"/>
                        <a:t>협력사</a:t>
                      </a:r>
                      <a:r>
                        <a:rPr lang="ko-KR" altLang="en-US" sz="1300" dirty="0" smtClean="0"/>
                        <a:t> 관리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일등협력회사 정보 </a:t>
                      </a:r>
                      <a:r>
                        <a:rPr lang="en-US" altLang="ko-KR" sz="1300" dirty="0" smtClean="0"/>
                        <a:t>– </a:t>
                      </a:r>
                      <a:r>
                        <a:rPr lang="ko-KR" altLang="en-US" sz="1300" dirty="0" smtClean="0"/>
                        <a:t>거래금액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평가 결과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연락처 등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49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/>
                        <a:t>자금</a:t>
                      </a:r>
                      <a:endParaRPr lang="ko-KR" altLang="en-US" sz="1300" b="1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12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자금지원 상환실적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자금지원 상환여부 확인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5576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13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하도급 대금 </a:t>
                      </a:r>
                      <a:r>
                        <a:rPr lang="en-US" altLang="ko-KR" sz="1300" dirty="0" smtClean="0"/>
                        <a:t>/ </a:t>
                      </a:r>
                      <a:r>
                        <a:rPr lang="ko-KR" altLang="en-US" sz="1300" dirty="0" smtClean="0"/>
                        <a:t>지급기일 실적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하도급 </a:t>
                      </a:r>
                      <a:r>
                        <a:rPr lang="ko-KR" altLang="en-US" sz="1300" dirty="0" err="1" smtClean="0"/>
                        <a:t>협력사</a:t>
                      </a:r>
                      <a:r>
                        <a:rPr lang="ko-KR" altLang="en-US" sz="1300" dirty="0" smtClean="0"/>
                        <a:t> 대금지급 실적 </a:t>
                      </a:r>
                      <a:r>
                        <a:rPr lang="en-US" altLang="ko-KR" sz="1300" dirty="0" smtClean="0"/>
                        <a:t>/ </a:t>
                      </a:r>
                      <a:r>
                        <a:rPr lang="ko-KR" altLang="en-US" sz="1300" dirty="0" smtClean="0"/>
                        <a:t>소요 지급기일</a:t>
                      </a:r>
                      <a:endParaRPr lang="ko-KR" altLang="en-US" sz="13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3. </a:t>
            </a:r>
            <a:r>
              <a:rPr lang="ko-KR" altLang="en-US" sz="1600" dirty="0" smtClean="0"/>
              <a:t>리포트 표준화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28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모서리가 둥근 직사각형 191"/>
          <p:cNvSpPr/>
          <p:nvPr/>
        </p:nvSpPr>
        <p:spPr bwMode="auto">
          <a:xfrm>
            <a:off x="5894085" y="6177537"/>
            <a:ext cx="3686252" cy="247578"/>
          </a:xfrm>
          <a:prstGeom prst="roundRect">
            <a:avLst/>
          </a:prstGeom>
          <a:solidFill>
            <a:srgbClr val="FFFF00">
              <a:alpha val="35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93" name="모서리가 둥근 직사각형 192"/>
          <p:cNvSpPr/>
          <p:nvPr/>
        </p:nvSpPr>
        <p:spPr bwMode="auto">
          <a:xfrm rot="16200000">
            <a:off x="7598640" y="4134580"/>
            <a:ext cx="277148" cy="3686253"/>
          </a:xfrm>
          <a:prstGeom prst="roundRect">
            <a:avLst/>
          </a:prstGeom>
          <a:solidFill>
            <a:srgbClr val="9999FF">
              <a:alpha val="55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 </a:t>
            </a:r>
            <a:r>
              <a:rPr lang="ko-KR" altLang="en-US" dirty="0" smtClean="0"/>
              <a:t>다차원분석 지표 관점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4489" y="692696"/>
            <a:ext cx="8299670" cy="692150"/>
          </a:xfrm>
        </p:spPr>
        <p:txBody>
          <a:bodyPr/>
          <a:lstStyle/>
          <a:p>
            <a:r>
              <a:rPr kumimoji="1" lang="ko-KR" altLang="en-US" dirty="0">
                <a:solidFill>
                  <a:srgbClr val="000000"/>
                </a:solidFill>
                <a:latin typeface="+mj-lt"/>
                <a:cs typeface="Arial" pitchFamily="34" charset="0"/>
              </a:rPr>
              <a:t>선정된 지표의 일별</a:t>
            </a:r>
            <a:r>
              <a:rPr kumimoji="1" lang="en-US" altLang="ko-KR" dirty="0">
                <a:solidFill>
                  <a:srgbClr val="000000"/>
                </a:solidFill>
                <a:latin typeface="+mj-lt"/>
                <a:cs typeface="Arial" pitchFamily="34" charset="0"/>
              </a:rPr>
              <a:t>, </a:t>
            </a:r>
            <a:r>
              <a:rPr kumimoji="1" lang="ko-KR" altLang="en-US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주별</a:t>
            </a:r>
            <a:r>
              <a:rPr kumimoji="1" lang="en-US" altLang="ko-KR" dirty="0">
                <a:solidFill>
                  <a:srgbClr val="000000"/>
                </a:solidFill>
                <a:latin typeface="+mj-lt"/>
                <a:cs typeface="Arial" pitchFamily="34" charset="0"/>
              </a:rPr>
              <a:t>, </a:t>
            </a:r>
            <a:r>
              <a:rPr kumimoji="1" lang="ko-KR" altLang="en-US" dirty="0">
                <a:solidFill>
                  <a:srgbClr val="000000"/>
                </a:solidFill>
                <a:latin typeface="+mj-lt"/>
                <a:cs typeface="Arial" pitchFamily="34" charset="0"/>
              </a:rPr>
              <a:t>월별 추이에 대한 검색 및 조회를 가능하도록 하며 지표에 대한 이상신호 발생시 </a:t>
            </a:r>
            <a:r>
              <a:rPr kumimoji="1" lang="ko-KR" altLang="en-US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원인파악이 </a:t>
            </a:r>
            <a:r>
              <a:rPr kumimoji="1" lang="ko-KR" altLang="en-US" dirty="0">
                <a:solidFill>
                  <a:srgbClr val="000000"/>
                </a:solidFill>
                <a:latin typeface="+mj-lt"/>
                <a:cs typeface="Arial" pitchFamily="34" charset="0"/>
              </a:rPr>
              <a:t>가능하도록 조직측면</a:t>
            </a:r>
            <a:r>
              <a:rPr kumimoji="1" lang="en-US" altLang="ko-KR" dirty="0">
                <a:solidFill>
                  <a:srgbClr val="000000"/>
                </a:solidFill>
                <a:latin typeface="+mj-lt"/>
                <a:cs typeface="Arial" pitchFamily="34" charset="0"/>
              </a:rPr>
              <a:t>, </a:t>
            </a:r>
            <a:r>
              <a:rPr kumimoji="1" lang="ko-KR" altLang="en-US" dirty="0">
                <a:solidFill>
                  <a:srgbClr val="000000"/>
                </a:solidFill>
                <a:latin typeface="+mj-lt"/>
                <a:cs typeface="Arial" pitchFamily="34" charset="0"/>
              </a:rPr>
              <a:t>부품</a:t>
            </a:r>
            <a:r>
              <a:rPr kumimoji="1" lang="en-US" altLang="ko-KR" dirty="0">
                <a:solidFill>
                  <a:srgbClr val="000000"/>
                </a:solidFill>
                <a:latin typeface="+mj-lt"/>
                <a:cs typeface="Arial" pitchFamily="34" charset="0"/>
              </a:rPr>
              <a:t>/</a:t>
            </a:r>
            <a:r>
              <a:rPr kumimoji="1" lang="ko-KR" altLang="en-US" dirty="0">
                <a:solidFill>
                  <a:srgbClr val="000000"/>
                </a:solidFill>
                <a:latin typeface="+mj-lt"/>
                <a:cs typeface="Arial" pitchFamily="34" charset="0"/>
              </a:rPr>
              <a:t>제품측면</a:t>
            </a:r>
            <a:r>
              <a:rPr kumimoji="1" lang="en-US" altLang="ko-KR" dirty="0">
                <a:solidFill>
                  <a:srgbClr val="000000"/>
                </a:solidFill>
                <a:latin typeface="+mj-lt"/>
                <a:cs typeface="Arial" pitchFamily="34" charset="0"/>
              </a:rPr>
              <a:t>, </a:t>
            </a:r>
            <a:r>
              <a:rPr kumimoji="1" lang="ko-KR" altLang="en-US" dirty="0" err="1">
                <a:solidFill>
                  <a:srgbClr val="000000"/>
                </a:solidFill>
                <a:latin typeface="+mj-lt"/>
                <a:cs typeface="Arial" pitchFamily="34" charset="0"/>
              </a:rPr>
              <a:t>협력사</a:t>
            </a:r>
            <a:r>
              <a:rPr kumimoji="1" lang="en-US" altLang="ko-KR" dirty="0">
                <a:solidFill>
                  <a:srgbClr val="000000"/>
                </a:solidFill>
                <a:latin typeface="+mj-lt"/>
                <a:cs typeface="Arial" pitchFamily="34" charset="0"/>
              </a:rPr>
              <a:t>, </a:t>
            </a:r>
            <a:r>
              <a:rPr kumimoji="1" lang="ko-KR" altLang="en-US" dirty="0">
                <a:solidFill>
                  <a:srgbClr val="000000"/>
                </a:solidFill>
                <a:latin typeface="+mj-lt"/>
                <a:cs typeface="Arial" pitchFamily="34" charset="0"/>
              </a:rPr>
              <a:t>기타 관점 등 </a:t>
            </a:r>
            <a:r>
              <a:rPr kumimoji="1" lang="en-US" altLang="ko-KR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/>
            </a:r>
            <a:br>
              <a:rPr kumimoji="1" lang="en-US" altLang="ko-KR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</a:br>
            <a:r>
              <a:rPr kumimoji="1" lang="ko-KR" altLang="en-US" dirty="0" err="1" smtClean="0">
                <a:solidFill>
                  <a:srgbClr val="000000"/>
                </a:solidFill>
                <a:latin typeface="+mj-lt"/>
                <a:cs typeface="Arial" pitchFamily="34" charset="0"/>
              </a:rPr>
              <a:t>확장성을</a:t>
            </a:r>
            <a:r>
              <a:rPr kumimoji="1" lang="ko-KR" altLang="en-US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kumimoji="1" lang="ko-KR" altLang="en-US">
                <a:solidFill>
                  <a:srgbClr val="000000"/>
                </a:solidFill>
                <a:latin typeface="+mj-lt"/>
                <a:cs typeface="Arial" pitchFamily="34" charset="0"/>
              </a:rPr>
              <a:t>고려하여 </a:t>
            </a:r>
            <a:r>
              <a:rPr kumimoji="1" lang="ko-KR" altLang="en-US" smtClean="0">
                <a:solidFill>
                  <a:srgbClr val="000000"/>
                </a:solidFill>
                <a:latin typeface="+mj-lt"/>
                <a:cs typeface="Arial" pitchFamily="34" charset="0"/>
              </a:rPr>
              <a:t>시스템에 대한 구성이 필요함</a:t>
            </a:r>
            <a:endParaRPr lang="ko-KR" altLang="en-US" dirty="0">
              <a:latin typeface="+mj-lt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1331090" y="1844824"/>
            <a:ext cx="432048" cy="25241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marR="0" lvl="0" indent="-87313" algn="ctr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시간</a:t>
            </a:r>
            <a:endParaRPr kumimoji="1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1907154" y="1844824"/>
            <a:ext cx="619828" cy="25241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marR="0" lvl="0" indent="-87313" algn="ctr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조직</a:t>
            </a:r>
            <a:endParaRPr kumimoji="1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2714322" y="1844824"/>
            <a:ext cx="894576" cy="25241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marR="0" lvl="0" indent="-87313" algn="ctr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부품</a:t>
            </a: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(</a:t>
            </a: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군</a:t>
            </a: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)</a:t>
            </a:r>
            <a:endParaRPr kumimoji="1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3829598" y="1844824"/>
            <a:ext cx="619828" cy="25241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marR="0" lvl="0" indent="-87313" algn="ctr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제품</a:t>
            </a:r>
            <a:endParaRPr kumimoji="1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643458" y="1844824"/>
            <a:ext cx="493008" cy="25241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marR="0" lvl="0" indent="-87313" algn="ctr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협력사</a:t>
            </a:r>
            <a:endParaRPr kumimoji="1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598940" y="2149332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Actual VI Amount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598940" y="2291030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Actual VI Rate(%)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598940" y="2432728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Basic VI Amount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598940" y="2574426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Basic VI Rate(%)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598940" y="2716124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Exch</a:t>
            </a: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 VI Amount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598940" y="2857822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Net VI Amount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>
            <a:off x="598940" y="2999520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Net VI Rate(%)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598940" y="3141218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기타 </a:t>
            </a: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VI Amount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598940" y="3282916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기타 </a:t>
            </a: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VI Rate(%)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598940" y="3424614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VI Amount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598940" y="3566311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VI Rate(%)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 rot="5400000">
            <a:off x="-287969" y="2830847"/>
            <a:ext cx="1531041" cy="165131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marR="0" lvl="0" indent="-87313" algn="ctr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 양산</a:t>
            </a: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VI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599641" y="3752380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개발 </a:t>
            </a: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VI Amount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599641" y="3885070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개발 </a:t>
            </a: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VI Rate(%)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15" name="직사각형 114"/>
          <p:cNvSpPr/>
          <p:nvPr/>
        </p:nvSpPr>
        <p:spPr bwMode="auto">
          <a:xfrm>
            <a:off x="599641" y="4017760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개발 구매금액</a:t>
            </a:r>
          </a:p>
        </p:txBody>
      </p:sp>
      <p:sp>
        <p:nvSpPr>
          <p:cNvPr id="116" name="직사각형 115"/>
          <p:cNvSpPr/>
          <p:nvPr/>
        </p:nvSpPr>
        <p:spPr bwMode="auto">
          <a:xfrm rot="5400000">
            <a:off x="153865" y="3992762"/>
            <a:ext cx="648073" cy="164430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marR="0" lvl="0" indent="-87313" algn="ctr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개발</a:t>
            </a: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VI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607260" y="4461412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기준재료비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607260" y="4599779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재료비율</a:t>
            </a: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(%)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607260" y="4738146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Unit Price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 rot="5400000">
            <a:off x="-34565" y="4897843"/>
            <a:ext cx="1032043" cy="156302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marR="0" lvl="0" indent="-87313" algn="ctr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단가</a:t>
            </a:r>
            <a:r>
              <a:rPr kumimoji="1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/</a:t>
            </a: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재료비</a:t>
            </a:r>
          </a:p>
        </p:txBody>
      </p:sp>
      <p:sp>
        <p:nvSpPr>
          <p:cNvPr id="121" name="직사각형 120"/>
          <p:cNvSpPr/>
          <p:nvPr/>
        </p:nvSpPr>
        <p:spPr bwMode="auto">
          <a:xfrm>
            <a:off x="605744" y="4876513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Basic Price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605744" y="5014880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구매금액</a:t>
            </a:r>
          </a:p>
        </p:txBody>
      </p:sp>
      <p:sp>
        <p:nvSpPr>
          <p:cNvPr id="123" name="직사각형 122"/>
          <p:cNvSpPr/>
          <p:nvPr/>
        </p:nvSpPr>
        <p:spPr bwMode="auto">
          <a:xfrm>
            <a:off x="607900" y="5153247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Rebate Amount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607900" y="5291614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Receiving </a:t>
            </a:r>
            <a:r>
              <a:rPr kumimoji="1" lang="en-US" altLang="ko-KR" sz="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Amt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607900" y="5429984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Resale </a:t>
            </a:r>
            <a:r>
              <a:rPr kumimoji="1" lang="en-US" altLang="ko-KR" sz="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Amt</a:t>
            </a:r>
            <a:endParaRPr kumimoji="1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598941" y="4164749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개발 기준가격</a:t>
            </a:r>
          </a:p>
        </p:txBody>
      </p:sp>
      <p:sp>
        <p:nvSpPr>
          <p:cNvPr id="127" name="직사각형 126"/>
          <p:cNvSpPr/>
          <p:nvPr/>
        </p:nvSpPr>
        <p:spPr bwMode="auto">
          <a:xfrm>
            <a:off x="598941" y="4297439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개발 수량</a:t>
            </a:r>
          </a:p>
        </p:txBody>
      </p:sp>
      <p:sp>
        <p:nvSpPr>
          <p:cNvPr id="128" name="직사각형 127"/>
          <p:cNvSpPr/>
          <p:nvPr/>
        </p:nvSpPr>
        <p:spPr bwMode="auto">
          <a:xfrm>
            <a:off x="606561" y="5604480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극한목표</a:t>
            </a:r>
          </a:p>
        </p:txBody>
      </p:sp>
      <p:sp>
        <p:nvSpPr>
          <p:cNvPr id="129" name="직사각형 128"/>
          <p:cNvSpPr/>
          <p:nvPr/>
        </p:nvSpPr>
        <p:spPr bwMode="auto">
          <a:xfrm rot="5400000">
            <a:off x="40703" y="5961385"/>
            <a:ext cx="878918" cy="15511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marR="0" lvl="0" indent="-87313" algn="ctr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계획</a:t>
            </a:r>
          </a:p>
        </p:txBody>
      </p:sp>
      <p:sp>
        <p:nvSpPr>
          <p:cNvPr id="130" name="직사각형 129"/>
          <p:cNvSpPr/>
          <p:nvPr/>
        </p:nvSpPr>
        <p:spPr bwMode="auto">
          <a:xfrm>
            <a:off x="605045" y="5729099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도전목표</a:t>
            </a:r>
          </a:p>
        </p:txBody>
      </p:sp>
      <p:sp>
        <p:nvSpPr>
          <p:cNvPr id="131" name="직사각형 130"/>
          <p:cNvSpPr/>
          <p:nvPr/>
        </p:nvSpPr>
        <p:spPr bwMode="auto">
          <a:xfrm>
            <a:off x="605045" y="5856127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물류비율</a:t>
            </a:r>
          </a:p>
        </p:txBody>
      </p:sp>
      <p:sp>
        <p:nvSpPr>
          <p:cNvPr id="132" name="직사각형 131"/>
          <p:cNvSpPr/>
          <p:nvPr/>
        </p:nvSpPr>
        <p:spPr bwMode="auto">
          <a:xfrm>
            <a:off x="607201" y="5983127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이동</a:t>
            </a:r>
          </a:p>
        </p:txBody>
      </p:sp>
      <p:sp>
        <p:nvSpPr>
          <p:cNvPr id="133" name="직사각형 132"/>
          <p:cNvSpPr/>
          <p:nvPr/>
        </p:nvSpPr>
        <p:spPr bwMode="auto">
          <a:xfrm>
            <a:off x="607201" y="6116477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예상</a:t>
            </a:r>
          </a:p>
        </p:txBody>
      </p:sp>
      <p:sp>
        <p:nvSpPr>
          <p:cNvPr id="134" name="직사각형 133"/>
          <p:cNvSpPr/>
          <p:nvPr/>
        </p:nvSpPr>
        <p:spPr bwMode="auto">
          <a:xfrm>
            <a:off x="607201" y="6249827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SG</a:t>
            </a: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목표</a:t>
            </a:r>
          </a:p>
        </p:txBody>
      </p:sp>
      <p:sp>
        <p:nvSpPr>
          <p:cNvPr id="135" name="직사각형 134"/>
          <p:cNvSpPr/>
          <p:nvPr/>
        </p:nvSpPr>
        <p:spPr bwMode="auto">
          <a:xfrm>
            <a:off x="605043" y="6376827"/>
            <a:ext cx="739769" cy="101573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72000" bIns="0" anchor="ctr"/>
          <a:lstStyle/>
          <a:p>
            <a:pPr marL="87313" marR="0" lvl="0" indent="-87313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최종예상</a:t>
            </a:r>
          </a:p>
        </p:txBody>
      </p:sp>
      <p:grpSp>
        <p:nvGrpSpPr>
          <p:cNvPr id="194" name="그룹 193"/>
          <p:cNvGrpSpPr/>
          <p:nvPr/>
        </p:nvGrpSpPr>
        <p:grpSpPr>
          <a:xfrm rot="2577020">
            <a:off x="5516502" y="1571451"/>
            <a:ext cx="4140160" cy="4295904"/>
            <a:chOff x="5516502" y="1700808"/>
            <a:chExt cx="4140160" cy="4295904"/>
          </a:xfrm>
        </p:grpSpPr>
        <p:cxnSp>
          <p:nvCxnSpPr>
            <p:cNvPr id="136" name="직선 화살표 연결선 135"/>
            <p:cNvCxnSpPr/>
            <p:nvPr/>
          </p:nvCxnSpPr>
          <p:spPr bwMode="auto">
            <a:xfrm rot="20425223">
              <a:off x="7984402" y="4054939"/>
              <a:ext cx="332526" cy="1328995"/>
            </a:xfrm>
            <a:prstGeom prst="straightConnector1">
              <a:avLst/>
            </a:prstGeom>
            <a:solidFill>
              <a:srgbClr val="BBE0E3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8" name="줄무늬가 있는 오른쪽 화살표 137"/>
            <p:cNvSpPr/>
            <p:nvPr/>
          </p:nvSpPr>
          <p:spPr bwMode="auto">
            <a:xfrm rot="16200000">
              <a:off x="6760743" y="2204864"/>
              <a:ext cx="1656184" cy="648072"/>
            </a:xfrm>
            <a:prstGeom prst="stripedRightArrow">
              <a:avLst/>
            </a:prstGeom>
            <a:solidFill>
              <a:srgbClr val="FFFFCC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7512353" y="2977902"/>
              <a:ext cx="1008112" cy="2160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년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, </a:t>
              </a: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반기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, </a:t>
              </a: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분기</a:t>
              </a: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7512353" y="2705970"/>
              <a:ext cx="1080120" cy="2314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월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, </a:t>
              </a: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주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, </a:t>
              </a: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일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, </a:t>
              </a: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시각</a:t>
              </a:r>
            </a:p>
          </p:txBody>
        </p:sp>
        <p:sp>
          <p:nvSpPr>
            <p:cNvPr id="141" name="직사각형 140"/>
            <p:cNvSpPr/>
            <p:nvPr/>
          </p:nvSpPr>
          <p:spPr bwMode="auto">
            <a:xfrm>
              <a:off x="7512353" y="2433368"/>
              <a:ext cx="1296144" cy="2314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발주년월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, </a:t>
              </a:r>
              <a:r>
                <a:rPr kumimoji="1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입고년월</a:t>
              </a:r>
              <a:endPara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42" name="직사각형 141"/>
            <p:cNvSpPr/>
            <p:nvPr/>
          </p:nvSpPr>
          <p:spPr bwMode="auto">
            <a:xfrm>
              <a:off x="7512353" y="2161999"/>
              <a:ext cx="1440160" cy="2314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생산일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, </a:t>
              </a:r>
              <a:r>
                <a:rPr kumimoji="1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미출일자</a:t>
              </a: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 등</a:t>
              </a:r>
            </a:p>
          </p:txBody>
        </p:sp>
        <p:sp>
          <p:nvSpPr>
            <p:cNvPr id="143" name="직사각형 142"/>
            <p:cNvSpPr/>
            <p:nvPr/>
          </p:nvSpPr>
          <p:spPr bwMode="auto">
            <a:xfrm>
              <a:off x="7267754" y="1782341"/>
              <a:ext cx="648072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시간</a:t>
              </a:r>
            </a:p>
          </p:txBody>
        </p:sp>
        <p:sp>
          <p:nvSpPr>
            <p:cNvPr id="144" name="줄무늬가 있는 오른쪽 화살표 143"/>
            <p:cNvSpPr/>
            <p:nvPr/>
          </p:nvSpPr>
          <p:spPr bwMode="auto">
            <a:xfrm rot="5400000">
              <a:off x="6761657" y="4844584"/>
              <a:ext cx="1656184" cy="648072"/>
            </a:xfrm>
            <a:prstGeom prst="stripedRightArrow">
              <a:avLst/>
            </a:prstGeom>
            <a:solidFill>
              <a:srgbClr val="FFFFCC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45" name="줄무늬가 있는 오른쪽 화살표 144"/>
            <p:cNvSpPr/>
            <p:nvPr/>
          </p:nvSpPr>
          <p:spPr bwMode="auto">
            <a:xfrm>
              <a:off x="8000478" y="3490498"/>
              <a:ext cx="1656184" cy="648072"/>
            </a:xfrm>
            <a:prstGeom prst="stripedRightArrow">
              <a:avLst/>
            </a:prstGeom>
            <a:solidFill>
              <a:srgbClr val="FFFFCC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46" name="직사각형 145"/>
            <p:cNvSpPr/>
            <p:nvPr/>
          </p:nvSpPr>
          <p:spPr bwMode="auto">
            <a:xfrm rot="5400000">
              <a:off x="7881377" y="3986486"/>
              <a:ext cx="796971" cy="2160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INV_ORG</a:t>
              </a:r>
              <a:endPara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47" name="직사각형 146"/>
            <p:cNvSpPr/>
            <p:nvPr/>
          </p:nvSpPr>
          <p:spPr bwMode="auto">
            <a:xfrm rot="5400000">
              <a:off x="8152764" y="3979351"/>
              <a:ext cx="798132" cy="2314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사업부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/</a:t>
              </a: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팀</a:t>
              </a:r>
            </a:p>
          </p:txBody>
        </p:sp>
        <p:sp>
          <p:nvSpPr>
            <p:cNvPr id="148" name="직사각형 147"/>
            <p:cNvSpPr/>
            <p:nvPr/>
          </p:nvSpPr>
          <p:spPr bwMode="auto">
            <a:xfrm rot="5400000">
              <a:off x="8256093" y="4155704"/>
              <a:ext cx="1150837" cy="2314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부품관리조직</a:t>
              </a:r>
            </a:p>
          </p:txBody>
        </p:sp>
        <p:sp>
          <p:nvSpPr>
            <p:cNvPr id="149" name="직사각형 148"/>
            <p:cNvSpPr/>
            <p:nvPr/>
          </p:nvSpPr>
          <p:spPr bwMode="auto">
            <a:xfrm rot="5400000">
              <a:off x="8773315" y="3918165"/>
              <a:ext cx="675760" cy="2314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법인</a:t>
              </a:r>
            </a:p>
          </p:txBody>
        </p:sp>
        <p:sp>
          <p:nvSpPr>
            <p:cNvPr id="150" name="직사각형 149"/>
            <p:cNvSpPr/>
            <p:nvPr/>
          </p:nvSpPr>
          <p:spPr bwMode="auto">
            <a:xfrm rot="5400000">
              <a:off x="9103480" y="3660008"/>
              <a:ext cx="648072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조직</a:t>
              </a:r>
            </a:p>
          </p:txBody>
        </p:sp>
        <p:sp>
          <p:nvSpPr>
            <p:cNvPr id="151" name="직사각형 150"/>
            <p:cNvSpPr/>
            <p:nvPr/>
          </p:nvSpPr>
          <p:spPr bwMode="auto">
            <a:xfrm>
              <a:off x="7125868" y="5600015"/>
              <a:ext cx="920739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부품</a:t>
              </a:r>
              <a:r>
                <a:rPr kumimoji="1" lang="en-US" altLang="ko-KR" sz="1000" b="1" dirty="0" smtClean="0">
                  <a:solidFill>
                    <a:srgbClr val="000000"/>
                  </a:solidFill>
                  <a:cs typeface="Arial" pitchFamily="34" charset="0"/>
                </a:rPr>
                <a:t>/</a:t>
              </a:r>
              <a:r>
                <a:rPr kumimoji="1" lang="ko-KR" altLang="en-US" sz="1000" b="1" dirty="0" smtClean="0">
                  <a:solidFill>
                    <a:srgbClr val="000000"/>
                  </a:solidFill>
                  <a:cs typeface="Arial" pitchFamily="34" charset="0"/>
                </a:rPr>
                <a:t>제품</a:t>
              </a:r>
            </a:p>
          </p:txBody>
        </p:sp>
        <p:sp>
          <p:nvSpPr>
            <p:cNvPr id="152" name="직사각형 151"/>
            <p:cNvSpPr/>
            <p:nvPr/>
          </p:nvSpPr>
          <p:spPr bwMode="auto">
            <a:xfrm>
              <a:off x="6879276" y="4297135"/>
              <a:ext cx="820048" cy="2314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Spec, </a:t>
              </a:r>
              <a:r>
                <a:rPr kumimoji="1" lang="en-US" altLang="ko-KR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Desc</a:t>
              </a:r>
              <a:endPara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53" name="직사각형 152"/>
            <p:cNvSpPr/>
            <p:nvPr/>
          </p:nvSpPr>
          <p:spPr bwMode="auto">
            <a:xfrm>
              <a:off x="6723546" y="4565119"/>
              <a:ext cx="975778" cy="2314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Part No/ CMDT</a:t>
              </a:r>
              <a:endParaRPr kumimoji="1" lang="ko-KR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54" name="직사각형 153"/>
            <p:cNvSpPr/>
            <p:nvPr/>
          </p:nvSpPr>
          <p:spPr bwMode="auto">
            <a:xfrm>
              <a:off x="6213272" y="4833103"/>
              <a:ext cx="1486052" cy="2314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부품군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, </a:t>
              </a: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모듈구분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, </a:t>
              </a:r>
              <a:r>
                <a:rPr kumimoji="1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납선</a:t>
              </a:r>
              <a:endPara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55" name="직사각형 154"/>
            <p:cNvSpPr/>
            <p:nvPr/>
          </p:nvSpPr>
          <p:spPr bwMode="auto">
            <a:xfrm>
              <a:off x="6505942" y="5101086"/>
              <a:ext cx="1193382" cy="2314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제품군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1, 2, </a:t>
              </a: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모델</a:t>
              </a:r>
            </a:p>
          </p:txBody>
        </p:sp>
        <p:sp>
          <p:nvSpPr>
            <p:cNvPr id="156" name="줄무늬가 있는 오른쪽 화살표 155"/>
            <p:cNvSpPr/>
            <p:nvPr/>
          </p:nvSpPr>
          <p:spPr bwMode="auto">
            <a:xfrm rot="10800000">
              <a:off x="5516502" y="3273546"/>
              <a:ext cx="1656184" cy="648072"/>
            </a:xfrm>
            <a:prstGeom prst="stripedRightArrow">
              <a:avLst/>
            </a:prstGeom>
            <a:solidFill>
              <a:srgbClr val="FFFFCC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 rot="16200000">
              <a:off x="5341074" y="3466352"/>
              <a:ext cx="792088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b="1" dirty="0" err="1" smtClean="0">
                  <a:solidFill>
                    <a:srgbClr val="000000"/>
                  </a:solidFill>
                  <a:cs typeface="Arial" pitchFamily="34" charset="0"/>
                </a:rPr>
                <a:t>협력사</a:t>
              </a:r>
              <a:endParaRPr kumimoji="1" lang="ko-KR" altLang="en-US" sz="1000" b="1" dirty="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58" name="직사각형 157"/>
            <p:cNvSpPr/>
            <p:nvPr/>
          </p:nvSpPr>
          <p:spPr bwMode="auto">
            <a:xfrm rot="16200000">
              <a:off x="6670084" y="3532648"/>
              <a:ext cx="449962" cy="2314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Maker</a:t>
              </a:r>
              <a:endParaRPr kumimoji="1" lang="ko-KR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 rot="16200000">
              <a:off x="5691725" y="3106404"/>
              <a:ext cx="1314452" cy="2314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Rep. Supplier </a:t>
              </a: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이름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  </a:t>
              </a:r>
              <a:endPara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60" name="직사각형 159"/>
            <p:cNvSpPr/>
            <p:nvPr/>
          </p:nvSpPr>
          <p:spPr bwMode="auto">
            <a:xfrm rot="16200000">
              <a:off x="6285613" y="3411847"/>
              <a:ext cx="691563" cy="2314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Vendor</a:t>
              </a:r>
              <a:endPara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61" name="직사각형 160"/>
            <p:cNvSpPr/>
            <p:nvPr/>
          </p:nvSpPr>
          <p:spPr bwMode="auto">
            <a:xfrm rot="16200000">
              <a:off x="5573860" y="3240602"/>
              <a:ext cx="1034053" cy="2314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Supplier Type</a:t>
              </a:r>
              <a:endParaRPr kumimoji="1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62" name="직사각형 161"/>
            <p:cNvSpPr/>
            <p:nvPr/>
          </p:nvSpPr>
          <p:spPr bwMode="auto">
            <a:xfrm>
              <a:off x="8090761" y="5227010"/>
              <a:ext cx="792088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000" dirty="0" smtClean="0">
                  <a:solidFill>
                    <a:srgbClr val="000000"/>
                  </a:solidFill>
                  <a:cs typeface="Arial" pitchFamily="34" charset="0"/>
                </a:rPr>
                <a:t>기타</a:t>
              </a: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7854556" y="4651002"/>
              <a:ext cx="749342" cy="2160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환율</a:t>
              </a:r>
              <a:r>
                <a:rPr kumimoji="1" lang="en-US" altLang="ko-KR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/</a:t>
              </a: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통화</a:t>
              </a: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7955826" y="4939034"/>
              <a:ext cx="900279" cy="2160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각종 상태 값</a:t>
              </a:r>
            </a:p>
          </p:txBody>
        </p:sp>
        <p:sp>
          <p:nvSpPr>
            <p:cNvPr id="165" name="타원 164"/>
            <p:cNvSpPr/>
            <p:nvPr/>
          </p:nvSpPr>
          <p:spPr bwMode="auto">
            <a:xfrm rot="19022980">
              <a:off x="7122795" y="3342332"/>
              <a:ext cx="931714" cy="931714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itchFamily="34" charset="0"/>
                </a:rPr>
                <a:t>지표</a:t>
              </a:r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416496" y="6510536"/>
            <a:ext cx="42049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 smtClean="0">
                <a:solidFill>
                  <a:srgbClr val="000000"/>
                </a:solidFill>
                <a:cs typeface="Arial" pitchFamily="34" charset="0"/>
              </a:rPr>
              <a:t>*Bus Architecture</a:t>
            </a:r>
            <a:r>
              <a:rPr kumimoji="1" lang="ko-KR" altLang="en-US" sz="900" dirty="0" smtClean="0">
                <a:solidFill>
                  <a:srgbClr val="000000"/>
                </a:solidFill>
                <a:cs typeface="Arial" pitchFamily="34" charset="0"/>
              </a:rPr>
              <a:t> 산출물</a:t>
            </a:r>
            <a:r>
              <a:rPr kumimoji="1" lang="en-US" altLang="ko-KR" sz="900" dirty="0" smtClean="0">
                <a:solidFill>
                  <a:srgbClr val="000000"/>
                </a:solidFill>
                <a:cs typeface="Arial" pitchFamily="34" charset="0"/>
              </a:rPr>
              <a:t>:</a:t>
            </a:r>
            <a:r>
              <a:rPr kumimoji="1" lang="ko-KR" altLang="en-US" sz="9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kumimoji="1" lang="en-US" altLang="ko-KR" sz="900" dirty="0" smtClean="0">
                <a:solidFill>
                  <a:srgbClr val="000000"/>
                </a:solidFill>
                <a:cs typeface="Arial" pitchFamily="34" charset="0"/>
              </a:rPr>
              <a:t>AN-03(</a:t>
            </a:r>
            <a:r>
              <a:rPr kumimoji="1" lang="ko-KR" altLang="en-US" sz="900" dirty="0" err="1" smtClean="0">
                <a:solidFill>
                  <a:srgbClr val="000000"/>
                </a:solidFill>
                <a:cs typeface="Arial" pitchFamily="34" charset="0"/>
              </a:rPr>
              <a:t>디멘젼</a:t>
            </a:r>
            <a:r>
              <a:rPr kumimoji="1" lang="en-US" altLang="ko-KR" sz="9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kumimoji="1" lang="ko-KR" altLang="en-US" sz="900" dirty="0" err="1" smtClean="0">
                <a:solidFill>
                  <a:srgbClr val="000000"/>
                </a:solidFill>
                <a:cs typeface="Arial" pitchFamily="34" charset="0"/>
              </a:rPr>
              <a:t>팩트</a:t>
            </a:r>
            <a:r>
              <a:rPr kumimoji="1" lang="en-US" altLang="ko-KR" sz="900" dirty="0" smtClean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kumimoji="1" lang="ko-KR" altLang="en-US" sz="900" dirty="0" err="1" smtClean="0">
                <a:solidFill>
                  <a:srgbClr val="000000"/>
                </a:solidFill>
                <a:cs typeface="Arial" pitchFamily="34" charset="0"/>
              </a:rPr>
              <a:t>버스아키텍쳐</a:t>
            </a:r>
            <a:r>
              <a:rPr kumimoji="1" lang="ko-KR" altLang="en-US" sz="900" dirty="0" smtClean="0">
                <a:solidFill>
                  <a:srgbClr val="000000"/>
                </a:solidFill>
                <a:cs typeface="Arial" pitchFamily="34" charset="0"/>
              </a:rPr>
              <a:t> 정의서</a:t>
            </a:r>
            <a:r>
              <a:rPr kumimoji="1" lang="en-US" altLang="ko-KR" sz="900" dirty="0" smtClean="0">
                <a:solidFill>
                  <a:srgbClr val="000000"/>
                </a:solidFill>
                <a:cs typeface="Arial" pitchFamily="34" charset="0"/>
              </a:rPr>
              <a:t>-V1.0).</a:t>
            </a:r>
            <a:r>
              <a:rPr kumimoji="1" lang="en-US" altLang="ko-KR" sz="900" dirty="0" err="1" smtClean="0">
                <a:solidFill>
                  <a:srgbClr val="000000"/>
                </a:solidFill>
                <a:cs typeface="Arial" pitchFamily="34" charset="0"/>
              </a:rPr>
              <a:t>xlsx</a:t>
            </a:r>
            <a:endParaRPr kumimoji="1" lang="ko-KR" altLang="en-US" sz="9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6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99" y="2139174"/>
            <a:ext cx="3770609" cy="438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모서리가 둥근 직사각형 167"/>
          <p:cNvSpPr/>
          <p:nvPr/>
        </p:nvSpPr>
        <p:spPr bwMode="auto">
          <a:xfrm>
            <a:off x="1403099" y="5616750"/>
            <a:ext cx="3733367" cy="853412"/>
          </a:xfrm>
          <a:prstGeom prst="roundRect">
            <a:avLst/>
          </a:prstGeom>
          <a:solidFill>
            <a:srgbClr val="9999FF">
              <a:alpha val="55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69" name="모서리가 둥근 직사각형 168"/>
          <p:cNvSpPr/>
          <p:nvPr/>
        </p:nvSpPr>
        <p:spPr bwMode="auto">
          <a:xfrm rot="16200000">
            <a:off x="711849" y="4205125"/>
            <a:ext cx="4278281" cy="265550"/>
          </a:xfrm>
          <a:prstGeom prst="roundRect">
            <a:avLst/>
          </a:prstGeom>
          <a:solidFill>
            <a:srgbClr val="FFFF00">
              <a:alpha val="35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smtClean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70" name="타원 169"/>
          <p:cNvSpPr/>
          <p:nvPr/>
        </p:nvSpPr>
        <p:spPr bwMode="auto">
          <a:xfrm>
            <a:off x="5740415" y="5850711"/>
            <a:ext cx="229088" cy="229088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돋움" pitchFamily="50" charset="-127"/>
                <a:cs typeface="+mn-cs"/>
              </a:rPr>
              <a:t>1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돋움" pitchFamily="50" charset="-127"/>
              <a:cs typeface="+mn-cs"/>
            </a:endParaRPr>
          </a:p>
        </p:txBody>
      </p:sp>
      <p:sp>
        <p:nvSpPr>
          <p:cNvPr id="171" name="타원 170"/>
          <p:cNvSpPr/>
          <p:nvPr/>
        </p:nvSpPr>
        <p:spPr bwMode="auto">
          <a:xfrm>
            <a:off x="1432570" y="5665341"/>
            <a:ext cx="229088" cy="229088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돋움" pitchFamily="50" charset="-127"/>
                <a:cs typeface="+mn-cs"/>
              </a:rPr>
              <a:t>1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돋움" pitchFamily="50" charset="-127"/>
              <a:cs typeface="+mn-cs"/>
            </a:endParaRPr>
          </a:p>
        </p:txBody>
      </p:sp>
      <p:sp>
        <p:nvSpPr>
          <p:cNvPr id="172" name="타원 171"/>
          <p:cNvSpPr/>
          <p:nvPr/>
        </p:nvSpPr>
        <p:spPr bwMode="auto">
          <a:xfrm>
            <a:off x="2738201" y="2204864"/>
            <a:ext cx="229088" cy="229088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돋움" pitchFamily="50" charset="-127"/>
                <a:cs typeface="+mn-cs"/>
              </a:rPr>
              <a:t>2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돋움" pitchFamily="50" charset="-127"/>
              <a:cs typeface="+mn-cs"/>
            </a:endParaRPr>
          </a:p>
        </p:txBody>
      </p:sp>
      <p:sp>
        <p:nvSpPr>
          <p:cNvPr id="173" name="타원 172"/>
          <p:cNvSpPr/>
          <p:nvPr/>
        </p:nvSpPr>
        <p:spPr bwMode="auto">
          <a:xfrm>
            <a:off x="5740415" y="6190237"/>
            <a:ext cx="229088" cy="229088"/>
          </a:xfrm>
          <a:prstGeom prst="ellipse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돋움" pitchFamily="50" charset="-127"/>
                <a:cs typeface="+mn-cs"/>
              </a:rPr>
              <a:t>2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돋움" pitchFamily="50" charset="-127"/>
              <a:cs typeface="+mn-cs"/>
            </a:endParaRPr>
          </a:p>
        </p:txBody>
      </p:sp>
      <p:sp>
        <p:nvSpPr>
          <p:cNvPr id="174" name="Text Box 106"/>
          <p:cNvSpPr txBox="1">
            <a:spLocks noChangeArrowheads="1"/>
          </p:cNvSpPr>
          <p:nvPr/>
        </p:nvSpPr>
        <p:spPr bwMode="auto">
          <a:xfrm>
            <a:off x="5774862" y="5631575"/>
            <a:ext cx="34771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BBE0E3">
                <a:gamma/>
                <a:shade val="60000"/>
                <a:invGamma/>
              </a:srgbClr>
            </a:prstShdw>
          </a:effectLst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다차원 분석 시스템 구성을 위한 선행 작업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923137" y="6176337"/>
            <a:ext cx="32063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부품관리 조직</a:t>
            </a:r>
            <a:r>
              <a:rPr kumimoji="1" lang="en-US" altLang="ko-KR" sz="1200" b="1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/</a:t>
            </a:r>
            <a:r>
              <a:rPr kumimoji="1" lang="ko-KR" altLang="en-US" sz="1200" b="1" dirty="0" err="1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부품군</a:t>
            </a:r>
            <a:r>
              <a:rPr kumimoji="1" lang="ko-KR" altLang="en-US" sz="1200" b="1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 속성정보의  </a:t>
            </a:r>
            <a:r>
              <a:rPr kumimoji="1" lang="en-US" altLang="ko-KR" sz="1200" b="1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System</a:t>
            </a:r>
            <a:r>
              <a:rPr kumimoji="1" lang="ko-KR" altLang="en-US" sz="1200" b="1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화</a:t>
            </a:r>
          </a:p>
        </p:txBody>
      </p:sp>
      <p:sp>
        <p:nvSpPr>
          <p:cNvPr id="176" name="직사각형 175"/>
          <p:cNvSpPr/>
          <p:nvPr/>
        </p:nvSpPr>
        <p:spPr>
          <a:xfrm>
            <a:off x="5947851" y="5839282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계획</a:t>
            </a:r>
            <a:r>
              <a:rPr kumimoji="1" lang="en-US" altLang="ko-KR" sz="1200" b="1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Data </a:t>
            </a:r>
            <a:r>
              <a:rPr kumimoji="1" lang="ko-KR" altLang="en-US" sz="1200" b="1" dirty="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관리</a:t>
            </a:r>
          </a:p>
        </p:txBody>
      </p:sp>
      <p:grpSp>
        <p:nvGrpSpPr>
          <p:cNvPr id="184" name="그룹 183"/>
          <p:cNvGrpSpPr/>
          <p:nvPr/>
        </p:nvGrpSpPr>
        <p:grpSpPr bwMode="auto">
          <a:xfrm>
            <a:off x="378564" y="1427631"/>
            <a:ext cx="5006484" cy="360000"/>
            <a:chOff x="229226" y="1563508"/>
            <a:chExt cx="9448174" cy="360000"/>
          </a:xfrm>
        </p:grpSpPr>
        <p:sp>
          <p:nvSpPr>
            <p:cNvPr id="185" name="Rectangle 39"/>
            <p:cNvSpPr/>
            <p:nvPr>
              <p:custDataLst>
                <p:tags r:id="rId2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지표와 관점 상관관계 </a:t>
              </a:r>
              <a:r>
                <a:rPr kumimoji="1" lang="en-US" altLang="ko-KR" sz="1400" b="1" kern="0" dirty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(Bus Architecture)</a:t>
              </a:r>
            </a:p>
          </p:txBody>
        </p:sp>
        <p:cxnSp>
          <p:nvCxnSpPr>
            <p:cNvPr id="186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7" name="그룹 186"/>
          <p:cNvGrpSpPr/>
          <p:nvPr/>
        </p:nvGrpSpPr>
        <p:grpSpPr bwMode="auto">
          <a:xfrm>
            <a:off x="5817096" y="1427631"/>
            <a:ext cx="3816424" cy="360000"/>
            <a:chOff x="229226" y="1563508"/>
            <a:chExt cx="9448174" cy="360000"/>
          </a:xfrm>
        </p:grpSpPr>
        <p:sp>
          <p:nvSpPr>
            <p:cNvPr id="188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분석 관점</a:t>
              </a:r>
            </a:p>
          </p:txBody>
        </p:sp>
        <p:cxnSp>
          <p:nvCxnSpPr>
            <p:cNvPr id="189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7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3. </a:t>
            </a:r>
            <a:r>
              <a:rPr lang="ko-KR" altLang="en-US" sz="1600" dirty="0" smtClean="0"/>
              <a:t>리포트 표준화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89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3.5.1 </a:t>
            </a:r>
            <a:r>
              <a:rPr lang="ko-KR" altLang="en-US" dirty="0" smtClean="0"/>
              <a:t>목표 관리 현황 및 방향성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6084"/>
              </p:ext>
            </p:extLst>
          </p:nvPr>
        </p:nvGraphicFramePr>
        <p:xfrm>
          <a:off x="344487" y="986883"/>
          <a:ext cx="9217026" cy="4924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1546"/>
                <a:gridCol w="5099175"/>
                <a:gridCol w="547261"/>
                <a:gridCol w="547261"/>
                <a:gridCol w="547261"/>
                <a:gridCol w="547261"/>
                <a:gridCol w="547261"/>
              </a:tblGrid>
              <a:tr h="2291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+mj-lt"/>
                        </a:rPr>
                        <a:t>목표구분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상세 명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HQ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H&amp;A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MC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HE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j-lt"/>
                        </a:rPr>
                        <a:t>VC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4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+mj-lt"/>
                        </a:rPr>
                        <a:t>SG2</a:t>
                      </a:r>
                      <a:r>
                        <a:rPr lang="ko-KR" altLang="en-US" sz="1200" b="1" u="none" strike="noStrike" smtClean="0">
                          <a:effectLst/>
                          <a:latin typeface="+mj-lt"/>
                        </a:rPr>
                        <a:t>목표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SG2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SG2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(%), SG2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기준재료비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  <a:latin typeface="+mj-lt"/>
                        </a:rPr>
                        <a:t>SG</a:t>
                      </a:r>
                      <a:r>
                        <a:rPr lang="ko-KR" altLang="en-US" sz="1200" b="1" u="none" strike="noStrike" smtClean="0">
                          <a:effectLst/>
                          <a:latin typeface="+mj-lt"/>
                        </a:rPr>
                        <a:t>목표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월대비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-SG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목표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16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 smtClean="0">
                          <a:effectLst/>
                          <a:latin typeface="+mj-lt"/>
                        </a:rPr>
                        <a:t>계획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액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– BP, 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– BP,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CI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Amt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CI Rate-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구입금액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구매금액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– BP,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구매금액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누적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구매금액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기준재료비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– BP,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기준재료비금액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누적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기준재료비금액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누적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누적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단가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누적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단가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단가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누적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단가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양산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CI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Amt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양산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CI Rate-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양산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구입금액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양산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누적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양산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양산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계획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19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3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 smtClean="0">
                          <a:effectLst/>
                          <a:latin typeface="+mj-lt"/>
                        </a:rPr>
                        <a:t>극한목표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하반기극한목표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하반기극한목표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(%),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하반기극한목표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기준재료비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3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 smtClean="0">
                          <a:effectLst/>
                          <a:latin typeface="+mj-lt"/>
                        </a:rPr>
                        <a:t>기타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MP Base Price, MP Base Price Currency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38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 smtClean="0">
                          <a:effectLst/>
                          <a:latin typeface="+mj-lt"/>
                        </a:rPr>
                        <a:t>도전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월대비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도전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6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월대비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도전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6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월대비 재료비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도전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전월대비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도전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전월대비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도전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전월대비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재료비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도전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3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 smtClean="0">
                          <a:effectLst/>
                          <a:latin typeface="+mj-lt"/>
                        </a:rPr>
                        <a:t>도전목표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도전목표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도전목표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(%),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도전목표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기준재료비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7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 smtClean="0">
                          <a:effectLst/>
                          <a:latin typeface="+mj-lt"/>
                        </a:rPr>
                        <a:t>목표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월대비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12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월대비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12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월대비 재료비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CP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목표재료비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RMC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VI AMT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VI Rate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 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(%),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가중평균목표재료비달성율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(12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개월물동기준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단위모델목표재료비달성율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목표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전년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월대비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 재료비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가중평균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목표재료비 달성율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재료비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목표액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최종목표재료비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+mj-lt"/>
                        </a:rPr>
                        <a:t>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55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 smtClean="0">
                          <a:effectLst/>
                          <a:latin typeface="+mj-lt"/>
                        </a:rPr>
                        <a:t>예상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월말예상재고 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백만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), 11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월말예상재고 수량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12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월대비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12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월대비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12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월대비 재료비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6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월대비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6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월대비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6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월대비 재료비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7.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예상물동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ea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구매금액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CI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Amt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CI Rate-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구입금액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양산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양산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양산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구매금액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양산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CI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Amt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양산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CI Rate-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양산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구입금액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양산재료비예상액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-VI Rate(%),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예상단가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예상단가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_`15.3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예상물동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(12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)“,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양산 재료비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예상재료비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재료비 예상액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전월대비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전월대비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전월대비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재료비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예상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3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 smtClean="0">
                          <a:effectLst/>
                          <a:latin typeface="+mj-lt"/>
                        </a:rPr>
                        <a:t>이동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(%),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 재료비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기준재료비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3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 smtClean="0">
                          <a:effectLst/>
                          <a:latin typeface="+mj-lt"/>
                        </a:rPr>
                        <a:t>이동예상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월대비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이동예상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3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 smtClean="0">
                          <a:effectLst/>
                          <a:latin typeface="+mj-lt"/>
                        </a:rPr>
                        <a:t>최종예상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최종예상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금액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최종예상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-VI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(%),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최종예상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기준재료비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40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  <a:latin typeface="+mj-lt"/>
                        </a:rPr>
                        <a:t>합계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+mj-lt"/>
                        </a:rPr>
                        <a:t>31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18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AutoShape 14"/>
          <p:cNvSpPr>
            <a:spLocks noChangeArrowheads="1"/>
          </p:cNvSpPr>
          <p:nvPr/>
        </p:nvSpPr>
        <p:spPr bwMode="auto">
          <a:xfrm rot="10800000" flipH="1">
            <a:off x="1357030" y="5921800"/>
            <a:ext cx="7392462" cy="307044"/>
          </a:xfrm>
          <a:custGeom>
            <a:avLst/>
            <a:gdLst>
              <a:gd name="G0" fmla="+- 4263 0 0"/>
              <a:gd name="G1" fmla="+- 21600 0 4263"/>
              <a:gd name="G2" fmla="*/ 4263 1 2"/>
              <a:gd name="G3" fmla="+- 21600 0 G2"/>
              <a:gd name="G4" fmla="+/ 4263 21600 2"/>
              <a:gd name="G5" fmla="+/ G1 0 2"/>
              <a:gd name="G6" fmla="*/ 21600 21600 4263"/>
              <a:gd name="G7" fmla="*/ G6 1 2"/>
              <a:gd name="G8" fmla="+- 21600 0 G7"/>
              <a:gd name="G9" fmla="*/ 21600 1 2"/>
              <a:gd name="G10" fmla="+- 4263 0 G9"/>
              <a:gd name="G11" fmla="?: G10 G8 0"/>
              <a:gd name="G12" fmla="?: G10 G7 21600"/>
              <a:gd name="T0" fmla="*/ 19468 w 21600"/>
              <a:gd name="T1" fmla="*/ 10800 h 21600"/>
              <a:gd name="T2" fmla="*/ 10800 w 21600"/>
              <a:gd name="T3" fmla="*/ 21600 h 21600"/>
              <a:gd name="T4" fmla="*/ 2132 w 21600"/>
              <a:gd name="T5" fmla="*/ 10800 h 21600"/>
              <a:gd name="T6" fmla="*/ 10800 w 21600"/>
              <a:gd name="T7" fmla="*/ 0 h 21600"/>
              <a:gd name="T8" fmla="*/ 3932 w 21600"/>
              <a:gd name="T9" fmla="*/ 3932 h 21600"/>
              <a:gd name="T10" fmla="*/ 17668 w 21600"/>
              <a:gd name="T11" fmla="*/ 1766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263" y="21600"/>
                </a:lnTo>
                <a:lnTo>
                  <a:pt x="1733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B2B2B2">
                  <a:gamma/>
                  <a:tint val="0"/>
                  <a:invGamma/>
                </a:srgbClr>
              </a:gs>
              <a:gs pos="100000">
                <a:srgbClr val="B2B2B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1054" y="6101353"/>
            <a:ext cx="8283892" cy="495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현존하는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10</a:t>
            </a:r>
            <a:r>
              <a:rPr lang="ko-KR" altLang="en-US" sz="1600" b="1" smtClean="0">
                <a:solidFill>
                  <a:schemeClr val="tx1"/>
                </a:solidFill>
              </a:rPr>
              <a:t>여종의 계획중 현실적인 관리 가능한 계획 시스템化 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344489" y="692696"/>
            <a:ext cx="8299670" cy="692150"/>
          </a:xfrm>
        </p:spPr>
        <p:txBody>
          <a:bodyPr/>
          <a:lstStyle/>
          <a:p>
            <a:r>
              <a:rPr kumimoji="1" lang="ko-KR" altLang="en-US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시스템화 여부</a:t>
            </a:r>
            <a:r>
              <a:rPr kumimoji="1" lang="en-US" altLang="ko-KR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, </a:t>
            </a:r>
            <a:r>
              <a:rPr kumimoji="1" lang="ko-KR" altLang="en-US" smtClean="0">
                <a:solidFill>
                  <a:srgbClr val="000000"/>
                </a:solidFill>
                <a:latin typeface="+mj-lt"/>
                <a:cs typeface="Arial" pitchFamily="34" charset="0"/>
              </a:rPr>
              <a:t>본부별 관리체계</a:t>
            </a:r>
            <a:r>
              <a:rPr kumimoji="1" lang="en-US" altLang="ko-KR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, </a:t>
            </a:r>
            <a:r>
              <a:rPr kumimoji="1" lang="ko-KR" altLang="en-US" smtClean="0">
                <a:solidFill>
                  <a:srgbClr val="000000"/>
                </a:solidFill>
                <a:latin typeface="+mj-lt"/>
                <a:cs typeface="Arial" pitchFamily="34" charset="0"/>
              </a:rPr>
              <a:t>목표관리 항목들에 대한 결정이 필요함 </a:t>
            </a:r>
            <a:endParaRPr lang="ko-KR" altLang="en-US" dirty="0">
              <a:latin typeface="+mj-lt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7617296" y="188640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3. </a:t>
            </a:r>
            <a:r>
              <a:rPr lang="ko-KR" altLang="en-US" sz="1600" dirty="0" smtClean="0"/>
              <a:t>리포트 표준화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08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3.5.2 </a:t>
            </a:r>
            <a:r>
              <a:rPr lang="ko-KR" altLang="en-US" dirty="0" smtClean="0"/>
              <a:t>주요 지표 경쟁사 운영 동향</a:t>
            </a:r>
            <a:r>
              <a:rPr lang="en-US" altLang="ko-KR" dirty="0" smtClean="0"/>
              <a:t>(1/2)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관리지표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경쟁사 대비 </a:t>
            </a:r>
            <a:r>
              <a:rPr lang="ko-KR" altLang="en-US" dirty="0" smtClean="0"/>
              <a:t>주요 지표</a:t>
            </a:r>
            <a:r>
              <a:rPr lang="en-US" altLang="ko-KR" dirty="0" smtClean="0"/>
              <a:t>(VI) </a:t>
            </a:r>
            <a:r>
              <a:rPr lang="ko-KR" altLang="en-US" dirty="0" smtClean="0"/>
              <a:t>관련 차이점을 분석하여 보면 </a:t>
            </a:r>
            <a:r>
              <a:rPr lang="en-US" altLang="ko-KR" dirty="0" smtClean="0"/>
              <a:t>Plan-Do-See</a:t>
            </a:r>
            <a:r>
              <a:rPr lang="ko-KR" altLang="en-US" dirty="0" smtClean="0"/>
              <a:t>를 체계적으로 수행하기 위한 구매만의 </a:t>
            </a:r>
            <a:r>
              <a:rPr lang="en-US" altLang="ko-KR" dirty="0" smtClean="0"/>
              <a:t>Category</a:t>
            </a:r>
            <a:r>
              <a:rPr lang="ko-KR" altLang="en-US" smtClean="0"/>
              <a:t>정보 관리체계 및 </a:t>
            </a:r>
            <a:r>
              <a:rPr lang="ko-KR" altLang="en-US" dirty="0" smtClean="0"/>
              <a:t>목표시스템관리를 부재가 도출됨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691541"/>
              </p:ext>
            </p:extLst>
          </p:nvPr>
        </p:nvGraphicFramePr>
        <p:xfrm>
          <a:off x="273050" y="1282784"/>
          <a:ext cx="9359901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17"/>
                <a:gridCol w="804283"/>
                <a:gridCol w="438746"/>
                <a:gridCol w="584994"/>
                <a:gridCol w="3290589"/>
                <a:gridCol w="584994"/>
                <a:gridCol w="2998178"/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개발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양산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경쟁사</a:t>
                      </a:r>
                      <a:r>
                        <a:rPr lang="en-US" altLang="ko-KR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/>
                      </a:r>
                      <a:br>
                        <a:rPr lang="en-US" altLang="ko-KR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</a:br>
                      <a:r>
                        <a:rPr lang="en-US" altLang="ko-KR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(S</a:t>
                      </a:r>
                      <a:r>
                        <a:rPr lang="ko-KR" altLang="en-US" sz="1200" b="1" i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社</a:t>
                      </a:r>
                      <a:r>
                        <a:rPr lang="en-US" altLang="ko-KR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)</a:t>
                      </a:r>
                      <a:endParaRPr lang="ko-KR" altLang="en-US" sz="1200" b="1" i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Biz</a:t>
                      </a:r>
                      <a:r>
                        <a:rPr lang="en-US" altLang="ko-KR" sz="1200" b="1" i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br>
                        <a:rPr lang="en-US" altLang="ko-KR" sz="1200" b="1" i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</a:br>
                      <a:r>
                        <a:rPr lang="ko-KR" altLang="en-US" sz="1200" b="1" i="0" baseline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관점</a:t>
                      </a:r>
                      <a:endParaRPr lang="ko-KR" altLang="en-US" sz="1200" b="1" i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K</a:t>
                      </a:r>
                    </a:p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</a:t>
                      </a:r>
                    </a:p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I</a:t>
                      </a:r>
                      <a:endParaRPr lang="ko-KR" altLang="en-US" sz="1200" b="1" i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지표</a:t>
                      </a:r>
                      <a:endParaRPr lang="en-US" altLang="ko-KR" sz="1200" b="1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CVE </a:t>
                      </a:r>
                      <a:b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(Cost Value Engineering)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지표</a:t>
                      </a:r>
                      <a:endParaRPr lang="en-US" altLang="ko-KR" sz="1200" b="1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양산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PE </a:t>
                      </a:r>
                      <a:b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(Procurement Engineering)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산식</a:t>
                      </a:r>
                      <a:endParaRPr lang="en-US" altLang="ko-KR" sz="1200" b="1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∑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목표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실적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 X 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기준기간생산량</a:t>
                      </a:r>
                      <a:endParaRPr lang="en-US" altLang="ko-KR" sz="1200" b="0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산식</a:t>
                      </a:r>
                      <a:endParaRPr lang="en-US" altLang="ko-KR" sz="1200" b="1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∑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기준 시점 입고 단가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실적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 X 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입고량</a:t>
                      </a:r>
                      <a:endParaRPr lang="en-US" altLang="ko-KR" sz="1200" b="0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상세기준</a:t>
                      </a:r>
                      <a:endParaRPr lang="ko-KR" altLang="en-US" sz="1200" b="1" i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 이전 완료 과제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당해년도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월까지</a:t>
                      </a:r>
                      <a:endParaRPr lang="en-US" altLang="ko-KR" sz="1200" b="0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기종 별 집계</a:t>
                      </a:r>
                      <a: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모델</a:t>
                      </a:r>
                      <a: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개발 단계 원가 절감 실현 금액 평가</a:t>
                      </a:r>
                      <a:endParaRPr lang="en-US" altLang="ko-KR" sz="1200" b="0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실제 절감 금액 효과 측정</a:t>
                      </a:r>
                      <a:endParaRPr lang="en-US" altLang="ko-KR" sz="1200" b="0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산정 </a:t>
                      </a:r>
                      <a:r>
                        <a:rPr lang="ko-KR" altLang="en-US" sz="1200" b="0" i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로직</a:t>
                      </a: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복잡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 지원 필수</a:t>
                      </a:r>
                      <a:endParaRPr lang="en-US" altLang="ko-KR" sz="1200" b="0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개발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구매 간 성과 배분 이슈 발생</a:t>
                      </a:r>
                      <a:endParaRPr lang="en-US" altLang="ko-KR" sz="1200" b="0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기준시점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전년도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 말</a:t>
                      </a:r>
                      <a:endParaRPr lang="en-US" altLang="ko-KR" sz="1200" b="0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자재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별 집계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파트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i="0" kern="120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b="0" i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1" i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구매관련 </a:t>
                      </a:r>
                      <a: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Part </a:t>
                      </a:r>
                      <a:r>
                        <a:rPr lang="ko-KR" altLang="en-US" sz="12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속성관리 </a:t>
                      </a:r>
                      <a: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(Category)</a:t>
                      </a:r>
                    </a:p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r>
                        <a:rPr lang="ko-KR" altLang="en-US" sz="12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별 목표설정 </a:t>
                      </a:r>
                      <a: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성과창출 </a:t>
                      </a:r>
                      <a: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평가수행 </a:t>
                      </a:r>
                      <a:endParaRPr lang="en-US" altLang="ko-KR" sz="1200" b="1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IT </a:t>
                      </a:r>
                      <a:r>
                        <a:rPr lang="ko-KR" altLang="en-US" sz="1200" b="1" i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관점</a:t>
                      </a:r>
                      <a:endParaRPr lang="ko-KR" altLang="en-US" sz="1200" b="1" i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i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Category</a:t>
                      </a:r>
                      <a:r>
                        <a:rPr lang="en-US" altLang="ko-KR" sz="1200" b="0" i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b="0" i="0" baseline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관리 시스템 지원</a:t>
                      </a:r>
                      <a:endParaRPr lang="en-US" altLang="ko-KR" sz="1200" b="0" i="0" baseline="0" dirty="0" smtClean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Category</a:t>
                      </a:r>
                      <a:r>
                        <a:rPr lang="ko-KR" altLang="en-US" sz="1200" b="0" i="0" baseline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별 목표수립</a:t>
                      </a:r>
                      <a:r>
                        <a:rPr lang="en-US" altLang="ko-KR" sz="1200" b="0" i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0" i="0" baseline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실적집계</a:t>
                      </a:r>
                      <a:r>
                        <a:rPr lang="en-US" altLang="ko-KR" sz="1200" b="0" i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b="0" i="0" baseline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및 모니터링 체계 </a:t>
                      </a:r>
                      <a:r>
                        <a:rPr lang="en-US" altLang="ko-KR" sz="1200" b="0" i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IT </a:t>
                      </a:r>
                      <a:r>
                        <a:rPr lang="ko-KR" altLang="en-US" sz="1200" b="0" i="0" baseline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지원</a:t>
                      </a:r>
                      <a:endParaRPr lang="ko-KR" altLang="en-US" sz="1200" b="0" i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자사</a:t>
                      </a:r>
                      <a:endParaRPr lang="ko-KR" altLang="en-US" sz="1200" b="1" i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Biz</a:t>
                      </a:r>
                      <a:r>
                        <a:rPr lang="en-US" altLang="ko-KR" sz="1200" b="1" i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br>
                        <a:rPr lang="en-US" altLang="ko-KR" sz="1200" b="1" i="0" baseline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</a:br>
                      <a:r>
                        <a:rPr lang="ko-KR" altLang="en-US" sz="1200" b="1" i="0" baseline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관점</a:t>
                      </a:r>
                      <a:endParaRPr lang="ko-KR" altLang="en-US" sz="1200" b="1" i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K</a:t>
                      </a:r>
                    </a:p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</a:t>
                      </a:r>
                    </a:p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I</a:t>
                      </a:r>
                      <a:endParaRPr lang="ko-KR" altLang="en-US" sz="1200" b="1" i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지표</a:t>
                      </a:r>
                      <a:endParaRPr lang="en-US" altLang="ko-KR" sz="1200" b="1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개발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 </a:t>
                      </a:r>
                      <a:b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(DEV</a:t>
                      </a:r>
                      <a:r>
                        <a:rPr lang="en-US" altLang="ko-KR" sz="1200" b="0" i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Value Improvement)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지표</a:t>
                      </a:r>
                      <a:endParaRPr lang="en-US" altLang="ko-KR" sz="1200" b="1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양산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 </a:t>
                      </a:r>
                      <a:b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(Mass Production Value Improvement)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산식</a:t>
                      </a:r>
                      <a:endParaRPr lang="en-US" altLang="ko-KR" sz="1200" b="1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개발기준단가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양산 최초입고단가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)×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입고수량</a:t>
                      </a:r>
                      <a:endParaRPr lang="ko-KR" altLang="en-US" sz="1200" b="0" i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산식</a:t>
                      </a:r>
                      <a:endParaRPr lang="en-US" altLang="ko-KR" sz="1200" b="1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양산 기준단가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구매단가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 x 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입고수량</a:t>
                      </a:r>
                      <a:endParaRPr lang="en-US" altLang="ko-KR" sz="1200" b="0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상세기준</a:t>
                      </a:r>
                      <a:endParaRPr lang="ko-KR" altLang="en-US" sz="1200" b="1" i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3663" indent="-936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전년</a:t>
                      </a:r>
                      <a:r>
                        <a:rPr lang="en-US" altLang="ko-KR" sz="1200" b="0" i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lang="ko-KR" altLang="en-US" sz="1200" b="0" i="0" kern="1200" baseline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i="0" kern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kern="1200" baseline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~ 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당해년도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7/31 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최초입고</a:t>
                      </a:r>
                      <a:endParaRPr lang="en-US" altLang="ko-KR" sz="1200" b="0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200" b="0" i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3663" indent="-936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기준시점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전년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일 구매단가</a:t>
                      </a:r>
                      <a:endParaRPr lang="en-US" altLang="ko-KR" sz="1200" b="0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양산</a:t>
                      </a:r>
                      <a: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</a:t>
                      </a:r>
                      <a:r>
                        <a:rPr lang="ko-KR" altLang="en-US" sz="12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의 경영손익 기여도 연계</a:t>
                      </a:r>
                      <a: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실현</a:t>
                      </a:r>
                      <a: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="1" i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i="0" kern="1200" baseline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미실현</a:t>
                      </a:r>
                      <a:r>
                        <a:rPr lang="en-US" altLang="ko-KR" sz="1200" b="1" i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VI)</a:t>
                      </a:r>
                      <a:endParaRPr lang="en-US" altLang="ko-KR" sz="1200" b="1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b="0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93663" indent="-936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및 양산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VI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는 파트별로 집계되고 있으며 </a:t>
                      </a:r>
                      <a:r>
                        <a:rPr lang="ko-KR" altLang="en-US" sz="12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모델 단위의 재료비 증감 상세분석을 위하여 </a:t>
                      </a:r>
                      <a: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2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BOM VI</a:t>
                      </a:r>
                      <a:r>
                        <a:rPr lang="ko-KR" altLang="en-US" sz="12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지표를 별도로 운영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중에 있음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(NPT ‘16.01 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운영예정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3663" indent="-93663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0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IT </a:t>
                      </a:r>
                      <a:r>
                        <a:rPr lang="ko-KR" altLang="en-US" sz="1200" b="1" i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관점</a:t>
                      </a:r>
                      <a:endParaRPr lang="ko-KR" altLang="en-US" sz="1200" b="1" i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i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조직 및 구매전략과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Align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된 관리체계가 없어서 수작업으로 분석 수행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전담조직 없음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조직 및 구매전략과 </a:t>
                      </a:r>
                      <a:r>
                        <a:rPr lang="en-US" altLang="ko-KR" sz="1200" b="0" i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Align</a:t>
                      </a:r>
                      <a:r>
                        <a:rPr lang="ko-KR" altLang="en-US" sz="1200" b="0" i="0" kern="120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된 관리체계의 전담 관리조직 부재</a:t>
                      </a:r>
                      <a:endParaRPr lang="ko-KR" altLang="en-US" sz="1200" b="0" i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3. </a:t>
            </a:r>
            <a:r>
              <a:rPr lang="ko-KR" altLang="en-US" sz="1600" dirty="0" smtClean="0"/>
              <a:t>리포트 표준화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34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이등변 삼각형 34"/>
          <p:cNvSpPr/>
          <p:nvPr/>
        </p:nvSpPr>
        <p:spPr bwMode="auto">
          <a:xfrm rot="16200000">
            <a:off x="2334516" y="5058841"/>
            <a:ext cx="2293918" cy="494776"/>
          </a:xfrm>
          <a:custGeom>
            <a:avLst/>
            <a:gdLst>
              <a:gd name="connsiteX0" fmla="*/ 0 w 3411876"/>
              <a:gd name="connsiteY0" fmla="*/ 551325 h 551325"/>
              <a:gd name="connsiteX1" fmla="*/ 1705938 w 3411876"/>
              <a:gd name="connsiteY1" fmla="*/ 0 h 551325"/>
              <a:gd name="connsiteX2" fmla="*/ 3411876 w 3411876"/>
              <a:gd name="connsiteY2" fmla="*/ 551325 h 551325"/>
              <a:gd name="connsiteX3" fmla="*/ 0 w 3411876"/>
              <a:gd name="connsiteY3" fmla="*/ 551325 h 551325"/>
              <a:gd name="connsiteX0" fmla="*/ 0 w 3411876"/>
              <a:gd name="connsiteY0" fmla="*/ 551325 h 551325"/>
              <a:gd name="connsiteX1" fmla="*/ 723804 w 3411876"/>
              <a:gd name="connsiteY1" fmla="*/ 0 h 551325"/>
              <a:gd name="connsiteX2" fmla="*/ 3411876 w 3411876"/>
              <a:gd name="connsiteY2" fmla="*/ 551325 h 551325"/>
              <a:gd name="connsiteX3" fmla="*/ 0 w 3411876"/>
              <a:gd name="connsiteY3" fmla="*/ 551325 h 551325"/>
              <a:gd name="connsiteX0" fmla="*/ 0 w 3411876"/>
              <a:gd name="connsiteY0" fmla="*/ 719667 h 719667"/>
              <a:gd name="connsiteX1" fmla="*/ 395228 w 3411876"/>
              <a:gd name="connsiteY1" fmla="*/ 0 h 719667"/>
              <a:gd name="connsiteX2" fmla="*/ 723804 w 3411876"/>
              <a:gd name="connsiteY2" fmla="*/ 168342 h 719667"/>
              <a:gd name="connsiteX3" fmla="*/ 3411876 w 3411876"/>
              <a:gd name="connsiteY3" fmla="*/ 719667 h 719667"/>
              <a:gd name="connsiteX4" fmla="*/ 0 w 3411876"/>
              <a:gd name="connsiteY4" fmla="*/ 719667 h 719667"/>
              <a:gd name="connsiteX0" fmla="*/ 0 w 3411876"/>
              <a:gd name="connsiteY0" fmla="*/ 729126 h 729126"/>
              <a:gd name="connsiteX1" fmla="*/ 395228 w 3411876"/>
              <a:gd name="connsiteY1" fmla="*/ 9459 h 729126"/>
              <a:gd name="connsiteX2" fmla="*/ 715337 w 3411876"/>
              <a:gd name="connsiteY2" fmla="*/ 0 h 729126"/>
              <a:gd name="connsiteX3" fmla="*/ 3411876 w 3411876"/>
              <a:gd name="connsiteY3" fmla="*/ 729126 h 729126"/>
              <a:gd name="connsiteX4" fmla="*/ 0 w 3411876"/>
              <a:gd name="connsiteY4" fmla="*/ 729126 h 729126"/>
              <a:gd name="connsiteX0" fmla="*/ 307235 w 3719111"/>
              <a:gd name="connsiteY0" fmla="*/ 729126 h 729126"/>
              <a:gd name="connsiteX1" fmla="*/ 16663 w 3719111"/>
              <a:gd name="connsiteY1" fmla="*/ 43325 h 729126"/>
              <a:gd name="connsiteX2" fmla="*/ 1022572 w 3719111"/>
              <a:gd name="connsiteY2" fmla="*/ 0 h 729126"/>
              <a:gd name="connsiteX3" fmla="*/ 3719111 w 3719111"/>
              <a:gd name="connsiteY3" fmla="*/ 729126 h 729126"/>
              <a:gd name="connsiteX4" fmla="*/ 307235 w 3719111"/>
              <a:gd name="connsiteY4" fmla="*/ 729126 h 729126"/>
              <a:gd name="connsiteX0" fmla="*/ 307235 w 3719111"/>
              <a:gd name="connsiteY0" fmla="*/ 685801 h 685801"/>
              <a:gd name="connsiteX1" fmla="*/ 16663 w 3719111"/>
              <a:gd name="connsiteY1" fmla="*/ 0 h 685801"/>
              <a:gd name="connsiteX2" fmla="*/ 1285039 w 3719111"/>
              <a:gd name="connsiteY2" fmla="*/ 303811 h 685801"/>
              <a:gd name="connsiteX3" fmla="*/ 3719111 w 3719111"/>
              <a:gd name="connsiteY3" fmla="*/ 685801 h 685801"/>
              <a:gd name="connsiteX4" fmla="*/ 307235 w 3719111"/>
              <a:gd name="connsiteY4" fmla="*/ 685801 h 685801"/>
              <a:gd name="connsiteX0" fmla="*/ 489505 w 3901381"/>
              <a:gd name="connsiteY0" fmla="*/ 397934 h 397934"/>
              <a:gd name="connsiteX1" fmla="*/ 12666 w 3901381"/>
              <a:gd name="connsiteY1" fmla="*/ 0 h 397934"/>
              <a:gd name="connsiteX2" fmla="*/ 1467309 w 3901381"/>
              <a:gd name="connsiteY2" fmla="*/ 15944 h 397934"/>
              <a:gd name="connsiteX3" fmla="*/ 3901381 w 3901381"/>
              <a:gd name="connsiteY3" fmla="*/ 397934 h 397934"/>
              <a:gd name="connsiteX4" fmla="*/ 489505 w 3901381"/>
              <a:gd name="connsiteY4" fmla="*/ 397934 h 397934"/>
              <a:gd name="connsiteX0" fmla="*/ 489505 w 3901381"/>
              <a:gd name="connsiteY0" fmla="*/ 398922 h 398922"/>
              <a:gd name="connsiteX1" fmla="*/ 12666 w 3901381"/>
              <a:gd name="connsiteY1" fmla="*/ 988 h 398922"/>
              <a:gd name="connsiteX2" fmla="*/ 1433442 w 3901381"/>
              <a:gd name="connsiteY2" fmla="*/ 0 h 398922"/>
              <a:gd name="connsiteX3" fmla="*/ 3901381 w 3901381"/>
              <a:gd name="connsiteY3" fmla="*/ 398922 h 398922"/>
              <a:gd name="connsiteX4" fmla="*/ 489505 w 3901381"/>
              <a:gd name="connsiteY4" fmla="*/ 398922 h 398922"/>
              <a:gd name="connsiteX0" fmla="*/ 447903 w 3859779"/>
              <a:gd name="connsiteY0" fmla="*/ 398922 h 398922"/>
              <a:gd name="connsiteX1" fmla="*/ 13397 w 3859779"/>
              <a:gd name="connsiteY1" fmla="*/ 990 h 398922"/>
              <a:gd name="connsiteX2" fmla="*/ 1391840 w 3859779"/>
              <a:gd name="connsiteY2" fmla="*/ 0 h 398922"/>
              <a:gd name="connsiteX3" fmla="*/ 3859779 w 3859779"/>
              <a:gd name="connsiteY3" fmla="*/ 398922 h 398922"/>
              <a:gd name="connsiteX4" fmla="*/ 447903 w 3859779"/>
              <a:gd name="connsiteY4" fmla="*/ 398922 h 398922"/>
              <a:gd name="connsiteX0" fmla="*/ 447903 w 3859779"/>
              <a:gd name="connsiteY0" fmla="*/ 398922 h 398922"/>
              <a:gd name="connsiteX1" fmla="*/ 13397 w 3859779"/>
              <a:gd name="connsiteY1" fmla="*/ 990 h 398922"/>
              <a:gd name="connsiteX2" fmla="*/ 2332085 w 3859779"/>
              <a:gd name="connsiteY2" fmla="*/ 0 h 398922"/>
              <a:gd name="connsiteX3" fmla="*/ 3859779 w 3859779"/>
              <a:gd name="connsiteY3" fmla="*/ 398922 h 398922"/>
              <a:gd name="connsiteX4" fmla="*/ 447903 w 3859779"/>
              <a:gd name="connsiteY4" fmla="*/ 398922 h 39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9779" h="398922">
                <a:moveTo>
                  <a:pt x="447903" y="398922"/>
                </a:moveTo>
                <a:cubicBezTo>
                  <a:pt x="562712" y="314255"/>
                  <a:pt x="-101412" y="85657"/>
                  <a:pt x="13397" y="990"/>
                </a:cubicBezTo>
                <a:lnTo>
                  <a:pt x="2332085" y="0"/>
                </a:lnTo>
                <a:lnTo>
                  <a:pt x="3859779" y="398922"/>
                </a:lnTo>
                <a:lnTo>
                  <a:pt x="447903" y="39892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19870" y="2708424"/>
            <a:ext cx="760722" cy="37447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GBU1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496616" y="2708672"/>
            <a:ext cx="760722" cy="37447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GBU2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473362" y="2708920"/>
            <a:ext cx="760722" cy="37447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GBU…</a:t>
            </a:r>
            <a:endParaRPr kumimoji="1" lang="ko-KR" altLang="en-US" sz="12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19870" y="5047045"/>
            <a:ext cx="2714214" cy="1393741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이등변 삼각형 34"/>
          <p:cNvSpPr/>
          <p:nvPr/>
        </p:nvSpPr>
        <p:spPr bwMode="auto">
          <a:xfrm rot="16200000">
            <a:off x="4221535" y="4250050"/>
            <a:ext cx="3830592" cy="575684"/>
          </a:xfrm>
          <a:custGeom>
            <a:avLst/>
            <a:gdLst>
              <a:gd name="connsiteX0" fmla="*/ 0 w 3411876"/>
              <a:gd name="connsiteY0" fmla="*/ 551325 h 551325"/>
              <a:gd name="connsiteX1" fmla="*/ 1705938 w 3411876"/>
              <a:gd name="connsiteY1" fmla="*/ 0 h 551325"/>
              <a:gd name="connsiteX2" fmla="*/ 3411876 w 3411876"/>
              <a:gd name="connsiteY2" fmla="*/ 551325 h 551325"/>
              <a:gd name="connsiteX3" fmla="*/ 0 w 3411876"/>
              <a:gd name="connsiteY3" fmla="*/ 551325 h 551325"/>
              <a:gd name="connsiteX0" fmla="*/ 0 w 3411876"/>
              <a:gd name="connsiteY0" fmla="*/ 551325 h 551325"/>
              <a:gd name="connsiteX1" fmla="*/ 723804 w 3411876"/>
              <a:gd name="connsiteY1" fmla="*/ 0 h 551325"/>
              <a:gd name="connsiteX2" fmla="*/ 3411876 w 3411876"/>
              <a:gd name="connsiteY2" fmla="*/ 551325 h 551325"/>
              <a:gd name="connsiteX3" fmla="*/ 0 w 3411876"/>
              <a:gd name="connsiteY3" fmla="*/ 551325 h 551325"/>
              <a:gd name="connsiteX0" fmla="*/ 0 w 3411876"/>
              <a:gd name="connsiteY0" fmla="*/ 719667 h 719667"/>
              <a:gd name="connsiteX1" fmla="*/ 395228 w 3411876"/>
              <a:gd name="connsiteY1" fmla="*/ 0 h 719667"/>
              <a:gd name="connsiteX2" fmla="*/ 723804 w 3411876"/>
              <a:gd name="connsiteY2" fmla="*/ 168342 h 719667"/>
              <a:gd name="connsiteX3" fmla="*/ 3411876 w 3411876"/>
              <a:gd name="connsiteY3" fmla="*/ 719667 h 719667"/>
              <a:gd name="connsiteX4" fmla="*/ 0 w 3411876"/>
              <a:gd name="connsiteY4" fmla="*/ 719667 h 719667"/>
              <a:gd name="connsiteX0" fmla="*/ 0 w 3411876"/>
              <a:gd name="connsiteY0" fmla="*/ 729126 h 729126"/>
              <a:gd name="connsiteX1" fmla="*/ 395228 w 3411876"/>
              <a:gd name="connsiteY1" fmla="*/ 9459 h 729126"/>
              <a:gd name="connsiteX2" fmla="*/ 715337 w 3411876"/>
              <a:gd name="connsiteY2" fmla="*/ 0 h 729126"/>
              <a:gd name="connsiteX3" fmla="*/ 3411876 w 3411876"/>
              <a:gd name="connsiteY3" fmla="*/ 729126 h 729126"/>
              <a:gd name="connsiteX4" fmla="*/ 0 w 3411876"/>
              <a:gd name="connsiteY4" fmla="*/ 729126 h 729126"/>
              <a:gd name="connsiteX0" fmla="*/ 0 w 3411876"/>
              <a:gd name="connsiteY0" fmla="*/ 719667 h 719667"/>
              <a:gd name="connsiteX1" fmla="*/ 395228 w 3411876"/>
              <a:gd name="connsiteY1" fmla="*/ 0 h 719667"/>
              <a:gd name="connsiteX2" fmla="*/ 1937009 w 3411876"/>
              <a:gd name="connsiteY2" fmla="*/ 219141 h 719667"/>
              <a:gd name="connsiteX3" fmla="*/ 3411876 w 3411876"/>
              <a:gd name="connsiteY3" fmla="*/ 719667 h 719667"/>
              <a:gd name="connsiteX4" fmla="*/ 0 w 3411876"/>
              <a:gd name="connsiteY4" fmla="*/ 719667 h 719667"/>
              <a:gd name="connsiteX0" fmla="*/ 0 w 3411876"/>
              <a:gd name="connsiteY0" fmla="*/ 500526 h 500526"/>
              <a:gd name="connsiteX1" fmla="*/ 923111 w 3411876"/>
              <a:gd name="connsiteY1" fmla="*/ 9462 h 500526"/>
              <a:gd name="connsiteX2" fmla="*/ 1937009 w 3411876"/>
              <a:gd name="connsiteY2" fmla="*/ 0 h 500526"/>
              <a:gd name="connsiteX3" fmla="*/ 3411876 w 3411876"/>
              <a:gd name="connsiteY3" fmla="*/ 500526 h 500526"/>
              <a:gd name="connsiteX4" fmla="*/ 0 w 3411876"/>
              <a:gd name="connsiteY4" fmla="*/ 500526 h 500526"/>
              <a:gd name="connsiteX0" fmla="*/ 0 w 3411876"/>
              <a:gd name="connsiteY0" fmla="*/ 529101 h 529101"/>
              <a:gd name="connsiteX1" fmla="*/ 923111 w 3411876"/>
              <a:gd name="connsiteY1" fmla="*/ 38037 h 529101"/>
              <a:gd name="connsiteX2" fmla="*/ 2081234 w 3411876"/>
              <a:gd name="connsiteY2" fmla="*/ 0 h 529101"/>
              <a:gd name="connsiteX3" fmla="*/ 3411876 w 3411876"/>
              <a:gd name="connsiteY3" fmla="*/ 529101 h 529101"/>
              <a:gd name="connsiteX4" fmla="*/ 0 w 3411876"/>
              <a:gd name="connsiteY4" fmla="*/ 529101 h 529101"/>
              <a:gd name="connsiteX0" fmla="*/ 0 w 3411876"/>
              <a:gd name="connsiteY0" fmla="*/ 529101 h 529101"/>
              <a:gd name="connsiteX1" fmla="*/ 923111 w 3411876"/>
              <a:gd name="connsiteY1" fmla="*/ 38037 h 529101"/>
              <a:gd name="connsiteX2" fmla="*/ 2021848 w 3411876"/>
              <a:gd name="connsiteY2" fmla="*/ 0 h 529101"/>
              <a:gd name="connsiteX3" fmla="*/ 3411876 w 3411876"/>
              <a:gd name="connsiteY3" fmla="*/ 529101 h 529101"/>
              <a:gd name="connsiteX4" fmla="*/ 0 w 3411876"/>
              <a:gd name="connsiteY4" fmla="*/ 529101 h 529101"/>
              <a:gd name="connsiteX0" fmla="*/ 0 w 3411876"/>
              <a:gd name="connsiteY0" fmla="*/ 529101 h 529101"/>
              <a:gd name="connsiteX1" fmla="*/ 923111 w 3411876"/>
              <a:gd name="connsiteY1" fmla="*/ 38037 h 529101"/>
              <a:gd name="connsiteX2" fmla="*/ 1987913 w 3411876"/>
              <a:gd name="connsiteY2" fmla="*/ 0 h 529101"/>
              <a:gd name="connsiteX3" fmla="*/ 3411876 w 3411876"/>
              <a:gd name="connsiteY3" fmla="*/ 529101 h 529101"/>
              <a:gd name="connsiteX4" fmla="*/ 0 w 3411876"/>
              <a:gd name="connsiteY4" fmla="*/ 529101 h 52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876" h="529101">
                <a:moveTo>
                  <a:pt x="0" y="529101"/>
                </a:moveTo>
                <a:cubicBezTo>
                  <a:pt x="114809" y="444434"/>
                  <a:pt x="808302" y="122704"/>
                  <a:pt x="923111" y="38037"/>
                </a:cubicBezTo>
                <a:lnTo>
                  <a:pt x="1987913" y="0"/>
                </a:lnTo>
                <a:lnTo>
                  <a:pt x="3411876" y="529101"/>
                </a:lnTo>
                <a:lnTo>
                  <a:pt x="0" y="52910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구매 업무만의 특성을 반영한 </a:t>
            </a:r>
            <a:r>
              <a:rPr lang="en-US" altLang="ko-KR" dirty="0" smtClean="0"/>
              <a:t>Category</a:t>
            </a:r>
            <a:r>
              <a:rPr lang="ko-KR" altLang="en-US" smtClean="0"/>
              <a:t>를 관리하고 이를 기준으로 전략</a:t>
            </a:r>
            <a:r>
              <a:rPr lang="en-US" altLang="ko-KR" dirty="0" smtClean="0"/>
              <a:t>(</a:t>
            </a:r>
            <a:r>
              <a:rPr lang="ko-KR" altLang="en-US" smtClean="0"/>
              <a:t>목표</a:t>
            </a:r>
            <a:r>
              <a:rPr lang="en-US" altLang="ko-KR" dirty="0" smtClean="0"/>
              <a:t>)</a:t>
            </a:r>
            <a:r>
              <a:rPr lang="ko-KR" altLang="en-US" smtClean="0"/>
              <a:t>수립</a:t>
            </a:r>
            <a:r>
              <a:rPr lang="en-US" altLang="ko-KR" dirty="0" smtClean="0"/>
              <a:t>, </a:t>
            </a:r>
            <a:r>
              <a:rPr lang="ko-KR" altLang="en-US" smtClean="0"/>
              <a:t>과제실행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smtClean="0"/>
              <a:t>성과평가가 일관성을 가지고 수행되고 있음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19870" y="166421"/>
            <a:ext cx="7436074" cy="276999"/>
          </a:xfrm>
        </p:spPr>
        <p:txBody>
          <a:bodyPr/>
          <a:lstStyle/>
          <a:p>
            <a:r>
              <a:rPr lang="en-US" altLang="ko-KR" dirty="0" smtClean="0"/>
              <a:t>3.5.2 </a:t>
            </a:r>
            <a:r>
              <a:rPr lang="ko-KR" altLang="en-US" dirty="0" smtClean="0"/>
              <a:t>주요 지표 경쟁사 운영 동향</a:t>
            </a:r>
            <a:r>
              <a:rPr lang="en-US" altLang="ko-KR" dirty="0" smtClean="0"/>
              <a:t>(2/2)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Category</a:t>
            </a:r>
            <a:r>
              <a:rPr lang="ko-KR" altLang="en-US" dirty="0" smtClean="0"/>
              <a:t>별 구매운영전략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 bwMode="auto">
          <a:xfrm>
            <a:off x="2805299" y="1546518"/>
            <a:ext cx="4295402" cy="442322"/>
            <a:chOff x="229226" y="1481186"/>
            <a:chExt cx="9448174" cy="442322"/>
          </a:xfrm>
        </p:grpSpPr>
        <p:sp>
          <p:nvSpPr>
            <p:cNvPr id="6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481186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en-US" altLang="ko-KR" sz="1400" b="1" kern="0" dirty="0" smtClean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Category Management</a:t>
              </a:r>
              <a:r>
                <a:rPr kumimoji="1" lang="ko-KR" altLang="en-US" sz="1400" b="1" kern="0" smtClean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를 통한 구매 전략 실행 사례</a:t>
              </a:r>
              <a:endParaRPr kumimoji="1" lang="en-US" sz="1400" b="1" kern="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772341" y="2314819"/>
            <a:ext cx="2156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u="sng" dirty="0" smtClean="0">
                <a:latin typeface="+mn-ea"/>
              </a:rPr>
              <a:t>Category Management</a:t>
            </a:r>
            <a:endParaRPr lang="ko-KR" altLang="en-US" sz="1400" b="1" u="sng" dirty="0" err="1" smtClean="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73280" y="225324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smtClean="0">
                <a:latin typeface="+mn-ea"/>
              </a:rPr>
              <a:t>전략 수행</a:t>
            </a:r>
            <a:endParaRPr lang="ko-KR" altLang="en-US" sz="1400" b="1" u="sng" dirty="0" err="1" smtClean="0">
              <a:latin typeface="+mn-ea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9534"/>
              </p:ext>
            </p:extLst>
          </p:nvPr>
        </p:nvGraphicFramePr>
        <p:xfrm>
          <a:off x="6431642" y="2640469"/>
          <a:ext cx="3127664" cy="38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664"/>
              </a:tblGrid>
              <a:tr h="1893753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kumimoji="1" lang="ko-KR" altLang="en-US" sz="1200" b="1" u="sng" dirty="0" err="1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협력사</a:t>
                      </a:r>
                      <a:r>
                        <a:rPr kumimoji="1" lang="ko-KR" altLang="en-US" sz="1200" b="1" u="sng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관리전략 차별화</a:t>
                      </a:r>
                      <a:endParaRPr lang="ko-KR" altLang="en-US" sz="1200" b="1" u="sng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200" b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공용성 </a:t>
                      </a:r>
                      <a:r>
                        <a:rPr kumimoji="1" lang="ko-KR" altLang="en-US" sz="1200" b="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</a:t>
                      </a:r>
                      <a:r>
                        <a:rPr kumimoji="1" lang="en-US" altLang="ko-KR" sz="1200" b="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1200" b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 정예화 전략</a:t>
                      </a:r>
                      <a:r>
                        <a:rPr kumimoji="1" lang="en-US" altLang="ko-KR" sz="1200" b="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1200" b="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1200" b="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Sole</a:t>
                      </a:r>
                      <a:r>
                        <a:rPr kumimoji="1" lang="ko-KR" altLang="en-US" sz="1200" b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협력사 </a:t>
                      </a:r>
                      <a:r>
                        <a:rPr kumimoji="1" lang="en-US" altLang="ko-KR" sz="1200" b="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kumimoji="1" lang="ko-KR" altLang="en-US" sz="1200" b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독점형 품목 </a:t>
                      </a:r>
                      <a:r>
                        <a:rPr kumimoji="1" lang="en-US" altLang="ko-KR" sz="1200" b="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br>
                        <a:rPr kumimoji="1" lang="en-US" altLang="ko-KR" sz="1200" b="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1200" b="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200" b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전략적 제휴</a:t>
                      </a:r>
                      <a:r>
                        <a:rPr kumimoji="1" lang="en-US" altLang="ko-KR" sz="1200" b="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Long Term</a:t>
                      </a:r>
                      <a:r>
                        <a:rPr kumimoji="1" lang="ko-KR" altLang="en-US" sz="1200" b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</a:t>
                      </a:r>
                      <a:r>
                        <a:rPr kumimoji="1" lang="en-US" altLang="ko-KR" sz="1200" b="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1200" b="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1200" b="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kumimoji="1" lang="ko-KR" altLang="en-US" sz="1200" b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전략</a:t>
                      </a:r>
                      <a:endParaRPr kumimoji="1" lang="en-US" altLang="ko-KR" sz="1200" b="0" dirty="0" smtClean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3687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kumimoji="1" lang="ko-KR" altLang="en-US" sz="1200" b="1" u="sng" dirty="0" err="1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공급망</a:t>
                      </a:r>
                      <a:r>
                        <a:rPr kumimoji="1" lang="ko-KR" altLang="en-US" sz="1200" b="1" u="sng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관리방안 차별화</a:t>
                      </a:r>
                      <a:endParaRPr lang="ko-KR" altLang="en-US" sz="1200" b="1" u="sng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kumimoji="1" lang="en-US" altLang="ko-KR" sz="1200" baseline="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20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공용성 </a:t>
                      </a:r>
                      <a:r>
                        <a:rPr kumimoji="1" lang="ko-KR" altLang="en-US" sz="120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내자 품목 </a:t>
                      </a:r>
                      <a:r>
                        <a:rPr kumimoji="1" lang="en-US" altLang="ko-KR" sz="120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JIT </a:t>
                      </a:r>
                      <a:r>
                        <a:rPr kumimoji="1" lang="ko-KR" altLang="en-US" sz="120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전략</a:t>
                      </a:r>
                      <a:r>
                        <a:rPr kumimoji="1" lang="en-US" altLang="ko-KR" sz="120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kumimoji="1" lang="en-US" altLang="ko-KR" sz="120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en-US" altLang="ko-KR" sz="120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SCM </a:t>
                      </a:r>
                      <a:r>
                        <a:rPr kumimoji="1" lang="ko-KR" altLang="en-US" sz="120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리스크 관리 </a:t>
                      </a:r>
                      <a:r>
                        <a:rPr kumimoji="1" lang="en-US" altLang="ko-KR" sz="120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120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싱글 소스 비중 축소</a:t>
                      </a:r>
                      <a:endParaRPr kumimoji="1" lang="en-US" altLang="ko-KR" sz="1200" dirty="0" smtClean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209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kumimoji="1" lang="ko-KR" altLang="en-US" sz="1200" b="1" u="sng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주체 차별화</a:t>
                      </a:r>
                      <a:r>
                        <a:rPr kumimoji="1" lang="en-US" altLang="ko-KR" sz="1200" b="1" u="sng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1200" b="1" u="sng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통합구매 </a:t>
                      </a:r>
                      <a:r>
                        <a:rPr kumimoji="1" lang="en-US" altLang="ko-KR" sz="1200" b="1" u="sng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kumimoji="1" lang="ko-KR" altLang="en-US" sz="1200" b="1" u="sng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</a:t>
                      </a:r>
                      <a:r>
                        <a:rPr kumimoji="1" lang="en-US" altLang="ko-KR" sz="1200" b="1" u="sng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u="sng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120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일반자재</a:t>
                      </a:r>
                      <a:r>
                        <a:rPr kumimoji="1" lang="en-US" altLang="ko-KR" sz="120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20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공용성 품목 </a:t>
                      </a:r>
                      <a:r>
                        <a:rPr kumimoji="1" lang="en-US" altLang="ko-KR" sz="1200" dirty="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1" lang="ko-KR" altLang="en-US" sz="1200" smtClean="0">
                          <a:ln>
                            <a:solidFill>
                              <a:schemeClr val="bg1">
                                <a:lumMod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구매</a:t>
                      </a:r>
                      <a:endParaRPr kumimoji="1" lang="ko-KR" altLang="en-US" sz="1200" b="0" i="0" u="none" strike="noStrike" cap="none" normalizeH="0" baseline="0" smtClean="0"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오각형 32"/>
          <p:cNvSpPr/>
          <p:nvPr/>
        </p:nvSpPr>
        <p:spPr bwMode="auto">
          <a:xfrm rot="5400000">
            <a:off x="4206805" y="4751256"/>
            <a:ext cx="1224138" cy="2180021"/>
          </a:xfrm>
          <a:prstGeom prst="homePlate">
            <a:avLst>
              <a:gd name="adj" fmla="val 26484"/>
            </a:avLst>
          </a:prstGeom>
          <a:solidFill>
            <a:schemeClr val="bg1">
              <a:lumMod val="50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오각형 31"/>
          <p:cNvSpPr/>
          <p:nvPr/>
        </p:nvSpPr>
        <p:spPr bwMode="auto">
          <a:xfrm rot="5400000">
            <a:off x="4206805" y="4067179"/>
            <a:ext cx="1224138" cy="2180021"/>
          </a:xfrm>
          <a:prstGeom prst="homePlate">
            <a:avLst>
              <a:gd name="adj" fmla="val 26484"/>
            </a:avLst>
          </a:prstGeom>
          <a:solidFill>
            <a:schemeClr val="bg1">
              <a:lumMod val="50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각형 30"/>
          <p:cNvSpPr/>
          <p:nvPr/>
        </p:nvSpPr>
        <p:spPr bwMode="auto">
          <a:xfrm rot="5400000">
            <a:off x="4206805" y="3383104"/>
            <a:ext cx="1224138" cy="2180021"/>
          </a:xfrm>
          <a:prstGeom prst="homePlate">
            <a:avLst>
              <a:gd name="adj" fmla="val 26484"/>
            </a:avLst>
          </a:prstGeom>
          <a:solidFill>
            <a:schemeClr val="bg1">
              <a:lumMod val="50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오각형 29"/>
          <p:cNvSpPr/>
          <p:nvPr/>
        </p:nvSpPr>
        <p:spPr bwMode="auto">
          <a:xfrm rot="5400000">
            <a:off x="4206805" y="2699029"/>
            <a:ext cx="1224138" cy="2180021"/>
          </a:xfrm>
          <a:prstGeom prst="homePlate">
            <a:avLst>
              <a:gd name="adj" fmla="val 26484"/>
            </a:avLst>
          </a:prstGeom>
          <a:solidFill>
            <a:schemeClr val="bg1">
              <a:lumMod val="50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오각형 11"/>
          <p:cNvSpPr/>
          <p:nvPr/>
        </p:nvSpPr>
        <p:spPr bwMode="auto">
          <a:xfrm rot="5400000">
            <a:off x="4278813" y="2086963"/>
            <a:ext cx="1080121" cy="2180021"/>
          </a:xfrm>
          <a:prstGeom prst="homePlate">
            <a:avLst>
              <a:gd name="adj" fmla="val 26484"/>
            </a:avLst>
          </a:prstGeom>
          <a:solidFill>
            <a:schemeClr val="bg1">
              <a:lumMod val="50000"/>
            </a:schemeClr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04234" y="2287909"/>
            <a:ext cx="1555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dirty="0" smtClean="0">
                <a:latin typeface="+mn-ea"/>
              </a:rPr>
              <a:t>실행 </a:t>
            </a:r>
            <a:r>
              <a:rPr lang="en-US" altLang="ko-KR" sz="1400" b="1" u="sng" dirty="0" smtClean="0">
                <a:latin typeface="+mn-ea"/>
              </a:rPr>
              <a:t>Framework</a:t>
            </a:r>
            <a:endParaRPr lang="ko-KR" altLang="en-US" sz="1400" b="1" u="sng" dirty="0" err="1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04827" y="2850386"/>
            <a:ext cx="1143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T/Q/C </a:t>
            </a:r>
            <a:r>
              <a:rPr lang="en-US" altLang="ko-KR" sz="1400" b="1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b="1" smtClean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smtClean="0">
                <a:solidFill>
                  <a:schemeClr val="bg1"/>
                </a:solidFill>
                <a:latin typeface="+mn-ea"/>
              </a:rPr>
              <a:t>Needs </a:t>
            </a:r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조사</a:t>
            </a:r>
            <a:endParaRPr lang="ko-KR" altLang="en-US" sz="1400" b="1" dirty="0" err="1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9263" y="3678892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분석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기술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공급사 등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400" b="1" dirty="0" err="1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0003" y="4437112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품목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latin typeface="+mn-ea"/>
              </a:rPr>
            </a:br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전략 수립</a:t>
            </a:r>
            <a:endParaRPr lang="ko-KR" altLang="en-US" sz="1400" b="1" dirty="0" err="1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16662" y="51316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추진과제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실행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58925" y="587485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성과 평가</a:t>
            </a:r>
          </a:p>
        </p:txBody>
      </p:sp>
      <p:cxnSp>
        <p:nvCxnSpPr>
          <p:cNvPr id="46" name="꺾인 연결선 45"/>
          <p:cNvCxnSpPr>
            <a:stCxn id="33" idx="3"/>
            <a:endCxn id="12" idx="0"/>
          </p:cNvCxnSpPr>
          <p:nvPr/>
        </p:nvCxnSpPr>
        <p:spPr>
          <a:xfrm rot="5400000" flipH="1" flipV="1">
            <a:off x="3654183" y="4198635"/>
            <a:ext cx="3419392" cy="1090010"/>
          </a:xfrm>
          <a:prstGeom prst="bentConnector4">
            <a:avLst>
              <a:gd name="adj1" fmla="val -1721"/>
              <a:gd name="adj2" fmla="val 12606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 bwMode="auto">
          <a:xfrm>
            <a:off x="625793" y="5142489"/>
            <a:ext cx="5760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 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625793" y="5548227"/>
            <a:ext cx="5760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 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625793" y="5953964"/>
            <a:ext cx="5760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 3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1604275" y="5159206"/>
            <a:ext cx="5760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 4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1604275" y="5564944"/>
            <a:ext cx="5760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 5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1604275" y="5970681"/>
            <a:ext cx="5760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 6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2573760" y="5159206"/>
            <a:ext cx="5760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 7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2565823" y="5569068"/>
            <a:ext cx="5760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 8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2573760" y="5978931"/>
            <a:ext cx="5760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 9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43578" y="3105951"/>
            <a:ext cx="727952" cy="1678128"/>
            <a:chOff x="543578" y="3356992"/>
            <a:chExt cx="727952" cy="1481180"/>
          </a:xfrm>
        </p:grpSpPr>
        <p:sp>
          <p:nvSpPr>
            <p:cNvPr id="45" name="모서리가 둥근 직사각형 44"/>
            <p:cNvSpPr/>
            <p:nvPr/>
          </p:nvSpPr>
          <p:spPr bwMode="auto">
            <a:xfrm>
              <a:off x="678962" y="3474064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Part1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 bwMode="auto">
            <a:xfrm>
              <a:off x="687214" y="3976098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Part2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 bwMode="auto">
            <a:xfrm>
              <a:off x="695466" y="4478132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Part3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 bwMode="auto">
            <a:xfrm>
              <a:off x="611270" y="3415528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Part1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 bwMode="auto">
            <a:xfrm>
              <a:off x="619522" y="3917562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Part1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 bwMode="auto">
            <a:xfrm>
              <a:off x="627774" y="4419596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Part1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543578" y="3356992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Part1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 bwMode="auto">
            <a:xfrm>
              <a:off x="551830" y="3859026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Part2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 bwMode="auto">
            <a:xfrm>
              <a:off x="560082" y="4361060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Part3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5" name="직사각형 74"/>
          <p:cNvSpPr/>
          <p:nvPr/>
        </p:nvSpPr>
        <p:spPr bwMode="auto">
          <a:xfrm rot="5400000">
            <a:off x="-279586" y="5660183"/>
            <a:ext cx="1391408" cy="165131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marR="0" lvl="0" indent="-87313" algn="ctr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kern="0" noProof="0" dirty="0" smtClean="0">
                <a:solidFill>
                  <a:srgbClr val="000000"/>
                </a:solidFill>
                <a:cs typeface="Arial" pitchFamily="34" charset="0"/>
              </a:rPr>
              <a:t>Category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 rot="5400000">
            <a:off x="-465490" y="3904990"/>
            <a:ext cx="1763209" cy="165131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marR="0" lvl="0" indent="-87313" algn="ctr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kern="0" noProof="0" dirty="0" smtClean="0">
                <a:solidFill>
                  <a:srgbClr val="000000"/>
                </a:solidFill>
                <a:cs typeface="Arial" pitchFamily="34" charset="0"/>
              </a:rPr>
              <a:t>Part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527909" y="3105951"/>
            <a:ext cx="727952" cy="1678128"/>
            <a:chOff x="543578" y="3356992"/>
            <a:chExt cx="727952" cy="1481180"/>
          </a:xfrm>
        </p:grpSpPr>
        <p:sp>
          <p:nvSpPr>
            <p:cNvPr id="96" name="모서리가 둥근 직사각형 95"/>
            <p:cNvSpPr/>
            <p:nvPr/>
          </p:nvSpPr>
          <p:spPr bwMode="auto">
            <a:xfrm>
              <a:off x="678962" y="3474064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Part1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 bwMode="auto">
            <a:xfrm>
              <a:off x="687214" y="3976098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Part2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 bwMode="auto">
            <a:xfrm>
              <a:off x="695466" y="4478132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Part3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 bwMode="auto">
            <a:xfrm>
              <a:off x="611270" y="3415528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Part1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 bwMode="auto">
            <a:xfrm>
              <a:off x="619522" y="3917562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Part1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 bwMode="auto">
            <a:xfrm>
              <a:off x="627774" y="4419596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Part1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 bwMode="auto">
            <a:xfrm>
              <a:off x="543578" y="3356992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Part4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 bwMode="auto">
            <a:xfrm>
              <a:off x="551830" y="3859026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Part5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 bwMode="auto">
            <a:xfrm>
              <a:off x="560082" y="4361060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Part6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2495306" y="3105951"/>
            <a:ext cx="727952" cy="1678128"/>
            <a:chOff x="543578" y="3356992"/>
            <a:chExt cx="727952" cy="1481180"/>
          </a:xfrm>
        </p:grpSpPr>
        <p:sp>
          <p:nvSpPr>
            <p:cNvPr id="106" name="모서리가 둥근 직사각형 105"/>
            <p:cNvSpPr/>
            <p:nvPr/>
          </p:nvSpPr>
          <p:spPr bwMode="auto">
            <a:xfrm>
              <a:off x="678962" y="3474064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Part1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 bwMode="auto">
            <a:xfrm>
              <a:off x="687214" y="3976098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Part2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 bwMode="auto">
            <a:xfrm>
              <a:off x="695466" y="4478132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Part3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 bwMode="auto">
            <a:xfrm>
              <a:off x="611270" y="3415528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Part1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 bwMode="auto">
            <a:xfrm>
              <a:off x="619522" y="3917562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Part1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 bwMode="auto">
            <a:xfrm>
              <a:off x="627774" y="4419596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Part1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 bwMode="auto">
            <a:xfrm>
              <a:off x="543578" y="3356992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Part7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 bwMode="auto">
            <a:xfrm>
              <a:off x="551830" y="3859026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Part8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 bwMode="auto">
            <a:xfrm>
              <a:off x="560082" y="4361060"/>
              <a:ext cx="576064" cy="36004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Part9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5" name="직사각형 114"/>
          <p:cNvSpPr/>
          <p:nvPr/>
        </p:nvSpPr>
        <p:spPr bwMode="auto">
          <a:xfrm rot="5400000">
            <a:off x="271677" y="2770123"/>
            <a:ext cx="288528" cy="165131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marR="0" lvl="0" indent="-87313" algn="ctr" defTabSz="7620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kern="0" smtClean="0">
                <a:solidFill>
                  <a:srgbClr val="000000"/>
                </a:solidFill>
                <a:cs typeface="Arial" pitchFamily="34" charset="0"/>
              </a:rPr>
              <a:t>조직</a:t>
            </a:r>
            <a:endParaRPr kumimoji="1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itchFamily="34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78962" y="3033944"/>
            <a:ext cx="247086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653175" y="4943398"/>
            <a:ext cx="247086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이등변 삼각형 21"/>
          <p:cNvSpPr/>
          <p:nvPr/>
        </p:nvSpPr>
        <p:spPr bwMode="auto">
          <a:xfrm rot="10800000">
            <a:off x="612198" y="4869160"/>
            <a:ext cx="2520819" cy="23406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3. </a:t>
            </a:r>
            <a:r>
              <a:rPr lang="ko-KR" altLang="en-US" sz="1600" dirty="0" smtClean="0"/>
              <a:t>리포트 표준화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40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/>
          <p:cNvSpPr/>
          <p:nvPr/>
        </p:nvSpPr>
        <p:spPr bwMode="auto">
          <a:xfrm>
            <a:off x="1352600" y="1801691"/>
            <a:ext cx="3312368" cy="3764526"/>
          </a:xfrm>
          <a:prstGeom prst="roundRect">
            <a:avLst>
              <a:gd name="adj" fmla="val 3481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u="sng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NPT(</a:t>
            </a:r>
            <a:r>
              <a:rPr kumimoji="1" lang="en-US" altLang="ko-KR" sz="1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New </a:t>
            </a:r>
            <a:r>
              <a:rPr kumimoji="1" lang="en-US" altLang="ko-KR" sz="14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Plantopia</a:t>
            </a:r>
            <a:r>
              <a:rPr kumimoji="1" lang="en-US" altLang="ko-KR" sz="14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)</a:t>
            </a:r>
            <a:endParaRPr kumimoji="1" lang="ko-KR" altLang="en-US" sz="1400" b="1" i="0" u="sng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1456448" y="2420887"/>
            <a:ext cx="1529476" cy="30837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3087191" y="2420887"/>
            <a:ext cx="1487192" cy="30837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70998" y="2270906"/>
            <a:ext cx="980838" cy="1524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3663" marR="0" indent="-93663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기준단가 </a:t>
            </a:r>
            <a:r>
              <a:rPr kumimoji="1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lt"/>
              </a:rPr>
              <a:t>4.1 New </a:t>
            </a:r>
            <a:r>
              <a:rPr lang="en-US" altLang="ko-KR" dirty="0" err="1" smtClean="0">
                <a:latin typeface="+mj-lt"/>
              </a:rPr>
              <a:t>Plantopia</a:t>
            </a:r>
            <a:r>
              <a:rPr lang="en-US" altLang="ko-KR" dirty="0" smtClean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현황</a:t>
            </a:r>
            <a:endParaRPr lang="ko-KR" altLang="en-US" dirty="0">
              <a:latin typeface="+mj-lt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1514572" y="2577254"/>
            <a:ext cx="1371224" cy="855551"/>
          </a:xfrm>
          <a:prstGeom prst="roundRect">
            <a:avLst>
              <a:gd name="adj" fmla="val 1207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결산모듈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3247668" y="2567729"/>
            <a:ext cx="1209344" cy="861271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MIS Dashboard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3247668" y="3501008"/>
            <a:ext cx="1209344" cy="1884531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MIS Report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1514572" y="3605591"/>
            <a:ext cx="1371224" cy="1827651"/>
          </a:xfrm>
          <a:prstGeom prst="roundRect">
            <a:avLst>
              <a:gd name="adj" fmla="val 7355"/>
            </a:avLst>
          </a:prstGeom>
          <a:solidFill>
            <a:schemeClr val="bg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VI System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6448" y="2143889"/>
            <a:ext cx="152947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atin typeface="+mj-lt"/>
              </a:rPr>
              <a:t>결산</a:t>
            </a:r>
            <a:r>
              <a:rPr lang="ko-KR" altLang="en-US" sz="1200" b="1" dirty="0" err="1">
                <a:latin typeface="+mj-lt"/>
              </a:rPr>
              <a:t>계</a:t>
            </a:r>
            <a:endParaRPr lang="ko-KR" altLang="en-US" sz="1200" b="1" dirty="0" smtClean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087191" y="2143889"/>
            <a:ext cx="148719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atin typeface="+mj-lt"/>
              </a:rPr>
              <a:t>정보계</a:t>
            </a:r>
            <a:endParaRPr lang="ko-KR" altLang="en-US" sz="1200" b="1" dirty="0" smtClean="0">
              <a:latin typeface="+mj-lt"/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4736978" y="3469527"/>
            <a:ext cx="893569" cy="7043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ARS</a:t>
            </a:r>
            <a:endParaRPr kumimoji="1" lang="ko-KR" altLang="en-US" sz="1000" b="1" dirty="0">
              <a:solidFill>
                <a:srgbClr val="00000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4746005" y="4862029"/>
            <a:ext cx="893569" cy="7043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b="1" dirty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EDW</a:t>
            </a:r>
            <a:endParaRPr kumimoji="1" lang="ko-KR" altLang="en-US" sz="1000" b="1" dirty="0">
              <a:solidFill>
                <a:srgbClr val="000000"/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/>
          <p:cNvCxnSpPr>
            <a:stCxn id="77" idx="0"/>
            <a:endCxn id="76" idx="2"/>
          </p:cNvCxnSpPr>
          <p:nvPr/>
        </p:nvCxnSpPr>
        <p:spPr>
          <a:xfrm flipH="1" flipV="1">
            <a:off x="5183763" y="4173878"/>
            <a:ext cx="9027" cy="6881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6" idx="1"/>
            <a:endCxn id="64" idx="3"/>
          </p:cNvCxnSpPr>
          <p:nvPr/>
        </p:nvCxnSpPr>
        <p:spPr>
          <a:xfrm flipH="1" flipV="1">
            <a:off x="4457012" y="2998365"/>
            <a:ext cx="279966" cy="82333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그룹 100"/>
          <p:cNvGrpSpPr/>
          <p:nvPr/>
        </p:nvGrpSpPr>
        <p:grpSpPr bwMode="auto">
          <a:xfrm>
            <a:off x="129034" y="1297635"/>
            <a:ext cx="5510540" cy="360000"/>
            <a:chOff x="229226" y="1563508"/>
            <a:chExt cx="9448174" cy="360000"/>
          </a:xfrm>
        </p:grpSpPr>
        <p:sp>
          <p:nvSpPr>
            <p:cNvPr id="104" name="Rectangle 39"/>
            <p:cNvSpPr/>
            <p:nvPr>
              <p:custDataLst>
                <p:tags r:id="rId2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현 </a:t>
              </a:r>
              <a:r>
                <a:rPr kumimoji="1" lang="en-US" altLang="ko-KR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New </a:t>
              </a:r>
              <a:r>
                <a:rPr kumimoji="1" lang="en-US" altLang="ko-KR" sz="1400" b="1" kern="0" dirty="0" err="1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Plantopia</a:t>
              </a:r>
              <a:r>
                <a:rPr kumimoji="1" lang="en-US" altLang="ko-KR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구조</a:t>
              </a:r>
              <a:r>
                <a:rPr kumimoji="1" lang="en-US" altLang="ko-KR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(</a:t>
              </a: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구매영역</a:t>
              </a:r>
              <a:r>
                <a:rPr kumimoji="1" lang="en-US" altLang="ko-KR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) - VI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05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그룹 105"/>
          <p:cNvGrpSpPr/>
          <p:nvPr/>
        </p:nvGrpSpPr>
        <p:grpSpPr bwMode="auto">
          <a:xfrm>
            <a:off x="5817096" y="1297635"/>
            <a:ext cx="3816424" cy="360000"/>
            <a:chOff x="229226" y="1563508"/>
            <a:chExt cx="9448174" cy="360000"/>
          </a:xfrm>
        </p:grpSpPr>
        <p:sp>
          <p:nvSpPr>
            <p:cNvPr id="107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구매 </a:t>
              </a:r>
              <a:r>
                <a:rPr kumimoji="1" lang="en-US" altLang="ko-KR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DW </a:t>
              </a: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방향성</a:t>
              </a:r>
              <a:r>
                <a:rPr kumimoji="1" lang="en-US" altLang="ko-KR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(VI Data)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08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9" name="모서리가 둥근 직사각형 108"/>
          <p:cNvSpPr/>
          <p:nvPr/>
        </p:nvSpPr>
        <p:spPr bwMode="auto">
          <a:xfrm>
            <a:off x="4736976" y="2122745"/>
            <a:ext cx="893569" cy="7043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PU-SIS 2.0</a:t>
            </a:r>
            <a:endParaRPr kumimoji="1" lang="ko-KR" altLang="en-US" sz="1000" b="1" dirty="0">
              <a:solidFill>
                <a:srgbClr val="000000"/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10" name="직선 화살표 연결선 109"/>
          <p:cNvCxnSpPr>
            <a:stCxn id="109" idx="2"/>
            <a:endCxn id="76" idx="0"/>
          </p:cNvCxnSpPr>
          <p:nvPr/>
        </p:nvCxnSpPr>
        <p:spPr>
          <a:xfrm>
            <a:off x="5183761" y="2827096"/>
            <a:ext cx="2" cy="64243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68" idx="3"/>
            <a:endCxn id="64" idx="1"/>
          </p:cNvCxnSpPr>
          <p:nvPr/>
        </p:nvCxnSpPr>
        <p:spPr>
          <a:xfrm flipV="1">
            <a:off x="2885796" y="2998365"/>
            <a:ext cx="361872" cy="1521052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 bwMode="auto">
          <a:xfrm>
            <a:off x="170998" y="2054882"/>
            <a:ext cx="980838" cy="2177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GERP </a:t>
            </a:r>
            <a:r>
              <a:rPr kumimoji="1" lang="ko-KR" altLang="en-US" sz="1000" b="1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생산</a:t>
            </a:r>
            <a:r>
              <a:rPr kumimoji="1" lang="en-US" altLang="ko-KR" sz="10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(PO)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19" name="직선 화살표 연결선 118"/>
          <p:cNvCxnSpPr>
            <a:stCxn id="118" idx="3"/>
            <a:endCxn id="68" idx="1"/>
          </p:cNvCxnSpPr>
          <p:nvPr/>
        </p:nvCxnSpPr>
        <p:spPr>
          <a:xfrm>
            <a:off x="1151836" y="2163755"/>
            <a:ext cx="362736" cy="235566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54201"/>
              </p:ext>
            </p:extLst>
          </p:nvPr>
        </p:nvGraphicFramePr>
        <p:xfrm>
          <a:off x="5817096" y="1807178"/>
          <a:ext cx="3888432" cy="46460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985"/>
                <a:gridCol w="1158183"/>
                <a:gridCol w="1102547"/>
                <a:gridCol w="1273717"/>
              </a:tblGrid>
              <a:tr h="270349"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215" marR="6215" marT="621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데이터방향</a:t>
                      </a:r>
                      <a:endParaRPr lang="en-US" sz="1200" b="1" i="0" u="none" strike="noStrike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15" marR="6215" marT="621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lt"/>
                          <a:ea typeface="+mn-ea"/>
                        </a:rPr>
                        <a:t>장점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215" marR="6215" marT="621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단점</a:t>
                      </a:r>
                      <a:endParaRPr lang="en-US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215" marR="6215" marT="621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58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u="none" strike="noStrike" dirty="0" smtClean="0">
                          <a:effectLst/>
                          <a:latin typeface="+mj-lt"/>
                        </a:rPr>
                        <a:t>1</a:t>
                      </a:r>
                      <a:r>
                        <a:rPr lang="ko-KR" altLang="en-US" sz="1200" b="1" u="none" strike="noStrike" dirty="0" smtClean="0">
                          <a:effectLst/>
                          <a:latin typeface="+mj-lt"/>
                        </a:rPr>
                        <a:t>안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215" marR="6215" marT="621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215" marR="6215" marT="621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구매데이터와 </a:t>
                      </a:r>
                      <a:r>
                        <a:rPr kumimoji="1" lang="en-US" altLang="ko-KR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VI</a:t>
                      </a: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</a:t>
                      </a:r>
                      <a:r>
                        <a:rPr kumimoji="1" lang="ko-KR" altLang="en-US" sz="1100" kern="120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연결된 </a:t>
                      </a:r>
                      <a:r>
                        <a:rPr kumimoji="1" lang="en-US" altLang="ko-KR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1" lang="ko-KR" altLang="en-US" sz="1100" kern="120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 </a:t>
                      </a: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kumimoji="1" lang="en-US" altLang="ko-KR" sz="1100" kern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15" marR="6215" marT="621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ctr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 데이터의 시점차이 발생</a:t>
                      </a:r>
                      <a:endParaRPr kumimoji="1" lang="en-US" altLang="ko-KR" sz="1100" kern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3663" indent="-93663" algn="l" defTabSz="914400" rtl="0" eaLnBrk="1" fontAlgn="ctr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성능</a:t>
                      </a:r>
                      <a:endParaRPr kumimoji="1" lang="en-US" altLang="ko-KR" sz="1100" kern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3663" indent="-93663" algn="l" defTabSz="914400" rtl="0" eaLnBrk="1" fontAlgn="ctr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중복개발</a:t>
                      </a:r>
                      <a:endParaRPr kumimoji="1" lang="en-US" altLang="ko-KR" sz="1100" kern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3663" indent="-93663" algn="l" defTabSz="914400" rtl="0" eaLnBrk="1" fontAlgn="ctr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중복</a:t>
                      </a:r>
                      <a:endParaRPr kumimoji="1" lang="ko-KR" altLang="en-US" sz="1100" kern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15" marR="6215" marT="621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8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215" marR="6215" marT="621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215" marR="6215" marT="621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구매데이터와 </a:t>
                      </a:r>
                      <a:r>
                        <a:rPr kumimoji="1" lang="en-US" altLang="ko-KR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VI</a:t>
                      </a: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연결된 분석 가능</a:t>
                      </a:r>
                      <a:endParaRPr kumimoji="1" lang="en-US" altLang="ko-KR" sz="1100" kern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3663" marR="0" indent="-93663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중복</a:t>
                      </a:r>
                      <a:r>
                        <a:rPr kumimoji="1" lang="en-US" altLang="ko-KR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 marL="6215" marR="6215" marT="621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중복개발</a:t>
                      </a:r>
                      <a:endParaRPr kumimoji="1" lang="en-US" altLang="ko-KR" sz="1100" kern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3663" marR="0" indent="-93663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데이터 재 작업</a:t>
                      </a:r>
                      <a:endParaRPr kumimoji="1" lang="en-US" altLang="ko-KR" sz="1100" kern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3663" marR="0" indent="-93663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성능 부족으로 </a:t>
                      </a:r>
                      <a:r>
                        <a:rPr kumimoji="1" lang="en-US" altLang="ko-KR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1" lang="ko-KR" altLang="en-US" sz="1100" kern="120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인한 속도저하 </a:t>
                      </a:r>
                      <a:r>
                        <a:rPr kumimoji="1" lang="en-US" altLang="ko-KR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kumimoji="1" lang="en-US" altLang="ko-KR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1" lang="ko-KR" altLang="en-US" sz="1100" kern="120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예상</a:t>
                      </a:r>
                      <a:endParaRPr kumimoji="1" lang="ko-KR" altLang="en-US" sz="1100" kern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3663" indent="-93663" algn="l" defTabSz="914400" rtl="0" eaLnBrk="1" fontAlgn="ctr" latinLnBrk="1" hangingPunct="1">
                        <a:buFont typeface="Arial" panose="020B0604020202020204" pitchFamily="34" charset="0"/>
                        <a:buChar char="•"/>
                      </a:pPr>
                      <a:endParaRPr kumimoji="1" lang="ko-KR" altLang="en-US" sz="1100" kern="12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15" marR="6215" marT="621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85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돋움" panose="020B0600000101010101" pitchFamily="50" charset="-127"/>
                        </a:rPr>
                        <a:t>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215" marR="6215" marT="621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215" marR="6215" marT="621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ctr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중복</a:t>
                      </a:r>
                      <a:r>
                        <a:rPr kumimoji="1" lang="en-US" altLang="ko-KR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  <a:p>
                      <a:pPr marL="93663" indent="-93663" algn="l" defTabSz="914400" rtl="0" eaLnBrk="1" fontAlgn="ctr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성능</a:t>
                      </a:r>
                    </a:p>
                  </a:txBody>
                  <a:tcPr marL="6215" marR="6215" marT="621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defTabSz="914400" rtl="0" eaLnBrk="1" fontAlgn="ctr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ko-KR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DW</a:t>
                      </a: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</a:t>
                      </a:r>
                      <a:r>
                        <a:rPr kumimoji="1" lang="en-US" altLang="ko-KR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VI</a:t>
                      </a: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제외한 데이터 분석</a:t>
                      </a:r>
                      <a:endParaRPr kumimoji="1" lang="en-US" altLang="ko-KR" sz="1100" kern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3663" indent="-93663" algn="l" defTabSz="914400" rtl="0" eaLnBrk="1" fontAlgn="ctr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분석접속경로 이원화</a:t>
                      </a:r>
                      <a:endParaRPr kumimoji="1" lang="en-US" altLang="ko-KR" sz="1100" kern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93663" indent="-93663" algn="l" defTabSz="914400" rtl="0" eaLnBrk="1" fontAlgn="ctr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요구사항 중 </a:t>
                      </a:r>
                      <a:r>
                        <a:rPr kumimoji="1" lang="en-US" altLang="ko-KR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NPT VI</a:t>
                      </a:r>
                      <a:r>
                        <a:rPr kumimoji="1" lang="ko-KR" altLang="en-US" sz="1100" kern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데이터로 충족되지 않을 경우 </a:t>
                      </a:r>
                    </a:p>
                  </a:txBody>
                  <a:tcPr marL="6215" marR="6215" marT="621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6177136" y="3526409"/>
            <a:ext cx="1048821" cy="1374785"/>
            <a:chOff x="6177136" y="4908992"/>
            <a:chExt cx="1048821" cy="1374785"/>
          </a:xfrm>
        </p:grpSpPr>
        <p:sp>
          <p:nvSpPr>
            <p:cNvPr id="149" name="타원 148"/>
            <p:cNvSpPr/>
            <p:nvPr/>
          </p:nvSpPr>
          <p:spPr bwMode="auto">
            <a:xfrm>
              <a:off x="6353556" y="5054124"/>
              <a:ext cx="871297" cy="48153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50" name="타원 149"/>
            <p:cNvSpPr/>
            <p:nvPr/>
          </p:nvSpPr>
          <p:spPr bwMode="auto">
            <a:xfrm>
              <a:off x="6354660" y="5802244"/>
              <a:ext cx="871297" cy="481533"/>
            </a:xfrm>
            <a:prstGeom prst="ellips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900" dirty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51" name="타원 150"/>
            <p:cNvSpPr/>
            <p:nvPr/>
          </p:nvSpPr>
          <p:spPr bwMode="auto">
            <a:xfrm>
              <a:off x="6790308" y="5926972"/>
              <a:ext cx="396044" cy="306237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VI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186761" y="490899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+mj-lt"/>
                </a:rPr>
                <a:t>NPT</a:t>
              </a:r>
              <a:endParaRPr lang="ko-KR" altLang="en-US" sz="1000" b="1" dirty="0" err="1" smtClean="0">
                <a:latin typeface="+mj-lt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177136" y="5596271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구매</a:t>
              </a:r>
              <a:r>
                <a:rPr lang="en-US" altLang="ko-KR" sz="1000" b="1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DW</a:t>
              </a:r>
              <a:endParaRPr lang="ko-KR" alt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154" name="직선 화살표 연결선 153"/>
            <p:cNvCxnSpPr>
              <a:stCxn id="150" idx="0"/>
              <a:endCxn id="149" idx="4"/>
            </p:cNvCxnSpPr>
            <p:nvPr/>
          </p:nvCxnSpPr>
          <p:spPr>
            <a:xfrm flipH="1" flipV="1">
              <a:off x="6789205" y="5535657"/>
              <a:ext cx="1104" cy="2665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>
            <a:off x="6177136" y="2065840"/>
            <a:ext cx="1068071" cy="1363160"/>
            <a:chOff x="6177136" y="3481758"/>
            <a:chExt cx="1068071" cy="1363160"/>
          </a:xfrm>
        </p:grpSpPr>
        <p:sp>
          <p:nvSpPr>
            <p:cNvPr id="138" name="타원 137"/>
            <p:cNvSpPr/>
            <p:nvPr/>
          </p:nvSpPr>
          <p:spPr bwMode="auto">
            <a:xfrm>
              <a:off x="6353556" y="3615265"/>
              <a:ext cx="871297" cy="48153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9" name="타원 138"/>
            <p:cNvSpPr/>
            <p:nvPr/>
          </p:nvSpPr>
          <p:spPr bwMode="auto">
            <a:xfrm>
              <a:off x="6373910" y="4363385"/>
              <a:ext cx="871297" cy="481533"/>
            </a:xfrm>
            <a:prstGeom prst="ellips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900" dirty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186761" y="348175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+mj-lt"/>
                </a:rPr>
                <a:t>NPT</a:t>
              </a:r>
              <a:endParaRPr lang="ko-KR" altLang="en-US" sz="1000" b="1" dirty="0" err="1" smtClean="0">
                <a:latin typeface="+mj-lt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177136" y="4188287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구매</a:t>
              </a:r>
              <a:r>
                <a:rPr lang="en-US" altLang="ko-KR" sz="1000" b="1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DW</a:t>
              </a:r>
              <a:endParaRPr lang="ko-KR" alt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42" name="타원 141"/>
            <p:cNvSpPr/>
            <p:nvPr/>
          </p:nvSpPr>
          <p:spPr bwMode="auto">
            <a:xfrm>
              <a:off x="6789204" y="3753765"/>
              <a:ext cx="396044" cy="306237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VI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43" name="타원 142"/>
            <p:cNvSpPr/>
            <p:nvPr/>
          </p:nvSpPr>
          <p:spPr bwMode="auto">
            <a:xfrm>
              <a:off x="6789204" y="4481290"/>
              <a:ext cx="396044" cy="306237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VI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158" name="직선 화살표 연결선 157"/>
            <p:cNvCxnSpPr/>
            <p:nvPr/>
          </p:nvCxnSpPr>
          <p:spPr>
            <a:xfrm>
              <a:off x="6987227" y="4063725"/>
              <a:ext cx="1103" cy="41756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텍스트 개체 틀 2"/>
          <p:cNvSpPr>
            <a:spLocks noGrp="1"/>
          </p:cNvSpPr>
          <p:nvPr>
            <p:ph type="body" idx="1"/>
          </p:nvPr>
        </p:nvSpPr>
        <p:spPr>
          <a:xfrm>
            <a:off x="344488" y="692696"/>
            <a:ext cx="9217025" cy="692150"/>
          </a:xfrm>
        </p:spPr>
        <p:txBody>
          <a:bodyPr/>
          <a:lstStyle/>
          <a:p>
            <a:r>
              <a:rPr lang="ko-KR" altLang="en-US" dirty="0" smtClean="0">
                <a:latin typeface="+mj-lt"/>
              </a:rPr>
              <a:t>구매 </a:t>
            </a:r>
            <a:r>
              <a:rPr lang="en-US" altLang="ko-KR" dirty="0" smtClean="0">
                <a:latin typeface="+mj-lt"/>
              </a:rPr>
              <a:t>DW </a:t>
            </a:r>
            <a:r>
              <a:rPr lang="ko-KR" altLang="en-US" dirty="0" smtClean="0">
                <a:latin typeface="+mj-lt"/>
              </a:rPr>
              <a:t>데이터 중 </a:t>
            </a:r>
            <a:r>
              <a:rPr lang="en-US" altLang="ko-KR" dirty="0" smtClean="0">
                <a:latin typeface="+mj-lt"/>
              </a:rPr>
              <a:t>VI </a:t>
            </a:r>
            <a:r>
              <a:rPr lang="ko-KR" altLang="en-US" dirty="0" smtClean="0">
                <a:latin typeface="+mj-lt"/>
              </a:rPr>
              <a:t>데이터에 대한 향후 데이터 관리 및 방향성에 설정이 필요함 </a:t>
            </a:r>
            <a:endParaRPr lang="ko-KR" altLang="en-US" dirty="0">
              <a:latin typeface="+mj-lt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177136" y="5013176"/>
            <a:ext cx="1068071" cy="1363160"/>
            <a:chOff x="6105128" y="2085090"/>
            <a:chExt cx="1068071" cy="1363160"/>
          </a:xfrm>
        </p:grpSpPr>
        <p:sp>
          <p:nvSpPr>
            <p:cNvPr id="78" name="타원 77"/>
            <p:cNvSpPr/>
            <p:nvPr/>
          </p:nvSpPr>
          <p:spPr bwMode="auto">
            <a:xfrm>
              <a:off x="6281548" y="2218597"/>
              <a:ext cx="871297" cy="48153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81" name="타원 80"/>
            <p:cNvSpPr/>
            <p:nvPr/>
          </p:nvSpPr>
          <p:spPr bwMode="auto">
            <a:xfrm>
              <a:off x="6301902" y="2966717"/>
              <a:ext cx="871297" cy="481533"/>
            </a:xfrm>
            <a:prstGeom prst="ellipse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900" dirty="0" smtClean="0">
                  <a:solidFill>
                    <a:srgbClr val="000000"/>
                  </a:solidFill>
                  <a:latin typeface="+mj-lt"/>
                  <a:ea typeface="맑은 고딕" panose="020B0503020000020004" pitchFamily="50" charset="-127"/>
                </a:rPr>
                <a:t>VI</a:t>
              </a:r>
              <a:r>
                <a:rPr kumimoji="1" lang="ko-KR" altLang="en-US" sz="900" dirty="0" smtClean="0">
                  <a:solidFill>
                    <a:srgbClr val="000000"/>
                  </a:solidFill>
                  <a:latin typeface="+mj-lt"/>
                  <a:ea typeface="맑은 고딕" panose="020B0503020000020004" pitchFamily="50" charset="-127"/>
                </a:rPr>
                <a:t>제외</a:t>
              </a:r>
              <a:endParaRPr kumimoji="1" lang="en-US" altLang="ko-KR" sz="900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endParaRPr>
            </a:p>
            <a:p>
              <a:pPr algn="ctr" eaLnBrk="0" fontAlgn="base" latinLnBrk="0" hangingPunct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900" dirty="0" smtClean="0">
                  <a:solidFill>
                    <a:srgbClr val="000000"/>
                  </a:solidFill>
                  <a:latin typeface="+mj-lt"/>
                  <a:ea typeface="맑은 고딕" panose="020B0503020000020004" pitchFamily="50" charset="-127"/>
                </a:rPr>
                <a:t>데이터</a:t>
              </a:r>
              <a:endParaRPr kumimoji="1" lang="ko-KR" altLang="en-US" sz="900" dirty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114753" y="208509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+mj-lt"/>
                </a:rPr>
                <a:t>NPT</a:t>
              </a:r>
              <a:endParaRPr lang="ko-KR" altLang="en-US" sz="1000" b="1" dirty="0" err="1" smtClean="0">
                <a:latin typeface="+mj-lt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105128" y="2791619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구매</a:t>
              </a:r>
              <a:r>
                <a:rPr lang="en-US" altLang="ko-KR" sz="1000" b="1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DW</a:t>
              </a:r>
              <a:endParaRPr lang="ko-KR" altLang="en-US" sz="1000" b="1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6" name="타원 85"/>
            <p:cNvSpPr/>
            <p:nvPr/>
          </p:nvSpPr>
          <p:spPr bwMode="auto">
            <a:xfrm>
              <a:off x="6717196" y="2357097"/>
              <a:ext cx="396044" cy="306237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맑은 고딕" panose="020B0503020000020004" pitchFamily="50" charset="-127"/>
                </a:rPr>
                <a:t>VI</a:t>
              </a: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십자형 7"/>
          <p:cNvSpPr/>
          <p:nvPr/>
        </p:nvSpPr>
        <p:spPr bwMode="auto">
          <a:xfrm>
            <a:off x="6388084" y="2273561"/>
            <a:ext cx="381870" cy="332023"/>
          </a:xfrm>
          <a:prstGeom prst="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VI</a:t>
            </a: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계산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0" name="십자형 119"/>
          <p:cNvSpPr/>
          <p:nvPr/>
        </p:nvSpPr>
        <p:spPr bwMode="auto">
          <a:xfrm>
            <a:off x="6397538" y="4501796"/>
            <a:ext cx="381870" cy="332023"/>
          </a:xfrm>
          <a:prstGeom prst="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VI</a:t>
            </a: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계산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21" name="십자형 120"/>
          <p:cNvSpPr/>
          <p:nvPr/>
        </p:nvSpPr>
        <p:spPr bwMode="auto">
          <a:xfrm>
            <a:off x="6390093" y="5234193"/>
            <a:ext cx="381870" cy="332023"/>
          </a:xfrm>
          <a:prstGeom prst="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VI</a:t>
            </a: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계산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169782" y="2711398"/>
            <a:ext cx="980838" cy="5676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3663" marR="0" indent="-93663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유상판매실적</a:t>
            </a:r>
            <a:endParaRPr kumimoji="1" lang="en-US" altLang="ko-KR" sz="8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3663" marR="0" indent="-93663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판가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3663" marR="0" indent="-93663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입고내역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169782" y="2495374"/>
            <a:ext cx="980838" cy="2177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GERP B2C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160684" y="3531457"/>
            <a:ext cx="980838" cy="6463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3663" marR="0" indent="-93663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기준단가마스터</a:t>
            </a:r>
            <a:endParaRPr kumimoji="1" lang="en-US" altLang="ko-KR" sz="8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3663" marR="0" indent="-93663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유상판매실적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3663" marR="0" indent="-93663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판가</a:t>
            </a:r>
            <a:r>
              <a:rPr kumimoji="1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유상판가</a:t>
            </a:r>
            <a:r>
              <a:rPr kumimoji="1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3663" marR="0" indent="-93663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입고내역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160684" y="3315433"/>
            <a:ext cx="980838" cy="2177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GERP B2B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144658" y="4472883"/>
            <a:ext cx="980838" cy="5021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3663" marR="0" indent="-93663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Maker Master</a:t>
            </a:r>
          </a:p>
          <a:p>
            <a:pPr marL="93663" marR="0" indent="-93663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실적제외정보</a:t>
            </a:r>
            <a:r>
              <a:rPr kumimoji="1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(Part/Supplier)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144658" y="4256859"/>
            <a:ext cx="980838" cy="2177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PU-SIS 2.0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31620" y="5254390"/>
            <a:ext cx="980838" cy="2780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3663" marR="0" indent="-93663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부품개발기준단가</a:t>
            </a:r>
            <a:endParaRPr kumimoji="1" lang="ko-KR" altLang="en-US" sz="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131620" y="5038366"/>
            <a:ext cx="980838" cy="2177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PU-SNS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95" name="직선 화살표 연결선 94"/>
          <p:cNvCxnSpPr>
            <a:stCxn id="87" idx="3"/>
            <a:endCxn id="68" idx="1"/>
          </p:cNvCxnSpPr>
          <p:nvPr/>
        </p:nvCxnSpPr>
        <p:spPr>
          <a:xfrm>
            <a:off x="1150620" y="2995208"/>
            <a:ext cx="363952" cy="152420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89" idx="3"/>
            <a:endCxn id="68" idx="1"/>
          </p:cNvCxnSpPr>
          <p:nvPr/>
        </p:nvCxnSpPr>
        <p:spPr>
          <a:xfrm>
            <a:off x="1141522" y="3854625"/>
            <a:ext cx="373050" cy="66479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1" idx="3"/>
            <a:endCxn id="68" idx="1"/>
          </p:cNvCxnSpPr>
          <p:nvPr/>
        </p:nvCxnSpPr>
        <p:spPr>
          <a:xfrm flipV="1">
            <a:off x="1125496" y="4519417"/>
            <a:ext cx="389076" cy="20451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3" idx="3"/>
            <a:endCxn id="68" idx="1"/>
          </p:cNvCxnSpPr>
          <p:nvPr/>
        </p:nvCxnSpPr>
        <p:spPr>
          <a:xfrm flipV="1">
            <a:off x="1112458" y="4519417"/>
            <a:ext cx="402114" cy="874014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 bwMode="auto">
          <a:xfrm>
            <a:off x="3273154" y="2819028"/>
            <a:ext cx="1179600" cy="5405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3663" marR="0" indent="-93663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로컬율</a:t>
            </a:r>
            <a:endParaRPr kumimoji="1" lang="en-US" altLang="ko-KR" sz="8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3663" marR="0" indent="-93663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kumimoji="1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</a:t>
            </a:r>
          </a:p>
          <a:p>
            <a:pPr marL="93663" marR="0" indent="-93663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양산</a:t>
            </a:r>
            <a:r>
              <a:rPr kumimoji="1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VI(</a:t>
            </a:r>
            <a:r>
              <a:rPr kumimoji="1" lang="ko-KR" altLang="en-US" sz="8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재료비절감율</a:t>
            </a:r>
            <a:r>
              <a:rPr kumimoji="1" lang="en-US" altLang="ko-KR" sz="8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16" name="직사각형 115"/>
          <p:cNvSpPr/>
          <p:nvPr/>
        </p:nvSpPr>
        <p:spPr bwMode="auto">
          <a:xfrm>
            <a:off x="3259769" y="4204147"/>
            <a:ext cx="1179600" cy="646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3663" indent="-93663" eaLnBrk="0" fontAlgn="base" latinLnBrk="0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로컬률</a:t>
            </a:r>
            <a:endParaRPr kumimoji="1"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3663" indent="-93663" eaLnBrk="0" fontAlgn="base" latinLnBrk="0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kumimoji="1"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</a:t>
            </a:r>
          </a:p>
          <a:p>
            <a:pPr marL="93663" indent="-93663" eaLnBrk="0" fontAlgn="base" latinLnBrk="0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양산 </a:t>
            </a:r>
            <a:r>
              <a:rPr kumimoji="1"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VI(</a:t>
            </a:r>
            <a:r>
              <a:rPr kumimoji="1" lang="ko-KR" altLang="en-US" sz="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재료비 절감률</a:t>
            </a:r>
            <a:r>
              <a:rPr kumimoji="1"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3663" indent="-93663" eaLnBrk="0" fontAlgn="base" latinLnBrk="0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양산</a:t>
            </a:r>
            <a:r>
              <a:rPr kumimoji="1"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VI(</a:t>
            </a:r>
            <a:r>
              <a:rPr kumimoji="1" lang="ko-KR" altLang="en-US" sz="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재료비 절감률</a:t>
            </a:r>
            <a:r>
              <a:rPr kumimoji="1"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)(</a:t>
            </a:r>
            <a:r>
              <a:rPr kumimoji="1" lang="ko-KR" altLang="en-US" sz="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법인별 상세</a:t>
            </a:r>
            <a:r>
              <a:rPr kumimoji="1"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3663" indent="-93663" eaLnBrk="0" fontAlgn="base" latinLnBrk="0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본부별</a:t>
            </a:r>
            <a:r>
              <a:rPr kumimoji="1"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입고실적</a:t>
            </a:r>
          </a:p>
          <a:p>
            <a:pPr marL="93663" indent="-93663" eaLnBrk="0" fontAlgn="base" latinLnBrk="0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법인별</a:t>
            </a:r>
            <a:r>
              <a:rPr kumimoji="1"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입고실적</a:t>
            </a:r>
          </a:p>
          <a:p>
            <a:pPr marL="93663" indent="-93663" eaLnBrk="0" fontAlgn="base" latinLnBrk="0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제품별 입고실적</a:t>
            </a:r>
          </a:p>
          <a:p>
            <a:pPr marL="93663" indent="-93663" eaLnBrk="0" fontAlgn="base" latinLnBrk="0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지역별 입고실적</a:t>
            </a:r>
          </a:p>
          <a:p>
            <a:pPr marL="93663" indent="-93663" eaLnBrk="0" fontAlgn="base" latinLnBrk="0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CMDT</a:t>
            </a:r>
            <a:r>
              <a:rPr kumimoji="1" lang="ko-KR" altLang="en-US" sz="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 입고실적</a:t>
            </a:r>
          </a:p>
          <a:p>
            <a:pPr marL="93663" indent="-93663" eaLnBrk="0" fontAlgn="base" latinLnBrk="0" hangingPunct="0">
              <a:lnSpc>
                <a:spcPts val="8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동반진출 </a:t>
            </a:r>
            <a:r>
              <a:rPr kumimoji="1" lang="ko-KR" altLang="en-US" sz="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협력사</a:t>
            </a:r>
            <a:r>
              <a:rPr kumimoji="1"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입고실적</a:t>
            </a:r>
            <a:endParaRPr kumimoji="1" lang="en-US" altLang="ko-KR" sz="8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12230" y="5659308"/>
            <a:ext cx="5518315" cy="7762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/>
                </a:solidFill>
              </a:rPr>
              <a:t>AS-IS        </a:t>
            </a:r>
            <a:r>
              <a:rPr lang="ko-KR" altLang="en-US" sz="1200" smtClean="0">
                <a:solidFill>
                  <a:schemeClr val="tx1"/>
                </a:solidFill>
              </a:rPr>
              <a:t>안으로 수행하고 있으며 </a:t>
            </a:r>
            <a:r>
              <a:rPr lang="en-US" altLang="ko-KR" sz="1200" dirty="0" smtClean="0">
                <a:solidFill>
                  <a:schemeClr val="tx1"/>
                </a:solidFill>
              </a:rPr>
              <a:t>VI </a:t>
            </a:r>
            <a:r>
              <a:rPr lang="ko-KR" altLang="en-US" sz="1200" smtClean="0">
                <a:solidFill>
                  <a:schemeClr val="tx1"/>
                </a:solidFill>
              </a:rPr>
              <a:t>시스템 완료후      로 변경예정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solidFill>
                  <a:schemeClr val="tx1"/>
                </a:solidFill>
              </a:rPr>
              <a:t>InterFace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주기 </a:t>
            </a:r>
            <a:r>
              <a:rPr lang="en-US" altLang="ko-KR" sz="1200" dirty="0" smtClean="0">
                <a:solidFill>
                  <a:schemeClr val="tx1"/>
                </a:solidFill>
              </a:rPr>
              <a:t>:      </a:t>
            </a:r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월</a:t>
            </a:r>
            <a:r>
              <a:rPr lang="en-US" altLang="ko-KR" sz="1200" dirty="0" smtClean="0">
                <a:solidFill>
                  <a:schemeClr val="tx1"/>
                </a:solidFill>
              </a:rPr>
              <a:t>,      </a:t>
            </a:r>
            <a:r>
              <a:rPr lang="ko-KR" altLang="en-US" sz="120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smtClean="0">
                <a:solidFill>
                  <a:schemeClr val="tx1"/>
                </a:solidFill>
              </a:rPr>
              <a:t>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 bwMode="auto">
          <a:xfrm>
            <a:off x="2928303" y="3508092"/>
            <a:ext cx="257841" cy="2578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/>
          <p:cNvSpPr/>
          <p:nvPr/>
        </p:nvSpPr>
        <p:spPr bwMode="auto">
          <a:xfrm>
            <a:off x="4472014" y="3281113"/>
            <a:ext cx="257841" cy="2578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직사각형 168"/>
          <p:cNvSpPr/>
          <p:nvPr/>
        </p:nvSpPr>
        <p:spPr bwMode="auto">
          <a:xfrm>
            <a:off x="1577784" y="3861048"/>
            <a:ext cx="1106414" cy="1855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 </a:t>
            </a: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직사각형 169"/>
          <p:cNvSpPr/>
          <p:nvPr/>
        </p:nvSpPr>
        <p:spPr bwMode="auto">
          <a:xfrm>
            <a:off x="1577784" y="4279243"/>
            <a:ext cx="1106414" cy="1855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Summary Report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 bwMode="auto">
          <a:xfrm>
            <a:off x="1577014" y="4697438"/>
            <a:ext cx="1106414" cy="1855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양산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</a:t>
            </a: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직사각형 171"/>
          <p:cNvSpPr/>
          <p:nvPr/>
        </p:nvSpPr>
        <p:spPr bwMode="auto">
          <a:xfrm>
            <a:off x="1576244" y="5115633"/>
            <a:ext cx="1106414" cy="1855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재료비 증감분석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635027" y="379613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dirty="0" smtClean="0">
                <a:latin typeface="+mn-ea"/>
              </a:rPr>
              <a:t>2</a:t>
            </a:r>
            <a:endParaRPr lang="ko-KR" altLang="en-US" sz="1200" b="1" u="sng" dirty="0" err="1" smtClean="0">
              <a:latin typeface="+mn-ea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628508" y="422462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dirty="0" smtClean="0">
                <a:latin typeface="+mn-ea"/>
              </a:rPr>
              <a:t>5</a:t>
            </a:r>
            <a:endParaRPr lang="ko-KR" altLang="en-US" sz="1200" b="1" u="sng" dirty="0" err="1" smtClean="0">
              <a:latin typeface="+mn-ea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629609" y="464549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dirty="0" smtClean="0">
                <a:latin typeface="+mn-ea"/>
              </a:rPr>
              <a:t>3</a:t>
            </a:r>
            <a:endParaRPr lang="ko-KR" altLang="en-US" sz="1200" b="1" u="sng" dirty="0" err="1" smtClean="0">
              <a:latin typeface="+mn-ea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630710" y="506635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dirty="0" smtClean="0">
                <a:latin typeface="+mn-ea"/>
              </a:rPr>
              <a:t>2</a:t>
            </a:r>
            <a:endParaRPr lang="ko-KR" altLang="en-US" sz="1200" b="1" u="sng" dirty="0" err="1" smtClean="0">
              <a:latin typeface="+mn-ea"/>
            </a:endParaRPr>
          </a:p>
        </p:txBody>
      </p:sp>
      <p:sp>
        <p:nvSpPr>
          <p:cNvPr id="183" name="실행 단추: 앞으로 또는 다음 182">
            <a:hlinkClick r:id="rId4" action="ppaction://hlinksldjump" highlightClick="1"/>
          </p:cNvPr>
          <p:cNvSpPr/>
          <p:nvPr/>
        </p:nvSpPr>
        <p:spPr bwMode="auto">
          <a:xfrm>
            <a:off x="2547787" y="3643090"/>
            <a:ext cx="147931" cy="147931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실행 단추: 앞으로 또는 다음 183">
            <a:hlinkClick r:id="rId5" action="ppaction://hlinksldjump" highlightClick="1"/>
          </p:cNvPr>
          <p:cNvSpPr/>
          <p:nvPr/>
        </p:nvSpPr>
        <p:spPr bwMode="auto">
          <a:xfrm>
            <a:off x="5491643" y="1823720"/>
            <a:ext cx="147931" cy="147931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08701" y="174739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dirty="0" smtClean="0">
                <a:latin typeface="+mn-ea"/>
              </a:rPr>
              <a:t>Legacy</a:t>
            </a:r>
            <a:endParaRPr lang="ko-KR" altLang="en-US" sz="1200" b="1" u="sng" dirty="0" err="1" smtClean="0">
              <a:latin typeface="+mn-ea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865732" y="1747396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dirty="0" smtClean="0">
                <a:latin typeface="+mn-ea"/>
              </a:rPr>
              <a:t>Legacy</a:t>
            </a:r>
            <a:endParaRPr lang="ko-KR" altLang="en-US" sz="1200" b="1" u="sng" dirty="0" err="1" smtClean="0">
              <a:latin typeface="+mn-ea"/>
            </a:endParaRPr>
          </a:p>
        </p:txBody>
      </p:sp>
      <p:sp>
        <p:nvSpPr>
          <p:cNvPr id="187" name="타원 186"/>
          <p:cNvSpPr/>
          <p:nvPr/>
        </p:nvSpPr>
        <p:spPr bwMode="auto">
          <a:xfrm>
            <a:off x="854617" y="5758657"/>
            <a:ext cx="257841" cy="2578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타원 187"/>
          <p:cNvSpPr/>
          <p:nvPr/>
        </p:nvSpPr>
        <p:spPr bwMode="auto">
          <a:xfrm>
            <a:off x="2200252" y="6049423"/>
            <a:ext cx="257841" cy="2578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타원 188"/>
          <p:cNvSpPr/>
          <p:nvPr/>
        </p:nvSpPr>
        <p:spPr bwMode="auto">
          <a:xfrm>
            <a:off x="1514572" y="6051479"/>
            <a:ext cx="257841" cy="2578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타원 189"/>
          <p:cNvSpPr/>
          <p:nvPr/>
        </p:nvSpPr>
        <p:spPr bwMode="auto">
          <a:xfrm>
            <a:off x="4080475" y="5784713"/>
            <a:ext cx="257841" cy="2578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실행 단추: 앞으로 또는 다음 190">
            <a:hlinkClick r:id="rId6" action="ppaction://hlinksldjump" highlightClick="1"/>
          </p:cNvPr>
          <p:cNvSpPr/>
          <p:nvPr/>
        </p:nvSpPr>
        <p:spPr bwMode="auto">
          <a:xfrm>
            <a:off x="977565" y="1812467"/>
            <a:ext cx="147931" cy="147931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제목 1"/>
          <p:cNvSpPr txBox="1">
            <a:spLocks/>
          </p:cNvSpPr>
          <p:nvPr/>
        </p:nvSpPr>
        <p:spPr bwMode="auto">
          <a:xfrm>
            <a:off x="7473280" y="204325"/>
            <a:ext cx="23245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4. NPT VI vs </a:t>
            </a:r>
            <a:r>
              <a:rPr lang="ko-KR" altLang="en-US" sz="1600" dirty="0" smtClean="0"/>
              <a:t>다차원분석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00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직사각형 132"/>
          <p:cNvSpPr/>
          <p:nvPr/>
        </p:nvSpPr>
        <p:spPr bwMode="auto">
          <a:xfrm>
            <a:off x="6225840" y="1752580"/>
            <a:ext cx="3407680" cy="47006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5" name="Rectangle 45"/>
          <p:cNvSpPr>
            <a:spLocks noChangeArrowheads="1"/>
          </p:cNvSpPr>
          <p:nvPr/>
        </p:nvSpPr>
        <p:spPr bwMode="auto">
          <a:xfrm rot="5400000">
            <a:off x="8585155" y="5405826"/>
            <a:ext cx="891194" cy="111400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44" name="Rectangle 45"/>
          <p:cNvSpPr>
            <a:spLocks noChangeArrowheads="1"/>
          </p:cNvSpPr>
          <p:nvPr/>
        </p:nvSpPr>
        <p:spPr bwMode="auto">
          <a:xfrm rot="5400000">
            <a:off x="8201628" y="4082124"/>
            <a:ext cx="1658249" cy="111400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40" name="Rectangle 45"/>
          <p:cNvSpPr>
            <a:spLocks noChangeArrowheads="1"/>
          </p:cNvSpPr>
          <p:nvPr/>
        </p:nvSpPr>
        <p:spPr bwMode="auto">
          <a:xfrm rot="5400000">
            <a:off x="5621679" y="5008719"/>
            <a:ext cx="2598424" cy="2009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1000" b="1" kern="0">
                <a:solidFill>
                  <a:schemeClr val="bg1"/>
                </a:solidFill>
                <a:latin typeface="+mn-ea"/>
              </a:rPr>
              <a:t>Matrial Cost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43" name="Rectangle 45"/>
          <p:cNvSpPr>
            <a:spLocks noChangeArrowheads="1"/>
          </p:cNvSpPr>
          <p:nvPr/>
        </p:nvSpPr>
        <p:spPr bwMode="auto">
          <a:xfrm rot="5400000">
            <a:off x="6338719" y="4494042"/>
            <a:ext cx="2598422" cy="123033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NPT VI</a:t>
            </a:r>
            <a:r>
              <a:rPr lang="ko-KR" altLang="en-US" dirty="0" smtClean="0"/>
              <a:t>시스템 구성내역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NPT VI </a:t>
            </a:r>
            <a:r>
              <a:rPr lang="ko-KR" altLang="en-US" smtClean="0"/>
              <a:t>시스템 구성현황에 대한 분석 결과 </a:t>
            </a:r>
            <a:r>
              <a:rPr lang="en-US" altLang="ko-KR" dirty="0" smtClean="0"/>
              <a:t>205</a:t>
            </a:r>
            <a:r>
              <a:rPr lang="ko-KR" altLang="en-US" smtClean="0"/>
              <a:t>개 관점과 </a:t>
            </a:r>
            <a:r>
              <a:rPr lang="en-US" altLang="ko-KR" dirty="0" smtClean="0"/>
              <a:t>325</a:t>
            </a:r>
            <a:r>
              <a:rPr lang="ko-KR" altLang="en-US" smtClean="0"/>
              <a:t>개의 지표로 구성되어 있음</a:t>
            </a:r>
            <a:endParaRPr lang="ko-KR" altLang="en-US"/>
          </a:p>
        </p:txBody>
      </p:sp>
      <p:grpSp>
        <p:nvGrpSpPr>
          <p:cNvPr id="117" name="그룹 116"/>
          <p:cNvGrpSpPr/>
          <p:nvPr/>
        </p:nvGrpSpPr>
        <p:grpSpPr bwMode="auto">
          <a:xfrm>
            <a:off x="273050" y="1297635"/>
            <a:ext cx="5366524" cy="360000"/>
            <a:chOff x="229226" y="1563508"/>
            <a:chExt cx="9448174" cy="360000"/>
          </a:xfrm>
        </p:grpSpPr>
        <p:sp>
          <p:nvSpPr>
            <p:cNvPr id="118" name="Rectangle 39"/>
            <p:cNvSpPr/>
            <p:nvPr>
              <p:custDataLst>
                <p:tags r:id="rId2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NPT VI </a:t>
              </a:r>
              <a:r>
                <a:rPr kumimoji="1" lang="ko-KR" altLang="en-US" sz="1400" b="1" kern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시스템 구현내역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19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그룹 119"/>
          <p:cNvGrpSpPr/>
          <p:nvPr/>
        </p:nvGrpSpPr>
        <p:grpSpPr bwMode="auto">
          <a:xfrm>
            <a:off x="6249144" y="1297635"/>
            <a:ext cx="3384376" cy="360000"/>
            <a:chOff x="229226" y="1563508"/>
            <a:chExt cx="9448174" cy="360000"/>
          </a:xfrm>
        </p:grpSpPr>
        <p:sp>
          <p:nvSpPr>
            <p:cNvPr id="121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시스템 구현 관점 및 지표 내역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22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6321152" y="1847263"/>
            <a:ext cx="410242" cy="183006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vert="wordArtVertRtl" wrap="none" lIns="90000" tIns="0" rIns="9000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dirty="0" smtClean="0">
                <a:solidFill>
                  <a:schemeClr val="bg1"/>
                </a:solidFill>
                <a:latin typeface="+mn-ea"/>
              </a:rPr>
              <a:t>관점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36" name="Rectangle 45"/>
          <p:cNvSpPr>
            <a:spLocks noChangeArrowheads="1"/>
          </p:cNvSpPr>
          <p:nvPr/>
        </p:nvSpPr>
        <p:spPr bwMode="auto">
          <a:xfrm>
            <a:off x="6321152" y="3810000"/>
            <a:ext cx="410242" cy="259842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vert="wordArtVertRtl" wrap="non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dirty="0" smtClean="0">
                <a:solidFill>
                  <a:schemeClr val="bg1"/>
                </a:solidFill>
                <a:latin typeface="+mn-ea"/>
              </a:rPr>
              <a:t>지</a:t>
            </a:r>
            <a:r>
              <a:rPr lang="ko-KR" altLang="en-US" sz="1200" b="1" kern="0" dirty="0">
                <a:solidFill>
                  <a:schemeClr val="bg1"/>
                </a:solidFill>
                <a:latin typeface="+mn-ea"/>
              </a:rPr>
              <a:t>표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38" name="이등변 삼각형 137"/>
          <p:cNvSpPr/>
          <p:nvPr/>
        </p:nvSpPr>
        <p:spPr bwMode="auto">
          <a:xfrm rot="5400000">
            <a:off x="3615921" y="3944664"/>
            <a:ext cx="4680372" cy="422037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Rectangle 45"/>
          <p:cNvSpPr>
            <a:spLocks noChangeArrowheads="1"/>
          </p:cNvSpPr>
          <p:nvPr/>
        </p:nvSpPr>
        <p:spPr bwMode="auto">
          <a:xfrm>
            <a:off x="6806133" y="1844824"/>
            <a:ext cx="1294699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AU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257611" y="317136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(205)</a:t>
            </a:r>
            <a:endParaRPr lang="ko-KR" altLang="en-US" sz="1200" b="1" dirty="0" err="1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251241" y="5416708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(325)</a:t>
            </a:r>
            <a:endParaRPr lang="ko-KR" altLang="en-US" sz="1200" b="1" dirty="0" err="1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Rectangle 45"/>
          <p:cNvSpPr>
            <a:spLocks noChangeArrowheads="1"/>
          </p:cNvSpPr>
          <p:nvPr/>
        </p:nvSpPr>
        <p:spPr bwMode="auto">
          <a:xfrm>
            <a:off x="6806133" y="2113785"/>
            <a:ext cx="1294699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dirty="0" smtClean="0">
                <a:solidFill>
                  <a:sysClr val="windowText" lastClr="000000"/>
                </a:solidFill>
                <a:latin typeface="+mn-ea"/>
              </a:rPr>
              <a:t>Company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45" name="Rectangle 45"/>
          <p:cNvSpPr>
            <a:spLocks noChangeArrowheads="1"/>
          </p:cNvSpPr>
          <p:nvPr/>
        </p:nvSpPr>
        <p:spPr bwMode="auto">
          <a:xfrm>
            <a:off x="6806133" y="2382746"/>
            <a:ext cx="1294699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Currency</a:t>
            </a:r>
          </a:p>
        </p:txBody>
      </p:sp>
      <p:sp>
        <p:nvSpPr>
          <p:cNvPr id="146" name="Rectangle 45"/>
          <p:cNvSpPr>
            <a:spLocks noChangeArrowheads="1"/>
          </p:cNvSpPr>
          <p:nvPr/>
        </p:nvSpPr>
        <p:spPr bwMode="auto">
          <a:xfrm>
            <a:off x="8253101" y="2382746"/>
            <a:ext cx="1294699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Item</a:t>
            </a:r>
          </a:p>
        </p:txBody>
      </p:sp>
      <p:sp>
        <p:nvSpPr>
          <p:cNvPr id="147" name="Rectangle 45"/>
          <p:cNvSpPr>
            <a:spLocks noChangeArrowheads="1"/>
          </p:cNvSpPr>
          <p:nvPr/>
        </p:nvSpPr>
        <p:spPr bwMode="auto">
          <a:xfrm>
            <a:off x="6806133" y="2651707"/>
            <a:ext cx="1294699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Division</a:t>
            </a:r>
          </a:p>
        </p:txBody>
      </p:sp>
      <p:sp>
        <p:nvSpPr>
          <p:cNvPr id="148" name="Rectangle 45"/>
          <p:cNvSpPr>
            <a:spLocks noChangeArrowheads="1"/>
          </p:cNvSpPr>
          <p:nvPr/>
        </p:nvSpPr>
        <p:spPr bwMode="auto">
          <a:xfrm>
            <a:off x="8253101" y="2651707"/>
            <a:ext cx="1294699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Market</a:t>
            </a:r>
          </a:p>
        </p:txBody>
      </p:sp>
      <p:sp>
        <p:nvSpPr>
          <p:cNvPr id="149" name="Rectangle 45"/>
          <p:cNvSpPr>
            <a:spLocks noChangeArrowheads="1"/>
          </p:cNvSpPr>
          <p:nvPr/>
        </p:nvSpPr>
        <p:spPr bwMode="auto">
          <a:xfrm>
            <a:off x="6806133" y="2920668"/>
            <a:ext cx="1294699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Subsidiary</a:t>
            </a:r>
          </a:p>
        </p:txBody>
      </p:sp>
      <p:sp>
        <p:nvSpPr>
          <p:cNvPr id="150" name="Rectangle 45"/>
          <p:cNvSpPr>
            <a:spLocks noChangeArrowheads="1"/>
          </p:cNvSpPr>
          <p:nvPr/>
        </p:nvSpPr>
        <p:spPr bwMode="auto">
          <a:xfrm>
            <a:off x="8253101" y="2920668"/>
            <a:ext cx="1294699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Model</a:t>
            </a:r>
          </a:p>
        </p:txBody>
      </p:sp>
      <p:sp>
        <p:nvSpPr>
          <p:cNvPr id="151" name="Rectangle 45"/>
          <p:cNvSpPr>
            <a:spLocks noChangeArrowheads="1"/>
          </p:cNvSpPr>
          <p:nvPr/>
        </p:nvSpPr>
        <p:spPr bwMode="auto">
          <a:xfrm>
            <a:off x="6806133" y="3189629"/>
            <a:ext cx="1294699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dirty="0" smtClean="0">
                <a:solidFill>
                  <a:sysClr val="windowText" lastClr="000000"/>
                </a:solidFill>
                <a:latin typeface="+mn-ea"/>
              </a:rPr>
              <a:t>HQ </a:t>
            </a: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</a:rPr>
              <a:t>AU</a:t>
            </a:r>
          </a:p>
        </p:txBody>
      </p:sp>
      <p:sp>
        <p:nvSpPr>
          <p:cNvPr id="152" name="Rectangle 45"/>
          <p:cNvSpPr>
            <a:spLocks noChangeArrowheads="1"/>
          </p:cNvSpPr>
          <p:nvPr/>
        </p:nvSpPr>
        <p:spPr bwMode="auto">
          <a:xfrm>
            <a:off x="8253101" y="3189629"/>
            <a:ext cx="1294699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Supplier</a:t>
            </a:r>
          </a:p>
        </p:txBody>
      </p:sp>
      <p:sp>
        <p:nvSpPr>
          <p:cNvPr id="153" name="Rectangle 45"/>
          <p:cNvSpPr>
            <a:spLocks noChangeArrowheads="1"/>
          </p:cNvSpPr>
          <p:nvPr/>
        </p:nvSpPr>
        <p:spPr bwMode="auto">
          <a:xfrm>
            <a:off x="6806133" y="3458588"/>
            <a:ext cx="1294699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UIT</a:t>
            </a:r>
          </a:p>
        </p:txBody>
      </p:sp>
      <p:sp>
        <p:nvSpPr>
          <p:cNvPr id="154" name="Rectangle 45"/>
          <p:cNvSpPr>
            <a:spLocks noChangeArrowheads="1"/>
          </p:cNvSpPr>
          <p:nvPr/>
        </p:nvSpPr>
        <p:spPr bwMode="auto">
          <a:xfrm>
            <a:off x="8253101" y="3458588"/>
            <a:ext cx="1294699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ETC</a:t>
            </a:r>
          </a:p>
        </p:txBody>
      </p:sp>
      <p:sp>
        <p:nvSpPr>
          <p:cNvPr id="155" name="Rectangle 45"/>
          <p:cNvSpPr>
            <a:spLocks noChangeArrowheads="1"/>
          </p:cNvSpPr>
          <p:nvPr/>
        </p:nvSpPr>
        <p:spPr bwMode="auto">
          <a:xfrm>
            <a:off x="7091825" y="3874860"/>
            <a:ext cx="1101535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Actual Material Cost</a:t>
            </a:r>
          </a:p>
        </p:txBody>
      </p:sp>
      <p:sp>
        <p:nvSpPr>
          <p:cNvPr id="156" name="Rectangle 45"/>
          <p:cNvSpPr>
            <a:spLocks noChangeArrowheads="1"/>
          </p:cNvSpPr>
          <p:nvPr/>
        </p:nvSpPr>
        <p:spPr bwMode="auto">
          <a:xfrm>
            <a:off x="8540478" y="3865261"/>
            <a:ext cx="988149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18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  <a:latin typeface="+mn-ea"/>
              </a:rPr>
              <a:t>Mass Production VI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7" name="Rectangle 45"/>
          <p:cNvSpPr>
            <a:spLocks noChangeArrowheads="1"/>
          </p:cNvSpPr>
          <p:nvPr/>
        </p:nvSpPr>
        <p:spPr bwMode="auto">
          <a:xfrm>
            <a:off x="7091825" y="4227433"/>
            <a:ext cx="1101535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  <a:latin typeface="+mn-ea"/>
              </a:rPr>
              <a:t>Base Material Cost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8" name="Rectangle 45"/>
          <p:cNvSpPr>
            <a:spLocks noChangeArrowheads="1"/>
          </p:cNvSpPr>
          <p:nvPr/>
        </p:nvSpPr>
        <p:spPr bwMode="auto">
          <a:xfrm>
            <a:off x="7091825" y="5804518"/>
            <a:ext cx="1101535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  <a:latin typeface="+mn-ea"/>
              </a:rPr>
              <a:t>Net Material </a:t>
            </a:r>
            <a:r>
              <a:rPr lang="en-US" altLang="ko-KR" sz="800" b="1" kern="0" dirty="0" smtClean="0">
                <a:solidFill>
                  <a:sysClr val="windowText" lastClr="000000"/>
                </a:solidFill>
                <a:latin typeface="+mn-ea"/>
              </a:rPr>
              <a:t>Cost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9" name="Rectangle 45"/>
          <p:cNvSpPr>
            <a:spLocks noChangeArrowheads="1"/>
          </p:cNvSpPr>
          <p:nvPr/>
        </p:nvSpPr>
        <p:spPr bwMode="auto">
          <a:xfrm>
            <a:off x="7091825" y="4580006"/>
            <a:ext cx="1101535" cy="30301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  <a:latin typeface="+mn-ea"/>
              </a:rPr>
              <a:t>Confirmed Material </a:t>
            </a:r>
            <a:r>
              <a:rPr lang="en-US" altLang="ko-KR" sz="800" b="1" kern="0" dirty="0" smtClean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800" b="1" kern="0" dirty="0" smtClean="0">
                <a:solidFill>
                  <a:sysClr val="windowText" lastClr="000000"/>
                </a:solidFill>
                <a:latin typeface="+mn-ea"/>
              </a:rPr>
            </a:br>
            <a:r>
              <a:rPr lang="en-US" altLang="ko-KR" sz="800" b="1" kern="0" dirty="0" smtClean="0">
                <a:solidFill>
                  <a:sysClr val="windowText" lastClr="000000"/>
                </a:solidFill>
                <a:latin typeface="+mn-ea"/>
              </a:rPr>
              <a:t>Cost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0" name="Rectangle 45"/>
          <p:cNvSpPr>
            <a:spLocks noChangeArrowheads="1"/>
          </p:cNvSpPr>
          <p:nvPr/>
        </p:nvSpPr>
        <p:spPr bwMode="auto">
          <a:xfrm>
            <a:off x="8550948" y="6081772"/>
            <a:ext cx="977680" cy="118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18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  <a:latin typeface="+mn-ea"/>
              </a:rPr>
              <a:t>PO Price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1" name="Rectangle 45"/>
          <p:cNvSpPr>
            <a:spLocks noChangeArrowheads="1"/>
          </p:cNvSpPr>
          <p:nvPr/>
        </p:nvSpPr>
        <p:spPr bwMode="auto">
          <a:xfrm>
            <a:off x="7091825" y="5016856"/>
            <a:ext cx="1101535" cy="3012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b="1" kern="0" dirty="0" err="1">
                <a:solidFill>
                  <a:sysClr val="windowText" lastClr="000000"/>
                </a:solidFill>
                <a:latin typeface="+mn-ea"/>
              </a:rPr>
              <a:t>Consld</a:t>
            </a:r>
            <a:r>
              <a:rPr lang="en-US" altLang="ko-KR" sz="800" b="1" kern="0" dirty="0">
                <a:solidFill>
                  <a:sysClr val="windowText" lastClr="000000"/>
                </a:solidFill>
                <a:latin typeface="+mn-ea"/>
              </a:rPr>
              <a:t> Material </a:t>
            </a:r>
            <a:r>
              <a:rPr lang="en-US" altLang="ko-KR" sz="800" b="1" kern="0" dirty="0" smtClean="0">
                <a:solidFill>
                  <a:sysClr val="windowText" lastClr="000000"/>
                </a:solidFill>
                <a:latin typeface="+mn-ea"/>
              </a:rPr>
              <a:t/>
            </a:r>
            <a:br>
              <a:rPr lang="en-US" altLang="ko-KR" sz="800" b="1" kern="0" dirty="0" smtClean="0">
                <a:solidFill>
                  <a:sysClr val="windowText" lastClr="000000"/>
                </a:solidFill>
                <a:latin typeface="+mn-ea"/>
              </a:rPr>
            </a:br>
            <a:r>
              <a:rPr lang="en-US" altLang="ko-KR" sz="800" b="1" kern="0" dirty="0" smtClean="0">
                <a:solidFill>
                  <a:sysClr val="windowText" lastClr="000000"/>
                </a:solidFill>
                <a:latin typeface="+mn-ea"/>
              </a:rPr>
              <a:t>Cost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2" name="Rectangle 45"/>
          <p:cNvSpPr>
            <a:spLocks noChangeArrowheads="1"/>
          </p:cNvSpPr>
          <p:nvPr/>
        </p:nvSpPr>
        <p:spPr bwMode="auto">
          <a:xfrm>
            <a:off x="8550948" y="5914007"/>
            <a:ext cx="977680" cy="118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18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  <a:latin typeface="+mn-ea"/>
              </a:rPr>
              <a:t>Production </a:t>
            </a:r>
            <a:r>
              <a:rPr lang="en-US" altLang="ko-KR" sz="800" b="1" kern="0" dirty="0" err="1">
                <a:solidFill>
                  <a:sysClr val="windowText" lastClr="000000"/>
                </a:solidFill>
                <a:latin typeface="+mn-ea"/>
              </a:rPr>
              <a:t>Qty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3" name="Rectangle 45"/>
          <p:cNvSpPr>
            <a:spLocks noChangeArrowheads="1"/>
          </p:cNvSpPr>
          <p:nvPr/>
        </p:nvSpPr>
        <p:spPr bwMode="auto">
          <a:xfrm>
            <a:off x="7091825" y="5451945"/>
            <a:ext cx="1101535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  <a:latin typeface="+mn-ea"/>
              </a:rPr>
              <a:t>Conversion Cost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4" name="Rectangle 45"/>
          <p:cNvSpPr>
            <a:spLocks noChangeArrowheads="1"/>
          </p:cNvSpPr>
          <p:nvPr/>
        </p:nvSpPr>
        <p:spPr bwMode="auto">
          <a:xfrm>
            <a:off x="8540478" y="4657903"/>
            <a:ext cx="988149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18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  <a:latin typeface="+mn-ea"/>
              </a:rPr>
              <a:t>Realized VI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5" name="Rectangle 45"/>
          <p:cNvSpPr>
            <a:spLocks noChangeArrowheads="1"/>
          </p:cNvSpPr>
          <p:nvPr/>
        </p:nvSpPr>
        <p:spPr bwMode="auto">
          <a:xfrm>
            <a:off x="8540478" y="4129475"/>
            <a:ext cx="988149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18000" tIns="0" rIns="90000" bIns="0" anchor="ctr"/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DEV VI</a:t>
            </a:r>
          </a:p>
        </p:txBody>
      </p:sp>
      <p:sp>
        <p:nvSpPr>
          <p:cNvPr id="166" name="Rectangle 45"/>
          <p:cNvSpPr>
            <a:spLocks noChangeArrowheads="1"/>
          </p:cNvSpPr>
          <p:nvPr/>
        </p:nvSpPr>
        <p:spPr bwMode="auto">
          <a:xfrm>
            <a:off x="8540478" y="5186333"/>
            <a:ext cx="988149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18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  <a:latin typeface="+mn-ea"/>
              </a:rPr>
              <a:t>Receiving VI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7" name="Rectangle 45"/>
          <p:cNvSpPr>
            <a:spLocks noChangeArrowheads="1"/>
          </p:cNvSpPr>
          <p:nvPr/>
        </p:nvSpPr>
        <p:spPr bwMode="auto">
          <a:xfrm>
            <a:off x="8540478" y="4393689"/>
            <a:ext cx="988149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18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b="1" kern="0" dirty="0" err="1">
                <a:solidFill>
                  <a:sysClr val="windowText" lastClr="000000"/>
                </a:solidFill>
                <a:latin typeface="+mn-ea"/>
              </a:rPr>
              <a:t>Exchg</a:t>
            </a:r>
            <a:r>
              <a:rPr lang="en-US" altLang="ko-KR" sz="800" b="1" kern="0" dirty="0">
                <a:solidFill>
                  <a:sysClr val="windowText" lastClr="000000"/>
                </a:solidFill>
                <a:latin typeface="+mn-ea"/>
              </a:rPr>
              <a:t>, VI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7091825" y="6157093"/>
            <a:ext cx="1101535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b="1" kern="0" dirty="0" smtClean="0">
                <a:solidFill>
                  <a:sysClr val="windowText" lastClr="000000"/>
                </a:solidFill>
                <a:latin typeface="+mn-ea"/>
              </a:rPr>
              <a:t>BOM </a:t>
            </a:r>
            <a:r>
              <a:rPr lang="en-US" altLang="ko-KR" sz="800" b="1" kern="0" dirty="0">
                <a:solidFill>
                  <a:sysClr val="windowText" lastClr="000000"/>
                </a:solidFill>
                <a:latin typeface="+mn-ea"/>
              </a:rPr>
              <a:t>Material Cost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69" name="Rectangle 45"/>
          <p:cNvSpPr>
            <a:spLocks noChangeArrowheads="1"/>
          </p:cNvSpPr>
          <p:nvPr/>
        </p:nvSpPr>
        <p:spPr bwMode="auto">
          <a:xfrm>
            <a:off x="8550948" y="5578477"/>
            <a:ext cx="977680" cy="118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18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  <a:latin typeface="+mn-ea"/>
              </a:rPr>
              <a:t>FX Impact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70" name="Rectangle 45"/>
          <p:cNvSpPr>
            <a:spLocks noChangeArrowheads="1"/>
          </p:cNvSpPr>
          <p:nvPr/>
        </p:nvSpPr>
        <p:spPr bwMode="auto">
          <a:xfrm>
            <a:off x="8550948" y="5746242"/>
            <a:ext cx="977680" cy="118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18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b="1" kern="0" dirty="0">
                <a:solidFill>
                  <a:sysClr val="windowText" lastClr="000000"/>
                </a:solidFill>
                <a:latin typeface="+mn-ea"/>
              </a:rPr>
              <a:t>Unit Price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71" name="Rectangle 45"/>
          <p:cNvSpPr>
            <a:spLocks noChangeArrowheads="1"/>
          </p:cNvSpPr>
          <p:nvPr/>
        </p:nvSpPr>
        <p:spPr bwMode="auto">
          <a:xfrm>
            <a:off x="8550948" y="6249535"/>
            <a:ext cx="977680" cy="118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18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b="1" kern="0" noProof="0" dirty="0" smtClean="0">
                <a:solidFill>
                  <a:sysClr val="windowText" lastClr="000000"/>
                </a:solidFill>
                <a:latin typeface="+mn-ea"/>
              </a:rPr>
              <a:t>ETC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72" name="오각형 171"/>
          <p:cNvSpPr/>
          <p:nvPr/>
        </p:nvSpPr>
        <p:spPr>
          <a:xfrm rot="5400000">
            <a:off x="417587" y="1612020"/>
            <a:ext cx="832599" cy="1121677"/>
          </a:xfrm>
          <a:prstGeom prst="homePlate">
            <a:avLst>
              <a:gd name="adj" fmla="val 2302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lt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4" name="오각형 173"/>
          <p:cNvSpPr/>
          <p:nvPr/>
        </p:nvSpPr>
        <p:spPr>
          <a:xfrm rot="5400000">
            <a:off x="-295184" y="3157388"/>
            <a:ext cx="2258141" cy="1121677"/>
          </a:xfrm>
          <a:prstGeom prst="homePlate">
            <a:avLst>
              <a:gd name="adj" fmla="val 18239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>
              <a:solidFill>
                <a:schemeClr val="bg1">
                  <a:lumMod val="50000"/>
                </a:schemeClr>
              </a:solidFill>
              <a:latin typeface="+mj-lt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6" name="오각형 175"/>
          <p:cNvSpPr/>
          <p:nvPr/>
        </p:nvSpPr>
        <p:spPr>
          <a:xfrm rot="5400000">
            <a:off x="393197" y="4727148"/>
            <a:ext cx="881380" cy="1121677"/>
          </a:xfrm>
          <a:prstGeom prst="homePlate">
            <a:avLst>
              <a:gd name="adj" fmla="val 2302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>
              <a:solidFill>
                <a:schemeClr val="bg1">
                  <a:lumMod val="50000"/>
                </a:schemeClr>
              </a:solidFill>
              <a:latin typeface="+mj-lt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8" name="오각형 177"/>
          <p:cNvSpPr/>
          <p:nvPr/>
        </p:nvSpPr>
        <p:spPr>
          <a:xfrm rot="5400000">
            <a:off x="471631" y="5530095"/>
            <a:ext cx="724511" cy="1121677"/>
          </a:xfrm>
          <a:prstGeom prst="homePlate">
            <a:avLst>
              <a:gd name="adj" fmla="val 2302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200" b="1">
              <a:solidFill>
                <a:schemeClr val="bg1">
                  <a:lumMod val="50000"/>
                </a:schemeClr>
              </a:solidFill>
              <a:latin typeface="+mj-lt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980525" y="1725661"/>
            <a:ext cx="3692555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사업계획과 연계된 양산 </a:t>
            </a: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VI 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율 계획</a:t>
            </a:r>
            <a:endParaRPr lang="ko-KR" altLang="en-US" sz="1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980449" y="2113480"/>
            <a:ext cx="3673614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err="1" smtClean="0">
                <a:solidFill>
                  <a:prstClr val="black"/>
                </a:solidFill>
                <a:latin typeface="+mj-lt"/>
              </a:rPr>
              <a:t>본부별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 개발 </a:t>
            </a: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VI 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금액 계획</a:t>
            </a:r>
            <a:endParaRPr lang="ko-KR" altLang="en-US" sz="1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981199" y="2501299"/>
            <a:ext cx="36730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양산</a:t>
            </a: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개발 </a:t>
            </a: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VI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금액 계획대비 </a:t>
            </a:r>
            <a:r>
              <a:rPr lang="ko-KR" altLang="en-US" sz="1200" dirty="0" err="1" smtClean="0">
                <a:solidFill>
                  <a:prstClr val="black"/>
                </a:solidFill>
                <a:latin typeface="+mj-lt"/>
              </a:rPr>
              <a:t>조직별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 실적을 확인 및 </a:t>
            </a:r>
          </a:p>
          <a:p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 달성 율 신호등관리</a:t>
            </a:r>
            <a:endParaRPr lang="ko-KR" altLang="en-US" sz="1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1981198" y="3073784"/>
            <a:ext cx="36730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입고 </a:t>
            </a: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VI 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금액의 경영성과 실현율 확인</a:t>
            </a:r>
            <a:endParaRPr lang="ko-KR" altLang="en-US" sz="1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1981199" y="4237241"/>
            <a:ext cx="36730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Product </a:t>
            </a:r>
            <a:r>
              <a:rPr lang="ko-KR" altLang="en-US" sz="1200" dirty="0" err="1" smtClean="0">
                <a:solidFill>
                  <a:prstClr val="black"/>
                </a:solidFill>
                <a:latin typeface="+mj-lt"/>
              </a:rPr>
              <a:t>모델별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  <a:latin typeface="+mj-lt"/>
              </a:rPr>
              <a:t>전월대비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 판가 </a:t>
            </a: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coverage 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율 확인</a:t>
            </a:r>
            <a:endParaRPr lang="ko-KR" altLang="en-US" sz="1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981199" y="3849422"/>
            <a:ext cx="36730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모델 재료비 </a:t>
            </a:r>
            <a:r>
              <a:rPr lang="ko-KR" altLang="en-US" sz="1200" dirty="0" err="1" smtClean="0">
                <a:solidFill>
                  <a:prstClr val="black"/>
                </a:solidFill>
                <a:latin typeface="+mj-lt"/>
              </a:rPr>
              <a:t>최근월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 대비 차이 및 </a:t>
            </a: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Trend 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분석</a:t>
            </a:r>
            <a:endParaRPr lang="ko-KR" altLang="en-US" sz="1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1981199" y="4625060"/>
            <a:ext cx="3673042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Commodity/Supplier group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별 양산</a:t>
            </a: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개발 </a:t>
            </a: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VI 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분석</a:t>
            </a:r>
            <a:endParaRPr lang="ko-KR" altLang="en-US" sz="1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1981199" y="5012879"/>
            <a:ext cx="3673042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Item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별 양산</a:t>
            </a: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/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개발 </a:t>
            </a: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VI 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상세 현황</a:t>
            </a:r>
            <a:endParaRPr lang="ko-KR" altLang="en-US" sz="1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1981199" y="5400698"/>
            <a:ext cx="3673042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기타 </a:t>
            </a: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VI 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입력 및 현황 확인</a:t>
            </a:r>
            <a:endParaRPr lang="ko-KR" altLang="en-US" sz="1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1981199" y="5788517"/>
            <a:ext cx="3673042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P.S.I 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기준 </a:t>
            </a: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VI 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실적 </a:t>
            </a:r>
            <a:endParaRPr lang="ko-KR" altLang="en-US" sz="1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981199" y="6176337"/>
            <a:ext cx="3673042" cy="2769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Model/Item 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별 </a:t>
            </a:r>
            <a:r>
              <a:rPr lang="en-US" altLang="ko-KR" sz="1200" dirty="0" smtClean="0">
                <a:solidFill>
                  <a:prstClr val="black"/>
                </a:solidFill>
                <a:latin typeface="+mj-lt"/>
              </a:rPr>
              <a:t>VI 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실적 </a:t>
            </a:r>
            <a:endParaRPr lang="ko-KR" altLang="en-US" sz="1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1981199" y="3461603"/>
            <a:ext cx="36730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err="1" smtClean="0">
                <a:solidFill>
                  <a:prstClr val="black"/>
                </a:solidFill>
                <a:latin typeface="+mj-lt"/>
              </a:rPr>
              <a:t>법인별</a:t>
            </a:r>
            <a:r>
              <a:rPr lang="ko-KR" altLang="en-US" sz="1200" dirty="0" smtClean="0">
                <a:solidFill>
                  <a:prstClr val="black"/>
                </a:solidFill>
                <a:latin typeface="+mj-lt"/>
              </a:rPr>
              <a:t> 환율 영향금액 </a:t>
            </a:r>
            <a:endParaRPr lang="ko-KR" altLang="en-US" sz="12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92" name="왼쪽 중괄호 191"/>
          <p:cNvSpPr/>
          <p:nvPr/>
        </p:nvSpPr>
        <p:spPr>
          <a:xfrm>
            <a:off x="1756173" y="2636912"/>
            <a:ext cx="180020" cy="108012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193" name="왼쪽 중괄호 192"/>
          <p:cNvSpPr/>
          <p:nvPr/>
        </p:nvSpPr>
        <p:spPr>
          <a:xfrm>
            <a:off x="1756173" y="3897052"/>
            <a:ext cx="180020" cy="5400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+mj-lt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83667" y="1966965"/>
            <a:ext cx="69762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VI </a:t>
            </a:r>
            <a:r>
              <a:rPr lang="ko-KR" altLang="en-US" sz="12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계획</a:t>
            </a:r>
            <a:endParaRPr lang="ko-KR" altLang="en-US" sz="1200" b="1" dirty="0" err="1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22810" y="3508640"/>
            <a:ext cx="88216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Summary</a:t>
            </a:r>
            <a:b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Report</a:t>
            </a:r>
            <a:endParaRPr lang="ko-KR" altLang="en-US" sz="1200" b="1" dirty="0" err="1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89479" y="4988850"/>
            <a:ext cx="86754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양산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12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개발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VI </a:t>
            </a:r>
            <a:r>
              <a:rPr lang="ko-KR" altLang="en-US" sz="12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분석</a:t>
            </a:r>
            <a:endParaRPr lang="ko-KR" altLang="en-US" sz="1200" b="1" dirty="0" err="1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23142" y="5802610"/>
            <a:ext cx="80021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재료비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sz="12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증감분석</a:t>
            </a:r>
            <a:endParaRPr lang="ko-KR" altLang="en-US" sz="12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332414" y="18869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구매</a:t>
            </a:r>
            <a:endParaRPr lang="ko-KR" altLang="en-US" sz="1200" b="1" dirty="0" err="1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332414" y="298220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구매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332414" y="5822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경영</a:t>
            </a:r>
            <a:endParaRPr lang="en-US" altLang="ko-KR" sz="12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관리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1332414" y="49633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구매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332414" y="39361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경영</a:t>
            </a:r>
            <a:endParaRPr lang="en-US" altLang="ko-KR" sz="1200" b="1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관리</a:t>
            </a:r>
          </a:p>
        </p:txBody>
      </p:sp>
      <p:sp>
        <p:nvSpPr>
          <p:cNvPr id="236" name="Rectangle 45"/>
          <p:cNvSpPr>
            <a:spLocks noChangeArrowheads="1"/>
          </p:cNvSpPr>
          <p:nvPr/>
        </p:nvSpPr>
        <p:spPr bwMode="auto">
          <a:xfrm>
            <a:off x="8540478" y="4922117"/>
            <a:ext cx="988149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18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b="1" kern="0" dirty="0" err="1" smtClean="0">
                <a:solidFill>
                  <a:sysClr val="windowText" lastClr="000000"/>
                </a:solidFill>
                <a:latin typeface="+mn-ea"/>
              </a:rPr>
              <a:t>UnRealized</a:t>
            </a:r>
            <a:r>
              <a:rPr lang="en-US" altLang="ko-KR" sz="800" b="1" kern="0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sz="800" b="1" kern="0" dirty="0">
                <a:solidFill>
                  <a:sysClr val="windowText" lastClr="000000"/>
                </a:solidFill>
                <a:latin typeface="+mn-ea"/>
              </a:rPr>
              <a:t>VI</a:t>
            </a:r>
            <a:endParaRPr kumimoji="0" lang="en-US" altLang="ko-KR" sz="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6393160" y="3745607"/>
            <a:ext cx="3135467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45"/>
          <p:cNvSpPr>
            <a:spLocks noChangeArrowheads="1"/>
          </p:cNvSpPr>
          <p:nvPr/>
        </p:nvSpPr>
        <p:spPr bwMode="auto">
          <a:xfrm rot="5400000">
            <a:off x="7544133" y="4538631"/>
            <a:ext cx="1658247" cy="2009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1000" b="1" kern="0" dirty="0" smtClean="0">
                <a:solidFill>
                  <a:schemeClr val="bg1"/>
                </a:solidFill>
                <a:latin typeface="+mn-ea"/>
              </a:rPr>
              <a:t>VI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42" name="Rectangle 45"/>
          <p:cNvSpPr>
            <a:spLocks noChangeArrowheads="1"/>
          </p:cNvSpPr>
          <p:nvPr/>
        </p:nvSpPr>
        <p:spPr bwMode="auto">
          <a:xfrm rot="5400000">
            <a:off x="7927663" y="5862335"/>
            <a:ext cx="891187" cy="2009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1000" b="1" kern="0" dirty="0" smtClean="0">
                <a:solidFill>
                  <a:schemeClr val="bg1"/>
                </a:solidFill>
                <a:latin typeface="+mn-ea"/>
              </a:rPr>
              <a:t>ETC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86" name="제목 1"/>
          <p:cNvSpPr txBox="1">
            <a:spLocks/>
          </p:cNvSpPr>
          <p:nvPr/>
        </p:nvSpPr>
        <p:spPr bwMode="auto">
          <a:xfrm>
            <a:off x="7473280" y="204325"/>
            <a:ext cx="23245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4. NPT VI vs </a:t>
            </a:r>
            <a:r>
              <a:rPr lang="ko-KR" altLang="en-US" sz="1600" dirty="0" smtClean="0"/>
              <a:t>다차원분석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24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 bwMode="auto">
          <a:xfrm>
            <a:off x="6085697" y="4617418"/>
            <a:ext cx="936104" cy="178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</a:t>
            </a:r>
            <a:r>
              <a:rPr kumimoji="1"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DW(</a:t>
            </a:r>
            <a:r>
              <a:rPr kumimoji="1" lang="ko-KR" altLang="en-US" sz="10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kumimoji="1"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NPT Function</a:t>
            </a:r>
            <a:r>
              <a:rPr lang="ko-KR" altLang="en-US" dirty="0" smtClean="0"/>
              <a:t>별 관리지표 현황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NPT</a:t>
            </a:r>
            <a:r>
              <a:rPr lang="ko-KR" altLang="en-US" smtClean="0"/>
              <a:t>에서는 재무영역이외에도 </a:t>
            </a:r>
            <a:r>
              <a:rPr lang="en-US" altLang="ko-KR" dirty="0" smtClean="0"/>
              <a:t>Value Chain</a:t>
            </a:r>
            <a:r>
              <a:rPr lang="ko-KR" altLang="en-US" smtClean="0"/>
              <a:t>상의 </a:t>
            </a:r>
            <a:r>
              <a:rPr lang="en-US" altLang="ko-KR" dirty="0" smtClean="0"/>
              <a:t>Function</a:t>
            </a:r>
            <a:r>
              <a:rPr lang="ko-KR" altLang="en-US" smtClean="0"/>
              <a:t>별로 지표과 관리되고 있으며 현황은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아래와 같음</a:t>
            </a:r>
            <a:endParaRPr lang="ko-KR" altLang="en-US"/>
          </a:p>
        </p:txBody>
      </p:sp>
      <p:sp>
        <p:nvSpPr>
          <p:cNvPr id="21" name="오른쪽 화살표 20"/>
          <p:cNvSpPr/>
          <p:nvPr/>
        </p:nvSpPr>
        <p:spPr bwMode="auto">
          <a:xfrm>
            <a:off x="1573434" y="1384846"/>
            <a:ext cx="7988079" cy="531986"/>
          </a:xfrm>
          <a:prstGeom prst="rightArrow">
            <a:avLst>
              <a:gd name="adj1" fmla="val 66711"/>
              <a:gd name="adj2" fmla="val 5000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 w="9525">
                <a:solidFill>
                  <a:schemeClr val="bg1">
                    <a:lumMod val="50000"/>
                  </a:schemeClr>
                </a:solidFill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6186" y="1500820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R&amp;D</a:t>
            </a:r>
            <a:endParaRPr lang="ko-KR" altLang="en-US" sz="1200" b="1" dirty="0" err="1" smtClean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2621" y="15008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수요예측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36315" y="15008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공급계획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7169" y="1500820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+mn-ea"/>
              </a:rPr>
              <a:t>생산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smtClean="0">
                <a:latin typeface="+mn-ea"/>
              </a:rPr>
              <a:t>물류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04178" y="15008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구매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95951" y="15008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판매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65368" y="1500820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+mn-ea"/>
              </a:rPr>
              <a:t>품질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smtClean="0">
                <a:latin typeface="+mn-ea"/>
              </a:rPr>
              <a:t>서비스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1597266" y="1772816"/>
            <a:ext cx="822715" cy="2177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7</a:t>
            </a:r>
            <a:r>
              <a:rPr kumimoji="1" lang="ko-KR" altLang="en-US" sz="110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개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727515" y="1772816"/>
            <a:ext cx="822715" cy="2177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6</a:t>
            </a:r>
            <a:r>
              <a:rPr kumimoji="1" lang="ko-KR" altLang="en-US" sz="110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개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3857764" y="1772816"/>
            <a:ext cx="822715" cy="2177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6</a:t>
            </a:r>
            <a:r>
              <a:rPr kumimoji="1" lang="ko-KR" altLang="en-US" sz="110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개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4988013" y="1772816"/>
            <a:ext cx="822715" cy="2177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21</a:t>
            </a:r>
            <a:r>
              <a:rPr kumimoji="1" lang="ko-KR" altLang="en-US" sz="110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개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6146509" y="1772816"/>
            <a:ext cx="822715" cy="2177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4</a:t>
            </a:r>
            <a:r>
              <a:rPr kumimoji="1" lang="ko-KR" altLang="en-US" sz="110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개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7248511" y="1772816"/>
            <a:ext cx="822715" cy="2177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20</a:t>
            </a:r>
            <a:r>
              <a:rPr kumimoji="1" lang="ko-KR" altLang="en-US" sz="110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개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8378757" y="1772816"/>
            <a:ext cx="822715" cy="21774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15</a:t>
            </a:r>
            <a:r>
              <a:rPr kumimoji="1" lang="ko-KR" altLang="en-US" sz="110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개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44488" y="2204616"/>
            <a:ext cx="1048754" cy="105969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경영진 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KPI : </a:t>
            </a:r>
            <a:b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44488" y="3428752"/>
            <a:ext cx="1048754" cy="105969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보조지표 </a:t>
            </a: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b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r>
              <a:rPr kumimoji="1" lang="ko-KR" altLang="en-US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44488" y="4652888"/>
            <a:ext cx="432048" cy="1800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천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템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22039"/>
              </p:ext>
            </p:extLst>
          </p:nvPr>
        </p:nvGraphicFramePr>
        <p:xfrm>
          <a:off x="1631134" y="1993035"/>
          <a:ext cx="7339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6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11584"/>
              </p:ext>
            </p:extLst>
          </p:nvPr>
        </p:nvGraphicFramePr>
        <p:xfrm>
          <a:off x="2770529" y="1993035"/>
          <a:ext cx="7339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6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09105"/>
              </p:ext>
            </p:extLst>
          </p:nvPr>
        </p:nvGraphicFramePr>
        <p:xfrm>
          <a:off x="3909924" y="1993035"/>
          <a:ext cx="7339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6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07259"/>
              </p:ext>
            </p:extLst>
          </p:nvPr>
        </p:nvGraphicFramePr>
        <p:xfrm>
          <a:off x="5049319" y="1993035"/>
          <a:ext cx="7339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6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64764"/>
              </p:ext>
            </p:extLst>
          </p:nvPr>
        </p:nvGraphicFramePr>
        <p:xfrm>
          <a:off x="6188714" y="1993035"/>
          <a:ext cx="7339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6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60883"/>
              </p:ext>
            </p:extLst>
          </p:nvPr>
        </p:nvGraphicFramePr>
        <p:xfrm>
          <a:off x="7328109" y="1993035"/>
          <a:ext cx="7339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6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45061"/>
              </p:ext>
            </p:extLst>
          </p:nvPr>
        </p:nvGraphicFramePr>
        <p:xfrm>
          <a:off x="8467504" y="1993035"/>
          <a:ext cx="7339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6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44114"/>
              </p:ext>
            </p:extLst>
          </p:nvPr>
        </p:nvGraphicFramePr>
        <p:xfrm>
          <a:off x="1640632" y="3289179"/>
          <a:ext cx="7339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6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43020"/>
              </p:ext>
            </p:extLst>
          </p:nvPr>
        </p:nvGraphicFramePr>
        <p:xfrm>
          <a:off x="2790445" y="3289179"/>
          <a:ext cx="7339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6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97779"/>
              </p:ext>
            </p:extLst>
          </p:nvPr>
        </p:nvGraphicFramePr>
        <p:xfrm>
          <a:off x="3940258" y="3289179"/>
          <a:ext cx="7339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6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98042"/>
              </p:ext>
            </p:extLst>
          </p:nvPr>
        </p:nvGraphicFramePr>
        <p:xfrm>
          <a:off x="5090071" y="3289179"/>
          <a:ext cx="7339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6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49564"/>
              </p:ext>
            </p:extLst>
          </p:nvPr>
        </p:nvGraphicFramePr>
        <p:xfrm>
          <a:off x="6239884" y="3289179"/>
          <a:ext cx="7339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6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98201"/>
              </p:ext>
            </p:extLst>
          </p:nvPr>
        </p:nvGraphicFramePr>
        <p:xfrm>
          <a:off x="7389697" y="3289179"/>
          <a:ext cx="7339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6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20889"/>
              </p:ext>
            </p:extLst>
          </p:nvPr>
        </p:nvGraphicFramePr>
        <p:xfrm>
          <a:off x="8539512" y="3289179"/>
          <a:ext cx="7339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6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 rot="5400000">
            <a:off x="791504" y="4703873"/>
            <a:ext cx="652722" cy="5507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정보계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 rot="5400000">
            <a:off x="578003" y="5637700"/>
            <a:ext cx="1079724" cy="55075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953000" y="5400753"/>
            <a:ext cx="936104" cy="1817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B2B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GERP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7248511" y="5400753"/>
            <a:ext cx="936104" cy="1817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B2B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GERP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7234070" y="4614996"/>
            <a:ext cx="936104" cy="178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BEST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427110" y="4564194"/>
            <a:ext cx="795224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573458" y="2076996"/>
            <a:ext cx="0" cy="430433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699191" y="2082054"/>
            <a:ext cx="0" cy="430433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824924" y="2087112"/>
            <a:ext cx="0" cy="430433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984525" y="2092170"/>
            <a:ext cx="0" cy="430433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7144126" y="2097228"/>
            <a:ext cx="0" cy="430433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303727" y="2102286"/>
            <a:ext cx="0" cy="430433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393242" y="3284984"/>
            <a:ext cx="795224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427995" y="5356281"/>
            <a:ext cx="795224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 bwMode="auto">
          <a:xfrm>
            <a:off x="1548816" y="5400753"/>
            <a:ext cx="936104" cy="1817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GMBS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4944037" y="5644511"/>
            <a:ext cx="936104" cy="1817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GDH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2682612" y="5400753"/>
            <a:ext cx="936104" cy="1817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GDMi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4953000" y="5915785"/>
            <a:ext cx="936104" cy="1817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GERP-</a:t>
            </a:r>
            <a:r>
              <a:rPr kumimoji="1" lang="ko-KR" altLang="en-US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248511" y="5644511"/>
            <a:ext cx="936104" cy="1817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GERP-</a:t>
            </a:r>
            <a:r>
              <a:rPr kumimoji="1" lang="ko-KR" altLang="en-US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재경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2682612" y="5644511"/>
            <a:ext cx="936104" cy="1817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GERP-</a:t>
            </a:r>
            <a:r>
              <a:rPr kumimoji="1" lang="ko-KR" altLang="en-US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재경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7250627" y="5875670"/>
            <a:ext cx="936104" cy="1817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GFCM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950477" y="4974656"/>
            <a:ext cx="936104" cy="178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GLOW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950476" y="4614996"/>
            <a:ext cx="936104" cy="178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GMES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8431821" y="4614996"/>
            <a:ext cx="936104" cy="178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GMIS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1543175" y="5648178"/>
            <a:ext cx="936104" cy="2092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GPT</a:t>
            </a:r>
            <a:endParaRPr kumimoji="1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1536414" y="5923120"/>
            <a:ext cx="936104" cy="1817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GPT_FX Impact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1543175" y="6170545"/>
            <a:ext cx="936104" cy="1817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GPT_</a:t>
            </a:r>
            <a:r>
              <a:rPr kumimoji="1" lang="ko-KR" altLang="en-US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사업계획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8431821" y="4874191"/>
            <a:ext cx="936104" cy="178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GQIS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682612" y="5888268"/>
            <a:ext cx="936104" cy="2092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GSCP</a:t>
            </a:r>
            <a:endParaRPr kumimoji="1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950476" y="4794826"/>
            <a:ext cx="936104" cy="178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HRIS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8472077" y="5400753"/>
            <a:ext cx="936104" cy="1817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QCOST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2656392" y="4614996"/>
            <a:ext cx="2064148" cy="178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SCM Dashboard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8455953" y="5644511"/>
            <a:ext cx="936104" cy="1817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Smile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7234070" y="4858051"/>
            <a:ext cx="936104" cy="178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SPM 2.0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52600" y="2247276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개발일정 </a:t>
            </a:r>
            <a:r>
              <a:rPr lang="ko-KR" altLang="en-US" sz="1000" dirty="0" err="1" smtClean="0">
                <a:latin typeface="+mn-ea"/>
              </a:rPr>
              <a:t>준수율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신모델 매출비중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542292" y="2247276"/>
            <a:ext cx="1267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단기 판매예측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smtClean="0">
                <a:latin typeface="+mn-ea"/>
              </a:rPr>
              <a:t>정확도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중장기 판매예측 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smtClean="0">
                <a:latin typeface="+mn-ea"/>
              </a:rPr>
              <a:t>정확도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56856" y="2247276"/>
            <a:ext cx="122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선정계획 </a:t>
            </a:r>
            <a:r>
              <a:rPr lang="ko-KR" altLang="en-US" sz="1000" dirty="0" err="1" smtClean="0">
                <a:latin typeface="+mn-ea"/>
              </a:rPr>
              <a:t>준수율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3</a:t>
            </a:r>
            <a:r>
              <a:rPr lang="ko-KR" altLang="en-US" sz="1000" smtClean="0">
                <a:latin typeface="+mn-ea"/>
              </a:rPr>
              <a:t>일확정 준수율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51447" y="2247276"/>
            <a:ext cx="96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인당 생산액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원당 생산액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199116" y="2273117"/>
            <a:ext cx="965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매출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영업이익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Cash Flow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총 재고일수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API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…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358717" y="2247276"/>
            <a:ext cx="96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시장 </a:t>
            </a:r>
            <a:r>
              <a:rPr lang="ko-KR" altLang="en-US" sz="1000" dirty="0" err="1" smtClean="0">
                <a:latin typeface="+mn-ea"/>
              </a:rPr>
              <a:t>불량율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실패 </a:t>
            </a:r>
            <a:r>
              <a:rPr lang="ko-KR" altLang="en-US" sz="1000" dirty="0" err="1" smtClean="0">
                <a:latin typeface="+mn-ea"/>
              </a:rPr>
              <a:t>비용률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93242" y="3539624"/>
            <a:ext cx="12109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CP</a:t>
            </a:r>
            <a:r>
              <a:rPr lang="ko-KR" altLang="en-US" sz="1000" smtClean="0">
                <a:latin typeface="+mn-ea"/>
              </a:rPr>
              <a:t>일정준수율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개발</a:t>
            </a:r>
            <a:r>
              <a:rPr lang="en-US" altLang="ko-KR" sz="1000" dirty="0" smtClean="0">
                <a:latin typeface="+mn-ea"/>
              </a:rPr>
              <a:t>Load</a:t>
            </a:r>
            <a:r>
              <a:rPr lang="ko-KR" altLang="en-US" sz="1000" smtClean="0">
                <a:latin typeface="+mn-ea"/>
              </a:rPr>
              <a:t>율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개발모델</a:t>
            </a:r>
            <a:r>
              <a:rPr lang="en-US" altLang="ko-KR" sz="1000" dirty="0" smtClean="0">
                <a:latin typeface="+mn-ea"/>
              </a:rPr>
              <a:t>Drop</a:t>
            </a:r>
            <a:r>
              <a:rPr lang="ko-KR" altLang="en-US" sz="1000" smtClean="0">
                <a:latin typeface="+mn-ea"/>
              </a:rPr>
              <a:t>율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Q-Gate</a:t>
            </a:r>
            <a:r>
              <a:rPr lang="ko-KR" altLang="en-US" sz="1000" smtClean="0">
                <a:latin typeface="+mn-ea"/>
              </a:rPr>
              <a:t>준수율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Q-Map </a:t>
            </a:r>
            <a:r>
              <a:rPr lang="ko-KR" altLang="en-US" sz="1000" smtClean="0">
                <a:latin typeface="+mn-ea"/>
              </a:rPr>
              <a:t>진척율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568188" y="3539624"/>
            <a:ext cx="11772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거래선판매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ko-KR" altLang="en-US" sz="1000" smtClean="0">
                <a:latin typeface="+mn-ea"/>
              </a:rPr>
              <a:t>예측정확도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판매달성정확도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latin typeface="+mn-ea"/>
              </a:rPr>
              <a:t>유통정보입수율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smtClean="0">
                <a:latin typeface="+mn-ea"/>
              </a:rPr>
              <a:t>유통정보신뢰도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23483" y="3539624"/>
            <a:ext cx="1254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latin typeface="+mn-ea"/>
              </a:rPr>
              <a:t>선적계획변동율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smtClean="0">
                <a:latin typeface="+mn-ea"/>
              </a:rPr>
              <a:t>파밍재고조정율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장기재고율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smtClean="0">
                <a:latin typeface="+mn-ea"/>
              </a:rPr>
              <a:t>자재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재고일수</a:t>
            </a:r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smtClean="0">
                <a:latin typeface="+mn-ea"/>
              </a:rPr>
              <a:t>자재</a:t>
            </a:r>
            <a:r>
              <a:rPr lang="en-US" altLang="ko-KR" sz="1000" dirty="0" smtClean="0">
                <a:latin typeface="+mn-ea"/>
              </a:rPr>
              <a:t>)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17451" y="3527325"/>
            <a:ext cx="1177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+mn-ea"/>
              </a:rPr>
              <a:t>고객납기준수율</a:t>
            </a:r>
            <a:endParaRPr lang="en-US" altLang="ko-KR" sz="1000" dirty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+mn-ea"/>
              </a:rPr>
              <a:t>직선적율</a:t>
            </a:r>
            <a:endParaRPr lang="en-US" altLang="ko-KR" sz="1000" dirty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물류비용</a:t>
            </a:r>
            <a:endParaRPr lang="en-US" altLang="ko-KR" sz="1000" dirty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운임경쟁력</a:t>
            </a:r>
            <a:endParaRPr lang="en-US" altLang="ko-KR" sz="1000" dirty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latin typeface="+mn-ea"/>
              </a:rPr>
              <a:t>재작업율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…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65743" y="3539624"/>
            <a:ext cx="1177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채권일수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latin typeface="+mn-ea"/>
              </a:rPr>
              <a:t>장지채권율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인당매출액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원당매출액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smtClean="0">
                <a:latin typeface="+mn-ea"/>
              </a:rPr>
              <a:t>가격성판촉비용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…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266075" y="3539624"/>
            <a:ext cx="14048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latin typeface="+mn-ea"/>
              </a:rPr>
              <a:t>공정불량율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수입검사 </a:t>
            </a:r>
            <a:r>
              <a:rPr lang="en-US" altLang="ko-KR" sz="1000" dirty="0" smtClean="0">
                <a:latin typeface="+mn-ea"/>
              </a:rPr>
              <a:t>Lot</a:t>
            </a:r>
            <a:r>
              <a:rPr lang="ko-KR" altLang="en-US" sz="1000" smtClean="0">
                <a:latin typeface="+mn-ea"/>
              </a:rPr>
              <a:t>불합격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출하검사 </a:t>
            </a:r>
            <a:r>
              <a:rPr lang="en-US" altLang="ko-KR" sz="1000" dirty="0" smtClean="0">
                <a:latin typeface="+mn-ea"/>
              </a:rPr>
              <a:t>Lot</a:t>
            </a:r>
            <a:r>
              <a:rPr lang="ko-KR" altLang="en-US" sz="1000" smtClean="0">
                <a:latin typeface="+mn-ea"/>
              </a:rPr>
              <a:t>불합격</a:t>
            </a:r>
            <a:endParaRPr lang="en-US" altLang="ko-KR" sz="1000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RTAT (CE)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+mn-ea"/>
              </a:rPr>
              <a:t>장기</a:t>
            </a:r>
            <a:r>
              <a:rPr lang="en-US" altLang="ko-KR" sz="1000" dirty="0" smtClean="0">
                <a:latin typeface="+mn-ea"/>
              </a:rPr>
              <a:t> RTAT(CE)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+mn-ea"/>
              </a:rPr>
              <a:t>…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066219" y="3523974"/>
            <a:ext cx="8309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b="1" u="sng" dirty="0" smtClean="0">
                <a:latin typeface="+mn-ea"/>
              </a:rPr>
              <a:t>개발 </a:t>
            </a:r>
            <a:r>
              <a:rPr lang="en-US" altLang="ko-KR" sz="1000" b="1" u="sng" dirty="0">
                <a:latin typeface="+mn-ea"/>
              </a:rPr>
              <a:t>CI</a:t>
            </a:r>
            <a:r>
              <a:rPr lang="ko-KR" altLang="en-US" sz="1000" b="1" u="sng">
                <a:latin typeface="+mn-ea"/>
              </a:rPr>
              <a:t>율</a:t>
            </a:r>
            <a:endParaRPr lang="en-US" altLang="ko-KR" sz="1000" b="1" u="sng" dirty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b="1" u="sng" dirty="0">
                <a:latin typeface="+mn-ea"/>
              </a:rPr>
              <a:t>양산 </a:t>
            </a:r>
            <a:r>
              <a:rPr lang="en-US" altLang="ko-KR" sz="1000" b="1" u="sng" dirty="0">
                <a:latin typeface="+mn-ea"/>
              </a:rPr>
              <a:t>CI</a:t>
            </a:r>
            <a:r>
              <a:rPr lang="ko-KR" altLang="en-US" sz="1000" b="1" u="sng" smtClean="0">
                <a:latin typeface="+mn-ea"/>
              </a:rPr>
              <a:t>율</a:t>
            </a:r>
            <a:endParaRPr lang="en-US" altLang="ko-KR" sz="1000" b="1" u="sng" dirty="0" smtClean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b="1" u="sng" dirty="0" smtClean="0">
                <a:latin typeface="+mn-ea"/>
              </a:rPr>
              <a:t>입고금액</a:t>
            </a:r>
            <a:endParaRPr lang="en-US" altLang="ko-KR" sz="1000" b="1" u="sng" dirty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00" b="1" u="sng" dirty="0" err="1">
                <a:latin typeface="+mn-ea"/>
              </a:rPr>
              <a:t>로컬율</a:t>
            </a:r>
            <a:endParaRPr lang="en-US" altLang="ko-KR" sz="1000" b="1" u="sng" dirty="0">
              <a:latin typeface="+mn-ea"/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4952902" y="6178721"/>
            <a:ext cx="936104" cy="2092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GMES</a:t>
            </a:r>
            <a:endParaRPr kumimoji="1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3766688" y="5409505"/>
            <a:ext cx="936104" cy="1817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GERP-</a:t>
            </a:r>
            <a:r>
              <a:rPr kumimoji="1" lang="ko-KR" altLang="en-US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6080044" y="5409505"/>
            <a:ext cx="936104" cy="18178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GERP-</a:t>
            </a:r>
            <a:r>
              <a:rPr kumimoji="1" lang="ko-KR" altLang="en-US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4950476" y="5154486"/>
            <a:ext cx="936104" cy="178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EDW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7234070" y="5101107"/>
            <a:ext cx="936104" cy="178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EDW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8431821" y="5133387"/>
            <a:ext cx="936104" cy="1784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EDW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6010260" y="1500821"/>
            <a:ext cx="1100620" cy="4952368"/>
          </a:xfrm>
          <a:prstGeom prst="rect">
            <a:avLst/>
          </a:prstGeom>
          <a:solidFill>
            <a:srgbClr val="FFFF00">
              <a:alpha val="20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제목 1"/>
          <p:cNvSpPr txBox="1">
            <a:spLocks/>
          </p:cNvSpPr>
          <p:nvPr/>
        </p:nvSpPr>
        <p:spPr bwMode="auto">
          <a:xfrm>
            <a:off x="7473280" y="204325"/>
            <a:ext cx="23245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4. NPT VI vs </a:t>
            </a:r>
            <a:r>
              <a:rPr lang="ko-KR" altLang="en-US" sz="1600" dirty="0" smtClean="0"/>
              <a:t>다차원분석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84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 bwMode="auto">
          <a:xfrm>
            <a:off x="2072681" y="1945627"/>
            <a:ext cx="3168352" cy="1051325"/>
          </a:xfrm>
          <a:prstGeom prst="ellipse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NPT vs </a:t>
            </a:r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구축중인 </a:t>
            </a:r>
            <a:r>
              <a:rPr lang="en-US" altLang="ko-KR" dirty="0" smtClean="0"/>
              <a:t>NPT VI</a:t>
            </a:r>
            <a:r>
              <a:rPr lang="ko-KR" altLang="en-US" smtClean="0"/>
              <a:t>시스템의 서비스 항목과 요구사항으로 </a:t>
            </a:r>
            <a:r>
              <a:rPr lang="en-US" altLang="ko-KR" dirty="0" smtClean="0"/>
              <a:t>Survey</a:t>
            </a:r>
            <a:r>
              <a:rPr lang="ko-KR" altLang="en-US" smtClean="0"/>
              <a:t>된 항목은 다음과 같은 차이가 존재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하며</a:t>
            </a:r>
            <a:r>
              <a:rPr lang="en-US" altLang="ko-KR" dirty="0" smtClean="0"/>
              <a:t> NPT</a:t>
            </a:r>
            <a:r>
              <a:rPr lang="ko-KR" altLang="en-US" smtClean="0"/>
              <a:t>의 지표항목과 </a:t>
            </a:r>
            <a:r>
              <a:rPr lang="en-US" altLang="ko-KR" dirty="0" smtClean="0"/>
              <a:t>Align</a:t>
            </a:r>
            <a:r>
              <a:rPr lang="ko-KR" altLang="en-US" smtClean="0"/>
              <a:t>된 구매분석 </a:t>
            </a:r>
            <a:r>
              <a:rPr lang="en-US" altLang="ko-KR" dirty="0" smtClean="0"/>
              <a:t>DW</a:t>
            </a:r>
            <a:r>
              <a:rPr lang="ko-KR" altLang="en-US" smtClean="0"/>
              <a:t>가 구축이 필요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 bwMode="auto">
          <a:xfrm>
            <a:off x="273050" y="1297635"/>
            <a:ext cx="5366524" cy="360000"/>
            <a:chOff x="229226" y="1563508"/>
            <a:chExt cx="9448174" cy="360000"/>
          </a:xfrm>
        </p:grpSpPr>
        <p:sp>
          <p:nvSpPr>
            <p:cNvPr id="5" name="Rectangle 39"/>
            <p:cNvSpPr/>
            <p:nvPr>
              <p:custDataLst>
                <p:tags r:id="rId2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NPT </a:t>
              </a:r>
              <a:r>
                <a:rPr kumimoji="1" lang="en-US" sz="1400" b="1" kern="0" dirty="0" err="1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vs</a:t>
              </a:r>
              <a:r>
                <a:rPr kumimoji="1" 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ko-KR" altLang="en-US" sz="1400" b="1" kern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요구사항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그룹 6"/>
          <p:cNvGrpSpPr/>
          <p:nvPr/>
        </p:nvGrpSpPr>
        <p:grpSpPr bwMode="auto">
          <a:xfrm>
            <a:off x="6249144" y="1297635"/>
            <a:ext cx="3384376" cy="360000"/>
            <a:chOff x="229226" y="1563508"/>
            <a:chExt cx="9448174" cy="360000"/>
          </a:xfrm>
        </p:grpSpPr>
        <p:sp>
          <p:nvSpPr>
            <p:cNvPr id="8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시사점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이등변 삼각형 9"/>
          <p:cNvSpPr/>
          <p:nvPr/>
        </p:nvSpPr>
        <p:spPr bwMode="auto">
          <a:xfrm rot="5400000">
            <a:off x="3615921" y="3901984"/>
            <a:ext cx="4680372" cy="422037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848544" y="1945627"/>
            <a:ext cx="2496323" cy="987993"/>
          </a:xfrm>
          <a:prstGeom prst="ellipse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8744" y="16418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u="sng" dirty="0" smtClean="0">
                <a:latin typeface="+mn-ea"/>
              </a:rPr>
              <a:t>NPT</a:t>
            </a:r>
            <a:endParaRPr lang="ko-KR" altLang="en-US" sz="1600" b="1" u="sng" dirty="0" err="1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52800" y="16288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u="sng" dirty="0" smtClean="0">
                <a:latin typeface="+mn-ea"/>
              </a:rPr>
              <a:t>요구사항</a:t>
            </a:r>
          </a:p>
        </p:txBody>
      </p:sp>
      <p:sp>
        <p:nvSpPr>
          <p:cNvPr id="15" name="타원 14"/>
          <p:cNvSpPr/>
          <p:nvPr/>
        </p:nvSpPr>
        <p:spPr bwMode="auto">
          <a:xfrm>
            <a:off x="1352601" y="2132856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2596273" y="2132856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4016896" y="2132856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704382"/>
              </p:ext>
            </p:extLst>
          </p:nvPr>
        </p:nvGraphicFramePr>
        <p:xfrm>
          <a:off x="344488" y="3046114"/>
          <a:ext cx="5256584" cy="3407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504056"/>
                <a:gridCol w="3168352"/>
              </a:tblGrid>
              <a:tr h="298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589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 NPT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(28)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Sales Model,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Prod Model, BOM, AU, Market, …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96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지표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(175)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BOM VI, Sales Price Coverage,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Realized VI, Unrealized VI,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Realized rate(%), Unrealized rate(%), …</a:t>
                      </a:r>
                      <a:endParaRPr lang="ko-KR" altLang="en-US" sz="12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283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 NPT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와 요구사항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200" b="1" baseline="0" smtClean="0">
                          <a:solidFill>
                            <a:schemeClr val="tx1"/>
                          </a:solidFill>
                        </a:rPr>
                        <a:t>동일 내용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(24)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CMDT, Supplier,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Part, Model, Product, AU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28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지표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(85)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VI,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양산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VI,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재료비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단가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…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5891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요구사항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b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 VI 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관련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(81)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부품관리조직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Inventory Org,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Exception, Po Line Type, Spec,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모듈구분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…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96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지표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(63)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반기대비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전월대비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VI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금액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비율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재료비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SG2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목표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SG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목표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도전목표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극한목표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이동목표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예상목표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최종예상목표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타원 18"/>
          <p:cNvSpPr/>
          <p:nvPr/>
        </p:nvSpPr>
        <p:spPr bwMode="auto">
          <a:xfrm>
            <a:off x="375854" y="3789040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375854" y="4771751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375854" y="5737210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0118" y="2037876"/>
            <a:ext cx="35013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+mn-ea"/>
              </a:rPr>
              <a:t>NPT </a:t>
            </a:r>
            <a:r>
              <a:rPr lang="ko-KR" altLang="en-US" sz="1200" smtClean="0">
                <a:latin typeface="+mn-ea"/>
              </a:rPr>
              <a:t>존재하는 에서는 전사기준의 </a:t>
            </a:r>
            <a:r>
              <a:rPr lang="en-US" altLang="ko-KR" sz="1200" dirty="0" smtClean="0">
                <a:latin typeface="+mn-ea"/>
              </a:rPr>
              <a:t>VI</a:t>
            </a:r>
            <a:r>
              <a:rPr lang="ko-KR" altLang="en-US" sz="1200" smtClean="0">
                <a:latin typeface="+mn-ea"/>
              </a:rPr>
              <a:t>지표만 시스템으로 운영할 경우 구매 담당자들의 수작업을 감소시키기 어려움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n-ea"/>
              </a:rPr>
              <a:t>구매담당자들의 속성 및 지표는 </a:t>
            </a:r>
            <a:r>
              <a:rPr lang="en-US" altLang="ko-KR" sz="1200" dirty="0" smtClean="0">
                <a:latin typeface="+mn-ea"/>
              </a:rPr>
              <a:t>NPT</a:t>
            </a:r>
            <a:r>
              <a:rPr lang="ko-KR" altLang="en-US" sz="1200" smtClean="0">
                <a:latin typeface="+mn-ea"/>
              </a:rPr>
              <a:t>에서 수용하기에 한계가 있음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(Coverage </a:t>
            </a:r>
            <a:r>
              <a:rPr lang="ko-KR" altLang="en-US" sz="1200" smtClean="0">
                <a:latin typeface="+mn-ea"/>
              </a:rPr>
              <a:t>율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smtClean="0">
                <a:latin typeface="+mn-ea"/>
              </a:rPr>
              <a:t>속성</a:t>
            </a:r>
            <a:r>
              <a:rPr lang="en-US" altLang="ko-KR" sz="1200" dirty="0" smtClean="0">
                <a:latin typeface="+mn-ea"/>
              </a:rPr>
              <a:t>-23%. </a:t>
            </a:r>
            <a:r>
              <a:rPr lang="ko-KR" altLang="en-US" sz="1200" smtClean="0">
                <a:latin typeface="+mn-ea"/>
              </a:rPr>
              <a:t>지표</a:t>
            </a:r>
            <a:r>
              <a:rPr lang="en-US" altLang="ko-KR" sz="1200" dirty="0" smtClean="0">
                <a:latin typeface="+mn-ea"/>
              </a:rPr>
              <a:t>-57%)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 rot="10800000" flipH="1">
            <a:off x="6246687" y="4149079"/>
            <a:ext cx="3314826" cy="432046"/>
          </a:xfrm>
          <a:custGeom>
            <a:avLst/>
            <a:gdLst>
              <a:gd name="G0" fmla="+- 4263 0 0"/>
              <a:gd name="G1" fmla="+- 21600 0 4263"/>
              <a:gd name="G2" fmla="*/ 4263 1 2"/>
              <a:gd name="G3" fmla="+- 21600 0 G2"/>
              <a:gd name="G4" fmla="+/ 4263 21600 2"/>
              <a:gd name="G5" fmla="+/ G1 0 2"/>
              <a:gd name="G6" fmla="*/ 21600 21600 4263"/>
              <a:gd name="G7" fmla="*/ G6 1 2"/>
              <a:gd name="G8" fmla="+- 21600 0 G7"/>
              <a:gd name="G9" fmla="*/ 21600 1 2"/>
              <a:gd name="G10" fmla="+- 4263 0 G9"/>
              <a:gd name="G11" fmla="?: G10 G8 0"/>
              <a:gd name="G12" fmla="?: G10 G7 21600"/>
              <a:gd name="T0" fmla="*/ 19468 w 21600"/>
              <a:gd name="T1" fmla="*/ 10800 h 21600"/>
              <a:gd name="T2" fmla="*/ 10800 w 21600"/>
              <a:gd name="T3" fmla="*/ 21600 h 21600"/>
              <a:gd name="T4" fmla="*/ 2132 w 21600"/>
              <a:gd name="T5" fmla="*/ 10800 h 21600"/>
              <a:gd name="T6" fmla="*/ 10800 w 21600"/>
              <a:gd name="T7" fmla="*/ 0 h 21600"/>
              <a:gd name="T8" fmla="*/ 3932 w 21600"/>
              <a:gd name="T9" fmla="*/ 3932 h 21600"/>
              <a:gd name="T10" fmla="*/ 17668 w 21600"/>
              <a:gd name="T11" fmla="*/ 1766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263" y="21600"/>
                </a:lnTo>
                <a:lnTo>
                  <a:pt x="1733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B2B2B2">
                  <a:gamma/>
                  <a:tint val="0"/>
                  <a:invGamma/>
                </a:srgbClr>
              </a:gs>
              <a:gs pos="100000">
                <a:srgbClr val="B2B2B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9143" y="4563534"/>
            <a:ext cx="3330625" cy="18817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</a:rPr>
              <a:t>NPT</a:t>
            </a:r>
            <a:r>
              <a:rPr lang="ko-KR" altLang="en-US" sz="1400" b="1" smtClean="0">
                <a:solidFill>
                  <a:schemeClr val="tx1"/>
                </a:solidFill>
              </a:rPr>
              <a:t>에서 지원하지 않은 요구사항을 수용하기 위하여 별도의 구매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DW</a:t>
            </a:r>
            <a:r>
              <a:rPr lang="ko-KR" altLang="en-US" sz="1400" b="1" smtClean="0">
                <a:solidFill>
                  <a:schemeClr val="tx1"/>
                </a:solidFill>
              </a:rPr>
              <a:t> 필요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</a:rPr>
              <a:t>C-level</a:t>
            </a:r>
            <a:r>
              <a:rPr lang="ko-KR" altLang="en-US" sz="1400" b="1">
                <a:solidFill>
                  <a:schemeClr val="tx1"/>
                </a:solidFill>
              </a:rPr>
              <a:t>용 </a:t>
            </a:r>
            <a:r>
              <a:rPr lang="en-US" altLang="ko-KR" sz="1400" b="1" dirty="0">
                <a:solidFill>
                  <a:schemeClr val="tx1"/>
                </a:solidFill>
              </a:rPr>
              <a:t>NPT</a:t>
            </a:r>
            <a:r>
              <a:rPr lang="ko-KR" altLang="en-US" sz="1400" b="1">
                <a:solidFill>
                  <a:schemeClr val="tx1"/>
                </a:solidFill>
              </a:rPr>
              <a:t> 시스템과 구매</a:t>
            </a:r>
            <a:r>
              <a:rPr lang="en-US" altLang="ko-KR" sz="1400" b="1" dirty="0">
                <a:solidFill>
                  <a:schemeClr val="tx1"/>
                </a:solidFill>
              </a:rPr>
              <a:t>DW </a:t>
            </a:r>
            <a:br>
              <a:rPr lang="en-US" altLang="ko-KR" sz="1400" b="1" dirty="0">
                <a:solidFill>
                  <a:schemeClr val="tx1"/>
                </a:solidFill>
              </a:rPr>
            </a:br>
            <a:r>
              <a:rPr lang="ko-KR" altLang="en-US" sz="1400" b="1">
                <a:solidFill>
                  <a:schemeClr val="tx1"/>
                </a:solidFill>
              </a:rPr>
              <a:t>데이터의 정합성을 </a:t>
            </a:r>
            <a:r>
              <a:rPr lang="ko-KR" altLang="en-US" sz="1400" b="1" smtClean="0">
                <a:solidFill>
                  <a:schemeClr val="tx1"/>
                </a:solidFill>
              </a:rPr>
              <a:t>유지필요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(NPT</a:t>
            </a:r>
            <a:r>
              <a:rPr lang="ko-KR" altLang="en-US" sz="1400" smtClean="0">
                <a:solidFill>
                  <a:schemeClr val="tx1"/>
                </a:solidFill>
              </a:rPr>
              <a:t>와 </a:t>
            </a:r>
            <a:r>
              <a:rPr lang="en-US" altLang="ko-KR" sz="1400" dirty="0" smtClean="0">
                <a:solidFill>
                  <a:schemeClr val="tx1"/>
                </a:solidFill>
              </a:rPr>
              <a:t>Align</a:t>
            </a:r>
            <a:r>
              <a:rPr lang="ko-KR" altLang="en-US" sz="1400" smtClean="0">
                <a:solidFill>
                  <a:schemeClr val="tx1"/>
                </a:solidFill>
              </a:rPr>
              <a:t>된 </a:t>
            </a:r>
            <a:r>
              <a:rPr lang="en-US" altLang="ko-KR" sz="1400" dirty="0" smtClean="0">
                <a:solidFill>
                  <a:schemeClr val="tx1"/>
                </a:solidFill>
              </a:rPr>
              <a:t>VI</a:t>
            </a:r>
            <a:r>
              <a:rPr lang="ko-KR" altLang="en-US" sz="1400" smtClean="0">
                <a:solidFill>
                  <a:schemeClr val="tx1"/>
                </a:solidFill>
              </a:rPr>
              <a:t>계산을 위해서는 구매</a:t>
            </a:r>
            <a:r>
              <a:rPr lang="en-US" altLang="ko-KR" sz="1400" dirty="0" smtClean="0">
                <a:solidFill>
                  <a:schemeClr val="tx1"/>
                </a:solidFill>
              </a:rPr>
              <a:t>DW</a:t>
            </a:r>
            <a:r>
              <a:rPr lang="ko-KR" altLang="en-US" sz="1400" smtClean="0">
                <a:solidFill>
                  <a:schemeClr val="tx1"/>
                </a:solidFill>
              </a:rPr>
              <a:t>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NPT </a:t>
            </a:r>
            <a:r>
              <a:rPr lang="ko-KR" altLang="en-US" sz="1400" smtClean="0">
                <a:solidFill>
                  <a:schemeClr val="tx1"/>
                </a:solidFill>
              </a:rPr>
              <a:t>로직으로 재계산 필요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2706" y="242088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smtClean="0">
                <a:latin typeface="+mn-ea"/>
              </a:rPr>
              <a:t>속성</a:t>
            </a:r>
            <a:r>
              <a:rPr lang="en-US" altLang="ko-KR" sz="1200" dirty="0" smtClean="0">
                <a:latin typeface="+mn-ea"/>
              </a:rPr>
              <a:t>:24,</a:t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smtClean="0">
                <a:latin typeface="+mn-ea"/>
              </a:rPr>
              <a:t>지표</a:t>
            </a:r>
            <a:r>
              <a:rPr lang="en-US" altLang="ko-KR" sz="1200" dirty="0" smtClean="0">
                <a:latin typeface="+mn-ea"/>
              </a:rPr>
              <a:t>:85)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18328" y="242088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smtClean="0">
                <a:latin typeface="+mn-ea"/>
              </a:rPr>
              <a:t>속성</a:t>
            </a:r>
            <a:r>
              <a:rPr lang="en-US" altLang="ko-KR" sz="1200" dirty="0" smtClean="0">
                <a:latin typeface="+mn-ea"/>
              </a:rPr>
              <a:t>:28,</a:t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smtClean="0">
                <a:latin typeface="+mn-ea"/>
              </a:rPr>
              <a:t>지표</a:t>
            </a:r>
            <a:r>
              <a:rPr lang="en-US" altLang="ko-KR" sz="1200" dirty="0" smtClean="0">
                <a:latin typeface="+mn-ea"/>
              </a:rPr>
              <a:t>175)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7145" y="2420888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smtClean="0">
                <a:latin typeface="+mn-ea"/>
              </a:rPr>
              <a:t>속성</a:t>
            </a:r>
            <a:r>
              <a:rPr lang="en-US" altLang="ko-KR" sz="1200" dirty="0" smtClean="0">
                <a:latin typeface="+mn-ea"/>
              </a:rPr>
              <a:t>:81,</a:t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smtClean="0">
                <a:latin typeface="+mn-ea"/>
              </a:rPr>
              <a:t>지표</a:t>
            </a:r>
            <a:r>
              <a:rPr lang="en-US" altLang="ko-KR" sz="1200" dirty="0" smtClean="0">
                <a:latin typeface="+mn-ea"/>
              </a:rPr>
              <a:t>:63)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 bwMode="auto">
          <a:xfrm>
            <a:off x="7473280" y="204325"/>
            <a:ext cx="23245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4. NPT VI vs </a:t>
            </a:r>
            <a:r>
              <a:rPr lang="ko-KR" altLang="en-US" sz="1600" dirty="0" smtClean="0"/>
              <a:t>다차원분석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54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NPT </a:t>
            </a:r>
            <a:r>
              <a:rPr lang="ko-KR" altLang="en-US" dirty="0" smtClean="0"/>
              <a:t>미 제공 관점 및 지표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수집된 요구사항 중 </a:t>
            </a:r>
            <a:r>
              <a:rPr lang="en-US" altLang="ko-KR" dirty="0" smtClean="0"/>
              <a:t>NPT</a:t>
            </a:r>
            <a:r>
              <a:rPr lang="ko-KR" altLang="en-US" smtClean="0"/>
              <a:t>에서 제공하지 않는 주요 지표과 관점은 아래와 같음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350888" y="1844675"/>
            <a:ext cx="1264778" cy="43219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관점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(81)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056374" y="1847610"/>
            <a:ext cx="1264778" cy="432196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지표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(76)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911543" y="1844675"/>
            <a:ext cx="1264778" cy="2881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1543" y="3140819"/>
            <a:ext cx="1264778" cy="2881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</a:t>
            </a:r>
            <a:endParaRPr kumimoji="1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911543" y="3956210"/>
            <a:ext cx="1264778" cy="2881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Supplier</a:t>
            </a:r>
            <a:endParaRPr kumimoji="1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911543" y="5245985"/>
            <a:ext cx="1264778" cy="2881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부품</a:t>
            </a:r>
            <a:endParaRPr kumimoji="1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911543" y="6152416"/>
            <a:ext cx="1264778" cy="2881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endParaRPr kumimoji="1"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8497126" y="5488250"/>
            <a:ext cx="1064386" cy="2242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BP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8491446" y="2211674"/>
            <a:ext cx="1064386" cy="2242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Basic VI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8491446" y="2575738"/>
            <a:ext cx="1064386" cy="2242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Exch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VI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8491446" y="2939802"/>
            <a:ext cx="1064386" cy="2242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SG2</a:t>
            </a:r>
            <a:r>
              <a:rPr kumimoji="1" lang="en-US" altLang="ko-KR" sz="1200" b="1" i="0" u="none" strike="noStrike" cap="none" normalizeH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200" b="1" i="0" u="none" strike="noStrike" cap="none" normalizeH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8491446" y="3303866"/>
            <a:ext cx="1064386" cy="2242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SG </a:t>
            </a:r>
            <a:r>
              <a:rPr kumimoji="1"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491446" y="5852314"/>
            <a:ext cx="1064386" cy="2242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8491446" y="3667930"/>
            <a:ext cx="1064386" cy="2242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극한목표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8491446" y="6216377"/>
            <a:ext cx="1064386" cy="2242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8491446" y="4396058"/>
            <a:ext cx="1064386" cy="2242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8491446" y="5124186"/>
            <a:ext cx="1064386" cy="2242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기준재료비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8491446" y="4031994"/>
            <a:ext cx="1064386" cy="2242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도전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8491446" y="4760122"/>
            <a:ext cx="1064386" cy="2242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최종예상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472198" y="1844676"/>
            <a:ext cx="1264778" cy="2781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 Code(PU-SIS)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472198" y="2238583"/>
            <a:ext cx="1264778" cy="2781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 </a:t>
            </a:r>
            <a:r>
              <a:rPr kumimoji="1"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Flag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472198" y="2632490"/>
            <a:ext cx="1264778" cy="2781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 Type Code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472198" y="3026397"/>
            <a:ext cx="1264778" cy="206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 Line Type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472198" y="3348444"/>
            <a:ext cx="1264778" cy="206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Purchasing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472198" y="3670491"/>
            <a:ext cx="1264778" cy="206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Maker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472198" y="3992538"/>
            <a:ext cx="1264778" cy="206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Maker Part No.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472198" y="4314585"/>
            <a:ext cx="1264778" cy="206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대표 </a:t>
            </a: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Maker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472198" y="4636632"/>
            <a:ext cx="1264778" cy="206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Family Part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472198" y="4958679"/>
            <a:ext cx="1264778" cy="206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472198" y="5280726"/>
            <a:ext cx="1264778" cy="206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모듈구분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472198" y="5602773"/>
            <a:ext cx="1264778" cy="206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부품군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472198" y="5924820"/>
            <a:ext cx="1264778" cy="206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재료비구분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3472198" y="6246870"/>
            <a:ext cx="1264778" cy="206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Inventory Org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꺾인 연결선 44"/>
          <p:cNvCxnSpPr>
            <a:stCxn id="5" idx="3"/>
            <a:endCxn id="7" idx="1"/>
          </p:cNvCxnSpPr>
          <p:nvPr/>
        </p:nvCxnSpPr>
        <p:spPr>
          <a:xfrm flipV="1">
            <a:off x="1615666" y="1988766"/>
            <a:ext cx="295877" cy="7200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5" idx="3"/>
            <a:endCxn id="8" idx="1"/>
          </p:cNvCxnSpPr>
          <p:nvPr/>
        </p:nvCxnSpPr>
        <p:spPr>
          <a:xfrm>
            <a:off x="1615666" y="2060773"/>
            <a:ext cx="295877" cy="122413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5" idx="3"/>
            <a:endCxn id="9" idx="1"/>
          </p:cNvCxnSpPr>
          <p:nvPr/>
        </p:nvCxnSpPr>
        <p:spPr>
          <a:xfrm>
            <a:off x="1615666" y="2060773"/>
            <a:ext cx="295877" cy="2039528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" idx="3"/>
            <a:endCxn id="10" idx="1"/>
          </p:cNvCxnSpPr>
          <p:nvPr/>
        </p:nvCxnSpPr>
        <p:spPr>
          <a:xfrm>
            <a:off x="1615666" y="2060773"/>
            <a:ext cx="295877" cy="332930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5" idx="3"/>
            <a:endCxn id="11" idx="1"/>
          </p:cNvCxnSpPr>
          <p:nvPr/>
        </p:nvCxnSpPr>
        <p:spPr>
          <a:xfrm>
            <a:off x="1615666" y="2060773"/>
            <a:ext cx="295877" cy="4235734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3"/>
            <a:endCxn id="28" idx="1"/>
          </p:cNvCxnSpPr>
          <p:nvPr/>
        </p:nvCxnSpPr>
        <p:spPr>
          <a:xfrm flipV="1">
            <a:off x="3176321" y="1983765"/>
            <a:ext cx="295877" cy="5001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7" idx="3"/>
            <a:endCxn id="29" idx="1"/>
          </p:cNvCxnSpPr>
          <p:nvPr/>
        </p:nvCxnSpPr>
        <p:spPr>
          <a:xfrm>
            <a:off x="3176321" y="1988766"/>
            <a:ext cx="295877" cy="38890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7" idx="3"/>
            <a:endCxn id="30" idx="1"/>
          </p:cNvCxnSpPr>
          <p:nvPr/>
        </p:nvCxnSpPr>
        <p:spPr>
          <a:xfrm>
            <a:off x="3176321" y="1988766"/>
            <a:ext cx="295877" cy="78281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8" idx="3"/>
            <a:endCxn id="31" idx="1"/>
          </p:cNvCxnSpPr>
          <p:nvPr/>
        </p:nvCxnSpPr>
        <p:spPr>
          <a:xfrm flipV="1">
            <a:off x="3176321" y="3129556"/>
            <a:ext cx="295877" cy="155354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8" idx="3"/>
            <a:endCxn id="32" idx="1"/>
          </p:cNvCxnSpPr>
          <p:nvPr/>
        </p:nvCxnSpPr>
        <p:spPr>
          <a:xfrm>
            <a:off x="3176321" y="3284910"/>
            <a:ext cx="295877" cy="16669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9" idx="3"/>
            <a:endCxn id="35" idx="1"/>
          </p:cNvCxnSpPr>
          <p:nvPr/>
        </p:nvCxnSpPr>
        <p:spPr>
          <a:xfrm flipV="1">
            <a:off x="3176321" y="3773650"/>
            <a:ext cx="295877" cy="326651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9" idx="3"/>
            <a:endCxn id="36" idx="1"/>
          </p:cNvCxnSpPr>
          <p:nvPr/>
        </p:nvCxnSpPr>
        <p:spPr>
          <a:xfrm flipV="1">
            <a:off x="3176321" y="4095697"/>
            <a:ext cx="295877" cy="4604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3"/>
            <a:endCxn id="37" idx="1"/>
          </p:cNvCxnSpPr>
          <p:nvPr/>
        </p:nvCxnSpPr>
        <p:spPr>
          <a:xfrm>
            <a:off x="3176321" y="4100301"/>
            <a:ext cx="295877" cy="31744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10" idx="3"/>
            <a:endCxn id="38" idx="1"/>
          </p:cNvCxnSpPr>
          <p:nvPr/>
        </p:nvCxnSpPr>
        <p:spPr>
          <a:xfrm flipV="1">
            <a:off x="3176321" y="4739791"/>
            <a:ext cx="295877" cy="650285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10" idx="3"/>
            <a:endCxn id="39" idx="1"/>
          </p:cNvCxnSpPr>
          <p:nvPr/>
        </p:nvCxnSpPr>
        <p:spPr>
          <a:xfrm flipV="1">
            <a:off x="3176321" y="5061838"/>
            <a:ext cx="295877" cy="328238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10" idx="3"/>
            <a:endCxn id="40" idx="1"/>
          </p:cNvCxnSpPr>
          <p:nvPr/>
        </p:nvCxnSpPr>
        <p:spPr>
          <a:xfrm flipV="1">
            <a:off x="3176321" y="5383885"/>
            <a:ext cx="295877" cy="6191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10" idx="3"/>
            <a:endCxn id="41" idx="1"/>
          </p:cNvCxnSpPr>
          <p:nvPr/>
        </p:nvCxnSpPr>
        <p:spPr>
          <a:xfrm>
            <a:off x="3176321" y="5390076"/>
            <a:ext cx="295877" cy="31585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10" idx="3"/>
            <a:endCxn id="42" idx="1"/>
          </p:cNvCxnSpPr>
          <p:nvPr/>
        </p:nvCxnSpPr>
        <p:spPr>
          <a:xfrm>
            <a:off x="3176321" y="5390076"/>
            <a:ext cx="295877" cy="63790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3"/>
            <a:endCxn id="43" idx="1"/>
          </p:cNvCxnSpPr>
          <p:nvPr/>
        </p:nvCxnSpPr>
        <p:spPr>
          <a:xfrm>
            <a:off x="3176321" y="6296507"/>
            <a:ext cx="295877" cy="53522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 bwMode="auto">
          <a:xfrm rot="10800000" flipV="1">
            <a:off x="7014087" y="1963142"/>
            <a:ext cx="951173" cy="7131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 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전월대비</a:t>
            </a:r>
            <a:r>
              <a:rPr kumimoji="1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전분기대비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/>
          <p:cNvSpPr/>
          <p:nvPr/>
        </p:nvSpPr>
        <p:spPr bwMode="auto">
          <a:xfrm rot="10800000" flipV="1">
            <a:off x="7014090" y="3865514"/>
            <a:ext cx="951172" cy="2242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 </a:t>
            </a:r>
            <a:r>
              <a:rPr kumimoji="1"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 rot="10800000" flipV="1">
            <a:off x="7014090" y="5666907"/>
            <a:ext cx="951172" cy="2242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7" name="꺾인 연결선 116"/>
          <p:cNvCxnSpPr>
            <a:stCxn id="6" idx="3"/>
            <a:endCxn id="106" idx="3"/>
          </p:cNvCxnSpPr>
          <p:nvPr/>
        </p:nvCxnSpPr>
        <p:spPr>
          <a:xfrm>
            <a:off x="6321152" y="2063708"/>
            <a:ext cx="692935" cy="255994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6" idx="3"/>
            <a:endCxn id="107" idx="3"/>
          </p:cNvCxnSpPr>
          <p:nvPr/>
        </p:nvCxnSpPr>
        <p:spPr>
          <a:xfrm>
            <a:off x="6321152" y="2063708"/>
            <a:ext cx="692938" cy="191391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6" idx="3"/>
            <a:endCxn id="108" idx="3"/>
          </p:cNvCxnSpPr>
          <p:nvPr/>
        </p:nvCxnSpPr>
        <p:spPr>
          <a:xfrm>
            <a:off x="6321152" y="2063708"/>
            <a:ext cx="692938" cy="3715309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106" idx="1"/>
            <a:endCxn id="155" idx="1"/>
          </p:cNvCxnSpPr>
          <p:nvPr/>
        </p:nvCxnSpPr>
        <p:spPr>
          <a:xfrm>
            <a:off x="7965260" y="2319702"/>
            <a:ext cx="444124" cy="180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107" idx="1"/>
            <a:endCxn id="157" idx="1"/>
          </p:cNvCxnSpPr>
          <p:nvPr/>
        </p:nvCxnSpPr>
        <p:spPr>
          <a:xfrm flipV="1">
            <a:off x="7965262" y="3976395"/>
            <a:ext cx="444121" cy="1229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>
            <a:stCxn id="108" idx="1"/>
            <a:endCxn id="159" idx="1"/>
          </p:cNvCxnSpPr>
          <p:nvPr/>
        </p:nvCxnSpPr>
        <p:spPr>
          <a:xfrm flipV="1">
            <a:off x="7965262" y="5772762"/>
            <a:ext cx="444121" cy="6255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 bwMode="auto">
          <a:xfrm>
            <a:off x="8409384" y="1772816"/>
            <a:ext cx="1200283" cy="109738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8409383" y="2895153"/>
            <a:ext cx="1200283" cy="216248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/>
          <p:cNvSpPr/>
          <p:nvPr/>
        </p:nvSpPr>
        <p:spPr bwMode="auto">
          <a:xfrm>
            <a:off x="8409383" y="5096933"/>
            <a:ext cx="1225684" cy="135165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제목 1"/>
          <p:cNvSpPr txBox="1">
            <a:spLocks/>
          </p:cNvSpPr>
          <p:nvPr/>
        </p:nvSpPr>
        <p:spPr bwMode="auto">
          <a:xfrm>
            <a:off x="7473280" y="204325"/>
            <a:ext cx="23245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4. NPT VI vs </a:t>
            </a:r>
            <a:r>
              <a:rPr lang="ko-KR" altLang="en-US" sz="1600" dirty="0" smtClean="0"/>
              <a:t>다차원분석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21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텍스트 개체 틀 2"/>
          <p:cNvSpPr>
            <a:spLocks noGrp="1"/>
          </p:cNvSpPr>
          <p:nvPr>
            <p:ph type="body" idx="1"/>
          </p:nvPr>
        </p:nvSpPr>
        <p:spPr>
          <a:xfrm>
            <a:off x="344488" y="692696"/>
            <a:ext cx="9217025" cy="692150"/>
          </a:xfrm>
        </p:spPr>
        <p:txBody>
          <a:bodyPr/>
          <a:lstStyle/>
          <a:p>
            <a:pPr latinLnBrk="0"/>
            <a:r>
              <a:rPr lang="ko-KR" altLang="en-US" dirty="0" smtClean="0"/>
              <a:t>다차원 구매 분석의 세부 과제는 지표</a:t>
            </a:r>
            <a:r>
              <a:rPr lang="en-US" altLang="ko-KR" dirty="0" smtClean="0"/>
              <a:t>/</a:t>
            </a:r>
            <a:r>
              <a:rPr lang="ko-KR" altLang="en-US" dirty="0" smtClean="0"/>
              <a:t>리포트 표준화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 지표의 다차원 분석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 환경 구성을 </a:t>
            </a:r>
            <a:r>
              <a:rPr lang="ko-KR" altLang="en-US" smtClean="0"/>
              <a:t>위한 검토로 </a:t>
            </a:r>
            <a:r>
              <a:rPr lang="ko-KR" altLang="en-US" dirty="0" smtClean="0"/>
              <a:t>구성됨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 bwMode="auto">
          <a:xfrm>
            <a:off x="488504" y="1484784"/>
            <a:ext cx="1944216" cy="360000"/>
            <a:chOff x="229226" y="1563508"/>
            <a:chExt cx="9448174" cy="360000"/>
          </a:xfrm>
        </p:grpSpPr>
        <p:sp>
          <p:nvSpPr>
            <p:cNvPr id="54" name="Rectangle 39"/>
            <p:cNvSpPr/>
            <p:nvPr>
              <p:custDataLst>
                <p:tags r:id="rId3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세부 과제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55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0" name="그룹 69"/>
          <p:cNvGrpSpPr/>
          <p:nvPr/>
        </p:nvGrpSpPr>
        <p:grpSpPr bwMode="auto">
          <a:xfrm>
            <a:off x="2937346" y="1484824"/>
            <a:ext cx="2375694" cy="360000"/>
            <a:chOff x="229226" y="1563508"/>
            <a:chExt cx="9448174" cy="360000"/>
          </a:xfrm>
        </p:grpSpPr>
        <p:sp>
          <p:nvSpPr>
            <p:cNvPr id="71" name="Rectangle 39"/>
            <p:cNvSpPr/>
            <p:nvPr>
              <p:custDataLst>
                <p:tags r:id="rId2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과제 목적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72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그룹 72"/>
          <p:cNvGrpSpPr/>
          <p:nvPr/>
        </p:nvGrpSpPr>
        <p:grpSpPr bwMode="auto">
          <a:xfrm>
            <a:off x="5961112" y="1484824"/>
            <a:ext cx="3240360" cy="360000"/>
            <a:chOff x="229226" y="1563508"/>
            <a:chExt cx="9448174" cy="360000"/>
          </a:xfrm>
        </p:grpSpPr>
        <p:sp>
          <p:nvSpPr>
            <p:cNvPr id="74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주요 내용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75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제목 1"/>
          <p:cNvSpPr>
            <a:spLocks noGrp="1"/>
          </p:cNvSpPr>
          <p:nvPr>
            <p:ph type="title"/>
          </p:nvPr>
        </p:nvSpPr>
        <p:spPr>
          <a:xfrm>
            <a:off x="519870" y="166421"/>
            <a:ext cx="6809394" cy="276999"/>
          </a:xfrm>
        </p:spPr>
        <p:txBody>
          <a:bodyPr/>
          <a:lstStyle/>
          <a:p>
            <a:pPr latinLnBrk="0"/>
            <a:r>
              <a:rPr lang="en-US" altLang="ko-KR" dirty="0" smtClean="0"/>
              <a:t>1. </a:t>
            </a:r>
            <a:r>
              <a:rPr lang="ko-KR" altLang="en-US" dirty="0" smtClean="0"/>
              <a:t>과제 정의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 bwMode="auto">
          <a:xfrm>
            <a:off x="519870" y="2204864"/>
            <a:ext cx="460395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LG스마트체 Regular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36833" y="2282843"/>
            <a:ext cx="1669419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실적분석기준 정의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736833" y="3753036"/>
            <a:ext cx="1669419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실적분석</a:t>
            </a:r>
            <a:r>
              <a:rPr kumimoji="1"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 </a:t>
            </a:r>
            <a:r>
              <a:rPr kumimoji="1" lang="ko-KR" altLang="en-US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endParaRPr kumimoji="1" lang="en-US" altLang="ko-KR" sz="12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해석 방식 정의</a:t>
            </a:r>
          </a:p>
        </p:txBody>
      </p:sp>
      <p:sp>
        <p:nvSpPr>
          <p:cNvPr id="81" name="직사각형 80"/>
          <p:cNvSpPr/>
          <p:nvPr/>
        </p:nvSpPr>
        <p:spPr bwMode="auto">
          <a:xfrm>
            <a:off x="736833" y="5229200"/>
            <a:ext cx="1669419" cy="7200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 절감 기회 별</a:t>
            </a:r>
            <a:endParaRPr kumimoji="1" lang="en-US" altLang="ko-KR" sz="12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이행 모니터링 강화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79046" y="2412051"/>
            <a:ext cx="2794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Spend </a:t>
            </a:r>
            <a:r>
              <a:rPr lang="ko-KR" altLang="en-US" sz="1200">
                <a:latin typeface="+mn-ea"/>
              </a:rPr>
              <a:t>및 주요 지표 </a:t>
            </a:r>
            <a:r>
              <a:rPr lang="en-US" altLang="ko-KR" sz="1200" dirty="0">
                <a:latin typeface="+mn-ea"/>
              </a:rPr>
              <a:t>Data </a:t>
            </a:r>
            <a:r>
              <a:rPr lang="ko-KR" altLang="en-US" sz="1200">
                <a:latin typeface="+mn-ea"/>
              </a:rPr>
              <a:t>추출 기준 및 산정 </a:t>
            </a:r>
            <a:r>
              <a:rPr lang="en-US" altLang="ko-KR" sz="1200" dirty="0">
                <a:latin typeface="+mn-ea"/>
              </a:rPr>
              <a:t>Logic </a:t>
            </a:r>
            <a:r>
              <a:rPr lang="ko-KR" altLang="en-US" sz="1200">
                <a:latin typeface="+mn-ea"/>
              </a:rPr>
              <a:t>정의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79046" y="3872081"/>
            <a:ext cx="2794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다양한 관점의 분석 </a:t>
            </a:r>
            <a:r>
              <a:rPr lang="en-US" altLang="ko-KR" sz="1200" dirty="0">
                <a:latin typeface="+mn-ea"/>
              </a:rPr>
              <a:t>View </a:t>
            </a:r>
            <a:r>
              <a:rPr lang="ko-KR" altLang="en-US" sz="1200">
                <a:latin typeface="+mn-ea"/>
              </a:rPr>
              <a:t>설정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879046" y="5301208"/>
            <a:ext cx="2794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분석 </a:t>
            </a:r>
            <a:r>
              <a:rPr lang="en-US" altLang="ko-KR" sz="1200" dirty="0">
                <a:latin typeface="+mn-ea"/>
              </a:rPr>
              <a:t>View </a:t>
            </a:r>
            <a:r>
              <a:rPr lang="ko-KR" altLang="en-US" sz="1200">
                <a:latin typeface="+mn-ea"/>
              </a:rPr>
              <a:t>내 비용 절감 기회별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smtClean="0">
                <a:latin typeface="+mn-ea"/>
              </a:rPr>
              <a:t>실현율 </a:t>
            </a:r>
            <a:r>
              <a:rPr lang="ko-KR" altLang="en-US" sz="1200">
                <a:latin typeface="+mn-ea"/>
              </a:rPr>
              <a:t>관리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797185" y="2319718"/>
            <a:ext cx="296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지표 리포트 표준화 대상 선정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지표 표준화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리포트 표준화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749338" y="3524815"/>
            <a:ext cx="3883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구매 담당자가 필요로 하는 분석 </a:t>
            </a:r>
            <a:r>
              <a:rPr lang="en-US" altLang="ko-KR" sz="1200" dirty="0">
                <a:latin typeface="+mn-ea"/>
              </a:rPr>
              <a:t>View</a:t>
            </a:r>
            <a:r>
              <a:rPr lang="ko-KR" altLang="en-US" sz="1200" dirty="0">
                <a:latin typeface="+mn-ea"/>
              </a:rPr>
              <a:t>의 제공으로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구매 </a:t>
            </a:r>
            <a:r>
              <a:rPr lang="ko-KR" altLang="en-US" sz="1200" dirty="0">
                <a:latin typeface="+mn-ea"/>
              </a:rPr>
              <a:t>기회 발굴 및 실현에 </a:t>
            </a:r>
            <a:r>
              <a:rPr lang="ko-KR" altLang="en-US" sz="1200" dirty="0" smtClean="0">
                <a:latin typeface="+mn-ea"/>
              </a:rPr>
              <a:t>집중</a:t>
            </a:r>
            <a:endParaRPr lang="en-US" altLang="ko-KR" sz="1200" dirty="0" smtClean="0">
              <a:latin typeface="+mn-ea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endParaRPr lang="ko-KR" altLang="en-US" sz="1200" dirty="0">
              <a:latin typeface="+mn-ea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Global Spend </a:t>
            </a:r>
            <a:r>
              <a:rPr lang="ko-KR" altLang="en-US" sz="1200" dirty="0">
                <a:latin typeface="+mn-ea"/>
              </a:rPr>
              <a:t>및 주요 지표의 다차원 분석 제공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err="1">
                <a:latin typeface="+mn-ea"/>
              </a:rPr>
              <a:t>본부별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err="1">
                <a:latin typeface="+mn-ea"/>
              </a:rPr>
              <a:t>법인별</a:t>
            </a:r>
            <a:r>
              <a:rPr lang="en-US" altLang="ko-KR" sz="1200" dirty="0">
                <a:latin typeface="+mn-ea"/>
              </a:rPr>
              <a:t>/CMDT/Supplier, Maker</a:t>
            </a:r>
            <a:r>
              <a:rPr lang="ko-KR" altLang="en-US" sz="1200" dirty="0">
                <a:latin typeface="+mn-ea"/>
              </a:rPr>
              <a:t>별 </a:t>
            </a:r>
            <a:r>
              <a:rPr lang="en-US" altLang="ko-KR" sz="1200" dirty="0">
                <a:latin typeface="+mn-ea"/>
              </a:rPr>
              <a:t>Spend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- </a:t>
            </a:r>
            <a:r>
              <a:rPr lang="ko-KR" altLang="en-US" sz="1200" dirty="0">
                <a:latin typeface="+mn-ea"/>
              </a:rPr>
              <a:t>주요 지표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개발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양산 </a:t>
            </a:r>
            <a:r>
              <a:rPr lang="en-US" altLang="ko-KR" sz="1200" dirty="0">
                <a:latin typeface="+mn-ea"/>
              </a:rPr>
              <a:t>VI, </a:t>
            </a:r>
            <a:r>
              <a:rPr lang="ko-KR" altLang="en-US" sz="1200" dirty="0" err="1">
                <a:latin typeface="+mn-ea"/>
              </a:rPr>
              <a:t>로컬율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우수업체 비중 등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745088" y="5085184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Global </a:t>
            </a:r>
            <a:r>
              <a:rPr lang="ko-KR" altLang="en-US" sz="1200" dirty="0">
                <a:latin typeface="+mn-ea"/>
              </a:rPr>
              <a:t>구매 실적 </a:t>
            </a:r>
            <a:r>
              <a:rPr lang="en-US" altLang="ko-KR" sz="1200" dirty="0">
                <a:latin typeface="+mn-ea"/>
              </a:rPr>
              <a:t>Data</a:t>
            </a:r>
            <a:r>
              <a:rPr lang="ko-KR" altLang="en-US" sz="1200" dirty="0">
                <a:latin typeface="+mn-ea"/>
              </a:rPr>
              <a:t>의 빠른 집계 및 분석 </a:t>
            </a:r>
            <a:r>
              <a:rPr lang="ko-KR" altLang="en-US" sz="1200" dirty="0" smtClean="0">
                <a:latin typeface="+mn-ea"/>
              </a:rPr>
              <a:t>제공으로 </a:t>
            </a:r>
            <a:r>
              <a:rPr lang="ko-KR" altLang="en-US" sz="1200" dirty="0">
                <a:latin typeface="+mn-ea"/>
              </a:rPr>
              <a:t>데이터 추출 </a:t>
            </a:r>
            <a:r>
              <a:rPr lang="en-US" altLang="ko-KR" sz="1200" dirty="0">
                <a:latin typeface="+mn-ea"/>
              </a:rPr>
              <a:t>~ </a:t>
            </a:r>
            <a:r>
              <a:rPr lang="ko-KR" altLang="en-US" sz="1200" dirty="0">
                <a:latin typeface="+mn-ea"/>
              </a:rPr>
              <a:t>집계 </a:t>
            </a:r>
            <a:r>
              <a:rPr lang="en-US" altLang="ko-KR" sz="1200" dirty="0">
                <a:latin typeface="+mn-ea"/>
              </a:rPr>
              <a:t>~ </a:t>
            </a:r>
            <a:r>
              <a:rPr lang="ko-KR" altLang="en-US" sz="1200" dirty="0">
                <a:latin typeface="+mn-ea"/>
              </a:rPr>
              <a:t>가공 </a:t>
            </a:r>
            <a:r>
              <a:rPr lang="en-US" altLang="ko-KR" sz="1200" dirty="0">
                <a:latin typeface="+mn-ea"/>
              </a:rPr>
              <a:t>~ </a:t>
            </a:r>
            <a:r>
              <a:rPr lang="ko-KR" altLang="en-US" sz="1200" dirty="0">
                <a:latin typeface="+mn-ea"/>
              </a:rPr>
              <a:t>분석의 시간 최소화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실적 분석 결과 기반 비용 절감 기회 발굴 활성화</a:t>
            </a:r>
            <a:br>
              <a:rPr lang="ko-KR" altLang="en-US" sz="1200" dirty="0">
                <a:latin typeface="+mn-ea"/>
              </a:rPr>
            </a:b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부품 및 </a:t>
            </a:r>
            <a:r>
              <a:rPr lang="ko-KR" altLang="en-US" sz="1200" dirty="0" err="1">
                <a:latin typeface="+mn-ea"/>
              </a:rPr>
              <a:t>협력사</a:t>
            </a:r>
            <a:r>
              <a:rPr lang="ko-KR" altLang="en-US" sz="1200" dirty="0">
                <a:latin typeface="+mn-ea"/>
              </a:rPr>
              <a:t> 선정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대체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물량 배분 전략 등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분석을 위한 솔루션 검토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단계별 </a:t>
            </a:r>
            <a:r>
              <a:rPr lang="en-US" altLang="ko-KR" sz="1200" dirty="0">
                <a:latin typeface="+mn-ea"/>
              </a:rPr>
              <a:t>To-be Architecture </a:t>
            </a:r>
            <a:r>
              <a:rPr lang="ko-KR" altLang="en-US" sz="1200" dirty="0">
                <a:latin typeface="+mn-ea"/>
              </a:rPr>
              <a:t>정의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280592" y="3284984"/>
            <a:ext cx="7776864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280592" y="4925177"/>
            <a:ext cx="7776864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7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 bwMode="auto">
          <a:xfrm>
            <a:off x="6400704" y="4535653"/>
            <a:ext cx="3088800" cy="19896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단가미변동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155210" y="4480187"/>
            <a:ext cx="3088800" cy="19896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단가미변동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909716" y="4424721"/>
            <a:ext cx="3088800" cy="19896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단가미변동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 rot="16200000">
            <a:off x="3236783" y="-1317539"/>
            <a:ext cx="1572197" cy="73448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Spend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다차원분석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비용절감기회 별 모니터링 방안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Spend </a:t>
            </a:r>
            <a:r>
              <a:rPr lang="ko-KR" altLang="en-US" smtClean="0"/>
              <a:t>다차원 분석을 통하여 비용절감기회를 시스템을 통하여 인지하고 원인분석을 수행함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42452"/>
              </p:ext>
            </p:extLst>
          </p:nvPr>
        </p:nvGraphicFramePr>
        <p:xfrm>
          <a:off x="704526" y="1772667"/>
          <a:ext cx="6912772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1260"/>
                <a:gridCol w="771260"/>
                <a:gridCol w="1342562"/>
                <a:gridCol w="942650"/>
                <a:gridCol w="771260"/>
                <a:gridCol w="771260"/>
                <a:gridCol w="771260"/>
                <a:gridCol w="77126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관점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관점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관점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관점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관점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관점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관점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altLang="ko-KR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지표</a:t>
                      </a:r>
                      <a:r>
                        <a:rPr lang="en-US" altLang="ko-KR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AU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법인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Inventory_ORG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Supplier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Part No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effectLst/>
                        </a:rPr>
                        <a:t>납선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Currency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단가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AU1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법인</a:t>
                      </a:r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KRW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44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법인</a:t>
                      </a:r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…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USD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54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법인</a:t>
                      </a:r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65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법인</a:t>
                      </a:r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…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KRW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</a:rPr>
                        <a:t>88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32520" y="1569287"/>
            <a:ext cx="28135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b="1" dirty="0" smtClean="0">
                <a:solidFill>
                  <a:prstClr val="black"/>
                </a:solidFill>
                <a:latin typeface="+mj-lt"/>
              </a:rPr>
              <a:t>AU / </a:t>
            </a:r>
            <a:r>
              <a:rPr lang="ko-KR" altLang="en-US" sz="800" b="1" smtClean="0">
                <a:solidFill>
                  <a:prstClr val="black"/>
                </a:solidFill>
                <a:latin typeface="+mj-lt"/>
              </a:rPr>
              <a:t>법인 </a:t>
            </a:r>
            <a:r>
              <a:rPr lang="en-US" altLang="ko-KR" sz="800" b="1" dirty="0" smtClean="0">
                <a:solidFill>
                  <a:prstClr val="black"/>
                </a:solidFill>
                <a:latin typeface="+mj-lt"/>
              </a:rPr>
              <a:t>/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+mj-lt"/>
              </a:rPr>
              <a:t>Inventory_ORG</a:t>
            </a:r>
            <a:r>
              <a:rPr lang="en-US" altLang="ko-KR" sz="800" b="1" dirty="0" smtClean="0">
                <a:solidFill>
                  <a:prstClr val="black"/>
                </a:solidFill>
                <a:latin typeface="+mj-lt"/>
              </a:rPr>
              <a:t> / Supplier / </a:t>
            </a:r>
            <a:r>
              <a:rPr lang="en-US" altLang="ko-KR" sz="800" b="1" dirty="0" err="1" smtClean="0">
                <a:solidFill>
                  <a:prstClr val="black"/>
                </a:solidFill>
                <a:latin typeface="+mj-lt"/>
              </a:rPr>
              <a:t>PartNo</a:t>
            </a:r>
            <a:r>
              <a:rPr lang="en-US" altLang="ko-KR" sz="800" b="1" dirty="0" smtClean="0">
                <a:solidFill>
                  <a:prstClr val="black"/>
                </a:solidFill>
                <a:latin typeface="+mj-lt"/>
              </a:rPr>
              <a:t> / </a:t>
            </a:r>
            <a:r>
              <a:rPr lang="ko-KR" altLang="en-US" sz="800" b="1" smtClean="0">
                <a:solidFill>
                  <a:prstClr val="black"/>
                </a:solidFill>
                <a:latin typeface="+mj-lt"/>
              </a:rPr>
              <a:t>납선</a:t>
            </a:r>
            <a:endParaRPr lang="en-US" altLang="ko-KR" sz="800" dirty="0" smtClean="0">
              <a:solidFill>
                <a:prstClr val="black"/>
              </a:solidFill>
              <a:latin typeface="+mj-lt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3303" y="1576907"/>
            <a:ext cx="1039067" cy="246221"/>
          </a:xfrm>
          <a:prstGeom prst="rect">
            <a:avLst/>
          </a:prstGeom>
          <a:noFill/>
        </p:spPr>
        <p:txBody>
          <a:bodyPr wrap="square" lIns="72000" rIns="72000" rtlCol="0">
            <a:noAutofit/>
          </a:bodyPr>
          <a:lstStyle/>
          <a:p>
            <a:pPr algn="r" latinLnBrk="0">
              <a:spcBef>
                <a:spcPts val="600"/>
              </a:spcBef>
            </a:pPr>
            <a:r>
              <a:rPr lang="en-US" sz="800" b="1" dirty="0" smtClean="0">
                <a:solidFill>
                  <a:prstClr val="black"/>
                </a:solidFill>
                <a:ea typeface="맑은 고딕"/>
                <a:cs typeface="Arial" panose="020B0604020202020204" pitchFamily="34" charset="0"/>
              </a:rPr>
              <a:t>(</a:t>
            </a:r>
            <a:r>
              <a:rPr lang="ko-KR" altLang="en-US" sz="800" b="1" dirty="0" smtClean="0">
                <a:solidFill>
                  <a:prstClr val="black"/>
                </a:solidFill>
                <a:ea typeface="맑은 고딕"/>
                <a:cs typeface="Arial" panose="020B0604020202020204" pitchFamily="34" charset="0"/>
              </a:rPr>
              <a:t>단위</a:t>
            </a:r>
            <a:r>
              <a:rPr lang="en-US" altLang="ko-KR" sz="800" b="1" dirty="0" smtClean="0">
                <a:solidFill>
                  <a:prstClr val="black"/>
                </a:solidFill>
                <a:ea typeface="맑은 고딕"/>
                <a:cs typeface="Arial" panose="020B0604020202020204" pitchFamily="34" charset="0"/>
              </a:rPr>
              <a:t>: </a:t>
            </a:r>
            <a:r>
              <a:rPr lang="ko-KR" altLang="en-US" sz="800" b="1" smtClean="0">
                <a:solidFill>
                  <a:prstClr val="black"/>
                </a:solidFill>
                <a:ea typeface="맑은 고딕"/>
                <a:cs typeface="Arial" panose="020B0604020202020204" pitchFamily="34" charset="0"/>
              </a:rPr>
              <a:t>원</a:t>
            </a:r>
            <a:r>
              <a:rPr lang="en-US" altLang="ko-KR" sz="800" b="1" dirty="0" smtClean="0">
                <a:solidFill>
                  <a:prstClr val="black"/>
                </a:solidFill>
                <a:ea typeface="맑은 고딕"/>
                <a:cs typeface="Arial" panose="020B0604020202020204" pitchFamily="34" charset="0"/>
              </a:rPr>
              <a:t>)</a:t>
            </a:r>
            <a:endParaRPr lang="en-US" sz="800" b="1" dirty="0">
              <a:solidFill>
                <a:prstClr val="black"/>
              </a:solidFill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 rot="16200000">
            <a:off x="3639529" y="-10055"/>
            <a:ext cx="760722" cy="735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단가점검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04528" y="3485324"/>
            <a:ext cx="1116127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kumimoji="1" lang="ko-KR" altLang="en-US" sz="10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이중단가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863856" y="3485324"/>
            <a:ext cx="1116127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고단가고발주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023184" y="3485324"/>
            <a:ext cx="1116127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단가미변동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182512" y="3485324"/>
            <a:ext cx="1116127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미정단가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5341840" y="3485324"/>
            <a:ext cx="1116127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고율단가변동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6501169" y="3485324"/>
            <a:ext cx="1116127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</a:t>
            </a:r>
            <a:r>
              <a:rPr kumimoji="1" lang="ko-KR" altLang="en-US" sz="1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단가미종료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44488" y="4369256"/>
            <a:ext cx="5114414" cy="20839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이중단가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6496" y="4587777"/>
            <a:ext cx="5052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b="1" dirty="0" smtClean="0"/>
              <a:t>1. </a:t>
            </a:r>
            <a:r>
              <a:rPr lang="ko-KR" altLang="en-US" sz="1200" b="1" smtClean="0"/>
              <a:t>동일 </a:t>
            </a:r>
            <a:r>
              <a:rPr lang="ko-KR" altLang="en-US" sz="1200" b="1" dirty="0"/>
              <a:t>법인의</a:t>
            </a:r>
            <a:r>
              <a:rPr lang="en-US" altLang="ko-KR" sz="1200" b="1" dirty="0"/>
              <a:t>(</a:t>
            </a:r>
            <a:r>
              <a:rPr lang="ko-KR" altLang="en-US" sz="1200" b="1"/>
              <a:t>국내는 본부별</a:t>
            </a:r>
            <a:r>
              <a:rPr lang="en-US" altLang="ko-KR" sz="1200" b="1" dirty="0"/>
              <a:t>)</a:t>
            </a:r>
            <a:r>
              <a:rPr lang="ko-KR" altLang="en-US" sz="1200" b="1"/>
              <a:t> </a:t>
            </a:r>
            <a:r>
              <a:rPr lang="en-US" altLang="ko-KR" sz="1200" b="1" dirty="0"/>
              <a:t>INV.(</a:t>
            </a:r>
            <a:r>
              <a:rPr lang="ko-KR" altLang="en-US" sz="1200" b="1"/>
              <a:t>제품</a:t>
            </a:r>
            <a:r>
              <a:rPr lang="en-US" altLang="ko-KR" sz="1200" b="1" dirty="0"/>
              <a:t>)</a:t>
            </a:r>
            <a:r>
              <a:rPr lang="ko-KR" altLang="en-US" sz="1200" b="1"/>
              <a:t> </a:t>
            </a:r>
            <a:r>
              <a:rPr lang="ko-KR" altLang="en-US" sz="1200" b="1" smtClean="0"/>
              <a:t>협력사별 단가 확인</a:t>
            </a:r>
            <a:endParaRPr lang="en-US" altLang="ko-KR" sz="1200" b="1" dirty="0"/>
          </a:p>
          <a:p>
            <a:r>
              <a:rPr lang="ko-KR" altLang="en-US" sz="1200" dirty="0"/>
              <a:t>  </a:t>
            </a:r>
            <a:r>
              <a:rPr lang="en-US" altLang="ko-KR" sz="1200" dirty="0"/>
              <a:t>  - </a:t>
            </a:r>
            <a:r>
              <a:rPr lang="ko-KR" altLang="en-US" sz="1200"/>
              <a:t>동일 </a:t>
            </a:r>
            <a:r>
              <a:rPr lang="en-US" altLang="ko-KR" sz="1200" dirty="0"/>
              <a:t>P/N, </a:t>
            </a:r>
          </a:p>
          <a:p>
            <a:r>
              <a:rPr lang="en-US" altLang="ko-KR" sz="1200" dirty="0"/>
              <a:t>    - </a:t>
            </a:r>
            <a:r>
              <a:rPr lang="ko-KR" altLang="en-US" sz="1200"/>
              <a:t>동일 납선별 비</a:t>
            </a:r>
            <a:r>
              <a:rPr lang="ko-KR" altLang="en-US" sz="1200" smtClean="0"/>
              <a:t>교</a:t>
            </a:r>
            <a:r>
              <a:rPr lang="en-US" altLang="ko-KR" sz="1200" dirty="0"/>
              <a:t>(</a:t>
            </a:r>
            <a:r>
              <a:rPr lang="ko-KR" altLang="en-US" sz="1200" smtClean="0"/>
              <a:t>납선</a:t>
            </a:r>
            <a:r>
              <a:rPr lang="en-US" altLang="ko-KR" sz="1200" dirty="0" smtClean="0"/>
              <a:t>1</a:t>
            </a:r>
            <a:r>
              <a:rPr lang="en-US" altLang="ko-KR" sz="1200" dirty="0"/>
              <a:t>, </a:t>
            </a:r>
            <a:r>
              <a:rPr lang="ko-KR" altLang="en-US" sz="1200" smtClean="0"/>
              <a:t>납선</a:t>
            </a:r>
            <a:r>
              <a:rPr lang="en-US" altLang="ko-KR" sz="1200" dirty="0" smtClean="0"/>
              <a:t>2 </a:t>
            </a:r>
            <a:r>
              <a:rPr lang="ko-KR" altLang="en-US" sz="1200"/>
              <a:t>별도 비교</a:t>
            </a:r>
            <a:r>
              <a:rPr lang="en-US" altLang="ko-KR" sz="1200" dirty="0"/>
              <a:t>), Supplier </a:t>
            </a:r>
            <a:r>
              <a:rPr lang="ko-KR" altLang="en-US" sz="1200"/>
              <a:t>비교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- Currency </a:t>
            </a:r>
            <a:r>
              <a:rPr lang="ko-KR" altLang="en-US" sz="1200"/>
              <a:t>상이한 경우 </a:t>
            </a:r>
            <a:r>
              <a:rPr lang="en-US" altLang="ko-KR" sz="1200" dirty="0"/>
              <a:t>Local </a:t>
            </a:r>
            <a:r>
              <a:rPr lang="en-US" altLang="ko-KR" sz="1200" dirty="0" smtClean="0"/>
              <a:t>Currency</a:t>
            </a:r>
            <a:r>
              <a:rPr lang="ko-KR" altLang="en-US" sz="1200" smtClean="0"/>
              <a:t>비교</a:t>
            </a:r>
            <a:endParaRPr lang="en-US" altLang="ko-KR" sz="1200" dirty="0" smtClean="0"/>
          </a:p>
          <a:p>
            <a:r>
              <a:rPr lang="en-US" altLang="ko-KR" sz="1200" b="1" dirty="0" smtClean="0"/>
              <a:t>2. </a:t>
            </a:r>
            <a:r>
              <a:rPr lang="ko-KR" altLang="en-US" sz="1200" b="1" smtClean="0"/>
              <a:t>구매담당자 확인 및 단가 일원화 유도</a:t>
            </a:r>
            <a:endParaRPr lang="en-US" altLang="ko-KR" sz="1200" dirty="0"/>
          </a:p>
        </p:txBody>
      </p:sp>
      <p:cxnSp>
        <p:nvCxnSpPr>
          <p:cNvPr id="24" name="직선 화살표 연결선 23"/>
          <p:cNvCxnSpPr>
            <a:stCxn id="9" idx="2"/>
            <a:endCxn id="17" idx="0"/>
          </p:cNvCxnSpPr>
          <p:nvPr/>
        </p:nvCxnSpPr>
        <p:spPr>
          <a:xfrm rot="16200000" flipH="1">
            <a:off x="1820197" y="3287758"/>
            <a:ext cx="523892" cy="163910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3"/>
          <p:cNvCxnSpPr>
            <a:stCxn id="11" idx="2"/>
            <a:endCxn id="20" idx="0"/>
          </p:cNvCxnSpPr>
          <p:nvPr/>
        </p:nvCxnSpPr>
        <p:spPr>
          <a:xfrm rot="16200000" flipH="1">
            <a:off x="5128519" y="2298093"/>
            <a:ext cx="523891" cy="361843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 bwMode="auto">
          <a:xfrm>
            <a:off x="5655078" y="4369255"/>
            <a:ext cx="3089204" cy="19896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단가미변동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5289" y="1877923"/>
            <a:ext cx="201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latin typeface="+mn-ea"/>
              </a:rPr>
              <a:t>※. </a:t>
            </a:r>
            <a:r>
              <a:rPr lang="ko-KR" altLang="en-US" sz="1200" b="1" i="1" smtClean="0">
                <a:latin typeface="+mn-ea"/>
              </a:rPr>
              <a:t>다차원분석을 위해</a:t>
            </a:r>
            <a:r>
              <a:rPr lang="en-US" altLang="ko-KR" sz="1200" b="1" i="1" dirty="0" smtClean="0">
                <a:latin typeface="+mn-ea"/>
              </a:rPr>
              <a:t/>
            </a:r>
            <a:br>
              <a:rPr lang="en-US" altLang="ko-KR" sz="1200" b="1" i="1" dirty="0" smtClean="0">
                <a:latin typeface="+mn-ea"/>
              </a:rPr>
            </a:br>
            <a:r>
              <a:rPr lang="en-US" altLang="ko-KR" sz="1200" b="1" i="1" dirty="0" smtClean="0">
                <a:latin typeface="+mn-ea"/>
              </a:rPr>
              <a:t>    AU, </a:t>
            </a:r>
            <a:r>
              <a:rPr lang="ko-KR" altLang="en-US" sz="1200" b="1" i="1" smtClean="0">
                <a:latin typeface="+mn-ea"/>
              </a:rPr>
              <a:t>법인</a:t>
            </a:r>
            <a:r>
              <a:rPr lang="en-US" altLang="ko-KR" sz="1200" b="1" i="1" dirty="0" smtClean="0">
                <a:latin typeface="+mn-ea"/>
              </a:rPr>
              <a:t>, </a:t>
            </a:r>
            <a:r>
              <a:rPr lang="en-US" altLang="ko-KR" sz="1200" b="1" i="1" dirty="0" err="1" smtClean="0">
                <a:latin typeface="+mn-ea"/>
              </a:rPr>
              <a:t>Inv_Org</a:t>
            </a:r>
            <a:r>
              <a:rPr lang="en-US" altLang="ko-KR" sz="1200" b="1" i="1" dirty="0" smtClean="0">
                <a:latin typeface="+mn-ea"/>
              </a:rPr>
              <a:t>,</a:t>
            </a:r>
            <a:br>
              <a:rPr lang="en-US" altLang="ko-KR" sz="1200" b="1" i="1" dirty="0" smtClean="0">
                <a:latin typeface="+mn-ea"/>
              </a:rPr>
            </a:br>
            <a:r>
              <a:rPr lang="en-US" altLang="ko-KR" sz="1200" b="1" i="1" dirty="0" smtClean="0">
                <a:latin typeface="+mn-ea"/>
              </a:rPr>
              <a:t>    Supplier. Part No. </a:t>
            </a:r>
            <a:r>
              <a:rPr lang="ko-KR" altLang="en-US" sz="1200" b="1" i="1" smtClean="0">
                <a:latin typeface="+mn-ea"/>
              </a:rPr>
              <a:t>등   </a:t>
            </a:r>
            <a:r>
              <a:rPr lang="en-US" altLang="ko-KR" sz="1200" b="1" i="1" dirty="0" smtClean="0">
                <a:latin typeface="+mn-ea"/>
              </a:rPr>
              <a:t/>
            </a:r>
            <a:br>
              <a:rPr lang="en-US" altLang="ko-KR" sz="1200" b="1" i="1" dirty="0" smtClean="0">
                <a:latin typeface="+mn-ea"/>
              </a:rPr>
            </a:br>
            <a:r>
              <a:rPr lang="en-US" altLang="ko-KR" sz="1200" b="1" i="1" dirty="0" smtClean="0">
                <a:latin typeface="+mn-ea"/>
              </a:rPr>
              <a:t>    </a:t>
            </a:r>
            <a:r>
              <a:rPr lang="ko-KR" altLang="en-US" sz="1200" b="1" i="1" smtClean="0">
                <a:latin typeface="+mn-ea"/>
              </a:rPr>
              <a:t>지표와 관점을 </a:t>
            </a:r>
            <a:r>
              <a:rPr lang="en-US" altLang="ko-KR" sz="1200" b="1" i="1" dirty="0" smtClean="0">
                <a:latin typeface="+mn-ea"/>
              </a:rPr>
              <a:t>DW</a:t>
            </a:r>
            <a:r>
              <a:rPr lang="ko-KR" altLang="en-US" sz="1200" b="1" i="1" smtClean="0">
                <a:latin typeface="+mn-ea"/>
              </a:rPr>
              <a:t>구성</a:t>
            </a:r>
            <a:endParaRPr lang="ko-KR" altLang="en-US" sz="1200" b="1" i="1" dirty="0" err="1" smtClean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38491" y="3358733"/>
            <a:ext cx="186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>
                <a:latin typeface="+mn-ea"/>
              </a:rPr>
              <a:t>※. </a:t>
            </a:r>
            <a:r>
              <a:rPr lang="ko-KR" altLang="en-US" sz="1200" b="1" i="1" smtClean="0">
                <a:latin typeface="+mn-ea"/>
              </a:rPr>
              <a:t>단가모니터링을 위한</a:t>
            </a:r>
            <a:r>
              <a:rPr lang="en-US" altLang="ko-KR" sz="1200" b="1" i="1" dirty="0" smtClean="0">
                <a:latin typeface="+mn-ea"/>
              </a:rPr>
              <a:t/>
            </a:r>
            <a:br>
              <a:rPr lang="en-US" altLang="ko-KR" sz="1200" b="1" i="1" dirty="0" smtClean="0">
                <a:latin typeface="+mn-ea"/>
              </a:rPr>
            </a:br>
            <a:r>
              <a:rPr lang="en-US" altLang="ko-KR" sz="1200" b="1" i="1" dirty="0" smtClean="0">
                <a:latin typeface="+mn-ea"/>
              </a:rPr>
              <a:t>   </a:t>
            </a:r>
            <a:r>
              <a:rPr lang="ko-KR" altLang="en-US" sz="1200" b="1" i="1" smtClean="0">
                <a:latin typeface="+mn-ea"/>
              </a:rPr>
              <a:t> 보고서의 표준보고서 </a:t>
            </a:r>
            <a:r>
              <a:rPr lang="en-US" altLang="ko-KR" sz="1200" b="1" i="1" dirty="0" smtClean="0">
                <a:latin typeface="+mn-ea"/>
              </a:rPr>
              <a:t/>
            </a:r>
            <a:br>
              <a:rPr lang="en-US" altLang="ko-KR" sz="1200" b="1" i="1" dirty="0" smtClean="0">
                <a:latin typeface="+mn-ea"/>
              </a:rPr>
            </a:br>
            <a:r>
              <a:rPr lang="en-US" altLang="ko-KR" sz="1200" b="1" i="1" dirty="0" smtClean="0">
                <a:latin typeface="+mn-ea"/>
              </a:rPr>
              <a:t>    Mailing </a:t>
            </a:r>
            <a:r>
              <a:rPr lang="ko-KR" altLang="en-US" sz="1200" b="1" i="1" smtClean="0">
                <a:latin typeface="+mn-ea"/>
              </a:rPr>
              <a:t>제공</a:t>
            </a:r>
            <a:endParaRPr lang="ko-KR" altLang="en-US" sz="1200" b="1" i="1" dirty="0" err="1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0586" y="4625053"/>
            <a:ext cx="265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1. 12</a:t>
            </a:r>
            <a:r>
              <a:rPr lang="ko-KR" altLang="en-US" sz="1200" b="1" smtClean="0">
                <a:latin typeface="+mn-ea"/>
              </a:rPr>
              <a:t>개월 단가 미변동 </a:t>
            </a:r>
            <a:r>
              <a:rPr lang="en-US" altLang="ko-KR" sz="1200" b="1" dirty="0" smtClean="0">
                <a:latin typeface="+mn-ea"/>
              </a:rPr>
              <a:t>Part</a:t>
            </a:r>
            <a:r>
              <a:rPr lang="ko-KR" altLang="en-US" sz="1200" b="1" smtClean="0">
                <a:latin typeface="+mn-ea"/>
              </a:rPr>
              <a:t>에 대한 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   </a:t>
            </a:r>
            <a:r>
              <a:rPr lang="ko-KR" altLang="en-US" sz="1200" b="1" smtClean="0">
                <a:latin typeface="+mn-ea"/>
              </a:rPr>
              <a:t>입고실적 연계분석</a:t>
            </a:r>
            <a:r>
              <a:rPr lang="en-US" altLang="ko-KR" sz="1200" b="1" dirty="0" smtClean="0">
                <a:latin typeface="+mn-ea"/>
              </a:rPr>
              <a:t> </a:t>
            </a:r>
            <a:endParaRPr lang="ko-KR" altLang="en-US" sz="1200" b="1" dirty="0" err="1" smtClean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4396" y="5703639"/>
            <a:ext cx="265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2. 5</a:t>
            </a:r>
            <a:r>
              <a:rPr lang="ko-KR" altLang="en-US" sz="1200" b="1" smtClean="0">
                <a:latin typeface="+mn-ea"/>
              </a:rPr>
              <a:t>년간 입고실적 미존재할 경우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   - </a:t>
            </a:r>
            <a:r>
              <a:rPr lang="ko-KR" altLang="en-US" sz="1200" b="1" smtClean="0">
                <a:latin typeface="+mn-ea"/>
              </a:rPr>
              <a:t>관리종료 </a:t>
            </a:r>
            <a:r>
              <a:rPr lang="en-US" altLang="ko-KR" sz="1200" b="1" dirty="0" smtClean="0">
                <a:latin typeface="+mn-ea"/>
              </a:rPr>
              <a:t>: </a:t>
            </a:r>
            <a:r>
              <a:rPr lang="ko-KR" altLang="en-US" sz="1200" b="1" smtClean="0">
                <a:latin typeface="+mn-ea"/>
              </a:rPr>
              <a:t>단가 종료</a:t>
            </a:r>
            <a:r>
              <a:rPr lang="en-US" altLang="ko-KR" sz="1200" b="1" dirty="0" smtClean="0">
                <a:latin typeface="+mn-ea"/>
              </a:rPr>
              <a:t>, Part </a:t>
            </a:r>
            <a:r>
              <a:rPr lang="ko-KR" altLang="en-US" sz="1200" b="1" smtClean="0">
                <a:latin typeface="+mn-ea"/>
              </a:rPr>
              <a:t>종료</a:t>
            </a:r>
            <a:endParaRPr lang="ko-KR" altLang="en-US" sz="1200" b="1" dirty="0" err="1" smtClean="0"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46" y="5097664"/>
            <a:ext cx="2630062" cy="563584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 bwMode="auto">
          <a:xfrm>
            <a:off x="708639" y="5868282"/>
            <a:ext cx="576064" cy="26579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Part1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3171077" y="5629931"/>
            <a:ext cx="757456" cy="26579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단가</a:t>
            </a: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100)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3171077" y="6111643"/>
            <a:ext cx="757456" cy="26579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단가</a:t>
            </a: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150)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꺾인 연결선 35"/>
          <p:cNvCxnSpPr>
            <a:stCxn id="37" idx="3"/>
            <a:endCxn id="33" idx="1"/>
          </p:cNvCxnSpPr>
          <p:nvPr/>
        </p:nvCxnSpPr>
        <p:spPr>
          <a:xfrm flipV="1">
            <a:off x="2658678" y="5762829"/>
            <a:ext cx="512399" cy="23973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7" idx="3"/>
            <a:endCxn id="34" idx="1"/>
          </p:cNvCxnSpPr>
          <p:nvPr/>
        </p:nvCxnSpPr>
        <p:spPr>
          <a:xfrm>
            <a:off x="2658678" y="6002561"/>
            <a:ext cx="512399" cy="24198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 bwMode="auto">
          <a:xfrm>
            <a:off x="4403557" y="5629931"/>
            <a:ext cx="837475" cy="74750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최저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단가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kumimoji="1"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1797102" y="5869663"/>
            <a:ext cx="861576" cy="26579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Supplier1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꺾인 연결선 45"/>
          <p:cNvCxnSpPr>
            <a:stCxn id="32" idx="3"/>
            <a:endCxn id="37" idx="1"/>
          </p:cNvCxnSpPr>
          <p:nvPr/>
        </p:nvCxnSpPr>
        <p:spPr>
          <a:xfrm>
            <a:off x="1284703" y="6001180"/>
            <a:ext cx="512399" cy="138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33" idx="3"/>
            <a:endCxn id="41" idx="1"/>
          </p:cNvCxnSpPr>
          <p:nvPr/>
        </p:nvCxnSpPr>
        <p:spPr>
          <a:xfrm>
            <a:off x="3928533" y="5762829"/>
            <a:ext cx="475024" cy="240856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1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91"/>
          <p:cNvSpPr>
            <a:spLocks noChangeArrowheads="1"/>
          </p:cNvSpPr>
          <p:nvPr/>
        </p:nvSpPr>
        <p:spPr bwMode="auto">
          <a:xfrm>
            <a:off x="3656856" y="4294893"/>
            <a:ext cx="240414" cy="20701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</a:p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To-Be Image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4488" y="678681"/>
            <a:ext cx="9217025" cy="446063"/>
          </a:xfrm>
        </p:spPr>
        <p:txBody>
          <a:bodyPr/>
          <a:lstStyle/>
          <a:p>
            <a:r>
              <a:rPr lang="ko-KR" altLang="en-US" dirty="0" smtClean="0"/>
              <a:t>구매 </a:t>
            </a:r>
            <a:r>
              <a:rPr lang="ko-KR" altLang="en-US" dirty="0"/>
              <a:t>분석업무의 문제점을 해결하는 </a:t>
            </a:r>
            <a:r>
              <a:rPr lang="en-US" altLang="ko-KR" dirty="0"/>
              <a:t>Spend</a:t>
            </a:r>
            <a:r>
              <a:rPr lang="ko-KR" altLang="en-US" dirty="0"/>
              <a:t>분석을 </a:t>
            </a:r>
            <a:r>
              <a:rPr lang="ko-KR" altLang="en-US" dirty="0" smtClean="0"/>
              <a:t>하기 위한 </a:t>
            </a:r>
            <a:r>
              <a:rPr lang="ko-KR" altLang="en-US" dirty="0"/>
              <a:t>시스템의 논리적 구성은 </a:t>
            </a:r>
            <a:r>
              <a:rPr lang="ko-KR" altLang="en-US"/>
              <a:t>아래와 </a:t>
            </a:r>
            <a:r>
              <a:rPr lang="ko-KR" altLang="en-US" smtClean="0"/>
              <a:t>같으며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대용량 </a:t>
            </a:r>
            <a:r>
              <a:rPr lang="ko-KR" altLang="en-US" dirty="0"/>
              <a:t>다차원분석이 </a:t>
            </a:r>
            <a:r>
              <a:rPr lang="ko-KR" altLang="en-US"/>
              <a:t>가능한 </a:t>
            </a:r>
            <a:r>
              <a:rPr lang="ko-KR" altLang="en-US" smtClean="0"/>
              <a:t>시스템으로 구축 하여야 함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782638" y="2953109"/>
            <a:ext cx="980838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GPDM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782638" y="3263149"/>
            <a:ext cx="980838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PIMS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782638" y="3573189"/>
            <a:ext cx="980838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DQMS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776536" y="4551455"/>
            <a:ext cx="980838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PU-DSS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359537" y="2303971"/>
            <a:ext cx="502086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GERP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776536" y="4813842"/>
            <a:ext cx="980838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PU-SIS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776536" y="5076229"/>
            <a:ext cx="980838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PU-SNS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776536" y="5338616"/>
            <a:ext cx="980838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PU-SMS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776536" y="5601003"/>
            <a:ext cx="980838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PU-MDM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776536" y="5863391"/>
            <a:ext cx="980838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PU-FSS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1172950" y="2303971"/>
            <a:ext cx="502086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EDW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1921953" y="2303971"/>
            <a:ext cx="502086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ARS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2673902" y="2303971"/>
            <a:ext cx="502086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NPT</a:t>
            </a:r>
            <a:r>
              <a:rPr kumimoji="1" lang="en-US" altLang="ko-KR" sz="1100" b="1" baseline="30000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*)</a:t>
            </a:r>
            <a:endParaRPr kumimoji="1" lang="ko-KR" altLang="en-US" sz="1100" b="1" i="0" u="none" strike="noStrike" cap="none" normalizeH="0" baseline="3000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7" name="Rectangle 291"/>
          <p:cNvSpPr>
            <a:spLocks noChangeArrowheads="1"/>
          </p:cNvSpPr>
          <p:nvPr/>
        </p:nvSpPr>
        <p:spPr bwMode="auto">
          <a:xfrm>
            <a:off x="4073105" y="1968589"/>
            <a:ext cx="3179860" cy="4477645"/>
          </a:xfrm>
          <a:prstGeom prst="rect">
            <a:avLst/>
          </a:prstGeom>
          <a:noFill/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600381" y="3965043"/>
            <a:ext cx="961132" cy="530110"/>
            <a:chOff x="8481392" y="3215393"/>
            <a:chExt cx="961132" cy="583121"/>
          </a:xfrm>
        </p:grpSpPr>
        <p:sp>
          <p:nvSpPr>
            <p:cNvPr id="39" name="AutoShape 55"/>
            <p:cNvSpPr>
              <a:spLocks noChangeArrowheads="1"/>
            </p:cNvSpPr>
            <p:nvPr/>
          </p:nvSpPr>
          <p:spPr bwMode="auto">
            <a:xfrm>
              <a:off x="8481392" y="3215393"/>
              <a:ext cx="961132" cy="5831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73025" tIns="90000" rIns="73025" bIns="36512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defTabSz="585788">
                <a:lnSpc>
                  <a:spcPct val="70000"/>
                </a:lnSpc>
              </a:pPr>
              <a:r>
                <a:rPr lang="ko-KR" altLang="en-US" sz="900" u="sng" dirty="0" smtClean="0">
                  <a:latin typeface="맑은 고딕" pitchFamily="50" charset="-127"/>
                  <a:ea typeface="맑은 고딕" pitchFamily="50" charset="-127"/>
                </a:rPr>
                <a:t>구매분석가</a:t>
              </a:r>
              <a:endParaRPr lang="en-US" altLang="ko-KR" sz="900" u="sng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Picture 56" descr="man14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8774633" y="3442661"/>
              <a:ext cx="374650" cy="294551"/>
            </a:xfrm>
            <a:prstGeom prst="rect">
              <a:avLst/>
            </a:prstGeom>
            <a:noFill/>
          </p:spPr>
        </p:pic>
      </p:grpSp>
      <p:grpSp>
        <p:nvGrpSpPr>
          <p:cNvPr id="41" name="그룹 40"/>
          <p:cNvGrpSpPr/>
          <p:nvPr/>
        </p:nvGrpSpPr>
        <p:grpSpPr>
          <a:xfrm>
            <a:off x="8600381" y="4963270"/>
            <a:ext cx="961132" cy="530110"/>
            <a:chOff x="8481392" y="3911239"/>
            <a:chExt cx="961132" cy="583121"/>
          </a:xfrm>
        </p:grpSpPr>
        <p:sp>
          <p:nvSpPr>
            <p:cNvPr id="42" name="AutoShape 64"/>
            <p:cNvSpPr>
              <a:spLocks noChangeArrowheads="1"/>
            </p:cNvSpPr>
            <p:nvPr/>
          </p:nvSpPr>
          <p:spPr bwMode="auto">
            <a:xfrm>
              <a:off x="8481392" y="3911239"/>
              <a:ext cx="961132" cy="5831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73025" tIns="90000" rIns="73025" bIns="36512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defTabSz="585788">
                <a:lnSpc>
                  <a:spcPct val="70000"/>
                </a:lnSpc>
              </a:pPr>
              <a:r>
                <a:rPr lang="ko-KR" altLang="en-US" sz="900" u="sng" dirty="0" smtClean="0">
                  <a:latin typeface="맑은 고딕" pitchFamily="50" charset="-127"/>
                  <a:ea typeface="맑은 고딕" pitchFamily="50" charset="-127"/>
                </a:rPr>
                <a:t>일반사용자</a:t>
              </a:r>
              <a:endParaRPr lang="en-US" altLang="ko-KR" sz="900" u="sng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3" name="Picture 65" descr="man14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8774633" y="4138507"/>
              <a:ext cx="374650" cy="294551"/>
            </a:xfrm>
            <a:prstGeom prst="rect">
              <a:avLst/>
            </a:prstGeom>
            <a:noFill/>
          </p:spPr>
        </p:pic>
      </p:grpSp>
      <p:grpSp>
        <p:nvGrpSpPr>
          <p:cNvPr id="44" name="그룹 43"/>
          <p:cNvGrpSpPr/>
          <p:nvPr/>
        </p:nvGrpSpPr>
        <p:grpSpPr>
          <a:xfrm>
            <a:off x="8600381" y="1968589"/>
            <a:ext cx="961132" cy="530110"/>
            <a:chOff x="8481392" y="1823699"/>
            <a:chExt cx="961132" cy="583121"/>
          </a:xfrm>
        </p:grpSpPr>
        <p:sp>
          <p:nvSpPr>
            <p:cNvPr id="45" name="AutoShape 61"/>
            <p:cNvSpPr>
              <a:spLocks noChangeArrowheads="1"/>
            </p:cNvSpPr>
            <p:nvPr/>
          </p:nvSpPr>
          <p:spPr bwMode="auto">
            <a:xfrm>
              <a:off x="8481392" y="1823699"/>
              <a:ext cx="961132" cy="5831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73025" tIns="90000" rIns="73025" bIns="36512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defTabSz="585788">
                <a:lnSpc>
                  <a:spcPct val="70000"/>
                </a:lnSpc>
              </a:pPr>
              <a:r>
                <a:rPr lang="ko-KR" altLang="en-US" sz="900" u="sng" dirty="0" smtClean="0">
                  <a:latin typeface="맑은 고딕" pitchFamily="50" charset="-127"/>
                  <a:ea typeface="맑은 고딕" pitchFamily="50" charset="-127"/>
                </a:rPr>
                <a:t>경영층</a:t>
              </a:r>
              <a:endParaRPr lang="en-US" altLang="ko-KR" sz="900" u="sng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6" name="Picture 62" descr="man14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8774633" y="2050967"/>
              <a:ext cx="374650" cy="294551"/>
            </a:xfrm>
            <a:prstGeom prst="rect">
              <a:avLst/>
            </a:prstGeom>
            <a:noFill/>
          </p:spPr>
        </p:pic>
      </p:grpSp>
      <p:grpSp>
        <p:nvGrpSpPr>
          <p:cNvPr id="47" name="그룹 46"/>
          <p:cNvGrpSpPr/>
          <p:nvPr/>
        </p:nvGrpSpPr>
        <p:grpSpPr>
          <a:xfrm>
            <a:off x="8600381" y="2966816"/>
            <a:ext cx="961132" cy="530110"/>
            <a:chOff x="8481392" y="2519546"/>
            <a:chExt cx="961132" cy="583121"/>
          </a:xfrm>
        </p:grpSpPr>
        <p:sp>
          <p:nvSpPr>
            <p:cNvPr id="48" name="AutoShape 55"/>
            <p:cNvSpPr>
              <a:spLocks noChangeArrowheads="1"/>
            </p:cNvSpPr>
            <p:nvPr/>
          </p:nvSpPr>
          <p:spPr bwMode="auto">
            <a:xfrm>
              <a:off x="8481392" y="2519546"/>
              <a:ext cx="961132" cy="5831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73025" tIns="90000" rIns="73025" bIns="36512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defTabSz="585788">
                <a:lnSpc>
                  <a:spcPct val="70000"/>
                </a:lnSpc>
              </a:pPr>
              <a:r>
                <a:rPr lang="ko-KR" altLang="en-US" sz="900" u="sng" dirty="0" smtClean="0">
                  <a:latin typeface="맑은 고딕" pitchFamily="50" charset="-127"/>
                  <a:ea typeface="맑은 고딕" pitchFamily="50" charset="-127"/>
                </a:rPr>
                <a:t>구매기획</a:t>
              </a:r>
              <a:endParaRPr lang="en-US" altLang="ko-KR" sz="900" u="sng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9" name="Picture 56" descr="man14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8774633" y="2746814"/>
              <a:ext cx="374650" cy="294551"/>
            </a:xfrm>
            <a:prstGeom prst="rect">
              <a:avLst/>
            </a:prstGeom>
            <a:noFill/>
          </p:spPr>
        </p:pic>
      </p:grpSp>
      <p:grpSp>
        <p:nvGrpSpPr>
          <p:cNvPr id="50" name="그룹 49"/>
          <p:cNvGrpSpPr/>
          <p:nvPr/>
        </p:nvGrpSpPr>
        <p:grpSpPr>
          <a:xfrm>
            <a:off x="8600381" y="5851218"/>
            <a:ext cx="961132" cy="530110"/>
            <a:chOff x="8481392" y="4653136"/>
            <a:chExt cx="961132" cy="583121"/>
          </a:xfrm>
        </p:grpSpPr>
        <p:sp>
          <p:nvSpPr>
            <p:cNvPr id="51" name="AutoShape 64"/>
            <p:cNvSpPr>
              <a:spLocks noChangeArrowheads="1"/>
            </p:cNvSpPr>
            <p:nvPr/>
          </p:nvSpPr>
          <p:spPr bwMode="auto">
            <a:xfrm>
              <a:off x="8481392" y="4653136"/>
              <a:ext cx="961132" cy="5831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73025" tIns="90000" rIns="73025" bIns="36512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defTabSz="585788">
                <a:lnSpc>
                  <a:spcPct val="70000"/>
                </a:lnSpc>
              </a:pPr>
              <a:r>
                <a:rPr lang="en-US" altLang="ko-KR" sz="900" u="sng" dirty="0" smtClean="0">
                  <a:latin typeface="맑은 고딕" pitchFamily="50" charset="-127"/>
                  <a:ea typeface="맑은 고딕" pitchFamily="50" charset="-127"/>
                </a:rPr>
                <a:t>System Admins</a:t>
              </a:r>
              <a:endParaRPr lang="en-US" altLang="ko-KR" sz="900" u="sng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Picture 65" descr="man14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8774633" y="4880404"/>
              <a:ext cx="374650" cy="294551"/>
            </a:xfrm>
            <a:prstGeom prst="rect">
              <a:avLst/>
            </a:prstGeom>
            <a:noFill/>
          </p:spPr>
        </p:pic>
      </p:grpSp>
      <p:sp>
        <p:nvSpPr>
          <p:cNvPr id="53" name="Rectangle 291"/>
          <p:cNvSpPr>
            <a:spLocks noChangeArrowheads="1"/>
          </p:cNvSpPr>
          <p:nvPr/>
        </p:nvSpPr>
        <p:spPr bwMode="auto">
          <a:xfrm>
            <a:off x="7426673" y="2252133"/>
            <a:ext cx="590842" cy="25908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291"/>
          <p:cNvSpPr>
            <a:spLocks noChangeArrowheads="1"/>
          </p:cNvSpPr>
          <p:nvPr/>
        </p:nvSpPr>
        <p:spPr bwMode="auto">
          <a:xfrm rot="5400000">
            <a:off x="6009006" y="4046316"/>
            <a:ext cx="4512723" cy="2618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LGE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Single Workplace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550548" y="3289344"/>
            <a:ext cx="342541" cy="8447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석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550548" y="2318524"/>
            <a:ext cx="342541" cy="8120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218416" y="2052735"/>
            <a:ext cx="2863650" cy="1174568"/>
            <a:chOff x="3048829" y="2060848"/>
            <a:chExt cx="3814519" cy="1292025"/>
          </a:xfrm>
        </p:grpSpPr>
        <p:sp>
          <p:nvSpPr>
            <p:cNvPr id="58" name="Rectangle 291"/>
            <p:cNvSpPr>
              <a:spLocks noChangeArrowheads="1"/>
            </p:cNvSpPr>
            <p:nvPr/>
          </p:nvSpPr>
          <p:spPr bwMode="auto">
            <a:xfrm>
              <a:off x="3048829" y="2060848"/>
              <a:ext cx="3814519" cy="1292025"/>
            </a:xfrm>
            <a:prstGeom prst="rect">
              <a:avLst/>
            </a:prstGeom>
            <a:noFill/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292"/>
            <p:cNvSpPr>
              <a:spLocks noChangeArrowheads="1"/>
            </p:cNvSpPr>
            <p:nvPr/>
          </p:nvSpPr>
          <p:spPr bwMode="auto">
            <a:xfrm>
              <a:off x="3048830" y="2060850"/>
              <a:ext cx="1115469" cy="139700"/>
            </a:xfrm>
            <a:prstGeom prst="rect">
              <a:avLst/>
            </a:prstGeom>
            <a:noFill/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ko-KR" altLang="en-US" sz="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0" name="Rectangle 291"/>
          <p:cNvSpPr>
            <a:spLocks noChangeArrowheads="1"/>
          </p:cNvSpPr>
          <p:nvPr/>
        </p:nvSpPr>
        <p:spPr bwMode="auto">
          <a:xfrm>
            <a:off x="3656856" y="2135443"/>
            <a:ext cx="240414" cy="17676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</a:p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</a:p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Rectangle 291"/>
          <p:cNvSpPr>
            <a:spLocks noChangeArrowheads="1"/>
          </p:cNvSpPr>
          <p:nvPr/>
        </p:nvSpPr>
        <p:spPr bwMode="auto">
          <a:xfrm>
            <a:off x="639588" y="2877004"/>
            <a:ext cx="2586933" cy="1273138"/>
          </a:xfrm>
          <a:prstGeom prst="rect">
            <a:avLst/>
          </a:prstGeom>
          <a:noFill/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Rectangle 292"/>
          <p:cNvSpPr>
            <a:spLocks noChangeArrowheads="1"/>
          </p:cNvSpPr>
          <p:nvPr/>
        </p:nvSpPr>
        <p:spPr bwMode="auto">
          <a:xfrm>
            <a:off x="4218417" y="3638973"/>
            <a:ext cx="837409" cy="127000"/>
          </a:xfrm>
          <a:prstGeom prst="rect">
            <a:avLst/>
          </a:prstGeom>
          <a:noFill/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 eaLnBrk="0" latinLnBrk="0" hangingPunct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통합</a:t>
            </a:r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221533" y="5220899"/>
            <a:ext cx="2863650" cy="1088421"/>
            <a:chOff x="3055121" y="5233319"/>
            <a:chExt cx="3814519" cy="1292025"/>
          </a:xfrm>
        </p:grpSpPr>
        <p:sp>
          <p:nvSpPr>
            <p:cNvPr id="65" name="Rectangle 291"/>
            <p:cNvSpPr>
              <a:spLocks noChangeArrowheads="1"/>
            </p:cNvSpPr>
            <p:nvPr/>
          </p:nvSpPr>
          <p:spPr bwMode="auto">
            <a:xfrm>
              <a:off x="3055121" y="5233319"/>
              <a:ext cx="3814519" cy="1292025"/>
            </a:xfrm>
            <a:prstGeom prst="rect">
              <a:avLst/>
            </a:prstGeom>
            <a:noFill/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Rectangle 292"/>
            <p:cNvSpPr>
              <a:spLocks noChangeArrowheads="1"/>
            </p:cNvSpPr>
            <p:nvPr/>
          </p:nvSpPr>
          <p:spPr bwMode="auto">
            <a:xfrm>
              <a:off x="3055122" y="5233321"/>
              <a:ext cx="1115469" cy="139700"/>
            </a:xfrm>
            <a:prstGeom prst="rect">
              <a:avLst/>
            </a:prstGeom>
            <a:noFill/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ko-KR" altLang="en-US" sz="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집계</a:t>
              </a:r>
              <a:r>
                <a:rPr lang="en-US" altLang="ko-KR" sz="8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영역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Rectangle 291"/>
          <p:cNvSpPr>
            <a:spLocks noChangeArrowheads="1"/>
          </p:cNvSpPr>
          <p:nvPr/>
        </p:nvSpPr>
        <p:spPr bwMode="auto">
          <a:xfrm>
            <a:off x="4218415" y="3347791"/>
            <a:ext cx="2863650" cy="1706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ETL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Rectangle 291"/>
          <p:cNvSpPr>
            <a:spLocks noChangeArrowheads="1"/>
          </p:cNvSpPr>
          <p:nvPr/>
        </p:nvSpPr>
        <p:spPr bwMode="auto">
          <a:xfrm>
            <a:off x="4218415" y="4934027"/>
            <a:ext cx="2863650" cy="1706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ETL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오른쪽 화살표 70"/>
          <p:cNvSpPr/>
          <p:nvPr/>
        </p:nvSpPr>
        <p:spPr bwMode="auto">
          <a:xfrm rot="5400000">
            <a:off x="4902452" y="3357315"/>
            <a:ext cx="240414" cy="16688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72" name="오른쪽 화살표 71"/>
          <p:cNvSpPr/>
          <p:nvPr/>
        </p:nvSpPr>
        <p:spPr bwMode="auto">
          <a:xfrm rot="5400000">
            <a:off x="6054580" y="3357315"/>
            <a:ext cx="240414" cy="16688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73" name="오른쪽 화살표 72"/>
          <p:cNvSpPr/>
          <p:nvPr/>
        </p:nvSpPr>
        <p:spPr bwMode="auto">
          <a:xfrm rot="5400000">
            <a:off x="4902452" y="4940042"/>
            <a:ext cx="240414" cy="16688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74" name="오른쪽 화살표 73"/>
          <p:cNvSpPr/>
          <p:nvPr/>
        </p:nvSpPr>
        <p:spPr bwMode="auto">
          <a:xfrm rot="5400000">
            <a:off x="6054580" y="4940042"/>
            <a:ext cx="240414" cy="16688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218" name="직선 화살표 연결선 217"/>
          <p:cNvCxnSpPr>
            <a:stCxn id="16" idx="3"/>
            <a:endCxn id="22" idx="1"/>
          </p:cNvCxnSpPr>
          <p:nvPr/>
        </p:nvCxnSpPr>
        <p:spPr>
          <a:xfrm>
            <a:off x="861623" y="2402947"/>
            <a:ext cx="31132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>
            <a:stCxn id="16" idx="2"/>
            <a:endCxn id="36" idx="2"/>
          </p:cNvCxnSpPr>
          <p:nvPr/>
        </p:nvCxnSpPr>
        <p:spPr>
          <a:xfrm rot="16200000" flipH="1">
            <a:off x="1767762" y="1449937"/>
            <a:ext cx="12700" cy="2103968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91"/>
          <p:cNvSpPr>
            <a:spLocks noChangeArrowheads="1"/>
          </p:cNvSpPr>
          <p:nvPr/>
        </p:nvSpPr>
        <p:spPr bwMode="auto">
          <a:xfrm>
            <a:off x="3584848" y="1968590"/>
            <a:ext cx="383439" cy="4477644"/>
          </a:xfrm>
          <a:prstGeom prst="rect">
            <a:avLst/>
          </a:prstGeom>
          <a:noFill/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2" name="직선 화살표 연결선 229"/>
          <p:cNvCxnSpPr>
            <a:stCxn id="36" idx="3"/>
            <a:endCxn id="233" idx="1"/>
          </p:cNvCxnSpPr>
          <p:nvPr/>
        </p:nvCxnSpPr>
        <p:spPr>
          <a:xfrm>
            <a:off x="3175988" y="2402947"/>
            <a:ext cx="408860" cy="1804465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29"/>
          <p:cNvCxnSpPr>
            <a:stCxn id="16" idx="0"/>
            <a:endCxn id="233" idx="1"/>
          </p:cNvCxnSpPr>
          <p:nvPr/>
        </p:nvCxnSpPr>
        <p:spPr>
          <a:xfrm rot="16200000" flipH="1">
            <a:off x="1145993" y="1768557"/>
            <a:ext cx="1903441" cy="2974268"/>
          </a:xfrm>
          <a:prstGeom prst="bentConnector4">
            <a:avLst>
              <a:gd name="adj1" fmla="val -12010"/>
              <a:gd name="adj2" fmla="val 93219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그룹 281"/>
          <p:cNvGrpSpPr/>
          <p:nvPr/>
        </p:nvGrpSpPr>
        <p:grpSpPr>
          <a:xfrm>
            <a:off x="4307082" y="3805359"/>
            <a:ext cx="850900" cy="460164"/>
            <a:chOff x="4357884" y="3810943"/>
            <a:chExt cx="850900" cy="506180"/>
          </a:xfrm>
        </p:grpSpPr>
        <p:sp>
          <p:nvSpPr>
            <p:cNvPr id="118" name="Oval 478"/>
            <p:cNvSpPr>
              <a:spLocks noChangeArrowheads="1"/>
            </p:cNvSpPr>
            <p:nvPr/>
          </p:nvSpPr>
          <p:spPr bwMode="auto">
            <a:xfrm>
              <a:off x="4357884" y="3810943"/>
              <a:ext cx="850900" cy="338137"/>
            </a:xfrm>
            <a:prstGeom prst="ellipse">
              <a:avLst/>
            </a:prstGeom>
            <a:gradFill rotWithShape="0">
              <a:gsLst>
                <a:gs pos="0">
                  <a:srgbClr val="D6D4D8">
                    <a:gamma/>
                    <a:tint val="0"/>
                    <a:invGamma/>
                  </a:srgbClr>
                </a:gs>
                <a:gs pos="100000">
                  <a:srgbClr val="D6D4D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ko-KR" altLang="en-US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9" name="Group 479"/>
            <p:cNvGrpSpPr>
              <a:grpSpLocks/>
            </p:cNvGrpSpPr>
            <p:nvPr/>
          </p:nvGrpSpPr>
          <p:grpSpPr bwMode="auto">
            <a:xfrm>
              <a:off x="4452025" y="3886711"/>
              <a:ext cx="662618" cy="195467"/>
              <a:chOff x="473" y="1150"/>
              <a:chExt cx="1875" cy="937"/>
            </a:xfrm>
          </p:grpSpPr>
          <p:sp>
            <p:nvSpPr>
              <p:cNvPr id="120" name="Rectangle 480"/>
              <p:cNvSpPr>
                <a:spLocks noChangeArrowheads="1"/>
              </p:cNvSpPr>
              <p:nvPr/>
            </p:nvSpPr>
            <p:spPr bwMode="auto">
              <a:xfrm>
                <a:off x="473" y="1150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  <p:sp>
            <p:nvSpPr>
              <p:cNvPr id="121" name="Line 481"/>
              <p:cNvSpPr>
                <a:spLocks noChangeShapeType="1"/>
              </p:cNvSpPr>
              <p:nvPr/>
            </p:nvSpPr>
            <p:spPr bwMode="auto">
              <a:xfrm flipH="1" flipV="1">
                <a:off x="1043" y="1207"/>
                <a:ext cx="96" cy="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Line 482"/>
              <p:cNvSpPr>
                <a:spLocks noChangeShapeType="1"/>
              </p:cNvSpPr>
              <p:nvPr/>
            </p:nvSpPr>
            <p:spPr bwMode="auto">
              <a:xfrm flipH="1">
                <a:off x="1019" y="1247"/>
                <a:ext cx="120" cy="11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Line 483"/>
              <p:cNvSpPr>
                <a:spLocks noChangeShapeType="1"/>
              </p:cNvSpPr>
              <p:nvPr/>
            </p:nvSpPr>
            <p:spPr bwMode="auto">
              <a:xfrm>
                <a:off x="1043" y="1271"/>
                <a:ext cx="76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Line 484"/>
              <p:cNvSpPr>
                <a:spLocks noChangeShapeType="1"/>
              </p:cNvSpPr>
              <p:nvPr/>
            </p:nvSpPr>
            <p:spPr bwMode="auto">
              <a:xfrm>
                <a:off x="715" y="1383"/>
                <a:ext cx="0" cy="48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Line 485"/>
              <p:cNvSpPr>
                <a:spLocks noChangeShapeType="1"/>
              </p:cNvSpPr>
              <p:nvPr/>
            </p:nvSpPr>
            <p:spPr bwMode="auto">
              <a:xfrm>
                <a:off x="2051" y="1391"/>
                <a:ext cx="0" cy="48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Line 486"/>
              <p:cNvSpPr>
                <a:spLocks noChangeShapeType="1"/>
              </p:cNvSpPr>
              <p:nvPr/>
            </p:nvSpPr>
            <p:spPr bwMode="auto">
              <a:xfrm flipV="1">
                <a:off x="1667" y="1175"/>
                <a:ext cx="144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Line 487"/>
              <p:cNvSpPr>
                <a:spLocks noChangeShapeType="1"/>
              </p:cNvSpPr>
              <p:nvPr/>
            </p:nvSpPr>
            <p:spPr bwMode="auto">
              <a:xfrm>
                <a:off x="1667" y="1271"/>
                <a:ext cx="144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Line 488"/>
              <p:cNvSpPr>
                <a:spLocks noChangeShapeType="1"/>
              </p:cNvSpPr>
              <p:nvPr/>
            </p:nvSpPr>
            <p:spPr bwMode="auto">
              <a:xfrm flipV="1">
                <a:off x="715" y="1383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Line 489"/>
              <p:cNvSpPr>
                <a:spLocks noChangeShapeType="1"/>
              </p:cNvSpPr>
              <p:nvPr/>
            </p:nvSpPr>
            <p:spPr bwMode="auto">
              <a:xfrm flipV="1">
                <a:off x="2051" y="1391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Line 490"/>
              <p:cNvSpPr>
                <a:spLocks noChangeShapeType="1"/>
              </p:cNvSpPr>
              <p:nvPr/>
            </p:nvSpPr>
            <p:spPr bwMode="auto">
              <a:xfrm flipH="1" flipV="1">
                <a:off x="1955" y="1391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Line 491"/>
              <p:cNvSpPr>
                <a:spLocks noChangeShapeType="1"/>
              </p:cNvSpPr>
              <p:nvPr/>
            </p:nvSpPr>
            <p:spPr bwMode="auto">
              <a:xfrm>
                <a:off x="619" y="1383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Line 492"/>
              <p:cNvSpPr>
                <a:spLocks noChangeShapeType="1"/>
              </p:cNvSpPr>
              <p:nvPr/>
            </p:nvSpPr>
            <p:spPr bwMode="auto">
              <a:xfrm>
                <a:off x="1571" y="1175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Line 493"/>
              <p:cNvSpPr>
                <a:spLocks noChangeShapeType="1"/>
              </p:cNvSpPr>
              <p:nvPr/>
            </p:nvSpPr>
            <p:spPr bwMode="auto">
              <a:xfrm rot="-5400000">
                <a:off x="715" y="1479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Line 494"/>
              <p:cNvSpPr>
                <a:spLocks noChangeShapeType="1"/>
              </p:cNvSpPr>
              <p:nvPr/>
            </p:nvSpPr>
            <p:spPr bwMode="auto">
              <a:xfrm rot="-5400000">
                <a:off x="2051" y="1487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Rectangle 495"/>
              <p:cNvSpPr>
                <a:spLocks noChangeArrowheads="1"/>
              </p:cNvSpPr>
              <p:nvPr/>
            </p:nvSpPr>
            <p:spPr bwMode="auto">
              <a:xfrm>
                <a:off x="1798" y="1152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</a:p>
            </p:txBody>
          </p:sp>
          <p:sp>
            <p:nvSpPr>
              <p:cNvPr id="136" name="Rectangle 496"/>
              <p:cNvSpPr>
                <a:spLocks noChangeArrowheads="1"/>
              </p:cNvSpPr>
              <p:nvPr/>
            </p:nvSpPr>
            <p:spPr bwMode="auto">
              <a:xfrm>
                <a:off x="1752" y="1861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</a:t>
                </a:r>
              </a:p>
            </p:txBody>
          </p:sp>
          <p:sp>
            <p:nvSpPr>
              <p:cNvPr id="137" name="Rectangle 497"/>
              <p:cNvSpPr>
                <a:spLocks noChangeArrowheads="1"/>
              </p:cNvSpPr>
              <p:nvPr/>
            </p:nvSpPr>
            <p:spPr bwMode="auto">
              <a:xfrm>
                <a:off x="489" y="1844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</a:t>
                </a:r>
              </a:p>
            </p:txBody>
          </p:sp>
        </p:grpSp>
        <p:sp>
          <p:nvSpPr>
            <p:cNvPr id="281" name="TextBox 280"/>
            <p:cNvSpPr txBox="1"/>
            <p:nvPr/>
          </p:nvSpPr>
          <p:spPr>
            <a:xfrm>
              <a:off x="4485817" y="410167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smtClean="0">
                  <a:latin typeface="+mn-ea"/>
                </a:rPr>
                <a:t>개발구매</a:t>
              </a:r>
              <a:endParaRPr lang="ko-KR" altLang="en-US" sz="800" b="1" dirty="0" err="1" smtClean="0">
                <a:latin typeface="+mn-ea"/>
              </a:endParaRPr>
            </a:p>
          </p:txBody>
        </p:sp>
      </p:grpSp>
      <p:grpSp>
        <p:nvGrpSpPr>
          <p:cNvPr id="283" name="그룹 282"/>
          <p:cNvGrpSpPr/>
          <p:nvPr/>
        </p:nvGrpSpPr>
        <p:grpSpPr>
          <a:xfrm>
            <a:off x="5224790" y="3818864"/>
            <a:ext cx="850900" cy="460164"/>
            <a:chOff x="4357884" y="3810943"/>
            <a:chExt cx="850900" cy="506180"/>
          </a:xfrm>
        </p:grpSpPr>
        <p:sp>
          <p:nvSpPr>
            <p:cNvPr id="284" name="Oval 478"/>
            <p:cNvSpPr>
              <a:spLocks noChangeArrowheads="1"/>
            </p:cNvSpPr>
            <p:nvPr/>
          </p:nvSpPr>
          <p:spPr bwMode="auto">
            <a:xfrm>
              <a:off x="4357884" y="3810943"/>
              <a:ext cx="850900" cy="338137"/>
            </a:xfrm>
            <a:prstGeom prst="ellipse">
              <a:avLst/>
            </a:prstGeom>
            <a:gradFill rotWithShape="0">
              <a:gsLst>
                <a:gs pos="0">
                  <a:srgbClr val="D6D4D8">
                    <a:gamma/>
                    <a:tint val="0"/>
                    <a:invGamma/>
                  </a:srgbClr>
                </a:gs>
                <a:gs pos="100000">
                  <a:srgbClr val="D6D4D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ko-KR" altLang="en-US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85" name="Group 479"/>
            <p:cNvGrpSpPr>
              <a:grpSpLocks/>
            </p:cNvGrpSpPr>
            <p:nvPr/>
          </p:nvGrpSpPr>
          <p:grpSpPr bwMode="auto">
            <a:xfrm>
              <a:off x="4452025" y="3886711"/>
              <a:ext cx="662618" cy="195467"/>
              <a:chOff x="473" y="1150"/>
              <a:chExt cx="1875" cy="937"/>
            </a:xfrm>
          </p:grpSpPr>
          <p:sp>
            <p:nvSpPr>
              <p:cNvPr id="287" name="Rectangle 480"/>
              <p:cNvSpPr>
                <a:spLocks noChangeArrowheads="1"/>
              </p:cNvSpPr>
              <p:nvPr/>
            </p:nvSpPr>
            <p:spPr bwMode="auto">
              <a:xfrm>
                <a:off x="473" y="1150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  <p:sp>
            <p:nvSpPr>
              <p:cNvPr id="288" name="Line 481"/>
              <p:cNvSpPr>
                <a:spLocks noChangeShapeType="1"/>
              </p:cNvSpPr>
              <p:nvPr/>
            </p:nvSpPr>
            <p:spPr bwMode="auto">
              <a:xfrm flipH="1" flipV="1">
                <a:off x="1043" y="1207"/>
                <a:ext cx="96" cy="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9" name="Line 482"/>
              <p:cNvSpPr>
                <a:spLocks noChangeShapeType="1"/>
              </p:cNvSpPr>
              <p:nvPr/>
            </p:nvSpPr>
            <p:spPr bwMode="auto">
              <a:xfrm flipH="1">
                <a:off x="1019" y="1247"/>
                <a:ext cx="120" cy="11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0" name="Line 483"/>
              <p:cNvSpPr>
                <a:spLocks noChangeShapeType="1"/>
              </p:cNvSpPr>
              <p:nvPr/>
            </p:nvSpPr>
            <p:spPr bwMode="auto">
              <a:xfrm>
                <a:off x="1043" y="1271"/>
                <a:ext cx="76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1" name="Line 484"/>
              <p:cNvSpPr>
                <a:spLocks noChangeShapeType="1"/>
              </p:cNvSpPr>
              <p:nvPr/>
            </p:nvSpPr>
            <p:spPr bwMode="auto">
              <a:xfrm>
                <a:off x="715" y="1383"/>
                <a:ext cx="0" cy="48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2" name="Line 485"/>
              <p:cNvSpPr>
                <a:spLocks noChangeShapeType="1"/>
              </p:cNvSpPr>
              <p:nvPr/>
            </p:nvSpPr>
            <p:spPr bwMode="auto">
              <a:xfrm>
                <a:off x="2051" y="1391"/>
                <a:ext cx="0" cy="48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3" name="Line 486"/>
              <p:cNvSpPr>
                <a:spLocks noChangeShapeType="1"/>
              </p:cNvSpPr>
              <p:nvPr/>
            </p:nvSpPr>
            <p:spPr bwMode="auto">
              <a:xfrm flipV="1">
                <a:off x="1667" y="1175"/>
                <a:ext cx="144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4" name="Line 487"/>
              <p:cNvSpPr>
                <a:spLocks noChangeShapeType="1"/>
              </p:cNvSpPr>
              <p:nvPr/>
            </p:nvSpPr>
            <p:spPr bwMode="auto">
              <a:xfrm>
                <a:off x="1667" y="1271"/>
                <a:ext cx="144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5" name="Line 488"/>
              <p:cNvSpPr>
                <a:spLocks noChangeShapeType="1"/>
              </p:cNvSpPr>
              <p:nvPr/>
            </p:nvSpPr>
            <p:spPr bwMode="auto">
              <a:xfrm flipV="1">
                <a:off x="715" y="1383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6" name="Line 489"/>
              <p:cNvSpPr>
                <a:spLocks noChangeShapeType="1"/>
              </p:cNvSpPr>
              <p:nvPr/>
            </p:nvSpPr>
            <p:spPr bwMode="auto">
              <a:xfrm flipV="1">
                <a:off x="2051" y="1391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7" name="Line 490"/>
              <p:cNvSpPr>
                <a:spLocks noChangeShapeType="1"/>
              </p:cNvSpPr>
              <p:nvPr/>
            </p:nvSpPr>
            <p:spPr bwMode="auto">
              <a:xfrm flipH="1" flipV="1">
                <a:off x="1955" y="1391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8" name="Line 491"/>
              <p:cNvSpPr>
                <a:spLocks noChangeShapeType="1"/>
              </p:cNvSpPr>
              <p:nvPr/>
            </p:nvSpPr>
            <p:spPr bwMode="auto">
              <a:xfrm>
                <a:off x="619" y="1383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9" name="Line 492"/>
              <p:cNvSpPr>
                <a:spLocks noChangeShapeType="1"/>
              </p:cNvSpPr>
              <p:nvPr/>
            </p:nvSpPr>
            <p:spPr bwMode="auto">
              <a:xfrm>
                <a:off x="1571" y="1175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0" name="Line 493"/>
              <p:cNvSpPr>
                <a:spLocks noChangeShapeType="1"/>
              </p:cNvSpPr>
              <p:nvPr/>
            </p:nvSpPr>
            <p:spPr bwMode="auto">
              <a:xfrm rot="-5400000">
                <a:off x="715" y="1479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1" name="Line 494"/>
              <p:cNvSpPr>
                <a:spLocks noChangeShapeType="1"/>
              </p:cNvSpPr>
              <p:nvPr/>
            </p:nvSpPr>
            <p:spPr bwMode="auto">
              <a:xfrm rot="-5400000">
                <a:off x="2051" y="1487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2" name="Rectangle 495"/>
              <p:cNvSpPr>
                <a:spLocks noChangeArrowheads="1"/>
              </p:cNvSpPr>
              <p:nvPr/>
            </p:nvSpPr>
            <p:spPr bwMode="auto">
              <a:xfrm>
                <a:off x="1798" y="1152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</a:p>
            </p:txBody>
          </p:sp>
          <p:sp>
            <p:nvSpPr>
              <p:cNvPr id="303" name="Rectangle 496"/>
              <p:cNvSpPr>
                <a:spLocks noChangeArrowheads="1"/>
              </p:cNvSpPr>
              <p:nvPr/>
            </p:nvSpPr>
            <p:spPr bwMode="auto">
              <a:xfrm>
                <a:off x="1752" y="1861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</a:t>
                </a:r>
              </a:p>
            </p:txBody>
          </p:sp>
          <p:sp>
            <p:nvSpPr>
              <p:cNvPr id="304" name="Rectangle 497"/>
              <p:cNvSpPr>
                <a:spLocks noChangeArrowheads="1"/>
              </p:cNvSpPr>
              <p:nvPr/>
            </p:nvSpPr>
            <p:spPr bwMode="auto">
              <a:xfrm>
                <a:off x="489" y="1844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</a:t>
                </a:r>
              </a:p>
            </p:txBody>
          </p:sp>
        </p:grpSp>
        <p:sp>
          <p:nvSpPr>
            <p:cNvPr id="286" name="TextBox 285"/>
            <p:cNvSpPr txBox="1"/>
            <p:nvPr/>
          </p:nvSpPr>
          <p:spPr>
            <a:xfrm>
              <a:off x="4485817" y="410167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smtClean="0">
                  <a:latin typeface="+mn-ea"/>
                </a:rPr>
                <a:t>양산구매</a:t>
              </a:r>
              <a:endParaRPr lang="ko-KR" altLang="en-US" sz="800" b="1" dirty="0" smtClean="0">
                <a:latin typeface="+mn-ea"/>
              </a:endParaRPr>
            </a:p>
          </p:txBody>
        </p:sp>
      </p:grpSp>
      <p:grpSp>
        <p:nvGrpSpPr>
          <p:cNvPr id="305" name="그룹 304"/>
          <p:cNvGrpSpPr/>
          <p:nvPr/>
        </p:nvGrpSpPr>
        <p:grpSpPr>
          <a:xfrm>
            <a:off x="6144918" y="3819958"/>
            <a:ext cx="850900" cy="460164"/>
            <a:chOff x="4357884" y="3810943"/>
            <a:chExt cx="850900" cy="506180"/>
          </a:xfrm>
        </p:grpSpPr>
        <p:sp>
          <p:nvSpPr>
            <p:cNvPr id="306" name="Oval 478"/>
            <p:cNvSpPr>
              <a:spLocks noChangeArrowheads="1"/>
            </p:cNvSpPr>
            <p:nvPr/>
          </p:nvSpPr>
          <p:spPr bwMode="auto">
            <a:xfrm>
              <a:off x="4357884" y="3810943"/>
              <a:ext cx="850900" cy="338137"/>
            </a:xfrm>
            <a:prstGeom prst="ellipse">
              <a:avLst/>
            </a:prstGeom>
            <a:gradFill rotWithShape="0">
              <a:gsLst>
                <a:gs pos="0">
                  <a:srgbClr val="D6D4D8">
                    <a:gamma/>
                    <a:tint val="0"/>
                    <a:invGamma/>
                  </a:srgbClr>
                </a:gs>
                <a:gs pos="100000">
                  <a:srgbClr val="D6D4D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ko-KR" altLang="en-US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07" name="Group 479"/>
            <p:cNvGrpSpPr>
              <a:grpSpLocks/>
            </p:cNvGrpSpPr>
            <p:nvPr/>
          </p:nvGrpSpPr>
          <p:grpSpPr bwMode="auto">
            <a:xfrm>
              <a:off x="4452025" y="3886711"/>
              <a:ext cx="662618" cy="195467"/>
              <a:chOff x="473" y="1150"/>
              <a:chExt cx="1875" cy="937"/>
            </a:xfrm>
          </p:grpSpPr>
          <p:sp>
            <p:nvSpPr>
              <p:cNvPr id="309" name="Rectangle 480"/>
              <p:cNvSpPr>
                <a:spLocks noChangeArrowheads="1"/>
              </p:cNvSpPr>
              <p:nvPr/>
            </p:nvSpPr>
            <p:spPr bwMode="auto">
              <a:xfrm>
                <a:off x="473" y="1150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  <p:sp>
            <p:nvSpPr>
              <p:cNvPr id="310" name="Line 481"/>
              <p:cNvSpPr>
                <a:spLocks noChangeShapeType="1"/>
              </p:cNvSpPr>
              <p:nvPr/>
            </p:nvSpPr>
            <p:spPr bwMode="auto">
              <a:xfrm flipH="1" flipV="1">
                <a:off x="1043" y="1207"/>
                <a:ext cx="96" cy="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1" name="Line 482"/>
              <p:cNvSpPr>
                <a:spLocks noChangeShapeType="1"/>
              </p:cNvSpPr>
              <p:nvPr/>
            </p:nvSpPr>
            <p:spPr bwMode="auto">
              <a:xfrm flipH="1">
                <a:off x="1019" y="1247"/>
                <a:ext cx="120" cy="11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2" name="Line 483"/>
              <p:cNvSpPr>
                <a:spLocks noChangeShapeType="1"/>
              </p:cNvSpPr>
              <p:nvPr/>
            </p:nvSpPr>
            <p:spPr bwMode="auto">
              <a:xfrm>
                <a:off x="1043" y="1271"/>
                <a:ext cx="76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3" name="Line 484"/>
              <p:cNvSpPr>
                <a:spLocks noChangeShapeType="1"/>
              </p:cNvSpPr>
              <p:nvPr/>
            </p:nvSpPr>
            <p:spPr bwMode="auto">
              <a:xfrm>
                <a:off x="715" y="1383"/>
                <a:ext cx="0" cy="48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4" name="Line 485"/>
              <p:cNvSpPr>
                <a:spLocks noChangeShapeType="1"/>
              </p:cNvSpPr>
              <p:nvPr/>
            </p:nvSpPr>
            <p:spPr bwMode="auto">
              <a:xfrm>
                <a:off x="2051" y="1391"/>
                <a:ext cx="0" cy="48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5" name="Line 486"/>
              <p:cNvSpPr>
                <a:spLocks noChangeShapeType="1"/>
              </p:cNvSpPr>
              <p:nvPr/>
            </p:nvSpPr>
            <p:spPr bwMode="auto">
              <a:xfrm flipV="1">
                <a:off x="1667" y="1175"/>
                <a:ext cx="144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6" name="Line 487"/>
              <p:cNvSpPr>
                <a:spLocks noChangeShapeType="1"/>
              </p:cNvSpPr>
              <p:nvPr/>
            </p:nvSpPr>
            <p:spPr bwMode="auto">
              <a:xfrm>
                <a:off x="1667" y="1271"/>
                <a:ext cx="144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7" name="Line 488"/>
              <p:cNvSpPr>
                <a:spLocks noChangeShapeType="1"/>
              </p:cNvSpPr>
              <p:nvPr/>
            </p:nvSpPr>
            <p:spPr bwMode="auto">
              <a:xfrm flipV="1">
                <a:off x="715" y="1383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8" name="Line 489"/>
              <p:cNvSpPr>
                <a:spLocks noChangeShapeType="1"/>
              </p:cNvSpPr>
              <p:nvPr/>
            </p:nvSpPr>
            <p:spPr bwMode="auto">
              <a:xfrm flipV="1">
                <a:off x="2051" y="1391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9" name="Line 490"/>
              <p:cNvSpPr>
                <a:spLocks noChangeShapeType="1"/>
              </p:cNvSpPr>
              <p:nvPr/>
            </p:nvSpPr>
            <p:spPr bwMode="auto">
              <a:xfrm flipH="1" flipV="1">
                <a:off x="1955" y="1391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0" name="Line 491"/>
              <p:cNvSpPr>
                <a:spLocks noChangeShapeType="1"/>
              </p:cNvSpPr>
              <p:nvPr/>
            </p:nvSpPr>
            <p:spPr bwMode="auto">
              <a:xfrm>
                <a:off x="619" y="1383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1" name="Line 492"/>
              <p:cNvSpPr>
                <a:spLocks noChangeShapeType="1"/>
              </p:cNvSpPr>
              <p:nvPr/>
            </p:nvSpPr>
            <p:spPr bwMode="auto">
              <a:xfrm>
                <a:off x="1571" y="1175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2" name="Line 493"/>
              <p:cNvSpPr>
                <a:spLocks noChangeShapeType="1"/>
              </p:cNvSpPr>
              <p:nvPr/>
            </p:nvSpPr>
            <p:spPr bwMode="auto">
              <a:xfrm rot="-5400000">
                <a:off x="715" y="1479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3" name="Line 494"/>
              <p:cNvSpPr>
                <a:spLocks noChangeShapeType="1"/>
              </p:cNvSpPr>
              <p:nvPr/>
            </p:nvSpPr>
            <p:spPr bwMode="auto">
              <a:xfrm rot="-5400000">
                <a:off x="2051" y="1487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4" name="Rectangle 495"/>
              <p:cNvSpPr>
                <a:spLocks noChangeArrowheads="1"/>
              </p:cNvSpPr>
              <p:nvPr/>
            </p:nvSpPr>
            <p:spPr bwMode="auto">
              <a:xfrm>
                <a:off x="1798" y="1152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</a:p>
            </p:txBody>
          </p:sp>
          <p:sp>
            <p:nvSpPr>
              <p:cNvPr id="325" name="Rectangle 496"/>
              <p:cNvSpPr>
                <a:spLocks noChangeArrowheads="1"/>
              </p:cNvSpPr>
              <p:nvPr/>
            </p:nvSpPr>
            <p:spPr bwMode="auto">
              <a:xfrm>
                <a:off x="1752" y="1861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</a:t>
                </a:r>
              </a:p>
            </p:txBody>
          </p:sp>
          <p:sp>
            <p:nvSpPr>
              <p:cNvPr id="326" name="Rectangle 497"/>
              <p:cNvSpPr>
                <a:spLocks noChangeArrowheads="1"/>
              </p:cNvSpPr>
              <p:nvPr/>
            </p:nvSpPr>
            <p:spPr bwMode="auto">
              <a:xfrm>
                <a:off x="489" y="1844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</a:t>
                </a:r>
              </a:p>
            </p:txBody>
          </p:sp>
        </p:grpSp>
        <p:sp>
          <p:nvSpPr>
            <p:cNvPr id="308" name="TextBox 307"/>
            <p:cNvSpPr txBox="1"/>
            <p:nvPr/>
          </p:nvSpPr>
          <p:spPr>
            <a:xfrm>
              <a:off x="4485817" y="410167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latin typeface="+mn-ea"/>
                </a:rPr>
                <a:t>조달구매</a:t>
              </a:r>
            </a:p>
          </p:txBody>
        </p:sp>
      </p:grpSp>
      <p:grpSp>
        <p:nvGrpSpPr>
          <p:cNvPr id="327" name="그룹 326"/>
          <p:cNvGrpSpPr/>
          <p:nvPr/>
        </p:nvGrpSpPr>
        <p:grpSpPr>
          <a:xfrm>
            <a:off x="4830190" y="4335301"/>
            <a:ext cx="850900" cy="460164"/>
            <a:chOff x="4357884" y="3810943"/>
            <a:chExt cx="850900" cy="506180"/>
          </a:xfrm>
        </p:grpSpPr>
        <p:sp>
          <p:nvSpPr>
            <p:cNvPr id="328" name="Oval 478"/>
            <p:cNvSpPr>
              <a:spLocks noChangeArrowheads="1"/>
            </p:cNvSpPr>
            <p:nvPr/>
          </p:nvSpPr>
          <p:spPr bwMode="auto">
            <a:xfrm>
              <a:off x="4357884" y="3810943"/>
              <a:ext cx="850900" cy="338137"/>
            </a:xfrm>
            <a:prstGeom prst="ellipse">
              <a:avLst/>
            </a:prstGeom>
            <a:gradFill rotWithShape="0">
              <a:gsLst>
                <a:gs pos="0">
                  <a:srgbClr val="D6D4D8">
                    <a:gamma/>
                    <a:tint val="0"/>
                    <a:invGamma/>
                  </a:srgbClr>
                </a:gs>
                <a:gs pos="100000">
                  <a:srgbClr val="D6D4D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ko-KR" altLang="en-US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9" name="Group 479"/>
            <p:cNvGrpSpPr>
              <a:grpSpLocks/>
            </p:cNvGrpSpPr>
            <p:nvPr/>
          </p:nvGrpSpPr>
          <p:grpSpPr bwMode="auto">
            <a:xfrm>
              <a:off x="4452025" y="3886711"/>
              <a:ext cx="662618" cy="195467"/>
              <a:chOff x="473" y="1150"/>
              <a:chExt cx="1875" cy="937"/>
            </a:xfrm>
          </p:grpSpPr>
          <p:sp>
            <p:nvSpPr>
              <p:cNvPr id="331" name="Rectangle 480"/>
              <p:cNvSpPr>
                <a:spLocks noChangeArrowheads="1"/>
              </p:cNvSpPr>
              <p:nvPr/>
            </p:nvSpPr>
            <p:spPr bwMode="auto">
              <a:xfrm>
                <a:off x="473" y="1150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  <p:sp>
            <p:nvSpPr>
              <p:cNvPr id="332" name="Line 481"/>
              <p:cNvSpPr>
                <a:spLocks noChangeShapeType="1"/>
              </p:cNvSpPr>
              <p:nvPr/>
            </p:nvSpPr>
            <p:spPr bwMode="auto">
              <a:xfrm flipH="1" flipV="1">
                <a:off x="1043" y="1207"/>
                <a:ext cx="96" cy="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3" name="Line 482"/>
              <p:cNvSpPr>
                <a:spLocks noChangeShapeType="1"/>
              </p:cNvSpPr>
              <p:nvPr/>
            </p:nvSpPr>
            <p:spPr bwMode="auto">
              <a:xfrm flipH="1">
                <a:off x="1019" y="1247"/>
                <a:ext cx="120" cy="11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4" name="Line 483"/>
              <p:cNvSpPr>
                <a:spLocks noChangeShapeType="1"/>
              </p:cNvSpPr>
              <p:nvPr/>
            </p:nvSpPr>
            <p:spPr bwMode="auto">
              <a:xfrm>
                <a:off x="1043" y="1271"/>
                <a:ext cx="76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5" name="Line 484"/>
              <p:cNvSpPr>
                <a:spLocks noChangeShapeType="1"/>
              </p:cNvSpPr>
              <p:nvPr/>
            </p:nvSpPr>
            <p:spPr bwMode="auto">
              <a:xfrm>
                <a:off x="715" y="1383"/>
                <a:ext cx="0" cy="48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6" name="Line 485"/>
              <p:cNvSpPr>
                <a:spLocks noChangeShapeType="1"/>
              </p:cNvSpPr>
              <p:nvPr/>
            </p:nvSpPr>
            <p:spPr bwMode="auto">
              <a:xfrm>
                <a:off x="2051" y="1391"/>
                <a:ext cx="0" cy="48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7" name="Line 486"/>
              <p:cNvSpPr>
                <a:spLocks noChangeShapeType="1"/>
              </p:cNvSpPr>
              <p:nvPr/>
            </p:nvSpPr>
            <p:spPr bwMode="auto">
              <a:xfrm flipV="1">
                <a:off x="1667" y="1175"/>
                <a:ext cx="144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" name="Line 487"/>
              <p:cNvSpPr>
                <a:spLocks noChangeShapeType="1"/>
              </p:cNvSpPr>
              <p:nvPr/>
            </p:nvSpPr>
            <p:spPr bwMode="auto">
              <a:xfrm>
                <a:off x="1667" y="1271"/>
                <a:ext cx="144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9" name="Line 488"/>
              <p:cNvSpPr>
                <a:spLocks noChangeShapeType="1"/>
              </p:cNvSpPr>
              <p:nvPr/>
            </p:nvSpPr>
            <p:spPr bwMode="auto">
              <a:xfrm flipV="1">
                <a:off x="715" y="1383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0" name="Line 489"/>
              <p:cNvSpPr>
                <a:spLocks noChangeShapeType="1"/>
              </p:cNvSpPr>
              <p:nvPr/>
            </p:nvSpPr>
            <p:spPr bwMode="auto">
              <a:xfrm flipV="1">
                <a:off x="2051" y="1391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1" name="Line 490"/>
              <p:cNvSpPr>
                <a:spLocks noChangeShapeType="1"/>
              </p:cNvSpPr>
              <p:nvPr/>
            </p:nvSpPr>
            <p:spPr bwMode="auto">
              <a:xfrm flipH="1" flipV="1">
                <a:off x="1955" y="1391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2" name="Line 491"/>
              <p:cNvSpPr>
                <a:spLocks noChangeShapeType="1"/>
              </p:cNvSpPr>
              <p:nvPr/>
            </p:nvSpPr>
            <p:spPr bwMode="auto">
              <a:xfrm>
                <a:off x="619" y="1383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3" name="Line 492"/>
              <p:cNvSpPr>
                <a:spLocks noChangeShapeType="1"/>
              </p:cNvSpPr>
              <p:nvPr/>
            </p:nvSpPr>
            <p:spPr bwMode="auto">
              <a:xfrm>
                <a:off x="1571" y="1175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4" name="Line 493"/>
              <p:cNvSpPr>
                <a:spLocks noChangeShapeType="1"/>
              </p:cNvSpPr>
              <p:nvPr/>
            </p:nvSpPr>
            <p:spPr bwMode="auto">
              <a:xfrm rot="-5400000">
                <a:off x="715" y="1479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5" name="Line 494"/>
              <p:cNvSpPr>
                <a:spLocks noChangeShapeType="1"/>
              </p:cNvSpPr>
              <p:nvPr/>
            </p:nvSpPr>
            <p:spPr bwMode="auto">
              <a:xfrm rot="-5400000">
                <a:off x="2051" y="1487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6" name="Rectangle 495"/>
              <p:cNvSpPr>
                <a:spLocks noChangeArrowheads="1"/>
              </p:cNvSpPr>
              <p:nvPr/>
            </p:nvSpPr>
            <p:spPr bwMode="auto">
              <a:xfrm>
                <a:off x="1798" y="1152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</a:p>
            </p:txBody>
          </p:sp>
          <p:sp>
            <p:nvSpPr>
              <p:cNvPr id="347" name="Rectangle 496"/>
              <p:cNvSpPr>
                <a:spLocks noChangeArrowheads="1"/>
              </p:cNvSpPr>
              <p:nvPr/>
            </p:nvSpPr>
            <p:spPr bwMode="auto">
              <a:xfrm>
                <a:off x="1752" y="1861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</a:t>
                </a:r>
              </a:p>
            </p:txBody>
          </p:sp>
          <p:sp>
            <p:nvSpPr>
              <p:cNvPr id="348" name="Rectangle 497"/>
              <p:cNvSpPr>
                <a:spLocks noChangeArrowheads="1"/>
              </p:cNvSpPr>
              <p:nvPr/>
            </p:nvSpPr>
            <p:spPr bwMode="auto">
              <a:xfrm>
                <a:off x="489" y="1844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</a:t>
                </a:r>
              </a:p>
            </p:txBody>
          </p:sp>
        </p:grpSp>
        <p:sp>
          <p:nvSpPr>
            <p:cNvPr id="330" name="TextBox 329"/>
            <p:cNvSpPr txBox="1"/>
            <p:nvPr/>
          </p:nvSpPr>
          <p:spPr>
            <a:xfrm>
              <a:off x="4485817" y="410167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err="1" smtClean="0">
                  <a:latin typeface="+mn-ea"/>
                </a:rPr>
                <a:t>금형개발</a:t>
              </a:r>
              <a:endParaRPr lang="ko-KR" altLang="en-US" sz="800" b="1" dirty="0" smtClean="0">
                <a:latin typeface="+mn-ea"/>
              </a:endParaRPr>
            </a:p>
          </p:txBody>
        </p:sp>
      </p:grpSp>
      <p:grpSp>
        <p:nvGrpSpPr>
          <p:cNvPr id="349" name="그룹 348"/>
          <p:cNvGrpSpPr/>
          <p:nvPr/>
        </p:nvGrpSpPr>
        <p:grpSpPr>
          <a:xfrm>
            <a:off x="5701166" y="4311539"/>
            <a:ext cx="850900" cy="460164"/>
            <a:chOff x="4357884" y="3810943"/>
            <a:chExt cx="850900" cy="506180"/>
          </a:xfrm>
        </p:grpSpPr>
        <p:sp>
          <p:nvSpPr>
            <p:cNvPr id="350" name="Oval 478"/>
            <p:cNvSpPr>
              <a:spLocks noChangeArrowheads="1"/>
            </p:cNvSpPr>
            <p:nvPr/>
          </p:nvSpPr>
          <p:spPr bwMode="auto">
            <a:xfrm>
              <a:off x="4357884" y="3810943"/>
              <a:ext cx="850900" cy="338137"/>
            </a:xfrm>
            <a:prstGeom prst="ellipse">
              <a:avLst/>
            </a:prstGeom>
            <a:gradFill rotWithShape="0">
              <a:gsLst>
                <a:gs pos="0">
                  <a:srgbClr val="D6D4D8">
                    <a:gamma/>
                    <a:tint val="0"/>
                    <a:invGamma/>
                  </a:srgbClr>
                </a:gs>
                <a:gs pos="100000">
                  <a:srgbClr val="D6D4D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eaLnBrk="0" latinLnBrk="0" hangingPunct="0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ko-KR" altLang="en-US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51" name="Group 479"/>
            <p:cNvGrpSpPr>
              <a:grpSpLocks/>
            </p:cNvGrpSpPr>
            <p:nvPr/>
          </p:nvGrpSpPr>
          <p:grpSpPr bwMode="auto">
            <a:xfrm>
              <a:off x="4452025" y="3886711"/>
              <a:ext cx="662618" cy="195467"/>
              <a:chOff x="473" y="1150"/>
              <a:chExt cx="1875" cy="937"/>
            </a:xfrm>
          </p:grpSpPr>
          <p:sp>
            <p:nvSpPr>
              <p:cNvPr id="353" name="Rectangle 480"/>
              <p:cNvSpPr>
                <a:spLocks noChangeArrowheads="1"/>
              </p:cNvSpPr>
              <p:nvPr/>
            </p:nvSpPr>
            <p:spPr bwMode="auto">
              <a:xfrm>
                <a:off x="473" y="1150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</a:p>
            </p:txBody>
          </p:sp>
          <p:sp>
            <p:nvSpPr>
              <p:cNvPr id="354" name="Line 481"/>
              <p:cNvSpPr>
                <a:spLocks noChangeShapeType="1"/>
              </p:cNvSpPr>
              <p:nvPr/>
            </p:nvSpPr>
            <p:spPr bwMode="auto">
              <a:xfrm flipH="1" flipV="1">
                <a:off x="1043" y="1207"/>
                <a:ext cx="96" cy="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5" name="Line 482"/>
              <p:cNvSpPr>
                <a:spLocks noChangeShapeType="1"/>
              </p:cNvSpPr>
              <p:nvPr/>
            </p:nvSpPr>
            <p:spPr bwMode="auto">
              <a:xfrm flipH="1">
                <a:off x="1019" y="1247"/>
                <a:ext cx="120" cy="111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6" name="Line 483"/>
              <p:cNvSpPr>
                <a:spLocks noChangeShapeType="1"/>
              </p:cNvSpPr>
              <p:nvPr/>
            </p:nvSpPr>
            <p:spPr bwMode="auto">
              <a:xfrm>
                <a:off x="1043" y="1271"/>
                <a:ext cx="76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7" name="Line 484"/>
              <p:cNvSpPr>
                <a:spLocks noChangeShapeType="1"/>
              </p:cNvSpPr>
              <p:nvPr/>
            </p:nvSpPr>
            <p:spPr bwMode="auto">
              <a:xfrm>
                <a:off x="715" y="1383"/>
                <a:ext cx="0" cy="48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8" name="Line 485"/>
              <p:cNvSpPr>
                <a:spLocks noChangeShapeType="1"/>
              </p:cNvSpPr>
              <p:nvPr/>
            </p:nvSpPr>
            <p:spPr bwMode="auto">
              <a:xfrm>
                <a:off x="2051" y="1391"/>
                <a:ext cx="0" cy="48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9" name="Line 486"/>
              <p:cNvSpPr>
                <a:spLocks noChangeShapeType="1"/>
              </p:cNvSpPr>
              <p:nvPr/>
            </p:nvSpPr>
            <p:spPr bwMode="auto">
              <a:xfrm flipV="1">
                <a:off x="1667" y="1175"/>
                <a:ext cx="144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0" name="Line 487"/>
              <p:cNvSpPr>
                <a:spLocks noChangeShapeType="1"/>
              </p:cNvSpPr>
              <p:nvPr/>
            </p:nvSpPr>
            <p:spPr bwMode="auto">
              <a:xfrm>
                <a:off x="1667" y="1271"/>
                <a:ext cx="144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1" name="Line 488"/>
              <p:cNvSpPr>
                <a:spLocks noChangeShapeType="1"/>
              </p:cNvSpPr>
              <p:nvPr/>
            </p:nvSpPr>
            <p:spPr bwMode="auto">
              <a:xfrm flipV="1">
                <a:off x="715" y="1383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2" name="Line 489"/>
              <p:cNvSpPr>
                <a:spLocks noChangeShapeType="1"/>
              </p:cNvSpPr>
              <p:nvPr/>
            </p:nvSpPr>
            <p:spPr bwMode="auto">
              <a:xfrm flipV="1">
                <a:off x="2051" y="1391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3" name="Line 490"/>
              <p:cNvSpPr>
                <a:spLocks noChangeShapeType="1"/>
              </p:cNvSpPr>
              <p:nvPr/>
            </p:nvSpPr>
            <p:spPr bwMode="auto">
              <a:xfrm flipH="1" flipV="1">
                <a:off x="1955" y="1391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4" name="Line 491"/>
              <p:cNvSpPr>
                <a:spLocks noChangeShapeType="1"/>
              </p:cNvSpPr>
              <p:nvPr/>
            </p:nvSpPr>
            <p:spPr bwMode="auto">
              <a:xfrm>
                <a:off x="619" y="1383"/>
                <a:ext cx="96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5" name="Line 492"/>
              <p:cNvSpPr>
                <a:spLocks noChangeShapeType="1"/>
              </p:cNvSpPr>
              <p:nvPr/>
            </p:nvSpPr>
            <p:spPr bwMode="auto">
              <a:xfrm>
                <a:off x="1571" y="1175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6" name="Line 493"/>
              <p:cNvSpPr>
                <a:spLocks noChangeShapeType="1"/>
              </p:cNvSpPr>
              <p:nvPr/>
            </p:nvSpPr>
            <p:spPr bwMode="auto">
              <a:xfrm rot="-5400000">
                <a:off x="715" y="1479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7" name="Line 494"/>
              <p:cNvSpPr>
                <a:spLocks noChangeShapeType="1"/>
              </p:cNvSpPr>
              <p:nvPr/>
            </p:nvSpPr>
            <p:spPr bwMode="auto">
              <a:xfrm rot="-5400000">
                <a:off x="2051" y="1487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endParaRPr lang="ko-KR" altLang="en-US" sz="40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8" name="Rectangle 495"/>
              <p:cNvSpPr>
                <a:spLocks noChangeArrowheads="1"/>
              </p:cNvSpPr>
              <p:nvPr/>
            </p:nvSpPr>
            <p:spPr bwMode="auto">
              <a:xfrm>
                <a:off x="1798" y="1152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</a:t>
                </a:r>
              </a:p>
            </p:txBody>
          </p:sp>
          <p:sp>
            <p:nvSpPr>
              <p:cNvPr id="369" name="Rectangle 496"/>
              <p:cNvSpPr>
                <a:spLocks noChangeArrowheads="1"/>
              </p:cNvSpPr>
              <p:nvPr/>
            </p:nvSpPr>
            <p:spPr bwMode="auto">
              <a:xfrm>
                <a:off x="1752" y="1861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</a:t>
                </a:r>
              </a:p>
            </p:txBody>
          </p:sp>
          <p:sp>
            <p:nvSpPr>
              <p:cNvPr id="370" name="Rectangle 497"/>
              <p:cNvSpPr>
                <a:spLocks noChangeArrowheads="1"/>
              </p:cNvSpPr>
              <p:nvPr/>
            </p:nvSpPr>
            <p:spPr bwMode="auto">
              <a:xfrm>
                <a:off x="489" y="1844"/>
                <a:ext cx="550" cy="22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b="1" kern="1200">
                    <a:solidFill>
                      <a:schemeClr val="tx1"/>
                    </a:solidFill>
                    <a:latin typeface="Arial" charset="0"/>
                    <a:ea typeface="굴림" charset="-127"/>
                    <a:cs typeface="+mn-cs"/>
                  </a:defRPr>
                </a:lvl9pPr>
              </a:lstStyle>
              <a:p>
                <a:pPr algn="ctr" latinLnBrk="0">
                  <a:lnSpc>
                    <a:spcPct val="100000"/>
                  </a:lnSpc>
                  <a:buFontTx/>
                  <a:buNone/>
                </a:pPr>
                <a:r>
                  <a:rPr lang="en-US" altLang="ko-KR" sz="40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</a:t>
                </a:r>
              </a:p>
            </p:txBody>
          </p:sp>
        </p:grpSp>
        <p:sp>
          <p:nvSpPr>
            <p:cNvPr id="352" name="TextBox 351"/>
            <p:cNvSpPr txBox="1"/>
            <p:nvPr/>
          </p:nvSpPr>
          <p:spPr>
            <a:xfrm>
              <a:off x="4485817" y="4101679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smtClean="0">
                  <a:latin typeface="+mn-ea"/>
                </a:rPr>
                <a:t>동반성장</a:t>
              </a:r>
              <a:endParaRPr lang="ko-KR" altLang="en-US" sz="800" b="1" dirty="0" smtClean="0">
                <a:latin typeface="+mn-ea"/>
              </a:endParaRPr>
            </a:p>
          </p:txBody>
        </p:sp>
      </p:grpSp>
      <p:cxnSp>
        <p:nvCxnSpPr>
          <p:cNvPr id="398" name="직선 화살표 연결선 397"/>
          <p:cNvCxnSpPr>
            <a:stCxn id="22" idx="3"/>
            <a:endCxn id="23" idx="1"/>
          </p:cNvCxnSpPr>
          <p:nvPr/>
        </p:nvCxnSpPr>
        <p:spPr>
          <a:xfrm>
            <a:off x="1675036" y="2402947"/>
            <a:ext cx="24691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화살표 연결선 400"/>
          <p:cNvCxnSpPr>
            <a:stCxn id="23" idx="3"/>
            <a:endCxn id="36" idx="1"/>
          </p:cNvCxnSpPr>
          <p:nvPr/>
        </p:nvCxnSpPr>
        <p:spPr>
          <a:xfrm>
            <a:off x="2424039" y="2402947"/>
            <a:ext cx="24986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직사각형 407"/>
          <p:cNvSpPr/>
          <p:nvPr/>
        </p:nvSpPr>
        <p:spPr bwMode="auto">
          <a:xfrm>
            <a:off x="344488" y="1332949"/>
            <a:ext cx="3024336" cy="26198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Legacy System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" name="직사각형 408"/>
          <p:cNvSpPr/>
          <p:nvPr/>
        </p:nvSpPr>
        <p:spPr bwMode="auto">
          <a:xfrm>
            <a:off x="3582413" y="1332949"/>
            <a:ext cx="4826972" cy="26198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 분석 </a:t>
            </a:r>
            <a:r>
              <a:rPr kumimoji="1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DW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" name="직사각형 409"/>
          <p:cNvSpPr/>
          <p:nvPr/>
        </p:nvSpPr>
        <p:spPr bwMode="auto">
          <a:xfrm>
            <a:off x="8528373" y="1332949"/>
            <a:ext cx="1033140" cy="26198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1" name="직선 화살표 연결선 229"/>
          <p:cNvCxnSpPr>
            <a:stCxn id="12" idx="3"/>
            <a:endCxn id="233" idx="1"/>
          </p:cNvCxnSpPr>
          <p:nvPr/>
        </p:nvCxnSpPr>
        <p:spPr>
          <a:xfrm>
            <a:off x="1763476" y="3052085"/>
            <a:ext cx="1821372" cy="1155327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직선 화살표 연결선 229"/>
          <p:cNvCxnSpPr>
            <a:stCxn id="13" idx="3"/>
            <a:endCxn id="233" idx="1"/>
          </p:cNvCxnSpPr>
          <p:nvPr/>
        </p:nvCxnSpPr>
        <p:spPr>
          <a:xfrm>
            <a:off x="1763476" y="3362125"/>
            <a:ext cx="1821372" cy="845287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화살표 연결선 229"/>
          <p:cNvCxnSpPr>
            <a:stCxn id="14" idx="3"/>
            <a:endCxn id="233" idx="1"/>
          </p:cNvCxnSpPr>
          <p:nvPr/>
        </p:nvCxnSpPr>
        <p:spPr>
          <a:xfrm>
            <a:off x="1763476" y="3672165"/>
            <a:ext cx="1821372" cy="535247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직선 화살표 연결선 229"/>
          <p:cNvCxnSpPr>
            <a:stCxn id="15" idx="3"/>
            <a:endCxn id="233" idx="1"/>
          </p:cNvCxnSpPr>
          <p:nvPr/>
        </p:nvCxnSpPr>
        <p:spPr>
          <a:xfrm flipV="1">
            <a:off x="1757374" y="4207412"/>
            <a:ext cx="1827474" cy="443019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직선 화살표 연결선 229"/>
          <p:cNvCxnSpPr>
            <a:stCxn id="17" idx="3"/>
            <a:endCxn id="233" idx="1"/>
          </p:cNvCxnSpPr>
          <p:nvPr/>
        </p:nvCxnSpPr>
        <p:spPr>
          <a:xfrm flipV="1">
            <a:off x="1757374" y="4207412"/>
            <a:ext cx="1827474" cy="705406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직선 화살표 연결선 229"/>
          <p:cNvCxnSpPr>
            <a:stCxn id="18" idx="3"/>
            <a:endCxn id="233" idx="1"/>
          </p:cNvCxnSpPr>
          <p:nvPr/>
        </p:nvCxnSpPr>
        <p:spPr>
          <a:xfrm flipV="1">
            <a:off x="1757374" y="4207412"/>
            <a:ext cx="1827474" cy="967793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화살표 연결선 229"/>
          <p:cNvCxnSpPr>
            <a:stCxn id="19" idx="3"/>
            <a:endCxn id="233" idx="1"/>
          </p:cNvCxnSpPr>
          <p:nvPr/>
        </p:nvCxnSpPr>
        <p:spPr>
          <a:xfrm flipV="1">
            <a:off x="1757374" y="4207412"/>
            <a:ext cx="1827474" cy="1230180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직선 화살표 연결선 229"/>
          <p:cNvCxnSpPr>
            <a:stCxn id="20" idx="3"/>
            <a:endCxn id="233" idx="1"/>
          </p:cNvCxnSpPr>
          <p:nvPr/>
        </p:nvCxnSpPr>
        <p:spPr>
          <a:xfrm flipV="1">
            <a:off x="1757374" y="4207412"/>
            <a:ext cx="1827474" cy="1492567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화살표 연결선 229"/>
          <p:cNvCxnSpPr>
            <a:stCxn id="21" idx="3"/>
            <a:endCxn id="233" idx="1"/>
          </p:cNvCxnSpPr>
          <p:nvPr/>
        </p:nvCxnSpPr>
        <p:spPr>
          <a:xfrm flipV="1">
            <a:off x="1757374" y="4207412"/>
            <a:ext cx="1827474" cy="1754955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직사각형 437"/>
          <p:cNvSpPr/>
          <p:nvPr/>
        </p:nvSpPr>
        <p:spPr bwMode="auto">
          <a:xfrm>
            <a:off x="3582131" y="1645872"/>
            <a:ext cx="386156" cy="2619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수집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9" name="직사각형 438"/>
          <p:cNvSpPr/>
          <p:nvPr/>
        </p:nvSpPr>
        <p:spPr bwMode="auto">
          <a:xfrm>
            <a:off x="4065869" y="1645872"/>
            <a:ext cx="3187096" cy="2619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0" name="직사각형 439"/>
          <p:cNvSpPr/>
          <p:nvPr/>
        </p:nvSpPr>
        <p:spPr bwMode="auto">
          <a:xfrm>
            <a:off x="7426673" y="1645872"/>
            <a:ext cx="982711" cy="2619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1" name="직사각형 440"/>
          <p:cNvSpPr/>
          <p:nvPr/>
        </p:nvSpPr>
        <p:spPr bwMode="auto">
          <a:xfrm>
            <a:off x="7550548" y="4265207"/>
            <a:ext cx="342541" cy="5056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회의체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292926" y="6446234"/>
            <a:ext cx="2584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 smtClean="0">
                <a:latin typeface="+mn-ea"/>
              </a:rPr>
              <a:t>*) NPT</a:t>
            </a:r>
            <a:r>
              <a:rPr lang="ko-KR" altLang="en-US" sz="1000" b="1" u="sng" smtClean="0">
                <a:latin typeface="+mn-ea"/>
              </a:rPr>
              <a:t>는 </a:t>
            </a:r>
            <a:r>
              <a:rPr lang="en-US" altLang="ko-KR" sz="1000" b="1" u="sng" dirty="0" smtClean="0">
                <a:latin typeface="+mn-ea"/>
              </a:rPr>
              <a:t>15</a:t>
            </a:r>
            <a:r>
              <a:rPr lang="ko-KR" altLang="en-US" sz="1000" b="1" u="sng" smtClean="0">
                <a:latin typeface="+mn-ea"/>
              </a:rPr>
              <a:t>년 부터의 데이터만 보관예정</a:t>
            </a:r>
            <a:endParaRPr lang="ko-KR" altLang="en-US" sz="1000" b="1" u="sng" dirty="0" err="1" smtClean="0">
              <a:latin typeface="+mn-ea"/>
            </a:endParaRPr>
          </a:p>
        </p:txBody>
      </p:sp>
      <p:grpSp>
        <p:nvGrpSpPr>
          <p:cNvPr id="450" name="그룹 449"/>
          <p:cNvGrpSpPr/>
          <p:nvPr/>
        </p:nvGrpSpPr>
        <p:grpSpPr>
          <a:xfrm>
            <a:off x="2924945" y="6474418"/>
            <a:ext cx="800379" cy="403825"/>
            <a:chOff x="265774" y="5759237"/>
            <a:chExt cx="800379" cy="444207"/>
          </a:xfrm>
        </p:grpSpPr>
        <p:cxnSp>
          <p:nvCxnSpPr>
            <p:cNvPr id="443" name="직선 화살표 연결선 229"/>
            <p:cNvCxnSpPr/>
            <p:nvPr/>
          </p:nvCxnSpPr>
          <p:spPr>
            <a:xfrm>
              <a:off x="265774" y="5868475"/>
              <a:ext cx="335214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화살표 연결선 444"/>
            <p:cNvCxnSpPr/>
            <p:nvPr/>
          </p:nvCxnSpPr>
          <p:spPr>
            <a:xfrm>
              <a:off x="273050" y="6086587"/>
              <a:ext cx="31132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TextBox 446"/>
            <p:cNvSpPr txBox="1"/>
            <p:nvPr/>
          </p:nvSpPr>
          <p:spPr>
            <a:xfrm>
              <a:off x="610579" y="5988000"/>
              <a:ext cx="4331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+mn-ea"/>
                </a:rPr>
                <a:t>AS-IS</a:t>
              </a:r>
              <a:endParaRPr lang="ko-KR" altLang="en-US" sz="800" dirty="0" err="1" smtClean="0">
                <a:latin typeface="+mn-ea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610579" y="5759237"/>
              <a:ext cx="4555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+mn-ea"/>
                </a:rPr>
                <a:t>To-Be</a:t>
              </a:r>
              <a:endParaRPr lang="ko-KR" altLang="en-US" sz="800" dirty="0" err="1" smtClean="0">
                <a:latin typeface="+mn-ea"/>
              </a:endParaRPr>
            </a:p>
          </p:txBody>
        </p:sp>
      </p:grpSp>
      <p:sp>
        <p:nvSpPr>
          <p:cNvPr id="202" name="직사각형 201"/>
          <p:cNvSpPr/>
          <p:nvPr/>
        </p:nvSpPr>
        <p:spPr bwMode="auto">
          <a:xfrm>
            <a:off x="7426674" y="1938021"/>
            <a:ext cx="590842" cy="2619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다차원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직사각형 202"/>
          <p:cNvSpPr/>
          <p:nvPr/>
        </p:nvSpPr>
        <p:spPr bwMode="auto">
          <a:xfrm>
            <a:off x="7426673" y="4942441"/>
            <a:ext cx="590842" cy="2619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Rectangle 291"/>
          <p:cNvSpPr>
            <a:spLocks noChangeArrowheads="1"/>
          </p:cNvSpPr>
          <p:nvPr/>
        </p:nvSpPr>
        <p:spPr bwMode="auto">
          <a:xfrm>
            <a:off x="7426673" y="5277155"/>
            <a:ext cx="590842" cy="116908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직사각형 204"/>
          <p:cNvSpPr/>
          <p:nvPr/>
        </p:nvSpPr>
        <p:spPr bwMode="auto">
          <a:xfrm>
            <a:off x="7550548" y="5304515"/>
            <a:ext cx="365785" cy="558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endParaRPr lang="ko-KR" altLang="en-US" baseline="30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직사각형 205"/>
          <p:cNvSpPr/>
          <p:nvPr/>
        </p:nvSpPr>
        <p:spPr bwMode="auto">
          <a:xfrm>
            <a:off x="7550548" y="5914193"/>
            <a:ext cx="342541" cy="5056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" name="Rectangle 69"/>
          <p:cNvSpPr>
            <a:spLocks noChangeArrowheads="1"/>
          </p:cNvSpPr>
          <p:nvPr/>
        </p:nvSpPr>
        <p:spPr bwMode="auto">
          <a:xfrm>
            <a:off x="4304928" y="5409132"/>
            <a:ext cx="1580965" cy="8542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algn="ctr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/>
          </a:ln>
        </p:spPr>
        <p:txBody>
          <a:bodyPr wrap="none" lIns="68403" tIns="34202" rIns="68403" bIns="34202"/>
          <a:lstStyle/>
          <a:p>
            <a:pPr algn="ctr">
              <a:buNone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 </a:t>
            </a:r>
            <a:r>
              <a:rPr lang="ko-KR" altLang="en-US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3" name="Rectangle 69"/>
          <p:cNvSpPr>
            <a:spLocks noChangeArrowheads="1"/>
          </p:cNvSpPr>
          <p:nvPr/>
        </p:nvSpPr>
        <p:spPr bwMode="auto">
          <a:xfrm>
            <a:off x="5947759" y="5409130"/>
            <a:ext cx="1071386" cy="854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algn="ctr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/>
          </a:ln>
        </p:spPr>
        <p:txBody>
          <a:bodyPr wrap="none" lIns="68403" tIns="34202" rIns="68403" bIns="34202"/>
          <a:lstStyle/>
          <a:p>
            <a:pPr algn="ctr">
              <a:buNone/>
            </a:pPr>
            <a:r>
              <a:rPr lang="ko-KR" altLang="en-US" sz="10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예측 영역</a:t>
            </a:r>
            <a:endParaRPr lang="ko-KR" altLang="en-US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5994980" y="5572932"/>
            <a:ext cx="979048" cy="224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46800" rIns="46800" rtlCol="0" anchor="ctr" anchorCtr="0">
            <a:noAutofit/>
          </a:bodyPr>
          <a:lstStyle/>
          <a:p>
            <a:pPr algn="ctr">
              <a:buNone/>
            </a:pP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분석모델 </a:t>
            </a:r>
            <a:endParaRPr lang="en-US" altLang="ko-KR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buNone/>
            </a:pPr>
            <a:r>
              <a:rPr lang="ko-KR" altLang="en-US" sz="7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데이터셑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#1, #2, …</a:t>
            </a:r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5994980" y="5843893"/>
            <a:ext cx="979048" cy="211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46800" rIns="46800" rtlCol="0" anchor="ctr" anchorCtr="0">
            <a:noAutofit/>
          </a:bodyPr>
          <a:lstStyle/>
          <a:p>
            <a:pPr algn="ctr">
              <a:buNone/>
            </a:pP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TRAINING VALIDATION </a:t>
            </a:r>
            <a:endParaRPr lang="ko-KR" altLang="en-US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5994980" y="6099044"/>
            <a:ext cx="979048" cy="1787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46800" rIns="46800" rtlCol="0" anchor="ctr" anchorCtr="0">
            <a:noAutofit/>
          </a:bodyPr>
          <a:lstStyle/>
          <a:p>
            <a:pPr algn="ctr">
              <a:buNone/>
            </a:pPr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예측 결과</a:t>
            </a:r>
            <a:endParaRPr lang="ko-KR" altLang="en-US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3" name="직사각형 392"/>
          <p:cNvSpPr/>
          <p:nvPr/>
        </p:nvSpPr>
        <p:spPr bwMode="auto">
          <a:xfrm>
            <a:off x="4346380" y="5586773"/>
            <a:ext cx="652247" cy="1612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4" name="직사각형 393"/>
          <p:cNvSpPr/>
          <p:nvPr/>
        </p:nvSpPr>
        <p:spPr bwMode="auto">
          <a:xfrm>
            <a:off x="5169023" y="5826662"/>
            <a:ext cx="652247" cy="1612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로컬율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5" name="직사각형 394"/>
          <p:cNvSpPr/>
          <p:nvPr/>
        </p:nvSpPr>
        <p:spPr bwMode="auto">
          <a:xfrm>
            <a:off x="5171009" y="5586773"/>
            <a:ext cx="652247" cy="1612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6" name="직사각형 405"/>
          <p:cNvSpPr/>
          <p:nvPr/>
        </p:nvSpPr>
        <p:spPr bwMode="auto">
          <a:xfrm>
            <a:off x="4346380" y="6066551"/>
            <a:ext cx="652247" cy="1612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재료비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직사각형 198"/>
          <p:cNvSpPr/>
          <p:nvPr/>
        </p:nvSpPr>
        <p:spPr bwMode="auto">
          <a:xfrm>
            <a:off x="4346380" y="5826662"/>
            <a:ext cx="652247" cy="1612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5169023" y="6067593"/>
            <a:ext cx="652247" cy="1612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2" name="직사각형 221"/>
          <p:cNvSpPr/>
          <p:nvPr/>
        </p:nvSpPr>
        <p:spPr bwMode="auto">
          <a:xfrm>
            <a:off x="8628789" y="4225982"/>
            <a:ext cx="125718" cy="119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8628789" y="2357258"/>
            <a:ext cx="125718" cy="1190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직사각형 223"/>
          <p:cNvSpPr/>
          <p:nvPr/>
        </p:nvSpPr>
        <p:spPr bwMode="auto">
          <a:xfrm>
            <a:off x="8628789" y="3356716"/>
            <a:ext cx="125718" cy="1190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224"/>
          <p:cNvSpPr/>
          <p:nvPr/>
        </p:nvSpPr>
        <p:spPr bwMode="auto">
          <a:xfrm>
            <a:off x="8628789" y="4357017"/>
            <a:ext cx="125718" cy="1190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" name="직사각형 225"/>
          <p:cNvSpPr/>
          <p:nvPr/>
        </p:nvSpPr>
        <p:spPr bwMode="auto">
          <a:xfrm>
            <a:off x="8628789" y="5351154"/>
            <a:ext cx="125718" cy="1190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7" name="직사각형 226"/>
          <p:cNvSpPr/>
          <p:nvPr/>
        </p:nvSpPr>
        <p:spPr bwMode="auto">
          <a:xfrm>
            <a:off x="8628789" y="6238570"/>
            <a:ext cx="125718" cy="1190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8" name="직사각형 227"/>
          <p:cNvSpPr/>
          <p:nvPr/>
        </p:nvSpPr>
        <p:spPr bwMode="auto">
          <a:xfrm>
            <a:off x="8985448" y="6495161"/>
            <a:ext cx="125718" cy="119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229" name="직사각형 228"/>
          <p:cNvSpPr/>
          <p:nvPr/>
        </p:nvSpPr>
        <p:spPr bwMode="auto">
          <a:xfrm>
            <a:off x="8985448" y="6673471"/>
            <a:ext cx="125718" cy="1309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63563" y="66117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다차원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9057198" y="64336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예측</a:t>
            </a:r>
          </a:p>
        </p:txBody>
      </p:sp>
      <p:sp>
        <p:nvSpPr>
          <p:cNvPr id="232" name="직사각형 231"/>
          <p:cNvSpPr/>
          <p:nvPr/>
        </p:nvSpPr>
        <p:spPr bwMode="auto">
          <a:xfrm>
            <a:off x="8628874" y="6107535"/>
            <a:ext cx="125718" cy="119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모서리가 둥근 직사각형 233"/>
          <p:cNvSpPr/>
          <p:nvPr/>
        </p:nvSpPr>
        <p:spPr bwMode="auto">
          <a:xfrm>
            <a:off x="4304928" y="2273421"/>
            <a:ext cx="502086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GERP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35" name="모서리가 둥근 직사각형 234"/>
          <p:cNvSpPr/>
          <p:nvPr/>
        </p:nvSpPr>
        <p:spPr bwMode="auto">
          <a:xfrm>
            <a:off x="4882962" y="2267232"/>
            <a:ext cx="502086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NPT</a:t>
            </a:r>
            <a:r>
              <a:rPr kumimoji="1" lang="en-US" altLang="ko-KR" sz="1100" b="1" baseline="30000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*)</a:t>
            </a:r>
            <a:endParaRPr kumimoji="1" lang="ko-KR" altLang="en-US" sz="1100" b="1" i="0" u="none" strike="noStrike" cap="none" normalizeH="0" baseline="3000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36" name="모서리가 둥근 직사각형 235"/>
          <p:cNvSpPr/>
          <p:nvPr/>
        </p:nvSpPr>
        <p:spPr bwMode="auto">
          <a:xfrm>
            <a:off x="4304928" y="2518160"/>
            <a:ext cx="1080120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GPDM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37" name="모서리가 둥근 직사각형 236"/>
          <p:cNvSpPr/>
          <p:nvPr/>
        </p:nvSpPr>
        <p:spPr bwMode="auto">
          <a:xfrm>
            <a:off x="4304928" y="2762899"/>
            <a:ext cx="1080120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PIMS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38" name="모서리가 둥근 직사각형 237"/>
          <p:cNvSpPr/>
          <p:nvPr/>
        </p:nvSpPr>
        <p:spPr bwMode="auto">
          <a:xfrm>
            <a:off x="4304928" y="3007639"/>
            <a:ext cx="1080120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DQMS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40" name="모서리가 둥근 직사각형 239"/>
          <p:cNvSpPr/>
          <p:nvPr/>
        </p:nvSpPr>
        <p:spPr bwMode="auto">
          <a:xfrm>
            <a:off x="6293854" y="2513934"/>
            <a:ext cx="725292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PU-DSS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41" name="모서리가 둥근 직사각형 240"/>
          <p:cNvSpPr/>
          <p:nvPr/>
        </p:nvSpPr>
        <p:spPr bwMode="auto">
          <a:xfrm>
            <a:off x="5448064" y="2518160"/>
            <a:ext cx="790995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PU-SIS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 bwMode="auto">
          <a:xfrm>
            <a:off x="5448064" y="2762899"/>
            <a:ext cx="790995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PU-SNS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44" name="모서리가 둥근 직사각형 243"/>
          <p:cNvSpPr/>
          <p:nvPr/>
        </p:nvSpPr>
        <p:spPr bwMode="auto">
          <a:xfrm>
            <a:off x="5448064" y="3015259"/>
            <a:ext cx="790995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PU-SMS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45" name="모서리가 둥근 직사각형 244"/>
          <p:cNvSpPr/>
          <p:nvPr/>
        </p:nvSpPr>
        <p:spPr bwMode="auto">
          <a:xfrm>
            <a:off x="6294120" y="2762899"/>
            <a:ext cx="725025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PU-MDM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 bwMode="auto">
          <a:xfrm>
            <a:off x="6290655" y="3015259"/>
            <a:ext cx="728490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PU-FSS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5057921" y="2025274"/>
            <a:ext cx="2079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 smtClean="0">
                <a:latin typeface="+mn-ea"/>
              </a:rPr>
              <a:t>※. </a:t>
            </a:r>
            <a:r>
              <a:rPr lang="ko-KR" altLang="en-US" sz="1000" i="1" smtClean="0">
                <a:latin typeface="+mn-ea"/>
              </a:rPr>
              <a:t>데이터 </a:t>
            </a:r>
            <a:r>
              <a:rPr lang="en-US" altLang="ko-KR" sz="1000" i="1" dirty="0" smtClean="0">
                <a:latin typeface="+mn-ea"/>
              </a:rPr>
              <a:t>I/F</a:t>
            </a:r>
            <a:r>
              <a:rPr lang="ko-KR" altLang="en-US" sz="1000" i="1" smtClean="0">
                <a:latin typeface="+mn-ea"/>
              </a:rPr>
              <a:t>를 위한 </a:t>
            </a:r>
            <a:r>
              <a:rPr lang="en-US" altLang="ko-KR" sz="1000" i="1" dirty="0" smtClean="0">
                <a:latin typeface="+mn-ea"/>
              </a:rPr>
              <a:t>Temp </a:t>
            </a:r>
            <a:r>
              <a:rPr lang="ko-KR" altLang="en-US" sz="1000" i="1" smtClean="0">
                <a:latin typeface="+mn-ea"/>
              </a:rPr>
              <a:t>영역</a:t>
            </a:r>
            <a:endParaRPr lang="en-US" altLang="ko-KR" sz="1000" i="1" dirty="0" smtClean="0">
              <a:latin typeface="+mn-ea"/>
            </a:endParaRPr>
          </a:p>
        </p:txBody>
      </p:sp>
      <p:sp>
        <p:nvSpPr>
          <p:cNvPr id="239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6. To-Be </a:t>
            </a:r>
            <a:r>
              <a:rPr lang="ko-KR" altLang="en-US" sz="1600" dirty="0" smtClean="0"/>
              <a:t>시스템 정의</a:t>
            </a:r>
            <a:endParaRPr lang="ko-KR" altLang="en-US" sz="1600" dirty="0"/>
          </a:p>
        </p:txBody>
      </p:sp>
      <p:sp>
        <p:nvSpPr>
          <p:cNvPr id="248" name="Rectangle 291"/>
          <p:cNvSpPr>
            <a:spLocks noChangeArrowheads="1"/>
          </p:cNvSpPr>
          <p:nvPr/>
        </p:nvSpPr>
        <p:spPr bwMode="auto">
          <a:xfrm>
            <a:off x="396682" y="2877004"/>
            <a:ext cx="240414" cy="1273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</a:t>
            </a:r>
          </a:p>
        </p:txBody>
      </p:sp>
      <p:sp>
        <p:nvSpPr>
          <p:cNvPr id="249" name="Rectangle 291"/>
          <p:cNvSpPr>
            <a:spLocks noChangeArrowheads="1"/>
          </p:cNvSpPr>
          <p:nvPr/>
        </p:nvSpPr>
        <p:spPr bwMode="auto">
          <a:xfrm>
            <a:off x="396682" y="4458187"/>
            <a:ext cx="240414" cy="18994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" name="Rectangle 291"/>
          <p:cNvSpPr>
            <a:spLocks noChangeArrowheads="1"/>
          </p:cNvSpPr>
          <p:nvPr/>
        </p:nvSpPr>
        <p:spPr bwMode="auto">
          <a:xfrm>
            <a:off x="639588" y="4458187"/>
            <a:ext cx="2584092" cy="1885950"/>
          </a:xfrm>
          <a:prstGeom prst="rect">
            <a:avLst/>
          </a:prstGeom>
          <a:noFill/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372" y="6086691"/>
            <a:ext cx="2544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i="1">
                <a:latin typeface="+mn-ea"/>
              </a:defRPr>
            </a:lvl1pPr>
          </a:lstStyle>
          <a:p>
            <a:r>
              <a:rPr lang="en-US" altLang="ko-KR" dirty="0"/>
              <a:t>※. PU </a:t>
            </a:r>
            <a:r>
              <a:rPr lang="ko-KR" altLang="en-US"/>
              <a:t>관련 시스템은 향후 변경안에 따름</a:t>
            </a:r>
            <a:endParaRPr lang="ko-KR" altLang="en-US" dirty="0" err="1"/>
          </a:p>
        </p:txBody>
      </p:sp>
      <p:sp>
        <p:nvSpPr>
          <p:cNvPr id="251" name="모서리가 둥근 직사각형 250"/>
          <p:cNvSpPr/>
          <p:nvPr/>
        </p:nvSpPr>
        <p:spPr bwMode="auto">
          <a:xfrm>
            <a:off x="776536" y="3883229"/>
            <a:ext cx="1374253" cy="1979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Item Information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5198697" y="6427935"/>
            <a:ext cx="3666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2</a:t>
            </a:r>
            <a:r>
              <a:rPr lang="en-US" altLang="ko-KR" sz="1000" dirty="0" smtClean="0">
                <a:latin typeface="+mn-ea"/>
              </a:rPr>
              <a:t>) EDA(Exploratory Data Analysis) – </a:t>
            </a:r>
            <a:r>
              <a:rPr lang="ko-KR" altLang="en-US" sz="1000" smtClean="0">
                <a:latin typeface="+mn-ea"/>
              </a:rPr>
              <a:t>예측시 데이터의 형태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    </a:t>
            </a:r>
            <a:r>
              <a:rPr lang="ko-KR" altLang="en-US" sz="1000" smtClean="0">
                <a:latin typeface="+mn-ea"/>
              </a:rPr>
              <a:t>및에 대한 분석을 수행하는 분석기법을 의미함</a:t>
            </a:r>
            <a:endParaRPr lang="ko-KR" altLang="en-US" sz="1000" dirty="0" err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32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구매</a:t>
            </a:r>
            <a:r>
              <a:rPr lang="en-US" altLang="ko-KR" dirty="0" smtClean="0"/>
              <a:t>DW </a:t>
            </a:r>
            <a:r>
              <a:rPr lang="ko-KR" altLang="en-US" smtClean="0"/>
              <a:t>구축을 </a:t>
            </a:r>
            <a:r>
              <a:rPr lang="en-US" altLang="ko-KR" dirty="0" smtClean="0"/>
              <a:t>4</a:t>
            </a:r>
            <a:r>
              <a:rPr lang="ko-KR" altLang="en-US"/>
              <a:t>가지 대분류 기준에서 세부적으로 분할하면</a:t>
            </a:r>
            <a:r>
              <a:rPr lang="en-US" altLang="ko-KR" dirty="0"/>
              <a:t>, </a:t>
            </a:r>
            <a:r>
              <a:rPr lang="ko-KR" altLang="en-US"/>
              <a:t>데이터 관리는 수집과 웨어하우스 영역으로 분할되며</a:t>
            </a:r>
            <a:r>
              <a:rPr lang="en-US" altLang="ko-KR" dirty="0"/>
              <a:t>, </a:t>
            </a:r>
            <a:r>
              <a:rPr lang="ko-KR" altLang="en-US"/>
              <a:t>정보 활용은 포털 및 정보 활용 애플리케이션 영역으로 </a:t>
            </a:r>
            <a:r>
              <a:rPr lang="ko-KR" altLang="en-US" smtClean="0"/>
              <a:t>분할구성 필요</a:t>
            </a: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19870" y="166421"/>
            <a:ext cx="6809394" cy="276999"/>
          </a:xfrm>
        </p:spPr>
        <p:txBody>
          <a:bodyPr/>
          <a:lstStyle/>
          <a:p>
            <a:r>
              <a:rPr lang="en-US" altLang="ko-KR" dirty="0" smtClean="0"/>
              <a:t>6.2 </a:t>
            </a:r>
            <a:r>
              <a:rPr lang="ko-KR" altLang="en-US" dirty="0" smtClean="0"/>
              <a:t>구매 분석 </a:t>
            </a:r>
            <a:r>
              <a:rPr lang="en-US" altLang="ko-KR" dirty="0" smtClean="0"/>
              <a:t>DW </a:t>
            </a:r>
            <a:r>
              <a:rPr lang="ko-KR" altLang="en-US" dirty="0" smtClean="0"/>
              <a:t>구성 방안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6. To-Be </a:t>
            </a:r>
            <a:r>
              <a:rPr lang="ko-KR" altLang="en-US" sz="1600" dirty="0" smtClean="0"/>
              <a:t>시스템 정의</a:t>
            </a:r>
            <a:endParaRPr lang="ko-KR" altLang="en-US" sz="1600" dirty="0"/>
          </a:p>
        </p:txBody>
      </p:sp>
      <p:grpSp>
        <p:nvGrpSpPr>
          <p:cNvPr id="8" name="그룹 7"/>
          <p:cNvGrpSpPr/>
          <p:nvPr/>
        </p:nvGrpSpPr>
        <p:grpSpPr>
          <a:xfrm>
            <a:off x="358135" y="2060575"/>
            <a:ext cx="5315341" cy="4392613"/>
            <a:chOff x="323851" y="2060574"/>
            <a:chExt cx="8496299" cy="4176713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23851" y="2060574"/>
              <a:ext cx="8496299" cy="417671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08874" y="2163571"/>
              <a:ext cx="5880039" cy="139045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tIns="72000" anchor="t"/>
            <a:lstStyle/>
            <a:p>
              <a:pPr lvl="0" algn="ctr" latinLnBrk="0">
                <a:spcBef>
                  <a:spcPct val="90000"/>
                </a:spcBef>
                <a:defRPr/>
              </a:pPr>
              <a:r>
                <a:rPr lang="ko-KR" altLang="en-US" sz="1050" b="1" kern="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④ 정보 활용</a:t>
              </a:r>
              <a:endParaRPr lang="en-US" altLang="ko-KR" sz="1050" b="1" kern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84309" y="3605524"/>
              <a:ext cx="2261553" cy="20084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tIns="7200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9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50" b="1" kern="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① 데이터 생성</a:t>
              </a:r>
              <a:endParaRPr lang="en-US" altLang="ko-KR" sz="1050" b="1" kern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810479" y="3605524"/>
              <a:ext cx="5880039" cy="20084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tIns="72000" anchor="t"/>
            <a:lstStyle/>
            <a:p>
              <a:pPr lvl="0" algn="ctr" latinLnBrk="0">
                <a:spcBef>
                  <a:spcPct val="90000"/>
                </a:spcBef>
                <a:defRPr/>
              </a:pPr>
              <a:r>
                <a:rPr lang="ko-KR" altLang="en-US" sz="1050" b="1" kern="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② 데이터 관리 </a:t>
              </a:r>
              <a:endParaRPr lang="en-US" altLang="ko-KR" sz="1050" b="1" kern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13542" y="3959760"/>
              <a:ext cx="937742" cy="160414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tIns="72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9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운영 업무 기본 데이터</a:t>
              </a:r>
              <a:endPara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1647393" y="3959760"/>
              <a:ext cx="1001445" cy="160414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tIns="72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9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 kern="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운영 업무 데이터 </a:t>
              </a:r>
              <a:r>
                <a:rPr lang="en-US" altLang="ko-KR" sz="1000" b="1" kern="0" dirty="0" smtClean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I/F</a:t>
              </a:r>
              <a:endPara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939710" y="2503814"/>
              <a:ext cx="5621145" cy="2777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9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비즈니스 정보 포털</a:t>
              </a:r>
              <a:endPara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951611" y="3959723"/>
              <a:ext cx="1615216" cy="1604177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tIns="7200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데이터 수집</a:t>
              </a:r>
              <a:endParaRPr lang="en-US" altLang="ko-KR" sz="1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b="1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Data Collection(DC)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939710" y="2848676"/>
              <a:ext cx="5621145" cy="2777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9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정보 활용 </a:t>
              </a:r>
              <a:r>
                <a:rPr kumimoji="0" lang="ko-KR" altLang="en-US" sz="1000" b="1" kern="0" noProof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애플리케이션</a:t>
              </a:r>
              <a:endPara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4684337" y="3959724"/>
              <a:ext cx="3876518" cy="1604176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tIns="7200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데이터 </a:t>
              </a:r>
              <a:r>
                <a:rPr kumimoji="0" lang="ko-KR" altLang="en-US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웨어하우스</a:t>
              </a:r>
              <a:endPara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Data Warehouse</a:t>
              </a:r>
              <a:r>
                <a:rPr kumimoji="0" lang="en-US" altLang="ko-KR" sz="1000" b="1" kern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(DW)</a:t>
              </a:r>
              <a:endPara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939710" y="3193537"/>
              <a:ext cx="5621145" cy="2777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t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9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정보 활용 기반 개체</a:t>
              </a:r>
              <a:endPara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84309" y="5690467"/>
              <a:ext cx="8204859" cy="42025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tIns="36000" bIns="36000" anchor="ctr"/>
            <a:lstStyle/>
            <a:p>
              <a:pPr lvl="0" algn="ctr" latinLnBrk="0">
                <a:spcBef>
                  <a:spcPct val="90000"/>
                </a:spcBef>
                <a:defRPr/>
              </a:pPr>
              <a:r>
                <a:rPr lang="ko-KR" altLang="en-US" sz="1050" b="1" kern="0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③ 데이터 흐름 제어</a:t>
              </a:r>
              <a:endParaRPr lang="en-US" altLang="ko-KR" sz="1050" b="1" kern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004047" y="4509119"/>
              <a:ext cx="3312368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800" b="1" dirty="0" smtClean="0"/>
                <a:t>디멘전 데이터</a:t>
              </a:r>
              <a:endParaRPr lang="ko-KR" altLang="en-US" sz="800" b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48742" y="4509119"/>
              <a:ext cx="1391157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800" b="1" dirty="0" smtClean="0"/>
                <a:t>시스템 수집</a:t>
              </a:r>
              <a:endParaRPr lang="ko-KR" altLang="en-US" sz="800" b="1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04047" y="4792402"/>
              <a:ext cx="1471837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800" b="1" dirty="0" smtClean="0"/>
                <a:t>트랜잭션 </a:t>
              </a:r>
              <a:endParaRPr lang="en-US" altLang="ko-KR" sz="800" b="1" dirty="0" smtClean="0"/>
            </a:p>
            <a:p>
              <a:pPr algn="ctr" latinLnBrk="0"/>
              <a:r>
                <a:rPr lang="ko-KR" altLang="en-US" sz="800" b="1" dirty="0" smtClean="0"/>
                <a:t>데이터</a:t>
              </a:r>
              <a:endParaRPr lang="ko-KR" altLang="en-US" sz="800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475886" y="4792402"/>
              <a:ext cx="1840529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800" b="1" dirty="0" smtClean="0"/>
                <a:t>팩트 데이터</a:t>
              </a:r>
              <a:endParaRPr lang="ko-KR" altLang="en-US" sz="800" b="1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48742" y="4792402"/>
              <a:ext cx="1391157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800" b="1" dirty="0" smtClean="0"/>
                <a:t>수작업 파일 수집</a:t>
              </a:r>
              <a:endParaRPr lang="ko-KR" altLang="en-US" sz="8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015302" y="5190249"/>
              <a:ext cx="3301112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latinLnBrk="0"/>
              <a:r>
                <a:rPr lang="ko-KR" altLang="en-US" sz="800" b="1" smtClean="0"/>
                <a:t>외부 제공 데이터</a:t>
              </a:r>
              <a:endParaRPr lang="ko-KR" altLang="en-US" sz="800" b="1" dirty="0"/>
            </a:p>
          </p:txBody>
        </p:sp>
      </p:grpSp>
      <p:sp>
        <p:nvSpPr>
          <p:cNvPr id="9" name="오른쪽 화살표 8"/>
          <p:cNvSpPr/>
          <p:nvPr/>
        </p:nvSpPr>
        <p:spPr>
          <a:xfrm>
            <a:off x="1796390" y="4663827"/>
            <a:ext cx="264348" cy="3786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45872"/>
              </p:ext>
            </p:extLst>
          </p:nvPr>
        </p:nvGraphicFramePr>
        <p:xfrm>
          <a:off x="6312578" y="2060575"/>
          <a:ext cx="3248934" cy="4409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088"/>
                <a:gridCol w="642088"/>
                <a:gridCol w="1964758"/>
              </a:tblGrid>
              <a:tr h="257765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 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8869"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활용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관리 및 컨텐츠에 대한 연결 경로 관리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9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애플리케이션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실질적인 사용자 활용 컨텐츠로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리포트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분석용 데이터 셋이 해당함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1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개체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물리적인 데이터베이스 저장소의 내용을 사용자 관점에서 논리적으로 구성한 영역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972">
                <a:tc row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차적인 원천 시스템으로부터 또는 파일로부터의 데이터 수집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2189"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웨어하우스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크게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데이터 유형으로 분할하여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재정리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972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생성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indent="-9207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활동을 통한 데이터 생성 영역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2075" indent="-92075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DW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실제 영역은 아님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2797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흐름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indent="-92075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원천 시스템으로부터의 수집부터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DW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내부의 데이터 흐름에 대한 처리 및 제어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 bwMode="auto">
          <a:xfrm>
            <a:off x="273050" y="1484824"/>
            <a:ext cx="5366524" cy="360000"/>
            <a:chOff x="229226" y="1563508"/>
            <a:chExt cx="9448174" cy="360000"/>
          </a:xfrm>
        </p:grpSpPr>
        <p:sp>
          <p:nvSpPr>
            <p:cNvPr id="30" name="Rectangle 39"/>
            <p:cNvSpPr/>
            <p:nvPr>
              <p:custDataLst>
                <p:tags r:id="rId2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구매 </a:t>
              </a:r>
              <a:r>
                <a:rPr kumimoji="1" lang="en-US" altLang="ko-KR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DW </a:t>
              </a:r>
              <a:r>
                <a:rPr kumimoji="1" lang="ko-KR" altLang="en-US" sz="1400" b="1" kern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논리아키텍처 구성 상세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그룹 31"/>
          <p:cNvGrpSpPr/>
          <p:nvPr/>
        </p:nvGrpSpPr>
        <p:grpSpPr bwMode="auto">
          <a:xfrm>
            <a:off x="6249144" y="1484824"/>
            <a:ext cx="3384376" cy="360000"/>
            <a:chOff x="229226" y="1563508"/>
            <a:chExt cx="9448174" cy="360000"/>
          </a:xfrm>
        </p:grpSpPr>
        <p:sp>
          <p:nvSpPr>
            <p:cNvPr id="33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구성영역별 필요기능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4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이등변 삼각형 34"/>
          <p:cNvSpPr/>
          <p:nvPr/>
        </p:nvSpPr>
        <p:spPr bwMode="auto">
          <a:xfrm rot="5400000">
            <a:off x="3759801" y="4045864"/>
            <a:ext cx="4392612" cy="422037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7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구매 정보 분석 시 상세데이터 및 집계데이터의 조회를 위하여 </a:t>
            </a:r>
            <a:r>
              <a:rPr lang="ko-KR" altLang="en-US" dirty="0" err="1" smtClean="0"/>
              <a:t>디멘전</a:t>
            </a:r>
            <a:r>
              <a:rPr lang="en-US" altLang="ko-KR" dirty="0"/>
              <a:t>, </a:t>
            </a:r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 err="1"/>
              <a:t>팩트</a:t>
            </a:r>
            <a:r>
              <a:rPr lang="ko-KR" altLang="en-US" dirty="0"/>
              <a:t> 데이터의 </a:t>
            </a:r>
            <a:r>
              <a:rPr lang="en-US" altLang="ko-KR" dirty="0"/>
              <a:t>3</a:t>
            </a:r>
            <a:r>
              <a:rPr lang="ko-KR" altLang="en-US" dirty="0"/>
              <a:t>가지로 분류하며</a:t>
            </a:r>
            <a:r>
              <a:rPr lang="en-US" altLang="ko-KR" dirty="0"/>
              <a:t>, </a:t>
            </a:r>
            <a:r>
              <a:rPr lang="ko-KR" altLang="en-US" dirty="0" err="1"/>
              <a:t>팩트</a:t>
            </a:r>
            <a:r>
              <a:rPr lang="ko-KR" altLang="en-US" dirty="0"/>
              <a:t> 데이터는 기본적으로 트랜잭션 데이터를 기초로 하여 </a:t>
            </a:r>
            <a:r>
              <a:rPr lang="ko-KR" altLang="en-US" dirty="0" smtClean="0"/>
              <a:t>생성함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 </a:t>
            </a:r>
            <a:r>
              <a:rPr lang="ko-KR" altLang="en-US" dirty="0" smtClean="0"/>
              <a:t>구매 분석 </a:t>
            </a:r>
            <a:r>
              <a:rPr lang="en-US" altLang="ko-KR" dirty="0" smtClean="0"/>
              <a:t>DW </a:t>
            </a:r>
            <a:r>
              <a:rPr lang="ko-KR" altLang="en-US" dirty="0" smtClean="0"/>
              <a:t>계층 구성방안</a:t>
            </a:r>
            <a:endParaRPr lang="ko-KR" altLang="en-US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44488" y="2060848"/>
            <a:ext cx="2880445" cy="43705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tIns="72000" anchor="t"/>
          <a:lstStyle/>
          <a:p>
            <a:pPr lvl="0" algn="ctr" latinLnBrk="0">
              <a:spcBef>
                <a:spcPct val="90000"/>
              </a:spcBef>
              <a:defRPr/>
            </a:pPr>
            <a:r>
              <a:rPr lang="en-US" altLang="ko-KR" sz="1200" b="1" kern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Data Warehouse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32781" y="2624788"/>
            <a:ext cx="1010490" cy="366264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tIns="7200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수집</a:t>
            </a:r>
            <a:endParaRPr lang="en-US" altLang="ko-KR" sz="1000" b="1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Data Collection(DC)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516786" y="2624789"/>
            <a:ext cx="1564131" cy="366264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tIns="7200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데이터웨어하우스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Data Warehouse</a:t>
            </a:r>
            <a:r>
              <a:rPr kumimoji="0" lang="en-US" altLang="ko-KR" sz="1000" b="1" kern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(DW)</a:t>
            </a:r>
            <a:endParaRPr kumimoji="0" lang="en-US" altLang="ko-KR" sz="1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6101" y="3174183"/>
            <a:ext cx="808238" cy="14570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900" b="1" dirty="0" smtClean="0"/>
              <a:t>시스템 수집</a:t>
            </a:r>
            <a:endParaRPr lang="ko-KR" altLang="en-US" sz="900" b="1" dirty="0"/>
          </a:p>
        </p:txBody>
      </p:sp>
      <p:sp>
        <p:nvSpPr>
          <p:cNvPr id="10" name="직사각형 9"/>
          <p:cNvSpPr/>
          <p:nvPr/>
        </p:nvSpPr>
        <p:spPr>
          <a:xfrm>
            <a:off x="546101" y="4631251"/>
            <a:ext cx="808238" cy="1440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900" b="1" dirty="0" smtClean="0"/>
              <a:t>수작업 파일 수집</a:t>
            </a:r>
            <a:endParaRPr lang="ko-KR" altLang="en-US" sz="900" b="1" dirty="0"/>
          </a:p>
        </p:txBody>
      </p:sp>
      <p:sp>
        <p:nvSpPr>
          <p:cNvPr id="12" name="직사각형 11"/>
          <p:cNvSpPr/>
          <p:nvPr/>
        </p:nvSpPr>
        <p:spPr>
          <a:xfrm>
            <a:off x="1640758" y="3174183"/>
            <a:ext cx="1296117" cy="860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900" b="1" dirty="0" smtClean="0"/>
              <a:t>디멘전 데이터</a:t>
            </a:r>
            <a:endParaRPr lang="ko-KR" altLang="en-US" sz="900" b="1" dirty="0"/>
          </a:p>
        </p:txBody>
      </p:sp>
      <p:sp>
        <p:nvSpPr>
          <p:cNvPr id="13" name="직사각형 12"/>
          <p:cNvSpPr/>
          <p:nvPr/>
        </p:nvSpPr>
        <p:spPr>
          <a:xfrm>
            <a:off x="1640758" y="4021061"/>
            <a:ext cx="714999" cy="860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900" b="1" dirty="0" smtClean="0"/>
              <a:t>트랜잭션 </a:t>
            </a:r>
            <a:endParaRPr lang="en-US" altLang="ko-KR" sz="900" b="1" dirty="0" smtClean="0"/>
          </a:p>
          <a:p>
            <a:pPr algn="ctr" latinLnBrk="0"/>
            <a:r>
              <a:rPr lang="ko-KR" altLang="en-US" sz="900" b="1" dirty="0" smtClean="0"/>
              <a:t>데이터</a:t>
            </a:r>
            <a:endParaRPr lang="ko-KR" altLang="en-US" sz="9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55758" y="4021061"/>
            <a:ext cx="581118" cy="860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900" b="1" dirty="0" smtClean="0"/>
              <a:t>팩트 데이터</a:t>
            </a:r>
            <a:endParaRPr lang="ko-KR" altLang="en-US" sz="900" b="1" dirty="0"/>
          </a:p>
        </p:txBody>
      </p:sp>
      <p:sp>
        <p:nvSpPr>
          <p:cNvPr id="15" name="직사각형 14"/>
          <p:cNvSpPr/>
          <p:nvPr/>
        </p:nvSpPr>
        <p:spPr>
          <a:xfrm>
            <a:off x="1646225" y="5210430"/>
            <a:ext cx="1290650" cy="860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900" b="1" smtClean="0"/>
              <a:t>외부 제공 데이터</a:t>
            </a:r>
            <a:endParaRPr lang="ko-KR" altLang="en-US" sz="9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58647"/>
              </p:ext>
            </p:extLst>
          </p:nvPr>
        </p:nvGraphicFramePr>
        <p:xfrm>
          <a:off x="4016774" y="2060848"/>
          <a:ext cx="5544738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808"/>
                <a:gridCol w="1095808"/>
                <a:gridCol w="3353122"/>
              </a:tblGrid>
              <a:tr h="284850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9137">
                <a:tc row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수집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원천 시스템에서 수집되는 데이터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2075" indent="-92075" latinLnBrk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그대로 이동하는 것이 원칙이나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불필요한 컬럼은 제거할 수 있음</a:t>
                      </a:r>
                      <a:endParaRPr lang="en-US" altLang="ko-KR" sz="10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2075" indent="-92075" latinLnBrk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관리 여부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규모를 고려하여 추출 기준에 대한 부분은 개별적으로 정의함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3804">
                <a:tc vMerge="1">
                  <a:txBody>
                    <a:bodyPr/>
                    <a:lstStyle/>
                    <a:p>
                      <a:pPr algn="ctr" latinLnBrk="0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파일 데이터 수집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데이터 관리 기능을 개발하고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기능을 통해 수작업 데이터 파일을 관리함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9700">
                <a:tc rowSpan="3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endParaRPr lang="en-US" altLang="ko-KR" sz="10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0"/>
                      <a:r>
                        <a:rPr lang="ko-KR" altLang="en-US" sz="10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웨어하우스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디멘전 데이터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분석 및 조회 시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기준이 되는 데이터</a:t>
                      </a:r>
                      <a:endParaRPr lang="en-US" altLang="ko-KR" sz="10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2075" indent="-92075" latinLnBrk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</a:t>
                      </a:r>
                      <a:r>
                        <a:rPr lang="ko-KR" altLang="en-US" sz="10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값을 가지는 데이터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2075" indent="-92075" latinLnBrk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마스터 데이터 또는 코드 성 데이터가 기본 디멘전 데이터의 대상이 됨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2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트랜잭션 데이터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값을 가지는 데이터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2075" indent="-92075" latinLnBrk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다수의 업무 처리에 의해서 계속 발생하는 데이터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2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팩트 데이터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latinLnBrk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트랜잭션 데이터 기반에서 집계된 데이터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2075" indent="-92075" latinLnBrk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 일 단위 또는 기타 디멘전의 값에 의해 집계된 형태의 데이터임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2075" indent="-92075" latinLnBrk="0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조회하고자 하는 지표를 담고 있는 데이터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 bwMode="auto">
          <a:xfrm>
            <a:off x="4016895" y="1476647"/>
            <a:ext cx="5544617" cy="360000"/>
            <a:chOff x="229226" y="1563508"/>
            <a:chExt cx="9448174" cy="360000"/>
          </a:xfrm>
        </p:grpSpPr>
        <p:sp>
          <p:nvSpPr>
            <p:cNvPr id="18" name="Rectangle 39"/>
            <p:cNvSpPr/>
            <p:nvPr>
              <p:custDataLst>
                <p:tags r:id="rId2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구성 </a:t>
              </a:r>
              <a:r>
                <a:rPr kumimoji="1" lang="ko-KR" altLang="en-US" sz="1400" b="1" kern="0" dirty="0" err="1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요소별</a:t>
              </a: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 구성방안 상세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Rectangle 39"/>
          <p:cNvSpPr/>
          <p:nvPr>
            <p:custDataLst>
              <p:tags r:id="rId1"/>
            </p:custDataLst>
          </p:nvPr>
        </p:nvSpPr>
        <p:spPr bwMode="auto">
          <a:xfrm>
            <a:off x="344488" y="1476647"/>
            <a:ext cx="2880445" cy="360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rtlCol="0" anchor="ctr">
            <a:prstTxWarp prst="textNoShape">
              <a:avLst/>
            </a:prstTxWarp>
          </a:bodyPr>
          <a:lstStyle/>
          <a:p>
            <a:pPr algn="ctr" latinLnBrk="0">
              <a:defRPr/>
            </a:pPr>
            <a:r>
              <a:rPr kumimoji="1" lang="ko-KR" altLang="en-US" sz="1400" b="1" kern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구매 </a:t>
            </a:r>
            <a:r>
              <a:rPr kumimoji="1" lang="en-US" altLang="ko-KR" sz="1400" b="1" kern="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DW </a:t>
            </a:r>
            <a:r>
              <a:rPr kumimoji="1" lang="ko-KR" altLang="en-US" sz="1400" b="1" kern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구성방안</a:t>
            </a:r>
            <a:endParaRPr kumimoji="1" lang="en-US" sz="1400" b="1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2" name="Straight Connector 40"/>
          <p:cNvCxnSpPr/>
          <p:nvPr/>
        </p:nvCxnSpPr>
        <p:spPr bwMode="auto">
          <a:xfrm flipH="1">
            <a:off x="344488" y="1844824"/>
            <a:ext cx="2880445" cy="0"/>
          </a:xfrm>
          <a:prstGeom prst="line">
            <a:avLst/>
          </a:prstGeom>
          <a:solidFill>
            <a:srgbClr val="73A2B9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이등변 삼각형 22"/>
          <p:cNvSpPr/>
          <p:nvPr/>
        </p:nvSpPr>
        <p:spPr bwMode="auto">
          <a:xfrm rot="5400000">
            <a:off x="1311529" y="4046136"/>
            <a:ext cx="4392612" cy="422037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6. To-Be </a:t>
            </a:r>
            <a:r>
              <a:rPr lang="ko-KR" altLang="en-US" sz="1600" dirty="0" smtClean="0"/>
              <a:t>시스템 정의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49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 </a:t>
            </a:r>
            <a:r>
              <a:rPr lang="ko-KR" altLang="en-US" dirty="0" smtClean="0"/>
              <a:t>집계데이터 및 상세데이터 저장방안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RAW</a:t>
            </a:r>
            <a:r>
              <a:rPr lang="ko-KR" altLang="en-US" dirty="0" smtClean="0"/>
              <a:t>데이터 수준의 다차원 분석 및 집계된 데이터를 모두 분석 및 조회 하기 위하여 수집과 </a:t>
            </a:r>
            <a:r>
              <a:rPr lang="ko-KR" altLang="en-US" dirty="0"/>
              <a:t>통합 영역은 운영 업무 시스템과 동일하게 상세 수준의 데이터 수준을 가지며</a:t>
            </a:r>
            <a:r>
              <a:rPr lang="en-US" altLang="ko-KR" dirty="0"/>
              <a:t>, </a:t>
            </a:r>
            <a:r>
              <a:rPr lang="ko-KR" altLang="en-US" dirty="0"/>
              <a:t>요약은 일정 기준으로 집계하여 축소된 형태의 데이터 수준을 </a:t>
            </a:r>
            <a:r>
              <a:rPr lang="ko-KR" altLang="en-US" dirty="0" smtClean="0"/>
              <a:t>가짐</a:t>
            </a:r>
            <a:endParaRPr lang="ko-KR" altLang="en-US" dirty="0"/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705172" y="2060154"/>
            <a:ext cx="7189709" cy="6169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endParaRPr lang="ko-KR" altLang="en-US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2"/>
          <p:cNvSpPr>
            <a:spLocks noChangeArrowheads="1"/>
          </p:cNvSpPr>
          <p:nvPr/>
        </p:nvSpPr>
        <p:spPr bwMode="auto">
          <a:xfrm>
            <a:off x="705172" y="2677124"/>
            <a:ext cx="7189709" cy="1798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1"/>
          <p:cNvSpPr>
            <a:spLocks noChangeArrowheads="1"/>
          </p:cNvSpPr>
          <p:nvPr/>
        </p:nvSpPr>
        <p:spPr bwMode="auto">
          <a:xfrm>
            <a:off x="705172" y="4475628"/>
            <a:ext cx="7189709" cy="912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/>
            <a:endParaRPr lang="ko-KR" altLang="ko-KR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705172" y="5387982"/>
            <a:ext cx="7189709" cy="993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endParaRPr lang="ko-KR" altLang="en-US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877077" y="5894629"/>
            <a:ext cx="5303767" cy="338218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tint val="15294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lnSpc>
                <a:spcPct val="100000"/>
              </a:lnSpc>
              <a:spcBef>
                <a:spcPct val="90000"/>
              </a:spcBef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운영 데이터의 생성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1310631" y="5577138"/>
            <a:ext cx="4531459" cy="317491"/>
          </a:xfrm>
          <a:prstGeom prst="rect">
            <a:avLst/>
          </a:prstGeom>
          <a:gradFill rotWithShape="1">
            <a:gsLst>
              <a:gs pos="0">
                <a:srgbClr val="FFFF99">
                  <a:gamma/>
                  <a:tint val="15294"/>
                  <a:invGamma/>
                </a:srgbClr>
              </a:gs>
              <a:gs pos="100000">
                <a:srgbClr val="FFFF99"/>
              </a:gs>
            </a:gsLst>
            <a:lin ang="5400000" scaled="1"/>
          </a:gra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lnSpc>
                <a:spcPct val="100000"/>
              </a:lnSpc>
              <a:spcBef>
                <a:spcPct val="90000"/>
              </a:spcBef>
            </a:pP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운영 데이터 </a:t>
            </a: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I/F</a:t>
            </a: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1310630" y="4904448"/>
            <a:ext cx="4531460" cy="346611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tint val="1529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lnSpc>
                <a:spcPct val="100000"/>
              </a:lnSpc>
              <a:spcBef>
                <a:spcPct val="90000"/>
              </a:spcBef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데이터 수집</a:t>
            </a:r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1310630" y="4595983"/>
            <a:ext cx="4531460" cy="315967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tint val="1529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lnSpc>
                <a:spcPct val="100000"/>
              </a:lnSpc>
              <a:spcBef>
                <a:spcPct val="90000"/>
              </a:spcBef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기본 데이터 변환 저장</a:t>
            </a:r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1383446" y="3970190"/>
            <a:ext cx="1382822" cy="355141"/>
          </a:xfrm>
          <a:prstGeom prst="rect">
            <a:avLst/>
          </a:prstGeom>
          <a:gradFill rotWithShape="1">
            <a:gsLst>
              <a:gs pos="0">
                <a:srgbClr val="CCFF66">
                  <a:gamma/>
                  <a:tint val="15294"/>
                  <a:invGamma/>
                </a:srgbClr>
              </a:gs>
              <a:gs pos="100000">
                <a:srgbClr val="CCFF66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lnSpc>
                <a:spcPct val="100000"/>
              </a:lnSpc>
              <a:spcBef>
                <a:spcPct val="90000"/>
              </a:spcBef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차 요약</a:t>
            </a: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1478140" y="3613821"/>
            <a:ext cx="1208684" cy="356369"/>
          </a:xfrm>
          <a:prstGeom prst="rect">
            <a:avLst/>
          </a:prstGeom>
          <a:gradFill rotWithShape="1">
            <a:gsLst>
              <a:gs pos="0">
                <a:srgbClr val="CCFF66">
                  <a:gamma/>
                  <a:tint val="15294"/>
                  <a:invGamma/>
                </a:srgbClr>
              </a:gs>
              <a:gs pos="100000">
                <a:srgbClr val="CCFF66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lnSpc>
                <a:spcPct val="100000"/>
              </a:lnSpc>
              <a:spcBef>
                <a:spcPct val="9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차 요약</a:t>
            </a:r>
          </a:p>
        </p:txBody>
      </p: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1589149" y="3259909"/>
            <a:ext cx="986666" cy="355141"/>
          </a:xfrm>
          <a:prstGeom prst="rect">
            <a:avLst/>
          </a:prstGeom>
          <a:gradFill rotWithShape="1">
            <a:gsLst>
              <a:gs pos="0">
                <a:srgbClr val="CCFF66">
                  <a:gamma/>
                  <a:tint val="15294"/>
                  <a:invGamma/>
                </a:srgbClr>
              </a:gs>
              <a:gs pos="100000">
                <a:srgbClr val="CCFF66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lnSpc>
                <a:spcPct val="100000"/>
              </a:lnSpc>
              <a:spcBef>
                <a:spcPct val="90000"/>
              </a:spcBef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차 요약</a:t>
            </a:r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1646250" y="2903540"/>
            <a:ext cx="881686" cy="356369"/>
          </a:xfrm>
          <a:prstGeom prst="rect">
            <a:avLst/>
          </a:prstGeom>
          <a:gradFill rotWithShape="1">
            <a:gsLst>
              <a:gs pos="0">
                <a:srgbClr val="CCFF66">
                  <a:gamma/>
                  <a:tint val="15294"/>
                  <a:invGamma/>
                </a:srgbClr>
              </a:gs>
              <a:gs pos="100000">
                <a:srgbClr val="CCFF66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lnSpc>
                <a:spcPct val="100000"/>
              </a:lnSpc>
              <a:spcBef>
                <a:spcPct val="90000"/>
              </a:spcBef>
            </a:pPr>
            <a:r>
              <a:rPr lang="en-US" altLang="ko-KR" sz="1200" b="1" i="1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200" b="1" i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차 요약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2908334" y="3970190"/>
            <a:ext cx="1381558" cy="355141"/>
          </a:xfrm>
          <a:prstGeom prst="rect">
            <a:avLst/>
          </a:prstGeom>
          <a:gradFill rotWithShape="1">
            <a:gsLst>
              <a:gs pos="0">
                <a:srgbClr val="CCFF66">
                  <a:gamma/>
                  <a:tint val="15294"/>
                  <a:invGamma/>
                </a:srgbClr>
              </a:gs>
              <a:gs pos="100000">
                <a:srgbClr val="CCFF66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lnSpc>
                <a:spcPct val="100000"/>
              </a:lnSpc>
              <a:spcBef>
                <a:spcPct val="90000"/>
              </a:spcBef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차 요약</a:t>
            </a: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3002942" y="3613821"/>
            <a:ext cx="1207579" cy="356369"/>
          </a:xfrm>
          <a:prstGeom prst="rect">
            <a:avLst/>
          </a:prstGeom>
          <a:gradFill rotWithShape="1">
            <a:gsLst>
              <a:gs pos="0">
                <a:srgbClr val="CCFF66">
                  <a:gamma/>
                  <a:tint val="15294"/>
                  <a:invGamma/>
                </a:srgbClr>
              </a:gs>
              <a:gs pos="100000">
                <a:srgbClr val="CCFF66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lnSpc>
                <a:spcPct val="100000"/>
              </a:lnSpc>
              <a:spcBef>
                <a:spcPct val="90000"/>
              </a:spcBef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차 요약</a:t>
            </a:r>
          </a:p>
        </p:txBody>
      </p:sp>
      <p:sp>
        <p:nvSpPr>
          <p:cNvPr id="26" name="Rectangle 48"/>
          <p:cNvSpPr>
            <a:spLocks noChangeArrowheads="1"/>
          </p:cNvSpPr>
          <p:nvPr/>
        </p:nvSpPr>
        <p:spPr bwMode="auto">
          <a:xfrm>
            <a:off x="3113849" y="3259909"/>
            <a:ext cx="985764" cy="355141"/>
          </a:xfrm>
          <a:prstGeom prst="rect">
            <a:avLst/>
          </a:prstGeom>
          <a:gradFill rotWithShape="1">
            <a:gsLst>
              <a:gs pos="0">
                <a:srgbClr val="CCFF66">
                  <a:gamma/>
                  <a:tint val="15294"/>
                  <a:invGamma/>
                </a:srgbClr>
              </a:gs>
              <a:gs pos="100000">
                <a:srgbClr val="CCFF66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lnSpc>
                <a:spcPct val="100000"/>
              </a:lnSpc>
              <a:spcBef>
                <a:spcPct val="90000"/>
              </a:spcBef>
            </a:pPr>
            <a:r>
              <a:rPr lang="en-US" altLang="ko-KR" sz="1200" b="1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차 요약</a:t>
            </a:r>
          </a:p>
        </p:txBody>
      </p:sp>
      <p:sp>
        <p:nvSpPr>
          <p:cNvPr id="27" name="Rectangle 49"/>
          <p:cNvSpPr>
            <a:spLocks noChangeArrowheads="1"/>
          </p:cNvSpPr>
          <p:nvPr/>
        </p:nvSpPr>
        <p:spPr bwMode="auto">
          <a:xfrm>
            <a:off x="3194638" y="2903540"/>
            <a:ext cx="855014" cy="356369"/>
          </a:xfrm>
          <a:prstGeom prst="rect">
            <a:avLst/>
          </a:prstGeom>
          <a:gradFill rotWithShape="1">
            <a:gsLst>
              <a:gs pos="0">
                <a:srgbClr val="CCFF66">
                  <a:gamma/>
                  <a:tint val="15294"/>
                  <a:invGamma/>
                </a:srgbClr>
              </a:gs>
              <a:gs pos="100000">
                <a:srgbClr val="CCFF66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lnSpc>
                <a:spcPct val="100000"/>
              </a:lnSpc>
              <a:spcBef>
                <a:spcPct val="90000"/>
              </a:spcBef>
            </a:pPr>
            <a:r>
              <a:rPr lang="en-US" altLang="ko-KR" sz="1200" b="1" i="1" dirty="0">
                <a:latin typeface="맑은 고딕" pitchFamily="50" charset="-127"/>
                <a:ea typeface="맑은 고딕" pitchFamily="50" charset="-127"/>
              </a:rPr>
              <a:t>n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요약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51"/>
          <p:cNvSpPr>
            <a:spLocks noChangeArrowheads="1"/>
          </p:cNvSpPr>
          <p:nvPr/>
        </p:nvSpPr>
        <p:spPr bwMode="auto">
          <a:xfrm>
            <a:off x="4396704" y="3970190"/>
            <a:ext cx="1409551" cy="355141"/>
          </a:xfrm>
          <a:prstGeom prst="rect">
            <a:avLst/>
          </a:prstGeom>
          <a:gradFill rotWithShape="1">
            <a:gsLst>
              <a:gs pos="0">
                <a:srgbClr val="CCFF66">
                  <a:gamma/>
                  <a:tint val="15294"/>
                  <a:invGamma/>
                </a:srgbClr>
              </a:gs>
              <a:gs pos="100000">
                <a:srgbClr val="CCFF66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spcBef>
                <a:spcPct val="9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차 요약</a:t>
            </a:r>
          </a:p>
        </p:txBody>
      </p:sp>
      <p:sp>
        <p:nvSpPr>
          <p:cNvPr id="21" name="Rectangle 52"/>
          <p:cNvSpPr>
            <a:spLocks noChangeArrowheads="1"/>
          </p:cNvSpPr>
          <p:nvPr/>
        </p:nvSpPr>
        <p:spPr bwMode="auto">
          <a:xfrm>
            <a:off x="4491312" y="3613821"/>
            <a:ext cx="1243721" cy="356369"/>
          </a:xfrm>
          <a:prstGeom prst="rect">
            <a:avLst/>
          </a:prstGeom>
          <a:gradFill rotWithShape="1">
            <a:gsLst>
              <a:gs pos="0">
                <a:srgbClr val="CCFF66">
                  <a:gamma/>
                  <a:tint val="15294"/>
                  <a:invGamma/>
                </a:srgbClr>
              </a:gs>
              <a:gs pos="100000">
                <a:srgbClr val="CCFF66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lnSpc>
                <a:spcPct val="100000"/>
              </a:lnSpc>
              <a:spcBef>
                <a:spcPct val="9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차 요약</a:t>
            </a:r>
          </a:p>
        </p:txBody>
      </p:sp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4576353" y="3259909"/>
            <a:ext cx="1061238" cy="355141"/>
          </a:xfrm>
          <a:prstGeom prst="rect">
            <a:avLst/>
          </a:prstGeom>
          <a:gradFill rotWithShape="1">
            <a:gsLst>
              <a:gs pos="0">
                <a:srgbClr val="CCFF66">
                  <a:gamma/>
                  <a:tint val="15294"/>
                  <a:invGamma/>
                </a:srgbClr>
              </a:gs>
              <a:gs pos="100000">
                <a:srgbClr val="CCFF66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lnSpc>
                <a:spcPct val="100000"/>
              </a:lnSpc>
              <a:spcBef>
                <a:spcPct val="9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…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차 요약</a:t>
            </a:r>
          </a:p>
        </p:txBody>
      </p:sp>
      <p:sp>
        <p:nvSpPr>
          <p:cNvPr id="23" name="Rectangle 54"/>
          <p:cNvSpPr>
            <a:spLocks noChangeArrowheads="1"/>
          </p:cNvSpPr>
          <p:nvPr/>
        </p:nvSpPr>
        <p:spPr bwMode="auto">
          <a:xfrm>
            <a:off x="4653952" y="2903540"/>
            <a:ext cx="938283" cy="356369"/>
          </a:xfrm>
          <a:prstGeom prst="rect">
            <a:avLst/>
          </a:prstGeom>
          <a:gradFill rotWithShape="1">
            <a:gsLst>
              <a:gs pos="0">
                <a:srgbClr val="CCFF66">
                  <a:gamma/>
                  <a:tint val="15294"/>
                  <a:invGamma/>
                </a:srgbClr>
              </a:gs>
              <a:gs pos="100000">
                <a:srgbClr val="CCFF66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lnSpc>
                <a:spcPct val="100000"/>
              </a:lnSpc>
              <a:spcBef>
                <a:spcPct val="90000"/>
              </a:spcBef>
            </a:pPr>
            <a:r>
              <a:rPr lang="en-US" altLang="ko-KR" sz="1200" b="1" i="1" dirty="0">
                <a:latin typeface="맑은 고딕" pitchFamily="50" charset="-127"/>
                <a:ea typeface="맑은 고딕" pitchFamily="50" charset="-127"/>
              </a:rPr>
              <a:t>m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차 요약</a:t>
            </a:r>
          </a:p>
        </p:txBody>
      </p:sp>
      <p:sp>
        <p:nvSpPr>
          <p:cNvPr id="14" name="Rectangle 57"/>
          <p:cNvSpPr>
            <a:spLocks noChangeArrowheads="1"/>
          </p:cNvSpPr>
          <p:nvPr/>
        </p:nvSpPr>
        <p:spPr bwMode="auto">
          <a:xfrm>
            <a:off x="1310630" y="2225768"/>
            <a:ext cx="4565588" cy="311265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tint val="15294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tIns="0" anchor="ctr"/>
          <a:lstStyle/>
          <a:p>
            <a:pPr algn="ctr">
              <a:lnSpc>
                <a:spcPct val="100000"/>
              </a:lnSpc>
              <a:spcBef>
                <a:spcPct val="90000"/>
              </a:spcBef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정보 활용 개체 기준의 요약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계산</a:t>
            </a:r>
          </a:p>
        </p:txBody>
      </p:sp>
      <p:sp>
        <p:nvSpPr>
          <p:cNvPr id="15" name="Text Box 65"/>
          <p:cNvSpPr txBox="1">
            <a:spLocks noChangeArrowheads="1"/>
          </p:cNvSpPr>
          <p:nvPr/>
        </p:nvSpPr>
        <p:spPr bwMode="auto">
          <a:xfrm>
            <a:off x="6773374" y="4802209"/>
            <a:ext cx="1011687" cy="33240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tIns="0" anchor="ctr">
            <a:noAutofit/>
          </a:bodyPr>
          <a:lstStyle/>
          <a:p>
            <a:pPr algn="ctr" latinLnBrk="0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수집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통합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66"/>
          <p:cNvSpPr txBox="1">
            <a:spLocks noChangeArrowheads="1"/>
          </p:cNvSpPr>
          <p:nvPr/>
        </p:nvSpPr>
        <p:spPr bwMode="auto">
          <a:xfrm>
            <a:off x="6773374" y="3402481"/>
            <a:ext cx="1011687" cy="33240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tIns="0" anchor="ctr">
            <a:noAutofit/>
          </a:bodyPr>
          <a:lstStyle/>
          <a:p>
            <a:pPr algn="ctr" latinLnBrk="0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요약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67"/>
          <p:cNvSpPr txBox="1">
            <a:spLocks noChangeArrowheads="1"/>
          </p:cNvSpPr>
          <p:nvPr/>
        </p:nvSpPr>
        <p:spPr bwMode="auto">
          <a:xfrm>
            <a:off x="6773374" y="5755968"/>
            <a:ext cx="1011687" cy="33240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tIns="0" anchor="ctr">
            <a:noAutofit/>
          </a:bodyPr>
          <a:lstStyle/>
          <a:p>
            <a:pPr algn="ctr" latinLnBrk="0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운영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업무 처리 시스템</a:t>
            </a:r>
          </a:p>
        </p:txBody>
      </p:sp>
      <p:sp>
        <p:nvSpPr>
          <p:cNvPr id="18" name="Text Box 68"/>
          <p:cNvSpPr txBox="1">
            <a:spLocks noChangeArrowheads="1"/>
          </p:cNvSpPr>
          <p:nvPr/>
        </p:nvSpPr>
        <p:spPr bwMode="auto">
          <a:xfrm>
            <a:off x="6773374" y="2192626"/>
            <a:ext cx="1011687" cy="33240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square" tIns="0" anchor="ctr">
            <a:noAutofit/>
          </a:bodyPr>
          <a:lstStyle/>
          <a:p>
            <a:pPr algn="ctr" latinLnBrk="0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정보 활용 기반 개체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위쪽 화살표 18"/>
          <p:cNvSpPr/>
          <p:nvPr/>
        </p:nvSpPr>
        <p:spPr>
          <a:xfrm>
            <a:off x="8272656" y="2060154"/>
            <a:ext cx="928816" cy="4321174"/>
          </a:xfrm>
          <a:prstGeom prst="upArrow">
            <a:avLst>
              <a:gd name="adj1" fmla="val 50000"/>
              <a:gd name="adj2" fmla="val 519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데이터 흐름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오른쪽 중괄호 35"/>
          <p:cNvSpPr/>
          <p:nvPr/>
        </p:nvSpPr>
        <p:spPr>
          <a:xfrm>
            <a:off x="5961433" y="5229200"/>
            <a:ext cx="360040" cy="576064"/>
          </a:xfrm>
          <a:prstGeom prst="rightBrace">
            <a:avLst>
              <a:gd name="adj1" fmla="val 15589"/>
              <a:gd name="adj2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중괄호 36"/>
          <p:cNvSpPr/>
          <p:nvPr/>
        </p:nvSpPr>
        <p:spPr>
          <a:xfrm>
            <a:off x="5961433" y="4725144"/>
            <a:ext cx="360040" cy="432048"/>
          </a:xfrm>
          <a:prstGeom prst="rightBrace">
            <a:avLst>
              <a:gd name="adj1" fmla="val 11961"/>
              <a:gd name="adj2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중괄호 37"/>
          <p:cNvSpPr/>
          <p:nvPr/>
        </p:nvSpPr>
        <p:spPr>
          <a:xfrm>
            <a:off x="5961433" y="4077072"/>
            <a:ext cx="360040" cy="576064"/>
          </a:xfrm>
          <a:prstGeom prst="rightBrace">
            <a:avLst>
              <a:gd name="adj1" fmla="val 22846"/>
              <a:gd name="adj2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177457" y="411946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집계 축소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7457" y="472514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동일 수준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177457" y="530120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동일 수준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6. To-Be </a:t>
            </a:r>
            <a:r>
              <a:rPr lang="ko-KR" altLang="en-US" sz="1600" dirty="0" smtClean="0"/>
              <a:t>시스템 정의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73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 </a:t>
            </a:r>
            <a:r>
              <a:rPr lang="ko-KR" altLang="en-US" dirty="0" smtClean="0"/>
              <a:t>다차원분석 구현방안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다차원분석 구현을 성능 및 구성에 대한 검토를 진행 중에 있으며 구현기능 중 대용량 </a:t>
            </a:r>
            <a:r>
              <a:rPr lang="en-US" altLang="ko-KR" dirty="0" smtClean="0"/>
              <a:t>Part No</a:t>
            </a:r>
            <a:r>
              <a:rPr lang="ko-KR" altLang="en-US" smtClean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조회에 대하여 제약사항이 발견되었음 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 bwMode="auto">
          <a:xfrm>
            <a:off x="273050" y="1484824"/>
            <a:ext cx="5366524" cy="360000"/>
            <a:chOff x="229226" y="1563508"/>
            <a:chExt cx="9448174" cy="360000"/>
          </a:xfrm>
        </p:grpSpPr>
        <p:sp>
          <p:nvSpPr>
            <p:cNvPr id="13" name="Rectangle 39"/>
            <p:cNvSpPr/>
            <p:nvPr>
              <p:custDataLst>
                <p:tags r:id="rId2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현 다차원분석 구성내역 </a:t>
              </a:r>
              <a:r>
                <a:rPr kumimoji="1" lang="en-US" altLang="ko-KR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(’15</a:t>
              </a:r>
              <a:r>
                <a:rPr kumimoji="1" lang="ko-KR" altLang="en-US" sz="1400" b="1" kern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년 </a:t>
              </a:r>
              <a:r>
                <a:rPr kumimoji="1" lang="en-US" altLang="ko-KR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12</a:t>
              </a:r>
              <a:r>
                <a:rPr kumimoji="1" lang="ko-KR" altLang="en-US" sz="1400" b="1" kern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월</a:t>
              </a:r>
              <a:r>
                <a:rPr kumimoji="1" lang="en-US" altLang="ko-KR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)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4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그룹 14"/>
          <p:cNvGrpSpPr/>
          <p:nvPr/>
        </p:nvGrpSpPr>
        <p:grpSpPr bwMode="auto">
          <a:xfrm>
            <a:off x="6249144" y="1484824"/>
            <a:ext cx="3384376" cy="360000"/>
            <a:chOff x="229226" y="1563508"/>
            <a:chExt cx="9448174" cy="360000"/>
          </a:xfrm>
        </p:grpSpPr>
        <p:sp>
          <p:nvSpPr>
            <p:cNvPr id="16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구성 후 </a:t>
              </a: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테스트 결과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직사각형 55"/>
          <p:cNvSpPr/>
          <p:nvPr/>
        </p:nvSpPr>
        <p:spPr bwMode="auto">
          <a:xfrm>
            <a:off x="284292" y="1944802"/>
            <a:ext cx="5355281" cy="22649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1794901" y="2271413"/>
            <a:ext cx="2726051" cy="17398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Rectangle 669"/>
          <p:cNvSpPr>
            <a:spLocks noChangeArrowheads="1"/>
          </p:cNvSpPr>
          <p:nvPr/>
        </p:nvSpPr>
        <p:spPr bwMode="auto">
          <a:xfrm>
            <a:off x="457684" y="2276872"/>
            <a:ext cx="683567" cy="18293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10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EDW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순서도: 자기 디스크 63"/>
          <p:cNvSpPr/>
          <p:nvPr/>
        </p:nvSpPr>
        <p:spPr bwMode="auto">
          <a:xfrm>
            <a:off x="2156507" y="3494439"/>
            <a:ext cx="456233" cy="390140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ODS</a:t>
            </a:r>
            <a:endParaRPr lang="ko-KR" altLang="en-US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자기 디스크 64"/>
          <p:cNvSpPr/>
          <p:nvPr/>
        </p:nvSpPr>
        <p:spPr bwMode="auto">
          <a:xfrm>
            <a:off x="2857835" y="2780928"/>
            <a:ext cx="456233" cy="397252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Master</a:t>
            </a:r>
            <a:endParaRPr lang="ko-KR" altLang="en-US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순서도: 자기 디스크 65"/>
          <p:cNvSpPr/>
          <p:nvPr/>
        </p:nvSpPr>
        <p:spPr bwMode="auto">
          <a:xfrm>
            <a:off x="2852142" y="3494439"/>
            <a:ext cx="456233" cy="390140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통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</a:t>
            </a:r>
            <a:endParaRPr lang="ko-KR" altLang="en-US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순서도: 자기 디스크 66"/>
          <p:cNvSpPr/>
          <p:nvPr/>
        </p:nvSpPr>
        <p:spPr bwMode="auto">
          <a:xfrm>
            <a:off x="3560663" y="3494439"/>
            <a:ext cx="456233" cy="390140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약</a:t>
            </a:r>
            <a:endParaRPr lang="ko-KR" altLang="en-US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꺾인 연결선 67"/>
          <p:cNvCxnSpPr>
            <a:stCxn id="59" idx="3"/>
            <a:endCxn id="89" idx="1"/>
          </p:cNvCxnSpPr>
          <p:nvPr/>
        </p:nvCxnSpPr>
        <p:spPr bwMode="auto">
          <a:xfrm flipV="1">
            <a:off x="1141251" y="3145473"/>
            <a:ext cx="375303" cy="46050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직선 화살표 연결선 70"/>
          <p:cNvCxnSpPr>
            <a:stCxn id="64" idx="4"/>
            <a:endCxn id="66" idx="2"/>
          </p:cNvCxnSpPr>
          <p:nvPr/>
        </p:nvCxnSpPr>
        <p:spPr bwMode="auto">
          <a:xfrm>
            <a:off x="2612740" y="3689509"/>
            <a:ext cx="23940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직선 화살표 연결선 71"/>
          <p:cNvCxnSpPr>
            <a:stCxn id="66" idx="4"/>
            <a:endCxn id="67" idx="2"/>
          </p:cNvCxnSpPr>
          <p:nvPr/>
        </p:nvCxnSpPr>
        <p:spPr bwMode="auto">
          <a:xfrm>
            <a:off x="3308375" y="3689509"/>
            <a:ext cx="25228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직선 화살표 연결선 72"/>
          <p:cNvCxnSpPr>
            <a:stCxn id="65" idx="3"/>
            <a:endCxn id="66" idx="1"/>
          </p:cNvCxnSpPr>
          <p:nvPr/>
        </p:nvCxnSpPr>
        <p:spPr bwMode="auto">
          <a:xfrm flipH="1">
            <a:off x="3080259" y="3178180"/>
            <a:ext cx="5693" cy="316259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꺾인 연결선 78"/>
          <p:cNvCxnSpPr>
            <a:stCxn id="67" idx="4"/>
            <a:endCxn id="74" idx="1"/>
          </p:cNvCxnSpPr>
          <p:nvPr/>
        </p:nvCxnSpPr>
        <p:spPr bwMode="auto">
          <a:xfrm flipV="1">
            <a:off x="4016896" y="3260397"/>
            <a:ext cx="732861" cy="429112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꺾인 연결선 79"/>
          <p:cNvCxnSpPr>
            <a:stCxn id="66" idx="4"/>
            <a:endCxn id="74" idx="1"/>
          </p:cNvCxnSpPr>
          <p:nvPr/>
        </p:nvCxnSpPr>
        <p:spPr bwMode="auto">
          <a:xfrm flipV="1">
            <a:off x="3308375" y="3260397"/>
            <a:ext cx="1441382" cy="429112"/>
          </a:xfrm>
          <a:prstGeom prst="bentConnector3">
            <a:avLst>
              <a:gd name="adj1" fmla="val 829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1794901" y="2279662"/>
            <a:ext cx="1723549" cy="298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lnSpc>
                <a:spcPts val="1800"/>
              </a:lnSpc>
            </a:pPr>
            <a:r>
              <a:rPr lang="en-US" altLang="ko-KR" sz="1200" b="1" i="1" dirty="0" smtClean="0">
                <a:latin typeface="맑은 고딕" pitchFamily="50" charset="-127"/>
                <a:ea typeface="맑은 고딕" pitchFamily="50" charset="-127"/>
              </a:rPr>
              <a:t>PU-SIS (DB : Oracle) </a:t>
            </a:r>
            <a:endParaRPr lang="ko-KR" altLang="en-US" sz="1200" b="1" i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80374" y="2457763"/>
            <a:ext cx="9492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lnSpc>
                <a:spcPts val="1800"/>
              </a:lnSpc>
            </a:pPr>
            <a:r>
              <a:rPr lang="ko-KR" altLang="en-US" sz="1000" b="1" i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정형</a:t>
            </a:r>
            <a:r>
              <a:rPr lang="en-US" altLang="ko-KR" sz="1000" b="1" i="1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i="1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비정형 </a:t>
            </a:r>
            <a:endParaRPr lang="ko-KR" altLang="en-US" sz="1000" b="1" i="1" dirty="0" smtClean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1321309" y="2048666"/>
            <a:ext cx="4229882" cy="2057508"/>
          </a:xfrm>
          <a:prstGeom prst="roundRect">
            <a:avLst>
              <a:gd name="adj" fmla="val 4244"/>
            </a:avLst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27324" y="1959691"/>
            <a:ext cx="817853" cy="295175"/>
          </a:xfrm>
          <a:prstGeom prst="rect">
            <a:avLst/>
          </a:prstGeom>
          <a:solidFill>
            <a:schemeClr val="bg1"/>
          </a:solidFill>
        </p:spPr>
        <p:txBody>
          <a:bodyPr wrap="none" tIns="18000" rtlCol="0" anchor="t">
            <a:spAutoFit/>
          </a:bodyPr>
          <a:lstStyle/>
          <a:p>
            <a:pPr marL="177800" indent="-177800">
              <a:lnSpc>
                <a:spcPts val="1800"/>
              </a:lnSpc>
            </a:pPr>
            <a:r>
              <a:rPr lang="ko-KR" altLang="en-US" sz="1200" b="1" i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구매 </a:t>
            </a:r>
            <a:r>
              <a:rPr lang="en-US" altLang="ko-KR" sz="1200" b="1" i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DW</a:t>
            </a:r>
            <a:endParaRPr lang="ko-KR" altLang="en-US" sz="1200" b="1" i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1516554" y="2279662"/>
            <a:ext cx="268093" cy="1731621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b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I/F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60399" y="1941341"/>
            <a:ext cx="684803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7800" indent="-177800">
              <a:lnSpc>
                <a:spcPts val="1800"/>
              </a:lnSpc>
            </a:pPr>
            <a:r>
              <a:rPr lang="en-US" altLang="ko-KR" sz="1200" b="1" i="1" dirty="0" smtClean="0">
                <a:latin typeface="맑은 고딕" pitchFamily="50" charset="-127"/>
                <a:ea typeface="맑은 고딕" pitchFamily="50" charset="-127"/>
              </a:rPr>
              <a:t>Legacy</a:t>
            </a:r>
            <a:endParaRPr lang="ko-KR" altLang="en-US" sz="1200" b="1" i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60446" y="4246966"/>
            <a:ext cx="1324402" cy="304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lnSpc>
                <a:spcPts val="1800"/>
              </a:lnSpc>
            </a:pPr>
            <a:r>
              <a:rPr lang="ko-KR" altLang="en-US" sz="1400" b="1" u="sng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핵심 요구사항</a:t>
            </a: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90317"/>
              </p:ext>
            </p:extLst>
          </p:nvPr>
        </p:nvGraphicFramePr>
        <p:xfrm>
          <a:off x="273050" y="4581127"/>
          <a:ext cx="5366523" cy="187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714"/>
                <a:gridCol w="1021713"/>
                <a:gridCol w="3323096"/>
              </a:tblGrid>
              <a:tr h="44481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3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en-US" altLang="ko-KR" sz="1100" b="1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4819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Application</a:t>
                      </a:r>
                      <a:endParaRPr lang="ko-KR" altLang="en-US" sz="1100" b="1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성능 부문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13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11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년치 데이터의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Part No</a:t>
                      </a:r>
                      <a:r>
                        <a:rPr lang="ko-KR" altLang="en-US" sz="11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별 다차원분석 기능 검증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12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기능 부문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다차원분석을 위한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Drill Up, Down, Filter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다차원 분석기능에 대한 적합도 검증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1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시스템 연계</a:t>
                      </a:r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IAM</a:t>
                      </a:r>
                      <a:r>
                        <a:rPr lang="ko-KR" altLang="en-US" sz="11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통한 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SSO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7" name="실행 단추: 앞으로 또는 다음 106">
            <a:hlinkClick r:id="rId4" action="ppaction://hlinksldjump" highlightClick="1"/>
          </p:cNvPr>
          <p:cNvSpPr/>
          <p:nvPr/>
        </p:nvSpPr>
        <p:spPr bwMode="auto">
          <a:xfrm>
            <a:off x="725501" y="5889980"/>
            <a:ext cx="147931" cy="147931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917919" y="1951672"/>
            <a:ext cx="1207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lnSpc>
                <a:spcPts val="18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주요 결과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33435" y="2193574"/>
            <a:ext cx="372227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성능부문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667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년치 데이터에 대한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Part No</a:t>
            </a:r>
            <a:r>
              <a:rPr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별 분석시 데이터조회량에 따라 조회 불가 발생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 약 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만건정도의 데이터만 화면출력 가능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80975" indent="-1809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기능부문 및 시스템 연계</a:t>
            </a:r>
            <a:endParaRPr lang="en-US" altLang="ko-KR" sz="12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66700" lvl="1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테스트에 의하여 발견된 오류에 대하여 현재 수정 보완작업 진행 중</a:t>
            </a:r>
            <a:endParaRPr lang="en-US" altLang="ko-KR" sz="10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33435" y="4005064"/>
            <a:ext cx="1144865" cy="304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lnSpc>
                <a:spcPts val="18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■ 해결방안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933435" y="4293096"/>
            <a:ext cx="3722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구현 가능한 별도의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Architecture</a:t>
            </a: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및 </a:t>
            </a:r>
            <a:br>
              <a:rPr lang="ko-KR" altLang="en-US" sz="1200" b="1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b="1">
                <a:latin typeface="맑은 고딕" pitchFamily="50" charset="-127"/>
                <a:ea typeface="맑은 고딕" pitchFamily="50" charset="-127"/>
              </a:rPr>
              <a:t>솔루션 비교 성능 </a:t>
            </a:r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검토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7800" indent="-177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Solution Mix</a:t>
            </a:r>
            <a:r>
              <a:rPr lang="ko-KR" altLang="en-US" sz="1200" b="1" smtClean="0">
                <a:latin typeface="맑은 고딕" pitchFamily="50" charset="-127"/>
                <a:ea typeface="맑은 고딕" pitchFamily="50" charset="-127"/>
              </a:rPr>
              <a:t>를 통한 해결방안 도출</a:t>
            </a:r>
            <a:endParaRPr lang="ko-KR" altLang="en-US" sz="12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순서도: 다중 문서 73"/>
          <p:cNvSpPr/>
          <p:nvPr/>
        </p:nvSpPr>
        <p:spPr bwMode="auto">
          <a:xfrm>
            <a:off x="4749757" y="2803762"/>
            <a:ext cx="774063" cy="913270"/>
          </a:xfrm>
          <a:prstGeom prst="flowChartMultidocument">
            <a:avLst/>
          </a:prstGeom>
          <a:solidFill>
            <a:srgbClr val="FFFF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BI Matrix</a:t>
            </a:r>
            <a:endParaRPr lang="ko-KR" altLang="en-US" sz="10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꺾인 연결선 113"/>
          <p:cNvCxnSpPr>
            <a:stCxn id="89" idx="3"/>
            <a:endCxn id="64" idx="2"/>
          </p:cNvCxnSpPr>
          <p:nvPr/>
        </p:nvCxnSpPr>
        <p:spPr bwMode="auto">
          <a:xfrm>
            <a:off x="1784647" y="3145473"/>
            <a:ext cx="371860" cy="544036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" name="모서리가 둥근 직사각형 121"/>
          <p:cNvSpPr/>
          <p:nvPr/>
        </p:nvSpPr>
        <p:spPr bwMode="auto">
          <a:xfrm>
            <a:off x="6249143" y="5216427"/>
            <a:ext cx="2922365" cy="3728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정형보고서 및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(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 Matrix)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6249144" y="5963945"/>
            <a:ext cx="2922364" cy="4892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대용량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No </a:t>
            </a: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기능</a:t>
            </a:r>
            <a:endParaRPr kumimoji="1"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indent="-171450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예측부문 데이터 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(Visualization)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 bwMode="auto">
          <a:xfrm>
            <a:off x="9265704" y="5216426"/>
            <a:ext cx="295808" cy="124655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</a:t>
            </a: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DW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십자형 124"/>
          <p:cNvSpPr/>
          <p:nvPr/>
        </p:nvSpPr>
        <p:spPr bwMode="auto">
          <a:xfrm>
            <a:off x="7672681" y="5624720"/>
            <a:ext cx="304655" cy="304655"/>
          </a:xfrm>
          <a:prstGeom prst="plus">
            <a:avLst>
              <a:gd name="adj" fmla="val 31253"/>
            </a:avLst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6. To-Be </a:t>
            </a:r>
            <a:r>
              <a:rPr lang="ko-KR" altLang="en-US" sz="1600" dirty="0" smtClean="0"/>
              <a:t>시스템 정의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69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14"/>
          <p:cNvSpPr>
            <a:spLocks noChangeArrowheads="1"/>
          </p:cNvSpPr>
          <p:nvPr/>
        </p:nvSpPr>
        <p:spPr bwMode="auto">
          <a:xfrm rot="10800000" flipH="1">
            <a:off x="5097016" y="4873432"/>
            <a:ext cx="4464497" cy="304965"/>
          </a:xfrm>
          <a:custGeom>
            <a:avLst/>
            <a:gdLst>
              <a:gd name="G0" fmla="+- 4263 0 0"/>
              <a:gd name="G1" fmla="+- 21600 0 4263"/>
              <a:gd name="G2" fmla="*/ 4263 1 2"/>
              <a:gd name="G3" fmla="+- 21600 0 G2"/>
              <a:gd name="G4" fmla="+/ 4263 21600 2"/>
              <a:gd name="G5" fmla="+/ G1 0 2"/>
              <a:gd name="G6" fmla="*/ 21600 21600 4263"/>
              <a:gd name="G7" fmla="*/ G6 1 2"/>
              <a:gd name="G8" fmla="+- 21600 0 G7"/>
              <a:gd name="G9" fmla="*/ 21600 1 2"/>
              <a:gd name="G10" fmla="+- 4263 0 G9"/>
              <a:gd name="G11" fmla="?: G10 G8 0"/>
              <a:gd name="G12" fmla="?: G10 G7 21600"/>
              <a:gd name="T0" fmla="*/ 19468 w 21600"/>
              <a:gd name="T1" fmla="*/ 10800 h 21600"/>
              <a:gd name="T2" fmla="*/ 10800 w 21600"/>
              <a:gd name="T3" fmla="*/ 21600 h 21600"/>
              <a:gd name="T4" fmla="*/ 2132 w 21600"/>
              <a:gd name="T5" fmla="*/ 10800 h 21600"/>
              <a:gd name="T6" fmla="*/ 10800 w 21600"/>
              <a:gd name="T7" fmla="*/ 0 h 21600"/>
              <a:gd name="T8" fmla="*/ 3932 w 21600"/>
              <a:gd name="T9" fmla="*/ 3932 h 21600"/>
              <a:gd name="T10" fmla="*/ 17668 w 21600"/>
              <a:gd name="T11" fmla="*/ 1766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263" y="21600"/>
                </a:lnTo>
                <a:lnTo>
                  <a:pt x="1733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B2B2B2">
                  <a:gamma/>
                  <a:tint val="0"/>
                  <a:invGamma/>
                </a:srgbClr>
              </a:gs>
              <a:gs pos="100000">
                <a:srgbClr val="B2B2B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916376"/>
            <a:ext cx="4392488" cy="452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 bwMode="auto">
          <a:xfrm>
            <a:off x="2675468" y="2338670"/>
            <a:ext cx="2025120" cy="1953930"/>
          </a:xfrm>
          <a:prstGeom prst="rect">
            <a:avLst/>
          </a:prstGeom>
          <a:solidFill>
            <a:srgbClr val="FFFF00">
              <a:alpha val="20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Leader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6.6 </a:t>
            </a:r>
            <a:r>
              <a:rPr lang="ko-KR" altLang="en-US" dirty="0" smtClean="0"/>
              <a:t>최신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 동향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Gartner</a:t>
            </a:r>
            <a:r>
              <a:rPr lang="ko-KR" altLang="en-US" smtClean="0"/>
              <a:t>의</a:t>
            </a:r>
            <a:r>
              <a:rPr lang="en-US" altLang="ko-KR" dirty="0" smtClean="0"/>
              <a:t> </a:t>
            </a:r>
            <a:r>
              <a:rPr lang="ko-KR" altLang="en-US" smtClean="0"/>
              <a:t>최근 발표자료에 의하면 </a:t>
            </a:r>
            <a:r>
              <a:rPr lang="en-US" altLang="ko-KR" dirty="0" smtClean="0"/>
              <a:t>BI </a:t>
            </a:r>
            <a:r>
              <a:rPr lang="ko-KR" altLang="en-US" smtClean="0"/>
              <a:t>솔루션 </a:t>
            </a:r>
            <a:r>
              <a:rPr lang="ko-KR" altLang="en-US" dirty="0" smtClean="0"/>
              <a:t>동향은 전통적으로 강세를 </a:t>
            </a:r>
            <a:r>
              <a:rPr lang="ko-KR" altLang="en-US" smtClean="0"/>
              <a:t>보였던 전통적 </a:t>
            </a:r>
            <a:r>
              <a:rPr lang="en-US" altLang="ko-KR" dirty="0" smtClean="0"/>
              <a:t>BI </a:t>
            </a:r>
            <a:r>
              <a:rPr lang="ko-KR" altLang="en-US" smtClean="0"/>
              <a:t>부문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(IBM, SAP, </a:t>
            </a:r>
            <a:r>
              <a:rPr lang="en-US" altLang="ko-KR" dirty="0" err="1" smtClean="0"/>
              <a:t>Microstrategy</a:t>
            </a:r>
            <a:r>
              <a:rPr lang="en-US" altLang="ko-KR" dirty="0" smtClean="0"/>
              <a:t>)</a:t>
            </a:r>
            <a:r>
              <a:rPr lang="ko-KR" altLang="en-US" smtClean="0"/>
              <a:t>이 계속적인 강세를 보이고 있으며 과 최근 </a:t>
            </a:r>
            <a:r>
              <a:rPr lang="en-US" altLang="ko-KR" dirty="0" smtClean="0"/>
              <a:t>Trend</a:t>
            </a:r>
            <a:r>
              <a:rPr lang="ko-KR" altLang="en-US" smtClean="0"/>
              <a:t>로 자리잡고 있는 </a:t>
            </a:r>
            <a:r>
              <a:rPr lang="en-US" altLang="ko-KR" dirty="0" smtClean="0"/>
              <a:t>In-Memory </a:t>
            </a:r>
            <a:r>
              <a:rPr lang="ko-KR" altLang="en-US" smtClean="0"/>
              <a:t>진형</a:t>
            </a:r>
            <a:r>
              <a:rPr lang="en-US" altLang="ko-KR" dirty="0" smtClean="0"/>
              <a:t>(Tableau, </a:t>
            </a:r>
            <a:r>
              <a:rPr lang="en-US" altLang="ko-KR" dirty="0" err="1" smtClean="0"/>
              <a:t>QlikView</a:t>
            </a:r>
            <a:r>
              <a:rPr lang="en-US" altLang="ko-KR" dirty="0" smtClean="0"/>
              <a:t>)</a:t>
            </a:r>
            <a:r>
              <a:rPr lang="ko-KR" altLang="en-US" smtClean="0"/>
              <a:t>이 우위를 선점하고 있음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 bwMode="auto">
          <a:xfrm>
            <a:off x="273050" y="1484824"/>
            <a:ext cx="4607942" cy="360000"/>
            <a:chOff x="229226" y="1563508"/>
            <a:chExt cx="9448174" cy="360000"/>
          </a:xfrm>
        </p:grpSpPr>
        <p:sp>
          <p:nvSpPr>
            <p:cNvPr id="6" name="Rectangle 39"/>
            <p:cNvSpPr/>
            <p:nvPr>
              <p:custDataLst>
                <p:tags r:id="rId2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최신 솔루션 동향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그룹 7"/>
          <p:cNvGrpSpPr/>
          <p:nvPr/>
        </p:nvGrpSpPr>
        <p:grpSpPr bwMode="auto">
          <a:xfrm>
            <a:off x="4953000" y="1484824"/>
            <a:ext cx="4680520" cy="360000"/>
            <a:chOff x="229226" y="1563508"/>
            <a:chExt cx="9448174" cy="360000"/>
          </a:xfrm>
        </p:grpSpPr>
        <p:sp>
          <p:nvSpPr>
            <p:cNvPr id="9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특징 및 검토 대상 선정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TextBox 11"/>
          <p:cNvSpPr txBox="1"/>
          <p:nvPr/>
        </p:nvSpPr>
        <p:spPr>
          <a:xfrm>
            <a:off x="1208584" y="5898478"/>
            <a:ext cx="1103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Niche Player</a:t>
            </a:r>
            <a:endParaRPr lang="ko-KR" altLang="en-US" dirty="0" err="1"/>
          </a:p>
        </p:txBody>
      </p:sp>
      <p:sp>
        <p:nvSpPr>
          <p:cNvPr id="13" name="TextBox 12"/>
          <p:cNvSpPr txBox="1"/>
          <p:nvPr/>
        </p:nvSpPr>
        <p:spPr>
          <a:xfrm>
            <a:off x="1208584" y="2313306"/>
            <a:ext cx="1033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Challengers</a:t>
            </a:r>
            <a:endParaRPr kumimoji="1" lang="ko-KR" altLang="en-US" sz="1200" b="1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6499" y="5898478"/>
            <a:ext cx="970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eaLnBrk="0" fontAlgn="base" latinLnBrk="0" hangingPunct="0">
              <a:spcBef>
                <a:spcPct val="20000"/>
              </a:spcBef>
              <a:spcAft>
                <a:spcPct val="0"/>
              </a:spcAft>
              <a:defRPr kumimoji="1" sz="12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/>
              <a:t>Visionaries</a:t>
            </a:r>
            <a:endParaRPr lang="ko-KR" altLang="en-US" dirty="0" err="1"/>
          </a:p>
        </p:txBody>
      </p:sp>
      <p:sp>
        <p:nvSpPr>
          <p:cNvPr id="15" name="타원 14"/>
          <p:cNvSpPr/>
          <p:nvPr/>
        </p:nvSpPr>
        <p:spPr bwMode="auto">
          <a:xfrm>
            <a:off x="2776626" y="3356992"/>
            <a:ext cx="359371" cy="620038"/>
          </a:xfrm>
          <a:prstGeom prst="ellipse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 rot="16200000">
            <a:off x="3103781" y="3685079"/>
            <a:ext cx="359371" cy="898145"/>
          </a:xfrm>
          <a:prstGeom prst="ellipse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사각형 설명선 17"/>
          <p:cNvSpPr/>
          <p:nvPr/>
        </p:nvSpPr>
        <p:spPr bwMode="auto">
          <a:xfrm>
            <a:off x="3296816" y="2694609"/>
            <a:ext cx="1296144" cy="427212"/>
          </a:xfrm>
          <a:prstGeom prst="wedgeRectCallout">
            <a:avLst>
              <a:gd name="adj1" fmla="val -67846"/>
              <a:gd name="adj2" fmla="val 146235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In-Memory </a:t>
            </a: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부문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사각형 설명선 18"/>
          <p:cNvSpPr/>
          <p:nvPr/>
        </p:nvSpPr>
        <p:spPr bwMode="auto">
          <a:xfrm>
            <a:off x="3296816" y="3453405"/>
            <a:ext cx="1403772" cy="427212"/>
          </a:xfrm>
          <a:prstGeom prst="wedgeRectCallout">
            <a:avLst>
              <a:gd name="adj1" fmla="val -50107"/>
              <a:gd name="adj2" fmla="val 88762"/>
            </a:avLst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전통적 </a:t>
            </a:r>
            <a:r>
              <a:rPr kumimoji="1" lang="en-US" altLang="ko-KR" sz="12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kumimoji="1" lang="ko-KR" altLang="en-US" sz="12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부문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51238"/>
              </p:ext>
            </p:extLst>
          </p:nvPr>
        </p:nvGraphicFramePr>
        <p:xfrm>
          <a:off x="5028715" y="1988840"/>
          <a:ext cx="4532797" cy="2876047"/>
        </p:xfrm>
        <a:graphic>
          <a:graphicData uri="http://schemas.openxmlformats.org/drawingml/2006/table">
            <a:tbl>
              <a:tblPr/>
              <a:tblGrid>
                <a:gridCol w="1004405"/>
                <a:gridCol w="848129"/>
                <a:gridCol w="2680263"/>
              </a:tblGrid>
              <a:tr h="809969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In-Memory</a:t>
                      </a:r>
                      <a:b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Solution</a:t>
                      </a:r>
                      <a:endParaRPr lang="ko-KR" altLang="en-US" sz="1200" b="1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 latinLnBrk="0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indent="-87313" algn="l" defTabSz="914400" rtl="0" eaLnBrk="1" fontAlgn="ctr" latinLnBrk="0" hangingPunct="1">
                        <a:buFont typeface="Wingdings" pitchFamily="2" charset="2"/>
                        <a:buChar char="§"/>
                      </a:pP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전통적인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BI </a:t>
                      </a:r>
                      <a:r>
                        <a:rPr lang="ko-KR" altLang="en-US" sz="1100" b="0" i="0" u="none" strike="noStrike" kern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플랫폼보다 직관적인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100" b="0" i="0" u="none" strike="noStrike" kern="120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대화형 분석구축 용이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174625" indent="-87313" algn="l" defTabSz="914400" rtl="0" eaLnBrk="1" fontAlgn="ctr" latinLnBrk="0" hangingPunct="1">
                        <a:buFont typeface="Wingdings" pitchFamily="2" charset="2"/>
                        <a:buChar char="§"/>
                      </a:pPr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In-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Memory </a:t>
                      </a:r>
                      <a:r>
                        <a:rPr lang="ko-KR" altLang="en-US" sz="1100" b="0" i="0" u="none" strike="noStrike" kern="1200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사용으로 조회속도가 상대적으로 우위에 있음</a:t>
                      </a:r>
                      <a:endParaRPr lang="ko-KR" altLang="en-US" sz="1100" b="0" i="0" u="none" strike="noStrike" kern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03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 latinLnBrk="0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indent="-87313" algn="l" defTabSz="914400" rtl="0" eaLnBrk="1" fontAlgn="ctr" latinLnBrk="0" hangingPunct="1">
                        <a:buFont typeface="Wingdings" pitchFamily="2" charset="2"/>
                        <a:buChar char="§"/>
                      </a:pPr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In-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Memory</a:t>
                      </a:r>
                      <a:r>
                        <a:rPr lang="ko-KR" altLang="en-US" sz="1100" b="0" i="0" u="none" strike="noStrike" kern="1200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사용으로 인하여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100" b="0" i="0" u="none" strike="noStrike" kern="1200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In-Memory</a:t>
                      </a:r>
                      <a:r>
                        <a:rPr lang="ko-KR" altLang="en-US" sz="1100" b="0" i="0" u="none" strike="noStrike" kern="1200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로딩 한계가 시스템의 한계로 작용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1653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전통적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BI</a:t>
                      </a:r>
                      <a:b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Solution</a:t>
                      </a:r>
                      <a:endParaRPr lang="ko-KR" altLang="en-US" sz="1200" b="1" i="0" u="none" strike="noStrike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rtl="0" fontAlgn="ctr" latinLnBrk="0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 latinLnBrk="0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indent="-87313" algn="l" rtl="0" fontAlgn="ctr" latinLnBrk="0">
                        <a:buFont typeface="Wingdings" pitchFamily="2" charset="2"/>
                        <a:buChar char="§"/>
                      </a:pP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Enterprise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환경의 요구사항에 맞추어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end-to-end BI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플랫폼을 제공 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4625" indent="-87313" algn="l" rtl="0" fontAlgn="ctr" latinLnBrk="0">
                        <a:buFont typeface="Wingdings" pitchFamily="2" charset="2"/>
                        <a:buChar char="§"/>
                      </a:pP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LGE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상대적으로 많은 레퍼런스 보유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EDW – SAP BO, NPT,BEST DW – MSTR</a:t>
                      </a:r>
                      <a:b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HR Index, Weekly – BI Matrix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4113">
                <a:tc vMerge="1">
                  <a:txBody>
                    <a:bodyPr/>
                    <a:lstStyle/>
                    <a:p>
                      <a:pPr algn="ctr" rtl="0" fontAlgn="ctr" latinLnBrk="0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 latinLnBrk="0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25" indent="-87313" algn="l" rtl="0" fontAlgn="ctr" latinLnBrk="0">
                        <a:buFont typeface="Wingdings" pitchFamily="2" charset="2"/>
                        <a:buChar char="§"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상대적으로 고비용이며 조회속도가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DBMS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성능에 종속적임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53000" y="5157192"/>
            <a:ext cx="4608513" cy="13180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tx1"/>
                </a:solidFill>
              </a:rPr>
              <a:t>성능 및 구현에 대한 검토필요 시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Leader Group</a:t>
            </a:r>
            <a:r>
              <a:rPr lang="ko-KR" altLang="en-US" sz="1400" b="1" smtClean="0">
                <a:solidFill>
                  <a:schemeClr val="tx1"/>
                </a:solidFill>
              </a:rPr>
              <a:t>중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ko-KR" altLang="en-US" sz="1400" b="1" smtClean="0">
                <a:solidFill>
                  <a:schemeClr val="tx1"/>
                </a:solidFill>
              </a:rPr>
              <a:t>대표 솔루션으로 핵심요구사항 검증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en-US" altLang="ko-KR" sz="1200" dirty="0" smtClean="0">
                <a:solidFill>
                  <a:schemeClr val="tx1"/>
                </a:solidFill>
              </a:rPr>
              <a:t>In-Memory </a:t>
            </a:r>
            <a:r>
              <a:rPr lang="ko-KR" altLang="en-US" sz="1200" smtClean="0">
                <a:solidFill>
                  <a:schemeClr val="tx1"/>
                </a:solidFill>
              </a:rPr>
              <a:t>부문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smtClean="0">
                <a:solidFill>
                  <a:schemeClr val="tx1"/>
                </a:solidFill>
              </a:rPr>
              <a:t>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전통적 </a:t>
            </a:r>
            <a:r>
              <a:rPr lang="en-US" altLang="ko-KR" sz="1200" dirty="0" smtClean="0">
                <a:solidFill>
                  <a:schemeClr val="tx1"/>
                </a:solidFill>
              </a:rPr>
              <a:t>BI</a:t>
            </a:r>
            <a:r>
              <a:rPr lang="ko-KR" altLang="en-US" sz="1200" smtClean="0">
                <a:solidFill>
                  <a:schemeClr val="tx1"/>
                </a:solidFill>
              </a:rPr>
              <a:t> 부문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smtClean="0">
                <a:solidFill>
                  <a:schemeClr val="tx1"/>
                </a:solidFill>
              </a:rPr>
              <a:t>개 </a:t>
            </a:r>
            <a:r>
              <a:rPr lang="en-US" altLang="ko-KR" sz="1200" dirty="0" smtClean="0">
                <a:solidFill>
                  <a:schemeClr val="tx1"/>
                </a:solidFill>
              </a:rPr>
              <a:t>Solution </a:t>
            </a:r>
            <a:r>
              <a:rPr lang="ko-KR" altLang="en-US" sz="1200" smtClean="0">
                <a:solidFill>
                  <a:schemeClr val="tx1"/>
                </a:solidFill>
              </a:rPr>
              <a:t>선정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6. To-Be </a:t>
            </a:r>
            <a:r>
              <a:rPr lang="ko-KR" altLang="en-US" sz="1600" dirty="0" smtClean="0"/>
              <a:t>시스템 정의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04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6.7 </a:t>
            </a:r>
            <a:r>
              <a:rPr lang="ko-KR" altLang="en-US" dirty="0" smtClean="0"/>
              <a:t>다차원분석 활용 사용자 분석방안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구매담당자의 저 부가가치 업무를 제거하고 고부가가치 분석업무 </a:t>
            </a:r>
            <a:r>
              <a:rPr lang="ko-KR" altLang="en-US" dirty="0"/>
              <a:t>수행을 위하여</a:t>
            </a:r>
            <a:r>
              <a:rPr lang="en-US" altLang="ko-KR" dirty="0"/>
              <a:t>, </a:t>
            </a:r>
            <a:r>
              <a:rPr lang="ko-KR" altLang="en-US">
                <a:solidFill>
                  <a:prstClr val="black"/>
                </a:solidFill>
              </a:rPr>
              <a:t>스스로 분석할 수 있는 </a:t>
            </a:r>
            <a:r>
              <a:rPr lang="ko-KR" altLang="en-US"/>
              <a:t>비정형 리포트의 업무 활용을 </a:t>
            </a:r>
            <a:r>
              <a:rPr lang="ko-KR" altLang="en-US" smtClean="0"/>
              <a:t>강화함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 bwMode="auto">
          <a:xfrm>
            <a:off x="2187023" y="1476647"/>
            <a:ext cx="5544617" cy="360000"/>
            <a:chOff x="229226" y="1563508"/>
            <a:chExt cx="9448174" cy="360000"/>
          </a:xfrm>
        </p:grpSpPr>
        <p:sp>
          <p:nvSpPr>
            <p:cNvPr id="5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다차원분석 중심 정보 활용 강화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직사각형 6"/>
          <p:cNvSpPr/>
          <p:nvPr/>
        </p:nvSpPr>
        <p:spPr bwMode="auto">
          <a:xfrm>
            <a:off x="1508986" y="3694308"/>
            <a:ext cx="1620000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400" b="1" dirty="0">
                <a:latin typeface="+mn-ea"/>
              </a:rPr>
              <a:t>수작업 </a:t>
            </a:r>
            <a:r>
              <a:rPr lang="ko-KR" altLang="en-US" sz="1400" b="1" dirty="0" smtClean="0">
                <a:latin typeface="+mn-ea"/>
              </a:rPr>
              <a:t>수행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smtClean="0">
                <a:latin typeface="+mn-ea"/>
              </a:rPr>
              <a:t>및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IT</a:t>
            </a:r>
            <a:r>
              <a:rPr lang="ko-KR" altLang="en-US" sz="1400" b="1" smtClean="0">
                <a:latin typeface="+mn-ea"/>
              </a:rPr>
              <a:t>에 요청 </a:t>
            </a:r>
            <a:endParaRPr lang="en-US" altLang="ko-KR" sz="1400" b="1" dirty="0" smtClean="0"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046291"/>
              </p:ext>
            </p:extLst>
          </p:nvPr>
        </p:nvGraphicFramePr>
        <p:xfrm>
          <a:off x="667658" y="4914182"/>
          <a:ext cx="8677830" cy="1448576"/>
        </p:xfrm>
        <a:graphic>
          <a:graphicData uri="http://schemas.openxmlformats.org/drawingml/2006/table">
            <a:tbl>
              <a:tblPr/>
              <a:tblGrid>
                <a:gridCol w="2539936"/>
                <a:gridCol w="3164301"/>
                <a:gridCol w="2973593"/>
              </a:tblGrid>
              <a:tr h="39320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9471" marR="9471" marT="947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리포트 활용 방법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471" marR="9471" marT="947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리포트 생성 기간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471" marR="9471" marT="947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65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수작업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471" marR="9471" marT="947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FontTx/>
                        <a:buNone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D/L</a:t>
                      </a:r>
                      <a:b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및 수작업 집계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947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수일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471" marR="9471" marT="947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88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다차원 분석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471" marR="9471" marT="947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FontTx/>
                        <a:buNone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원하는 정보를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fontAlgn="ctr">
                        <a:buFontTx/>
                        <a:buNone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다양하게 분석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가공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72000" marT="947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 분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수시간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471" marR="9471" marT="947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 Box 65"/>
          <p:cNvSpPr txBox="1">
            <a:spLocks noChangeArrowheads="1"/>
          </p:cNvSpPr>
          <p:nvPr/>
        </p:nvSpPr>
        <p:spPr bwMode="auto">
          <a:xfrm>
            <a:off x="3465281" y="4475689"/>
            <a:ext cx="306846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latinLnBrk="0" hangingPunct="0">
              <a:lnSpc>
                <a:spcPct val="100000"/>
              </a:lnSpc>
            </a:pPr>
            <a:r>
              <a:rPr lang="ko-KR" altLang="en-US" sz="1200" b="1" u="sng" dirty="0" smtClean="0">
                <a:solidFill>
                  <a:srgbClr val="000000"/>
                </a:solidFill>
                <a:latin typeface="+mn-ea"/>
                <a:ea typeface="+mn-ea"/>
              </a:rPr>
              <a:t>다차원 분석의 효율성 </a:t>
            </a:r>
            <a:r>
              <a:rPr lang="en-US" altLang="ko-KR" sz="1200" b="1" u="sng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200" b="1" u="sng" smtClean="0">
                <a:solidFill>
                  <a:srgbClr val="000000"/>
                </a:solidFill>
                <a:latin typeface="+mn-ea"/>
              </a:rPr>
              <a:t>수작업</a:t>
            </a:r>
            <a:r>
              <a:rPr lang="ko-KR" altLang="en-US" sz="1200" b="1" u="sng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200" b="1" u="sng" dirty="0" smtClean="0">
                <a:solidFill>
                  <a:srgbClr val="000000"/>
                </a:solidFill>
                <a:latin typeface="+mn-ea"/>
                <a:ea typeface="+mn-ea"/>
              </a:rPr>
              <a:t>vs. </a:t>
            </a:r>
            <a:r>
              <a:rPr lang="ko-KR" altLang="en-US" sz="1200" b="1" u="sng" smtClean="0">
                <a:solidFill>
                  <a:srgbClr val="000000"/>
                </a:solidFill>
                <a:latin typeface="+mn-ea"/>
              </a:rPr>
              <a:t>다차원</a:t>
            </a:r>
            <a:r>
              <a:rPr lang="en-US" altLang="ko-KR" sz="1200" b="1" u="sng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200" b="1" u="sng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Text Box 65"/>
          <p:cNvSpPr txBox="1">
            <a:spLocks noChangeArrowheads="1"/>
          </p:cNvSpPr>
          <p:nvPr/>
        </p:nvSpPr>
        <p:spPr bwMode="auto">
          <a:xfrm>
            <a:off x="2318298" y="2091625"/>
            <a:ext cx="1524776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latinLnBrk="0" hangingPunct="0">
              <a:lnSpc>
                <a:spcPct val="100000"/>
              </a:lnSpc>
            </a:pPr>
            <a:r>
              <a:rPr lang="ko-KR" altLang="en-US" sz="1200" b="1" u="sng" dirty="0" smtClean="0">
                <a:solidFill>
                  <a:srgbClr val="000000"/>
                </a:solidFill>
                <a:latin typeface="+mn-ea"/>
                <a:ea typeface="+mn-ea"/>
              </a:rPr>
              <a:t>일하는 방식의 변화</a:t>
            </a:r>
            <a:endParaRPr lang="ko-KR" altLang="en-US" sz="1200" b="1" u="sng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3381364" y="2895179"/>
            <a:ext cx="283308" cy="1160708"/>
          </a:xfrm>
          <a:prstGeom prst="rightArrow">
            <a:avLst>
              <a:gd name="adj1" fmla="val 47778"/>
              <a:gd name="adj2" fmla="val 68518"/>
            </a:avLst>
          </a:prstGeom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800" dirty="0" smtClean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19280" y="3574684"/>
            <a:ext cx="2520000" cy="554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600"/>
              </a:spcBef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리포트 생성시간 절감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719279" y="2780928"/>
            <a:ext cx="2520000" cy="5544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600"/>
              </a:spcBef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정보 분석역량 강화</a:t>
            </a:r>
          </a:p>
        </p:txBody>
      </p:sp>
      <p:sp>
        <p:nvSpPr>
          <p:cNvPr id="14" name="Text Box 65"/>
          <p:cNvSpPr txBox="1">
            <a:spLocks noChangeArrowheads="1"/>
          </p:cNvSpPr>
          <p:nvPr/>
        </p:nvSpPr>
        <p:spPr bwMode="auto">
          <a:xfrm>
            <a:off x="7517402" y="2145080"/>
            <a:ext cx="854721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latinLnBrk="0" hangingPunct="0">
              <a:lnSpc>
                <a:spcPct val="100000"/>
              </a:lnSpc>
            </a:pPr>
            <a:r>
              <a:rPr lang="ko-KR" altLang="en-US" sz="1200" b="1" u="sng" dirty="0" smtClean="0">
                <a:solidFill>
                  <a:srgbClr val="000000"/>
                </a:solidFill>
                <a:latin typeface="+mn-ea"/>
                <a:ea typeface="+mn-ea"/>
              </a:rPr>
              <a:t>기대 효과</a:t>
            </a:r>
            <a:endParaRPr lang="ko-KR" altLang="en-US" sz="1200" b="1" u="sng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1508986" y="2787295"/>
            <a:ext cx="1620000" cy="737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400" b="1" smtClean="0">
                <a:latin typeface="+mn-ea"/>
                <a:ea typeface="+mn-ea"/>
              </a:rPr>
              <a:t>엑셀 활용</a:t>
            </a:r>
            <a:r>
              <a:rPr lang="en-US" altLang="ko-KR" sz="1400" b="1" dirty="0" smtClean="0">
                <a:latin typeface="+mn-ea"/>
                <a:ea typeface="+mn-ea"/>
              </a:rPr>
              <a:t/>
            </a:r>
            <a:br>
              <a:rPr lang="en-US" altLang="ko-KR" sz="1400" b="1" dirty="0" smtClean="0">
                <a:latin typeface="+mn-ea"/>
                <a:ea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중심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35736" y="2472466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As-Is </a:t>
            </a:r>
            <a:r>
              <a:rPr lang="ko-KR" altLang="en-US" sz="1200" b="1" dirty="0" smtClean="0">
                <a:latin typeface="+mn-ea"/>
              </a:rPr>
              <a:t>업무분석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891745" y="2787295"/>
            <a:ext cx="1620000" cy="737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400" b="1" smtClean="0">
                <a:latin typeface="+mn-ea"/>
              </a:rPr>
              <a:t>다차원분석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ko-KR" altLang="en-US" sz="1400" b="1" dirty="0" smtClean="0">
                <a:latin typeface="+mn-ea"/>
                <a:ea typeface="+mn-ea"/>
              </a:rPr>
              <a:t>중심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24306" y="2472466"/>
            <a:ext cx="127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To-Be </a:t>
            </a:r>
            <a:r>
              <a:rPr lang="ko-KR" altLang="en-US" sz="1200" b="1" dirty="0" smtClean="0">
                <a:latin typeface="+mn-ea"/>
              </a:rPr>
              <a:t>업무분석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735714" y="2774901"/>
            <a:ext cx="571504" cy="7682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200" b="1" dirty="0" smtClean="0">
                <a:latin typeface="+mn-ea"/>
              </a:rPr>
              <a:t>분석</a:t>
            </a:r>
            <a:endParaRPr lang="en-US" altLang="ko-KR" sz="1200" b="1" dirty="0" smtClean="0">
              <a:latin typeface="+mn-ea"/>
            </a:endParaRPr>
          </a:p>
          <a:p>
            <a:pPr algn="ctr"/>
            <a:r>
              <a:rPr lang="ko-KR" altLang="en-US" sz="1200" b="1" dirty="0" smtClean="0">
                <a:latin typeface="+mn-ea"/>
              </a:rPr>
              <a:t>도구</a:t>
            </a: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735714" y="3658589"/>
            <a:ext cx="571504" cy="5715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200" b="1" dirty="0" smtClean="0">
                <a:latin typeface="+mn-ea"/>
                <a:ea typeface="+mn-ea"/>
              </a:rPr>
              <a:t>분석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1200" b="1" dirty="0" smtClean="0">
                <a:latin typeface="+mn-ea"/>
                <a:ea typeface="+mn-ea"/>
              </a:rPr>
              <a:t>모습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3891745" y="3694308"/>
            <a:ext cx="1620000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lvl="0" algn="ctr"/>
            <a:r>
              <a:rPr lang="ko-KR" altLang="en-US" sz="1400" b="1" dirty="0" smtClean="0">
                <a:latin typeface="+mn-ea"/>
              </a:rPr>
              <a:t>스스로 분석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24" name="이등변 삼각형 23"/>
          <p:cNvSpPr/>
          <p:nvPr/>
        </p:nvSpPr>
        <p:spPr bwMode="auto">
          <a:xfrm rot="5400000">
            <a:off x="5300665" y="3300694"/>
            <a:ext cx="1714512" cy="28575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800" dirty="0" smtClean="0">
              <a:latin typeface="+mn-ea"/>
              <a:ea typeface="+mn-ea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6. To-Be </a:t>
            </a:r>
            <a:r>
              <a:rPr lang="ko-KR" altLang="en-US" sz="1600" dirty="0" smtClean="0"/>
              <a:t>시스템 정의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81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폭증이 예상되는 비정형 보고서의 운영을 위하여 삭제리스트의 선정은 </a:t>
            </a:r>
            <a:r>
              <a:rPr lang="ko-KR" altLang="en-US" dirty="0"/>
              <a:t>원천소스인 </a:t>
            </a:r>
            <a:r>
              <a:rPr lang="en-US" altLang="ko-KR" dirty="0"/>
              <a:t>Fact Table </a:t>
            </a:r>
            <a:r>
              <a:rPr lang="ko-KR" altLang="en-US"/>
              <a:t>활용 분석을 통해 선정함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6.8 </a:t>
            </a:r>
            <a:r>
              <a:rPr lang="ko-KR" altLang="en-US" dirty="0" smtClean="0"/>
              <a:t>다차원분석 활용 운영방안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6191762" y="2797994"/>
            <a:ext cx="3286148" cy="2786082"/>
          </a:xfrm>
          <a:prstGeom prst="rect">
            <a:avLst/>
          </a:prstGeom>
          <a:solidFill>
            <a:srgbClr val="FFFFFF">
              <a:alpha val="50196"/>
            </a:srgbClr>
          </a:solidFill>
          <a:ln w="9525" cap="flat" cmpd="sng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/>
            <a:tailEnd/>
          </a:ln>
          <a:effectLst/>
        </p:spPr>
        <p:txBody>
          <a:bodyPr wrap="none" rtlCol="0" anchor="t"/>
          <a:lstStyle/>
          <a:p>
            <a:pPr algn="r"/>
            <a:endParaRPr lang="ko-KR" altLang="en-US" sz="1200" b="1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cxnSp>
        <p:nvCxnSpPr>
          <p:cNvPr id="6" name="직선 화살표 연결선 5"/>
          <p:cNvCxnSpPr>
            <a:stCxn id="37" idx="1"/>
            <a:endCxn id="19" idx="0"/>
          </p:cNvCxnSpPr>
          <p:nvPr/>
        </p:nvCxnSpPr>
        <p:spPr>
          <a:xfrm rot="5400000">
            <a:off x="1328659" y="3470755"/>
            <a:ext cx="630692" cy="50847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19" idx="0"/>
          </p:cNvCxnSpPr>
          <p:nvPr/>
        </p:nvCxnSpPr>
        <p:spPr>
          <a:xfrm rot="10800000" flipV="1">
            <a:off x="1389770" y="3468832"/>
            <a:ext cx="2286016" cy="571504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 flipH="1" flipV="1">
            <a:off x="2953782" y="4197578"/>
            <a:ext cx="1794854" cy="176678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40" idx="2"/>
          </p:cNvCxnSpPr>
          <p:nvPr/>
        </p:nvCxnSpPr>
        <p:spPr>
          <a:xfrm rot="5400000" flipH="1" flipV="1">
            <a:off x="3211639" y="3411759"/>
            <a:ext cx="723284" cy="676746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6200000" flipV="1">
            <a:off x="2996193" y="4445695"/>
            <a:ext cx="2509234" cy="394824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 bwMode="auto">
          <a:xfrm>
            <a:off x="2247026" y="3769097"/>
            <a:ext cx="2651950" cy="1162049"/>
          </a:xfrm>
          <a:prstGeom prst="rect">
            <a:avLst/>
          </a:prstGeom>
          <a:solidFill>
            <a:srgbClr val="FFFFFF">
              <a:alpha val="50196"/>
            </a:srgbClr>
          </a:solidFill>
          <a:ln w="9525" cap="flat" cmpd="sng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/>
            <a:tailEnd/>
          </a:ln>
          <a:effectLst/>
        </p:spPr>
        <p:txBody>
          <a:bodyPr wrap="none" rtlCol="0" anchor="t"/>
          <a:lstStyle/>
          <a:p>
            <a:pPr algn="r"/>
            <a:r>
              <a:rPr lang="ko-KR" altLang="en-US" sz="1200" b="1" dirty="0" smtClean="0">
                <a:solidFill>
                  <a:schemeClr val="tx2"/>
                </a:solidFill>
                <a:latin typeface="+mn-ea"/>
                <a:ea typeface="+mn-ea"/>
              </a:rPr>
              <a:t>논리적 데이터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6047746" y="1955252"/>
            <a:ext cx="3557394" cy="4513976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800" dirty="0" smtClean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78180" y="2098128"/>
            <a:ext cx="3000396" cy="565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>
              <a:spcBef>
                <a:spcPts val="300"/>
              </a:spcBef>
            </a:pPr>
            <a:r>
              <a:rPr lang="ko-KR" altLang="en-US" sz="1400" b="1" dirty="0" err="1" smtClean="0">
                <a:latin typeface="+mn-ea"/>
              </a:rPr>
              <a:t>리포트별</a:t>
            </a:r>
            <a:r>
              <a:rPr lang="ko-KR" altLang="en-US" sz="1400" b="1" dirty="0" smtClean="0">
                <a:latin typeface="+mn-ea"/>
              </a:rPr>
              <a:t> 삭제리스트 선정</a:t>
            </a:r>
            <a:endParaRPr lang="en-US" altLang="ko-KR" sz="1400" b="1" dirty="0" smtClean="0">
              <a:latin typeface="+mn-ea"/>
            </a:endParaRPr>
          </a:p>
        </p:txBody>
      </p:sp>
      <p:sp>
        <p:nvSpPr>
          <p:cNvPr id="15" name="순서도: 자기 디스크 14"/>
          <p:cNvSpPr/>
          <p:nvPr/>
        </p:nvSpPr>
        <p:spPr bwMode="auto">
          <a:xfrm>
            <a:off x="1676524" y="5111906"/>
            <a:ext cx="1071570" cy="57150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tIns="144000"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Fact Table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A</a:t>
            </a:r>
            <a:endParaRPr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342009" y="1955252"/>
            <a:ext cx="4610991" cy="4500594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ko-KR" altLang="en-US" sz="800" dirty="0" smtClean="0">
              <a:latin typeface="+mn-ea"/>
              <a:ea typeface="+mn-ea"/>
            </a:endParaRPr>
          </a:p>
        </p:txBody>
      </p:sp>
      <p:sp>
        <p:nvSpPr>
          <p:cNvPr id="17" name="순서도: 자기 디스크 16"/>
          <p:cNvSpPr/>
          <p:nvPr/>
        </p:nvSpPr>
        <p:spPr bwMode="auto">
          <a:xfrm>
            <a:off x="2983112" y="5111906"/>
            <a:ext cx="1071570" cy="57150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tIns="144000"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Fact Table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B</a:t>
            </a:r>
            <a:endParaRPr lang="ko-KR" altLang="en-US" sz="1200" b="1" dirty="0" smtClean="0">
              <a:latin typeface="+mn-ea"/>
              <a:ea typeface="+mn-ea"/>
            </a:endParaRPr>
          </a:p>
        </p:txBody>
      </p:sp>
      <p:sp>
        <p:nvSpPr>
          <p:cNvPr id="18" name="정육면체 17"/>
          <p:cNvSpPr/>
          <p:nvPr/>
        </p:nvSpPr>
        <p:spPr bwMode="auto">
          <a:xfrm>
            <a:off x="2562938" y="4040336"/>
            <a:ext cx="1214446" cy="642942"/>
          </a:xfrm>
          <a:prstGeom prst="cube">
            <a:avLst/>
          </a:prstGeom>
          <a:solidFill>
            <a:schemeClr val="bg1"/>
          </a:solidFill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200" b="1" dirty="0" smtClean="0">
                <a:latin typeface="+mn-ea"/>
              </a:rPr>
              <a:t>비정형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dirty="0" err="1" smtClean="0">
                <a:latin typeface="+mn-ea"/>
              </a:rPr>
              <a:t>데이터셋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889704" y="4040336"/>
            <a:ext cx="1000132" cy="642942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200" b="1" dirty="0" smtClean="0">
                <a:latin typeface="+mn-ea"/>
              </a:rPr>
              <a:t>지표</a:t>
            </a:r>
            <a:r>
              <a:rPr lang="en-US" altLang="ko-KR" sz="1200" b="1" dirty="0" smtClean="0">
                <a:latin typeface="+mn-ea"/>
              </a:rPr>
              <a:t>/ </a:t>
            </a:r>
            <a:r>
              <a:rPr lang="ko-KR" altLang="en-US" sz="1200" b="1" dirty="0" smtClean="0">
                <a:latin typeface="+mn-ea"/>
              </a:rPr>
              <a:t>관점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9664" y="42704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48292" y="526816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6458" y="526816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3" name="순서도: 자기 디스크 22"/>
          <p:cNvSpPr/>
          <p:nvPr/>
        </p:nvSpPr>
        <p:spPr bwMode="auto">
          <a:xfrm>
            <a:off x="3461472" y="5826286"/>
            <a:ext cx="1071570" cy="571504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tIns="144000" rtlCol="0" anchor="ctr"/>
          <a:lstStyle/>
          <a:p>
            <a:pPr algn="ctr"/>
            <a:r>
              <a:rPr lang="en-US" altLang="ko-KR" sz="1100" b="1" dirty="0" smtClean="0">
                <a:latin typeface="+mn-ea"/>
              </a:rPr>
              <a:t>(Base)</a:t>
            </a:r>
            <a:br>
              <a:rPr lang="en-US" altLang="ko-KR" sz="1100" b="1" dirty="0" smtClean="0">
                <a:latin typeface="+mn-ea"/>
              </a:rPr>
            </a:br>
            <a:r>
              <a:rPr lang="en-US" altLang="ko-KR" sz="1100" b="1" dirty="0" smtClean="0">
                <a:latin typeface="+mn-ea"/>
              </a:rPr>
              <a:t>Fact Table C</a:t>
            </a:r>
            <a:endParaRPr lang="ko-KR" altLang="en-US" sz="1100" b="1" dirty="0" smtClean="0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6920" y="58977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401756" y="2040072"/>
            <a:ext cx="357190" cy="1571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ffectLst/>
        </p:spPr>
        <p:txBody>
          <a:bodyPr vert="eaVert" wrap="none"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리포트</a:t>
            </a:r>
            <a:endParaRPr lang="ko-KR" altLang="en-US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04152" y="3754584"/>
            <a:ext cx="357190" cy="26432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ffectLst/>
        </p:spPr>
        <p:txBody>
          <a:bodyPr vert="eaVert" wrap="none" lIns="0" tIns="0" rIns="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데이터</a:t>
            </a:r>
          </a:p>
        </p:txBody>
      </p:sp>
      <p:cxnSp>
        <p:nvCxnSpPr>
          <p:cNvPr id="27" name="직선 화살표 연결선 26"/>
          <p:cNvCxnSpPr>
            <a:endCxn id="18" idx="3"/>
          </p:cNvCxnSpPr>
          <p:nvPr/>
        </p:nvCxnSpPr>
        <p:spPr>
          <a:xfrm flipV="1">
            <a:off x="2559913" y="4683278"/>
            <a:ext cx="529880" cy="477830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8" idx="3"/>
          </p:cNvCxnSpPr>
          <p:nvPr/>
        </p:nvCxnSpPr>
        <p:spPr>
          <a:xfrm rot="10800000">
            <a:off x="3089793" y="4683279"/>
            <a:ext cx="689320" cy="506859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7" idx="3"/>
          </p:cNvCxnSpPr>
          <p:nvPr/>
        </p:nvCxnSpPr>
        <p:spPr>
          <a:xfrm rot="10800000">
            <a:off x="3518897" y="5683410"/>
            <a:ext cx="514080" cy="272708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89836" y="42704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rot="16200000" flipV="1">
            <a:off x="2037427" y="3535555"/>
            <a:ext cx="704171" cy="427849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대각선 방향의 모서리가 둥근 사각형 32"/>
          <p:cNvSpPr/>
          <p:nvPr/>
        </p:nvSpPr>
        <p:spPr bwMode="auto">
          <a:xfrm>
            <a:off x="1128846" y="2421219"/>
            <a:ext cx="1100707" cy="766443"/>
          </a:xfrm>
          <a:prstGeom prst="round2DiagRect">
            <a:avLst/>
          </a:prstGeom>
          <a:solidFill>
            <a:schemeClr val="bg1"/>
          </a:solidFill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200" b="1" dirty="0" smtClean="0">
                <a:latin typeface="+mn-ea"/>
              </a:rPr>
              <a:t>비정형 리포트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1808" y="2740984"/>
            <a:ext cx="288847" cy="30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01385" y="2774027"/>
            <a:ext cx="288847" cy="304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6" name="대각선 방향의 모서리가 둥근 사각형 35"/>
          <p:cNvSpPr/>
          <p:nvPr/>
        </p:nvSpPr>
        <p:spPr bwMode="auto">
          <a:xfrm>
            <a:off x="1232940" y="2528089"/>
            <a:ext cx="1100707" cy="766443"/>
          </a:xfrm>
          <a:prstGeom prst="round2DiagRect">
            <a:avLst/>
          </a:prstGeom>
          <a:solidFill>
            <a:schemeClr val="bg1"/>
          </a:solidFill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200" b="1" dirty="0" smtClean="0">
                <a:latin typeface="+mn-ea"/>
              </a:rPr>
              <a:t>비정형 리포트</a:t>
            </a:r>
          </a:p>
        </p:txBody>
      </p:sp>
      <p:sp>
        <p:nvSpPr>
          <p:cNvPr id="37" name="대각선 방향의 모서리가 둥근 사각형 36"/>
          <p:cNvSpPr/>
          <p:nvPr/>
        </p:nvSpPr>
        <p:spPr bwMode="auto">
          <a:xfrm>
            <a:off x="1347886" y="2643201"/>
            <a:ext cx="1100707" cy="766443"/>
          </a:xfrm>
          <a:prstGeom prst="round2DiagRect">
            <a:avLst/>
          </a:prstGeom>
          <a:solidFill>
            <a:schemeClr val="bg1"/>
          </a:solidFill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200" b="1" dirty="0" smtClean="0">
                <a:latin typeface="+mn-ea"/>
              </a:rPr>
              <a:t>비정형 리포트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3506130" y="2397262"/>
            <a:ext cx="1274503" cy="76644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200" b="1" smtClean="0">
                <a:latin typeface="+mn-ea"/>
              </a:rPr>
              <a:t>정형 리포트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390266" y="2515176"/>
            <a:ext cx="1274503" cy="76644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200" b="1" smtClean="0">
                <a:latin typeface="+mn-ea"/>
              </a:rPr>
              <a:t>정형 리포트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274402" y="2622047"/>
            <a:ext cx="1274503" cy="76644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200" b="1" smtClean="0">
                <a:latin typeface="+mn-ea"/>
              </a:rPr>
              <a:t>정형 리포트</a:t>
            </a:r>
            <a:endParaRPr lang="ko-KR" altLang="en-US" sz="1200" b="1" dirty="0" smtClean="0">
              <a:latin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231268" y="2883946"/>
            <a:ext cx="3147308" cy="2571768"/>
            <a:chOff x="6163410" y="1857364"/>
            <a:chExt cx="3147308" cy="2985480"/>
          </a:xfrm>
        </p:grpSpPr>
        <p:sp>
          <p:nvSpPr>
            <p:cNvPr id="42" name="직사각형 41"/>
            <p:cNvSpPr/>
            <p:nvPr/>
          </p:nvSpPr>
          <p:spPr>
            <a:xfrm>
              <a:off x="6310322" y="1928802"/>
              <a:ext cx="3000396" cy="565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>
                <a:spcBef>
                  <a:spcPts val="300"/>
                </a:spcBef>
              </a:pPr>
              <a:r>
                <a:rPr lang="ko-KR" altLang="en-US" sz="1400" b="1" dirty="0" smtClean="0">
                  <a:latin typeface="+mn-ea"/>
                </a:rPr>
                <a:t>최근 </a:t>
              </a:r>
              <a:r>
                <a:rPr lang="en-US" altLang="ko-KR" sz="1400" b="1" dirty="0" smtClean="0">
                  <a:latin typeface="+mn-ea"/>
                </a:rPr>
                <a:t>1</a:t>
              </a:r>
              <a:r>
                <a:rPr lang="ko-KR" altLang="en-US" sz="1400" b="1" dirty="0" smtClean="0">
                  <a:latin typeface="+mn-ea"/>
                </a:rPr>
                <a:t>년간 총 조회건수 </a:t>
              </a:r>
              <a:r>
                <a:rPr lang="en-US" altLang="ko-KR" sz="1400" b="1" dirty="0" smtClean="0">
                  <a:latin typeface="+mn-ea"/>
                </a:rPr>
                <a:t>0</a:t>
              </a:r>
              <a:r>
                <a:rPr lang="ko-KR" altLang="en-US" sz="1400" b="1" dirty="0" smtClean="0">
                  <a:latin typeface="+mn-ea"/>
                </a:rPr>
                <a:t>건인 </a:t>
              </a:r>
              <a:r>
                <a:rPr lang="en-US" altLang="ko-KR" sz="1400" b="1" dirty="0" smtClean="0">
                  <a:latin typeface="+mn-ea"/>
                </a:rPr>
                <a:t/>
              </a:r>
              <a:br>
                <a:rPr lang="en-US" altLang="ko-KR" sz="1400" b="1" dirty="0" smtClean="0">
                  <a:latin typeface="+mn-ea"/>
                </a:rPr>
              </a:br>
              <a:r>
                <a:rPr lang="en-US" altLang="ko-KR" sz="1400" b="1" dirty="0" smtClean="0">
                  <a:latin typeface="+mn-ea"/>
                </a:rPr>
                <a:t>Fact Table (DB</a:t>
              </a:r>
              <a:r>
                <a:rPr lang="ko-KR" altLang="en-US" sz="1400" b="1" dirty="0" smtClean="0">
                  <a:latin typeface="+mn-ea"/>
                </a:rPr>
                <a:t>정보</a:t>
              </a:r>
              <a:r>
                <a:rPr lang="en-US" altLang="ko-KR" sz="1400" b="1" dirty="0" smtClean="0">
                  <a:latin typeface="+mn-ea"/>
                </a:rPr>
                <a:t>) </a:t>
              </a:r>
              <a:r>
                <a:rPr lang="ko-KR" altLang="en-US" sz="1400" b="1" dirty="0" smtClean="0">
                  <a:latin typeface="+mn-ea"/>
                </a:rPr>
                <a:t>리스트 선정</a:t>
              </a:r>
              <a:endParaRPr lang="en-US" altLang="ko-KR" sz="1400" b="1" dirty="0" smtClean="0"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310322" y="4322584"/>
              <a:ext cx="3000396" cy="5202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>
                <a:spcBef>
                  <a:spcPts val="300"/>
                </a:spcBef>
              </a:pPr>
              <a:r>
                <a:rPr lang="ko-KR" altLang="en-US" sz="1400" b="1" dirty="0" err="1" smtClean="0">
                  <a:latin typeface="+mn-ea"/>
                </a:rPr>
                <a:t>비정형데이터셋의</a:t>
              </a:r>
              <a:r>
                <a:rPr lang="ko-KR" altLang="en-US" sz="1400" b="1" dirty="0" smtClean="0">
                  <a:latin typeface="+mn-ea"/>
                </a:rPr>
                <a:t> 삭제리스트 선정</a:t>
              </a:r>
              <a:endParaRPr lang="en-US" altLang="ko-KR" sz="1400" b="1" dirty="0" smtClean="0">
                <a:latin typeface="+mn-ea"/>
              </a:endParaRPr>
            </a:p>
          </p:txBody>
        </p:sp>
        <p:sp>
          <p:nvSpPr>
            <p:cNvPr id="44" name="이등변 삼각형 43"/>
            <p:cNvSpPr/>
            <p:nvPr/>
          </p:nvSpPr>
          <p:spPr bwMode="auto">
            <a:xfrm flipV="1">
              <a:off x="6895208" y="2946252"/>
              <a:ext cx="1830624" cy="12555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800" dirty="0" smtClean="0">
                <a:latin typeface="+mn-ea"/>
                <a:ea typeface="+mn-ea"/>
              </a:endParaRPr>
            </a:p>
          </p:txBody>
        </p:sp>
        <p:sp>
          <p:nvSpPr>
            <p:cNvPr id="45" name="이등변 삼각형 44"/>
            <p:cNvSpPr/>
            <p:nvPr/>
          </p:nvSpPr>
          <p:spPr bwMode="auto">
            <a:xfrm flipV="1">
              <a:off x="6864728" y="4119740"/>
              <a:ext cx="1830624" cy="12555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ko-KR" altLang="en-US" sz="800" dirty="0" smtClean="0">
                <a:latin typeface="+mn-ea"/>
                <a:ea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310322" y="3149374"/>
              <a:ext cx="3000396" cy="5000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>
                <a:spcBef>
                  <a:spcPts val="300"/>
                </a:spcBef>
              </a:pPr>
              <a:r>
                <a:rPr lang="en-US" altLang="ko-KR" sz="1400" b="1" dirty="0" smtClean="0">
                  <a:latin typeface="+mn-ea"/>
                </a:rPr>
                <a:t>Fact Table</a:t>
              </a:r>
              <a:r>
                <a:rPr lang="ko-KR" altLang="en-US" sz="1400" b="1" dirty="0" smtClean="0">
                  <a:latin typeface="+mn-ea"/>
                </a:rPr>
                <a:t>의 삭제리스트 선정</a:t>
              </a:r>
              <a:endParaRPr lang="en-US" altLang="ko-KR" sz="1400" b="1" dirty="0" smtClean="0">
                <a:latin typeface="+mn-ea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509396" y="2512359"/>
              <a:ext cx="2643206" cy="375617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>
                <a:spcBef>
                  <a:spcPts val="300"/>
                </a:spcBef>
              </a:pPr>
              <a:r>
                <a:rPr lang="ko-KR" altLang="en-US" sz="1000" b="1" dirty="0" smtClean="0">
                  <a:latin typeface="+mn-ea"/>
                </a:rPr>
                <a:t>연관된 개체들 간의 영향도 분석 </a:t>
              </a:r>
              <a:r>
                <a:rPr lang="en-US" altLang="ko-KR" sz="1000" b="1" dirty="0" smtClean="0">
                  <a:latin typeface="+mn-ea"/>
                </a:rPr>
                <a:t/>
              </a:r>
              <a:br>
                <a:rPr lang="en-US" altLang="ko-KR" sz="1000" b="1" dirty="0" smtClean="0">
                  <a:latin typeface="+mn-ea"/>
                </a:rPr>
              </a:br>
              <a:r>
                <a:rPr lang="en-US" altLang="ko-KR" sz="1000" b="1" dirty="0" smtClean="0">
                  <a:latin typeface="+mn-ea"/>
                </a:rPr>
                <a:t>(Base Fact Table, ETL, </a:t>
              </a:r>
              <a:r>
                <a:rPr lang="ko-KR" altLang="en-US" sz="1000" b="1" dirty="0" smtClean="0">
                  <a:latin typeface="+mn-ea"/>
                </a:rPr>
                <a:t>리포트</a:t>
              </a:r>
              <a:r>
                <a:rPr lang="en-US" altLang="ko-KR" sz="1000" b="1" dirty="0" smtClean="0">
                  <a:latin typeface="+mn-ea"/>
                </a:rPr>
                <a:t> </a:t>
              </a:r>
              <a:r>
                <a:rPr lang="ko-KR" altLang="en-US" sz="1000" b="1" dirty="0" smtClean="0">
                  <a:latin typeface="+mn-ea"/>
                </a:rPr>
                <a:t>등</a:t>
              </a:r>
              <a:r>
                <a:rPr lang="en-US" altLang="ko-KR" sz="1000" b="1" dirty="0" smtClean="0">
                  <a:latin typeface="+mn-ea"/>
                </a:rPr>
                <a:t>)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392238" y="3689034"/>
              <a:ext cx="2872760" cy="375617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>
                <a:spcBef>
                  <a:spcPts val="300"/>
                </a:spcBef>
              </a:pPr>
              <a:r>
                <a:rPr lang="ko-KR" altLang="en-US" sz="1000" b="1" dirty="0" smtClean="0">
                  <a:latin typeface="+mn-ea"/>
                </a:rPr>
                <a:t>연관된 </a:t>
              </a:r>
              <a:r>
                <a:rPr lang="ko-KR" altLang="en-US" sz="1000" b="1" dirty="0" err="1" smtClean="0">
                  <a:latin typeface="+mn-ea"/>
                </a:rPr>
                <a:t>비정형데이터셋의</a:t>
              </a:r>
              <a:r>
                <a:rPr lang="ko-KR" altLang="en-US" sz="1000" b="1" dirty="0" smtClean="0">
                  <a:latin typeface="+mn-ea"/>
                </a:rPr>
                <a:t> 리스트 선정 및</a:t>
              </a:r>
              <a:r>
                <a:rPr lang="en-US" altLang="ko-KR" sz="1000" b="1" dirty="0" smtClean="0">
                  <a:latin typeface="+mn-ea"/>
                </a:rPr>
                <a:t/>
              </a:r>
              <a:br>
                <a:rPr lang="en-US" altLang="ko-KR" sz="1000" b="1" dirty="0" smtClean="0">
                  <a:latin typeface="+mn-ea"/>
                </a:rPr>
              </a:br>
              <a:r>
                <a:rPr lang="ko-KR" altLang="en-US" sz="1000" b="1" dirty="0" smtClean="0">
                  <a:latin typeface="+mn-ea"/>
                </a:rPr>
                <a:t>영향도 분석</a:t>
              </a:r>
              <a:endParaRPr lang="en-US" altLang="ko-KR" sz="1000" b="1" dirty="0" smtClean="0">
                <a:latin typeface="+mn-ea"/>
              </a:endParaRPr>
            </a:p>
          </p:txBody>
        </p:sp>
        <p:sp>
          <p:nvSpPr>
            <p:cNvPr id="49" name="타원 48"/>
            <p:cNvSpPr/>
            <p:nvPr/>
          </p:nvSpPr>
          <p:spPr bwMode="auto">
            <a:xfrm>
              <a:off x="6163410" y="1857364"/>
              <a:ext cx="233354" cy="24720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Cambria Math" pitchFamily="18" charset="0"/>
                <a:ea typeface="굴림" pitchFamily="50" charset="-127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6163410" y="3047997"/>
              <a:ext cx="233354" cy="24720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Cambria Math" pitchFamily="18" charset="0"/>
                <a:ea typeface="굴림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6163410" y="4238630"/>
              <a:ext cx="233354" cy="24720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Cambria Math" pitchFamily="18" charset="0"/>
                  <a:ea typeface="Cambria Math" pitchFamily="18" charset="0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Cambria Math" pitchFamily="18" charset="0"/>
                <a:ea typeface="굴림" pitchFamily="50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 bwMode="auto">
          <a:xfrm>
            <a:off x="5048878" y="1955729"/>
            <a:ext cx="839449" cy="1764658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dirty="0" smtClean="0">
                <a:latin typeface="+mn-ea"/>
              </a:rPr>
              <a:t>리포트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( O )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5048878" y="3797423"/>
            <a:ext cx="839449" cy="457227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dirty="0" smtClean="0">
                <a:latin typeface="+mn-ea"/>
                <a:ea typeface="+mn-ea"/>
              </a:rPr>
              <a:t>지표</a:t>
            </a:r>
            <a:r>
              <a:rPr lang="en-US" altLang="ko-KR" sz="1000" dirty="0" smtClean="0">
                <a:latin typeface="+mn-ea"/>
                <a:ea typeface="+mn-ea"/>
              </a:rPr>
              <a:t>/</a:t>
            </a:r>
            <a:r>
              <a:rPr lang="ko-KR" altLang="en-US" sz="1000" dirty="0" smtClean="0">
                <a:latin typeface="+mn-ea"/>
              </a:rPr>
              <a:t>관점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( O )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5048878" y="4957908"/>
            <a:ext cx="839449" cy="1490689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ko-KR" sz="1000" dirty="0" smtClean="0">
                <a:latin typeface="+mn-ea"/>
              </a:rPr>
              <a:t>Fact Table</a:t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( O ) </a:t>
            </a:r>
            <a:endParaRPr lang="ko-KR" altLang="en-US" sz="1000" dirty="0" smtClean="0">
              <a:latin typeface="+mn-ea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rot="10800000" flipV="1">
            <a:off x="1946760" y="4283678"/>
            <a:ext cx="571504" cy="2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10800000">
            <a:off x="1491022" y="4683278"/>
            <a:ext cx="541690" cy="500066"/>
          </a:xfrm>
          <a:prstGeom prst="straightConnector1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 bwMode="auto">
          <a:xfrm>
            <a:off x="5048878" y="4326089"/>
            <a:ext cx="839449" cy="571504"/>
          </a:xfrm>
          <a:prstGeom prst="rect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ko-KR" altLang="en-US" sz="1000" b="1" dirty="0" smtClean="0">
                <a:latin typeface="+mn-ea"/>
                <a:ea typeface="+mn-ea"/>
              </a:rPr>
              <a:t>비정형</a:t>
            </a:r>
            <a:r>
              <a:rPr lang="en-US" altLang="ko-KR" sz="1000" b="1" dirty="0" smtClean="0">
                <a:latin typeface="+mn-ea"/>
                <a:ea typeface="+mn-ea"/>
              </a:rPr>
              <a:t/>
            </a:r>
            <a:br>
              <a:rPr lang="en-US" altLang="ko-KR" sz="1000" b="1" dirty="0" smtClean="0">
                <a:latin typeface="+mn-ea"/>
                <a:ea typeface="+mn-ea"/>
              </a:rPr>
            </a:br>
            <a:r>
              <a:rPr lang="ko-KR" altLang="en-US" sz="1000" b="1" dirty="0" err="1" smtClean="0">
                <a:latin typeface="+mn-ea"/>
                <a:ea typeface="+mn-ea"/>
              </a:rPr>
              <a:t>데이터셋</a:t>
            </a:r>
            <a:r>
              <a:rPr lang="en-US" altLang="ko-KR" sz="1000" b="1" dirty="0" smtClean="0">
                <a:latin typeface="+mn-ea"/>
                <a:ea typeface="+mn-ea"/>
              </a:rPr>
              <a:t/>
            </a:r>
            <a:br>
              <a:rPr lang="en-US" altLang="ko-KR" sz="1000" b="1" dirty="0" smtClean="0">
                <a:latin typeface="+mn-ea"/>
                <a:ea typeface="+mn-ea"/>
              </a:rPr>
            </a:br>
            <a:r>
              <a:rPr lang="en-US" altLang="ko-KR" sz="1000" b="1" dirty="0" smtClean="0">
                <a:latin typeface="+mn-ea"/>
                <a:ea typeface="+mn-ea"/>
              </a:rPr>
              <a:t>  ( X )</a:t>
            </a:r>
            <a:endParaRPr lang="ko-KR" altLang="en-US" sz="1000" b="1" dirty="0" smtClean="0">
              <a:latin typeface="+mn-ea"/>
              <a:ea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392694" y="5741466"/>
            <a:ext cx="3000396" cy="565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>
              <a:spcBef>
                <a:spcPts val="300"/>
              </a:spcBef>
            </a:pPr>
            <a:r>
              <a:rPr lang="ko-KR" altLang="en-US" sz="1400" b="1" dirty="0" smtClean="0">
                <a:latin typeface="+mn-ea"/>
              </a:rPr>
              <a:t>지표</a:t>
            </a:r>
            <a:r>
              <a:rPr lang="en-US" altLang="ko-KR" sz="1400" b="1" dirty="0" smtClean="0">
                <a:latin typeface="+mn-ea"/>
              </a:rPr>
              <a:t>/</a:t>
            </a:r>
            <a:r>
              <a:rPr lang="ko-KR" altLang="en-US" sz="1400" b="1" dirty="0" smtClean="0">
                <a:latin typeface="+mn-ea"/>
              </a:rPr>
              <a:t>관점의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삭제리스트 선정</a:t>
            </a:r>
            <a:endParaRPr lang="en-US" altLang="ko-KR" sz="1400" b="1" dirty="0" smtClean="0">
              <a:latin typeface="+mn-ea"/>
            </a:endParaRPr>
          </a:p>
        </p:txBody>
      </p:sp>
      <p:grpSp>
        <p:nvGrpSpPr>
          <p:cNvPr id="60" name="그룹 59"/>
          <p:cNvGrpSpPr/>
          <p:nvPr/>
        </p:nvGrpSpPr>
        <p:grpSpPr bwMode="auto">
          <a:xfrm>
            <a:off x="6110514" y="1476647"/>
            <a:ext cx="3450998" cy="360000"/>
            <a:chOff x="229226" y="1563508"/>
            <a:chExt cx="9448174" cy="360000"/>
          </a:xfrm>
        </p:grpSpPr>
        <p:sp>
          <p:nvSpPr>
            <p:cNvPr id="61" name="Rectangle 39"/>
            <p:cNvSpPr/>
            <p:nvPr>
              <p:custDataLst>
                <p:tags r:id="rId3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삭제 리스트 선정절차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62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Rectangle 39"/>
          <p:cNvSpPr/>
          <p:nvPr>
            <p:custDataLst>
              <p:tags r:id="rId1"/>
            </p:custDataLst>
          </p:nvPr>
        </p:nvSpPr>
        <p:spPr bwMode="auto">
          <a:xfrm>
            <a:off x="344488" y="1476647"/>
            <a:ext cx="4704128" cy="360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rtlCol="0" anchor="ctr">
            <a:prstTxWarp prst="textNoShape">
              <a:avLst/>
            </a:prstTxWarp>
          </a:bodyPr>
          <a:lstStyle/>
          <a:p>
            <a:pPr algn="ctr" latinLnBrk="0">
              <a:defRPr/>
            </a:pPr>
            <a:r>
              <a:rPr kumimoji="1" lang="ko-KR" altLang="en-US" sz="1400" b="1" kern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데이터 및 리포트 연관관계</a:t>
            </a:r>
            <a:endParaRPr kumimoji="1" lang="en-US" sz="1400" b="1" kern="0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4" name="Straight Connector 40"/>
          <p:cNvCxnSpPr/>
          <p:nvPr/>
        </p:nvCxnSpPr>
        <p:spPr bwMode="auto">
          <a:xfrm flipH="1">
            <a:off x="344490" y="1844824"/>
            <a:ext cx="4608510" cy="0"/>
          </a:xfrm>
          <a:prstGeom prst="line">
            <a:avLst/>
          </a:prstGeom>
          <a:solidFill>
            <a:srgbClr val="73A2B9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2" name="그룹 71"/>
          <p:cNvGrpSpPr/>
          <p:nvPr/>
        </p:nvGrpSpPr>
        <p:grpSpPr bwMode="auto">
          <a:xfrm>
            <a:off x="5048616" y="1484675"/>
            <a:ext cx="857256" cy="360000"/>
            <a:chOff x="229226" y="1563508"/>
            <a:chExt cx="9448174" cy="360000"/>
          </a:xfrm>
        </p:grpSpPr>
        <p:sp>
          <p:nvSpPr>
            <p:cNvPr id="73" name="Rectangle 39"/>
            <p:cNvSpPr/>
            <p:nvPr>
              <p:custDataLst>
                <p:tags r:id="rId2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200" b="1" kern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로그존재</a:t>
              </a:r>
              <a:endParaRPr kumimoji="1" lang="en-US" sz="12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74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5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6. To-Be </a:t>
            </a:r>
            <a:r>
              <a:rPr lang="ko-KR" altLang="en-US" sz="1600" dirty="0" smtClean="0"/>
              <a:t>시스템 정의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64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latinLnBrk="0"/>
            <a:r>
              <a:rPr lang="en-US" altLang="ko-KR" dirty="0" smtClean="0"/>
              <a:t>6.9 </a:t>
            </a:r>
            <a:r>
              <a:rPr lang="ko-KR" altLang="en-US" dirty="0" smtClean="0"/>
              <a:t>구매 </a:t>
            </a:r>
            <a:r>
              <a:rPr lang="en-US" altLang="ko-KR" dirty="0" smtClean="0"/>
              <a:t>DW </a:t>
            </a:r>
            <a:r>
              <a:rPr lang="ko-KR" altLang="en-US" dirty="0" smtClean="0"/>
              <a:t>추진 방안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구매 </a:t>
            </a:r>
            <a:r>
              <a:rPr lang="en-US" altLang="ko-KR" dirty="0" smtClean="0"/>
              <a:t>DW</a:t>
            </a:r>
            <a:r>
              <a:rPr lang="ko-KR" altLang="en-US" dirty="0" smtClean="0"/>
              <a:t>의 데이터 범위와 기간을 기준으로 구축 범위를 정하고 중요도와 시급성을 고려하여 우선순위를 두어 진행해야 </a:t>
            </a:r>
            <a:r>
              <a:rPr lang="ko-KR" altLang="en-US" dirty="0"/>
              <a:t>함</a:t>
            </a:r>
          </a:p>
        </p:txBody>
      </p:sp>
      <p:grpSp>
        <p:nvGrpSpPr>
          <p:cNvPr id="53" name="그룹 52"/>
          <p:cNvGrpSpPr/>
          <p:nvPr/>
        </p:nvGrpSpPr>
        <p:grpSpPr bwMode="auto">
          <a:xfrm>
            <a:off x="1031334" y="1402502"/>
            <a:ext cx="4137690" cy="442322"/>
            <a:chOff x="229226" y="1481186"/>
            <a:chExt cx="9448174" cy="442322"/>
          </a:xfrm>
        </p:grpSpPr>
        <p:sp>
          <p:nvSpPr>
            <p:cNvPr id="54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481186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구매 </a:t>
              </a:r>
              <a:r>
                <a:rPr kumimoji="1" lang="en-US" altLang="ko-KR" sz="1400" b="1" kern="0" dirty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DW </a:t>
              </a:r>
              <a:r>
                <a:rPr kumimoji="1" lang="ko-KR" altLang="en-US" sz="1400" b="1" kern="0" dirty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데이터 범위와 기간</a:t>
              </a:r>
              <a:endParaRPr kumimoji="1" lang="en-US" sz="1400" b="1" kern="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" name="직선 연결선 5"/>
          <p:cNvCxnSpPr/>
          <p:nvPr/>
        </p:nvCxnSpPr>
        <p:spPr>
          <a:xfrm>
            <a:off x="1211223" y="5340326"/>
            <a:ext cx="3572647" cy="12223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211223" y="3865877"/>
            <a:ext cx="3572647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482416" y="2379205"/>
            <a:ext cx="3041340" cy="2973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 flipH="1" flipV="1">
            <a:off x="1475019" y="2116748"/>
            <a:ext cx="7398" cy="3592316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08029" y="3716799"/>
            <a:ext cx="907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rgbClr val="000000"/>
                </a:solidFill>
                <a:ea typeface="LG스마트체 Light" panose="020B0600000101010101" pitchFamily="50" charset="-127"/>
              </a:rPr>
              <a:t>‘15</a:t>
            </a:r>
            <a:r>
              <a:rPr kumimoji="1" lang="ko-KR" altLang="en-US" sz="1200" b="1" smtClean="0">
                <a:solidFill>
                  <a:srgbClr val="000000"/>
                </a:solidFill>
                <a:ea typeface="LG스마트체 Light" panose="020B0600000101010101" pitchFamily="50" charset="-127"/>
              </a:rPr>
              <a:t>년 </a:t>
            </a:r>
            <a:r>
              <a:rPr kumimoji="1" lang="en-US" altLang="ko-KR" sz="1200" b="1" dirty="0" smtClean="0">
                <a:solidFill>
                  <a:srgbClr val="000000"/>
                </a:solidFill>
                <a:ea typeface="LG스마트체 Light" panose="020B0600000101010101" pitchFamily="50" charset="-127"/>
              </a:rPr>
              <a:t>01</a:t>
            </a:r>
            <a:r>
              <a:rPr kumimoji="1" lang="ko-KR" altLang="en-US" sz="1200" b="1" smtClean="0">
                <a:solidFill>
                  <a:srgbClr val="000000"/>
                </a:solidFill>
                <a:ea typeface="LG스마트체 Light" panose="020B0600000101010101" pitchFamily="50" charset="-127"/>
              </a:rPr>
              <a:t>월</a:t>
            </a:r>
            <a:endParaRPr kumimoji="1" lang="en-US" altLang="ko-KR" sz="1200" b="1" dirty="0">
              <a:solidFill>
                <a:srgbClr val="000000"/>
              </a:solidFill>
              <a:ea typeface="LG스마트체 Light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343" y="1967251"/>
            <a:ext cx="10967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b="1" dirty="0" smtClean="0">
                <a:solidFill>
                  <a:srgbClr val="000000"/>
                </a:solidFill>
                <a:ea typeface="LG스마트체 Light" panose="020B0600000101010101" pitchFamily="50" charset="-127"/>
              </a:rPr>
              <a:t>(</a:t>
            </a:r>
            <a:r>
              <a:rPr kumimoji="1" lang="ko-KR" altLang="en-US" sz="1000" b="1" smtClean="0">
                <a:solidFill>
                  <a:srgbClr val="000000"/>
                </a:solidFill>
                <a:ea typeface="LG스마트체 Light" panose="020B0600000101010101" pitchFamily="50" charset="-127"/>
              </a:rPr>
              <a:t>데이터 보유기간</a:t>
            </a:r>
            <a:r>
              <a:rPr kumimoji="1" lang="en-US" altLang="ko-KR" sz="1000" b="1" dirty="0">
                <a:solidFill>
                  <a:srgbClr val="000000"/>
                </a:solidFill>
                <a:ea typeface="LG스마트체 Light" panose="020B0600000101010101" pitchFamily="50" charset="-127"/>
              </a:rPr>
              <a:t>)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572767" y="5343019"/>
            <a:ext cx="4988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b="1" smtClean="0">
                <a:solidFill>
                  <a:srgbClr val="000000"/>
                </a:solidFill>
                <a:ea typeface="LG스마트체 Light" panose="020B0600000101010101" pitchFamily="50" charset="-127"/>
              </a:rPr>
              <a:t>(</a:t>
            </a:r>
            <a:r>
              <a:rPr kumimoji="1" lang="ko-KR" altLang="en-US" sz="1000" b="1" smtClean="0">
                <a:solidFill>
                  <a:srgbClr val="000000"/>
                </a:solidFill>
                <a:ea typeface="LG스마트체 Light" panose="020B0600000101010101" pitchFamily="50" charset="-127"/>
              </a:rPr>
              <a:t>지표</a:t>
            </a:r>
            <a:r>
              <a:rPr kumimoji="1" lang="en-US" altLang="ko-KR" sz="1000" b="1" dirty="0" smtClean="0">
                <a:solidFill>
                  <a:srgbClr val="000000"/>
                </a:solidFill>
                <a:ea typeface="LG스마트체 Light" panose="020B0600000101010101" pitchFamily="50" charset="-127"/>
              </a:rPr>
              <a:t>)</a:t>
            </a:r>
            <a:endParaRPr kumimoji="1" lang="en-US" altLang="ko-KR" sz="1000" b="1" dirty="0">
              <a:solidFill>
                <a:srgbClr val="000000"/>
              </a:solidFill>
              <a:ea typeface="LG스마트체 Light" panose="020B0600000101010101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3301356" y="2116748"/>
            <a:ext cx="0" cy="3592316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왼쪽/오른쪽 화살표 25"/>
          <p:cNvSpPr/>
          <p:nvPr/>
        </p:nvSpPr>
        <p:spPr>
          <a:xfrm>
            <a:off x="1492525" y="5385884"/>
            <a:ext cx="1808830" cy="218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왼쪽/오른쪽 화살표 50"/>
          <p:cNvSpPr/>
          <p:nvPr/>
        </p:nvSpPr>
        <p:spPr>
          <a:xfrm>
            <a:off x="3301356" y="5396286"/>
            <a:ext cx="1214654" cy="218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endCxn id="51" idx="7"/>
          </p:cNvCxnSpPr>
          <p:nvPr/>
        </p:nvCxnSpPr>
        <p:spPr>
          <a:xfrm>
            <a:off x="4516010" y="4155224"/>
            <a:ext cx="0" cy="1350374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917545" y="5539935"/>
            <a:ext cx="731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rgbClr val="000000"/>
                </a:solidFill>
                <a:ea typeface="LG스마트체 Light" panose="020B0600000101010101" pitchFamily="50" charset="-127"/>
              </a:rPr>
              <a:t>VI Data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436151" y="5540857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rgbClr val="000000"/>
                </a:solidFill>
                <a:ea typeface="LG스마트체 Light" panose="020B0600000101010101" pitchFamily="50" charset="-127"/>
              </a:rPr>
              <a:t>VI</a:t>
            </a:r>
            <a:r>
              <a:rPr kumimoji="1" lang="ko-KR" altLang="en-US" sz="1200" b="1" dirty="0">
                <a:solidFill>
                  <a:srgbClr val="000000"/>
                </a:solidFill>
                <a:ea typeface="LG스마트체 Light" panose="020B0600000101010101" pitchFamily="50" charset="-127"/>
              </a:rPr>
              <a:t>외 </a:t>
            </a:r>
            <a:r>
              <a:rPr kumimoji="1" lang="en-US" altLang="ko-KR" sz="1200" b="1" dirty="0">
                <a:solidFill>
                  <a:srgbClr val="000000"/>
                </a:solidFill>
                <a:ea typeface="LG스마트체 Light" panose="020B0600000101010101" pitchFamily="50" charset="-127"/>
              </a:rPr>
              <a:t>Data</a:t>
            </a:r>
          </a:p>
        </p:txBody>
      </p:sp>
      <p:sp>
        <p:nvSpPr>
          <p:cNvPr id="62" name="아래쪽 화살표 61"/>
          <p:cNvSpPr/>
          <p:nvPr/>
        </p:nvSpPr>
        <p:spPr>
          <a:xfrm>
            <a:off x="1242060" y="3878794"/>
            <a:ext cx="223357" cy="143708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 화살표 62"/>
          <p:cNvSpPr/>
          <p:nvPr/>
        </p:nvSpPr>
        <p:spPr>
          <a:xfrm>
            <a:off x="1246367" y="2391683"/>
            <a:ext cx="218069" cy="1486672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09721" y="4403032"/>
            <a:ext cx="846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rgbClr val="000000"/>
                </a:solidFill>
                <a:ea typeface="LG스마트체 Light" panose="020B0600000101010101" pitchFamily="50" charset="-127"/>
              </a:rPr>
              <a:t>이전 </a:t>
            </a:r>
            <a:r>
              <a:rPr kumimoji="1" lang="en-US" altLang="ko-KR" sz="1200" b="1" dirty="0">
                <a:solidFill>
                  <a:srgbClr val="000000"/>
                </a:solidFill>
                <a:ea typeface="LG스마트체 Light" panose="020B0600000101010101" pitchFamily="50" charset="-127"/>
              </a:rPr>
              <a:t>Data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61781" y="2855525"/>
            <a:ext cx="9188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rgbClr val="000000"/>
                </a:solidFill>
                <a:ea typeface="LG스마트체 Light" panose="020B0600000101010101" pitchFamily="50" charset="-127"/>
              </a:rPr>
              <a:t>이후</a:t>
            </a:r>
            <a:r>
              <a:rPr kumimoji="1" lang="en-US" altLang="ko-KR" sz="1200" b="1" dirty="0">
                <a:solidFill>
                  <a:srgbClr val="000000"/>
                </a:solidFill>
                <a:ea typeface="LG스마트체 Light" panose="020B0600000101010101" pitchFamily="50" charset="-127"/>
              </a:rPr>
              <a:t>Data</a:t>
            </a:r>
            <a:r>
              <a:rPr kumimoji="1" lang="en-US" altLang="ko-KR" sz="1200" b="1" baseline="30000" dirty="0">
                <a:solidFill>
                  <a:srgbClr val="000000"/>
                </a:solidFill>
                <a:ea typeface="LG스마트체 Light" panose="020B0600000101010101" pitchFamily="50" charset="-127"/>
              </a:rPr>
              <a:t>1)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1548272" y="2466550"/>
            <a:ext cx="639613" cy="1360351"/>
          </a:xfrm>
          <a:prstGeom prst="flowChartAlternateProcess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②</a:t>
            </a: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NPT</a:t>
            </a: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I/F</a:t>
            </a:r>
            <a:endParaRPr kumimoji="1" lang="ko-KR" altLang="en-US" sz="1200" b="1" baseline="30000" dirty="0">
              <a:solidFill>
                <a:srgbClr val="000000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73" name="순서도: 대체 처리 72"/>
          <p:cNvSpPr/>
          <p:nvPr/>
        </p:nvSpPr>
        <p:spPr>
          <a:xfrm>
            <a:off x="2231561" y="2465799"/>
            <a:ext cx="1051412" cy="1360351"/>
          </a:xfrm>
          <a:prstGeom prst="flowChartAlternateProcess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③</a:t>
            </a: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(NPT </a:t>
            </a:r>
            <a:r>
              <a:rPr kumimoji="1" lang="ko-KR" altLang="en-US" sz="1200" b="1" dirty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기준</a:t>
            </a:r>
            <a:r>
              <a:rPr kumimoji="1" lang="en-US" altLang="ko-KR" sz="1200" b="1" dirty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구매 </a:t>
            </a:r>
            <a:r>
              <a:rPr kumimoji="1" lang="en-US" altLang="ko-KR" sz="1200" b="1" dirty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DW</a:t>
            </a:r>
            <a:r>
              <a:rPr kumimoji="1" lang="ko-KR" altLang="en-US" sz="1200" b="1" dirty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구축</a:t>
            </a:r>
            <a:r>
              <a:rPr kumimoji="1" lang="en-US" altLang="ko-KR" sz="1200" b="1" baseline="30000" dirty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3)</a:t>
            </a:r>
            <a:endParaRPr kumimoji="1" lang="ko-KR" altLang="en-US" sz="1200" b="1" baseline="30000" dirty="0">
              <a:solidFill>
                <a:srgbClr val="000000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74" name="순서도: 대체 처리 73"/>
          <p:cNvSpPr/>
          <p:nvPr/>
        </p:nvSpPr>
        <p:spPr>
          <a:xfrm>
            <a:off x="3339969" y="2478386"/>
            <a:ext cx="1135952" cy="2811460"/>
          </a:xfrm>
          <a:prstGeom prst="flowChartAlternateProcess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④</a:t>
            </a: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VI</a:t>
            </a:r>
            <a:r>
              <a:rPr kumimoji="1" lang="ko-KR" altLang="en-US" sz="1200" b="1" dirty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외 </a:t>
            </a:r>
            <a:r>
              <a:rPr kumimoji="1" lang="en-US" altLang="ko-KR" sz="1200" b="1" dirty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Data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27694"/>
              </p:ext>
            </p:extLst>
          </p:nvPr>
        </p:nvGraphicFramePr>
        <p:xfrm>
          <a:off x="5241032" y="1853564"/>
          <a:ext cx="4391918" cy="459962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27417"/>
                <a:gridCol w="1176407"/>
                <a:gridCol w="784271"/>
                <a:gridCol w="862698"/>
                <a:gridCol w="941125"/>
              </a:tblGrid>
              <a:tr h="698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Data</a:t>
                      </a:r>
                      <a:endParaRPr lang="ko-KR" altLang="en-US" sz="12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구분</a:t>
                      </a:r>
                      <a:endParaRPr lang="ko-KR" altLang="en-US" sz="12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중요도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시급성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우선순위</a:t>
                      </a:r>
                      <a:endParaRPr lang="ko-KR" altLang="en-US" sz="1200" b="1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316">
                <a:tc rowSpan="3">
                  <a:txBody>
                    <a:bodyPr/>
                    <a:lstStyle/>
                    <a:p>
                      <a:pPr algn="ctr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200" b="1" dirty="0" smtClean="0">
                          <a:solidFill>
                            <a:srgbClr val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VI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200" b="1" dirty="0" smtClean="0">
                          <a:solidFill>
                            <a:srgbClr val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① </a:t>
                      </a:r>
                    </a:p>
                    <a:p>
                      <a:pPr algn="ctr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200" b="1" dirty="0" smtClean="0">
                          <a:solidFill>
                            <a:srgbClr val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EDW </a:t>
                      </a:r>
                      <a:r>
                        <a:rPr kumimoji="1" lang="en-US" altLang="ko-KR" sz="1200" b="1" dirty="0" err="1" smtClean="0">
                          <a:solidFill>
                            <a:srgbClr val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Mig</a:t>
                      </a:r>
                      <a:r>
                        <a:rPr kumimoji="1" lang="en-US" altLang="ko-KR" sz="1200" b="1" dirty="0" smtClean="0">
                          <a:solidFill>
                            <a:srgbClr val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.</a:t>
                      </a:r>
                      <a:endParaRPr kumimoji="1" lang="ko-KR" altLang="en-US" sz="1200" b="1" dirty="0" smtClean="0">
                        <a:solidFill>
                          <a:srgbClr val="00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◑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○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316">
                <a:tc vMerge="1">
                  <a:txBody>
                    <a:bodyPr/>
                    <a:lstStyle/>
                    <a:p>
                      <a:pPr algn="ctr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1" lang="ko-KR" altLang="en-US" sz="1200" b="1" dirty="0" smtClean="0">
                        <a:solidFill>
                          <a:srgbClr val="00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200" b="1" dirty="0" smtClean="0">
                          <a:solidFill>
                            <a:srgbClr val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②</a:t>
                      </a:r>
                    </a:p>
                    <a:p>
                      <a:pPr algn="ctr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200" b="1" dirty="0" smtClean="0">
                          <a:solidFill>
                            <a:srgbClr val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NPT I/F</a:t>
                      </a:r>
                      <a:endParaRPr kumimoji="1" lang="ko-KR" altLang="en-US" sz="1200" b="1" dirty="0" smtClean="0">
                        <a:solidFill>
                          <a:srgbClr val="00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◑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31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dirty="0" smtClean="0">
                          <a:solidFill>
                            <a:srgbClr val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③</a:t>
                      </a:r>
                    </a:p>
                    <a:p>
                      <a:pPr algn="ctr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ko-KR" sz="1200" b="1" dirty="0" smtClean="0">
                          <a:solidFill>
                            <a:srgbClr val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NPT </a:t>
                      </a:r>
                      <a:r>
                        <a:rPr kumimoji="1" lang="ko-KR" altLang="en-US" sz="1200" b="1" dirty="0" smtClean="0">
                          <a:solidFill>
                            <a:srgbClr val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기준</a:t>
                      </a:r>
                      <a:endParaRPr kumimoji="1" lang="en-US" altLang="ko-KR" sz="1200" b="1" dirty="0" smtClean="0">
                        <a:solidFill>
                          <a:srgbClr val="00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algn="ctr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1" lang="ko-KR" altLang="en-US" sz="1200" b="1" dirty="0" smtClean="0">
                          <a:solidFill>
                            <a:srgbClr val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구매</a:t>
                      </a:r>
                      <a:r>
                        <a:rPr kumimoji="1" lang="en-US" altLang="ko-KR" sz="1200" b="1" dirty="0" smtClean="0">
                          <a:solidFill>
                            <a:srgbClr val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DW</a:t>
                      </a:r>
                      <a:endParaRPr kumimoji="1" lang="ko-KR" altLang="en-US" sz="1200" b="1" dirty="0" smtClean="0">
                        <a:solidFill>
                          <a:srgbClr val="00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◑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31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1" dirty="0" smtClean="0">
                          <a:solidFill>
                            <a:srgbClr val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       VI</a:t>
                      </a:r>
                      <a:r>
                        <a:rPr kumimoji="1" lang="ko-KR" altLang="en-US" sz="1200" b="1" dirty="0" smtClean="0">
                          <a:solidFill>
                            <a:srgbClr val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외 </a:t>
                      </a:r>
                      <a:r>
                        <a:rPr kumimoji="1" lang="en-US" altLang="ko-KR" sz="1200" b="1" dirty="0" smtClean="0">
                          <a:solidFill>
                            <a:srgbClr val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Data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1" dirty="0" smtClean="0">
                        <a:solidFill>
                          <a:srgbClr val="00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◑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◑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344488" y="5846451"/>
            <a:ext cx="443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1) NPT Data I/F</a:t>
            </a:r>
            <a:r>
              <a:rPr lang="ko-KR" altLang="en-US" sz="900" dirty="0"/>
              <a:t>는 </a:t>
            </a:r>
            <a:r>
              <a:rPr lang="en-US" altLang="ko-KR" sz="900" dirty="0"/>
              <a:t>Open </a:t>
            </a:r>
            <a:r>
              <a:rPr lang="ko-KR" altLang="en-US" sz="900"/>
              <a:t>이후 </a:t>
            </a:r>
            <a:r>
              <a:rPr lang="en-US" altLang="ko-KR" sz="900" dirty="0" smtClean="0"/>
              <a:t>2016.01</a:t>
            </a:r>
            <a:r>
              <a:rPr lang="ko-KR" altLang="en-US" sz="900" smtClean="0"/>
              <a:t>월 </a:t>
            </a:r>
            <a:r>
              <a:rPr lang="en-US" altLang="ko-KR" sz="900" dirty="0" smtClean="0"/>
              <a:t>25</a:t>
            </a:r>
            <a:r>
              <a:rPr lang="ko-KR" altLang="en-US" sz="900" smtClean="0"/>
              <a:t>일 </a:t>
            </a:r>
            <a:r>
              <a:rPr lang="ko-KR" altLang="en-US" sz="900" dirty="0"/>
              <a:t>이후에 가능함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2) NPT</a:t>
            </a:r>
            <a:r>
              <a:rPr lang="ko-KR" altLang="en-US" sz="900" dirty="0"/>
              <a:t>는 </a:t>
            </a:r>
            <a:r>
              <a:rPr lang="en-US" altLang="ko-KR" sz="900" dirty="0"/>
              <a:t>2015</a:t>
            </a:r>
            <a:r>
              <a:rPr lang="ko-KR" altLang="en-US" sz="900" dirty="0"/>
              <a:t>년 이후 데이터만 보유할 계획이므로 과거 데이터는 </a:t>
            </a:r>
            <a:endParaRPr lang="en-US" altLang="ko-KR" sz="900" dirty="0"/>
          </a:p>
          <a:p>
            <a:r>
              <a:rPr lang="en-US" altLang="ko-KR" sz="900" dirty="0"/>
              <a:t>      EDW</a:t>
            </a:r>
            <a:r>
              <a:rPr lang="ko-KR" altLang="en-US" sz="900" dirty="0"/>
              <a:t>에서 </a:t>
            </a:r>
            <a:r>
              <a:rPr lang="en-US" altLang="ko-KR" sz="900" dirty="0"/>
              <a:t>Migration</a:t>
            </a:r>
            <a:r>
              <a:rPr lang="ko-KR" altLang="en-US" sz="900" dirty="0"/>
              <a:t>을 해야 함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3) </a:t>
            </a:r>
            <a:r>
              <a:rPr lang="en-US" altLang="ko-KR" sz="900" dirty="0" smtClean="0"/>
              <a:t>NPT</a:t>
            </a:r>
            <a:r>
              <a:rPr lang="ko-KR" altLang="en-US" sz="900" smtClean="0"/>
              <a:t>의 요구사항 </a:t>
            </a:r>
            <a:r>
              <a:rPr lang="en-US" altLang="ko-KR" sz="900" dirty="0">
                <a:latin typeface="+mn-ea"/>
              </a:rPr>
              <a:t>Coverage </a:t>
            </a:r>
            <a:r>
              <a:rPr lang="ko-KR" altLang="en-US" sz="900">
                <a:latin typeface="+mn-ea"/>
              </a:rPr>
              <a:t>율 </a:t>
            </a:r>
            <a:r>
              <a:rPr lang="en-US" altLang="ko-KR" sz="900" dirty="0">
                <a:latin typeface="+mn-ea"/>
              </a:rPr>
              <a:t>: </a:t>
            </a:r>
            <a:r>
              <a:rPr lang="ko-KR" altLang="en-US" sz="900">
                <a:latin typeface="+mn-ea"/>
              </a:rPr>
              <a:t>속성</a:t>
            </a:r>
            <a:r>
              <a:rPr lang="en-US" altLang="ko-KR" sz="900" dirty="0">
                <a:latin typeface="+mn-ea"/>
              </a:rPr>
              <a:t>-23%. </a:t>
            </a:r>
            <a:r>
              <a:rPr lang="ko-KR" altLang="en-US" sz="900">
                <a:latin typeface="+mn-ea"/>
              </a:rPr>
              <a:t>지표</a:t>
            </a:r>
            <a:r>
              <a:rPr lang="en-US" altLang="ko-KR" sz="900" dirty="0">
                <a:latin typeface="+mn-ea"/>
              </a:rPr>
              <a:t>-57</a:t>
            </a:r>
            <a:r>
              <a:rPr lang="en-US" altLang="ko-KR" sz="900" dirty="0" smtClean="0">
                <a:latin typeface="+mn-ea"/>
              </a:rPr>
              <a:t>%</a:t>
            </a:r>
            <a:endParaRPr lang="ko-KR" altLang="en-US" sz="900" dirty="0"/>
          </a:p>
        </p:txBody>
      </p:sp>
      <p:sp>
        <p:nvSpPr>
          <p:cNvPr id="78" name="TextBox 6"/>
          <p:cNvSpPr txBox="1">
            <a:spLocks noChangeArrowheads="1"/>
          </p:cNvSpPr>
          <p:nvPr/>
        </p:nvSpPr>
        <p:spPr bwMode="auto">
          <a:xfrm>
            <a:off x="7828218" y="1556792"/>
            <a:ext cx="1805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华文细黑"/>
                <a:cs typeface="华文细黑"/>
                <a:sym typeface="Lucida Grande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华文细黑"/>
                <a:cs typeface="华文细黑"/>
                <a:sym typeface="Lucida Grande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华文细黑"/>
                <a:cs typeface="华文细黑"/>
                <a:sym typeface="Lucida Grande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华文细黑"/>
                <a:cs typeface="华文细黑"/>
                <a:sym typeface="Lucida Grande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华文细黑"/>
                <a:cs typeface="华文细黑"/>
                <a:sym typeface="Lucida Grand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华文细黑"/>
                <a:cs typeface="华文细黑"/>
                <a:sym typeface="Lucida Grand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华文细黑"/>
                <a:cs typeface="华文细黑"/>
                <a:sym typeface="Lucida Grand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华文细黑"/>
                <a:cs typeface="华文细黑"/>
                <a:sym typeface="Lucida Grand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华文细黑"/>
                <a:cs typeface="华文细黑"/>
                <a:sym typeface="Lucida Grande"/>
              </a:defRPr>
            </a:lvl9pPr>
          </a:lstStyle>
          <a:p>
            <a:pPr eaLnBrk="1" hangingPunct="1"/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</a:t>
            </a: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/>
              <a:t>◑ </a:t>
            </a: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kumimoji="0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</a:t>
            </a:r>
            <a:endParaRPr lang="ko-KR" altLang="en-US" dirty="0"/>
          </a:p>
        </p:txBody>
      </p:sp>
      <p:sp>
        <p:nvSpPr>
          <p:cNvPr id="71" name="순서도: 대체 처리 70"/>
          <p:cNvSpPr/>
          <p:nvPr/>
        </p:nvSpPr>
        <p:spPr>
          <a:xfrm>
            <a:off x="1547432" y="3910558"/>
            <a:ext cx="1735542" cy="962449"/>
          </a:xfrm>
          <a:prstGeom prst="flowChartAlternateProcess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① </a:t>
            </a: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VI </a:t>
            </a:r>
            <a:r>
              <a:rPr kumimoji="1" lang="ko-KR" altLang="en-US" sz="1200" b="1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지표 </a:t>
            </a:r>
            <a:r>
              <a:rPr kumimoji="1" lang="en-US" altLang="ko-KR" sz="1200" b="1" dirty="0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(EDW) </a:t>
            </a:r>
            <a:endParaRPr kumimoji="1" lang="ko-KR" altLang="en-US" sz="1200" b="1" baseline="30000" dirty="0">
              <a:solidFill>
                <a:srgbClr val="000000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271187" y="4151197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1710740" y="2780928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2610124" y="2721659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780551" y="3666231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6324576" y="2726127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6324576" y="3695826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6324576" y="4589514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5319174" y="5788330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6. To-Be </a:t>
            </a:r>
            <a:r>
              <a:rPr lang="ko-KR" altLang="en-US" sz="1600" dirty="0" smtClean="0"/>
              <a:t>시스템 정의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 bwMode="auto">
          <a:xfrm>
            <a:off x="344032" y="5831182"/>
            <a:ext cx="4608968" cy="65617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1555416" y="4906343"/>
            <a:ext cx="1735542" cy="400647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  ‘11</a:t>
            </a:r>
            <a:r>
              <a:rPr kumimoji="1" lang="ko-KR" altLang="en-US" sz="1200" b="1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년 이전 데이터</a:t>
            </a:r>
            <a:endParaRPr kumimoji="1" lang="ko-KR" altLang="en-US" sz="1200" b="1" baseline="30000" dirty="0">
              <a:solidFill>
                <a:srgbClr val="000000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58" name="타원 57"/>
          <p:cNvSpPr/>
          <p:nvPr/>
        </p:nvSpPr>
        <p:spPr bwMode="auto">
          <a:xfrm>
            <a:off x="1593034" y="4960170"/>
            <a:ext cx="288032" cy="28803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1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AS-IS </a:t>
            </a:r>
            <a:r>
              <a:rPr lang="ko-KR" altLang="en-US" dirty="0" smtClean="0"/>
              <a:t>구매정보 분석 진행개요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구매부문의 정보분석체계를 고도화 하기 위하여 </a:t>
            </a:r>
            <a:r>
              <a:rPr lang="en-US" altLang="ko-KR" dirty="0" smtClean="0"/>
              <a:t>’15</a:t>
            </a:r>
            <a:r>
              <a:rPr lang="ko-KR" altLang="en-US" smtClean="0"/>
              <a:t>년에는 수잡업</a:t>
            </a:r>
            <a:r>
              <a:rPr lang="en-US" altLang="ko-KR" dirty="0" smtClean="0"/>
              <a:t>TASK(ARS), NPT </a:t>
            </a:r>
            <a:r>
              <a:rPr lang="ko-KR" altLang="en-US" smtClean="0"/>
              <a:t>구매지표추가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등을 수행하였으며 </a:t>
            </a:r>
            <a:r>
              <a:rPr lang="en-US" altLang="ko-KR" dirty="0" smtClean="0"/>
              <a:t>’16</a:t>
            </a:r>
            <a:r>
              <a:rPr lang="ko-KR" altLang="en-US" smtClean="0"/>
              <a:t>년에는 실무자들을 위한 </a:t>
            </a:r>
            <a:r>
              <a:rPr lang="en-US" altLang="ko-KR" u="sng" dirty="0" smtClean="0"/>
              <a:t>‘</a:t>
            </a:r>
            <a:r>
              <a:rPr lang="ko-KR" altLang="en-US" u="sng" smtClean="0"/>
              <a:t>구매정보 다차원분석 구축</a:t>
            </a:r>
            <a:r>
              <a:rPr lang="en-US" altLang="ko-KR" u="sng" dirty="0" smtClean="0"/>
              <a:t>’</a:t>
            </a:r>
            <a:r>
              <a:rPr lang="ko-KR" altLang="en-US" smtClean="0"/>
              <a:t>을 수행할 예정임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 bwMode="auto">
          <a:xfrm>
            <a:off x="273050" y="1484824"/>
            <a:ext cx="5722493" cy="360000"/>
            <a:chOff x="229226" y="1563508"/>
            <a:chExt cx="9448174" cy="360000"/>
          </a:xfrm>
        </p:grpSpPr>
        <p:sp>
          <p:nvSpPr>
            <p:cNvPr id="5" name="Rectangle 39"/>
            <p:cNvSpPr/>
            <p:nvPr>
              <p:custDataLst>
                <p:tags r:id="rId2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구매 정보분석 개선 진행 개요</a:t>
              </a:r>
              <a:endParaRPr kumimoji="1" lang="en-US" sz="1400" b="1" kern="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그룹 6"/>
          <p:cNvGrpSpPr/>
          <p:nvPr/>
        </p:nvGrpSpPr>
        <p:grpSpPr bwMode="auto">
          <a:xfrm>
            <a:off x="6097436" y="1484824"/>
            <a:ext cx="3536084" cy="360000"/>
            <a:chOff x="229226" y="1563508"/>
            <a:chExt cx="9448174" cy="360000"/>
          </a:xfrm>
        </p:grpSpPr>
        <p:sp>
          <p:nvSpPr>
            <p:cNvPr id="8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진행내역</a:t>
              </a:r>
              <a:endParaRPr kumimoji="1" lang="en-US" sz="1400" b="1" kern="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직사각형 14"/>
          <p:cNvSpPr/>
          <p:nvPr/>
        </p:nvSpPr>
        <p:spPr bwMode="auto">
          <a:xfrm>
            <a:off x="2576736" y="2116767"/>
            <a:ext cx="3384376" cy="4286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2648744" y="2492887"/>
            <a:ext cx="1285480" cy="385592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실무자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742558" y="2647474"/>
            <a:ext cx="1098926" cy="31251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b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관리인원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813462" y="2874531"/>
            <a:ext cx="954205" cy="20306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계층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31544" y="1828775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smtClean="0">
                <a:latin typeface="+mn-ea"/>
              </a:rPr>
              <a:t>사용자 계층별 구현여부</a:t>
            </a:r>
            <a:endParaRPr lang="ko-KR" altLang="en-US" sz="1200" b="1" u="sng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936776" y="3171030"/>
            <a:ext cx="72008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임원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계층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6177136" y="1896500"/>
          <a:ext cx="345581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648072"/>
                <a:gridCol w="1871638"/>
              </a:tblGrid>
              <a:tr h="242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진행단계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520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~’15 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까지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진행내역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임원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View 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지표를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NPT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에서 조회 가능하도록 개발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(’16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년초 오픈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VI,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양산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VI,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로컬율등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4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실무자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정형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수작업 보고서를 시스템화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(44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종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개 보고서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주요영역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개영역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Active Part No, Local,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Price Monitoring, Spend, VI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등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4767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’15.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b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1" baseline="0" smtClean="0">
                          <a:solidFill>
                            <a:schemeClr val="tx1"/>
                          </a:solidFill>
                        </a:rPr>
                        <a:t>이후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1" baseline="0" smtClean="0">
                          <a:solidFill>
                            <a:schemeClr val="tx1"/>
                          </a:solidFill>
                        </a:rPr>
                        <a:t>진행내역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실무자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다차원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View</a:t>
                      </a:r>
                      <a:endParaRPr lang="ko-KR" altLang="en-US" sz="1200" b="1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u="sng" dirty="0" smtClean="0">
                          <a:solidFill>
                            <a:schemeClr val="tx1"/>
                          </a:solidFill>
                        </a:rPr>
                        <a:t>요구사항 분석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저 부가가치 업무 제거및 구매분석 효율화및 상세원인분석에 대응 목적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구매 用 분석속성 추가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4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u="sng" smtClean="0">
                          <a:solidFill>
                            <a:schemeClr val="tx1"/>
                          </a:solidFill>
                        </a:rPr>
                        <a:t>수집대상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수작업 및 저 부가가치 업무 제거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위해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개의 분석요구사항에 대한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 정보 수집 및 분석 수행 중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2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u="sng" baseline="0" dirty="0" smtClean="0">
                          <a:solidFill>
                            <a:schemeClr val="tx1"/>
                          </a:solidFill>
                        </a:rPr>
                        <a:t>개선예상 주요효과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자료작성 비효율 시간 제고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시스템 데이터 정합성 제고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DW 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구축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사용빈도가 높은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개 관점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127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개 지표에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대한 비정형분석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 구축 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291624" y="2116767"/>
            <a:ext cx="2157504" cy="42584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0" name="아래쪽 화살표 9"/>
          <p:cNvSpPr/>
          <p:nvPr/>
        </p:nvSpPr>
        <p:spPr bwMode="auto">
          <a:xfrm>
            <a:off x="358760" y="2438308"/>
            <a:ext cx="302596" cy="3909889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7890" y="182877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u="sng" dirty="0" smtClean="0">
                <a:latin typeface="+mn-ea"/>
              </a:rPr>
              <a:t>진행개요</a:t>
            </a:r>
          </a:p>
        </p:txBody>
      </p:sp>
      <p:sp>
        <p:nvSpPr>
          <p:cNvPr id="46" name="타원 45"/>
          <p:cNvSpPr/>
          <p:nvPr/>
        </p:nvSpPr>
        <p:spPr bwMode="auto">
          <a:xfrm>
            <a:off x="362524" y="2831815"/>
            <a:ext cx="280504" cy="2805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7160" y="2853202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’15.07 </a:t>
            </a:r>
            <a:r>
              <a:rPr lang="ko-KR" altLang="en-US" sz="1200" smtClean="0">
                <a:latin typeface="+mn-ea"/>
              </a:rPr>
              <a:t>실무자용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    ARS OPEN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362524" y="4777506"/>
            <a:ext cx="280504" cy="2805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1740" y="4798893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’16.01 </a:t>
            </a:r>
            <a:r>
              <a:rPr lang="ko-KR" altLang="en-US" sz="1200" smtClean="0">
                <a:latin typeface="+mn-ea"/>
              </a:rPr>
              <a:t>임원용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    NPT </a:t>
            </a:r>
            <a:r>
              <a:rPr lang="ko-KR" altLang="en-US" sz="1200" smtClean="0">
                <a:latin typeface="+mn-ea"/>
              </a:rPr>
              <a:t>구매지표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         OPEN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362524" y="3937942"/>
            <a:ext cx="280504" cy="280504"/>
          </a:xfrm>
          <a:prstGeom prst="ellipse">
            <a:avLst/>
          </a:prstGeom>
          <a:solidFill>
            <a:srgbClr val="C5003D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4425" y="3944089"/>
            <a:ext cx="1724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u="sng" dirty="0" smtClean="0">
                <a:latin typeface="+mn-ea"/>
              </a:rPr>
              <a:t>’15.12 </a:t>
            </a:r>
            <a:r>
              <a:rPr lang="ko-KR" altLang="en-US" sz="1200" b="1" u="sng" smtClean="0">
                <a:latin typeface="+mn-ea"/>
              </a:rPr>
              <a:t>구매개선 </a:t>
            </a:r>
            <a:r>
              <a:rPr lang="en-US" altLang="ko-KR" sz="1200" b="1" u="sng" dirty="0" smtClean="0">
                <a:latin typeface="+mn-ea"/>
              </a:rPr>
              <a:t>TASK</a:t>
            </a:r>
            <a:endParaRPr lang="ko-KR" altLang="en-US" sz="1200" b="1" u="sng" dirty="0" err="1" smtClean="0">
              <a:latin typeface="+mn-ea"/>
            </a:endParaRPr>
          </a:p>
        </p:txBody>
      </p:sp>
      <p:sp>
        <p:nvSpPr>
          <p:cNvPr id="52" name="타원 51"/>
          <p:cNvSpPr/>
          <p:nvPr/>
        </p:nvSpPr>
        <p:spPr bwMode="auto">
          <a:xfrm>
            <a:off x="362524" y="5697492"/>
            <a:ext cx="280504" cy="2805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2335" y="5703639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’16.03 </a:t>
            </a:r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구매개선 시스템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/>
            </a:r>
            <a:b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</a:t>
            </a:r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구축시작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예정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lang="ko-KR" altLang="en-US" sz="1200" dirty="0" err="1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37784"/>
              </p:ext>
            </p:extLst>
          </p:nvPr>
        </p:nvGraphicFramePr>
        <p:xfrm>
          <a:off x="3934224" y="2404331"/>
          <a:ext cx="1954880" cy="394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12"/>
                <a:gridCol w="504056"/>
                <a:gridCol w="469941"/>
                <a:gridCol w="538171"/>
              </a:tblGrid>
              <a:tr h="7723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대시보드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정형분석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비정형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분석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45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-93663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65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211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65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5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665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3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12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272480" y="6406729"/>
            <a:ext cx="5319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주</a:t>
            </a:r>
            <a:r>
              <a:rPr lang="en-US" altLang="ko-KR" sz="800" dirty="0" smtClean="0">
                <a:latin typeface="+mn-ea"/>
              </a:rPr>
              <a:t>1) NPT : New </a:t>
            </a:r>
            <a:r>
              <a:rPr lang="en-US" altLang="ko-KR" sz="800" dirty="0" err="1" smtClean="0">
                <a:latin typeface="+mn-ea"/>
              </a:rPr>
              <a:t>plantopia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smtClean="0">
                <a:latin typeface="+mn-ea"/>
              </a:rPr>
              <a:t>전사 임원을 위한 시스템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smtClean="0">
                <a:latin typeface="+mn-ea"/>
              </a:rPr>
              <a:t>재무회계를 중심으로 하여 타영역의 지표도 포함하고 있음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주</a:t>
            </a:r>
            <a:r>
              <a:rPr lang="en-US" altLang="ko-KR" sz="800" dirty="0" smtClean="0">
                <a:latin typeface="+mn-ea"/>
              </a:rPr>
              <a:t>2) ARS : Auto Reporting System, </a:t>
            </a:r>
            <a:r>
              <a:rPr lang="ko-KR" altLang="en-US" sz="800" smtClean="0">
                <a:latin typeface="+mn-ea"/>
              </a:rPr>
              <a:t>전사 수작업 제거 목적으로 개발된 자동 리포팅 시스템</a:t>
            </a:r>
            <a:endParaRPr lang="ko-KR" altLang="en-US" sz="800" dirty="0" err="1" smtClean="0">
              <a:latin typeface="+mn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14415" y="2133607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구매정보 구현여부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92263" y="21494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+mn-ea"/>
              </a:rPr>
              <a:t>사용자 계층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 bwMode="auto">
          <a:xfrm>
            <a:off x="7380951" y="204325"/>
            <a:ext cx="23245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2</a:t>
            </a:r>
            <a:r>
              <a:rPr lang="en-US" altLang="ko-KR" sz="1600" dirty="0"/>
              <a:t>. </a:t>
            </a:r>
            <a:r>
              <a:rPr lang="ko-KR" altLang="en-US" sz="1600" dirty="0"/>
              <a:t>사용자 정보분석 </a:t>
            </a:r>
            <a:r>
              <a:rPr lang="ko-KR" altLang="en-US" sz="1600" dirty="0" smtClean="0"/>
              <a:t>현황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1848" y="352588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NPT</a:t>
            </a:r>
            <a:endParaRPr lang="ko-KR" altLang="en-US" sz="1000" b="1" dirty="0" err="1" smtClean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21848" y="4096188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ARS</a:t>
            </a:r>
            <a:endParaRPr lang="ko-KR" altLang="en-US" sz="1000" b="1" dirty="0" err="1" smtClean="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21848" y="4910088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ARS</a:t>
            </a:r>
            <a:endParaRPr lang="ko-KR" altLang="en-US" sz="1000" b="1" dirty="0" err="1" smtClean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21848" y="5772661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ARS</a:t>
            </a:r>
            <a:endParaRPr lang="ko-KR" altLang="en-US" sz="1000" b="1" dirty="0" err="1" smtClean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21848" y="4512670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EDW</a:t>
            </a:r>
            <a:endParaRPr lang="ko-KR" altLang="en-US" sz="1000" b="1" dirty="0" err="1" smtClean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21848" y="5319625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EDW</a:t>
            </a:r>
            <a:endParaRPr lang="ko-KR" altLang="en-US" sz="1000" b="1" dirty="0" err="1" smtClean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21848" y="610964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n-ea"/>
              </a:rPr>
              <a:t>EDW</a:t>
            </a:r>
            <a:endParaRPr lang="ko-KR" altLang="en-US" sz="1000" b="1" dirty="0" err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34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6.10 </a:t>
            </a:r>
            <a:r>
              <a:rPr lang="ko-KR" altLang="en-US" dirty="0" smtClean="0"/>
              <a:t>단계별 추진방안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구매시스템 통합 및 변경에 따른 중복수정을 최소화 하고 구매분석업무의 저 부가가치 업무를 최소화 하는 방향으로 시스템 개선을 추진함</a:t>
            </a:r>
            <a:endParaRPr lang="ko-KR" altLang="en-US" dirty="0"/>
          </a:p>
        </p:txBody>
      </p:sp>
      <p:sp>
        <p:nvSpPr>
          <p:cNvPr id="155" name="갈매기형 수장 154"/>
          <p:cNvSpPr/>
          <p:nvPr/>
        </p:nvSpPr>
        <p:spPr bwMode="auto">
          <a:xfrm>
            <a:off x="6316589" y="1588928"/>
            <a:ext cx="3176739" cy="432060"/>
          </a:xfrm>
          <a:prstGeom prst="chevron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defTabSz="957263" fontAlgn="base" latinLnBrk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kern="0" dirty="0">
                <a:solidFill>
                  <a:schemeClr val="bg1"/>
                </a:solidFill>
              </a:rPr>
              <a:t>Phase</a:t>
            </a:r>
            <a:r>
              <a:rPr kumimoji="1" lang="en-US" altLang="ko-KR" sz="1200" b="1" kern="0" dirty="0" smtClean="0">
                <a:solidFill>
                  <a:schemeClr val="bg1"/>
                </a:solidFill>
              </a:rPr>
              <a:t> Ⅱ, Ⅲ</a:t>
            </a:r>
            <a:br>
              <a:rPr kumimoji="1" lang="en-US" altLang="ko-KR" sz="1200" b="1" kern="0" dirty="0" smtClean="0">
                <a:solidFill>
                  <a:schemeClr val="bg1"/>
                </a:solidFill>
              </a:rPr>
            </a:br>
            <a:r>
              <a:rPr kumimoji="1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고급 </a:t>
            </a: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분석 </a:t>
            </a:r>
            <a:r>
              <a:rPr kumimoji="1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및 구매 예측 시스템화</a:t>
            </a:r>
            <a:endParaRPr kumimoji="1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6" name="갈매기형 수장 155"/>
          <p:cNvSpPr/>
          <p:nvPr/>
        </p:nvSpPr>
        <p:spPr bwMode="auto">
          <a:xfrm>
            <a:off x="2991676" y="1588928"/>
            <a:ext cx="3476745" cy="432060"/>
          </a:xfrm>
          <a:prstGeom prst="chevron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defTabSz="957263" fontAlgn="base" latinLnBrk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Phase </a:t>
            </a:r>
            <a:r>
              <a:rPr kumimoji="1" lang="en-US" altLang="ko-KR" sz="1200" b="1" kern="0" dirty="0" smtClean="0">
                <a:solidFill>
                  <a:prstClr val="black"/>
                </a:solidFill>
              </a:rPr>
              <a:t>Ⅰ</a:t>
            </a:r>
            <a:r>
              <a:rPr kumimoji="1" lang="en-US" altLang="ko-KR" sz="1200" b="1" kern="0" dirty="0">
                <a:solidFill>
                  <a:prstClr val="black"/>
                </a:solidFill>
              </a:rPr>
              <a:t/>
            </a:r>
            <a:br>
              <a:rPr kumimoji="1" lang="en-US" altLang="ko-KR" sz="1200" b="1" kern="0" dirty="0">
                <a:solidFill>
                  <a:prstClr val="black"/>
                </a:solidFill>
              </a:rPr>
            </a:br>
            <a:r>
              <a:rPr kumimoji="1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데이터 영역 확대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7" name="오각형 156"/>
          <p:cNvSpPr/>
          <p:nvPr/>
        </p:nvSpPr>
        <p:spPr bwMode="auto">
          <a:xfrm>
            <a:off x="419177" y="1588928"/>
            <a:ext cx="2700871" cy="432060"/>
          </a:xfrm>
          <a:prstGeom prst="homePlate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7263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chemeClr val="bg1">
                    <a:lumMod val="50000"/>
                  </a:schemeClr>
                </a:solidFill>
              </a:rPr>
              <a:t>Pre - Phase</a:t>
            </a:r>
          </a:p>
          <a:p>
            <a:pPr marL="0" marR="0" lvl="0" indent="0" algn="ctr" defTabSz="957263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kern="0" dirty="0" smtClean="0">
                <a:solidFill>
                  <a:schemeClr val="bg1">
                    <a:lumMod val="50000"/>
                  </a:schemeClr>
                </a:solidFill>
              </a:rPr>
              <a:t>구매 </a:t>
            </a:r>
            <a:r>
              <a:rPr kumimoji="1" lang="en-US" altLang="ko-KR" sz="1200" b="1" kern="0" dirty="0" smtClean="0">
                <a:solidFill>
                  <a:schemeClr val="bg1">
                    <a:lumMod val="50000"/>
                  </a:schemeClr>
                </a:solidFill>
              </a:rPr>
              <a:t>DW</a:t>
            </a:r>
            <a:r>
              <a:rPr kumimoji="1" lang="ko-KR" altLang="en-US" sz="1200" b="1" kern="0" smtClean="0">
                <a:solidFill>
                  <a:schemeClr val="bg1">
                    <a:lumMod val="50000"/>
                  </a:schemeClr>
                </a:solidFill>
              </a:rPr>
              <a:t>기반 검증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58" name="그룹 13"/>
          <p:cNvGrpSpPr/>
          <p:nvPr/>
        </p:nvGrpSpPr>
        <p:grpSpPr>
          <a:xfrm>
            <a:off x="496227" y="3281116"/>
            <a:ext cx="8849261" cy="1482511"/>
            <a:chOff x="560390" y="1837027"/>
            <a:chExt cx="7705070" cy="2163708"/>
          </a:xfrm>
        </p:grpSpPr>
        <p:grpSp>
          <p:nvGrpSpPr>
            <p:cNvPr id="159" name="그룹 5"/>
            <p:cNvGrpSpPr>
              <a:grpSpLocks/>
            </p:cNvGrpSpPr>
            <p:nvPr/>
          </p:nvGrpSpPr>
          <p:grpSpPr bwMode="auto">
            <a:xfrm>
              <a:off x="560390" y="2060811"/>
              <a:ext cx="5184720" cy="1939924"/>
              <a:chOff x="273050" y="2997201"/>
              <a:chExt cx="5897250" cy="1940370"/>
            </a:xfrm>
          </p:grpSpPr>
          <p:pic>
            <p:nvPicPr>
              <p:cNvPr id="161" name="Picture 3" descr="C:\Users\myong\Desktop\CNS_PNG\0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5529"/>
              <a:stretch>
                <a:fillRect/>
              </a:stretch>
            </p:blipFill>
            <p:spPr bwMode="auto">
              <a:xfrm>
                <a:off x="273050" y="2997201"/>
                <a:ext cx="2980690" cy="1576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2" name="Picture 3" descr="C:\Users\myong\Desktop\CNS_PNG\0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936"/>
              <a:stretch>
                <a:fillRect/>
              </a:stretch>
            </p:blipFill>
            <p:spPr bwMode="auto">
              <a:xfrm>
                <a:off x="3224808" y="3361184"/>
                <a:ext cx="2945492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0" name="Picture 3" descr="C:\Users\myong\Desktop\CNS_PNG\03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36"/>
            <a:stretch>
              <a:fillRect/>
            </a:stretch>
          </p:blipFill>
          <p:spPr bwMode="auto">
            <a:xfrm>
              <a:off x="5675855" y="1837027"/>
              <a:ext cx="2589605" cy="157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9" name="직사각형 178"/>
          <p:cNvSpPr/>
          <p:nvPr/>
        </p:nvSpPr>
        <p:spPr bwMode="auto">
          <a:xfrm>
            <a:off x="848544" y="3576997"/>
            <a:ext cx="2069376" cy="7355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3663" marR="0" lvl="0" indent="-93663" defTabSz="957263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VI</a:t>
            </a:r>
            <a:r>
              <a:rPr kumimoji="1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 </a:t>
            </a:r>
            <a:r>
              <a:rPr kumimoji="1" lang="ko-KR" altLang="en-US" sz="1100" b="0" i="0" u="none" strike="noStrike" kern="0" cap="none" spc="0" normalizeH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관련 업무</a:t>
            </a:r>
            <a:endParaRPr kumimoji="1" lang="en-US" altLang="ko-KR" sz="1100" b="0" i="0" u="none" strike="noStrike" kern="0" cap="none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  <a:p>
            <a:pPr marL="93663" marR="0" lvl="0" indent="-93663" defTabSz="957263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100" kern="0" baseline="0" dirty="0" smtClean="0">
                <a:solidFill>
                  <a:schemeClr val="bg1">
                    <a:lumMod val="50000"/>
                  </a:schemeClr>
                </a:solidFill>
              </a:rPr>
              <a:t>단가</a:t>
            </a:r>
            <a:endParaRPr kumimoji="1" lang="en-US" altLang="ko-KR" sz="1100" kern="0" baseline="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3663" marR="0" lvl="0" indent="-93663" defTabSz="957263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Solution Pi</a:t>
            </a:r>
          </a:p>
        </p:txBody>
      </p:sp>
      <p:sp>
        <p:nvSpPr>
          <p:cNvPr id="180" name="직사각형 179"/>
          <p:cNvSpPr/>
          <p:nvPr/>
        </p:nvSpPr>
        <p:spPr bwMode="auto">
          <a:xfrm>
            <a:off x="848544" y="3144577"/>
            <a:ext cx="2069375" cy="447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defTabSz="957263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VI</a:t>
            </a: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단가모니터링 기반</a:t>
            </a:r>
            <a:endParaRPr kumimoji="1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84" name="직사각형 183"/>
          <p:cNvSpPr/>
          <p:nvPr/>
        </p:nvSpPr>
        <p:spPr bwMode="auto">
          <a:xfrm>
            <a:off x="3834571" y="3055929"/>
            <a:ext cx="2198549" cy="7355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3663" marR="0" lvl="0" indent="-93663" defTabSz="957263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VI </a:t>
            </a:r>
            <a:r>
              <a:rPr kumimoji="1" lang="ko-KR" alt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지표외 저부가가치 업무 개선</a:t>
            </a:r>
          </a:p>
        </p:txBody>
      </p:sp>
      <p:sp>
        <p:nvSpPr>
          <p:cNvPr id="185" name="직사각형 184"/>
          <p:cNvSpPr/>
          <p:nvPr/>
        </p:nvSpPr>
        <p:spPr bwMode="auto">
          <a:xfrm>
            <a:off x="3834571" y="2623509"/>
            <a:ext cx="2198549" cy="447851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Supplier/Maker </a:t>
            </a:r>
            <a:r>
              <a:rPr lang="ko-KR" altLang="en-US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정보 연계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및 다차원 확장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직사각형 208"/>
          <p:cNvSpPr/>
          <p:nvPr/>
        </p:nvSpPr>
        <p:spPr bwMode="auto">
          <a:xfrm>
            <a:off x="6753200" y="2729789"/>
            <a:ext cx="2196244" cy="7355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93663" marR="0" lvl="0" indent="-93663" defTabSz="957263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예측 및 고급분석 자동화</a:t>
            </a: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/>
            </a:r>
            <a:b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endParaRPr kumimoji="1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0" name="직사각형 209"/>
          <p:cNvSpPr/>
          <p:nvPr/>
        </p:nvSpPr>
        <p:spPr bwMode="auto">
          <a:xfrm>
            <a:off x="6753200" y="2385473"/>
            <a:ext cx="2196244" cy="359747"/>
          </a:xfrm>
          <a:prstGeom prst="rect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고도화 및 예측 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51128" y="5634665"/>
            <a:ext cx="2490481" cy="810885"/>
          </a:xfrm>
          <a:prstGeom prst="rect">
            <a:avLst/>
          </a:prstGeom>
          <a:noFill/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 anchor="ctr">
            <a:noAutofit/>
          </a:bodyPr>
          <a:lstStyle/>
          <a:p>
            <a:pPr marL="93663" indent="-93663" latinLnBrk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Spend </a:t>
            </a:r>
            <a:r>
              <a:rPr lang="ko-KR" altLang="en-US" sz="110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다차원분석 구현을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위한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Tool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검토 및 도입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93663" indent="-93663" latinLnBrk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Data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범위 및 아키텍처 검토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Infra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환경 및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DB </a:t>
            </a:r>
            <a:r>
              <a:rPr lang="ko-KR" altLang="en-US" sz="11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증설 검토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3021347" y="5634664"/>
            <a:ext cx="3443821" cy="81065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 anchor="ctr">
            <a:noAutofit/>
          </a:bodyPr>
          <a:lstStyle/>
          <a:p>
            <a:pPr marL="93663" indent="-93663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기준정보 대상 및 속성 체계 정의</a:t>
            </a:r>
            <a:endParaRPr lang="en-US" altLang="ko-KR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93663" indent="-93663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확장 대상에 대한 업무 정의</a:t>
            </a:r>
            <a:endParaRPr lang="en-US" altLang="ko-KR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93663" indent="-93663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확장 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Data </a:t>
            </a:r>
            <a:r>
              <a:rPr lang="ko-KR" altLang="en-US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증가에 따른 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Infra </a:t>
            </a:r>
            <a:r>
              <a:rPr lang="ko-KR" altLang="en-US" sz="11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환경 및 성능 검토</a:t>
            </a:r>
            <a:endParaRPr lang="en-US" altLang="ko-KR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537176" y="5634664"/>
            <a:ext cx="2871651" cy="81078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" lastClr="FFFFFF">
                <a:lumMod val="85000"/>
              </a:sysClr>
            </a:solidFill>
          </a:ln>
        </p:spPr>
        <p:txBody>
          <a:bodyPr wrap="square" rtlCol="0" anchor="ctr">
            <a:noAutofit/>
          </a:bodyPr>
          <a:lstStyle/>
          <a:p>
            <a:pPr marL="93663" indent="-93663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05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유의미한 분석 및 활용을 위한 영역발굴 및 정의 </a:t>
            </a:r>
            <a:endParaRPr lang="en-US" altLang="ko-KR" sz="105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93663" indent="-93663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05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추가 정보 연계 방안 협의 </a:t>
            </a:r>
            <a:endParaRPr lang="en-US" altLang="ko-KR" sz="105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2605998" y="1319483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~‘16.01</a:t>
            </a:r>
            <a:endParaRPr lang="ko-KR" altLang="en-US" sz="1200" b="1" dirty="0" err="1" smtClean="0">
              <a:latin typeface="+mn-ea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5949338" y="1311569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~‘16.06</a:t>
            </a:r>
            <a:endParaRPr lang="ko-KR" altLang="en-US" sz="1200" b="1" dirty="0" err="1" smtClean="0">
              <a:latin typeface="+mn-ea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8973522" y="1328109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~‘16.12</a:t>
            </a:r>
            <a:endParaRPr lang="ko-KR" altLang="en-US" sz="1200" b="1" dirty="0" err="1" smtClean="0">
              <a:latin typeface="+mn-ea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231646" y="1311568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~‘15.10.19</a:t>
            </a:r>
            <a:endParaRPr lang="ko-KR" altLang="en-US" sz="1200" dirty="0" err="1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06" name="Text Box 18"/>
          <p:cNvSpPr txBox="1">
            <a:spLocks noChangeArrowheads="1"/>
          </p:cNvSpPr>
          <p:nvPr/>
        </p:nvSpPr>
        <p:spPr bwMode="auto">
          <a:xfrm>
            <a:off x="433876" y="4536357"/>
            <a:ext cx="2686172" cy="133214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t" anchorCtr="0"/>
          <a:lstStyle/>
          <a:p>
            <a:pPr marL="93663" indent="-93663" latinLnBrk="0">
              <a:spcBef>
                <a:spcPts val="300"/>
              </a:spcBef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Report Solution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적용을 통한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</a:b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비정형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OLAP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구현 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93663" indent="-93663" latinLnBrk="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구매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DW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접근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UI(Portal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화면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)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구현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   </a:t>
            </a:r>
          </a:p>
          <a:p>
            <a:pPr marL="93663" indent="-93663" latinLnBrk="0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VI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실적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/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단가모니터링 정보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/>
            </a:r>
            <a:b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</a:b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Daily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실적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단가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Master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연계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07" name="Text Box 18"/>
          <p:cNvSpPr txBox="1">
            <a:spLocks noChangeArrowheads="1"/>
          </p:cNvSpPr>
          <p:nvPr/>
        </p:nvSpPr>
        <p:spPr bwMode="auto">
          <a:xfrm>
            <a:off x="3440832" y="4221088"/>
            <a:ext cx="2808312" cy="126014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t" anchorCtr="0"/>
          <a:lstStyle/>
          <a:p>
            <a:pPr marL="93663" indent="-93663" latinLnBrk="0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Supplier/Maker 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속성 정보 연계</a:t>
            </a:r>
            <a:endParaRPr lang="en-US" altLang="ko-KR" sz="1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93663" indent="-93663" latinLnBrk="0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VI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실적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+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단가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+Supplier 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정보 연계를 통한 비정형 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Report 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확장 </a:t>
            </a:r>
            <a:endParaRPr lang="en-US" altLang="ko-KR" sz="1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93663" indent="-93663" latinLnBrk="0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기준 정보 및 구매 속성 관리 </a:t>
            </a:r>
            <a:endParaRPr lang="en-US" altLang="ko-KR" sz="1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08" name="Text Box 18"/>
          <p:cNvSpPr txBox="1">
            <a:spLocks noChangeArrowheads="1"/>
          </p:cNvSpPr>
          <p:nvPr/>
        </p:nvSpPr>
        <p:spPr bwMode="auto">
          <a:xfrm>
            <a:off x="6537175" y="3789040"/>
            <a:ext cx="3024337" cy="126014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t" anchorCtr="0"/>
          <a:lstStyle/>
          <a:p>
            <a:pPr marL="93663" indent="-93663" latinLnBrk="0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구매 속성 정보 연계 확장  </a:t>
            </a:r>
            <a:endParaRPr lang="en-US" altLang="ko-KR" sz="1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93663" indent="-93663" latinLnBrk="0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BOM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연계 및 외부 정보 </a:t>
            </a:r>
            <a:r>
              <a:rPr lang="ko-KR" altLang="en-US" sz="12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연계 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(MI 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정보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)</a:t>
            </a:r>
          </a:p>
          <a:p>
            <a:pPr marL="93663" indent="-93663" latinLnBrk="0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시뮬레이션을 통한 예측 분석 기반 마련</a:t>
            </a:r>
            <a:endParaRPr lang="en-US" altLang="ko-KR" sz="1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marL="93663" indent="-93663" latinLnBrk="0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Dashboard </a:t>
            </a:r>
            <a:r>
              <a:rPr lang="ko-KR" altLang="en-US" sz="1200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및 모바일 연동</a:t>
            </a:r>
            <a:endParaRPr lang="en-US" altLang="ko-KR" sz="12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6. To-Be </a:t>
            </a:r>
            <a:r>
              <a:rPr lang="ko-KR" altLang="en-US" sz="1600" dirty="0" smtClean="0"/>
              <a:t>시스템 정의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317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7.1 </a:t>
            </a:r>
            <a:r>
              <a:rPr lang="ko-KR" altLang="en-US" dirty="0" smtClean="0"/>
              <a:t>주요 개선 </a:t>
            </a:r>
            <a:r>
              <a:rPr lang="en-US" altLang="ko-KR" dirty="0" smtClean="0"/>
              <a:t>Point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분산되어 있는 구매 정보분석시스템을 통합하고 수작업으로 관리되고 있는 보고자료를 시스템化 하여 저 부가가치 업무를 개선하고 비용절감기회를 다차원분석을 통하여 모니터링 할 수 있음</a:t>
            </a:r>
          </a:p>
        </p:txBody>
      </p:sp>
      <p:sp>
        <p:nvSpPr>
          <p:cNvPr id="21" name="순서도: 처리 20"/>
          <p:cNvSpPr/>
          <p:nvPr/>
        </p:nvSpPr>
        <p:spPr bwMode="auto">
          <a:xfrm>
            <a:off x="344032" y="1268761"/>
            <a:ext cx="4464952" cy="35471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순서도: 처리 21"/>
          <p:cNvSpPr/>
          <p:nvPr/>
        </p:nvSpPr>
        <p:spPr bwMode="auto">
          <a:xfrm>
            <a:off x="5097016" y="1268760"/>
            <a:ext cx="4464496" cy="35471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44032" y="1772816"/>
            <a:ext cx="4464952" cy="312882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097016" y="1772816"/>
            <a:ext cx="4464952" cy="312882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4032" y="4982418"/>
            <a:ext cx="4464952" cy="141370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096560" y="4976010"/>
            <a:ext cx="4464952" cy="141370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173038" lvl="0" indent="-171450" eaLnBrk="0" fontAlgn="base" latinLnBrk="0" hangingPunct="0">
              <a:lnSpc>
                <a:spcPts val="2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/>
              <a:t>Global Spend </a:t>
            </a:r>
            <a:r>
              <a:rPr lang="ko-KR" altLang="en-US" sz="1200" b="1"/>
              <a:t>및 주요 지표의 다차원 분석 </a:t>
            </a:r>
            <a:r>
              <a:rPr lang="ko-KR" altLang="en-US" sz="1200" b="1" smtClean="0"/>
              <a:t>제공</a:t>
            </a:r>
            <a:endParaRPr lang="en-US" altLang="ko-KR" sz="1200" b="1" dirty="0"/>
          </a:p>
          <a:p>
            <a:pPr marL="173038" lvl="0" indent="-171450" eaLnBrk="0" fontAlgn="base" latinLnBrk="0" hangingPunct="0">
              <a:lnSpc>
                <a:spcPts val="2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/>
              <a:t>Global </a:t>
            </a:r>
            <a:r>
              <a:rPr lang="ko-KR" altLang="en-US" sz="1200" b="1"/>
              <a:t>구매 실적 </a:t>
            </a:r>
            <a:r>
              <a:rPr lang="en-US" altLang="ko-KR" sz="1200" b="1" dirty="0"/>
              <a:t>Data</a:t>
            </a:r>
            <a:r>
              <a:rPr lang="ko-KR" altLang="en-US" sz="1200" b="1"/>
              <a:t>의 빠른 집계 및 분석 제공</a:t>
            </a:r>
            <a:endParaRPr lang="en-US" altLang="ko-KR" sz="1200" b="1" dirty="0"/>
          </a:p>
          <a:p>
            <a:pPr marL="1588" lvl="0" eaLnBrk="0" fontAlgn="base" latinLnBrk="0" hangingPunct="0">
              <a:lnSpc>
                <a:spcPts val="2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1200" b="1" dirty="0"/>
              <a:t>   </a:t>
            </a:r>
            <a:r>
              <a:rPr lang="en-US" altLang="ko-KR" sz="1200" dirty="0"/>
              <a:t> (</a:t>
            </a:r>
            <a:r>
              <a:rPr lang="ko-KR" altLang="en-US" sz="1200"/>
              <a:t>데이터 추출 </a:t>
            </a:r>
            <a:r>
              <a:rPr lang="en-US" altLang="ko-KR" sz="1200" dirty="0"/>
              <a:t>~ </a:t>
            </a:r>
            <a:r>
              <a:rPr lang="ko-KR" altLang="en-US" sz="1200"/>
              <a:t>집계 </a:t>
            </a:r>
            <a:r>
              <a:rPr lang="en-US" altLang="ko-KR" sz="1200" dirty="0"/>
              <a:t>~ </a:t>
            </a:r>
            <a:r>
              <a:rPr lang="ko-KR" altLang="en-US" sz="1200"/>
              <a:t>가공 </a:t>
            </a:r>
            <a:r>
              <a:rPr lang="en-US" altLang="ko-KR" sz="1200" dirty="0"/>
              <a:t>~ </a:t>
            </a:r>
            <a:r>
              <a:rPr lang="ko-KR" altLang="en-US" sz="1200"/>
              <a:t>분석의 시간 최소화</a:t>
            </a:r>
            <a:r>
              <a:rPr lang="en-US" altLang="ko-KR" sz="1200" dirty="0" smtClean="0"/>
              <a:t>)</a:t>
            </a:r>
            <a:endParaRPr kumimoji="1" lang="en-US" altLang="ko-KR" sz="1200" b="1" kern="0" dirty="0">
              <a:solidFill>
                <a:srgbClr val="000000"/>
              </a:solidFill>
              <a:sym typeface="Wingdings" pitchFamily="2" charset="2"/>
            </a:endParaRPr>
          </a:p>
          <a:p>
            <a:pPr marL="173038" indent="-171450" eaLnBrk="0" fontAlgn="base" latinLnBrk="0" hangingPunct="0">
              <a:lnSpc>
                <a:spcPts val="2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/>
              <a:t>다양한 분석 </a:t>
            </a:r>
            <a:r>
              <a:rPr lang="en-US" altLang="ko-KR" sz="1200" b="1" dirty="0"/>
              <a:t>View</a:t>
            </a:r>
            <a:r>
              <a:rPr lang="ko-KR" altLang="en-US" sz="1200" b="1"/>
              <a:t>의 제공으로 구매 기회 발굴 및 실현에 집중</a:t>
            </a:r>
            <a:endParaRPr lang="en-US" altLang="ko-KR" sz="1200" b="1" dirty="0"/>
          </a:p>
          <a:p>
            <a:pPr marL="173038" lvl="0" indent="-171450" eaLnBrk="0" fontAlgn="base" latinLnBrk="0" hangingPunct="0">
              <a:lnSpc>
                <a:spcPts val="2000"/>
              </a:lnSpc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/>
              <a:t>실적 분석 결과 기반 비용 절감 기회 발굴 활성화</a:t>
            </a:r>
            <a:endParaRPr kumimoji="1" lang="en-US" altLang="ko-KR" sz="1200" b="1" kern="0" dirty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478211" y="2825779"/>
            <a:ext cx="4212158" cy="12956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478211" y="4341121"/>
            <a:ext cx="4212158" cy="4921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2487161" y="4424887"/>
            <a:ext cx="924631" cy="300348"/>
            <a:chOff x="1281645" y="4725144"/>
            <a:chExt cx="1079500" cy="3003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1" name="직사각형 120"/>
            <p:cNvSpPr/>
            <p:nvPr/>
          </p:nvSpPr>
          <p:spPr bwMode="auto">
            <a:xfrm>
              <a:off x="1281645" y="4725144"/>
              <a:ext cx="1079500" cy="300348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0" rIns="72000" bIns="0" anchor="ctr"/>
            <a:lstStyle/>
            <a:p>
              <a:pPr marL="87313" indent="-87313" algn="ctr" defTabSz="762000" latinLnBrk="0">
                <a:lnSpc>
                  <a:spcPts val="500"/>
                </a:lnSpc>
                <a:spcBef>
                  <a:spcPct val="30000"/>
                </a:spcBef>
                <a:defRPr/>
              </a:pPr>
              <a:endParaRPr lang="en-US" altLang="ko-KR" sz="1100" dirty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471213" y="4742978"/>
              <a:ext cx="53893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PIMS</a:t>
              </a:r>
              <a:endParaRPr lang="ko-KR" altLang="en-US" sz="1200" dirty="0" err="1" smtClean="0">
                <a:latin typeface="+mn-ea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1352600" y="4424887"/>
            <a:ext cx="924631" cy="300348"/>
            <a:chOff x="1391331" y="3429000"/>
            <a:chExt cx="1079500" cy="3003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9" name="직사각형 118"/>
            <p:cNvSpPr/>
            <p:nvPr/>
          </p:nvSpPr>
          <p:spPr bwMode="auto">
            <a:xfrm>
              <a:off x="1391331" y="3429000"/>
              <a:ext cx="1079500" cy="300348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0" rIns="72000" bIns="0" anchor="ctr"/>
            <a:lstStyle/>
            <a:p>
              <a:pPr marL="87313" indent="-87313" algn="ctr" defTabSz="762000" latinLnBrk="0">
                <a:lnSpc>
                  <a:spcPts val="500"/>
                </a:lnSpc>
                <a:spcBef>
                  <a:spcPct val="30000"/>
                </a:spcBef>
                <a:defRPr/>
              </a:pPr>
              <a:endParaRPr lang="en-US" altLang="ko-KR" sz="1100" dirty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580898" y="3446834"/>
              <a:ext cx="55496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GERP</a:t>
              </a:r>
              <a:endParaRPr lang="ko-KR" altLang="en-US" sz="1200" dirty="0" err="1" smtClean="0">
                <a:latin typeface="+mn-ea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3621722" y="4424887"/>
            <a:ext cx="924631" cy="300348"/>
            <a:chOff x="1281645" y="4725144"/>
            <a:chExt cx="1079500" cy="3003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17" name="직사각형 116"/>
            <p:cNvSpPr/>
            <p:nvPr/>
          </p:nvSpPr>
          <p:spPr bwMode="auto">
            <a:xfrm>
              <a:off x="1281645" y="4725144"/>
              <a:ext cx="1079500" cy="300348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0" rIns="72000" bIns="0" anchor="ctr"/>
            <a:lstStyle/>
            <a:p>
              <a:pPr marL="87313" indent="-87313" algn="ctr" defTabSz="762000" latinLnBrk="0">
                <a:lnSpc>
                  <a:spcPts val="500"/>
                </a:lnSpc>
                <a:spcBef>
                  <a:spcPct val="30000"/>
                </a:spcBef>
                <a:defRPr/>
              </a:pPr>
              <a:endParaRPr lang="en-US" altLang="ko-KR" sz="1100" dirty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371721" y="4742978"/>
              <a:ext cx="66236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latin typeface="+mn-ea"/>
                </a:rPr>
                <a:t>PU_xxx</a:t>
              </a:r>
              <a:endParaRPr lang="ko-KR" altLang="en-US" sz="1200" dirty="0" err="1" smtClean="0">
                <a:latin typeface="+mn-ea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243706" y="1874497"/>
            <a:ext cx="667891" cy="530110"/>
            <a:chOff x="8481392" y="1823699"/>
            <a:chExt cx="961132" cy="583121"/>
          </a:xfrm>
        </p:grpSpPr>
        <p:sp>
          <p:nvSpPr>
            <p:cNvPr id="124" name="AutoShape 61"/>
            <p:cNvSpPr>
              <a:spLocks noChangeArrowheads="1"/>
            </p:cNvSpPr>
            <p:nvPr/>
          </p:nvSpPr>
          <p:spPr bwMode="auto">
            <a:xfrm>
              <a:off x="8481392" y="1823699"/>
              <a:ext cx="961132" cy="5831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73025" tIns="90000" rIns="73025" bIns="36512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defTabSz="585788">
                <a:lnSpc>
                  <a:spcPct val="70000"/>
                </a:lnSpc>
              </a:pPr>
              <a:r>
                <a:rPr lang="ko-KR" altLang="en-US" sz="900" u="sng" dirty="0" smtClean="0">
                  <a:latin typeface="맑은 고딕" pitchFamily="50" charset="-127"/>
                  <a:ea typeface="맑은 고딕" pitchFamily="50" charset="-127"/>
                </a:rPr>
                <a:t>경영층</a:t>
              </a:r>
              <a:endParaRPr lang="en-US" altLang="ko-KR" sz="900" u="sng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5" name="Picture 62" descr="man14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8774633" y="2050967"/>
              <a:ext cx="374650" cy="294551"/>
            </a:xfrm>
            <a:prstGeom prst="rect">
              <a:avLst/>
            </a:prstGeom>
            <a:noFill/>
          </p:spPr>
        </p:pic>
      </p:grpSp>
      <p:grpSp>
        <p:nvGrpSpPr>
          <p:cNvPr id="126" name="그룹 125"/>
          <p:cNvGrpSpPr/>
          <p:nvPr/>
        </p:nvGrpSpPr>
        <p:grpSpPr>
          <a:xfrm>
            <a:off x="3950470" y="1874497"/>
            <a:ext cx="667891" cy="530110"/>
            <a:chOff x="8481392" y="3911239"/>
            <a:chExt cx="961132" cy="583121"/>
          </a:xfrm>
        </p:grpSpPr>
        <p:sp>
          <p:nvSpPr>
            <p:cNvPr id="127" name="AutoShape 64"/>
            <p:cNvSpPr>
              <a:spLocks noChangeArrowheads="1"/>
            </p:cNvSpPr>
            <p:nvPr/>
          </p:nvSpPr>
          <p:spPr bwMode="auto">
            <a:xfrm>
              <a:off x="8481392" y="3911239"/>
              <a:ext cx="961132" cy="5831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73025" tIns="90000" rIns="73025" bIns="36512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defTabSz="585788">
                <a:lnSpc>
                  <a:spcPct val="70000"/>
                </a:lnSpc>
              </a:pPr>
              <a:r>
                <a:rPr lang="ko-KR" altLang="en-US" sz="900" u="sng" dirty="0" smtClean="0">
                  <a:latin typeface="맑은 고딕" pitchFamily="50" charset="-127"/>
                  <a:ea typeface="맑은 고딕" pitchFamily="50" charset="-127"/>
                </a:rPr>
                <a:t>일반사용자</a:t>
              </a:r>
              <a:endParaRPr lang="en-US" altLang="ko-KR" sz="900" u="sng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8" name="Picture 65" descr="man14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8774633" y="4138507"/>
              <a:ext cx="374650" cy="294551"/>
            </a:xfrm>
            <a:prstGeom prst="rect">
              <a:avLst/>
            </a:prstGeom>
            <a:noFill/>
          </p:spPr>
        </p:pic>
      </p:grpSp>
      <p:grpSp>
        <p:nvGrpSpPr>
          <p:cNvPr id="129" name="그룹 128"/>
          <p:cNvGrpSpPr/>
          <p:nvPr/>
        </p:nvGrpSpPr>
        <p:grpSpPr>
          <a:xfrm>
            <a:off x="3048216" y="1874497"/>
            <a:ext cx="667891" cy="530110"/>
            <a:chOff x="8481392" y="3215393"/>
            <a:chExt cx="961132" cy="583121"/>
          </a:xfrm>
        </p:grpSpPr>
        <p:sp>
          <p:nvSpPr>
            <p:cNvPr id="130" name="AutoShape 55"/>
            <p:cNvSpPr>
              <a:spLocks noChangeArrowheads="1"/>
            </p:cNvSpPr>
            <p:nvPr/>
          </p:nvSpPr>
          <p:spPr bwMode="auto">
            <a:xfrm>
              <a:off x="8481392" y="3215393"/>
              <a:ext cx="961132" cy="5831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73025" tIns="90000" rIns="73025" bIns="36512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defTabSz="585788">
                <a:lnSpc>
                  <a:spcPct val="70000"/>
                </a:lnSpc>
              </a:pPr>
              <a:r>
                <a:rPr lang="ko-KR" altLang="en-US" sz="900" u="sng" dirty="0" smtClean="0">
                  <a:latin typeface="맑은 고딕" pitchFamily="50" charset="-127"/>
                  <a:ea typeface="맑은 고딕" pitchFamily="50" charset="-127"/>
                </a:rPr>
                <a:t>구매분석가</a:t>
              </a:r>
              <a:endParaRPr lang="en-US" altLang="ko-KR" sz="900" u="sng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1" name="Picture 56" descr="man14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8774633" y="3442661"/>
              <a:ext cx="374650" cy="294551"/>
            </a:xfrm>
            <a:prstGeom prst="rect">
              <a:avLst/>
            </a:prstGeom>
            <a:noFill/>
          </p:spPr>
        </p:pic>
      </p:grpSp>
      <p:grpSp>
        <p:nvGrpSpPr>
          <p:cNvPr id="132" name="그룹 131"/>
          <p:cNvGrpSpPr/>
          <p:nvPr/>
        </p:nvGrpSpPr>
        <p:grpSpPr>
          <a:xfrm>
            <a:off x="2145961" y="1874497"/>
            <a:ext cx="667891" cy="530110"/>
            <a:chOff x="8481392" y="2519546"/>
            <a:chExt cx="961132" cy="583121"/>
          </a:xfrm>
        </p:grpSpPr>
        <p:sp>
          <p:nvSpPr>
            <p:cNvPr id="133" name="AutoShape 55"/>
            <p:cNvSpPr>
              <a:spLocks noChangeArrowheads="1"/>
            </p:cNvSpPr>
            <p:nvPr/>
          </p:nvSpPr>
          <p:spPr bwMode="auto">
            <a:xfrm>
              <a:off x="8481392" y="2519546"/>
              <a:ext cx="961132" cy="5831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73025" tIns="90000" rIns="73025" bIns="36512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defTabSz="585788">
                <a:lnSpc>
                  <a:spcPct val="70000"/>
                </a:lnSpc>
              </a:pPr>
              <a:r>
                <a:rPr lang="ko-KR" altLang="en-US" sz="900" u="sng" dirty="0" smtClean="0">
                  <a:latin typeface="맑은 고딕" pitchFamily="50" charset="-127"/>
                  <a:ea typeface="맑은 고딕" pitchFamily="50" charset="-127"/>
                </a:rPr>
                <a:t>구매기획</a:t>
              </a:r>
              <a:endParaRPr lang="en-US" altLang="ko-KR" sz="900" u="sng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4" name="Picture 56" descr="man14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8774633" y="2746814"/>
              <a:ext cx="374650" cy="294551"/>
            </a:xfrm>
            <a:prstGeom prst="rect">
              <a:avLst/>
            </a:prstGeom>
            <a:noFill/>
          </p:spPr>
        </p:pic>
      </p:grpSp>
      <p:sp>
        <p:nvSpPr>
          <p:cNvPr id="135" name="타원 134"/>
          <p:cNvSpPr/>
          <p:nvPr/>
        </p:nvSpPr>
        <p:spPr bwMode="auto">
          <a:xfrm>
            <a:off x="3826273" y="2997861"/>
            <a:ext cx="792088" cy="4815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PU-SIS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36" name="타원 135"/>
          <p:cNvSpPr/>
          <p:nvPr/>
        </p:nvSpPr>
        <p:spPr bwMode="auto">
          <a:xfrm>
            <a:off x="1305993" y="2975338"/>
            <a:ext cx="871297" cy="4815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NPT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1322607" y="3647793"/>
            <a:ext cx="3367762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235726" y="36001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비정형</a:t>
            </a:r>
          </a:p>
        </p:txBody>
      </p:sp>
      <p:cxnSp>
        <p:nvCxnSpPr>
          <p:cNvPr id="139" name="직선 화살표 연결선 138"/>
          <p:cNvCxnSpPr>
            <a:stCxn id="136" idx="0"/>
            <a:endCxn id="124" idx="2"/>
          </p:cNvCxnSpPr>
          <p:nvPr/>
        </p:nvCxnSpPr>
        <p:spPr>
          <a:xfrm flipH="1" flipV="1">
            <a:off x="1577652" y="2404607"/>
            <a:ext cx="163990" cy="57073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51" idx="0"/>
            <a:endCxn id="133" idx="2"/>
          </p:cNvCxnSpPr>
          <p:nvPr/>
        </p:nvCxnSpPr>
        <p:spPr>
          <a:xfrm flipH="1" flipV="1">
            <a:off x="2479907" y="2404607"/>
            <a:ext cx="118630" cy="88661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51" idx="0"/>
            <a:endCxn id="130" idx="2"/>
          </p:cNvCxnSpPr>
          <p:nvPr/>
        </p:nvCxnSpPr>
        <p:spPr>
          <a:xfrm flipV="1">
            <a:off x="2598537" y="2404607"/>
            <a:ext cx="783625" cy="88661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49" idx="0"/>
            <a:endCxn id="124" idx="2"/>
          </p:cNvCxnSpPr>
          <p:nvPr/>
        </p:nvCxnSpPr>
        <p:spPr>
          <a:xfrm flipH="1" flipV="1">
            <a:off x="1577652" y="2404607"/>
            <a:ext cx="1748166" cy="57708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49" idx="0"/>
            <a:endCxn id="133" idx="2"/>
          </p:cNvCxnSpPr>
          <p:nvPr/>
        </p:nvCxnSpPr>
        <p:spPr>
          <a:xfrm flipH="1" flipV="1">
            <a:off x="2479907" y="2404607"/>
            <a:ext cx="845911" cy="57708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endCxn id="127" idx="2"/>
          </p:cNvCxnSpPr>
          <p:nvPr/>
        </p:nvCxnSpPr>
        <p:spPr>
          <a:xfrm flipV="1">
            <a:off x="3251989" y="2404607"/>
            <a:ext cx="1032427" cy="53875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폭발 1 144"/>
          <p:cNvSpPr/>
          <p:nvPr/>
        </p:nvSpPr>
        <p:spPr bwMode="auto">
          <a:xfrm>
            <a:off x="4060299" y="2847353"/>
            <a:ext cx="324036" cy="301016"/>
          </a:xfrm>
          <a:prstGeom prst="irregularSeal1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폭발 1 145"/>
          <p:cNvSpPr/>
          <p:nvPr/>
        </p:nvSpPr>
        <p:spPr bwMode="auto">
          <a:xfrm>
            <a:off x="1381601" y="2836655"/>
            <a:ext cx="356440" cy="301016"/>
          </a:xfrm>
          <a:prstGeom prst="irregularSeal1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8" name="직선 화살표 연결선 147"/>
          <p:cNvCxnSpPr>
            <a:endCxn id="127" idx="2"/>
          </p:cNvCxnSpPr>
          <p:nvPr/>
        </p:nvCxnSpPr>
        <p:spPr>
          <a:xfrm flipV="1">
            <a:off x="2632307" y="2404607"/>
            <a:ext cx="1652109" cy="87269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 bwMode="auto">
          <a:xfrm>
            <a:off x="2890169" y="2981688"/>
            <a:ext cx="871297" cy="4815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ARS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>
            <a:spLocks/>
          </p:cNvSpPr>
          <p:nvPr/>
        </p:nvSpPr>
        <p:spPr>
          <a:xfrm>
            <a:off x="485330" y="2827865"/>
            <a:ext cx="676647" cy="1293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</a:rPr>
              <a:t>구매</a:t>
            </a:r>
            <a:endParaRPr lang="en-US" altLang="ko-KR" sz="12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</a:rPr>
              <a:t>정보</a:t>
            </a:r>
            <a:endParaRPr lang="en-US" altLang="ko-KR" sz="12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smtClean="0">
                <a:latin typeface="+mn-ea"/>
              </a:rPr>
              <a:t>분석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smtClean="0">
                <a:latin typeface="+mn-ea"/>
              </a:rPr>
              <a:t>시스템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151" name="타원 150"/>
          <p:cNvSpPr/>
          <p:nvPr/>
        </p:nvSpPr>
        <p:spPr bwMode="auto">
          <a:xfrm>
            <a:off x="2162888" y="3291226"/>
            <a:ext cx="871297" cy="69755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EDW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52" name="폭발 1 151"/>
          <p:cNvSpPr/>
          <p:nvPr/>
        </p:nvSpPr>
        <p:spPr bwMode="auto">
          <a:xfrm>
            <a:off x="1957665" y="3412719"/>
            <a:ext cx="356440" cy="301016"/>
          </a:xfrm>
          <a:prstGeom prst="irregularSeal1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296895" y="345081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정형</a:t>
            </a:r>
          </a:p>
        </p:txBody>
      </p:sp>
      <p:sp>
        <p:nvSpPr>
          <p:cNvPr id="154" name="폭발 1 153"/>
          <p:cNvSpPr/>
          <p:nvPr/>
        </p:nvSpPr>
        <p:spPr bwMode="auto">
          <a:xfrm>
            <a:off x="3147598" y="2859526"/>
            <a:ext cx="356440" cy="301016"/>
          </a:xfrm>
          <a:prstGeom prst="irregularSeal1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54"/>
          <p:cNvSpPr/>
          <p:nvPr/>
        </p:nvSpPr>
        <p:spPr bwMode="auto">
          <a:xfrm>
            <a:off x="5241032" y="2833841"/>
            <a:ext cx="4212158" cy="12956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5241032" y="4358708"/>
            <a:ext cx="4212158" cy="4921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6006527" y="1882559"/>
            <a:ext cx="667891" cy="530110"/>
            <a:chOff x="8481392" y="1823699"/>
            <a:chExt cx="961132" cy="583121"/>
          </a:xfrm>
        </p:grpSpPr>
        <p:sp>
          <p:nvSpPr>
            <p:cNvPr id="168" name="AutoShape 61"/>
            <p:cNvSpPr>
              <a:spLocks noChangeArrowheads="1"/>
            </p:cNvSpPr>
            <p:nvPr/>
          </p:nvSpPr>
          <p:spPr bwMode="auto">
            <a:xfrm>
              <a:off x="8481392" y="1823699"/>
              <a:ext cx="961132" cy="5831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73025" tIns="90000" rIns="73025" bIns="36512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defTabSz="585788">
                <a:lnSpc>
                  <a:spcPct val="70000"/>
                </a:lnSpc>
              </a:pPr>
              <a:r>
                <a:rPr lang="ko-KR" altLang="en-US" sz="900" u="sng" dirty="0" smtClean="0">
                  <a:latin typeface="맑은 고딕" pitchFamily="50" charset="-127"/>
                  <a:ea typeface="맑은 고딕" pitchFamily="50" charset="-127"/>
                </a:rPr>
                <a:t>경영층</a:t>
              </a:r>
              <a:endParaRPr lang="en-US" altLang="ko-KR" sz="900" u="sng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69" name="Picture 62" descr="man14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8774633" y="2050967"/>
              <a:ext cx="374650" cy="294551"/>
            </a:xfrm>
            <a:prstGeom prst="rect">
              <a:avLst/>
            </a:prstGeom>
            <a:noFill/>
          </p:spPr>
        </p:pic>
      </p:grpSp>
      <p:grpSp>
        <p:nvGrpSpPr>
          <p:cNvPr id="170" name="그룹 169"/>
          <p:cNvGrpSpPr/>
          <p:nvPr/>
        </p:nvGrpSpPr>
        <p:grpSpPr>
          <a:xfrm>
            <a:off x="8713291" y="1882559"/>
            <a:ext cx="667891" cy="530110"/>
            <a:chOff x="8481392" y="3911239"/>
            <a:chExt cx="961132" cy="583121"/>
          </a:xfrm>
        </p:grpSpPr>
        <p:sp>
          <p:nvSpPr>
            <p:cNvPr id="171" name="AutoShape 64"/>
            <p:cNvSpPr>
              <a:spLocks noChangeArrowheads="1"/>
            </p:cNvSpPr>
            <p:nvPr/>
          </p:nvSpPr>
          <p:spPr bwMode="auto">
            <a:xfrm>
              <a:off x="8481392" y="3911239"/>
              <a:ext cx="961132" cy="5831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73025" tIns="90000" rIns="73025" bIns="36512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defTabSz="585788">
                <a:lnSpc>
                  <a:spcPct val="70000"/>
                </a:lnSpc>
              </a:pPr>
              <a:r>
                <a:rPr lang="ko-KR" altLang="en-US" sz="900" u="sng" dirty="0" smtClean="0">
                  <a:latin typeface="맑은 고딕" pitchFamily="50" charset="-127"/>
                  <a:ea typeface="맑은 고딕" pitchFamily="50" charset="-127"/>
                </a:rPr>
                <a:t>일반사용자</a:t>
              </a:r>
              <a:endParaRPr lang="en-US" altLang="ko-KR" sz="900" u="sng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2" name="Picture 65" descr="man14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8774633" y="4138507"/>
              <a:ext cx="374650" cy="294551"/>
            </a:xfrm>
            <a:prstGeom prst="rect">
              <a:avLst/>
            </a:prstGeom>
            <a:noFill/>
          </p:spPr>
        </p:pic>
      </p:grpSp>
      <p:grpSp>
        <p:nvGrpSpPr>
          <p:cNvPr id="173" name="그룹 172"/>
          <p:cNvGrpSpPr/>
          <p:nvPr/>
        </p:nvGrpSpPr>
        <p:grpSpPr>
          <a:xfrm>
            <a:off x="7811037" y="1882559"/>
            <a:ext cx="667891" cy="530110"/>
            <a:chOff x="8481392" y="3215393"/>
            <a:chExt cx="961132" cy="583121"/>
          </a:xfrm>
        </p:grpSpPr>
        <p:sp>
          <p:nvSpPr>
            <p:cNvPr id="174" name="AutoShape 55"/>
            <p:cNvSpPr>
              <a:spLocks noChangeArrowheads="1"/>
            </p:cNvSpPr>
            <p:nvPr/>
          </p:nvSpPr>
          <p:spPr bwMode="auto">
            <a:xfrm>
              <a:off x="8481392" y="3215393"/>
              <a:ext cx="961132" cy="5831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73025" tIns="90000" rIns="73025" bIns="36512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defTabSz="585788">
                <a:lnSpc>
                  <a:spcPct val="70000"/>
                </a:lnSpc>
              </a:pPr>
              <a:r>
                <a:rPr lang="ko-KR" altLang="en-US" sz="900" u="sng" dirty="0" smtClean="0">
                  <a:latin typeface="맑은 고딕" pitchFamily="50" charset="-127"/>
                  <a:ea typeface="맑은 고딕" pitchFamily="50" charset="-127"/>
                </a:rPr>
                <a:t>구매분석가</a:t>
              </a:r>
              <a:endParaRPr lang="en-US" altLang="ko-KR" sz="900" u="sng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5" name="Picture 56" descr="man14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8774633" y="3442661"/>
              <a:ext cx="374650" cy="294551"/>
            </a:xfrm>
            <a:prstGeom prst="rect">
              <a:avLst/>
            </a:prstGeom>
            <a:noFill/>
          </p:spPr>
        </p:pic>
      </p:grpSp>
      <p:grpSp>
        <p:nvGrpSpPr>
          <p:cNvPr id="176" name="그룹 175"/>
          <p:cNvGrpSpPr/>
          <p:nvPr/>
        </p:nvGrpSpPr>
        <p:grpSpPr>
          <a:xfrm>
            <a:off x="6908782" y="1882559"/>
            <a:ext cx="667891" cy="530110"/>
            <a:chOff x="8481392" y="2519546"/>
            <a:chExt cx="961132" cy="583121"/>
          </a:xfrm>
        </p:grpSpPr>
        <p:sp>
          <p:nvSpPr>
            <p:cNvPr id="177" name="AutoShape 55"/>
            <p:cNvSpPr>
              <a:spLocks noChangeArrowheads="1"/>
            </p:cNvSpPr>
            <p:nvPr/>
          </p:nvSpPr>
          <p:spPr bwMode="auto">
            <a:xfrm>
              <a:off x="8481392" y="2519546"/>
              <a:ext cx="961132" cy="583121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lIns="73025" tIns="90000" rIns="73025" bIns="36512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b="1" kern="1200">
                  <a:solidFill>
                    <a:schemeClr val="tx1"/>
                  </a:solidFill>
                  <a:latin typeface="Arial" charset="0"/>
                  <a:ea typeface="굴림" charset="-127"/>
                  <a:cs typeface="+mn-cs"/>
                </a:defRPr>
              </a:lvl9pPr>
            </a:lstStyle>
            <a:p>
              <a:pPr algn="ctr" defTabSz="585788">
                <a:lnSpc>
                  <a:spcPct val="70000"/>
                </a:lnSpc>
              </a:pPr>
              <a:r>
                <a:rPr lang="ko-KR" altLang="en-US" sz="900" u="sng" dirty="0" smtClean="0">
                  <a:latin typeface="맑은 고딕" pitchFamily="50" charset="-127"/>
                  <a:ea typeface="맑은 고딕" pitchFamily="50" charset="-127"/>
                </a:rPr>
                <a:t>구매기획</a:t>
              </a:r>
              <a:endParaRPr lang="en-US" altLang="ko-KR" sz="900" u="sng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78" name="Picture 56" descr="man14"/>
            <p:cNvPicPr preferRelativeResize="0">
              <a:picLocks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8774633" y="2746814"/>
              <a:ext cx="374650" cy="294551"/>
            </a:xfrm>
            <a:prstGeom prst="rect">
              <a:avLst/>
            </a:prstGeom>
            <a:noFill/>
          </p:spPr>
        </p:pic>
      </p:grpSp>
      <p:sp>
        <p:nvSpPr>
          <p:cNvPr id="179" name="타원 178"/>
          <p:cNvSpPr/>
          <p:nvPr/>
        </p:nvSpPr>
        <p:spPr bwMode="auto">
          <a:xfrm>
            <a:off x="6068814" y="2983400"/>
            <a:ext cx="871297" cy="48153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NPT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80" name="직선 연결선 179"/>
          <p:cNvCxnSpPr/>
          <p:nvPr/>
        </p:nvCxnSpPr>
        <p:spPr>
          <a:xfrm>
            <a:off x="6085428" y="3655855"/>
            <a:ext cx="3367762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998547" y="360823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비정형</a:t>
            </a:r>
          </a:p>
        </p:txBody>
      </p:sp>
      <p:cxnSp>
        <p:nvCxnSpPr>
          <p:cNvPr id="182" name="직선 화살표 연결선 181"/>
          <p:cNvCxnSpPr>
            <a:stCxn id="179" idx="0"/>
            <a:endCxn id="168" idx="2"/>
          </p:cNvCxnSpPr>
          <p:nvPr/>
        </p:nvCxnSpPr>
        <p:spPr>
          <a:xfrm flipH="1" flipV="1">
            <a:off x="6340473" y="2412669"/>
            <a:ext cx="163990" cy="57073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타원 184"/>
          <p:cNvSpPr/>
          <p:nvPr/>
        </p:nvSpPr>
        <p:spPr bwMode="auto">
          <a:xfrm>
            <a:off x="6963809" y="2908209"/>
            <a:ext cx="2383465" cy="115531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구매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DW</a:t>
            </a: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dirty="0">
              <a:solidFill>
                <a:srgbClr val="000000"/>
              </a:solidFill>
              <a:latin typeface="+mj-lt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dirty="0">
              <a:solidFill>
                <a:srgbClr val="000000"/>
              </a:solidFill>
              <a:latin typeface="+mj-lt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059716" y="345888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정형</a:t>
            </a:r>
          </a:p>
        </p:txBody>
      </p:sp>
      <p:cxnSp>
        <p:nvCxnSpPr>
          <p:cNvPr id="187" name="직선 화살표 연결선 186"/>
          <p:cNvCxnSpPr>
            <a:stCxn id="185" idx="0"/>
            <a:endCxn id="177" idx="2"/>
          </p:cNvCxnSpPr>
          <p:nvPr/>
        </p:nvCxnSpPr>
        <p:spPr>
          <a:xfrm flipH="1" flipV="1">
            <a:off x="7242728" y="2412669"/>
            <a:ext cx="912814" cy="49554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85" idx="0"/>
            <a:endCxn id="174" idx="2"/>
          </p:cNvCxnSpPr>
          <p:nvPr/>
        </p:nvCxnSpPr>
        <p:spPr>
          <a:xfrm flipH="1" flipV="1">
            <a:off x="8144983" y="2412669"/>
            <a:ext cx="10559" cy="49554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>
            <a:stCxn id="185" idx="0"/>
            <a:endCxn id="171" idx="2"/>
          </p:cNvCxnSpPr>
          <p:nvPr/>
        </p:nvCxnSpPr>
        <p:spPr>
          <a:xfrm flipV="1">
            <a:off x="8155542" y="2412669"/>
            <a:ext cx="891695" cy="49554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 bwMode="auto">
          <a:xfrm>
            <a:off x="7812350" y="3156474"/>
            <a:ext cx="632728" cy="291211"/>
          </a:xfrm>
          <a:prstGeom prst="ellipse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예</a:t>
            </a:r>
            <a:r>
              <a:rPr kumimoji="1" lang="ko-KR" altLang="en-US" sz="1000" dirty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측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91" name="타원 190"/>
          <p:cNvSpPr/>
          <p:nvPr/>
        </p:nvSpPr>
        <p:spPr bwMode="auto">
          <a:xfrm>
            <a:off x="8579125" y="3446369"/>
            <a:ext cx="485450" cy="433364"/>
          </a:xfrm>
          <a:prstGeom prst="ellipse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집계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92" name="타원 191"/>
          <p:cNvSpPr/>
          <p:nvPr/>
        </p:nvSpPr>
        <p:spPr bwMode="auto">
          <a:xfrm>
            <a:off x="7302031" y="3465419"/>
            <a:ext cx="485450" cy="433364"/>
          </a:xfrm>
          <a:prstGeom prst="ellipse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수집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93" name="타원 192"/>
          <p:cNvSpPr/>
          <p:nvPr/>
        </p:nvSpPr>
        <p:spPr bwMode="auto">
          <a:xfrm>
            <a:off x="7950103" y="3556574"/>
            <a:ext cx="485450" cy="476700"/>
          </a:xfrm>
          <a:prstGeom prst="ellipse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통합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194" name="직선 화살표 연결선 193"/>
          <p:cNvCxnSpPr>
            <a:stCxn id="192" idx="6"/>
            <a:endCxn id="193" idx="2"/>
          </p:cNvCxnSpPr>
          <p:nvPr/>
        </p:nvCxnSpPr>
        <p:spPr>
          <a:xfrm>
            <a:off x="7787481" y="3682101"/>
            <a:ext cx="162622" cy="11282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93" idx="6"/>
            <a:endCxn id="191" idx="2"/>
          </p:cNvCxnSpPr>
          <p:nvPr/>
        </p:nvCxnSpPr>
        <p:spPr>
          <a:xfrm flipV="1">
            <a:off x="8435553" y="3663051"/>
            <a:ext cx="143572" cy="13187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위쪽 화살표 195"/>
          <p:cNvSpPr/>
          <p:nvPr/>
        </p:nvSpPr>
        <p:spPr bwMode="auto">
          <a:xfrm>
            <a:off x="2135885" y="4130952"/>
            <a:ext cx="1246277" cy="219694"/>
          </a:xfrm>
          <a:prstGeom prst="up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위쪽 화살표 196"/>
          <p:cNvSpPr/>
          <p:nvPr/>
        </p:nvSpPr>
        <p:spPr bwMode="auto">
          <a:xfrm>
            <a:off x="6926768" y="4143382"/>
            <a:ext cx="1246277" cy="219694"/>
          </a:xfrm>
          <a:prstGeom prst="up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폭발 1 197"/>
          <p:cNvSpPr/>
          <p:nvPr/>
        </p:nvSpPr>
        <p:spPr bwMode="auto">
          <a:xfrm>
            <a:off x="521041" y="4982813"/>
            <a:ext cx="356440" cy="301016"/>
          </a:xfrm>
          <a:prstGeom prst="irregularSeal1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843211" y="5015099"/>
            <a:ext cx="3273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88" lvl="0" eaLnBrk="0" fontAlgn="base" latinLnBrk="0" hangingPunct="0">
              <a:spcBef>
                <a:spcPts val="300"/>
              </a:spcBef>
              <a:spcAft>
                <a:spcPct val="0"/>
              </a:spcAft>
              <a:defRPr/>
            </a:pPr>
            <a:r>
              <a:rPr lang="ko-KR" altLang="en-US" sz="1200" b="1" dirty="0">
                <a:sym typeface="Wingdings" pitchFamily="2" charset="2"/>
              </a:rPr>
              <a:t>구매관련 상세분석과 다차원분석기능이 없음</a:t>
            </a:r>
            <a:endParaRPr lang="en-US" altLang="ko-KR" sz="1200" b="1" dirty="0">
              <a:sym typeface="Wingdings" pitchFamily="2" charset="2"/>
            </a:endParaRPr>
          </a:p>
        </p:txBody>
      </p:sp>
      <p:sp>
        <p:nvSpPr>
          <p:cNvPr id="200" name="폭발 1 199"/>
          <p:cNvSpPr/>
          <p:nvPr/>
        </p:nvSpPr>
        <p:spPr bwMode="auto">
          <a:xfrm>
            <a:off x="521041" y="5357331"/>
            <a:ext cx="356440" cy="301016"/>
          </a:xfrm>
          <a:prstGeom prst="irregularSeal1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843211" y="5275893"/>
            <a:ext cx="3003649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0" eaLnBrk="0" fontAlgn="base" latinLnBrk="0" hangingPunct="0">
              <a:spcBef>
                <a:spcPts val="300"/>
              </a:spcBef>
              <a:spcAft>
                <a:spcPct val="0"/>
              </a:spcAft>
              <a:defRPr/>
            </a:pPr>
            <a:r>
              <a:rPr lang="ko-KR" altLang="en-US" sz="1200" b="1" dirty="0">
                <a:sym typeface="Wingdings" pitchFamily="2" charset="2"/>
              </a:rPr>
              <a:t>성능이슈 및 사용통제 데이터 수집 지연</a:t>
            </a:r>
            <a:endParaRPr lang="en-US" altLang="ko-KR" sz="1200" b="1" dirty="0">
              <a:sym typeface="Wingdings" pitchFamily="2" charset="2"/>
            </a:endParaRPr>
          </a:p>
          <a:p>
            <a:pPr marL="1588" lvl="0" eaLnBrk="0" fontAlgn="base" latinLnBrk="0" hangingPunct="0">
              <a:spcBef>
                <a:spcPts val="300"/>
              </a:spcBef>
              <a:spcAft>
                <a:spcPct val="0"/>
              </a:spcAft>
              <a:defRPr/>
            </a:pPr>
            <a:r>
              <a:rPr lang="ko-KR" altLang="en-US" sz="1200" b="1" dirty="0">
                <a:sym typeface="Wingdings" pitchFamily="2" charset="2"/>
              </a:rPr>
              <a:t>구매만의 별도 속성 </a:t>
            </a:r>
            <a:r>
              <a:rPr lang="ko-KR" altLang="en-US" sz="1200" b="1" dirty="0" smtClean="0">
                <a:sym typeface="Wingdings" pitchFamily="2" charset="2"/>
              </a:rPr>
              <a:t>미 지원</a:t>
            </a:r>
            <a:endParaRPr lang="en-US" altLang="ko-KR" sz="1200" b="1" dirty="0">
              <a:sym typeface="Wingdings" pitchFamily="2" charset="2"/>
            </a:endParaRPr>
          </a:p>
        </p:txBody>
      </p:sp>
      <p:sp>
        <p:nvSpPr>
          <p:cNvPr id="202" name="폭발 1 201"/>
          <p:cNvSpPr/>
          <p:nvPr/>
        </p:nvSpPr>
        <p:spPr bwMode="auto">
          <a:xfrm>
            <a:off x="521041" y="5731849"/>
            <a:ext cx="356440" cy="301016"/>
          </a:xfrm>
          <a:prstGeom prst="irregularSeal1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843211" y="5778612"/>
            <a:ext cx="35411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0" eaLnBrk="0" fontAlgn="base" latinLnBrk="0" hangingPunct="0">
              <a:spcBef>
                <a:spcPts val="300"/>
              </a:spcBef>
              <a:spcAft>
                <a:spcPct val="0"/>
              </a:spcAft>
              <a:defRPr/>
            </a:pPr>
            <a:r>
              <a:rPr lang="ko-KR" altLang="en-US" sz="1200" b="1" dirty="0">
                <a:sym typeface="Wingdings" pitchFamily="2" charset="2"/>
              </a:rPr>
              <a:t>관점변경 및 추가정보 요청 시 추가 개발 필요</a:t>
            </a:r>
            <a:endParaRPr lang="en-US" altLang="ko-KR" sz="1200" b="1" dirty="0">
              <a:sym typeface="Wingdings" pitchFamily="2" charset="2"/>
            </a:endParaRPr>
          </a:p>
        </p:txBody>
      </p:sp>
      <p:sp>
        <p:nvSpPr>
          <p:cNvPr id="204" name="폭발 1 203"/>
          <p:cNvSpPr/>
          <p:nvPr/>
        </p:nvSpPr>
        <p:spPr bwMode="auto">
          <a:xfrm>
            <a:off x="521041" y="6087316"/>
            <a:ext cx="356440" cy="301016"/>
          </a:xfrm>
          <a:prstGeom prst="irregularSeal1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843211" y="6107291"/>
            <a:ext cx="27912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lvl="0" eaLnBrk="0" fontAlgn="base" latinLnBrk="0" hangingPunct="0">
              <a:spcBef>
                <a:spcPts val="3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ym typeface="Wingdings" pitchFamily="2" charset="2"/>
              </a:rPr>
              <a:t>Solution EOS/</a:t>
            </a:r>
            <a:r>
              <a:rPr lang="ko-KR" altLang="en-US" sz="1200" b="1" dirty="0">
                <a:sym typeface="Wingdings" pitchFamily="2" charset="2"/>
              </a:rPr>
              <a:t>다차원분석기능 제외</a:t>
            </a:r>
            <a:endParaRPr lang="en-US" altLang="ko-KR" sz="1200" b="1" dirty="0">
              <a:sym typeface="Wingdings" pitchFamily="2" charset="2"/>
            </a:endParaRPr>
          </a:p>
        </p:txBody>
      </p:sp>
      <p:sp>
        <p:nvSpPr>
          <p:cNvPr id="208" name="TextBox 207"/>
          <p:cNvSpPr txBox="1">
            <a:spLocks/>
          </p:cNvSpPr>
          <p:nvPr/>
        </p:nvSpPr>
        <p:spPr>
          <a:xfrm>
            <a:off x="5246159" y="2835928"/>
            <a:ext cx="676647" cy="1293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</a:rPr>
              <a:t>구매</a:t>
            </a:r>
            <a:endParaRPr lang="en-US" altLang="ko-KR" sz="12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</a:rPr>
              <a:t>정보</a:t>
            </a:r>
            <a:endParaRPr lang="en-US" altLang="ko-KR" sz="1200" b="1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smtClean="0">
                <a:latin typeface="+mn-ea"/>
              </a:rPr>
              <a:t>분석</a:t>
            </a:r>
            <a:r>
              <a:rPr lang="en-US" altLang="ko-KR" sz="1200" b="1" dirty="0" smtClean="0">
                <a:latin typeface="+mn-ea"/>
              </a:rPr>
              <a:t/>
            </a:r>
            <a:br>
              <a:rPr lang="en-US" altLang="ko-KR" sz="1200" b="1" dirty="0" smtClean="0">
                <a:latin typeface="+mn-ea"/>
              </a:rPr>
            </a:br>
            <a:r>
              <a:rPr lang="ko-KR" altLang="en-US" sz="1200" b="1" smtClean="0">
                <a:latin typeface="+mn-ea"/>
              </a:rPr>
              <a:t>시스템</a:t>
            </a:r>
            <a:endParaRPr lang="ko-KR" altLang="en-US" sz="1200" b="1" dirty="0" smtClean="0">
              <a:latin typeface="+mn-ea"/>
            </a:endParaRPr>
          </a:p>
        </p:txBody>
      </p:sp>
      <p:sp>
        <p:nvSpPr>
          <p:cNvPr id="209" name="TextBox 208"/>
          <p:cNvSpPr txBox="1">
            <a:spLocks/>
          </p:cNvSpPr>
          <p:nvPr/>
        </p:nvSpPr>
        <p:spPr>
          <a:xfrm>
            <a:off x="485387" y="4341120"/>
            <a:ext cx="676647" cy="481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Legacy</a:t>
            </a:r>
            <a:endParaRPr lang="ko-KR" altLang="en-US" sz="1100" b="1" dirty="0" smtClean="0">
              <a:latin typeface="+mn-ea"/>
            </a:endParaRPr>
          </a:p>
        </p:txBody>
      </p:sp>
      <p:sp>
        <p:nvSpPr>
          <p:cNvPr id="210" name="TextBox 209"/>
          <p:cNvSpPr txBox="1">
            <a:spLocks/>
          </p:cNvSpPr>
          <p:nvPr/>
        </p:nvSpPr>
        <p:spPr>
          <a:xfrm>
            <a:off x="5253858" y="4364005"/>
            <a:ext cx="676647" cy="481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Legacy</a:t>
            </a:r>
            <a:endParaRPr lang="ko-KR" altLang="en-US" sz="1100" b="1" dirty="0" smtClean="0">
              <a:latin typeface="+mn-ea"/>
            </a:endParaRPr>
          </a:p>
        </p:txBody>
      </p:sp>
      <p:sp>
        <p:nvSpPr>
          <p:cNvPr id="211" name="TextBox 210"/>
          <p:cNvSpPr txBox="1">
            <a:spLocks/>
          </p:cNvSpPr>
          <p:nvPr/>
        </p:nvSpPr>
        <p:spPr>
          <a:xfrm>
            <a:off x="472561" y="1843144"/>
            <a:ext cx="676647" cy="561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latin typeface="+mn-ea"/>
              </a:rPr>
              <a:t>사용자</a:t>
            </a:r>
            <a:endParaRPr lang="ko-KR" altLang="en-US" sz="1100" b="1" dirty="0" smtClean="0">
              <a:latin typeface="+mn-ea"/>
            </a:endParaRPr>
          </a:p>
        </p:txBody>
      </p:sp>
      <p:sp>
        <p:nvSpPr>
          <p:cNvPr id="212" name="TextBox 211"/>
          <p:cNvSpPr txBox="1">
            <a:spLocks/>
          </p:cNvSpPr>
          <p:nvPr/>
        </p:nvSpPr>
        <p:spPr>
          <a:xfrm>
            <a:off x="5241032" y="1866029"/>
            <a:ext cx="676647" cy="5301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latin typeface="+mn-ea"/>
              </a:rPr>
              <a:t>시용자</a:t>
            </a:r>
            <a:endParaRPr lang="ko-KR" altLang="en-US" sz="1100" b="1" dirty="0" smtClean="0">
              <a:latin typeface="+mn-ea"/>
            </a:endParaRPr>
          </a:p>
        </p:txBody>
      </p:sp>
      <p:grpSp>
        <p:nvGrpSpPr>
          <p:cNvPr id="213" name="그룹 212"/>
          <p:cNvGrpSpPr/>
          <p:nvPr/>
        </p:nvGrpSpPr>
        <p:grpSpPr>
          <a:xfrm>
            <a:off x="7243807" y="4450698"/>
            <a:ext cx="924631" cy="300348"/>
            <a:chOff x="1281645" y="4725144"/>
            <a:chExt cx="1079500" cy="3003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4" name="직사각형 213"/>
            <p:cNvSpPr/>
            <p:nvPr/>
          </p:nvSpPr>
          <p:spPr bwMode="auto">
            <a:xfrm>
              <a:off x="1281645" y="4725144"/>
              <a:ext cx="1079500" cy="300348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0" rIns="72000" bIns="0" anchor="ctr"/>
            <a:lstStyle/>
            <a:p>
              <a:pPr marL="87313" indent="-87313" algn="ctr" defTabSz="762000" latinLnBrk="0">
                <a:lnSpc>
                  <a:spcPts val="500"/>
                </a:lnSpc>
                <a:spcBef>
                  <a:spcPct val="30000"/>
                </a:spcBef>
                <a:defRPr/>
              </a:pPr>
              <a:endParaRPr lang="en-US" altLang="ko-KR" sz="1100" dirty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471213" y="4742978"/>
              <a:ext cx="53893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PIMS</a:t>
              </a:r>
              <a:endParaRPr lang="ko-KR" altLang="en-US" sz="1200" dirty="0" err="1" smtClean="0">
                <a:latin typeface="+mn-ea"/>
              </a:endParaRPr>
            </a:p>
          </p:txBody>
        </p:sp>
      </p:grpSp>
      <p:grpSp>
        <p:nvGrpSpPr>
          <p:cNvPr id="216" name="그룹 215"/>
          <p:cNvGrpSpPr/>
          <p:nvPr/>
        </p:nvGrpSpPr>
        <p:grpSpPr>
          <a:xfrm>
            <a:off x="6109246" y="4450698"/>
            <a:ext cx="924631" cy="300348"/>
            <a:chOff x="1391331" y="3429000"/>
            <a:chExt cx="1079500" cy="3003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7" name="직사각형 216"/>
            <p:cNvSpPr/>
            <p:nvPr/>
          </p:nvSpPr>
          <p:spPr bwMode="auto">
            <a:xfrm>
              <a:off x="1391331" y="3429000"/>
              <a:ext cx="1079500" cy="300348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0" rIns="72000" bIns="0" anchor="ctr"/>
            <a:lstStyle/>
            <a:p>
              <a:pPr marL="87313" indent="-87313" algn="ctr" defTabSz="762000" latinLnBrk="0">
                <a:lnSpc>
                  <a:spcPts val="500"/>
                </a:lnSpc>
                <a:spcBef>
                  <a:spcPct val="30000"/>
                </a:spcBef>
                <a:defRPr/>
              </a:pPr>
              <a:endParaRPr lang="en-US" altLang="ko-KR" sz="1100" dirty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580898" y="3446834"/>
              <a:ext cx="55496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+mn-ea"/>
                </a:rPr>
                <a:t>GERP</a:t>
              </a:r>
              <a:endParaRPr lang="ko-KR" altLang="en-US" sz="1200" dirty="0" err="1" smtClean="0">
                <a:latin typeface="+mn-ea"/>
              </a:endParaRPr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8378368" y="4450698"/>
            <a:ext cx="924631" cy="300348"/>
            <a:chOff x="1281645" y="4725144"/>
            <a:chExt cx="1079500" cy="3003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20" name="직사각형 219"/>
            <p:cNvSpPr/>
            <p:nvPr/>
          </p:nvSpPr>
          <p:spPr bwMode="auto">
            <a:xfrm>
              <a:off x="1281645" y="4725144"/>
              <a:ext cx="1079500" cy="300348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90000" tIns="0" rIns="72000" bIns="0" anchor="ctr"/>
            <a:lstStyle/>
            <a:p>
              <a:pPr marL="87313" indent="-87313" algn="ctr" defTabSz="762000" latinLnBrk="0">
                <a:lnSpc>
                  <a:spcPts val="500"/>
                </a:lnSpc>
                <a:spcBef>
                  <a:spcPct val="30000"/>
                </a:spcBef>
                <a:defRPr/>
              </a:pPr>
              <a:endParaRPr lang="en-US" altLang="ko-KR" sz="1100" dirty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371721" y="4742978"/>
              <a:ext cx="662361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>
                  <a:latin typeface="+mn-ea"/>
                </a:rPr>
                <a:t>PU_xxx</a:t>
              </a:r>
              <a:endParaRPr lang="ko-KR" altLang="en-US" sz="1200" dirty="0" err="1" smtClean="0">
                <a:latin typeface="+mn-ea"/>
              </a:endParaRPr>
            </a:p>
          </p:txBody>
        </p:sp>
      </p:grpSp>
      <p:sp>
        <p:nvSpPr>
          <p:cNvPr id="105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7. </a:t>
            </a:r>
            <a:r>
              <a:rPr lang="ko-KR" altLang="en-US" sz="1600" dirty="0" smtClean="0"/>
              <a:t>주요 개선 방향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42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7.2 </a:t>
            </a:r>
            <a:r>
              <a:rPr lang="ko-KR" altLang="en-US" dirty="0" smtClean="0"/>
              <a:t>구매관련 정보 분석 방향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분리되어 있는 분석정보를 구매 분석관점 위주의 정보로 재 통합하여 사용자의 저 부가가치 업무를 최소화 하고  구매업무의 경쟁력을 제고함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50753" y="2065580"/>
            <a:ext cx="9038752" cy="4290294"/>
            <a:chOff x="416080" y="1514970"/>
            <a:chExt cx="8343463" cy="3961532"/>
          </a:xfrm>
        </p:grpSpPr>
        <p:cxnSp>
          <p:nvCxnSpPr>
            <p:cNvPr id="5" name="직선 화살표 연결선 4"/>
            <p:cNvCxnSpPr/>
            <p:nvPr/>
          </p:nvCxnSpPr>
          <p:spPr>
            <a:xfrm flipV="1">
              <a:off x="749097" y="1514970"/>
              <a:ext cx="0" cy="36719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747541" y="5186956"/>
              <a:ext cx="67848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65121" y="4747260"/>
              <a:ext cx="2376264" cy="2880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 보고서 활용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(Standard Report)</a:t>
              </a:r>
              <a:endPara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65121" y="4290023"/>
              <a:ext cx="2376264" cy="2880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정의 보고서 생성 활용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(Ad Hoc Report)</a:t>
              </a:r>
              <a:endPara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5121" y="3864061"/>
              <a:ext cx="2376264" cy="2880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질의 및 상세 분석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(Query/Drill Down)</a:t>
              </a:r>
              <a:endPara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5121" y="3438099"/>
              <a:ext cx="2376264" cy="2880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경보 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(Alert)</a:t>
              </a:r>
              <a:endPara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65121" y="3012137"/>
              <a:ext cx="2376264" cy="2880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통계적 해석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(Statistical Analysis)</a:t>
              </a:r>
              <a:endPara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5121" y="2586175"/>
              <a:ext cx="2376264" cy="2880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추정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(Forecasting/Extrapolation)</a:t>
              </a:r>
              <a:endPara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5121" y="2160213"/>
              <a:ext cx="2376264" cy="2880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 모델 생성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(Predictive Modeling)</a:t>
              </a:r>
              <a:endPara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5121" y="1734251"/>
              <a:ext cx="2376264" cy="2880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최적화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(Optimization)</a:t>
              </a:r>
              <a:endPara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93513" y="4747260"/>
              <a:ext cx="2376264" cy="2880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무엇이 일어났는가</a:t>
              </a:r>
              <a:r>
                <a:rPr lang="en-US" altLang="ko-KR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b="1" i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93513" y="4290023"/>
              <a:ext cx="2376264" cy="2880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얼마나</a:t>
              </a:r>
              <a:r>
                <a:rPr lang="en-US" altLang="ko-KR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자주</a:t>
              </a:r>
              <a:r>
                <a:rPr lang="en-US" altLang="ko-KR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어디서 일어났는가</a:t>
              </a:r>
              <a:r>
                <a:rPr lang="en-US" altLang="ko-KR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b="1" i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93513" y="3864061"/>
              <a:ext cx="2376264" cy="2880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문제의 원인은</a:t>
              </a:r>
              <a:r>
                <a:rPr lang="en-US" altLang="ko-KR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b="1" i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3513" y="3438099"/>
              <a:ext cx="2376264" cy="2880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발생 전에 알려주는가</a:t>
              </a:r>
              <a:r>
                <a:rPr lang="en-US" altLang="ko-KR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b="1" i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3513" y="3012137"/>
              <a:ext cx="2376264" cy="2880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왜 이런 문제가 발생하는가</a:t>
              </a:r>
              <a:r>
                <a:rPr lang="en-US" altLang="ko-KR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b="1" i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93513" y="2593889"/>
              <a:ext cx="2376264" cy="2880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예상되는 문제는 무엇인가</a:t>
              </a:r>
              <a:r>
                <a:rPr lang="en-US" altLang="ko-KR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b="1" i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93513" y="2164070"/>
              <a:ext cx="2376264" cy="2880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상시 예상할 수는 없는가</a:t>
              </a:r>
              <a:r>
                <a:rPr lang="en-US" altLang="ko-KR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b="1" i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93513" y="1734251"/>
              <a:ext cx="2376264" cy="2880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예상과 발견</a:t>
              </a:r>
              <a:r>
                <a:rPr lang="en-US" altLang="ko-KR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대응이 이루어지는가</a:t>
              </a:r>
              <a:r>
                <a:rPr lang="en-US" altLang="ko-KR" sz="1400" b="1" i="1" dirty="0" smtClean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400" b="1" i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749097" y="2022283"/>
              <a:ext cx="6624736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49097" y="2450652"/>
              <a:ext cx="6624736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49097" y="2882700"/>
              <a:ext cx="6624736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749097" y="3314748"/>
              <a:ext cx="8010446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749097" y="3746796"/>
              <a:ext cx="6624736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49097" y="4178844"/>
              <a:ext cx="6624736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49097" y="4610892"/>
              <a:ext cx="6624736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909337" y="5188583"/>
              <a:ext cx="2376264" cy="28791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정보로써의 유용성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가치</a:t>
              </a:r>
              <a:r>
                <a:rPr lang="en-US" altLang="ko-KR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-628092" y="3278801"/>
              <a:ext cx="2376264" cy="287919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14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경쟁의 우위성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40352" y="3335500"/>
              <a:ext cx="864096" cy="19080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BI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2.0</a:t>
              </a:r>
            </a:p>
            <a:p>
              <a:pPr algn="ctr"/>
              <a:endParaRPr lang="en-US" altLang="ko-KR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740352" y="1608916"/>
              <a:ext cx="864096" cy="16809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BI 3.0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(Big Data)</a:t>
              </a:r>
              <a:endPara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740352" y="4165698"/>
              <a:ext cx="576064" cy="10778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BI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1.0</a:t>
              </a:r>
              <a:endPara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50838" y="6423687"/>
            <a:ext cx="9204325" cy="28800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Davenport and Harris, “Competing on Analytics”, Harvard Business School Press(2007)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47398" y="6423687"/>
            <a:ext cx="24213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 bwMode="auto">
          <a:xfrm>
            <a:off x="2886608" y="1402502"/>
            <a:ext cx="4137690" cy="442322"/>
            <a:chOff x="229226" y="1481186"/>
            <a:chExt cx="9448174" cy="442322"/>
          </a:xfrm>
        </p:grpSpPr>
        <p:sp>
          <p:nvSpPr>
            <p:cNvPr id="41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481186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구매 정보분석 방향성</a:t>
              </a:r>
              <a:endParaRPr kumimoji="1" lang="en-US" sz="1400" b="1" kern="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줄무늬가 있는 오른쪽 화살표 42"/>
          <p:cNvSpPr/>
          <p:nvPr/>
        </p:nvSpPr>
        <p:spPr bwMode="auto">
          <a:xfrm rot="18536630">
            <a:off x="2277073" y="3249091"/>
            <a:ext cx="3711895" cy="1742808"/>
          </a:xfrm>
          <a:prstGeom prst="stripedRightArrow">
            <a:avLst/>
          </a:prstGeom>
          <a:solidFill>
            <a:srgbClr val="FFBDBD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7. </a:t>
            </a:r>
            <a:r>
              <a:rPr lang="ko-KR" altLang="en-US" sz="1600" smtClean="0"/>
              <a:t>주요 개선 방향</a:t>
            </a:r>
            <a:endParaRPr lang="ko-KR" altLang="en-US" sz="1600" dirty="0"/>
          </a:p>
        </p:txBody>
      </p:sp>
      <p:sp>
        <p:nvSpPr>
          <p:cNvPr id="37" name="이등변 삼각형 36"/>
          <p:cNvSpPr/>
          <p:nvPr/>
        </p:nvSpPr>
        <p:spPr bwMode="auto">
          <a:xfrm>
            <a:off x="3758649" y="4462965"/>
            <a:ext cx="288032" cy="282964"/>
          </a:xfrm>
          <a:prstGeom prst="triangl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50711" y="443291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0070C0"/>
                </a:solidFill>
                <a:latin typeface="+mn-ea"/>
              </a:rPr>
              <a:t>현재수준</a:t>
            </a:r>
            <a:endParaRPr lang="en-US" altLang="ko-KR" sz="9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ko-KR" sz="900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900" b="1" smtClean="0">
                <a:solidFill>
                  <a:srgbClr val="0070C0"/>
                </a:solidFill>
                <a:latin typeface="+mn-ea"/>
              </a:rPr>
              <a:t>부분적용</a:t>
            </a:r>
            <a:r>
              <a:rPr lang="en-US" altLang="ko-KR" sz="900" b="1" dirty="0" smtClean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900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5" name="이등변 삼각형 44"/>
          <p:cNvSpPr/>
          <p:nvPr/>
        </p:nvSpPr>
        <p:spPr bwMode="auto">
          <a:xfrm>
            <a:off x="4293212" y="3596082"/>
            <a:ext cx="288032" cy="282964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05067" y="357301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0070C0"/>
                </a:solidFill>
                <a:latin typeface="+mn-ea"/>
              </a:rPr>
              <a:t>목표수준</a:t>
            </a:r>
            <a:endParaRPr lang="en-US" altLang="ko-KR" sz="9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48" name="직선 연결선 47"/>
          <p:cNvCxnSpPr>
            <a:stCxn id="45" idx="3"/>
            <a:endCxn id="37" idx="0"/>
          </p:cNvCxnSpPr>
          <p:nvPr/>
        </p:nvCxnSpPr>
        <p:spPr>
          <a:xfrm flipH="1">
            <a:off x="3902665" y="3879046"/>
            <a:ext cx="534563" cy="583919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8.1 </a:t>
            </a:r>
            <a:r>
              <a:rPr lang="ko-KR" altLang="en-US" dirty="0" smtClean="0"/>
              <a:t>과제 정의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다차원 </a:t>
            </a:r>
            <a:r>
              <a:rPr lang="en-US" altLang="ko-KR" dirty="0"/>
              <a:t>Spend </a:t>
            </a:r>
            <a:r>
              <a:rPr lang="ko-KR" altLang="en-US" dirty="0"/>
              <a:t>분석을</a:t>
            </a:r>
            <a:r>
              <a:rPr lang="en-US" altLang="ko-KR" dirty="0"/>
              <a:t> </a:t>
            </a:r>
            <a:r>
              <a:rPr lang="ko-KR" altLang="en-US" dirty="0"/>
              <a:t>위하여 구매</a:t>
            </a:r>
            <a:r>
              <a:rPr lang="en-US" altLang="ko-KR" dirty="0"/>
              <a:t>DW</a:t>
            </a:r>
            <a:r>
              <a:rPr lang="ko-KR" altLang="en-US" dirty="0"/>
              <a:t>를 구축하고 저 부가가치 업무 개선을 통하여 구매 기회 발굴 및 실현에 집중할 수 있도록 하고</a:t>
            </a:r>
            <a:r>
              <a:rPr lang="en-US" altLang="ko-KR" dirty="0"/>
              <a:t>, </a:t>
            </a:r>
            <a:r>
              <a:rPr lang="ko-KR" altLang="en-US" dirty="0"/>
              <a:t>향 후 데이터 고도화 및 예측 분석영역으로 확장함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36040"/>
              </p:ext>
            </p:extLst>
          </p:nvPr>
        </p:nvGraphicFramePr>
        <p:xfrm>
          <a:off x="357891" y="1387240"/>
          <a:ext cx="9203622" cy="508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677"/>
                <a:gridCol w="1594229"/>
                <a:gridCol w="2078237"/>
                <a:gridCol w="3636914"/>
                <a:gridCol w="1187565"/>
              </a:tblGrid>
              <a:tr h="6480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과제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목적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목표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주요 추진 내용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7995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Phase I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DW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구축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다차원 분석 </a:t>
                      </a:r>
                      <a:r>
                        <a:rPr kumimoji="1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View </a:t>
                      </a:r>
                      <a:r>
                        <a:rPr kumimoji="1" lang="ko-KR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분석</a:t>
                      </a:r>
                      <a:r>
                        <a:rPr kumimoji="1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,</a:t>
                      </a:r>
                      <a:r>
                        <a:rPr kumimoji="1" lang="ko-KR" altLang="en-US" sz="1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1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1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kumimoji="1" lang="ko-KR" altLang="en-US" sz="1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저 부가가치 </a:t>
                      </a:r>
                      <a:r>
                        <a:rPr kumimoji="1" lang="ko-KR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업무 개선</a:t>
                      </a:r>
                      <a:endParaRPr kumimoji="1" lang="en-US" altLang="ko-KR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원천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System Data I/F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기준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정보 및 구매 속성 정보 연계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다차원 분석을 위한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DB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모델링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설계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다차원 구현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용어 표준화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VI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실적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+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단가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+Supplier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정보 연계를 통한 비정형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Report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확장 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804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 typeface="Arial" pitchFamily="34" charset="0"/>
                        <a:buNone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Infra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환경 및 성능 검토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defTabSz="957263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분석 </a:t>
                      </a:r>
                      <a:r>
                        <a:rPr kumimoji="1" lang="ko-KR" altLang="en-US" sz="1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환경의 용이성 </a:t>
                      </a:r>
                      <a:r>
                        <a:rPr kumimoji="1" lang="ko-KR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확보</a:t>
                      </a:r>
                      <a:endParaRPr kumimoji="1" lang="en-US" altLang="ko-KR" sz="1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확장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Data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증가에 따른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Infra </a:t>
                      </a:r>
                      <a:r>
                        <a:rPr lang="ko-KR" altLang="en-US" sz="1200" b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환경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</a:b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(DBMS, ETL, OLAP)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및 성능 검토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Wingdings" panose="05000000000000000000" pitchFamily="2" charset="2"/>
                        <a:buChar char="§"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27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Phase II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데이터 고도화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구매 속성 정보 연계 확장  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indent="-93663" latinLnBrk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유의미한 분석 및 활용을 위한 영역발굴 및 정의 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  <a:p>
                      <a:pPr marL="93663" indent="-93663" latinLnBrk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BOM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연계 및 외부 정보 연계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(MI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정보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)</a:t>
                      </a:r>
                    </a:p>
                    <a:p>
                      <a:pPr marL="93663" indent="-93663" latinLnBrk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원천 시스템 변경에 따른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DW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반영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02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Phase III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예측 분석 시스템화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예측 분석 기반 마련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시뮬레이션을 통한 예측 분석 기반 마련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8. Action Plan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85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8.2 Roadmap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en-US" dirty="0" smtClean="0"/>
              <a:t>다차원 </a:t>
            </a:r>
            <a:r>
              <a:rPr lang="en-US" altLang="ko-KR" dirty="0" smtClean="0"/>
              <a:t>Spend </a:t>
            </a:r>
            <a:r>
              <a:rPr lang="ko-KR" altLang="en-US" dirty="0" smtClean="0"/>
              <a:t>분석을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단계에 구매 </a:t>
            </a:r>
            <a:r>
              <a:rPr lang="en-US" altLang="ko-KR" dirty="0" smtClean="0"/>
              <a:t>DW</a:t>
            </a:r>
            <a:r>
              <a:rPr lang="ko-KR" altLang="en-US" dirty="0" smtClean="0"/>
              <a:t>를 구축하고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단계에 데이터 고도화</a:t>
            </a:r>
            <a:r>
              <a:rPr lang="en-US" altLang="ko-KR" dirty="0" smtClean="0"/>
              <a:t> 3</a:t>
            </a:r>
            <a:r>
              <a:rPr lang="ko-KR" altLang="en-US" dirty="0" smtClean="0"/>
              <a:t>단계에 예측 분석 기반을 마련함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913761"/>
              </p:ext>
            </p:extLst>
          </p:nvPr>
        </p:nvGraphicFramePr>
        <p:xfrm>
          <a:off x="344488" y="1361361"/>
          <a:ext cx="9217025" cy="519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52"/>
                <a:gridCol w="1090445"/>
                <a:gridCol w="2285822"/>
                <a:gridCol w="682060"/>
                <a:gridCol w="682060"/>
                <a:gridCol w="682060"/>
                <a:gridCol w="682060"/>
                <a:gridCol w="2580766"/>
              </a:tblGrid>
              <a:tr h="275604">
                <a:tc rowSpan="2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과제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2016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560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1Q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2Q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3Q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4Q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56827"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Phase</a:t>
                      </a:r>
                      <a:b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Infra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환경 및 성능 검토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DBMS, ETL, OLAP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적절성 검증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성능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, Size)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 smtClean="0">
                          <a:latin typeface="+mn-ea"/>
                        </a:rPr>
                        <a:t>1. DBMS </a:t>
                      </a:r>
                      <a:r>
                        <a:rPr lang="en-US" altLang="ko-KR" sz="1200" dirty="0" err="1" smtClean="0">
                          <a:latin typeface="+mn-ea"/>
                        </a:rPr>
                        <a:t>Capa</a:t>
                      </a:r>
                      <a:r>
                        <a:rPr lang="ko-KR" altLang="en-US" sz="1200" dirty="0" smtClean="0">
                          <a:latin typeface="+mn-ea"/>
                        </a:rPr>
                        <a:t>확인</a:t>
                      </a:r>
                      <a:r>
                        <a:rPr lang="en-US" altLang="ko-KR" sz="1200" dirty="0" smtClean="0">
                          <a:latin typeface="+mn-ea"/>
                        </a:rPr>
                        <a:t>(size)</a:t>
                      </a:r>
                    </a:p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 smtClean="0">
                          <a:latin typeface="+mn-ea"/>
                        </a:rPr>
                        <a:t>2. Application </a:t>
                      </a:r>
                      <a:r>
                        <a:rPr lang="ko-KR" altLang="en-US" sz="1200" dirty="0" smtClean="0">
                          <a:latin typeface="+mn-ea"/>
                        </a:rPr>
                        <a:t>성능</a:t>
                      </a:r>
                      <a:r>
                        <a:rPr lang="en-US" altLang="ko-KR" sz="1200" dirty="0" smtClean="0">
                          <a:latin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</a:rPr>
                        <a:t>성능점검</a:t>
                      </a:r>
                      <a:r>
                        <a:rPr lang="en-US" altLang="ko-KR" sz="1200" dirty="0" smtClean="0">
                          <a:latin typeface="+mn-ea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 smtClean="0">
                          <a:latin typeface="+mn-ea"/>
                        </a:rPr>
                        <a:t>3. ETL </a:t>
                      </a:r>
                      <a:r>
                        <a:rPr lang="ko-KR" altLang="en-US" sz="1200" dirty="0" smtClean="0">
                          <a:latin typeface="+mn-ea"/>
                        </a:rPr>
                        <a:t>확인</a:t>
                      </a: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048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indent="0" latinLnBrk="0">
                        <a:buFont typeface="Arial" pitchFamily="34" charset="0"/>
                        <a:buNone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DW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구축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PU-SIS Item 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구성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</a:rPr>
                        <a:t>기준정보 협의 필요 </a:t>
                      </a:r>
                      <a:r>
                        <a:rPr lang="en-US" altLang="ko-KR" sz="1200" dirty="0" smtClean="0">
                          <a:latin typeface="+mn-ea"/>
                        </a:rPr>
                        <a:t>(4/1 Open)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157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NPT I/F </a:t>
                      </a:r>
                      <a:r>
                        <a:rPr lang="ko-KR" altLang="en-US" sz="1200" b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및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VI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1200" b="1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추가요건 반영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, OLAP </a:t>
                      </a:r>
                      <a:r>
                        <a:rPr lang="ko-KR" altLang="en-US" sz="1200" b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신규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1200" b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수정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157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GERP</a:t>
                      </a:r>
                      <a:r>
                        <a:rPr lang="ko-KR" altLang="en-US" sz="1200" b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입고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,</a:t>
                      </a:r>
                      <a:b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</a:b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OLAP </a:t>
                      </a:r>
                      <a:r>
                        <a:rPr lang="ko-KR" altLang="en-US" sz="1200" b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신규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1200" b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수정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157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입고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+</a:t>
                      </a:r>
                      <a:r>
                        <a:rPr lang="ko-KR" altLang="en-US" sz="1200" b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단가 집계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, </a:t>
                      </a:r>
                      <a:b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</a:b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OLAP </a:t>
                      </a:r>
                      <a:r>
                        <a:rPr lang="ko-KR" altLang="en-US" sz="1200" b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신규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1200" b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수정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04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Phase II</a:t>
                      </a:r>
                      <a:endParaRPr lang="ko-KR" altLang="en-US" sz="1200" b="1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ts val="18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데이터 고도화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BOM Data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157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PU system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변경적용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</a:rPr>
                        <a:t>구매시스템 변경 후 </a:t>
                      </a:r>
                      <a:r>
                        <a:rPr lang="en-US" altLang="ko-KR" sz="1200" dirty="0" smtClean="0">
                          <a:latin typeface="+mn-ea"/>
                        </a:rPr>
                        <a:t>DW</a:t>
                      </a:r>
                      <a:r>
                        <a:rPr lang="ko-KR" altLang="en-US" sz="1200" baseline="0" smtClean="0">
                          <a:latin typeface="+mn-ea"/>
                        </a:rPr>
                        <a:t> 반영</a:t>
                      </a:r>
                      <a:r>
                        <a:rPr lang="en-US" altLang="ko-KR" sz="1200" baseline="0" dirty="0" smtClean="0">
                          <a:latin typeface="+mn-ea"/>
                        </a:rPr>
                        <a:t/>
                      </a:r>
                      <a:br>
                        <a:rPr lang="en-US" altLang="ko-KR" sz="1200" baseline="0" dirty="0" smtClean="0">
                          <a:latin typeface="+mn-ea"/>
                        </a:rPr>
                      </a:br>
                      <a:r>
                        <a:rPr lang="en-US" altLang="ko-KR" sz="1200" baseline="0" dirty="0" smtClean="0">
                          <a:latin typeface="+mn-ea"/>
                        </a:rPr>
                        <a:t>(</a:t>
                      </a:r>
                      <a:r>
                        <a:rPr lang="ko-KR" altLang="en-US" sz="1200" baseline="0" smtClean="0">
                          <a:latin typeface="+mn-ea"/>
                        </a:rPr>
                        <a:t>적용대상 </a:t>
                      </a:r>
                      <a:r>
                        <a:rPr lang="en-US" altLang="ko-KR" sz="1200" baseline="0" dirty="0" smtClean="0">
                          <a:latin typeface="+mn-ea"/>
                        </a:rPr>
                        <a:t>SM, SI)</a:t>
                      </a: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53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Phase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III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예측 분석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시스템화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Dashboard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&amp; Mobile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예측 분석 기반 마련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200" dirty="0" smtClean="0">
                        <a:latin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4" name="직선 연결선 53"/>
          <p:cNvCxnSpPr/>
          <p:nvPr/>
        </p:nvCxnSpPr>
        <p:spPr>
          <a:xfrm>
            <a:off x="5180918" y="5519145"/>
            <a:ext cx="1697631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191884" y="5010349"/>
            <a:ext cx="726653" cy="381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 bwMode="auto">
          <a:xfrm>
            <a:off x="4430357" y="3365459"/>
            <a:ext cx="1180962" cy="16460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430356" y="3909710"/>
            <a:ext cx="1180963" cy="16460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258321" y="2852936"/>
            <a:ext cx="669278" cy="16460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256727" y="2204864"/>
            <a:ext cx="241526" cy="16460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430356" y="4390505"/>
            <a:ext cx="497243" cy="16460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611320" y="4924234"/>
            <a:ext cx="675829" cy="16460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8. Action Plan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 bwMode="auto">
          <a:xfrm>
            <a:off x="6303917" y="5864762"/>
            <a:ext cx="665307" cy="16460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306273" y="6189114"/>
            <a:ext cx="665307" cy="16460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 구축 중 예상 되는 </a:t>
            </a:r>
            <a:r>
              <a:rPr lang="en-US" altLang="ko-KR" dirty="0" smtClean="0"/>
              <a:t>Issue</a:t>
            </a:r>
            <a:r>
              <a:rPr lang="ko-KR" altLang="en-US" smtClean="0"/>
              <a:t> 및 </a:t>
            </a:r>
            <a:r>
              <a:rPr lang="en-US" altLang="ko-KR" dirty="0" smtClean="0"/>
              <a:t>Risk</a:t>
            </a:r>
            <a:r>
              <a:rPr lang="ko-KR" altLang="en-US" smtClean="0"/>
              <a:t>가 </a:t>
            </a:r>
            <a:r>
              <a:rPr lang="ko-KR" altLang="en-US" dirty="0" smtClean="0"/>
              <a:t>존재하는 것으로 판단되며 및 해결 방안은 </a:t>
            </a:r>
            <a:r>
              <a:rPr lang="ko-KR" altLang="en-US" smtClean="0"/>
              <a:t>다음과 같으며 프로젝트 수행시 관리하여 진행하여야 함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8.3 </a:t>
            </a:r>
            <a:r>
              <a:rPr lang="ko-KR" altLang="en-US" dirty="0" smtClean="0"/>
              <a:t>구축 시 예상 </a:t>
            </a:r>
            <a:r>
              <a:rPr lang="en-US" altLang="ko-KR" dirty="0" smtClean="0"/>
              <a:t>Issue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Risk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43416"/>
              </p:ext>
            </p:extLst>
          </p:nvPr>
        </p:nvGraphicFramePr>
        <p:xfrm>
          <a:off x="344487" y="1407361"/>
          <a:ext cx="9217025" cy="5045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/>
                <a:gridCol w="2088232"/>
                <a:gridCol w="3187020"/>
                <a:gridCol w="2645628"/>
              </a:tblGrid>
              <a:tr h="49835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해결방안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4906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성능 및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Architecture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Application 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부문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Part No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별 대용량 다차원분석의 성능및 가시성을 위한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Architecture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확보필요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요구사항을 만족하는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Architecture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검토 및 구현하나 검토및 결정은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LGE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전사 정보전략방안에 따름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Architecture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DBMS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: Oracle (PU-SIS),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 ETL :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</a:rPr>
                        <a:t>Datastage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(SCM),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 OLAP : BI Matrix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9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법인별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시간대별  배치 수행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일 다수 수행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시 요구사항을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 만족할수 있어야 함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8822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DBMS </a:t>
                      </a:r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부문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GERP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입고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, BOM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자료를 추출 및 저장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하기 위한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DBMS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의 용량및 성능 확보 필요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286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ETL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smtClean="0">
                          <a:solidFill>
                            <a:schemeClr val="tx1"/>
                          </a:solidFill>
                        </a:rPr>
                        <a:t>부문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대용량 데이터를 계산이 업무시간 이전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(08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적재 완료를 위한 시스템 성능 확보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필요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2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I/F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GERP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Interface </a:t>
                      </a:r>
                      <a:r>
                        <a:rPr lang="ko-KR" altLang="en-US" sz="1200" b="1" baseline="0" smtClean="0">
                          <a:solidFill>
                            <a:schemeClr val="tx1"/>
                          </a:solidFill>
                        </a:rPr>
                        <a:t>관련 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GERP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에서 대용량 데이터의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I/F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수행시 시스템영향도 최소화 필요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GERP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담당자에게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I/F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대한 검토후 시스템 오너간 협의 수행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2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데이터 정합성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NPT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vs.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DW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정합성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NPT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와 구매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DW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간 데이터 정합성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확보 필요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정합성이 동일하도록 구현필요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08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시스템 구현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구매시스템 전면 개선에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1" smtClean="0">
                          <a:solidFill>
                            <a:schemeClr val="tx1"/>
                          </a:solidFill>
                        </a:rPr>
                        <a:t>따른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시스템 영향도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구매관련시스템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(PU-XXX)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전면 개선에 따라 변경사항 반영및 수시로 영향도 검토 필요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 개발 및 오픈 시기에 대한 확인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3663" indent="-9366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정보계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선 개발에 따른 이중개발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및 수정이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안 되도록 확인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8. Action Plan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77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 bwMode="auto">
          <a:xfrm>
            <a:off x="1435588" y="4298291"/>
            <a:ext cx="4212158" cy="2154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1442707" y="4299690"/>
            <a:ext cx="676647" cy="21534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12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b="1" dirty="0"/>
              <a:t>구매</a:t>
            </a:r>
            <a:r>
              <a:rPr lang="en-US" altLang="ko-KR" b="1" dirty="0"/>
              <a:t>DW</a:t>
            </a:r>
            <a:endParaRPr lang="ko-KR" altLang="en-US" b="1" dirty="0"/>
          </a:p>
        </p:txBody>
      </p:sp>
      <p:sp>
        <p:nvSpPr>
          <p:cNvPr id="107" name="직사각형 106"/>
          <p:cNvSpPr/>
          <p:nvPr/>
        </p:nvSpPr>
        <p:spPr bwMode="auto">
          <a:xfrm>
            <a:off x="1424608" y="1904773"/>
            <a:ext cx="4212158" cy="20378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08" name="TextBox 107"/>
          <p:cNvSpPr txBox="1">
            <a:spLocks/>
          </p:cNvSpPr>
          <p:nvPr/>
        </p:nvSpPr>
        <p:spPr>
          <a:xfrm>
            <a:off x="1431727" y="1906860"/>
            <a:ext cx="676647" cy="20358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defRPr sz="1200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ko-KR" b="1" dirty="0"/>
              <a:t>NPT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NPT</a:t>
            </a:r>
            <a:r>
              <a:rPr lang="ko-KR" altLang="en-US" smtClean="0"/>
              <a:t>에서 생성된 </a:t>
            </a:r>
            <a:r>
              <a:rPr lang="en-US" altLang="ko-KR" dirty="0" smtClean="0"/>
              <a:t>VI</a:t>
            </a:r>
            <a:r>
              <a:rPr lang="ko-KR" altLang="en-US" smtClean="0"/>
              <a:t>지표와 구매</a:t>
            </a:r>
            <a:r>
              <a:rPr lang="en-US" altLang="ko-KR" dirty="0" smtClean="0"/>
              <a:t>DW</a:t>
            </a:r>
            <a:r>
              <a:rPr lang="ko-KR" altLang="en-US" smtClean="0"/>
              <a:t>의 </a:t>
            </a:r>
            <a:r>
              <a:rPr lang="en-US" altLang="ko-KR" dirty="0" smtClean="0"/>
              <a:t>VI</a:t>
            </a:r>
            <a:r>
              <a:rPr lang="ko-KR" altLang="en-US" smtClean="0"/>
              <a:t>지표간의 정합성을 확보하기 위하여 계산된 </a:t>
            </a:r>
            <a:r>
              <a:rPr lang="en-US" altLang="ko-KR" dirty="0" smtClean="0"/>
              <a:t>VI</a:t>
            </a:r>
            <a:r>
              <a:rPr lang="ko-KR" altLang="en-US" smtClean="0"/>
              <a:t>지표를 </a:t>
            </a:r>
            <a:r>
              <a:rPr lang="en-US" altLang="ko-KR" dirty="0" smtClean="0"/>
              <a:t>I/F</a:t>
            </a:r>
            <a:br>
              <a:rPr lang="en-US" altLang="ko-KR" dirty="0" smtClean="0"/>
            </a:br>
            <a:r>
              <a:rPr lang="ko-KR" altLang="en-US" smtClean="0"/>
              <a:t>받아 사용자에게 서비스 하고 추가되는 관점 및 지표는 구매 </a:t>
            </a:r>
            <a:r>
              <a:rPr lang="en-US" altLang="ko-KR" dirty="0" smtClean="0"/>
              <a:t>DW</a:t>
            </a:r>
            <a:r>
              <a:rPr lang="ko-KR" altLang="en-US" smtClean="0"/>
              <a:t>에서 추가로 구현함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 bwMode="auto">
          <a:xfrm>
            <a:off x="361422" y="3429000"/>
            <a:ext cx="775154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I/F</a:t>
            </a:r>
            <a:br>
              <a:rPr kumimoji="1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269931" y="2364751"/>
            <a:ext cx="890787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I/F</a:t>
            </a:r>
            <a:b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232919" y="4699570"/>
            <a:ext cx="977885" cy="14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</a:t>
            </a: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</a:t>
            </a:r>
            <a:endParaRPr kumimoji="1"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지표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269931" y="4869160"/>
            <a:ext cx="890787" cy="10801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I/F</a:t>
            </a:r>
            <a:br>
              <a:rPr kumimoji="1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/>
          <p:cNvCxnSpPr>
            <a:stCxn id="4" idx="3"/>
            <a:endCxn id="5" idx="2"/>
          </p:cNvCxnSpPr>
          <p:nvPr/>
        </p:nvCxnSpPr>
        <p:spPr>
          <a:xfrm flipV="1">
            <a:off x="1136576" y="3444871"/>
            <a:ext cx="1578749" cy="704209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7" idx="0"/>
          </p:cNvCxnSpPr>
          <p:nvPr/>
        </p:nvCxnSpPr>
        <p:spPr>
          <a:xfrm>
            <a:off x="1136576" y="4149080"/>
            <a:ext cx="1578749" cy="720080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 bwMode="auto">
          <a:xfrm>
            <a:off x="5211042" y="2178600"/>
            <a:ext cx="365680" cy="1439197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지표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211042" y="4699570"/>
            <a:ext cx="365680" cy="1439197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 </a:t>
            </a:r>
            <a:r>
              <a:rPr kumimoji="1"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지표</a:t>
            </a:r>
            <a:endParaRPr kumimoji="1"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1422" y="3140819"/>
            <a:ext cx="7751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GERP</a:t>
            </a:r>
            <a:endParaRPr lang="ko-KR" altLang="en-US" sz="1200" b="1" dirty="0" err="1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>
            <a:stCxn id="13" idx="2"/>
            <a:endCxn id="14" idx="0"/>
          </p:cNvCxnSpPr>
          <p:nvPr/>
        </p:nvCxnSpPr>
        <p:spPr>
          <a:xfrm>
            <a:off x="5393882" y="3617797"/>
            <a:ext cx="0" cy="108177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5" idx="3"/>
            <a:endCxn id="30" idx="1"/>
          </p:cNvCxnSpPr>
          <p:nvPr/>
        </p:nvCxnSpPr>
        <p:spPr>
          <a:xfrm>
            <a:off x="3160718" y="2904811"/>
            <a:ext cx="28011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십자형 29"/>
          <p:cNvSpPr/>
          <p:nvPr/>
        </p:nvSpPr>
        <p:spPr bwMode="auto">
          <a:xfrm>
            <a:off x="3440832" y="2650490"/>
            <a:ext cx="508643" cy="508643"/>
          </a:xfrm>
          <a:prstGeom prst="plus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</a:t>
            </a:r>
            <a:r>
              <a:rPr kumimoji="1" lang="ko-KR" alt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31"/>
          <p:cNvCxnSpPr>
            <a:stCxn id="30" idx="3"/>
            <a:endCxn id="13" idx="1"/>
          </p:cNvCxnSpPr>
          <p:nvPr/>
        </p:nvCxnSpPr>
        <p:spPr>
          <a:xfrm flipV="1">
            <a:off x="3949475" y="2898199"/>
            <a:ext cx="1261567" cy="661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7" idx="3"/>
            <a:endCxn id="66" idx="1"/>
          </p:cNvCxnSpPr>
          <p:nvPr/>
        </p:nvCxnSpPr>
        <p:spPr>
          <a:xfrm>
            <a:off x="3160718" y="5409220"/>
            <a:ext cx="280115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66" idx="2"/>
            <a:endCxn id="6" idx="2"/>
          </p:cNvCxnSpPr>
          <p:nvPr/>
        </p:nvCxnSpPr>
        <p:spPr>
          <a:xfrm rot="16200000" flipH="1">
            <a:off x="3970896" y="5387800"/>
            <a:ext cx="475225" cy="1026707"/>
          </a:xfrm>
          <a:prstGeom prst="bentConnector3">
            <a:avLst>
              <a:gd name="adj1" fmla="val 148104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66" idx="0"/>
            <a:endCxn id="6" idx="0"/>
          </p:cNvCxnSpPr>
          <p:nvPr/>
        </p:nvCxnSpPr>
        <p:spPr>
          <a:xfrm rot="5400000" flipH="1" flipV="1">
            <a:off x="3980844" y="4413882"/>
            <a:ext cx="455329" cy="1026707"/>
          </a:xfrm>
          <a:prstGeom prst="bentConnector3">
            <a:avLst>
              <a:gd name="adj1" fmla="val 150205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제목 1"/>
          <p:cNvSpPr>
            <a:spLocks noGrp="1"/>
          </p:cNvSpPr>
          <p:nvPr>
            <p:ph type="title"/>
          </p:nvPr>
        </p:nvSpPr>
        <p:spPr>
          <a:xfrm>
            <a:off x="519870" y="166421"/>
            <a:ext cx="6809394" cy="276999"/>
          </a:xfrm>
        </p:spPr>
        <p:txBody>
          <a:bodyPr/>
          <a:lstStyle/>
          <a:p>
            <a:pPr latinLnBrk="0"/>
            <a:r>
              <a:rPr lang="en-US" altLang="ko-KR" dirty="0" smtClean="0"/>
              <a:t>8.4 Action Plan – NPT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smtClean="0"/>
              <a:t>구매</a:t>
            </a:r>
            <a:r>
              <a:rPr lang="en-US" altLang="ko-KR" dirty="0" smtClean="0"/>
              <a:t>DW </a:t>
            </a:r>
            <a:r>
              <a:rPr lang="ko-KR" altLang="en-US" smtClean="0"/>
              <a:t>정합성 확보방안</a:t>
            </a:r>
            <a:endParaRPr lang="ko-KR" altLang="en-US" dirty="0"/>
          </a:p>
        </p:txBody>
      </p:sp>
      <p:sp>
        <p:nvSpPr>
          <p:cNvPr id="59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8. Action Plan</a:t>
            </a:r>
            <a:endParaRPr lang="ko-KR" altLang="en-US" sz="1600" dirty="0"/>
          </a:p>
        </p:txBody>
      </p:sp>
      <p:sp>
        <p:nvSpPr>
          <p:cNvPr id="66" name="십자형 65"/>
          <p:cNvSpPr/>
          <p:nvPr/>
        </p:nvSpPr>
        <p:spPr bwMode="auto">
          <a:xfrm>
            <a:off x="3440833" y="5154899"/>
            <a:ext cx="508643" cy="508643"/>
          </a:xfrm>
          <a:prstGeom prst="plus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</a:t>
            </a:r>
            <a:r>
              <a:rPr kumimoji="1" lang="ko-KR" alt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 bwMode="auto">
          <a:xfrm>
            <a:off x="273050" y="1484824"/>
            <a:ext cx="5366524" cy="360000"/>
            <a:chOff x="229226" y="1563508"/>
            <a:chExt cx="9448174" cy="360000"/>
          </a:xfrm>
        </p:grpSpPr>
        <p:sp>
          <p:nvSpPr>
            <p:cNvPr id="86" name="Rectangle 39"/>
            <p:cNvSpPr/>
            <p:nvPr>
              <p:custDataLst>
                <p:tags r:id="rId2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NPT VI </a:t>
              </a:r>
              <a:r>
                <a:rPr kumimoji="1" lang="ko-KR" altLang="en-US" sz="1400" b="1" kern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연계 방안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87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/>
          <p:cNvGrpSpPr/>
          <p:nvPr/>
        </p:nvGrpSpPr>
        <p:grpSpPr bwMode="auto">
          <a:xfrm>
            <a:off x="6249144" y="1484824"/>
            <a:ext cx="3384376" cy="360000"/>
            <a:chOff x="229226" y="1563508"/>
            <a:chExt cx="9448174" cy="360000"/>
          </a:xfrm>
        </p:grpSpPr>
        <p:sp>
          <p:nvSpPr>
            <p:cNvPr id="89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연계방안 상세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9" name="TextBox 128"/>
          <p:cNvSpPr txBox="1"/>
          <p:nvPr/>
        </p:nvSpPr>
        <p:spPr>
          <a:xfrm>
            <a:off x="1259422" y="3998915"/>
            <a:ext cx="4443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MQ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211469" y="4007382"/>
            <a:ext cx="3642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I/F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060118" y="2060848"/>
            <a:ext cx="3501395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latin typeface="+mn-ea"/>
              </a:rPr>
              <a:t>데이터 정합성을 유지</a:t>
            </a:r>
            <a:r>
              <a:rPr lang="ko-KR" altLang="en-US" sz="1200" dirty="0" smtClean="0">
                <a:latin typeface="+mn-ea"/>
              </a:rPr>
              <a:t>하기 위하여 </a:t>
            </a:r>
            <a:r>
              <a:rPr lang="en-US" altLang="ko-KR" sz="1200" dirty="0" smtClean="0">
                <a:latin typeface="+mn-ea"/>
              </a:rPr>
              <a:t>NPT</a:t>
            </a:r>
            <a:r>
              <a:rPr lang="ko-KR" altLang="en-US" sz="1200" smtClean="0">
                <a:latin typeface="+mn-ea"/>
              </a:rPr>
              <a:t>에서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smtClean="0">
                <a:latin typeface="+mn-ea"/>
              </a:rPr>
              <a:t>계산완료된 </a:t>
            </a:r>
            <a:r>
              <a:rPr lang="en-US" altLang="ko-KR" sz="1200" dirty="0" smtClean="0">
                <a:latin typeface="+mn-ea"/>
              </a:rPr>
              <a:t>VI</a:t>
            </a:r>
            <a:r>
              <a:rPr lang="ko-KR" altLang="en-US" sz="1200" smtClean="0">
                <a:latin typeface="+mn-ea"/>
              </a:rPr>
              <a:t>지표는 재 계산하지 않고 결과 그대로 </a:t>
            </a:r>
            <a:r>
              <a:rPr lang="en-US" altLang="ko-KR" sz="1200" dirty="0" smtClean="0">
                <a:latin typeface="+mn-ea"/>
              </a:rPr>
              <a:t>Interface </a:t>
            </a:r>
            <a:r>
              <a:rPr lang="ko-KR" altLang="en-US" sz="1200" smtClean="0">
                <a:latin typeface="+mn-ea"/>
              </a:rPr>
              <a:t>수행함</a:t>
            </a: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latin typeface="+mn-ea"/>
              </a:rPr>
              <a:t>추출 시점에 따른 차이를 방지</a:t>
            </a:r>
            <a:r>
              <a:rPr lang="ko-KR" altLang="en-US" sz="1200" dirty="0" smtClean="0">
                <a:latin typeface="+mn-ea"/>
              </a:rPr>
              <a:t>하기 위하여 </a:t>
            </a:r>
            <a:r>
              <a:rPr lang="en-US" altLang="ko-KR" sz="1200" dirty="0" smtClean="0">
                <a:latin typeface="+mn-ea"/>
              </a:rPr>
              <a:t>GERP</a:t>
            </a:r>
            <a:r>
              <a:rPr lang="ko-KR" altLang="en-US" sz="1200" smtClean="0">
                <a:latin typeface="+mn-ea"/>
              </a:rPr>
              <a:t>에서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smtClean="0">
                <a:latin typeface="+mn-ea"/>
              </a:rPr>
              <a:t>데이터를 동시에 </a:t>
            </a:r>
            <a:r>
              <a:rPr lang="en-US" altLang="ko-KR" sz="1200" dirty="0" smtClean="0">
                <a:latin typeface="+mn-ea"/>
              </a:rPr>
              <a:t>MQ</a:t>
            </a:r>
            <a:r>
              <a:rPr lang="ko-KR" altLang="en-US" sz="1200" smtClean="0">
                <a:latin typeface="+mn-ea"/>
              </a:rPr>
              <a:t>로 전송함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 smtClean="0">
                <a:latin typeface="+mn-ea"/>
              </a:rPr>
              <a:t>NPT</a:t>
            </a:r>
            <a:r>
              <a:rPr lang="ko-KR" altLang="en-US" sz="1200" b="1" smtClean="0">
                <a:latin typeface="+mn-ea"/>
              </a:rPr>
              <a:t>에서 제공하지 않는 지표와 관점</a:t>
            </a:r>
            <a:r>
              <a:rPr lang="ko-KR" altLang="en-US" sz="1200" smtClean="0">
                <a:latin typeface="+mn-ea"/>
              </a:rPr>
              <a:t>은 구매 </a:t>
            </a:r>
            <a:r>
              <a:rPr lang="en-US" altLang="ko-KR" sz="1200" dirty="0" smtClean="0">
                <a:latin typeface="+mn-ea"/>
              </a:rPr>
              <a:t>DW</a:t>
            </a:r>
            <a:r>
              <a:rPr lang="ko-KR" altLang="en-US" sz="1200" smtClean="0">
                <a:latin typeface="+mn-ea"/>
              </a:rPr>
              <a:t>에서 계산및 추가하여 서비스 수행</a:t>
            </a:r>
            <a:endParaRPr lang="ko-KR" altLang="en-US" sz="1200" dirty="0" smtClean="0">
              <a:latin typeface="+mn-ea"/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274099" y="6146298"/>
            <a:ext cx="280114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272480" y="6335821"/>
            <a:ext cx="280115" cy="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5995" y="604836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AS-IS </a:t>
            </a:r>
            <a:r>
              <a:rPr lang="ko-KR" altLang="en-US" sz="800" smtClean="0">
                <a:latin typeface="+mn-ea"/>
              </a:rPr>
              <a:t>현황</a:t>
            </a:r>
            <a:endParaRPr lang="ko-KR" altLang="en-US" sz="800" dirty="0" err="1" smtClean="0"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62416" y="6237892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To-Be </a:t>
            </a:r>
            <a:r>
              <a:rPr lang="ko-KR" altLang="en-US" sz="800" smtClean="0">
                <a:latin typeface="+mn-ea"/>
              </a:rPr>
              <a:t>구현방안</a:t>
            </a:r>
            <a:endParaRPr lang="ko-KR" altLang="en-US" sz="800" dirty="0" err="1" smtClean="0">
              <a:latin typeface="+mn-ea"/>
            </a:endParaRPr>
          </a:p>
        </p:txBody>
      </p:sp>
      <p:sp>
        <p:nvSpPr>
          <p:cNvPr id="145" name="AutoShape 14"/>
          <p:cNvSpPr>
            <a:spLocks noChangeArrowheads="1"/>
          </p:cNvSpPr>
          <p:nvPr/>
        </p:nvSpPr>
        <p:spPr bwMode="auto">
          <a:xfrm rot="10800000" flipH="1">
            <a:off x="5946758" y="4653136"/>
            <a:ext cx="3614755" cy="576064"/>
          </a:xfrm>
          <a:custGeom>
            <a:avLst/>
            <a:gdLst>
              <a:gd name="G0" fmla="+- 4263 0 0"/>
              <a:gd name="G1" fmla="+- 21600 0 4263"/>
              <a:gd name="G2" fmla="*/ 4263 1 2"/>
              <a:gd name="G3" fmla="+- 21600 0 G2"/>
              <a:gd name="G4" fmla="+/ 4263 21600 2"/>
              <a:gd name="G5" fmla="+/ G1 0 2"/>
              <a:gd name="G6" fmla="*/ 21600 21600 4263"/>
              <a:gd name="G7" fmla="*/ G6 1 2"/>
              <a:gd name="G8" fmla="+- 21600 0 G7"/>
              <a:gd name="G9" fmla="*/ 21600 1 2"/>
              <a:gd name="G10" fmla="+- 4263 0 G9"/>
              <a:gd name="G11" fmla="?: G10 G8 0"/>
              <a:gd name="G12" fmla="?: G10 G7 21600"/>
              <a:gd name="T0" fmla="*/ 19468 w 21600"/>
              <a:gd name="T1" fmla="*/ 10800 h 21600"/>
              <a:gd name="T2" fmla="*/ 10800 w 21600"/>
              <a:gd name="T3" fmla="*/ 21600 h 21600"/>
              <a:gd name="T4" fmla="*/ 2132 w 21600"/>
              <a:gd name="T5" fmla="*/ 10800 h 21600"/>
              <a:gd name="T6" fmla="*/ 10800 w 21600"/>
              <a:gd name="T7" fmla="*/ 0 h 21600"/>
              <a:gd name="T8" fmla="*/ 3932 w 21600"/>
              <a:gd name="T9" fmla="*/ 3932 h 21600"/>
              <a:gd name="T10" fmla="*/ 17668 w 21600"/>
              <a:gd name="T11" fmla="*/ 1766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263" y="21600"/>
                </a:lnTo>
                <a:lnTo>
                  <a:pt x="1733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B2B2B2">
                  <a:gamma/>
                  <a:tint val="0"/>
                  <a:invGamma/>
                </a:srgbClr>
              </a:gs>
              <a:gs pos="100000">
                <a:srgbClr val="B2B2B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46758" y="5157192"/>
            <a:ext cx="3614755" cy="131803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</a:rPr>
              <a:t>VI </a:t>
            </a:r>
            <a:r>
              <a:rPr lang="ko-KR" altLang="en-US" sz="1400" b="1" smtClean="0">
                <a:solidFill>
                  <a:schemeClr val="tx1"/>
                </a:solidFill>
              </a:rPr>
              <a:t>지표는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NPT</a:t>
            </a:r>
            <a:r>
              <a:rPr lang="ko-KR" altLang="en-US" sz="1400" b="1" smtClean="0">
                <a:solidFill>
                  <a:schemeClr val="tx1"/>
                </a:solidFill>
              </a:rPr>
              <a:t>와 동일부문에 대 중복계산을 하지않고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I/F</a:t>
            </a:r>
            <a:r>
              <a:rPr lang="ko-KR" altLang="en-US" sz="1400" b="1" smtClean="0">
                <a:solidFill>
                  <a:schemeClr val="tx1"/>
                </a:solidFill>
              </a:rPr>
              <a:t>를 수행하여  데이터의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/>
            </a:r>
            <a:br>
              <a:rPr lang="en-US" altLang="ko-KR" sz="1400" b="1" dirty="0" smtClean="0">
                <a:solidFill>
                  <a:schemeClr val="tx1"/>
                </a:solidFill>
              </a:rPr>
            </a:br>
            <a:r>
              <a:rPr lang="ko-KR" altLang="en-US" sz="1400" b="1" smtClean="0">
                <a:solidFill>
                  <a:schemeClr val="tx1"/>
                </a:solidFill>
              </a:rPr>
              <a:t>불일치 발생 가능성을 사전에 방지함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7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105525" y="2133600"/>
            <a:ext cx="2351088" cy="565150"/>
          </a:xfrm>
          <a:prstGeom prst="rect">
            <a:avLst/>
          </a:prstGeom>
        </p:spPr>
        <p:txBody>
          <a:bodyPr/>
          <a:lstStyle>
            <a:lvl1pPr algn="l" defTabSz="914298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mtClean="0"/>
              <a:t>감사합니다</a:t>
            </a:r>
            <a:r>
              <a:rPr lang="en-US" altLang="ko-KR" sz="3200" smtClean="0"/>
              <a:t>.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224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DW </a:t>
            </a:r>
            <a:r>
              <a:rPr lang="ko-KR" altLang="en-US" dirty="0"/>
              <a:t>지표</a:t>
            </a:r>
            <a:r>
              <a:rPr lang="en-US" altLang="ko-KR" dirty="0"/>
              <a:t>/</a:t>
            </a:r>
            <a:r>
              <a:rPr lang="ko-KR" altLang="en-US" dirty="0"/>
              <a:t>관점 구조화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536" y="1522544"/>
          <a:ext cx="122413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ED_YYYYMMDD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703947" y="2537088"/>
          <a:ext cx="179181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81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ED_INV_ORG_HIERARCHY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712912" y="2979080"/>
          <a:ext cx="16478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ED_AU_HIERARCHY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704528" y="3627152"/>
          <a:ext cx="1791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81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EMM_INVENTORY_ORGANIZATION_ITEM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784920" y="4293096"/>
          <a:ext cx="16478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EM_USER_ITEM_TYPE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32520" y="4815024"/>
          <a:ext cx="179181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81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EM_PO_LINE_TYPE_REP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84920" y="5887216"/>
          <a:ext cx="15037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78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EM_SUPPLIER_REP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969224" y="4824968"/>
          <a:ext cx="122413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EM_COUNTRY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969224" y="1882584"/>
          <a:ext cx="207984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84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ED_COMMODITY_HIERARCHY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969224" y="2530656"/>
          <a:ext cx="207984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84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ODSI.OT_CW_COMMODITY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6969224" y="3222920"/>
          <a:ext cx="122413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EM_DEVELOPER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6969224" y="4265280"/>
          <a:ext cx="122413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EM_CURRENCY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69437"/>
              </p:ext>
            </p:extLst>
          </p:nvPr>
        </p:nvGraphicFramePr>
        <p:xfrm>
          <a:off x="3627294" y="1245203"/>
          <a:ext cx="2765866" cy="5218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5866"/>
              </a:tblGrid>
              <a:tr h="2306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FDW.DF_DAILY_MTL_NPD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solidFill>
                      <a:schemeClr val="accent1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FDW.DF_DAILY_MTL_RCV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solidFill>
                      <a:schemeClr val="accent1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FDW.DF_DAILY_MTL_OSP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solidFill>
                      <a:schemeClr val="accent1"/>
                    </a:solidFill>
                  </a:tcPr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RECEIPT_QUANTITY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RESALE_QUANTITY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RECEIPT_AMT_TRAN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RECEIPT_AMT_LOC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RECEIPT_AMT_KRW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RECEIPT_AMT_USD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RESALE_AMT_LOC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RESALE_AMT_KRW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RESALE_AMT_USD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NET_AMT_LOC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NET_AMT_KRW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NET_AMT_USD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LAST_JUL31_MP_BASE_PRICE_CURR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LAST_JUL31_MP_BASE_PRICE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LAST_JUL31_BASIC_CI_AMT_LOC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LAST_JUL31_BASIC_CI_AMT_KRW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LAST_JUL31_BASIC_CI_AMT_USD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LAST_JUL31_EXCH_CI_AMT_LOC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LAST_JUL31_EXCH_CI_AMT_KRW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LAST_JUL31_EXCH_CI_AMT_USD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LAST_JUL31_RESALE_CI_AMT_LOC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LAST_JUL31_RESALE_CI_AMT_KRW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273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LAST_JUL31_RESALE_CI_AMT_USD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  <a:tr h="188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 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/>
                </a:tc>
              </a:tr>
            </a:tbl>
          </a:graphicData>
        </a:graphic>
      </p:graphicFrame>
      <p:cxnSp>
        <p:nvCxnSpPr>
          <p:cNvPr id="18" name="직선 연결선 17"/>
          <p:cNvCxnSpPr>
            <a:stCxn id="5" idx="3"/>
            <a:endCxn id="17" idx="1"/>
          </p:cNvCxnSpPr>
          <p:nvPr/>
        </p:nvCxnSpPr>
        <p:spPr>
          <a:xfrm>
            <a:off x="2000672" y="1644464"/>
            <a:ext cx="1626622" cy="2210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3"/>
            <a:endCxn id="17" idx="1"/>
          </p:cNvCxnSpPr>
          <p:nvPr/>
        </p:nvCxnSpPr>
        <p:spPr>
          <a:xfrm>
            <a:off x="2495763" y="2659008"/>
            <a:ext cx="1131531" cy="1195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3"/>
            <a:endCxn id="17" idx="1"/>
          </p:cNvCxnSpPr>
          <p:nvPr/>
        </p:nvCxnSpPr>
        <p:spPr>
          <a:xfrm>
            <a:off x="2360712" y="3101000"/>
            <a:ext cx="1266582" cy="75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7" idx="1"/>
          </p:cNvCxnSpPr>
          <p:nvPr/>
        </p:nvCxnSpPr>
        <p:spPr>
          <a:xfrm>
            <a:off x="2496344" y="3825272"/>
            <a:ext cx="1130950" cy="29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3"/>
            <a:endCxn id="17" idx="1"/>
          </p:cNvCxnSpPr>
          <p:nvPr/>
        </p:nvCxnSpPr>
        <p:spPr>
          <a:xfrm flipV="1">
            <a:off x="2432720" y="3854615"/>
            <a:ext cx="1194574" cy="560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" idx="3"/>
            <a:endCxn id="17" idx="1"/>
          </p:cNvCxnSpPr>
          <p:nvPr/>
        </p:nvCxnSpPr>
        <p:spPr>
          <a:xfrm flipV="1">
            <a:off x="2424336" y="3854615"/>
            <a:ext cx="1202958" cy="1082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3"/>
            <a:endCxn id="17" idx="1"/>
          </p:cNvCxnSpPr>
          <p:nvPr/>
        </p:nvCxnSpPr>
        <p:spPr>
          <a:xfrm flipV="1">
            <a:off x="2288704" y="3854615"/>
            <a:ext cx="1338590" cy="2154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" idx="1"/>
            <a:endCxn id="17" idx="3"/>
          </p:cNvCxnSpPr>
          <p:nvPr/>
        </p:nvCxnSpPr>
        <p:spPr>
          <a:xfrm flipH="1">
            <a:off x="6393160" y="2004504"/>
            <a:ext cx="576064" cy="1850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4" idx="1"/>
            <a:endCxn id="17" idx="3"/>
          </p:cNvCxnSpPr>
          <p:nvPr/>
        </p:nvCxnSpPr>
        <p:spPr>
          <a:xfrm flipH="1">
            <a:off x="6393160" y="2652576"/>
            <a:ext cx="576064" cy="1202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5" idx="1"/>
            <a:endCxn id="17" idx="3"/>
          </p:cNvCxnSpPr>
          <p:nvPr/>
        </p:nvCxnSpPr>
        <p:spPr>
          <a:xfrm flipH="1">
            <a:off x="6393160" y="3344840"/>
            <a:ext cx="576064" cy="50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6" idx="1"/>
            <a:endCxn id="17" idx="3"/>
          </p:cNvCxnSpPr>
          <p:nvPr/>
        </p:nvCxnSpPr>
        <p:spPr>
          <a:xfrm flipH="1" flipV="1">
            <a:off x="6393160" y="3854615"/>
            <a:ext cx="576064" cy="532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2" idx="1"/>
            <a:endCxn id="17" idx="3"/>
          </p:cNvCxnSpPr>
          <p:nvPr/>
        </p:nvCxnSpPr>
        <p:spPr>
          <a:xfrm flipH="1" flipV="1">
            <a:off x="6393160" y="3854615"/>
            <a:ext cx="576064" cy="109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996119" y="5633432"/>
          <a:ext cx="1224136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EM_MAKER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587408" y="1268760"/>
            <a:ext cx="1583673" cy="66373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60512" y="2152466"/>
            <a:ext cx="1989330" cy="196806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7014" y="3510448"/>
            <a:ext cx="1989330" cy="196806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3616" y="5679466"/>
            <a:ext cx="1989330" cy="74816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753200" y="1600628"/>
            <a:ext cx="2448272" cy="132431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3354" y="1249016"/>
            <a:ext cx="70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Period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5679" y="2132857"/>
            <a:ext cx="533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Org.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8504" y="5137448"/>
            <a:ext cx="548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Item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8505" y="6145560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Supplier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73217" y="1609056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Commodity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53200" y="3976892"/>
            <a:ext cx="2448272" cy="132431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193360" y="4233312"/>
            <a:ext cx="901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Currency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93360" y="4797153"/>
            <a:ext cx="836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Country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75886" y="980728"/>
            <a:ext cx="1841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약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120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개의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Measure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실행 단추: 홈 44">
            <a:hlinkClick r:id="rId2" action="ppaction://hlinksldjump" highlightClick="1"/>
          </p:cNvPr>
          <p:cNvSpPr/>
          <p:nvPr/>
        </p:nvSpPr>
        <p:spPr bwMode="auto">
          <a:xfrm>
            <a:off x="9239226" y="166421"/>
            <a:ext cx="394294" cy="382259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구매 관련 조직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3809203" y="1790456"/>
            <a:ext cx="2439941" cy="2703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구매센터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208584" y="262852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M/GP </a:t>
            </a: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FD 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135687" y="262852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기구구매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FD 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062790" y="262852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동반성장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FD 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89893" y="262852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회로구매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FD 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916996" y="262852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</a:t>
            </a: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부품개발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FD 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844099" y="262852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MC</a:t>
            </a: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부품개발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FD 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771202" y="262852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창원부품개발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FD 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698305" y="262852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VC</a:t>
            </a: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구매실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8625408" y="262852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구매전략팀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19870" y="4786950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구매시너지실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913528" y="4786950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 </a:t>
            </a:r>
            <a:endParaRPr kumimoji="1"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프로젝트팀 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꺾인 연결선 17"/>
          <p:cNvCxnSpPr>
            <a:stCxn id="5" idx="2"/>
            <a:endCxn id="6" idx="0"/>
          </p:cNvCxnSpPr>
          <p:nvPr/>
        </p:nvCxnSpPr>
        <p:spPr>
          <a:xfrm rot="5400000">
            <a:off x="2889045" y="488399"/>
            <a:ext cx="567680" cy="3712578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 bwMode="auto">
          <a:xfrm>
            <a:off x="1307186" y="4787859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 </a:t>
            </a: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소싱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00844" y="478876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 </a:t>
            </a: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소싱</a:t>
            </a: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094502" y="4786950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</a:t>
            </a:r>
            <a:b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전략소싱팀 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488158" y="4786950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GP</a:t>
            </a:r>
            <a:r>
              <a:rPr kumimoji="1"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운영팀 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꺾인 연결선 23"/>
          <p:cNvCxnSpPr>
            <a:stCxn id="6" idx="2"/>
            <a:endCxn id="15" idx="0"/>
          </p:cNvCxnSpPr>
          <p:nvPr/>
        </p:nvCxnSpPr>
        <p:spPr>
          <a:xfrm rot="5400000">
            <a:off x="725312" y="4195666"/>
            <a:ext cx="493854" cy="688714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6" idx="2"/>
            <a:endCxn id="16" idx="0"/>
          </p:cNvCxnSpPr>
          <p:nvPr/>
        </p:nvCxnSpPr>
        <p:spPr>
          <a:xfrm rot="5400000">
            <a:off x="922141" y="4392495"/>
            <a:ext cx="493854" cy="29505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6" idx="2"/>
            <a:endCxn id="20" idx="0"/>
          </p:cNvCxnSpPr>
          <p:nvPr/>
        </p:nvCxnSpPr>
        <p:spPr>
          <a:xfrm rot="16200000" flipH="1">
            <a:off x="1118516" y="4491176"/>
            <a:ext cx="494763" cy="98602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6" idx="2"/>
            <a:endCxn id="21" idx="0"/>
          </p:cNvCxnSpPr>
          <p:nvPr/>
        </p:nvCxnSpPr>
        <p:spPr>
          <a:xfrm rot="16200000" flipH="1">
            <a:off x="1314890" y="4294802"/>
            <a:ext cx="495672" cy="492260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2"/>
            <a:endCxn id="22" idx="0"/>
          </p:cNvCxnSpPr>
          <p:nvPr/>
        </p:nvCxnSpPr>
        <p:spPr>
          <a:xfrm rot="16200000" flipH="1">
            <a:off x="1512628" y="4097064"/>
            <a:ext cx="493854" cy="885918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23" idx="0"/>
          </p:cNvCxnSpPr>
          <p:nvPr/>
        </p:nvCxnSpPr>
        <p:spPr>
          <a:xfrm rot="16200000" flipH="1">
            <a:off x="1709456" y="3900236"/>
            <a:ext cx="493854" cy="1279574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5" idx="2"/>
            <a:endCxn id="7" idx="0"/>
          </p:cNvCxnSpPr>
          <p:nvPr/>
        </p:nvCxnSpPr>
        <p:spPr>
          <a:xfrm rot="5400000">
            <a:off x="3352597" y="951951"/>
            <a:ext cx="567680" cy="2785475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5" idx="2"/>
            <a:endCxn id="8" idx="0"/>
          </p:cNvCxnSpPr>
          <p:nvPr/>
        </p:nvCxnSpPr>
        <p:spPr>
          <a:xfrm rot="5400000">
            <a:off x="3816148" y="1415502"/>
            <a:ext cx="567680" cy="1858372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5" idx="2"/>
            <a:endCxn id="9" idx="0"/>
          </p:cNvCxnSpPr>
          <p:nvPr/>
        </p:nvCxnSpPr>
        <p:spPr>
          <a:xfrm rot="5400000">
            <a:off x="4279700" y="1879054"/>
            <a:ext cx="567680" cy="931269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" idx="2"/>
            <a:endCxn id="10" idx="0"/>
          </p:cNvCxnSpPr>
          <p:nvPr/>
        </p:nvCxnSpPr>
        <p:spPr>
          <a:xfrm rot="5400000">
            <a:off x="4743251" y="2342605"/>
            <a:ext cx="567680" cy="416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5" idx="2"/>
            <a:endCxn id="11" idx="0"/>
          </p:cNvCxnSpPr>
          <p:nvPr/>
        </p:nvCxnSpPr>
        <p:spPr>
          <a:xfrm rot="16200000" flipH="1">
            <a:off x="5206802" y="1883219"/>
            <a:ext cx="567680" cy="92293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" idx="2"/>
            <a:endCxn id="12" idx="0"/>
          </p:cNvCxnSpPr>
          <p:nvPr/>
        </p:nvCxnSpPr>
        <p:spPr>
          <a:xfrm rot="16200000" flipH="1">
            <a:off x="5670354" y="1419668"/>
            <a:ext cx="567680" cy="1850040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" idx="2"/>
            <a:endCxn id="13" idx="0"/>
          </p:cNvCxnSpPr>
          <p:nvPr/>
        </p:nvCxnSpPr>
        <p:spPr>
          <a:xfrm rot="16200000" flipH="1">
            <a:off x="6133905" y="956116"/>
            <a:ext cx="567680" cy="277714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" idx="2"/>
            <a:endCxn id="14" idx="0"/>
          </p:cNvCxnSpPr>
          <p:nvPr/>
        </p:nvCxnSpPr>
        <p:spPr>
          <a:xfrm rot="16200000" flipH="1">
            <a:off x="6597457" y="492565"/>
            <a:ext cx="567680" cy="370424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 bwMode="auto">
          <a:xfrm>
            <a:off x="8337376" y="4786950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MC</a:t>
            </a: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구매기획파트 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8731034" y="4785132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창원구매기획파트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9124690" y="4785132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평택구매기획파트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5" name="꺾인 연결선 74"/>
          <p:cNvCxnSpPr>
            <a:stCxn id="14" idx="2"/>
            <a:endCxn id="74" idx="0"/>
          </p:cNvCxnSpPr>
          <p:nvPr/>
        </p:nvCxnSpPr>
        <p:spPr>
          <a:xfrm rot="16200000" flipH="1">
            <a:off x="8737043" y="4289473"/>
            <a:ext cx="492036" cy="499282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14" idx="2"/>
            <a:endCxn id="73" idx="0"/>
          </p:cNvCxnSpPr>
          <p:nvPr/>
        </p:nvCxnSpPr>
        <p:spPr>
          <a:xfrm rot="16200000" flipH="1">
            <a:off x="8540215" y="4486301"/>
            <a:ext cx="492036" cy="10562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4" idx="2"/>
            <a:endCxn id="72" idx="0"/>
          </p:cNvCxnSpPr>
          <p:nvPr/>
        </p:nvCxnSpPr>
        <p:spPr>
          <a:xfrm rot="5400000">
            <a:off x="8342477" y="4396007"/>
            <a:ext cx="493854" cy="288032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 bwMode="auto">
          <a:xfrm>
            <a:off x="3931802" y="478876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103192" y="478876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4274582" y="478876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445972" y="478876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4617362" y="478876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788752" y="478876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960142" y="478876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5131532" y="478876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5302922" y="478876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5474312" y="478876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5645702" y="478876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5817096" y="4788768"/>
            <a:ext cx="216024" cy="1664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3809203" y="1244365"/>
            <a:ext cx="2439941" cy="2703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COO </a:t>
            </a: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부문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" name="꺾인 연결선 96"/>
          <p:cNvCxnSpPr>
            <a:stCxn id="96" idx="2"/>
            <a:endCxn id="5" idx="0"/>
          </p:cNvCxnSpPr>
          <p:nvPr/>
        </p:nvCxnSpPr>
        <p:spPr>
          <a:xfrm>
            <a:off x="5029174" y="1514757"/>
            <a:ext cx="0" cy="27569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 bwMode="auto">
          <a:xfrm>
            <a:off x="3809203" y="698274"/>
            <a:ext cx="2439941" cy="2703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</a:t>
            </a:r>
            <a:r>
              <a:rPr kumimoji="1" lang="ko-KR" altLang="en-US" sz="12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" name="꺾인 연결선 102"/>
          <p:cNvCxnSpPr>
            <a:stCxn id="102" idx="2"/>
            <a:endCxn id="96" idx="0"/>
          </p:cNvCxnSpPr>
          <p:nvPr/>
        </p:nvCxnSpPr>
        <p:spPr>
          <a:xfrm>
            <a:off x="5029174" y="968666"/>
            <a:ext cx="0" cy="275699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실행 단추: 홈 56">
            <a:hlinkClick r:id="rId2" action="ppaction://hlinksldjump" highlightClick="1"/>
          </p:cNvPr>
          <p:cNvSpPr/>
          <p:nvPr/>
        </p:nvSpPr>
        <p:spPr bwMode="auto">
          <a:xfrm>
            <a:off x="9239226" y="166421"/>
            <a:ext cx="394294" cy="382259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3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꺾인 연결선 221"/>
          <p:cNvCxnSpPr>
            <a:stCxn id="117" idx="1"/>
            <a:endCxn id="130" idx="1"/>
          </p:cNvCxnSpPr>
          <p:nvPr/>
        </p:nvCxnSpPr>
        <p:spPr>
          <a:xfrm rot="10800000" flipV="1">
            <a:off x="4144599" y="4499980"/>
            <a:ext cx="7749" cy="871848"/>
          </a:xfrm>
          <a:prstGeom prst="bentConnector3">
            <a:avLst>
              <a:gd name="adj1" fmla="val 3050058"/>
            </a:avLst>
          </a:prstGeom>
          <a:ln w="9525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 bwMode="auto">
          <a:xfrm>
            <a:off x="814214" y="3429000"/>
            <a:ext cx="1079500" cy="3003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algn="ctr" defTabSz="762000" latinLnBrk="0">
              <a:lnSpc>
                <a:spcPts val="500"/>
              </a:lnSpc>
              <a:spcBef>
                <a:spcPct val="30000"/>
              </a:spcBef>
              <a:defRPr/>
            </a:pPr>
            <a:endParaRPr lang="en-US" altLang="ko-KR" sz="11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2417026" y="3721085"/>
            <a:ext cx="1079500" cy="3003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algn="ctr" defTabSz="762000" latinLnBrk="0">
              <a:lnSpc>
                <a:spcPts val="500"/>
              </a:lnSpc>
              <a:spcBef>
                <a:spcPct val="30000"/>
              </a:spcBef>
              <a:defRPr/>
            </a:pPr>
            <a:endParaRPr lang="en-US" altLang="ko-KR" sz="11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826152" y="2305363"/>
            <a:ext cx="1079500" cy="3003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algn="ctr" defTabSz="762000" latinLnBrk="0">
              <a:lnSpc>
                <a:spcPts val="500"/>
              </a:lnSpc>
              <a:spcBef>
                <a:spcPct val="30000"/>
              </a:spcBef>
              <a:defRPr/>
            </a:pPr>
            <a:endParaRPr lang="en-US" altLang="ko-KR" sz="11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4144598" y="5221654"/>
            <a:ext cx="1079500" cy="3003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algn="ctr" defTabSz="762000" latinLnBrk="0">
              <a:lnSpc>
                <a:spcPts val="500"/>
              </a:lnSpc>
              <a:spcBef>
                <a:spcPct val="30000"/>
              </a:spcBef>
              <a:defRPr/>
            </a:pPr>
            <a:endParaRPr lang="en-US" altLang="ko-KR" sz="11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38" name="직사각형 137"/>
          <p:cNvSpPr/>
          <p:nvPr/>
        </p:nvSpPr>
        <p:spPr bwMode="auto">
          <a:xfrm>
            <a:off x="4161532" y="2286260"/>
            <a:ext cx="1079500" cy="3003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algn="ctr" defTabSz="762000" latinLnBrk="0">
              <a:lnSpc>
                <a:spcPts val="500"/>
              </a:lnSpc>
              <a:spcBef>
                <a:spcPct val="30000"/>
              </a:spcBef>
              <a:defRPr/>
            </a:pPr>
            <a:endParaRPr lang="en-US" altLang="ko-KR" sz="11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4152347" y="3717032"/>
            <a:ext cx="1079500" cy="3003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algn="ctr" defTabSz="762000" latinLnBrk="0">
              <a:lnSpc>
                <a:spcPts val="500"/>
              </a:lnSpc>
              <a:spcBef>
                <a:spcPct val="30000"/>
              </a:spcBef>
              <a:defRPr/>
            </a:pPr>
            <a:endParaRPr lang="en-US" altLang="ko-KR" sz="11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87" name="직사각형 186"/>
          <p:cNvSpPr/>
          <p:nvPr/>
        </p:nvSpPr>
        <p:spPr bwMode="auto">
          <a:xfrm>
            <a:off x="825101" y="5000860"/>
            <a:ext cx="1079500" cy="3003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algn="ctr" defTabSz="762000" latinLnBrk="0">
              <a:lnSpc>
                <a:spcPts val="500"/>
              </a:lnSpc>
              <a:spcBef>
                <a:spcPct val="30000"/>
              </a:spcBef>
              <a:defRPr/>
            </a:pPr>
            <a:endParaRPr lang="en-US" altLang="ko-KR" sz="11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13" name="직사각형 212"/>
          <p:cNvSpPr/>
          <p:nvPr/>
        </p:nvSpPr>
        <p:spPr bwMode="auto">
          <a:xfrm>
            <a:off x="832850" y="4373571"/>
            <a:ext cx="1079500" cy="3003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algn="ctr" defTabSz="762000" latinLnBrk="0">
              <a:lnSpc>
                <a:spcPts val="500"/>
              </a:lnSpc>
              <a:spcBef>
                <a:spcPct val="30000"/>
              </a:spcBef>
              <a:defRPr/>
            </a:pP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MDMS</a:t>
            </a:r>
            <a:endParaRPr lang="en-US" altLang="ko-KR" sz="11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AS-IS </a:t>
            </a:r>
            <a:r>
              <a:rPr lang="ko-KR" altLang="en-US" dirty="0" smtClean="0"/>
              <a:t>구매정보 시스템 현황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구매정보분석의 현행 시스템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현황은 구매관련 분석정보들이 분산되어 관리 </a:t>
            </a:r>
            <a:r>
              <a:rPr lang="ko-KR" altLang="en-US" smtClean="0"/>
              <a:t>및 사용되고 있어서 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리된 정보들을 합쳐고 정합성을 검증하는 작업들이 저부가치 업무로 판단됨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 bwMode="auto">
          <a:xfrm>
            <a:off x="273050" y="1484824"/>
            <a:ext cx="5722493" cy="360000"/>
            <a:chOff x="229226" y="1563508"/>
            <a:chExt cx="9448174" cy="360000"/>
          </a:xfrm>
        </p:grpSpPr>
        <p:sp>
          <p:nvSpPr>
            <p:cNvPr id="5" name="Rectangle 39"/>
            <p:cNvSpPr/>
            <p:nvPr>
              <p:custDataLst>
                <p:tags r:id="rId2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en-US" sz="1400" b="1" kern="0" dirty="0" smtClean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AS-IS </a:t>
              </a:r>
              <a:r>
                <a:rPr kumimoji="1" lang="ko-KR" altLang="en-US" sz="1400" b="1" kern="0" smtClean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구매 정보분석 시스템 구성</a:t>
              </a:r>
              <a:endParaRPr kumimoji="1" lang="en-US" sz="1400" b="1" kern="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그룹 74"/>
          <p:cNvGrpSpPr/>
          <p:nvPr/>
        </p:nvGrpSpPr>
        <p:grpSpPr bwMode="auto">
          <a:xfrm>
            <a:off x="5974152" y="1484824"/>
            <a:ext cx="3536084" cy="360000"/>
            <a:chOff x="229226" y="1563508"/>
            <a:chExt cx="9448174" cy="360000"/>
          </a:xfrm>
        </p:grpSpPr>
        <p:sp>
          <p:nvSpPr>
            <p:cNvPr id="76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현상</a:t>
              </a:r>
              <a:endParaRPr kumimoji="1" lang="en-US" sz="1400" b="1" kern="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5" name="직사각형 84"/>
          <p:cNvSpPr/>
          <p:nvPr/>
        </p:nvSpPr>
        <p:spPr bwMode="auto">
          <a:xfrm>
            <a:off x="814214" y="3780573"/>
            <a:ext cx="1079500" cy="5342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902585" y="3822908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ko-KR" altLang="en-US" sz="80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입고정보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902585" y="3973293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ko-KR" altLang="en-US" sz="800" b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단가정보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902585" y="4123679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en-US" altLang="ko-KR" sz="800" b="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…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76484" y="344683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GERP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2417026" y="4072233"/>
            <a:ext cx="1079500" cy="863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2505397" y="4224322"/>
            <a:ext cx="949556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en-US" altLang="ko-KR" sz="800" b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CI </a:t>
            </a:r>
            <a:r>
              <a:rPr lang="ko-KR" altLang="en-US" sz="800" b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계산및 집계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2679296" y="4440222"/>
            <a:ext cx="772482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ko-KR" altLang="en-US" sz="800" b="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양산</a:t>
            </a:r>
            <a:r>
              <a:rPr lang="en-US" altLang="ko-KR" sz="800" b="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/</a:t>
            </a:r>
            <a:r>
              <a:rPr lang="ko-KR" altLang="en-US" sz="800" b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부품개발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2679296" y="4656122"/>
            <a:ext cx="772482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ko-KR" altLang="en-US" sz="800" b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사급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79296" y="373745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EDW</a:t>
            </a:r>
            <a:endParaRPr lang="ko-KR" altLang="en-US" sz="1200" dirty="0" err="1" smtClean="0">
              <a:latin typeface="+mn-ea"/>
            </a:endParaRPr>
          </a:p>
        </p:txBody>
      </p:sp>
      <p:cxnSp>
        <p:nvCxnSpPr>
          <p:cNvPr id="100" name="꺾인 연결선 99"/>
          <p:cNvCxnSpPr>
            <a:stCxn id="95" idx="1"/>
            <a:endCxn id="96" idx="1"/>
          </p:cNvCxnSpPr>
          <p:nvPr/>
        </p:nvCxnSpPr>
        <p:spPr>
          <a:xfrm rot="10800000" flipH="1" flipV="1">
            <a:off x="2505396" y="4296554"/>
            <a:ext cx="173899" cy="215900"/>
          </a:xfrm>
          <a:prstGeom prst="bentConnector3">
            <a:avLst>
              <a:gd name="adj1" fmla="val -39437"/>
            </a:avLst>
          </a:prstGeom>
          <a:ln w="6350">
            <a:solidFill>
              <a:schemeClr val="bg1">
                <a:lumMod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95" idx="1"/>
            <a:endCxn id="97" idx="1"/>
          </p:cNvCxnSpPr>
          <p:nvPr/>
        </p:nvCxnSpPr>
        <p:spPr>
          <a:xfrm rot="10800000" flipH="1" flipV="1">
            <a:off x="2505396" y="4296554"/>
            <a:ext cx="173899" cy="431800"/>
          </a:xfrm>
          <a:prstGeom prst="bentConnector3">
            <a:avLst>
              <a:gd name="adj1" fmla="val -39437"/>
            </a:avLst>
          </a:prstGeom>
          <a:ln w="6350">
            <a:solidFill>
              <a:schemeClr val="bg1">
                <a:lumMod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 bwMode="auto">
          <a:xfrm>
            <a:off x="826152" y="2656511"/>
            <a:ext cx="1079500" cy="6928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922990" y="2708920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CMDT Master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922990" y="2924820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Class Master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922990" y="3140720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PART-CMDT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088422" y="232319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PIMS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4144598" y="5572802"/>
            <a:ext cx="1079500" cy="863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4232969" y="5724891"/>
            <a:ext cx="949556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ko-KR" altLang="en-US" sz="800" b="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기준정보 속성관리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4406868" y="5940791"/>
            <a:ext cx="772482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ko-KR" altLang="en-US" sz="800" b="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조직 정보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4406868" y="6156691"/>
            <a:ext cx="772482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ko-KR" altLang="en-US" sz="800" b="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업체 정보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218250" y="5238019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PU-SIS(2.0)</a:t>
            </a:r>
            <a:endParaRPr lang="ko-KR" altLang="en-US" sz="1200" dirty="0" smtClean="0">
              <a:latin typeface="+mn-ea"/>
            </a:endParaRPr>
          </a:p>
        </p:txBody>
      </p:sp>
      <p:cxnSp>
        <p:nvCxnSpPr>
          <p:cNvPr id="136" name="꺾인 연결선 135"/>
          <p:cNvCxnSpPr>
            <a:stCxn id="132" idx="1"/>
            <a:endCxn id="133" idx="1"/>
          </p:cNvCxnSpPr>
          <p:nvPr/>
        </p:nvCxnSpPr>
        <p:spPr>
          <a:xfrm rot="10800000" flipH="1" flipV="1">
            <a:off x="4232968" y="5797123"/>
            <a:ext cx="173899" cy="215900"/>
          </a:xfrm>
          <a:prstGeom prst="bentConnector3">
            <a:avLst>
              <a:gd name="adj1" fmla="val -39437"/>
            </a:avLst>
          </a:prstGeom>
          <a:ln w="6350">
            <a:solidFill>
              <a:schemeClr val="bg1">
                <a:lumMod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132" idx="1"/>
            <a:endCxn id="134" idx="1"/>
          </p:cNvCxnSpPr>
          <p:nvPr/>
        </p:nvCxnSpPr>
        <p:spPr>
          <a:xfrm rot="10800000" flipH="1" flipV="1">
            <a:off x="4232968" y="5797123"/>
            <a:ext cx="173899" cy="431800"/>
          </a:xfrm>
          <a:prstGeom prst="bentConnector3">
            <a:avLst>
              <a:gd name="adj1" fmla="val -39437"/>
            </a:avLst>
          </a:prstGeom>
          <a:ln w="6350">
            <a:solidFill>
              <a:schemeClr val="bg1">
                <a:lumMod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/>
          <p:cNvSpPr/>
          <p:nvPr/>
        </p:nvSpPr>
        <p:spPr bwMode="auto">
          <a:xfrm>
            <a:off x="4161532" y="2637408"/>
            <a:ext cx="1079500" cy="863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4249903" y="2789497"/>
            <a:ext cx="949556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en-US" altLang="ko-KR" sz="800" b="0" dirty="0" err="1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Dashboatd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4423802" y="3005397"/>
            <a:ext cx="772482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ko-KR" altLang="en-US" sz="80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구매센터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KPI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4423802" y="3221297"/>
            <a:ext cx="772482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en-US" altLang="ko-KR" sz="800" b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…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479441" y="2302625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NPT</a:t>
            </a:r>
            <a:endParaRPr lang="ko-KR" altLang="en-US" sz="1200" dirty="0" smtClean="0">
              <a:latin typeface="+mn-ea"/>
            </a:endParaRPr>
          </a:p>
        </p:txBody>
      </p:sp>
      <p:cxnSp>
        <p:nvCxnSpPr>
          <p:cNvPr id="144" name="꺾인 연결선 143"/>
          <p:cNvCxnSpPr>
            <a:stCxn id="140" idx="1"/>
            <a:endCxn id="141" idx="1"/>
          </p:cNvCxnSpPr>
          <p:nvPr/>
        </p:nvCxnSpPr>
        <p:spPr>
          <a:xfrm rot="10800000" flipH="1" flipV="1">
            <a:off x="4249902" y="2861729"/>
            <a:ext cx="173899" cy="215900"/>
          </a:xfrm>
          <a:prstGeom prst="bentConnector3">
            <a:avLst>
              <a:gd name="adj1" fmla="val -39437"/>
            </a:avLst>
          </a:prstGeom>
          <a:ln w="6350">
            <a:solidFill>
              <a:schemeClr val="bg1">
                <a:lumMod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40" idx="1"/>
            <a:endCxn id="142" idx="1"/>
          </p:cNvCxnSpPr>
          <p:nvPr/>
        </p:nvCxnSpPr>
        <p:spPr>
          <a:xfrm rot="10800000" flipH="1" flipV="1">
            <a:off x="4249902" y="2861729"/>
            <a:ext cx="173899" cy="431800"/>
          </a:xfrm>
          <a:prstGeom prst="bentConnector3">
            <a:avLst>
              <a:gd name="adj1" fmla="val -39437"/>
            </a:avLst>
          </a:prstGeom>
          <a:ln w="6350">
            <a:solidFill>
              <a:schemeClr val="bg1">
                <a:lumMod val="5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 bwMode="auto">
          <a:xfrm>
            <a:off x="4152347" y="4068180"/>
            <a:ext cx="1079500" cy="863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473098" y="373339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ARS</a:t>
            </a:r>
            <a:endParaRPr lang="ko-KR" altLang="en-US" sz="1200" dirty="0" smtClean="0">
              <a:latin typeface="+mn-ea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4252597" y="4122311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en-US" altLang="ko-KR" sz="800" dirty="0"/>
              <a:t>Active Part No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47" name="직사각형 146"/>
          <p:cNvSpPr/>
          <p:nvPr/>
        </p:nvSpPr>
        <p:spPr bwMode="auto">
          <a:xfrm>
            <a:off x="4252597" y="4274906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en-US" altLang="ko-KR" sz="800" dirty="0"/>
              <a:t>Local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4252597" y="4427501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en-US" altLang="ko-KR" sz="800" dirty="0"/>
              <a:t>Price Monitoring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cxnSp>
        <p:nvCxnSpPr>
          <p:cNvPr id="156" name="꺾인 연결선 155"/>
          <p:cNvCxnSpPr>
            <a:stCxn id="91" idx="3"/>
            <a:endCxn id="93" idx="1"/>
          </p:cNvCxnSpPr>
          <p:nvPr/>
        </p:nvCxnSpPr>
        <p:spPr>
          <a:xfrm>
            <a:off x="1893714" y="3579174"/>
            <a:ext cx="523312" cy="29208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158"/>
          <p:cNvCxnSpPr>
            <a:stCxn id="124" idx="3"/>
            <a:endCxn id="98" idx="0"/>
          </p:cNvCxnSpPr>
          <p:nvPr/>
        </p:nvCxnSpPr>
        <p:spPr>
          <a:xfrm>
            <a:off x="1905652" y="2455537"/>
            <a:ext cx="1035094" cy="1281913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24" idx="1"/>
            <a:endCxn id="91" idx="1"/>
          </p:cNvCxnSpPr>
          <p:nvPr/>
        </p:nvCxnSpPr>
        <p:spPr>
          <a:xfrm rot="10800000" flipV="1">
            <a:off x="814214" y="2455536"/>
            <a:ext cx="11938" cy="1123637"/>
          </a:xfrm>
          <a:prstGeom prst="bentConnector3">
            <a:avLst>
              <a:gd name="adj1" fmla="val 2014894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93" idx="3"/>
            <a:endCxn id="138" idx="1"/>
          </p:cNvCxnSpPr>
          <p:nvPr/>
        </p:nvCxnSpPr>
        <p:spPr>
          <a:xfrm flipV="1">
            <a:off x="3496526" y="2436434"/>
            <a:ext cx="665006" cy="1434825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93" idx="3"/>
            <a:endCxn id="116" idx="1"/>
          </p:cNvCxnSpPr>
          <p:nvPr/>
        </p:nvCxnSpPr>
        <p:spPr>
          <a:xfrm flipV="1">
            <a:off x="3496526" y="3867206"/>
            <a:ext cx="655821" cy="4053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0"/>
          <p:cNvCxnSpPr>
            <a:stCxn id="131" idx="1"/>
            <a:endCxn id="94" idx="2"/>
          </p:cNvCxnSpPr>
          <p:nvPr/>
        </p:nvCxnSpPr>
        <p:spPr>
          <a:xfrm rot="10800000">
            <a:off x="2956776" y="4935834"/>
            <a:ext cx="1187822" cy="1068769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utoShape 59"/>
          <p:cNvSpPr>
            <a:spLocks noChangeArrowheads="1"/>
          </p:cNvSpPr>
          <p:nvPr/>
        </p:nvSpPr>
        <p:spPr bwMode="gray">
          <a:xfrm>
            <a:off x="5902896" y="2374281"/>
            <a:ext cx="3607340" cy="511720"/>
          </a:xfrm>
          <a:prstGeom prst="roundRect">
            <a:avLst>
              <a:gd name="adj" fmla="val 2056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54000" tIns="18000" rIns="36000" bIns="18000" anchor="t"/>
          <a:lstStyle/>
          <a:p>
            <a:pPr marL="182563" marR="0" lvl="0" indent="-180975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itchFamily="2" charset="2"/>
              </a:rPr>
              <a:t>C</a:t>
            </a:r>
            <a:r>
              <a:rPr kumimoji="1" lang="en-US" altLang="ko-KR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itchFamily="2" charset="2"/>
              </a:rPr>
              <a:t> level </a:t>
            </a:r>
            <a:r>
              <a:rPr kumimoji="1" lang="ko-KR" altLang="en-US" sz="1200" b="1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itchFamily="2" charset="2"/>
              </a:rPr>
              <a:t>용 </a:t>
            </a:r>
            <a:r>
              <a:rPr kumimoji="1" lang="en-US" altLang="ko-KR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itchFamily="2" charset="2"/>
              </a:rPr>
              <a:t>KPI </a:t>
            </a:r>
            <a:r>
              <a:rPr kumimoji="1" lang="ko-KR" altLang="en-US" sz="1200" b="1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itchFamily="2" charset="2"/>
              </a:rPr>
              <a:t>관리시스템</a:t>
            </a:r>
            <a:endParaRPr kumimoji="1" lang="en-US" altLang="ko-KR" sz="12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Wingdings" pitchFamily="2" charset="2"/>
            </a:endParaRPr>
          </a:p>
          <a:p>
            <a:pPr marL="182563" marR="0" lvl="0" indent="-180975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1" kern="0" dirty="0" smtClean="0">
                <a:solidFill>
                  <a:srgbClr val="000000"/>
                </a:solidFill>
                <a:sym typeface="Wingdings" pitchFamily="2" charset="2"/>
              </a:rPr>
              <a:t>구매관련 </a:t>
            </a:r>
            <a:r>
              <a:rPr kumimoji="1" lang="ko-KR" altLang="en-US" sz="1200" b="1" kern="0" noProof="0" dirty="0" smtClean="0">
                <a:solidFill>
                  <a:srgbClr val="000000"/>
                </a:solidFill>
                <a:sym typeface="Wingdings" pitchFamily="2" charset="2"/>
              </a:rPr>
              <a:t>상세분석과 다차원분석기능이 없음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Wingdings" pitchFamily="2" charset="2"/>
            </a:endParaRPr>
          </a:p>
        </p:txBody>
      </p:sp>
      <p:sp>
        <p:nvSpPr>
          <p:cNvPr id="178" name="AutoShape 59"/>
          <p:cNvSpPr>
            <a:spLocks noChangeArrowheads="1"/>
          </p:cNvSpPr>
          <p:nvPr/>
        </p:nvSpPr>
        <p:spPr bwMode="gray">
          <a:xfrm>
            <a:off x="5911363" y="3374648"/>
            <a:ext cx="3607340" cy="814708"/>
          </a:xfrm>
          <a:prstGeom prst="roundRect">
            <a:avLst>
              <a:gd name="adj" fmla="val 2056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54000" tIns="18000" rIns="36000" bIns="18000" anchor="t"/>
          <a:lstStyle/>
          <a:p>
            <a:pPr marL="182563" marR="0" lvl="0" indent="-180975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1" kern="0" dirty="0" smtClean="0">
                <a:solidFill>
                  <a:srgbClr val="000000"/>
                </a:solidFill>
                <a:sym typeface="Wingdings" pitchFamily="2" charset="2"/>
              </a:rPr>
              <a:t>생산영역의 하위 주제영역으로 존재</a:t>
            </a:r>
            <a:endParaRPr kumimoji="1" lang="en-US" altLang="ko-KR" sz="1200" b="1" kern="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182563" marR="0" lvl="0" indent="-180975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itchFamily="2" charset="2"/>
              </a:rPr>
              <a:t>성능이슈에 따른 조회시간과다 및 사용통제에 의한 분석실무자의 데이터 수집</a:t>
            </a:r>
            <a:r>
              <a:rPr kumimoji="1" lang="ko-KR" alt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itchFamily="2" charset="2"/>
              </a:rPr>
              <a:t> 지연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Wingdings" pitchFamily="2" charset="2"/>
            </a:endParaRPr>
          </a:p>
          <a:p>
            <a:pPr marL="182563" marR="0" lvl="0" indent="-180975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1" kern="0" dirty="0" smtClean="0">
                <a:solidFill>
                  <a:srgbClr val="000000"/>
                </a:solidFill>
                <a:sym typeface="Wingdings" pitchFamily="2" charset="2"/>
              </a:rPr>
              <a:t>구매만의 별도 속성 </a:t>
            </a:r>
            <a:r>
              <a:rPr kumimoji="1" lang="ko-KR" altLang="en-US" sz="1200" b="1" kern="0" dirty="0" err="1" smtClean="0">
                <a:solidFill>
                  <a:srgbClr val="000000"/>
                </a:solidFill>
                <a:sym typeface="Wingdings" pitchFamily="2" charset="2"/>
              </a:rPr>
              <a:t>미지원</a:t>
            </a:r>
            <a:r>
              <a:rPr kumimoji="1" lang="ko-KR" altLang="en-US" sz="1200" b="1" kern="0" dirty="0" smtClean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kumimoji="1" lang="en-US" altLang="ko-KR" sz="1200" b="1" kern="0" dirty="0" smtClean="0">
                <a:solidFill>
                  <a:srgbClr val="000000"/>
                </a:solidFill>
                <a:sym typeface="Wingdings" pitchFamily="2" charset="2"/>
              </a:rPr>
              <a:t>(PU-SIS</a:t>
            </a:r>
            <a:r>
              <a:rPr kumimoji="1" lang="ko-KR" altLang="en-US" sz="1200" b="1" kern="0" smtClean="0">
                <a:solidFill>
                  <a:srgbClr val="000000"/>
                </a:solidFill>
                <a:sym typeface="Wingdings" pitchFamily="2" charset="2"/>
              </a:rPr>
              <a:t>관리</a:t>
            </a:r>
            <a:r>
              <a:rPr kumimoji="1" lang="en-US" altLang="ko-KR" sz="1200" b="1" kern="0" dirty="0" smtClean="0">
                <a:solidFill>
                  <a:srgbClr val="000000"/>
                </a:solidFill>
                <a:sym typeface="Wingdings" pitchFamily="2" charset="2"/>
              </a:rPr>
              <a:t>)</a:t>
            </a:r>
            <a:r>
              <a:rPr kumimoji="1" lang="ko-KR" altLang="en-US" sz="1200" b="1" kern="0" smtClean="0">
                <a:solidFill>
                  <a:srgbClr val="000000"/>
                </a:solidFill>
                <a:sym typeface="Wingdings" pitchFamily="2" charset="2"/>
              </a:rPr>
              <a:t> 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Wingdings" pitchFamily="2" charset="2"/>
            </a:endParaRPr>
          </a:p>
        </p:txBody>
      </p:sp>
      <p:sp>
        <p:nvSpPr>
          <p:cNvPr id="180" name="AutoShape 59"/>
          <p:cNvSpPr>
            <a:spLocks noChangeArrowheads="1"/>
          </p:cNvSpPr>
          <p:nvPr/>
        </p:nvSpPr>
        <p:spPr bwMode="gray">
          <a:xfrm>
            <a:off x="5889104" y="4770337"/>
            <a:ext cx="3607340" cy="814708"/>
          </a:xfrm>
          <a:prstGeom prst="roundRect">
            <a:avLst>
              <a:gd name="adj" fmla="val 2056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54000" tIns="18000" rIns="36000" bIns="18000" anchor="t"/>
          <a:lstStyle/>
          <a:p>
            <a:pPr marL="182563" marR="0" lvl="0" indent="-180975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1" kern="0" dirty="0" smtClean="0">
                <a:solidFill>
                  <a:srgbClr val="000000"/>
                </a:solidFill>
                <a:sym typeface="Wingdings" pitchFamily="2" charset="2"/>
              </a:rPr>
              <a:t>정보요청사항에 따라 </a:t>
            </a:r>
            <a:r>
              <a:rPr kumimoji="1" lang="en-US" altLang="ko-KR" sz="1200" b="1" kern="0" dirty="0" smtClean="0">
                <a:solidFill>
                  <a:srgbClr val="000000"/>
                </a:solidFill>
                <a:sym typeface="Wingdings" pitchFamily="2" charset="2"/>
              </a:rPr>
              <a:t>Excel</a:t>
            </a:r>
            <a:r>
              <a:rPr kumimoji="1" lang="ko-KR" altLang="en-US" sz="1200" b="1" kern="0" smtClean="0">
                <a:solidFill>
                  <a:srgbClr val="000000"/>
                </a:solidFill>
                <a:sym typeface="Wingdings" pitchFamily="2" charset="2"/>
              </a:rPr>
              <a:t>형식의 레포트제공</a:t>
            </a:r>
            <a:endParaRPr kumimoji="1" lang="en-US" altLang="ko-KR" sz="1200" b="1" kern="0" dirty="0" smtClean="0">
              <a:solidFill>
                <a:srgbClr val="000000"/>
              </a:solidFill>
              <a:sym typeface="Wingdings" pitchFamily="2" charset="2"/>
            </a:endParaRPr>
          </a:p>
          <a:p>
            <a:pPr marL="182563" marR="0" lvl="0" indent="-180975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itchFamily="2" charset="2"/>
              </a:rPr>
              <a:t>관점변경 및 추가정보 요청 시 추가 개발 필요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Wingdings" pitchFamily="2" charset="2"/>
            </a:endParaRPr>
          </a:p>
        </p:txBody>
      </p:sp>
      <p:sp>
        <p:nvSpPr>
          <p:cNvPr id="182" name="AutoShape 59"/>
          <p:cNvSpPr>
            <a:spLocks noChangeArrowheads="1"/>
          </p:cNvSpPr>
          <p:nvPr/>
        </p:nvSpPr>
        <p:spPr bwMode="gray">
          <a:xfrm>
            <a:off x="5889104" y="5757243"/>
            <a:ext cx="3607340" cy="814708"/>
          </a:xfrm>
          <a:prstGeom prst="roundRect">
            <a:avLst>
              <a:gd name="adj" fmla="val 2056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lIns="54000" tIns="18000" rIns="36000" bIns="18000" anchor="t"/>
          <a:lstStyle/>
          <a:p>
            <a:pPr marL="182563" marR="0" lvl="0" indent="-180975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itchFamily="2" charset="2"/>
              </a:rPr>
              <a:t>구매정보에 대한 분석시스템을 지향하였으나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Wingdings" pitchFamily="2" charset="2"/>
            </a:endParaRPr>
          </a:p>
          <a:p>
            <a:pPr marL="182563" marR="0" lvl="0" indent="-180975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itchFamily="2" charset="2"/>
              </a:rPr>
              <a:t>Solution EOS </a:t>
            </a:r>
            <a:r>
              <a:rPr kumimoji="1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itchFamily="2" charset="2"/>
              </a:rPr>
              <a:t>및 사용 어려움으로 인한 다차원분석기능 제외됨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Wingdings" pitchFamily="2" charset="2"/>
            </a:endParaRPr>
          </a:p>
          <a:p>
            <a:pPr marL="182563" marR="0" lvl="0" indent="-180975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1" lang="ko-KR" altLang="en-US" sz="1200" b="1" kern="0" noProof="0" dirty="0" smtClean="0">
                <a:solidFill>
                  <a:srgbClr val="000000"/>
                </a:solidFill>
                <a:sym typeface="Wingdings" pitchFamily="2" charset="2"/>
              </a:rPr>
              <a:t>현재 구매기준정보관리 및 </a:t>
            </a:r>
            <a:r>
              <a:rPr kumimoji="1" lang="en-US" altLang="ko-KR" sz="1200" b="1" kern="0" noProof="0" dirty="0" smtClean="0">
                <a:solidFill>
                  <a:srgbClr val="000000"/>
                </a:solidFill>
                <a:sym typeface="Wingdings" pitchFamily="2" charset="2"/>
              </a:rPr>
              <a:t>Raw</a:t>
            </a:r>
            <a:r>
              <a:rPr kumimoji="1" lang="en-US" altLang="ko-KR" sz="1200" b="1" kern="0" dirty="0" smtClean="0">
                <a:solidFill>
                  <a:srgbClr val="000000"/>
                </a:solidFill>
                <a:sym typeface="Wingdings" pitchFamily="2" charset="2"/>
              </a:rPr>
              <a:t>data D/L</a:t>
            </a:r>
            <a:r>
              <a:rPr kumimoji="1" lang="ko-KR" altLang="en-US" sz="1200" b="1" kern="0" smtClean="0">
                <a:solidFill>
                  <a:srgbClr val="000000"/>
                </a:solidFill>
                <a:sym typeface="Wingdings" pitchFamily="2" charset="2"/>
              </a:rPr>
              <a:t>용 사용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Wingdings" pitchFamily="2" charset="2"/>
            </a:endParaRPr>
          </a:p>
        </p:txBody>
      </p:sp>
      <p:sp>
        <p:nvSpPr>
          <p:cNvPr id="184" name="오각형 183"/>
          <p:cNvSpPr/>
          <p:nvPr/>
        </p:nvSpPr>
        <p:spPr>
          <a:xfrm>
            <a:off x="1965609" y="1869953"/>
            <a:ext cx="3563455" cy="274108"/>
          </a:xfrm>
          <a:prstGeom prst="homePlate">
            <a:avLst/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50000"/>
              </a:srgb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정보계</a:t>
            </a:r>
            <a:r>
              <a:rPr kumimoji="1" lang="ko-KR" altLang="en-US" sz="1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영역</a:t>
            </a:r>
          </a:p>
        </p:txBody>
      </p:sp>
      <p:sp>
        <p:nvSpPr>
          <p:cNvPr id="185" name="오각형 184"/>
          <p:cNvSpPr/>
          <p:nvPr/>
        </p:nvSpPr>
        <p:spPr>
          <a:xfrm>
            <a:off x="273051" y="1869555"/>
            <a:ext cx="1655614" cy="27410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>
                <a:lumMod val="50000"/>
              </a:srgb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1" kern="0" dirty="0" err="1" smtClean="0">
                <a:solidFill>
                  <a:srgbClr val="000000"/>
                </a:solidFill>
                <a:latin typeface="+mn-ea"/>
              </a:rPr>
              <a:t>운영계</a:t>
            </a:r>
            <a:r>
              <a:rPr kumimoji="1" lang="ko-KR" altLang="en-US" sz="1200" b="1" i="1" kern="0" dirty="0" smtClean="0">
                <a:solidFill>
                  <a:srgbClr val="000000"/>
                </a:solidFill>
                <a:latin typeface="+mn-ea"/>
              </a:rPr>
              <a:t> 영역</a:t>
            </a:r>
            <a:endParaRPr kumimoji="1" lang="ko-KR" altLang="en-US" sz="1200" b="1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8" name="직사각형 187"/>
          <p:cNvSpPr/>
          <p:nvPr/>
        </p:nvSpPr>
        <p:spPr bwMode="auto">
          <a:xfrm>
            <a:off x="825101" y="5304458"/>
            <a:ext cx="1079500" cy="11487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89" name="직사각형 188"/>
          <p:cNvSpPr/>
          <p:nvPr/>
        </p:nvSpPr>
        <p:spPr bwMode="auto">
          <a:xfrm>
            <a:off x="913472" y="5386775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PU-CMS</a:t>
            </a:r>
          </a:p>
        </p:txBody>
      </p:sp>
      <p:sp>
        <p:nvSpPr>
          <p:cNvPr id="190" name="직사각형 189"/>
          <p:cNvSpPr/>
          <p:nvPr/>
        </p:nvSpPr>
        <p:spPr bwMode="auto">
          <a:xfrm>
            <a:off x="913472" y="5559060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PU-FSS</a:t>
            </a:r>
          </a:p>
        </p:txBody>
      </p:sp>
      <p:sp>
        <p:nvSpPr>
          <p:cNvPr id="191" name="직사각형 190"/>
          <p:cNvSpPr/>
          <p:nvPr/>
        </p:nvSpPr>
        <p:spPr bwMode="auto">
          <a:xfrm>
            <a:off x="913472" y="5731345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PU-SNS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114159" y="5010359"/>
            <a:ext cx="437236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ETC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196" name="직사각형 195"/>
          <p:cNvSpPr/>
          <p:nvPr/>
        </p:nvSpPr>
        <p:spPr bwMode="auto">
          <a:xfrm>
            <a:off x="4252597" y="4580096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en-US" altLang="ko-KR" sz="800" dirty="0"/>
              <a:t>Spend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197" name="직사각형 196"/>
          <p:cNvSpPr/>
          <p:nvPr/>
        </p:nvSpPr>
        <p:spPr bwMode="auto">
          <a:xfrm>
            <a:off x="4252597" y="4732690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en-US" altLang="ko-KR" sz="800" dirty="0"/>
              <a:t>VI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913472" y="5903630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PU-CMS</a:t>
            </a:r>
          </a:p>
        </p:txBody>
      </p:sp>
      <p:sp>
        <p:nvSpPr>
          <p:cNvPr id="201" name="직사각형 200"/>
          <p:cNvSpPr/>
          <p:nvPr/>
        </p:nvSpPr>
        <p:spPr bwMode="auto">
          <a:xfrm>
            <a:off x="913472" y="6075915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PU-SMS</a:t>
            </a:r>
          </a:p>
        </p:txBody>
      </p:sp>
      <p:sp>
        <p:nvSpPr>
          <p:cNvPr id="203" name="직사각형 202"/>
          <p:cNvSpPr/>
          <p:nvPr/>
        </p:nvSpPr>
        <p:spPr bwMode="auto">
          <a:xfrm>
            <a:off x="913472" y="6254246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…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cxnSp>
        <p:nvCxnSpPr>
          <p:cNvPr id="204" name="꺾인 연결선 203"/>
          <p:cNvCxnSpPr>
            <a:stCxn id="187" idx="1"/>
            <a:endCxn id="85" idx="1"/>
          </p:cNvCxnSpPr>
          <p:nvPr/>
        </p:nvCxnSpPr>
        <p:spPr>
          <a:xfrm rot="10800000">
            <a:off x="814215" y="4047676"/>
            <a:ext cx="10887" cy="1103358"/>
          </a:xfrm>
          <a:prstGeom prst="bentConnector3">
            <a:avLst>
              <a:gd name="adj1" fmla="val 2199752"/>
            </a:avLst>
          </a:prstGeom>
          <a:ln w="952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101"/>
          <p:cNvSpPr txBox="1">
            <a:spLocks noChangeArrowheads="1"/>
          </p:cNvSpPr>
          <p:nvPr/>
        </p:nvSpPr>
        <p:spPr bwMode="auto">
          <a:xfrm>
            <a:off x="175420" y="2099093"/>
            <a:ext cx="8306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PART-CMDT </a:t>
            </a:r>
            <a:b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 Master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:CMDT </a:t>
            </a:r>
            <a:b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4</a:t>
            </a:r>
            <a:r>
              <a:rPr lang="ko-KR" altLang="en-US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레벨</a:t>
            </a:r>
            <a:endParaRPr lang="en-US" altLang="ko-KR" sz="800" dirty="0" smtClean="0">
              <a:solidFill>
                <a:srgbClr val="000000"/>
              </a:solidFill>
              <a:latin typeface="+mj-lt"/>
              <a:ea typeface="Dotum" pitchFamily="50" charset="-127"/>
              <a:cs typeface="Arial" pitchFamily="34" charset="0"/>
            </a:endParaRPr>
          </a:p>
        </p:txBody>
      </p:sp>
      <p:sp>
        <p:nvSpPr>
          <p:cNvPr id="208" name="TextBox 101"/>
          <p:cNvSpPr txBox="1">
            <a:spLocks noChangeArrowheads="1"/>
          </p:cNvSpPr>
          <p:nvPr/>
        </p:nvSpPr>
        <p:spPr bwMode="auto">
          <a:xfrm>
            <a:off x="1930961" y="2424336"/>
            <a:ext cx="10615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CMDT Master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 :CMDT 1~4</a:t>
            </a:r>
            <a:r>
              <a:rPr lang="ko-KR" altLang="en-US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레벨</a:t>
            </a:r>
            <a:endParaRPr lang="en-US" altLang="ko-KR" sz="800" dirty="0" smtClean="0">
              <a:solidFill>
                <a:srgbClr val="000000"/>
              </a:solidFill>
              <a:latin typeface="+mj-lt"/>
              <a:ea typeface="Dotum" pitchFamily="50" charset="-127"/>
              <a:cs typeface="Arial" pitchFamily="34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 :CC/DC, </a:t>
            </a:r>
            <a:r>
              <a:rPr lang="ko-KR" altLang="en-US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통합구매</a:t>
            </a:r>
            <a:endParaRPr lang="en-US" altLang="ko-KR" sz="800" dirty="0" smtClean="0">
              <a:solidFill>
                <a:srgbClr val="000000"/>
              </a:solidFill>
              <a:latin typeface="+mj-lt"/>
              <a:ea typeface="Dotum" pitchFamily="50" charset="-127"/>
              <a:cs typeface="Arial" pitchFamily="34" charset="0"/>
            </a:endParaRPr>
          </a:p>
        </p:txBody>
      </p:sp>
      <p:sp>
        <p:nvSpPr>
          <p:cNvPr id="209" name="TextBox 208"/>
          <p:cNvSpPr txBox="1">
            <a:spLocks noChangeArrowheads="1"/>
          </p:cNvSpPr>
          <p:nvPr/>
        </p:nvSpPr>
        <p:spPr bwMode="auto">
          <a:xfrm>
            <a:off x="3513762" y="3882491"/>
            <a:ext cx="6351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CI </a:t>
            </a:r>
            <a:r>
              <a:rPr lang="ko-KR" altLang="en-US" sz="80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실적</a:t>
            </a: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/>
            </a:r>
            <a:b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(Monthly)</a:t>
            </a:r>
          </a:p>
        </p:txBody>
      </p:sp>
      <p:sp>
        <p:nvSpPr>
          <p:cNvPr id="210" name="TextBox 209"/>
          <p:cNvSpPr txBox="1">
            <a:spLocks noChangeArrowheads="1"/>
          </p:cNvSpPr>
          <p:nvPr/>
        </p:nvSpPr>
        <p:spPr bwMode="auto">
          <a:xfrm>
            <a:off x="1900885" y="3356992"/>
            <a:ext cx="8755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양산 기준단가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입고단가</a:t>
            </a: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수량</a:t>
            </a:r>
          </a:p>
        </p:txBody>
      </p:sp>
      <p:sp>
        <p:nvSpPr>
          <p:cNvPr id="211" name="TextBox 101"/>
          <p:cNvSpPr txBox="1">
            <a:spLocks noChangeArrowheads="1"/>
          </p:cNvSpPr>
          <p:nvPr/>
        </p:nvSpPr>
        <p:spPr bwMode="auto">
          <a:xfrm>
            <a:off x="3177920" y="4940099"/>
            <a:ext cx="158088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조직</a:t>
            </a: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(Inv.ORG – </a:t>
            </a:r>
            <a:r>
              <a:rPr lang="ko-KR" altLang="en-US" sz="80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제품</a:t>
            </a: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- </a:t>
            </a:r>
            <a:r>
              <a:rPr lang="ko-KR" altLang="en-US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사업부</a:t>
            </a: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)</a:t>
            </a:r>
            <a:endParaRPr lang="en-US" altLang="ko-KR" sz="800" b="0" dirty="0" smtClean="0">
              <a:solidFill>
                <a:srgbClr val="000000"/>
              </a:solidFill>
              <a:latin typeface="+mj-lt"/>
              <a:ea typeface="Dotum" pitchFamily="50" charset="-127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대표 </a:t>
            </a: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Maker,  </a:t>
            </a:r>
            <a:r>
              <a:rPr lang="ko-KR" altLang="en-US" sz="80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대표 </a:t>
            </a: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Supplier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로컬 </a:t>
            </a: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Supplier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동반진출 </a:t>
            </a: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Supplier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일등</a:t>
            </a: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/</a:t>
            </a:r>
            <a:r>
              <a:rPr lang="ko-KR" altLang="en-US" sz="80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대형화</a:t>
            </a: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/</a:t>
            </a:r>
            <a:b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</a:b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 </a:t>
            </a:r>
            <a:r>
              <a:rPr lang="ko-KR" altLang="en-US" sz="80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협력회 </a:t>
            </a:r>
            <a:r>
              <a:rPr lang="en-US" altLang="ko-KR" sz="800" dirty="0" smtClean="0">
                <a:solidFill>
                  <a:srgbClr val="000000"/>
                </a:solidFill>
                <a:latin typeface="+mj-lt"/>
                <a:ea typeface="Dotum" pitchFamily="50" charset="-127"/>
                <a:cs typeface="Arial" pitchFamily="34" charset="0"/>
              </a:rPr>
              <a:t>Supplier</a:t>
            </a:r>
            <a:endParaRPr lang="en-US" altLang="ko-KR" sz="800" b="0" dirty="0" smtClean="0">
              <a:solidFill>
                <a:srgbClr val="000000"/>
              </a:solidFill>
              <a:latin typeface="+mj-lt"/>
              <a:ea typeface="Dotum" pitchFamily="50" charset="-127"/>
              <a:cs typeface="Arial" pitchFamily="34" charset="0"/>
            </a:endParaRPr>
          </a:p>
        </p:txBody>
      </p:sp>
      <p:sp>
        <p:nvSpPr>
          <p:cNvPr id="214" name="직사각형 213"/>
          <p:cNvSpPr/>
          <p:nvPr/>
        </p:nvSpPr>
        <p:spPr bwMode="auto">
          <a:xfrm>
            <a:off x="832850" y="4725144"/>
            <a:ext cx="1079500" cy="1921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215" name="직사각형 214"/>
          <p:cNvSpPr/>
          <p:nvPr/>
        </p:nvSpPr>
        <p:spPr bwMode="auto">
          <a:xfrm>
            <a:off x="922990" y="4753368"/>
            <a:ext cx="900113" cy="1444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 anchor="ctr"/>
          <a:lstStyle/>
          <a:p>
            <a:pPr marL="87313" indent="-87313" defTabSz="762000" latinLnBrk="0">
              <a:spcBef>
                <a:spcPct val="30000"/>
              </a:spcBef>
              <a:defRPr/>
            </a:pPr>
            <a:r>
              <a:rPr lang="ko-KR" altLang="en-US" sz="80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모델정보</a:t>
            </a:r>
            <a:endParaRPr lang="en-US" altLang="ko-KR" sz="8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cxnSp>
        <p:nvCxnSpPr>
          <p:cNvPr id="216" name="꺾인 연결선 155"/>
          <p:cNvCxnSpPr>
            <a:stCxn id="213" idx="1"/>
            <a:endCxn id="91" idx="1"/>
          </p:cNvCxnSpPr>
          <p:nvPr/>
        </p:nvCxnSpPr>
        <p:spPr>
          <a:xfrm rot="10800000">
            <a:off x="814214" y="3579175"/>
            <a:ext cx="18636" cy="944571"/>
          </a:xfrm>
          <a:prstGeom prst="bentConnector3">
            <a:avLst>
              <a:gd name="adj1" fmla="val 1326658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3352510" y="2708920"/>
            <a:ext cx="764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marR="0" lvl="0" indent="-92075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구매센</a:t>
            </a: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터</a:t>
            </a:r>
            <a:r>
              <a:rPr kumimoji="0" lang="ko-KR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/>
            </a:r>
            <a:b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</a:br>
            <a:r>
              <a:rPr kumimoji="0" lang="en-US" altLang="ko-KR" sz="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KPI</a:t>
            </a:r>
            <a:endParaRPr kumimoji="0" lang="en-US" altLang="ko-KR" sz="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20" name="TextBox 219"/>
          <p:cNvSpPr txBox="1">
            <a:spLocks noChangeArrowheads="1"/>
          </p:cNvSpPr>
          <p:nvPr/>
        </p:nvSpPr>
        <p:spPr bwMode="auto">
          <a:xfrm>
            <a:off x="3145824" y="6004602"/>
            <a:ext cx="10422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rgbClr val="000000"/>
                </a:solidFill>
                <a:ea typeface="Dotum" pitchFamily="50" charset="-127"/>
                <a:cs typeface="Arial" pitchFamily="34" charset="0"/>
              </a:rPr>
              <a:t>CI </a:t>
            </a:r>
            <a:r>
              <a:rPr lang="ko-KR" altLang="en-US" sz="800" smtClean="0">
                <a:solidFill>
                  <a:srgbClr val="000000"/>
                </a:solidFill>
                <a:ea typeface="Dotum" pitchFamily="50" charset="-127"/>
                <a:cs typeface="Arial" pitchFamily="34" charset="0"/>
              </a:rPr>
              <a:t>실적 </a:t>
            </a:r>
            <a:r>
              <a:rPr lang="en-US" altLang="ko-KR" sz="800" dirty="0" smtClean="0">
                <a:solidFill>
                  <a:srgbClr val="000000"/>
                </a:solidFill>
                <a:ea typeface="Dotum" pitchFamily="50" charset="-127"/>
                <a:cs typeface="Arial" pitchFamily="34" charset="0"/>
              </a:rPr>
              <a:t>(Monthly)</a:t>
            </a:r>
          </a:p>
        </p:txBody>
      </p:sp>
      <p:sp>
        <p:nvSpPr>
          <p:cNvPr id="221" name="TextBox 220"/>
          <p:cNvSpPr txBox="1">
            <a:spLocks noChangeArrowheads="1"/>
          </p:cNvSpPr>
          <p:nvPr/>
        </p:nvSpPr>
        <p:spPr bwMode="auto">
          <a:xfrm>
            <a:off x="2176520" y="5004316"/>
            <a:ext cx="7809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800" dirty="0" smtClean="0">
                <a:solidFill>
                  <a:srgbClr val="000000"/>
                </a:solidFill>
                <a:ea typeface="Dotum" pitchFamily="50" charset="-127"/>
                <a:cs typeface="Arial" pitchFamily="34" charset="0"/>
              </a:rPr>
              <a:t>Maker </a:t>
            </a:r>
            <a:br>
              <a:rPr lang="en-US" altLang="ko-KR" sz="800" dirty="0" smtClean="0">
                <a:solidFill>
                  <a:srgbClr val="000000"/>
                </a:solidFill>
                <a:ea typeface="Dotum" pitchFamily="50" charset="-127"/>
                <a:cs typeface="Arial" pitchFamily="34" charset="0"/>
              </a:rPr>
            </a:br>
            <a:r>
              <a:rPr lang="en-US" altLang="ko-KR" sz="800" dirty="0" smtClean="0">
                <a:solidFill>
                  <a:srgbClr val="000000"/>
                </a:solidFill>
                <a:ea typeface="Dotum" pitchFamily="50" charset="-127"/>
                <a:cs typeface="Arial" pitchFamily="34" charset="0"/>
              </a:rPr>
              <a:t>(</a:t>
            </a:r>
            <a:r>
              <a:rPr lang="ko-KR" altLang="en-US" sz="800" dirty="0" smtClean="0">
                <a:solidFill>
                  <a:srgbClr val="000000"/>
                </a:solidFill>
                <a:ea typeface="Dotum" pitchFamily="50" charset="-127"/>
                <a:cs typeface="Arial" pitchFamily="34" charset="0"/>
              </a:rPr>
              <a:t>대표 </a:t>
            </a:r>
            <a:r>
              <a:rPr lang="en-US" altLang="ko-KR" sz="800" dirty="0" smtClean="0">
                <a:solidFill>
                  <a:srgbClr val="000000"/>
                </a:solidFill>
                <a:ea typeface="Dotum" pitchFamily="50" charset="-127"/>
                <a:cs typeface="Arial" pitchFamily="34" charset="0"/>
              </a:rPr>
              <a:t>Maker)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dirty="0" err="1" smtClean="0">
                <a:solidFill>
                  <a:srgbClr val="000000"/>
                </a:solidFill>
                <a:ea typeface="Dotum" pitchFamily="50" charset="-127"/>
                <a:cs typeface="Arial" pitchFamily="34" charset="0"/>
              </a:rPr>
              <a:t>사급</a:t>
            </a:r>
            <a:r>
              <a:rPr lang="ko-KR" altLang="en-US" sz="800" dirty="0" smtClean="0">
                <a:solidFill>
                  <a:srgbClr val="000000"/>
                </a:solidFill>
                <a:ea typeface="Dotum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rgbClr val="000000"/>
                </a:solidFill>
                <a:ea typeface="Dotum" pitchFamily="50" charset="-127"/>
                <a:cs typeface="Arial" pitchFamily="34" charset="0"/>
              </a:rPr>
              <a:t>CMDT</a:t>
            </a:r>
          </a:p>
        </p:txBody>
      </p:sp>
      <p:sp>
        <p:nvSpPr>
          <p:cNvPr id="82" name="설명선 2(테두리 및 강조선) 81"/>
          <p:cNvSpPr/>
          <p:nvPr/>
        </p:nvSpPr>
        <p:spPr bwMode="auto">
          <a:xfrm>
            <a:off x="5978503" y="1916832"/>
            <a:ext cx="3528450" cy="382066"/>
          </a:xfrm>
          <a:prstGeom prst="accentBorderCallout2">
            <a:avLst>
              <a:gd name="adj1" fmla="val 43436"/>
              <a:gd name="adj2" fmla="val -2620"/>
              <a:gd name="adj3" fmla="val 44944"/>
              <a:gd name="adj4" fmla="val -12563"/>
              <a:gd name="adj5" fmla="val 121293"/>
              <a:gd name="adj6" fmla="val -25877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36000" bIns="36000" anchor="ctr"/>
          <a:lstStyle/>
          <a:p>
            <a:pPr marL="182563" marR="0" lvl="1" indent="-180975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kern="0" dirty="0" smtClean="0">
                <a:solidFill>
                  <a:srgbClr val="000000"/>
                </a:solidFill>
              </a:rPr>
              <a:t>NPT : </a:t>
            </a: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CXO</a:t>
            </a:r>
            <a:r>
              <a:rPr kumimoji="1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용 </a:t>
            </a: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KPI</a:t>
            </a:r>
            <a:r>
              <a:rPr kumimoji="1" lang="en-US" altLang="ko-KR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ko-KR" altLang="en-US" sz="1200" b="1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관</a:t>
            </a:r>
            <a:r>
              <a:rPr kumimoji="1" lang="ko-KR" altLang="en-US" sz="1200" b="1" kern="0" noProof="0">
                <a:solidFill>
                  <a:srgbClr val="000000"/>
                </a:solidFill>
              </a:rPr>
              <a:t>리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7" name="설명선 2(테두리 및 강조선) 176"/>
          <p:cNvSpPr/>
          <p:nvPr/>
        </p:nvSpPr>
        <p:spPr bwMode="auto">
          <a:xfrm>
            <a:off x="5986970" y="2924944"/>
            <a:ext cx="3528450" cy="382066"/>
          </a:xfrm>
          <a:prstGeom prst="accentBorderCallout2">
            <a:avLst>
              <a:gd name="adj1" fmla="val 43436"/>
              <a:gd name="adj2" fmla="val -2620"/>
              <a:gd name="adj3" fmla="val 44944"/>
              <a:gd name="adj4" fmla="val -24801"/>
              <a:gd name="adj5" fmla="val 245177"/>
              <a:gd name="adj6" fmla="val -73148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36000" bIns="36000" anchor="ctr"/>
          <a:lstStyle/>
          <a:p>
            <a:pPr marL="182563" marR="0" lvl="1" indent="-180975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EDW : </a:t>
            </a:r>
            <a:r>
              <a:rPr kumimoji="1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전사 분석시스템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9" name="설명선 2(테두리 및 강조선) 178"/>
          <p:cNvSpPr/>
          <p:nvPr/>
        </p:nvSpPr>
        <p:spPr bwMode="auto">
          <a:xfrm>
            <a:off x="5964711" y="4329100"/>
            <a:ext cx="3528450" cy="382066"/>
          </a:xfrm>
          <a:prstGeom prst="accentBorderCallout2">
            <a:avLst>
              <a:gd name="adj1" fmla="val 43436"/>
              <a:gd name="adj2" fmla="val -2620"/>
              <a:gd name="adj3" fmla="val 42728"/>
              <a:gd name="adj4" fmla="val -17122"/>
              <a:gd name="adj5" fmla="val -121970"/>
              <a:gd name="adj6" fmla="val -24197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36000" bIns="36000" anchor="ctr"/>
          <a:lstStyle/>
          <a:p>
            <a:pPr marL="182563" marR="0" lvl="1" indent="-180975" defTabSz="91440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ARS : </a:t>
            </a:r>
            <a:r>
              <a:rPr kumimoji="1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수작업 제거 </a:t>
            </a: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TASK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1" name="설명선 2(테두리 및 강조선) 180"/>
          <p:cNvSpPr/>
          <p:nvPr/>
        </p:nvSpPr>
        <p:spPr bwMode="auto">
          <a:xfrm>
            <a:off x="5964711" y="5326609"/>
            <a:ext cx="3528450" cy="382066"/>
          </a:xfrm>
          <a:prstGeom prst="accentBorderCallout2">
            <a:avLst>
              <a:gd name="adj1" fmla="val 43436"/>
              <a:gd name="adj2" fmla="val -2620"/>
              <a:gd name="adj3" fmla="val 47160"/>
              <a:gd name="adj4" fmla="val -17362"/>
              <a:gd name="adj5" fmla="val 10777"/>
              <a:gd name="adj6" fmla="val -23237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36000" rIns="36000" bIns="36000" anchor="ctr"/>
          <a:lstStyle/>
          <a:p>
            <a:pPr marL="182563" lvl="1" indent="-180975" eaLnBrk="0" fontAlgn="base" latinLnBrk="0" hangingPunct="0"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PU-SIS 2.0 : 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ea typeface="돋움" pitchFamily="50" charset="-127"/>
                <a:cs typeface="Arial" charset="0"/>
              </a:rPr>
              <a:t>Strategy &amp; Intelligence System</a:t>
            </a: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 </a:t>
            </a:r>
            <a:endParaRPr kumimoji="1" lang="en-US" altLang="ko-KR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1" name="제목 1"/>
          <p:cNvSpPr txBox="1">
            <a:spLocks/>
          </p:cNvSpPr>
          <p:nvPr/>
        </p:nvSpPr>
        <p:spPr bwMode="auto">
          <a:xfrm>
            <a:off x="7380951" y="204325"/>
            <a:ext cx="23245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2</a:t>
            </a:r>
            <a:r>
              <a:rPr lang="en-US" altLang="ko-KR" sz="1600" dirty="0"/>
              <a:t>. </a:t>
            </a:r>
            <a:r>
              <a:rPr lang="ko-KR" altLang="en-US" sz="1600" dirty="0"/>
              <a:t>사용자 정보분석 </a:t>
            </a:r>
            <a:r>
              <a:rPr lang="ko-KR" altLang="en-US" sz="1600" dirty="0" smtClean="0"/>
              <a:t>현황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56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1"/>
          <p:cNvSpPr txBox="1">
            <a:spLocks/>
          </p:cNvSpPr>
          <p:nvPr/>
        </p:nvSpPr>
        <p:spPr bwMode="auto">
          <a:xfrm>
            <a:off x="227475" y="58738"/>
            <a:ext cx="54006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180975" indent="-180975"/>
            <a:r>
              <a:rPr lang="ko-KR" altLang="en-US" sz="1700" b="1" dirty="0" smtClean="0">
                <a:solidFill>
                  <a:prstClr val="black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참조</a:t>
            </a:r>
            <a:r>
              <a:rPr lang="en-US" altLang="ko-KR" sz="1700" b="1" dirty="0" smtClean="0">
                <a:solidFill>
                  <a:prstClr val="black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) VI </a:t>
            </a:r>
            <a:r>
              <a:rPr lang="ko-KR" altLang="en-US" sz="1700" b="1" dirty="0" smtClean="0">
                <a:solidFill>
                  <a:prstClr val="black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시스템 화면구성</a:t>
            </a:r>
            <a:endParaRPr lang="ko-KR" altLang="en-US" sz="1700" b="1" dirty="0">
              <a:solidFill>
                <a:prstClr val="black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62490" y="2888940"/>
            <a:ext cx="1305145" cy="10801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kumimoji="1" lang="en-US" altLang="ko-KR" sz="1600" b="1" i="1" kern="0" dirty="0" smtClean="0">
                <a:solidFill>
                  <a:srgbClr val="C5003D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VI System</a:t>
            </a:r>
            <a:endParaRPr lang="ko-KR" altLang="en-US" sz="1600" i="1" dirty="0">
              <a:solidFill>
                <a:prstClr val="black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4" name="오각형 53"/>
          <p:cNvSpPr/>
          <p:nvPr/>
        </p:nvSpPr>
        <p:spPr>
          <a:xfrm rot="5400000">
            <a:off x="2590239" y="436168"/>
            <a:ext cx="832592" cy="1732692"/>
          </a:xfrm>
          <a:prstGeom prst="homePlate">
            <a:avLst>
              <a:gd name="adj" fmla="val 2302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400" b="1">
              <a:solidFill>
                <a:prstClr val="black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5" name="제목 1"/>
          <p:cNvSpPr txBox="1">
            <a:spLocks/>
          </p:cNvSpPr>
          <p:nvPr/>
        </p:nvSpPr>
        <p:spPr bwMode="auto">
          <a:xfrm>
            <a:off x="2657747" y="1004835"/>
            <a:ext cx="117020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180975" indent="-180975"/>
            <a:r>
              <a:rPr lang="en-US" altLang="ko-KR" sz="1400" b="1" dirty="0" smtClean="0">
                <a:solidFill>
                  <a:prstClr val="black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VI </a:t>
            </a:r>
            <a:r>
              <a:rPr lang="ko-KR" altLang="en-US" sz="1400" b="1" dirty="0" smtClean="0">
                <a:solidFill>
                  <a:prstClr val="black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계획</a:t>
            </a:r>
            <a:endParaRPr lang="ko-KR" altLang="en-US" sz="1400" b="1" dirty="0">
              <a:solidFill>
                <a:prstClr val="black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56" name="오각형 55"/>
          <p:cNvSpPr/>
          <p:nvPr/>
        </p:nvSpPr>
        <p:spPr>
          <a:xfrm rot="5400000">
            <a:off x="1701391" y="2180115"/>
            <a:ext cx="2655293" cy="1732692"/>
          </a:xfrm>
          <a:prstGeom prst="homePlate">
            <a:avLst>
              <a:gd name="adj" fmla="val 18239"/>
            </a:avLst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400" b="1">
              <a:solidFill>
                <a:prstClr val="black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7" name="제목 1"/>
          <p:cNvSpPr txBox="1">
            <a:spLocks/>
          </p:cNvSpPr>
          <p:nvPr/>
        </p:nvSpPr>
        <p:spPr bwMode="auto">
          <a:xfrm>
            <a:off x="2252702" y="2393885"/>
            <a:ext cx="117020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180975" indent="-180975"/>
            <a:r>
              <a:rPr lang="en-US" altLang="ko-KR" sz="1400" b="1" dirty="0" smtClean="0">
                <a:solidFill>
                  <a:prstClr val="black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Summary Report</a:t>
            </a:r>
            <a:endParaRPr lang="ko-KR" altLang="en-US" sz="1400" b="1" dirty="0">
              <a:solidFill>
                <a:prstClr val="black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58" name="오각형 57"/>
          <p:cNvSpPr/>
          <p:nvPr/>
        </p:nvSpPr>
        <p:spPr>
          <a:xfrm rot="5400000">
            <a:off x="2399007" y="4175767"/>
            <a:ext cx="1237636" cy="1732692"/>
          </a:xfrm>
          <a:prstGeom prst="homePlate">
            <a:avLst>
              <a:gd name="adj" fmla="val 2302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400" b="1">
              <a:solidFill>
                <a:prstClr val="black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9" name="제목 1"/>
          <p:cNvSpPr txBox="1">
            <a:spLocks/>
          </p:cNvSpPr>
          <p:nvPr/>
        </p:nvSpPr>
        <p:spPr bwMode="auto">
          <a:xfrm>
            <a:off x="2207697" y="4693322"/>
            <a:ext cx="193521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180975" indent="-180975"/>
            <a:r>
              <a:rPr lang="ko-KR" altLang="en-US" sz="1400" b="1" dirty="0" smtClean="0">
                <a:solidFill>
                  <a:prstClr val="black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양산</a:t>
            </a:r>
            <a:r>
              <a:rPr lang="en-US" altLang="ko-KR" sz="1400" b="1" dirty="0" smtClean="0">
                <a:solidFill>
                  <a:prstClr val="black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/</a:t>
            </a:r>
            <a:r>
              <a:rPr lang="ko-KR" altLang="en-US" sz="1400" b="1" dirty="0" smtClean="0">
                <a:solidFill>
                  <a:prstClr val="black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개발  </a:t>
            </a:r>
            <a:r>
              <a:rPr lang="en-US" altLang="ko-KR" sz="1400" b="1" dirty="0" smtClean="0">
                <a:solidFill>
                  <a:prstClr val="black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VI </a:t>
            </a:r>
            <a:r>
              <a:rPr lang="ko-KR" altLang="en-US" sz="1400" b="1" dirty="0" smtClean="0">
                <a:solidFill>
                  <a:prstClr val="black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분석</a:t>
            </a:r>
            <a:endParaRPr lang="ko-KR" altLang="en-US" sz="1400" b="1" dirty="0">
              <a:solidFill>
                <a:prstClr val="black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60" name="오각형 59"/>
          <p:cNvSpPr/>
          <p:nvPr/>
        </p:nvSpPr>
        <p:spPr>
          <a:xfrm rot="5400000">
            <a:off x="2522732" y="5300890"/>
            <a:ext cx="1012612" cy="1732692"/>
          </a:xfrm>
          <a:prstGeom prst="homePlate">
            <a:avLst>
              <a:gd name="adj" fmla="val 23028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400" b="1">
              <a:solidFill>
                <a:prstClr val="black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1" name="제목 1"/>
          <p:cNvSpPr txBox="1">
            <a:spLocks/>
          </p:cNvSpPr>
          <p:nvPr/>
        </p:nvSpPr>
        <p:spPr bwMode="auto">
          <a:xfrm>
            <a:off x="2342637" y="5779547"/>
            <a:ext cx="117020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180975" indent="-180975"/>
            <a:r>
              <a:rPr lang="ko-KR" altLang="en-US" sz="1400" b="1" dirty="0" smtClean="0">
                <a:solidFill>
                  <a:prstClr val="black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재료비 증감분석</a:t>
            </a:r>
            <a:endParaRPr lang="ko-KR" altLang="en-US" sz="1400" b="1" dirty="0">
              <a:solidFill>
                <a:prstClr val="black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547282" y="863715"/>
            <a:ext cx="4841117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사업계획과 연계된 양산 </a:t>
            </a:r>
            <a:r>
              <a:rPr lang="en-US" altLang="ko-KR" sz="1400" dirty="0" smtClean="0">
                <a:solidFill>
                  <a:prstClr val="black"/>
                </a:solidFill>
              </a:rPr>
              <a:t>VI </a:t>
            </a:r>
            <a:r>
              <a:rPr lang="ko-KR" altLang="en-US" sz="1400" dirty="0" smtClean="0">
                <a:solidFill>
                  <a:prstClr val="black"/>
                </a:solidFill>
              </a:rPr>
              <a:t>율 계획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47205" y="1276018"/>
            <a:ext cx="4816285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prstClr val="black"/>
                </a:solidFill>
              </a:rPr>
              <a:t>본부별</a:t>
            </a:r>
            <a:r>
              <a:rPr lang="ko-KR" altLang="en-US" sz="1400" dirty="0" smtClean="0">
                <a:solidFill>
                  <a:prstClr val="black"/>
                </a:solidFill>
              </a:rPr>
              <a:t> 개발 </a:t>
            </a:r>
            <a:r>
              <a:rPr lang="en-US" altLang="ko-KR" sz="1400" dirty="0" smtClean="0">
                <a:solidFill>
                  <a:prstClr val="black"/>
                </a:solidFill>
              </a:rPr>
              <a:t>VI </a:t>
            </a:r>
            <a:r>
              <a:rPr lang="ko-KR" altLang="en-US" sz="1400" dirty="0" smtClean="0">
                <a:solidFill>
                  <a:prstClr val="black"/>
                </a:solidFill>
              </a:rPr>
              <a:t>금액 계획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47955" y="1861083"/>
            <a:ext cx="481553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양산</a:t>
            </a:r>
            <a:r>
              <a:rPr lang="en-US" altLang="ko-KR" sz="1400" dirty="0" smtClean="0">
                <a:solidFill>
                  <a:prstClr val="black"/>
                </a:solidFill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</a:rPr>
              <a:t>개발 </a:t>
            </a:r>
            <a:r>
              <a:rPr lang="en-US" altLang="ko-KR" sz="1400" dirty="0" smtClean="0">
                <a:solidFill>
                  <a:prstClr val="black"/>
                </a:solidFill>
              </a:rPr>
              <a:t>VI</a:t>
            </a:r>
            <a:r>
              <a:rPr lang="ko-KR" altLang="en-US" sz="1400" dirty="0" smtClean="0">
                <a:solidFill>
                  <a:prstClr val="black"/>
                </a:solidFill>
              </a:rPr>
              <a:t>금액 계획대비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조직별</a:t>
            </a:r>
            <a:r>
              <a:rPr lang="ko-KR" altLang="en-US" sz="1400" dirty="0" smtClean="0">
                <a:solidFill>
                  <a:prstClr val="black"/>
                </a:solidFill>
              </a:rPr>
              <a:t> 실적을 확인 및 </a:t>
            </a:r>
          </a:p>
          <a:p>
            <a:r>
              <a:rPr lang="ko-KR" altLang="en-US" sz="1400" dirty="0" smtClean="0">
                <a:solidFill>
                  <a:prstClr val="black"/>
                </a:solidFill>
              </a:rPr>
              <a:t> 달성 율 신호등관리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47954" y="2491153"/>
            <a:ext cx="481553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입고 </a:t>
            </a:r>
            <a:r>
              <a:rPr lang="en-US" altLang="ko-KR" sz="1400" dirty="0" smtClean="0">
                <a:solidFill>
                  <a:prstClr val="black"/>
                </a:solidFill>
              </a:rPr>
              <a:t>VI </a:t>
            </a:r>
            <a:r>
              <a:rPr lang="ko-KR" altLang="en-US" sz="1400" dirty="0" smtClean="0">
                <a:solidFill>
                  <a:prstClr val="black"/>
                </a:solidFill>
              </a:rPr>
              <a:t>금액의 경영성과 실현율 확인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47955" y="3789040"/>
            <a:ext cx="481553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Product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모델별</a:t>
            </a:r>
            <a:r>
              <a:rPr lang="ko-KR" altLang="en-US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전월대비</a:t>
            </a:r>
            <a:r>
              <a:rPr lang="ko-KR" altLang="en-US" sz="1400" dirty="0" smtClean="0">
                <a:solidFill>
                  <a:prstClr val="black"/>
                </a:solidFill>
              </a:rPr>
              <a:t> 판가 </a:t>
            </a:r>
            <a:r>
              <a:rPr lang="en-US" altLang="ko-KR" sz="1400" dirty="0" smtClean="0">
                <a:solidFill>
                  <a:prstClr val="black"/>
                </a:solidFill>
              </a:rPr>
              <a:t>coverage </a:t>
            </a:r>
            <a:r>
              <a:rPr lang="ko-KR" altLang="en-US" sz="1400" dirty="0" smtClean="0">
                <a:solidFill>
                  <a:prstClr val="black"/>
                </a:solidFill>
              </a:rPr>
              <a:t>율 확인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47955" y="3301243"/>
            <a:ext cx="481553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모델 재료비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최근월</a:t>
            </a:r>
            <a:r>
              <a:rPr lang="ko-KR" altLang="en-US" sz="1400" dirty="0" smtClean="0">
                <a:solidFill>
                  <a:prstClr val="black"/>
                </a:solidFill>
              </a:rPr>
              <a:t> 대비 차이 및 </a:t>
            </a:r>
            <a:r>
              <a:rPr lang="en-US" altLang="ko-KR" sz="1400" dirty="0" smtClean="0">
                <a:solidFill>
                  <a:prstClr val="black"/>
                </a:solidFill>
              </a:rPr>
              <a:t>Trend </a:t>
            </a:r>
            <a:r>
              <a:rPr lang="ko-KR" altLang="en-US" sz="1400" dirty="0" smtClean="0">
                <a:solidFill>
                  <a:prstClr val="black"/>
                </a:solidFill>
              </a:rPr>
              <a:t>분석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547955" y="4419110"/>
            <a:ext cx="4815535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Commodity/Supplier group</a:t>
            </a:r>
            <a:r>
              <a:rPr lang="ko-KR" altLang="en-US" sz="1400" dirty="0" smtClean="0">
                <a:solidFill>
                  <a:prstClr val="black"/>
                </a:solidFill>
              </a:rPr>
              <a:t>별 양산</a:t>
            </a:r>
            <a:r>
              <a:rPr lang="en-US" altLang="ko-KR" sz="1400" dirty="0" smtClean="0">
                <a:solidFill>
                  <a:prstClr val="black"/>
                </a:solidFill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</a:rPr>
              <a:t>개발 </a:t>
            </a:r>
            <a:r>
              <a:rPr lang="en-US" altLang="ko-KR" sz="1400" dirty="0" smtClean="0">
                <a:solidFill>
                  <a:prstClr val="black"/>
                </a:solidFill>
              </a:rPr>
              <a:t>VI </a:t>
            </a:r>
            <a:r>
              <a:rPr lang="ko-KR" altLang="en-US" sz="1400" dirty="0" smtClean="0">
                <a:solidFill>
                  <a:prstClr val="black"/>
                </a:solidFill>
              </a:rPr>
              <a:t>분석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47955" y="4839475"/>
            <a:ext cx="4815535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Item</a:t>
            </a:r>
            <a:r>
              <a:rPr lang="ko-KR" altLang="en-US" sz="1400" dirty="0" smtClean="0">
                <a:solidFill>
                  <a:prstClr val="black"/>
                </a:solidFill>
              </a:rPr>
              <a:t>별 양산</a:t>
            </a:r>
            <a:r>
              <a:rPr lang="en-US" altLang="ko-KR" sz="1400" dirty="0" smtClean="0">
                <a:solidFill>
                  <a:prstClr val="black"/>
                </a:solidFill>
              </a:rPr>
              <a:t>/</a:t>
            </a:r>
            <a:r>
              <a:rPr lang="ko-KR" altLang="en-US" sz="1400" dirty="0" smtClean="0">
                <a:solidFill>
                  <a:prstClr val="black"/>
                </a:solidFill>
              </a:rPr>
              <a:t>개발 </a:t>
            </a:r>
            <a:r>
              <a:rPr lang="en-US" altLang="ko-KR" sz="1400" dirty="0" smtClean="0">
                <a:solidFill>
                  <a:prstClr val="black"/>
                </a:solidFill>
              </a:rPr>
              <a:t>VI </a:t>
            </a:r>
            <a:r>
              <a:rPr lang="ko-KR" altLang="en-US" sz="1400" dirty="0" smtClean="0">
                <a:solidFill>
                  <a:prstClr val="black"/>
                </a:solidFill>
              </a:rPr>
              <a:t>상세 현황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547955" y="5251778"/>
            <a:ext cx="4815535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기타 </a:t>
            </a:r>
            <a:r>
              <a:rPr lang="en-US" altLang="ko-KR" sz="1400" dirty="0" smtClean="0">
                <a:solidFill>
                  <a:prstClr val="black"/>
                </a:solidFill>
              </a:rPr>
              <a:t>VI </a:t>
            </a:r>
            <a:r>
              <a:rPr lang="ko-KR" altLang="en-US" sz="1400" dirty="0" smtClean="0">
                <a:solidFill>
                  <a:prstClr val="black"/>
                </a:solidFill>
              </a:rPr>
              <a:t>입력 및 현황 확인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3" name="오른쪽 중괄호 72"/>
          <p:cNvSpPr/>
          <p:nvPr/>
        </p:nvSpPr>
        <p:spPr>
          <a:xfrm rot="10800000">
            <a:off x="1667636" y="1043733"/>
            <a:ext cx="495056" cy="5310591"/>
          </a:xfrm>
          <a:prstGeom prst="rightBrace">
            <a:avLst>
              <a:gd name="adj1" fmla="val 46528"/>
              <a:gd name="adj2" fmla="val 5522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547955" y="5758122"/>
            <a:ext cx="4815535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P.S.I </a:t>
            </a:r>
            <a:r>
              <a:rPr lang="ko-KR" altLang="en-US" sz="1400" dirty="0" smtClean="0">
                <a:solidFill>
                  <a:prstClr val="black"/>
                </a:solidFill>
              </a:rPr>
              <a:t>기준 </a:t>
            </a:r>
            <a:r>
              <a:rPr lang="en-US" altLang="ko-KR" sz="1400" dirty="0" smtClean="0">
                <a:solidFill>
                  <a:prstClr val="black"/>
                </a:solidFill>
              </a:rPr>
              <a:t>VI </a:t>
            </a:r>
            <a:r>
              <a:rPr lang="ko-KR" altLang="en-US" sz="1400" dirty="0" smtClean="0">
                <a:solidFill>
                  <a:prstClr val="black"/>
                </a:solidFill>
              </a:rPr>
              <a:t>실적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47955" y="6178487"/>
            <a:ext cx="4815535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Model/Item </a:t>
            </a:r>
            <a:r>
              <a:rPr lang="ko-KR" altLang="en-US" sz="1400" dirty="0" smtClean="0">
                <a:solidFill>
                  <a:prstClr val="black"/>
                </a:solidFill>
              </a:rPr>
              <a:t>별 </a:t>
            </a:r>
            <a:r>
              <a:rPr lang="en-US" altLang="ko-KR" sz="1400" dirty="0" smtClean="0">
                <a:solidFill>
                  <a:prstClr val="black"/>
                </a:solidFill>
              </a:rPr>
              <a:t>VI </a:t>
            </a:r>
            <a:r>
              <a:rPr lang="ko-KR" altLang="en-US" sz="1400" dirty="0" smtClean="0">
                <a:solidFill>
                  <a:prstClr val="black"/>
                </a:solidFill>
              </a:rPr>
              <a:t>실적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547955" y="2888940"/>
            <a:ext cx="481553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dirty="0" err="1" smtClean="0">
                <a:solidFill>
                  <a:prstClr val="black"/>
                </a:solidFill>
              </a:rPr>
              <a:t>법인별</a:t>
            </a:r>
            <a:r>
              <a:rPr lang="ko-KR" altLang="en-US" sz="1400" dirty="0" smtClean="0">
                <a:solidFill>
                  <a:prstClr val="black"/>
                </a:solidFill>
              </a:rPr>
              <a:t> 환율 영향금액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4" name="왼쪽 중괄호 43"/>
          <p:cNvSpPr/>
          <p:nvPr/>
        </p:nvSpPr>
        <p:spPr>
          <a:xfrm>
            <a:off x="4322930" y="1988840"/>
            <a:ext cx="180020" cy="108012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왼쪽 중괄호 45"/>
          <p:cNvSpPr/>
          <p:nvPr/>
        </p:nvSpPr>
        <p:spPr>
          <a:xfrm>
            <a:off x="4322930" y="3383995"/>
            <a:ext cx="180020" cy="5400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제목 1"/>
          <p:cNvSpPr txBox="1">
            <a:spLocks/>
          </p:cNvSpPr>
          <p:nvPr/>
        </p:nvSpPr>
        <p:spPr bwMode="auto">
          <a:xfrm>
            <a:off x="3872880" y="959830"/>
            <a:ext cx="72015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180975" indent="-180975"/>
            <a:r>
              <a:rPr lang="ko-KR" altLang="en-US" sz="1200" b="1" dirty="0" smtClean="0">
                <a:solidFill>
                  <a:srgbClr val="008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구매</a:t>
            </a:r>
            <a:endParaRPr lang="ko-KR" altLang="en-US" sz="1200" b="1" dirty="0">
              <a:solidFill>
                <a:srgbClr val="008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 bwMode="auto">
          <a:xfrm>
            <a:off x="3872880" y="2278966"/>
            <a:ext cx="72015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180975" indent="-180975"/>
            <a:r>
              <a:rPr lang="ko-KR" altLang="en-US" sz="1200" b="1" dirty="0" smtClean="0">
                <a:solidFill>
                  <a:srgbClr val="008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구매</a:t>
            </a:r>
            <a:endParaRPr lang="ko-KR" altLang="en-US" sz="1200" b="1" dirty="0">
              <a:solidFill>
                <a:srgbClr val="008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 bwMode="auto">
          <a:xfrm>
            <a:off x="3872880" y="3435105"/>
            <a:ext cx="72015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180975" indent="-180975"/>
            <a:r>
              <a:rPr lang="ko-KR" altLang="en-US" sz="1200" b="1" dirty="0" smtClean="0">
                <a:solidFill>
                  <a:srgbClr val="008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경영</a:t>
            </a:r>
            <a:endParaRPr lang="en-US" altLang="ko-KR" sz="1200" b="1" dirty="0" smtClean="0">
              <a:solidFill>
                <a:srgbClr val="008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180975" indent="-180975"/>
            <a:r>
              <a:rPr lang="ko-KR" altLang="en-US" sz="1200" b="1" dirty="0" smtClean="0">
                <a:solidFill>
                  <a:srgbClr val="008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관리</a:t>
            </a:r>
            <a:endParaRPr lang="ko-KR" altLang="en-US" sz="1200" b="1" dirty="0">
              <a:solidFill>
                <a:srgbClr val="008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50" name="제목 1"/>
          <p:cNvSpPr txBox="1">
            <a:spLocks/>
          </p:cNvSpPr>
          <p:nvPr/>
        </p:nvSpPr>
        <p:spPr bwMode="auto">
          <a:xfrm>
            <a:off x="3872880" y="4695245"/>
            <a:ext cx="72015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180975" indent="-180975"/>
            <a:r>
              <a:rPr lang="ko-KR" altLang="en-US" sz="1200" b="1" dirty="0" smtClean="0">
                <a:solidFill>
                  <a:srgbClr val="008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구매</a:t>
            </a:r>
            <a:endParaRPr lang="ko-KR" altLang="en-US" sz="1200" b="1" dirty="0">
              <a:solidFill>
                <a:srgbClr val="008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51" name="제목 1"/>
          <p:cNvSpPr txBox="1">
            <a:spLocks/>
          </p:cNvSpPr>
          <p:nvPr/>
        </p:nvSpPr>
        <p:spPr bwMode="auto">
          <a:xfrm>
            <a:off x="3872880" y="5814265"/>
            <a:ext cx="72015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marL="180975" indent="-180975"/>
            <a:r>
              <a:rPr lang="ko-KR" altLang="en-US" sz="1200" b="1" dirty="0" smtClean="0">
                <a:solidFill>
                  <a:srgbClr val="008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경영</a:t>
            </a:r>
            <a:endParaRPr lang="en-US" altLang="ko-KR" sz="1200" b="1" dirty="0" smtClean="0">
              <a:solidFill>
                <a:srgbClr val="008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 marL="180975" indent="-180975"/>
            <a:r>
              <a:rPr lang="ko-KR" altLang="en-US" sz="1200" b="1" dirty="0" smtClean="0">
                <a:solidFill>
                  <a:srgbClr val="008000"/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관리</a:t>
            </a:r>
            <a:endParaRPr lang="ko-KR" altLang="en-US" sz="1200" b="1" dirty="0">
              <a:solidFill>
                <a:srgbClr val="008000"/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45" name="실행 단추: 홈 44">
            <a:hlinkClick r:id="rId3" action="ppaction://hlinksldjump" highlightClick="1"/>
          </p:cNvPr>
          <p:cNvSpPr/>
          <p:nvPr/>
        </p:nvSpPr>
        <p:spPr bwMode="auto">
          <a:xfrm>
            <a:off x="9239226" y="166421"/>
            <a:ext cx="394294" cy="382259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2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지표</a:t>
            </a:r>
            <a:r>
              <a:rPr lang="en-US" altLang="ko-KR" dirty="0" smtClean="0"/>
              <a:t>, </a:t>
            </a:r>
            <a:r>
              <a:rPr lang="ko-KR" altLang="en-US" smtClean="0"/>
              <a:t>관점</a:t>
            </a:r>
            <a:r>
              <a:rPr lang="en-US" altLang="ko-KR" dirty="0" smtClean="0"/>
              <a:t>, </a:t>
            </a:r>
            <a:r>
              <a:rPr lang="ko-KR" altLang="en-US" smtClean="0"/>
              <a:t>보고서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표준화 되는 지표</a:t>
            </a:r>
            <a:r>
              <a:rPr lang="en-US" altLang="ko-KR" dirty="0" smtClean="0"/>
              <a:t>, </a:t>
            </a:r>
            <a:r>
              <a:rPr lang="ko-KR" altLang="en-US" smtClean="0"/>
              <a:t>관점 보고서의 대상및 범위는 다음과 같은</a:t>
            </a:r>
            <a:endParaRPr lang="ko-KR" altLang="en-US"/>
          </a:p>
        </p:txBody>
      </p:sp>
      <p:sp>
        <p:nvSpPr>
          <p:cNvPr id="11" name="Text Box 69"/>
          <p:cNvSpPr txBox="1">
            <a:spLocks noChangeArrowheads="1"/>
          </p:cNvSpPr>
          <p:nvPr/>
        </p:nvSpPr>
        <p:spPr bwMode="auto">
          <a:xfrm>
            <a:off x="6147756" y="1393031"/>
            <a:ext cx="965329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Arial" charset="0"/>
              </a:rPr>
              <a:t>적용 범위</a:t>
            </a:r>
          </a:p>
        </p:txBody>
      </p:sp>
      <p:sp>
        <p:nvSpPr>
          <p:cNvPr id="12" name="Text Box 211"/>
          <p:cNvSpPr txBox="1">
            <a:spLocks noChangeArrowheads="1"/>
          </p:cNvSpPr>
          <p:nvPr/>
        </p:nvSpPr>
        <p:spPr bwMode="auto">
          <a:xfrm>
            <a:off x="812744" y="1393031"/>
            <a:ext cx="1449436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>
              <a:lnSpc>
                <a:spcPct val="100000"/>
              </a:lnSpc>
            </a:pPr>
            <a:r>
              <a:rPr lang="ko-KR" altLang="en-US" sz="1400" b="1" u="sng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 관리 </a:t>
            </a:r>
            <a:r>
              <a:rPr lang="ko-KR" altLang="en-US" sz="1400" b="1" u="sng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체계 </a:t>
            </a:r>
            <a:r>
              <a:rPr lang="ko-KR" altLang="en-US" sz="1400" b="1" u="sng" dirty="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대상</a:t>
            </a:r>
            <a:endParaRPr lang="ko-KR" altLang="en-US" sz="1400" b="1" u="sng" dirty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4" name="AutoShape 214"/>
          <p:cNvSpPr>
            <a:spLocks noChangeArrowheads="1"/>
          </p:cNvSpPr>
          <p:nvPr/>
        </p:nvSpPr>
        <p:spPr bwMode="auto">
          <a:xfrm rot="5400000" flipH="1">
            <a:off x="830361" y="3761901"/>
            <a:ext cx="4546849" cy="455057"/>
          </a:xfrm>
          <a:custGeom>
            <a:avLst/>
            <a:gdLst>
              <a:gd name="G0" fmla="+- 535 0 0"/>
              <a:gd name="G1" fmla="+- 21600 0 535"/>
              <a:gd name="G2" fmla="*/ 535 1 2"/>
              <a:gd name="G3" fmla="+- 21600 0 G2"/>
              <a:gd name="G4" fmla="+/ 535 21600 2"/>
              <a:gd name="G5" fmla="+/ G1 0 2"/>
              <a:gd name="G6" fmla="*/ 21600 21600 535"/>
              <a:gd name="G7" fmla="*/ G6 1 2"/>
              <a:gd name="G8" fmla="+- 21600 0 G7"/>
              <a:gd name="G9" fmla="*/ 21600 1 2"/>
              <a:gd name="G10" fmla="+- 535 0 G9"/>
              <a:gd name="G11" fmla="?: G10 G8 0"/>
              <a:gd name="G12" fmla="?: G10 G7 21600"/>
              <a:gd name="T0" fmla="*/ 21332 w 21600"/>
              <a:gd name="T1" fmla="*/ 10800 h 21600"/>
              <a:gd name="T2" fmla="*/ 10800 w 21600"/>
              <a:gd name="T3" fmla="*/ 21600 h 21600"/>
              <a:gd name="T4" fmla="*/ 268 w 21600"/>
              <a:gd name="T5" fmla="*/ 10800 h 21600"/>
              <a:gd name="T6" fmla="*/ 10800 w 21600"/>
              <a:gd name="T7" fmla="*/ 0 h 21600"/>
              <a:gd name="T8" fmla="*/ 2068 w 21600"/>
              <a:gd name="T9" fmla="*/ 2068 h 21600"/>
              <a:gd name="T10" fmla="*/ 19532 w 21600"/>
              <a:gd name="T11" fmla="*/ 1953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35" y="21600"/>
                </a:lnTo>
                <a:lnTo>
                  <a:pt x="21065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B2B2B2">
                  <a:gamma/>
                  <a:tint val="0"/>
                  <a:invGamma/>
                </a:srgbClr>
              </a:gs>
              <a:gs pos="100000">
                <a:srgbClr val="B2B2B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5" name="Rectangle 68"/>
          <p:cNvSpPr>
            <a:spLocks noChangeArrowheads="1"/>
          </p:cNvSpPr>
          <p:nvPr/>
        </p:nvSpPr>
        <p:spPr bwMode="auto">
          <a:xfrm>
            <a:off x="3338508" y="1676400"/>
            <a:ext cx="6247452" cy="460248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 type="none" w="med" len="sm"/>
          </a:ln>
        </p:spPr>
        <p:txBody>
          <a:bodyPr wrap="none" lIns="90000" tIns="46800" rIns="90000" bIns="468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6" name="AutoShape 50"/>
          <p:cNvSpPr>
            <a:spLocks/>
          </p:cNvSpPr>
          <p:nvPr/>
        </p:nvSpPr>
        <p:spPr bwMode="auto">
          <a:xfrm>
            <a:off x="7105656" y="1918988"/>
            <a:ext cx="257228" cy="3604094"/>
          </a:xfrm>
          <a:prstGeom prst="rightBrace">
            <a:avLst>
              <a:gd name="adj1" fmla="val 47356"/>
              <a:gd name="adj2" fmla="val 27378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0000" tIns="0" rIns="9000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7" name="Rectangle 216"/>
          <p:cNvSpPr>
            <a:spLocks noChangeArrowheads="1"/>
          </p:cNvSpPr>
          <p:nvPr/>
        </p:nvSpPr>
        <p:spPr bwMode="auto">
          <a:xfrm>
            <a:off x="278969" y="1807252"/>
            <a:ext cx="2599477" cy="437888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tIns="46800" rIns="90000" anchor="ctr"/>
          <a:lstStyle/>
          <a:p>
            <a:pPr marL="92075" indent="-92075" eaLnBrk="0" fontAlgn="auto" latinLnBrk="0" hangingPunct="0">
              <a:lnSpc>
                <a:spcPct val="115000"/>
              </a:lnSpc>
              <a:spcBef>
                <a:spcPct val="3500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8" name="AutoShape 41"/>
          <p:cNvSpPr>
            <a:spLocks noChangeArrowheads="1"/>
          </p:cNvSpPr>
          <p:nvPr/>
        </p:nvSpPr>
        <p:spPr bwMode="auto">
          <a:xfrm>
            <a:off x="3697284" y="5070920"/>
            <a:ext cx="1237707" cy="1037528"/>
          </a:xfrm>
          <a:prstGeom prst="roundRect">
            <a:avLst>
              <a:gd name="adj" fmla="val 5884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rgbClr val="4D4D4D"/>
            </a:solidFill>
            <a:round/>
            <a:headEnd/>
            <a:tailEnd/>
          </a:ln>
        </p:spPr>
        <p:txBody>
          <a:bodyPr lIns="90000" tIns="0" rIns="9000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리포트</a:t>
            </a:r>
          </a:p>
        </p:txBody>
      </p:sp>
      <p:sp>
        <p:nvSpPr>
          <p:cNvPr id="19" name="AutoShape 41"/>
          <p:cNvSpPr>
            <a:spLocks noChangeArrowheads="1"/>
          </p:cNvSpPr>
          <p:nvPr/>
        </p:nvSpPr>
        <p:spPr bwMode="auto">
          <a:xfrm>
            <a:off x="3697284" y="1887865"/>
            <a:ext cx="1237707" cy="1078780"/>
          </a:xfrm>
          <a:prstGeom prst="roundRect">
            <a:avLst>
              <a:gd name="adj" fmla="val 5884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rgbClr val="4D4D4D"/>
            </a:solidFill>
            <a:round/>
            <a:headEnd/>
            <a:tailEnd/>
          </a:ln>
        </p:spPr>
        <p:txBody>
          <a:bodyPr lIns="90000" tIns="0" rIns="9000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지표</a:t>
            </a:r>
          </a:p>
        </p:txBody>
      </p:sp>
      <p:sp>
        <p:nvSpPr>
          <p:cNvPr id="20" name="AutoShape 41"/>
          <p:cNvSpPr>
            <a:spLocks noChangeArrowheads="1"/>
          </p:cNvSpPr>
          <p:nvPr/>
        </p:nvSpPr>
        <p:spPr bwMode="auto">
          <a:xfrm>
            <a:off x="3697284" y="3139918"/>
            <a:ext cx="1237707" cy="1749948"/>
          </a:xfrm>
          <a:prstGeom prst="roundRect">
            <a:avLst>
              <a:gd name="adj" fmla="val 5884"/>
            </a:avLst>
          </a:prstGeom>
          <a:solidFill>
            <a:schemeClr val="bg1">
              <a:lumMod val="95000"/>
            </a:schemeClr>
          </a:solidFill>
          <a:ln w="19050" algn="ctr">
            <a:solidFill>
              <a:srgbClr val="4D4D4D"/>
            </a:solidFill>
            <a:round/>
            <a:headEnd/>
            <a:tailEnd/>
          </a:ln>
        </p:spPr>
        <p:txBody>
          <a:bodyPr lIns="90000" tIns="0" rIns="9000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관점</a:t>
            </a:r>
          </a:p>
        </p:txBody>
      </p:sp>
      <p:sp>
        <p:nvSpPr>
          <p:cNvPr id="21" name="Rectangle 45"/>
          <p:cNvSpPr>
            <a:spLocks noChangeArrowheads="1"/>
          </p:cNvSpPr>
          <p:nvPr/>
        </p:nvSpPr>
        <p:spPr bwMode="auto">
          <a:xfrm>
            <a:off x="5132388" y="1914116"/>
            <a:ext cx="1825772" cy="419621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>
                <a:lumMod val="75000"/>
                <a:lumOff val="25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기초 지표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/>
        </p:nvSpPr>
        <p:spPr bwMode="auto">
          <a:xfrm>
            <a:off x="5132388" y="3168030"/>
            <a:ext cx="1825772" cy="419621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>
                <a:lumMod val="75000"/>
                <a:lumOff val="25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algn="ctr" latinLnBrk="0"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 kern="0" dirty="0" err="1">
                <a:solidFill>
                  <a:sysClr val="windowText" lastClr="000000"/>
                </a:solidFill>
                <a:latin typeface="+mn-ea"/>
              </a:rPr>
              <a:t>마스터성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+mn-ea"/>
              </a:rPr>
              <a:t> 관점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3" name="Rectangle 45"/>
          <p:cNvSpPr>
            <a:spLocks noChangeArrowheads="1"/>
          </p:cNvSpPr>
          <p:nvPr/>
        </p:nvSpPr>
        <p:spPr bwMode="auto">
          <a:xfrm>
            <a:off x="5132388" y="3786932"/>
            <a:ext cx="1825772" cy="419621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>
                <a:lumMod val="75000"/>
                <a:lumOff val="25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운영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계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코드성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관점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+mn-ea"/>
              </a:rPr>
              <a:t>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4" name="Rectangle 45"/>
          <p:cNvSpPr>
            <a:spLocks noChangeArrowheads="1"/>
          </p:cNvSpPr>
          <p:nvPr/>
        </p:nvSpPr>
        <p:spPr bwMode="auto">
          <a:xfrm>
            <a:off x="5132388" y="4421944"/>
            <a:ext cx="1825772" cy="419621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>
                <a:lumMod val="75000"/>
                <a:lumOff val="25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algn="ctr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분석계 </a:t>
            </a:r>
            <a:r>
              <a:rPr lang="ko-KR" altLang="en-US" sz="1200" kern="0" dirty="0" err="1" smtClean="0">
                <a:solidFill>
                  <a:sysClr val="windowText" lastClr="000000"/>
                </a:solidFill>
              </a:rPr>
              <a:t>코드성</a:t>
            </a:r>
            <a:r>
              <a:rPr lang="ko-KR" altLang="en-US" sz="1200" kern="0" dirty="0" smtClean="0">
                <a:solidFill>
                  <a:sysClr val="windowText" lastClr="000000"/>
                </a:solidFill>
              </a:rPr>
              <a:t> 관점</a:t>
            </a:r>
            <a:endParaRPr lang="en-US" altLang="ko-KR" sz="11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Rectangle 45"/>
          <p:cNvSpPr>
            <a:spLocks noChangeArrowheads="1"/>
          </p:cNvSpPr>
          <p:nvPr/>
        </p:nvSpPr>
        <p:spPr bwMode="auto">
          <a:xfrm>
            <a:off x="5132388" y="5089177"/>
            <a:ext cx="1825772" cy="419621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>
                <a:lumMod val="75000"/>
                <a:lumOff val="25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정형 리포트 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6" name="Rectangle 45"/>
          <p:cNvSpPr>
            <a:spLocks noChangeArrowheads="1"/>
          </p:cNvSpPr>
          <p:nvPr/>
        </p:nvSpPr>
        <p:spPr bwMode="auto">
          <a:xfrm>
            <a:off x="5132388" y="5691968"/>
            <a:ext cx="1825772" cy="419621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>
                <a:lumMod val="75000"/>
                <a:lumOff val="25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algn="ctr" latinLnBrk="0"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 kern="0" dirty="0">
                <a:solidFill>
                  <a:sysClr val="windowText" lastClr="000000"/>
                </a:solidFill>
                <a:latin typeface="+mn-ea"/>
              </a:rPr>
              <a:t>비정형 리포트</a:t>
            </a:r>
            <a:endParaRPr lang="en-US" altLang="ko-KR" sz="12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7" name="Rectangle 45"/>
          <p:cNvSpPr>
            <a:spLocks noChangeArrowheads="1"/>
          </p:cNvSpPr>
          <p:nvPr/>
        </p:nvSpPr>
        <p:spPr bwMode="auto">
          <a:xfrm>
            <a:off x="5132388" y="2500797"/>
            <a:ext cx="1825772" cy="419621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>
                <a:lumMod val="75000"/>
                <a:lumOff val="25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유도 지표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7464432" y="2608780"/>
            <a:ext cx="1917724" cy="818686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/>
          </a:ln>
          <a:effectLst/>
        </p:spPr>
        <p:txBody>
          <a:bodyPr wrap="square" lIns="90000" tIns="0" rIns="9000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</a:rPr>
              <a:t>지표</a:t>
            </a:r>
            <a:r>
              <a:rPr kumimoji="0" lang="en-US" altLang="ko-KR" sz="1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</a:rPr>
              <a:t>·</a:t>
            </a:r>
            <a:r>
              <a:rPr kumimoji="0" lang="ko-KR" alt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</a:rPr>
              <a:t>관점</a:t>
            </a:r>
            <a:r>
              <a:rPr kumimoji="0" lang="en-US" altLang="ko-KR" sz="1400" b="1" i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·</a:t>
            </a:r>
            <a:r>
              <a:rPr kumimoji="0" lang="ko-KR" altLang="en-US" sz="1400" b="1" i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정형</a:t>
            </a:r>
            <a:r>
              <a:rPr kumimoji="0" lang="ko-KR" alt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</a:rPr>
              <a:t>리포트</a:t>
            </a:r>
            <a:r>
              <a:rPr kumimoji="0" lang="en-US" altLang="ko-KR" sz="1400" b="1" i="1" kern="0" dirty="0" smtClean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 </a:t>
            </a:r>
            <a:r>
              <a:rPr kumimoji="0" lang="ko-KR" alt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</a:rPr>
              <a:t>관리 </a:t>
            </a:r>
            <a:r>
              <a:rPr kumimoji="0" lang="ko-KR" altLang="en-US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</a:rPr>
              <a:t>체계 </a:t>
            </a:r>
          </a:p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ct val="3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</a:rPr>
              <a:t>적용 범위</a:t>
            </a:r>
            <a:endParaRPr kumimoji="0" lang="en-US" altLang="ko-KR" sz="1800" b="1" i="0" u="none" strike="noStrike" kern="0" cap="none" spc="0" normalizeH="0" baseline="30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9" name="_s1028"/>
          <p:cNvSpPr>
            <a:spLocks noChangeAspect="1" noChangeArrowheads="1" noTextEdit="1"/>
          </p:cNvSpPr>
          <p:nvPr/>
        </p:nvSpPr>
        <p:spPr bwMode="auto">
          <a:xfrm flipH="1">
            <a:off x="493494" y="4946059"/>
            <a:ext cx="1151980" cy="1125478"/>
          </a:xfrm>
          <a:prstGeom prst="ellipse">
            <a:avLst/>
          </a:prstGeom>
          <a:solidFill>
            <a:srgbClr val="FFCCFF">
              <a:alpha val="50195"/>
            </a:srgbClr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정형</a:t>
            </a:r>
            <a:endParaRPr kumimoji="0" lang="en-US" altLang="ko-KR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리포트</a:t>
            </a:r>
          </a:p>
        </p:txBody>
      </p:sp>
      <p:sp>
        <p:nvSpPr>
          <p:cNvPr id="30" name="_s1032"/>
          <p:cNvSpPr>
            <a:spLocks noChangeAspect="1" noChangeArrowheads="1" noTextEdit="1"/>
          </p:cNvSpPr>
          <p:nvPr/>
        </p:nvSpPr>
        <p:spPr bwMode="auto">
          <a:xfrm flipH="1">
            <a:off x="468865" y="3430122"/>
            <a:ext cx="1150850" cy="1125478"/>
          </a:xfrm>
          <a:prstGeom prst="ellipse">
            <a:avLst/>
          </a:prstGeom>
          <a:solidFill>
            <a:srgbClr val="B2B2B2">
              <a:alpha val="50195"/>
            </a:srgbClr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관점</a:t>
            </a:r>
          </a:p>
        </p:txBody>
      </p:sp>
      <p:sp>
        <p:nvSpPr>
          <p:cNvPr id="31" name="_s1030"/>
          <p:cNvSpPr>
            <a:spLocks noChangeAspect="1" noChangeArrowheads="1" noTextEdit="1"/>
          </p:cNvSpPr>
          <p:nvPr/>
        </p:nvSpPr>
        <p:spPr bwMode="auto">
          <a:xfrm flipH="1">
            <a:off x="468865" y="1938313"/>
            <a:ext cx="1150850" cy="1125478"/>
          </a:xfrm>
          <a:prstGeom prst="ellipse">
            <a:avLst/>
          </a:prstGeom>
          <a:solidFill>
            <a:srgbClr val="CCCCFF">
              <a:alpha val="50195"/>
            </a:srgbClr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지표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24016" y="2229688"/>
            <a:ext cx="1041396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auto" latinLnBrk="0" hangingPunct="0">
              <a:lnSpc>
                <a:spcPct val="115000"/>
              </a:lnSpc>
              <a:spcBef>
                <a:spcPct val="3500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활용되는 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/>
            </a:r>
            <a:br>
              <a:rPr kumimoji="0" lang="en-US" altLang="ko-KR" sz="1000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</a:br>
            <a:r>
              <a:rPr kumimoji="0" lang="ko-KR" altLang="en-US" sz="1000" b="1" u="sng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모든 지표를</a:t>
            </a:r>
            <a:r>
              <a:rPr kumimoji="0" lang="ko-KR" altLang="en-US" sz="1000" u="sng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 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대상 범위로 함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724016" y="5205100"/>
            <a:ext cx="107632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latinLnBrk="0" hangingPunct="0">
              <a:lnSpc>
                <a:spcPct val="110000"/>
              </a:lnSpc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활용되는 </a:t>
            </a:r>
            <a:r>
              <a:rPr kumimoji="0" lang="ko-KR" altLang="en-US" sz="1000" b="1" u="sng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리포트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를 대상으로 함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724016" y="3645024"/>
            <a:ext cx="1041396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auto" latinLnBrk="0" hangingPunct="0">
              <a:lnSpc>
                <a:spcPct val="115000"/>
              </a:lnSpc>
              <a:spcBef>
                <a:spcPct val="3500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활용되는 </a:t>
            </a: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/>
            </a:r>
            <a:br>
              <a:rPr kumimoji="0" lang="en-US" altLang="ko-KR" sz="1000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</a:br>
            <a:r>
              <a:rPr kumimoji="0" lang="ko-KR" altLang="en-US" sz="1000" b="1" u="sng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모든 관점</a:t>
            </a:r>
            <a:r>
              <a:rPr kumimoji="0" lang="ko-KR" altLang="en-US" sz="1000" u="sng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을 </a:t>
            </a:r>
            <a:r>
              <a:rPr kumimoji="0" lang="ko-KR" altLang="en-US" sz="1000" kern="0" dirty="0" smtClean="0">
                <a:solidFill>
                  <a:sysClr val="windowText" lastClr="000000"/>
                </a:solidFill>
                <a:latin typeface="+mn-ea"/>
                <a:ea typeface="+mn-ea"/>
                <a:cs typeface="Arial" charset="0"/>
              </a:rPr>
              <a:t>대상 범위로 함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722526" y="5206820"/>
            <a:ext cx="698384" cy="615377"/>
          </a:xfrm>
          <a:prstGeom prst="rect">
            <a:avLst/>
          </a:prstGeom>
          <a:solidFill>
            <a:srgbClr val="FFE5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리포트</a:t>
            </a:r>
            <a:endParaRPr kumimoji="1" lang="ko-KR" altLang="en-US" sz="1600" b="1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2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NPT VI </a:t>
            </a:r>
            <a:r>
              <a:rPr lang="ko-KR" altLang="en-US" smtClean="0"/>
              <a:t>시스템 </a:t>
            </a:r>
            <a:r>
              <a:rPr lang="en-US" altLang="ko-KR" dirty="0" smtClean="0"/>
              <a:t>Interface </a:t>
            </a:r>
            <a:r>
              <a:rPr lang="ko-KR" altLang="en-US" smtClean="0"/>
              <a:t>현황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12163"/>
              </p:ext>
            </p:extLst>
          </p:nvPr>
        </p:nvGraphicFramePr>
        <p:xfrm>
          <a:off x="344488" y="692146"/>
          <a:ext cx="9145016" cy="5761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579"/>
                <a:gridCol w="1464677"/>
                <a:gridCol w="1080120"/>
                <a:gridCol w="1584176"/>
                <a:gridCol w="2088232"/>
                <a:gridCol w="576064"/>
                <a:gridCol w="1512168"/>
              </a:tblGrid>
              <a:tr h="200036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인터페이스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ID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인터페이스명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송신시스템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수신시스템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I/F </a:t>
                      </a:r>
                      <a:r>
                        <a:rPr lang="ko-KR" sz="1000" b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방식</a:t>
                      </a:r>
                      <a:endParaRPr lang="ko-KR" sz="1000" b="1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I/F</a:t>
                      </a:r>
                      <a:r>
                        <a:rPr lang="ko-KR" sz="1000" b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내용</a:t>
                      </a:r>
                      <a:endParaRPr lang="ko-KR" sz="1000" b="1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0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시스템명</a:t>
                      </a:r>
                      <a:endParaRPr lang="ko-KR" sz="10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Table </a:t>
                      </a:r>
                      <a:r>
                        <a:rPr lang="ko-KR" sz="1000" b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sz="1000" b="1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Table </a:t>
                      </a:r>
                      <a:r>
                        <a:rPr lang="ko-KR" sz="1000" b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명</a:t>
                      </a:r>
                      <a:endParaRPr lang="ko-KR" sz="1000" b="1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0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IF_NPT_MQ_VI_0007</a:t>
                      </a:r>
                      <a:endParaRPr lang="ko-KR" sz="8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입고내역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(B2C)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GERP(B2C) 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xxinvm_npt_daily_receiving_if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TB_I01_VI_DAILY_RECEIVING_IF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MQ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입고내역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05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IF_NPT_MQ_VI_0008</a:t>
                      </a:r>
                      <a:endParaRPr lang="ko-KR" sz="8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입고내역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(B2B)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GERP(B2B) 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MTL_RECEIVING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TB_I01_VI_DAILY_RECEIVING_IF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MQ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입고내역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0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IF_NPT_MQ_VI_0009</a:t>
                      </a:r>
                      <a:endParaRPr lang="ko-KR" sz="8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유상판매실적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(B2C)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GERP(B2C)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XXINVM_PERIOD_OTHER_OUT_IF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TB_I01_VI_PERIOD_OTHER_OUT_IF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MQ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유상판매실적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05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IF_NPT_MQ_VI_0010</a:t>
                      </a:r>
                      <a:endParaRPr lang="ko-KR" sz="8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유상판매실적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(B2B)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GERP(B2B)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MM_MTL_SALE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TB_I01_VI_PERIOD_OTHER_OUT_IF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MQ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유상판매실적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05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IF_NPT_MQ_VI_0011</a:t>
                      </a:r>
                      <a:endParaRPr lang="ko-KR" sz="8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판가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유상판가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)(B2C)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GERP(B2C)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XXPOM_SALES_PRICE_S_IF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TB_I01_VI_SALES_PRICE_S_IF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MQ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판가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유상판가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05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IF_NPT_MQ_VI_0012</a:t>
                      </a:r>
                      <a:endParaRPr lang="ko-KR" sz="8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판가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유상판가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)(B2B)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GERP(B2B)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ZMM_B2B_MQ_MM_0029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TB_I01_VI_SALES_PRICE_S_IF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MQ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판가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유상판가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05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IF_NPT_MQ_VI_0013</a:t>
                      </a:r>
                      <a:endParaRPr lang="ko-KR" sz="8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부품개발기준단가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PU-SNS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IF_TO_SIS_PD_BASE_PRICE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TB_I33_VI_PD_BASE_PRICE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MQ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부품개발기준단가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0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IF_NPT_MQ_VI_0014</a:t>
                      </a:r>
                      <a:endParaRPr lang="ko-KR" sz="8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실적 제외 정보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(Part/Supplier)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PU-SIS 2.0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PUSIS_MST_CI_EXCEPT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TB_I34_VI_CI_EXCEPT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MQ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실적 제외 정보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(Part/Supplier)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0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IF_NPT_MQ_VI_0015</a:t>
                      </a:r>
                      <a:endParaRPr lang="ko-KR" sz="8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Maker Master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PU-SIS 2.0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INF_MQ_TO_SNS_MAKER_MASTER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TB_I34_VI_MAKER_MASTER_TO_SNS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MQ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Maker Master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05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IF_NPT_MQ_MC_0016</a:t>
                      </a:r>
                      <a:endParaRPr lang="ko-KR" sz="8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기준단가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Master 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GERP 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생산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(PO)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XXPOM_BASE_PRICE_S_IF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TB_I01_VI_GERP_PO_BASE_PRICES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MQ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기준단가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Master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0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IF_NPT_MQ_VI_0019</a:t>
                      </a:r>
                      <a:endParaRPr lang="ko-KR" sz="8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기준단가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Master - WWZ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GERP 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생산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(PO)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XXPOM_BASE_PRICE_S_IF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TB_I01_VI_GERP_PO_BASE_PRICES</a:t>
                      </a:r>
                      <a:endParaRPr lang="ko-KR" sz="10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MQ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기준단가 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Master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05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IF_NPT_MQ_VI_0020</a:t>
                      </a:r>
                      <a:endParaRPr lang="ko-KR" sz="8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기준단가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Master - SRJ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GERP 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생산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(PO)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XXPOM_BASE_PRICE_S_IF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TB_I01_VI_GERP_PO_BASE_PRICES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MQ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기준단가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Master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0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IF_NPT_MQ_VI_0021</a:t>
                      </a:r>
                      <a:endParaRPr lang="ko-KR" sz="8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기준단가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Master - CVZ, CNZ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GERP 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생산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(PO)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XXPOM_BASE_PRICE_S_IF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TB_I01_VI_GERP_PO_BASE_PRICES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MQ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기준단가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Master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007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IF_NPT_MQ_VI_0022</a:t>
                      </a:r>
                      <a:endParaRPr lang="ko-KR" sz="8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기준단가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Master - CCZ, KMZ, DHZ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GERP 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생산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(PO)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XXPOM_BASE_PRICE_S_IF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TB_I01_VI_GERP_PO_BASE_PRICES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MQ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기준단가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Master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005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IF_NPT_MQ_MC_0029</a:t>
                      </a:r>
                      <a:endParaRPr lang="ko-KR" sz="8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B2B 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기준단가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Master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B2B GERP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ZMM_B2B_MQ_MM_0008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TB_I01_VI_GERP_PO_BASE_PRICES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MQ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B2B </a:t>
                      </a:r>
                      <a:r>
                        <a:rPr lang="ko-KR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기준단가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Master</a:t>
                      </a:r>
                      <a:endParaRPr lang="ko-KR" sz="100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33699" marR="33699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6" name="실행 단추: 홈 115">
            <a:hlinkClick r:id="rId2" action="ppaction://hlinksldjump" highlightClick="1"/>
          </p:cNvPr>
          <p:cNvSpPr/>
          <p:nvPr/>
        </p:nvSpPr>
        <p:spPr bwMode="auto">
          <a:xfrm>
            <a:off x="9239226" y="166421"/>
            <a:ext cx="394294" cy="382259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6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NPT MIS Dashboard</a:t>
            </a:r>
            <a:r>
              <a:rPr lang="ko-KR" altLang="en-US" smtClean="0"/>
              <a:t>및 </a:t>
            </a:r>
            <a:r>
              <a:rPr lang="en-US" altLang="ko-KR" dirty="0" smtClean="0"/>
              <a:t>Report</a:t>
            </a:r>
            <a:r>
              <a:rPr lang="ko-KR" altLang="en-US" smtClean="0"/>
              <a:t> 현황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28549"/>
              </p:ext>
            </p:extLst>
          </p:nvPr>
        </p:nvGraphicFramePr>
        <p:xfrm>
          <a:off x="344487" y="692155"/>
          <a:ext cx="9217025" cy="5761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9"/>
                <a:gridCol w="2880320"/>
                <a:gridCol w="2520280"/>
                <a:gridCol w="1584176"/>
                <a:gridCol w="1440160"/>
              </a:tblGrid>
              <a:tr h="48008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구분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지표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sz="1200" b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리포트명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ARS </a:t>
                      </a:r>
                      <a:r>
                        <a:rPr lang="ko-KR" sz="1200" b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인터페이스테이블명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MIS Report(DW)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MIS Dashboard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086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로컬률</a:t>
                      </a:r>
                      <a:endParaRPr lang="ko-KR" altLang="ko-KR" sz="12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로컬률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TB_I31_PUR_LOCAL_RATE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TB_I31_PUR_LOCAL_RATE_TARGET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86">
                <a:tc rowSpan="3"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VI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개발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VI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TB_I31_PUR_RCV_DEV_VI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86">
                <a:tc vMerge="1"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양산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VI(</a:t>
                      </a:r>
                      <a:r>
                        <a:rPr lang="ko-KR" sz="1200" b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재료비 절감률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TB_I31_PUR_RCV_VI 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86">
                <a:tc vMerge="1"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양산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VI(</a:t>
                      </a:r>
                      <a:r>
                        <a:rPr lang="ko-KR" sz="1200" b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재료비 절감률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)(</a:t>
                      </a:r>
                      <a:r>
                        <a:rPr lang="ko-KR" sz="1200" b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법인별 상세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86">
                <a:tc rowSpan="6"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입고실적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본부별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입고실적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86">
                <a:tc vMerge="1"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법인별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입고실적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86">
                <a:tc vMerge="1"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제품별 입고실적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86">
                <a:tc vMerge="1"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지역별 입고실적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86">
                <a:tc vMerge="1"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CMDT</a:t>
                      </a:r>
                      <a:r>
                        <a:rPr lang="ko-KR" sz="1200" b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별 입고실적</a:t>
                      </a:r>
                      <a:endParaRPr lang="ko-KR" sz="1200" b="1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86">
                <a:tc vMerge="1"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동반진출 </a:t>
                      </a:r>
                      <a:r>
                        <a:rPr lang="ko-KR" sz="12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협력사</a:t>
                      </a:r>
                      <a:r>
                        <a:rPr lang="ko-KR" sz="12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입고실적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TB_I31_PUR_RCV_SUPL_ADV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  <a:endParaRPr lang="ko-KR" sz="1200" b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2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　</a:t>
                      </a:r>
                      <a:endParaRPr lang="ko-KR" sz="12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6" name="실행 단추: 홈 115">
            <a:hlinkClick r:id="rId2" action="ppaction://hlinksldjump" highlightClick="1"/>
          </p:cNvPr>
          <p:cNvSpPr/>
          <p:nvPr/>
        </p:nvSpPr>
        <p:spPr bwMode="auto">
          <a:xfrm>
            <a:off x="9239226" y="166421"/>
            <a:ext cx="394294" cy="382259"/>
          </a:xfrm>
          <a:prstGeom prst="actionButtonHom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2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NPT</a:t>
            </a:r>
            <a:r>
              <a:rPr lang="ko-KR" altLang="en-US" smtClean="0"/>
              <a:t>와 구매 </a:t>
            </a:r>
            <a:r>
              <a:rPr lang="en-US" altLang="ko-KR" dirty="0" smtClean="0"/>
              <a:t>DW </a:t>
            </a:r>
            <a:r>
              <a:rPr lang="ko-KR" altLang="en-US" smtClean="0"/>
              <a:t>방향성 협의</a:t>
            </a:r>
            <a:endParaRPr lang="ko-KR" altLang="en-US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9882"/>
              </p:ext>
            </p:extLst>
          </p:nvPr>
        </p:nvGraphicFramePr>
        <p:xfrm>
          <a:off x="344487" y="692232"/>
          <a:ext cx="9217026" cy="5761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185"/>
                <a:gridCol w="2710720"/>
                <a:gridCol w="1212294"/>
                <a:gridCol w="3637827"/>
              </a:tblGrid>
              <a:tr h="31285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sz="1200" b="1" spc="-25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  <a:endParaRPr lang="ko-KR" sz="1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ko-KR" sz="1200" spc="-25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r>
                        <a:rPr lang="en-US" sz="1200" spc="-25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DW </a:t>
                      </a:r>
                      <a:r>
                        <a:rPr lang="ko-KR" sz="1200" spc="-25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방향성</a:t>
                      </a:r>
                      <a:r>
                        <a:rPr lang="en-US" sz="1200" spc="-25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(NPT VI)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285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sz="1200" b="1" spc="-25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sz="1200" b="1" spc="-25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200" b="1" spc="-25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ko-KR" sz="1200" b="1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2015-12-02 16:00 ~ 18:00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sz="1200" b="1" spc="-25" dirty="0">
                          <a:effectLst/>
                          <a:latin typeface="+mj-lt"/>
                        </a:rPr>
                        <a:t>장소</a:t>
                      </a:r>
                      <a:endParaRPr lang="ko-KR" sz="1200" b="1" dirty="0">
                        <a:effectLst/>
                        <a:latin typeface="+mj-lt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sz="1200" spc="-25" dirty="0">
                          <a:effectLst/>
                          <a:latin typeface="+mj-lt"/>
                        </a:rPr>
                        <a:t>트윈 서관</a:t>
                      </a:r>
                      <a:r>
                        <a:rPr lang="en-US" sz="1200" spc="-25" dirty="0">
                          <a:effectLst/>
                          <a:latin typeface="+mj-lt"/>
                        </a:rPr>
                        <a:t> 10F 2</a:t>
                      </a:r>
                      <a:r>
                        <a:rPr lang="ko-KR" sz="1200" spc="-25">
                          <a:effectLst/>
                          <a:latin typeface="+mj-lt"/>
                        </a:rPr>
                        <a:t>회의실</a:t>
                      </a:r>
                      <a:endParaRPr lang="ko-KR" sz="1200">
                        <a:effectLst/>
                        <a:latin typeface="+mj-lt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0892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sz="1200" b="1" spc="-25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</a:t>
                      </a:r>
                      <a:endParaRPr lang="ko-KR" sz="1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spc="-25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LGE: </a:t>
                      </a:r>
                      <a:r>
                        <a:rPr lang="ko-KR" altLang="ko-KR" sz="1200" kern="1200" spc="-25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한동길</a:t>
                      </a:r>
                      <a:r>
                        <a:rPr lang="en-US" altLang="ko-KR" sz="1200" kern="1200" spc="-25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B, </a:t>
                      </a:r>
                      <a:r>
                        <a:rPr lang="ko-KR" altLang="ko-KR" sz="1200" kern="1200" spc="-25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엄진현</a:t>
                      </a:r>
                      <a:r>
                        <a:rPr lang="en-US" altLang="ko-KR" sz="1200" kern="1200" spc="-25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B, </a:t>
                      </a:r>
                      <a:r>
                        <a:rPr lang="ko-KR" altLang="ko-KR" sz="1200" kern="1200" spc="-25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이천우</a:t>
                      </a:r>
                      <a:r>
                        <a:rPr lang="en-US" altLang="ko-KR" sz="1200" kern="1200" spc="-25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B, </a:t>
                      </a:r>
                      <a:r>
                        <a:rPr lang="ko-KR" altLang="ko-KR" sz="1200" kern="1200" spc="-25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이기량</a:t>
                      </a:r>
                      <a:r>
                        <a:rPr lang="en-US" altLang="ko-KR" sz="1200" kern="1200" spc="-25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B,  </a:t>
                      </a:r>
                      <a:r>
                        <a:rPr lang="ko-KR" altLang="ko-KR" sz="1200" kern="1200" spc="-25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서기봉</a:t>
                      </a:r>
                      <a:r>
                        <a:rPr lang="en-US" altLang="ko-KR" sz="1200" kern="1200" spc="-25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C, </a:t>
                      </a:r>
                      <a:r>
                        <a:rPr lang="ko-KR" altLang="ko-KR" sz="1200" kern="1200" spc="-25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김기정</a:t>
                      </a:r>
                      <a:r>
                        <a:rPr lang="en-US" altLang="ko-KR" sz="1200" kern="1200" spc="-25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  <a:endParaRPr lang="ko-KR" altLang="ko-KR" sz="1200" kern="120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spc="-25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LG CNS:</a:t>
                      </a:r>
                      <a:r>
                        <a:rPr lang="ko-KR" altLang="ko-KR" sz="1200" kern="1200" spc="-25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김정욱 위원</a:t>
                      </a:r>
                      <a:r>
                        <a:rPr lang="en-US" altLang="ko-KR" sz="1200" kern="1200" spc="-25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200" kern="1200" spc="-25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정후상</a:t>
                      </a:r>
                      <a:r>
                        <a:rPr lang="en-US" altLang="ko-KR" sz="1200" kern="1200" spc="-25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B, </a:t>
                      </a:r>
                      <a:r>
                        <a:rPr lang="ko-KR" altLang="ko-KR" sz="1200" kern="1200" spc="-25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조진희</a:t>
                      </a:r>
                      <a:r>
                        <a:rPr lang="en-US" altLang="ko-KR" sz="1200" kern="1200" spc="-25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B, </a:t>
                      </a:r>
                      <a:r>
                        <a:rPr lang="ko-KR" altLang="ko-KR" sz="1200" kern="1200" spc="-25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김광수</a:t>
                      </a:r>
                      <a:r>
                        <a:rPr lang="en-US" altLang="ko-KR" sz="1200" kern="1200" spc="-25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C, </a:t>
                      </a:r>
                      <a:r>
                        <a:rPr lang="ko-KR" altLang="ko-KR" sz="1200" kern="1200" spc="-25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정광훈</a:t>
                      </a:r>
                      <a:r>
                        <a:rPr lang="en-US" altLang="ko-KR" sz="1200" kern="1200" spc="-25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C, </a:t>
                      </a:r>
                      <a:r>
                        <a:rPr lang="ko-KR" altLang="ko-KR" sz="1200" kern="1200" spc="-25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이정혁</a:t>
                      </a:r>
                      <a:r>
                        <a:rPr lang="en-US" altLang="ko-KR" sz="1200" kern="1200" spc="-25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C, </a:t>
                      </a:r>
                      <a:r>
                        <a:rPr lang="ko-KR" altLang="ko-KR" sz="1200" kern="1200" spc="-25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이범규</a:t>
                      </a:r>
                      <a:r>
                        <a:rPr lang="en-US" altLang="ko-KR" sz="1200" kern="1200" spc="-25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C, </a:t>
                      </a:r>
                      <a:r>
                        <a:rPr lang="ko-KR" altLang="ko-KR" sz="1200" kern="1200" spc="-25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이수미</a:t>
                      </a:r>
                      <a:r>
                        <a:rPr lang="en-US" altLang="ko-KR" sz="1200" kern="1200" spc="-25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</a:t>
                      </a:r>
                      <a:endParaRPr lang="ko-KR" altLang="ko-KR" sz="1200" kern="120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13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sz="1200" b="1" spc="-25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 작성자</a:t>
                      </a:r>
                      <a:endParaRPr lang="ko-KR" sz="1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LGCNS 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이수미 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3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주요 협의 내용</a:t>
                      </a:r>
                      <a:endParaRPr lang="ko-KR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ko-KR" sz="1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리포트가 중복되는 것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별개로 보고자 하는 것 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NPT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Coverage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후 향후 방향성결정</a:t>
                      </a:r>
                    </a:p>
                    <a:p>
                      <a:pPr marL="171450" indent="-17145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DW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모든 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 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계산한다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향후 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NPT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데이터를 제공해 줄 수 있도록 구성한다 </a:t>
                      </a:r>
                      <a:endParaRPr lang="en-US" altLang="ko-KR" sz="12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GAP 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후 방향성 결정함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8417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Item</a:t>
                      </a:r>
                      <a:endParaRPr lang="ko-KR" altLang="ko-KR" sz="1200" kern="120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ko-KR" sz="1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분석된 요구사항과 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NPT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와의 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GAP 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지표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관점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– 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구매분석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 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정광훈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C(12/04)</a:t>
                      </a:r>
                    </a:p>
                    <a:p>
                      <a:pPr marL="171450" indent="-17145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NPT 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접속 정보 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2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김광수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C(12/03)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대상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AS-IS</a:t>
            </a:r>
            <a:r>
              <a:rPr lang="ko-KR" altLang="en-US" smtClean="0"/>
              <a:t>의</a:t>
            </a:r>
            <a:r>
              <a:rPr lang="en-US" altLang="ko-KR" dirty="0" smtClean="0"/>
              <a:t> </a:t>
            </a:r>
            <a:r>
              <a:rPr lang="ko-KR" altLang="en-US" smtClean="0"/>
              <a:t>문제점을 해결하고 향후 변경된 지표</a:t>
            </a:r>
            <a:r>
              <a:rPr lang="en-US" altLang="ko-KR" dirty="0" smtClean="0"/>
              <a:t>, </a:t>
            </a:r>
            <a:r>
              <a:rPr lang="ko-KR" altLang="en-US" smtClean="0"/>
              <a:t>보고서</a:t>
            </a:r>
            <a:r>
              <a:rPr lang="en-US" altLang="ko-KR" dirty="0" smtClean="0"/>
              <a:t>, </a:t>
            </a:r>
            <a:r>
              <a:rPr lang="ko-KR" altLang="en-US" smtClean="0"/>
              <a:t>관점에 대한 관리를 위하여 분석대상의 명확화가 필요함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 bwMode="auto">
          <a:xfrm>
            <a:off x="273050" y="1484824"/>
            <a:ext cx="5722493" cy="360000"/>
            <a:chOff x="229226" y="1563508"/>
            <a:chExt cx="9448174" cy="360000"/>
          </a:xfrm>
        </p:grpSpPr>
        <p:sp>
          <p:nvSpPr>
            <p:cNvPr id="5" name="Rectangle 39"/>
            <p:cNvSpPr/>
            <p:nvPr>
              <p:custDataLst>
                <p:tags r:id="rId2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분석 대상 선정</a:t>
              </a:r>
              <a:endParaRPr kumimoji="1" lang="en-US" sz="1400" b="1" kern="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그룹 74"/>
          <p:cNvGrpSpPr/>
          <p:nvPr/>
        </p:nvGrpSpPr>
        <p:grpSpPr bwMode="auto">
          <a:xfrm>
            <a:off x="6097436" y="1484824"/>
            <a:ext cx="3536084" cy="360000"/>
            <a:chOff x="229226" y="1563508"/>
            <a:chExt cx="9448174" cy="360000"/>
          </a:xfrm>
        </p:grpSpPr>
        <p:sp>
          <p:nvSpPr>
            <p:cNvPr id="76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smtClean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내용</a:t>
              </a:r>
              <a:endParaRPr kumimoji="1" lang="en-US" sz="1400" b="1" kern="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직사각형 8"/>
          <p:cNvSpPr/>
          <p:nvPr/>
        </p:nvSpPr>
        <p:spPr bwMode="auto">
          <a:xfrm>
            <a:off x="1856656" y="2204824"/>
            <a:ext cx="3816424" cy="42483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2504728" y="2852936"/>
            <a:ext cx="2420306" cy="360025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2779786" y="3738122"/>
            <a:ext cx="1970164" cy="2715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 rot="19963848">
            <a:off x="3178922" y="4736507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NPT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44488" y="2204824"/>
            <a:ext cx="1224136" cy="42483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4488" y="1935273"/>
            <a:ext cx="122413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R="0" indent="0" algn="ctr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b="1" dirty="0">
                <a:solidFill>
                  <a:schemeClr val="tx1"/>
                </a:solidFill>
              </a:rPr>
              <a:t>사용자 계층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443667" y="2678432"/>
            <a:ext cx="1048754" cy="105969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임원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계층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 bwMode="auto">
          <a:xfrm>
            <a:off x="443667" y="3953816"/>
            <a:ext cx="1048754" cy="105969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POWER</a:t>
            </a:r>
            <a:b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계층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443667" y="5229200"/>
            <a:ext cx="1048754" cy="10596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일반사용자 계층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856656" y="1920496"/>
            <a:ext cx="38164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R="0" indent="0" algn="ctr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b="1" dirty="0" smtClean="0">
                <a:solidFill>
                  <a:schemeClr val="tx1"/>
                </a:solidFill>
              </a:rPr>
              <a:t>검토 대상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354960">
            <a:off x="3652327" y="498452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EDW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 rot="20787095">
            <a:off x="3165057" y="5613457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PU-SIS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108" name="TextBox 107"/>
          <p:cNvSpPr txBox="1"/>
          <p:nvPr/>
        </p:nvSpPr>
        <p:spPr>
          <a:xfrm rot="1354960">
            <a:off x="3953650" y="573673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ARS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24579" y="3838882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기존시스템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smtClean="0">
                <a:latin typeface="+mn-ea"/>
              </a:rPr>
              <a:t>검토사항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85699" y="296768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구매 업무 개선을 통해 도출된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smtClean="0">
                <a:latin typeface="+mn-ea"/>
              </a:rPr>
              <a:t>지표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관점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smtClean="0">
                <a:latin typeface="+mn-ea"/>
              </a:rPr>
              <a:t>보고서및 분석내용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….</a:t>
            </a:r>
            <a:r>
              <a:rPr lang="ko-KR" altLang="en-US" sz="120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16" name="이등변 삼각형 15"/>
          <p:cNvSpPr/>
          <p:nvPr/>
        </p:nvSpPr>
        <p:spPr bwMode="auto">
          <a:xfrm rot="5400000">
            <a:off x="4051014" y="4172779"/>
            <a:ext cx="3810185" cy="422037"/>
          </a:xfrm>
          <a:prstGeom prst="triangl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61126" y="6045840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…</a:t>
            </a:r>
            <a:endParaRPr lang="ko-KR" altLang="en-US" sz="1200" dirty="0" err="1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60118" y="2037876"/>
            <a:ext cx="35541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n-ea"/>
              </a:rPr>
              <a:t>기존 구매업무 분석방식의 문제점을 확인하고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smtClean="0">
                <a:latin typeface="+mn-ea"/>
              </a:rPr>
              <a:t>해결방안을 도출하기 </a:t>
            </a:r>
            <a:r>
              <a:rPr lang="en-US" altLang="ko-KR" sz="1200" dirty="0" smtClean="0">
                <a:latin typeface="+mn-ea"/>
              </a:rPr>
              <a:t>AS-IS </a:t>
            </a:r>
            <a:r>
              <a:rPr lang="ko-KR" altLang="en-US" sz="1200" smtClean="0">
                <a:latin typeface="+mn-ea"/>
              </a:rPr>
              <a:t>구매분석관련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smtClean="0">
                <a:latin typeface="+mn-ea"/>
              </a:rPr>
              <a:t>시스템 조사및 분석수행중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 smtClean="0">
                <a:latin typeface="+mn-ea"/>
              </a:rPr>
              <a:t>구매개선 </a:t>
            </a:r>
            <a:r>
              <a:rPr lang="en-US" altLang="ko-KR" sz="1200" dirty="0" smtClean="0">
                <a:latin typeface="+mn-ea"/>
              </a:rPr>
              <a:t>TASK</a:t>
            </a:r>
            <a:r>
              <a:rPr lang="ko-KR" altLang="en-US" sz="1200" smtClean="0">
                <a:latin typeface="+mn-ea"/>
              </a:rPr>
              <a:t>를 통하여 도출될 분석지표및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ko-KR" altLang="en-US" sz="1200" smtClean="0">
                <a:latin typeface="+mn-ea"/>
              </a:rPr>
              <a:t>업무변화 내용 확인 필요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smtClean="0">
                <a:latin typeface="+mn-ea"/>
              </a:rPr>
              <a:t>분석대상에서 </a:t>
            </a:r>
            <a:r>
              <a:rPr lang="ko-KR" altLang="en-US" sz="1200" dirty="0" smtClean="0">
                <a:latin typeface="+mn-ea"/>
              </a:rPr>
              <a:t>빠진 내용이나 부문들에 대한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Comment)</a:t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en-US" altLang="ko-KR" sz="120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o-KR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63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분석방법 </a:t>
            </a:r>
            <a:r>
              <a:rPr lang="en-US" altLang="ko-KR" dirty="0" smtClean="0"/>
              <a:t>(</a:t>
            </a:r>
            <a:r>
              <a:rPr lang="ko-KR" altLang="en-US"/>
              <a:t>지표</a:t>
            </a:r>
            <a:r>
              <a:rPr lang="en-US" altLang="ko-KR" dirty="0"/>
              <a:t>/</a:t>
            </a:r>
            <a:r>
              <a:rPr lang="ko-KR" altLang="en-US"/>
              <a:t>리포트 표준화 추진 </a:t>
            </a:r>
            <a:r>
              <a:rPr lang="ko-KR" altLang="en-US" smtClean="0"/>
              <a:t>절차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지표</a:t>
            </a:r>
            <a:r>
              <a:rPr lang="en-US" altLang="ko-KR" dirty="0"/>
              <a:t>/</a:t>
            </a:r>
            <a:r>
              <a:rPr lang="ko-KR" altLang="en-US"/>
              <a:t>리포트 선정 및 지표</a:t>
            </a:r>
            <a:r>
              <a:rPr lang="en-US" altLang="ko-KR" dirty="0"/>
              <a:t>/</a:t>
            </a:r>
            <a:r>
              <a:rPr lang="ko-KR" altLang="en-US"/>
              <a:t>리포트 표준화와 이에 대한 구현 가능성 검토를 통해 요구 사항을 확정함</a:t>
            </a:r>
            <a:endParaRPr lang="ko-KR" altLang="en-US" dirty="0"/>
          </a:p>
        </p:txBody>
      </p:sp>
      <p:sp>
        <p:nvSpPr>
          <p:cNvPr id="4" name="AutoShape 30"/>
          <p:cNvSpPr>
            <a:spLocks noChangeArrowheads="1"/>
          </p:cNvSpPr>
          <p:nvPr/>
        </p:nvSpPr>
        <p:spPr bwMode="auto">
          <a:xfrm>
            <a:off x="668338" y="1484313"/>
            <a:ext cx="2081212" cy="547687"/>
          </a:xfrm>
          <a:prstGeom prst="homePlate">
            <a:avLst>
              <a:gd name="adj" fmla="val 41413"/>
            </a:avLst>
          </a:prstGeom>
          <a:solidFill>
            <a:srgbClr val="666699"/>
          </a:solidFill>
          <a:ln>
            <a:noFill/>
          </a:ln>
          <a:effectLst>
            <a:prstShdw prst="shdw17" dist="17961" dir="2700000">
              <a:srgbClr val="3D3D5C"/>
            </a:prst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6666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1pPr>
            <a:lvl2pPr marL="742950" indent="-285750"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2pPr>
            <a:lvl3pPr marL="1143000" indent="-228600"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3pPr>
            <a:lvl4pPr marL="1600200" indent="-228600"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4pPr>
            <a:lvl5pPr marL="2057400" indent="-228600"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ko-KR" sz="1200" b="1">
                <a:solidFill>
                  <a:schemeClr val="bg1"/>
                </a:solidFill>
                <a:latin typeface="+mn-lt"/>
              </a:rPr>
              <a:t>1000</a:t>
            </a:r>
            <a:br>
              <a:rPr lang="en-US" altLang="ko-KR" sz="1200" b="1">
                <a:solidFill>
                  <a:schemeClr val="bg1"/>
                </a:solidFill>
                <a:latin typeface="+mn-lt"/>
              </a:rPr>
            </a:br>
            <a:r>
              <a:rPr lang="ko-KR" altLang="en-US" sz="1200" b="1">
                <a:solidFill>
                  <a:schemeClr val="bg1"/>
                </a:solidFill>
                <a:latin typeface="+mn-lt"/>
              </a:rPr>
              <a:t>지표</a:t>
            </a:r>
            <a:r>
              <a:rPr lang="en-US" altLang="ko-KR" sz="1200" b="1">
                <a:solidFill>
                  <a:schemeClr val="bg1"/>
                </a:solidFill>
                <a:latin typeface="+mn-lt"/>
              </a:rPr>
              <a:t>/</a:t>
            </a:r>
            <a:r>
              <a:rPr lang="ko-KR" altLang="en-US" sz="1200" b="1">
                <a:solidFill>
                  <a:schemeClr val="bg1"/>
                </a:solidFill>
                <a:latin typeface="+mn-lt"/>
              </a:rPr>
              <a:t>리포트 선정</a:t>
            </a:r>
          </a:p>
        </p:txBody>
      </p:sp>
      <p:sp>
        <p:nvSpPr>
          <p:cNvPr id="5" name="AutoShape 32"/>
          <p:cNvSpPr>
            <a:spLocks noChangeArrowheads="1"/>
          </p:cNvSpPr>
          <p:nvPr/>
        </p:nvSpPr>
        <p:spPr bwMode="auto">
          <a:xfrm>
            <a:off x="7151688" y="1484313"/>
            <a:ext cx="2085975" cy="547687"/>
          </a:xfrm>
          <a:prstGeom prst="homePlate">
            <a:avLst>
              <a:gd name="adj" fmla="val 41508"/>
            </a:avLst>
          </a:prstGeom>
          <a:solidFill>
            <a:srgbClr val="666699"/>
          </a:solidFill>
          <a:ln>
            <a:noFill/>
          </a:ln>
          <a:effectLst>
            <a:prstShdw prst="shdw17" dist="17961" dir="2700000">
              <a:srgbClr val="3D3D5C"/>
            </a:prst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6666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1pPr>
            <a:lvl2pPr marL="742950" indent="-285750"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2pPr>
            <a:lvl3pPr marL="1143000" indent="-228600"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3pPr>
            <a:lvl4pPr marL="1600200" indent="-228600"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4pPr>
            <a:lvl5pPr marL="2057400" indent="-228600"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ko-KR" sz="1200" b="1">
                <a:solidFill>
                  <a:schemeClr val="bg1"/>
                </a:solidFill>
                <a:latin typeface="+mn-lt"/>
              </a:rPr>
              <a:t>3000</a:t>
            </a:r>
            <a:br>
              <a:rPr lang="en-US" altLang="ko-KR" sz="1200" b="1">
                <a:solidFill>
                  <a:schemeClr val="bg1"/>
                </a:solidFill>
                <a:latin typeface="+mn-lt"/>
              </a:rPr>
            </a:br>
            <a:r>
              <a:rPr lang="ko-KR" altLang="en-US" sz="1200" b="1">
                <a:solidFill>
                  <a:schemeClr val="bg1"/>
                </a:solidFill>
                <a:latin typeface="+mn-lt"/>
              </a:rPr>
              <a:t>요구 사항 확정</a:t>
            </a:r>
          </a:p>
        </p:txBody>
      </p:sp>
      <p:sp>
        <p:nvSpPr>
          <p:cNvPr id="6" name="AutoShape 33"/>
          <p:cNvSpPr>
            <a:spLocks noChangeArrowheads="1"/>
          </p:cNvSpPr>
          <p:nvPr/>
        </p:nvSpPr>
        <p:spPr bwMode="auto">
          <a:xfrm>
            <a:off x="2811463" y="1484313"/>
            <a:ext cx="4283075" cy="547687"/>
          </a:xfrm>
          <a:prstGeom prst="homePlate">
            <a:avLst>
              <a:gd name="adj" fmla="val 51158"/>
            </a:avLst>
          </a:prstGeom>
          <a:solidFill>
            <a:srgbClr val="666699"/>
          </a:solidFill>
          <a:ln>
            <a:noFill/>
          </a:ln>
          <a:effectLst>
            <a:prstShdw prst="shdw17" dist="17961" dir="2700000">
              <a:srgbClr val="3D3D5C"/>
            </a:prst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6666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1pPr>
            <a:lvl2pPr marL="742950" indent="-285750"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2pPr>
            <a:lvl3pPr marL="1143000" indent="-228600"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3pPr>
            <a:lvl4pPr marL="1600200" indent="-228600"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4pPr>
            <a:lvl5pPr marL="2057400" indent="-228600"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ko-KR" sz="1200" b="1">
                <a:solidFill>
                  <a:schemeClr val="bg1"/>
                </a:solidFill>
                <a:latin typeface="+mn-lt"/>
              </a:rPr>
              <a:t>2000</a:t>
            </a:r>
            <a:br>
              <a:rPr lang="en-US" altLang="ko-KR" sz="1200" b="1">
                <a:solidFill>
                  <a:schemeClr val="bg1"/>
                </a:solidFill>
                <a:latin typeface="+mn-lt"/>
              </a:rPr>
            </a:br>
            <a:r>
              <a:rPr lang="ko-KR" altLang="en-US" sz="1200" b="1">
                <a:solidFill>
                  <a:schemeClr val="bg1"/>
                </a:solidFill>
                <a:latin typeface="+mn-lt"/>
              </a:rPr>
              <a:t>지표</a:t>
            </a:r>
            <a:r>
              <a:rPr lang="en-US" altLang="ko-KR" sz="1200" b="1">
                <a:solidFill>
                  <a:schemeClr val="bg1"/>
                </a:solidFill>
                <a:latin typeface="+mn-lt"/>
              </a:rPr>
              <a:t>/</a:t>
            </a:r>
            <a:r>
              <a:rPr lang="ko-KR" altLang="en-US" sz="1200" b="1">
                <a:solidFill>
                  <a:schemeClr val="bg1"/>
                </a:solidFill>
                <a:latin typeface="+mn-lt"/>
              </a:rPr>
              <a:t>리포트 표준화</a:t>
            </a:r>
          </a:p>
        </p:txBody>
      </p:sp>
      <p:cxnSp>
        <p:nvCxnSpPr>
          <p:cNvPr id="7" name="AutoShape 74"/>
          <p:cNvCxnSpPr>
            <a:cxnSpLocks noChangeShapeType="1"/>
            <a:stCxn id="37" idx="2"/>
            <a:endCxn id="48" idx="0"/>
          </p:cNvCxnSpPr>
          <p:nvPr/>
        </p:nvCxnSpPr>
        <p:spPr bwMode="auto">
          <a:xfrm rot="5400000">
            <a:off x="1507331" y="3940969"/>
            <a:ext cx="18573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81"/>
          <p:cNvCxnSpPr>
            <a:cxnSpLocks noChangeShapeType="1"/>
            <a:stCxn id="53" idx="3"/>
            <a:endCxn id="28" idx="1"/>
          </p:cNvCxnSpPr>
          <p:nvPr/>
        </p:nvCxnSpPr>
        <p:spPr bwMode="auto">
          <a:xfrm flipV="1">
            <a:off x="4700588" y="2408238"/>
            <a:ext cx="469900" cy="18605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96"/>
          <p:cNvCxnSpPr>
            <a:cxnSpLocks noChangeShapeType="1"/>
            <a:stCxn id="48" idx="3"/>
            <a:endCxn id="33" idx="1"/>
          </p:cNvCxnSpPr>
          <p:nvPr/>
        </p:nvCxnSpPr>
        <p:spPr bwMode="auto">
          <a:xfrm flipV="1">
            <a:off x="2427288" y="2408238"/>
            <a:ext cx="619125" cy="18605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06"/>
          <p:cNvCxnSpPr>
            <a:cxnSpLocks noChangeShapeType="1"/>
            <a:stCxn id="42" idx="2"/>
            <a:endCxn id="53" idx="0"/>
          </p:cNvCxnSpPr>
          <p:nvPr/>
        </p:nvCxnSpPr>
        <p:spPr bwMode="auto">
          <a:xfrm rot="5400000">
            <a:off x="3779837" y="3940176"/>
            <a:ext cx="1873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13"/>
          <p:cNvCxnSpPr>
            <a:cxnSpLocks noChangeShapeType="1"/>
            <a:stCxn id="17" idx="2"/>
            <a:endCxn id="38" idx="0"/>
          </p:cNvCxnSpPr>
          <p:nvPr/>
        </p:nvCxnSpPr>
        <p:spPr bwMode="auto">
          <a:xfrm rot="5400000">
            <a:off x="1485106" y="3010694"/>
            <a:ext cx="2301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18"/>
          <p:cNvCxnSpPr>
            <a:cxnSpLocks noChangeShapeType="1"/>
            <a:stCxn id="32" idx="2"/>
          </p:cNvCxnSpPr>
          <p:nvPr/>
        </p:nvCxnSpPr>
        <p:spPr bwMode="auto">
          <a:xfrm rot="5400000">
            <a:off x="3762375" y="3006725"/>
            <a:ext cx="2222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22"/>
          <p:cNvCxnSpPr>
            <a:cxnSpLocks noChangeShapeType="1"/>
            <a:stCxn id="32" idx="2"/>
            <a:endCxn id="43" idx="0"/>
          </p:cNvCxnSpPr>
          <p:nvPr/>
        </p:nvCxnSpPr>
        <p:spPr bwMode="auto">
          <a:xfrm rot="5400000">
            <a:off x="3758406" y="3010694"/>
            <a:ext cx="2301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3"/>
          <p:cNvCxnSpPr>
            <a:cxnSpLocks noChangeShapeType="1"/>
            <a:stCxn id="28" idx="3"/>
            <a:endCxn id="23" idx="1"/>
          </p:cNvCxnSpPr>
          <p:nvPr/>
        </p:nvCxnSpPr>
        <p:spPr bwMode="auto">
          <a:xfrm>
            <a:off x="6824663" y="2408238"/>
            <a:ext cx="4349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oup 144"/>
          <p:cNvGrpSpPr>
            <a:grpSpLocks/>
          </p:cNvGrpSpPr>
          <p:nvPr/>
        </p:nvGrpSpPr>
        <p:grpSpPr bwMode="auto">
          <a:xfrm>
            <a:off x="698500" y="2095500"/>
            <a:ext cx="1728788" cy="800100"/>
            <a:chOff x="353" y="1497"/>
            <a:chExt cx="1232" cy="504"/>
          </a:xfrm>
        </p:grpSpPr>
        <p:grpSp>
          <p:nvGrpSpPr>
            <p:cNvPr id="16" name="Group 34"/>
            <p:cNvGrpSpPr>
              <a:grpSpLocks/>
            </p:cNvGrpSpPr>
            <p:nvPr/>
          </p:nvGrpSpPr>
          <p:grpSpPr bwMode="auto">
            <a:xfrm>
              <a:off x="353" y="1497"/>
              <a:ext cx="1232" cy="345"/>
              <a:chOff x="3160" y="1836"/>
              <a:chExt cx="885" cy="465"/>
            </a:xfrm>
          </p:grpSpPr>
          <p:sp>
            <p:nvSpPr>
              <p:cNvPr id="18" name="Rectangle 35"/>
              <p:cNvSpPr>
                <a:spLocks noChangeArrowheads="1"/>
              </p:cNvSpPr>
              <p:nvPr/>
            </p:nvSpPr>
            <p:spPr bwMode="auto">
              <a:xfrm>
                <a:off x="3198" y="1902"/>
                <a:ext cx="847" cy="399"/>
              </a:xfrm>
              <a:prstGeom prst="rect">
                <a:avLst/>
              </a:prstGeom>
              <a:noFill/>
              <a:ln w="12700" algn="ctr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140000"/>
                  </a:lnSpc>
                  <a:defRPr kumimoji="1" sz="1600" b="1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473075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949325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fontAlgn="ctr">
                  <a:lnSpc>
                    <a:spcPct val="100000"/>
                  </a:lnSpc>
                </a:pPr>
                <a:r>
                  <a:rPr lang="ko-KR" altLang="en-US" sz="1000" dirty="0">
                    <a:latin typeface="+mn-lt"/>
                  </a:rPr>
                  <a:t>지표</a:t>
                </a:r>
                <a:r>
                  <a:rPr lang="en-US" altLang="ko-KR" sz="1000" dirty="0">
                    <a:latin typeface="+mn-lt"/>
                  </a:rPr>
                  <a:t>/</a:t>
                </a:r>
                <a:r>
                  <a:rPr lang="ko-KR" altLang="en-US" sz="1000" dirty="0">
                    <a:latin typeface="+mn-lt"/>
                  </a:rPr>
                  <a:t>리포트 취합 및 정리</a:t>
                </a:r>
                <a:endParaRPr lang="ko-KR" altLang="en-US" sz="1000" b="0" dirty="0">
                  <a:latin typeface="+mn-lt"/>
                </a:endParaRPr>
              </a:p>
            </p:txBody>
          </p:sp>
          <p:sp>
            <p:nvSpPr>
              <p:cNvPr id="19" name="Rectangle 36"/>
              <p:cNvSpPr>
                <a:spLocks noChangeArrowheads="1"/>
              </p:cNvSpPr>
              <p:nvPr/>
            </p:nvSpPr>
            <p:spPr bwMode="auto">
              <a:xfrm>
                <a:off x="3160" y="1836"/>
                <a:ext cx="200" cy="137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1pPr>
                <a:lvl2pPr marL="742950" indent="-28575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2pPr>
                <a:lvl3pPr marL="11430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3pPr>
                <a:lvl4pPr marL="16002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4pPr>
                <a:lvl5pPr marL="20574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9pPr>
              </a:lstStyle>
              <a:p>
                <a:pPr algn="ctr" eaLnBrk="1" latinLnBrk="1" hangingPunct="1">
                  <a:lnSpc>
                    <a:spcPct val="100000"/>
                  </a:lnSpc>
                  <a:buFontTx/>
                  <a:buNone/>
                </a:pPr>
                <a:r>
                  <a:rPr lang="en-US" altLang="ko-KR" sz="800" b="1">
                    <a:solidFill>
                      <a:schemeClr val="bg1"/>
                    </a:solidFill>
                    <a:latin typeface="+mn-lt"/>
                  </a:rPr>
                  <a:t>1100</a:t>
                </a:r>
              </a:p>
            </p:txBody>
          </p:sp>
        </p:grpSp>
        <p:sp>
          <p:nvSpPr>
            <p:cNvPr id="17" name="Rectangle 130"/>
            <p:cNvSpPr>
              <a:spLocks noChangeArrowheads="1"/>
            </p:cNvSpPr>
            <p:nvPr/>
          </p:nvSpPr>
          <p:spPr bwMode="auto">
            <a:xfrm>
              <a:off x="406" y="1842"/>
              <a:ext cx="1179" cy="159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lnSpc>
                  <a:spcPct val="140000"/>
                </a:lnSpc>
                <a:defRPr kumimoji="1" sz="1600" b="1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1pPr>
              <a:lvl2pPr marL="473075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949325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ctr">
                <a:lnSpc>
                  <a:spcPct val="100000"/>
                </a:lnSpc>
              </a:pPr>
              <a:r>
                <a:rPr lang="ko-KR" altLang="ko-KR" sz="900" b="0">
                  <a:latin typeface="+mn-lt"/>
                </a:rPr>
                <a:t>지표/리포트 표준화 Task</a:t>
              </a:r>
              <a:endParaRPr lang="en-US" altLang="ko-KR" sz="900" b="0">
                <a:latin typeface="+mn-lt"/>
              </a:endParaRPr>
            </a:p>
          </p:txBody>
        </p:sp>
      </p:grpSp>
      <p:grpSp>
        <p:nvGrpSpPr>
          <p:cNvPr id="20" name="Group 170"/>
          <p:cNvGrpSpPr>
            <a:grpSpLocks/>
          </p:cNvGrpSpPr>
          <p:nvPr/>
        </p:nvGrpSpPr>
        <p:grpSpPr bwMode="auto">
          <a:xfrm>
            <a:off x="7185025" y="2095500"/>
            <a:ext cx="1728788" cy="800100"/>
            <a:chOff x="4549" y="1497"/>
            <a:chExt cx="1089" cy="504"/>
          </a:xfrm>
        </p:grpSpPr>
        <p:grpSp>
          <p:nvGrpSpPr>
            <p:cNvPr id="21" name="Group 55"/>
            <p:cNvGrpSpPr>
              <a:grpSpLocks/>
            </p:cNvGrpSpPr>
            <p:nvPr/>
          </p:nvGrpSpPr>
          <p:grpSpPr bwMode="auto">
            <a:xfrm>
              <a:off x="4549" y="1497"/>
              <a:ext cx="1089" cy="345"/>
              <a:chOff x="3160" y="1836"/>
              <a:chExt cx="885" cy="465"/>
            </a:xfrm>
          </p:grpSpPr>
          <p:sp>
            <p:nvSpPr>
              <p:cNvPr id="23" name="Rectangle 56"/>
              <p:cNvSpPr>
                <a:spLocks noChangeArrowheads="1"/>
              </p:cNvSpPr>
              <p:nvPr/>
            </p:nvSpPr>
            <p:spPr bwMode="auto">
              <a:xfrm>
                <a:off x="3198" y="1902"/>
                <a:ext cx="847" cy="399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140000"/>
                  </a:lnSpc>
                  <a:defRPr kumimoji="1" sz="1600" b="1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473075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949325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fontAlgn="ctr">
                  <a:lnSpc>
                    <a:spcPct val="100000"/>
                  </a:lnSpc>
                </a:pPr>
                <a:r>
                  <a:rPr lang="ko-KR" altLang="en-US" sz="1000">
                    <a:latin typeface="+mn-lt"/>
                  </a:rPr>
                  <a:t>요구 사항 정의 및 확정</a:t>
                </a:r>
              </a:p>
            </p:txBody>
          </p:sp>
          <p:sp>
            <p:nvSpPr>
              <p:cNvPr id="24" name="Rectangle 57"/>
              <p:cNvSpPr>
                <a:spLocks noChangeArrowheads="1"/>
              </p:cNvSpPr>
              <p:nvPr/>
            </p:nvSpPr>
            <p:spPr bwMode="auto">
              <a:xfrm>
                <a:off x="3160" y="1836"/>
                <a:ext cx="200" cy="137"/>
              </a:xfrm>
              <a:prstGeom prst="rect">
                <a:avLst/>
              </a:prstGeom>
              <a:solidFill>
                <a:schemeClr val="bg2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1pPr>
                <a:lvl2pPr marL="742950" indent="-28575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2pPr>
                <a:lvl3pPr marL="11430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3pPr>
                <a:lvl4pPr marL="16002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4pPr>
                <a:lvl5pPr marL="20574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9pPr>
              </a:lstStyle>
              <a:p>
                <a:pPr algn="ctr" eaLnBrk="1" latinLnBrk="1" hangingPunct="1">
                  <a:lnSpc>
                    <a:spcPct val="100000"/>
                  </a:lnSpc>
                  <a:buFontTx/>
                  <a:buNone/>
                </a:pPr>
                <a:r>
                  <a:rPr lang="en-US" altLang="ko-KR" sz="800" b="1">
                    <a:solidFill>
                      <a:schemeClr val="bg1"/>
                    </a:solidFill>
                    <a:latin typeface="+mn-lt"/>
                  </a:rPr>
                  <a:t>3100</a:t>
                </a:r>
              </a:p>
            </p:txBody>
          </p:sp>
        </p:grpSp>
        <p:sp>
          <p:nvSpPr>
            <p:cNvPr id="22" name="Rectangle 133"/>
            <p:cNvSpPr>
              <a:spLocks noChangeArrowheads="1"/>
            </p:cNvSpPr>
            <p:nvPr/>
          </p:nvSpPr>
          <p:spPr bwMode="auto">
            <a:xfrm>
              <a:off x="4596" y="1842"/>
              <a:ext cx="1042" cy="15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lnSpc>
                  <a:spcPct val="140000"/>
                </a:lnSpc>
                <a:defRPr kumimoji="1" sz="1600" b="1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1pPr>
              <a:lvl2pPr marL="473075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949325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ctr">
                <a:lnSpc>
                  <a:spcPct val="100000"/>
                </a:lnSpc>
              </a:pPr>
              <a:r>
                <a:rPr lang="ko-KR" altLang="ko-KR" sz="900" b="0">
                  <a:latin typeface="+mn-lt"/>
                </a:rPr>
                <a:t>지표/리포트 표준화 Task</a:t>
              </a:r>
              <a:endParaRPr lang="en-US" altLang="ko-KR" sz="900" b="0">
                <a:latin typeface="+mn-lt"/>
              </a:endParaRPr>
            </a:p>
          </p:txBody>
        </p:sp>
      </p:grpSp>
      <p:grpSp>
        <p:nvGrpSpPr>
          <p:cNvPr id="25" name="Group 146"/>
          <p:cNvGrpSpPr>
            <a:grpSpLocks/>
          </p:cNvGrpSpPr>
          <p:nvPr/>
        </p:nvGrpSpPr>
        <p:grpSpPr bwMode="auto">
          <a:xfrm>
            <a:off x="5095875" y="2095500"/>
            <a:ext cx="1728788" cy="800100"/>
            <a:chOff x="3135" y="1497"/>
            <a:chExt cx="1232" cy="504"/>
          </a:xfrm>
        </p:grpSpPr>
        <p:grpSp>
          <p:nvGrpSpPr>
            <p:cNvPr id="26" name="Group 107"/>
            <p:cNvGrpSpPr>
              <a:grpSpLocks/>
            </p:cNvGrpSpPr>
            <p:nvPr/>
          </p:nvGrpSpPr>
          <p:grpSpPr bwMode="auto">
            <a:xfrm>
              <a:off x="3135" y="1497"/>
              <a:ext cx="1232" cy="345"/>
              <a:chOff x="3160" y="1836"/>
              <a:chExt cx="885" cy="465"/>
            </a:xfrm>
          </p:grpSpPr>
          <p:sp>
            <p:nvSpPr>
              <p:cNvPr id="28" name="Rectangle 108"/>
              <p:cNvSpPr>
                <a:spLocks noChangeArrowheads="1"/>
              </p:cNvSpPr>
              <p:nvPr/>
            </p:nvSpPr>
            <p:spPr bwMode="auto">
              <a:xfrm>
                <a:off x="3198" y="1902"/>
                <a:ext cx="847" cy="399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140000"/>
                  </a:lnSpc>
                  <a:defRPr kumimoji="1" sz="1600" b="1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473075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949325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fontAlgn="ctr">
                  <a:lnSpc>
                    <a:spcPct val="100000"/>
                  </a:lnSpc>
                </a:pPr>
                <a:r>
                  <a:rPr lang="ko-KR" altLang="en-US" sz="1000">
                    <a:latin typeface="+mn-lt"/>
                  </a:rPr>
                  <a:t>표준화 검토 및 확정</a:t>
                </a:r>
              </a:p>
            </p:txBody>
          </p:sp>
          <p:sp>
            <p:nvSpPr>
              <p:cNvPr id="29" name="Rectangle 109"/>
              <p:cNvSpPr>
                <a:spLocks noChangeArrowheads="1"/>
              </p:cNvSpPr>
              <p:nvPr/>
            </p:nvSpPr>
            <p:spPr bwMode="auto">
              <a:xfrm>
                <a:off x="3160" y="1836"/>
                <a:ext cx="200" cy="137"/>
              </a:xfrm>
              <a:prstGeom prst="rect">
                <a:avLst/>
              </a:prstGeom>
              <a:solidFill>
                <a:schemeClr val="bg2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1pPr>
                <a:lvl2pPr marL="742950" indent="-28575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2pPr>
                <a:lvl3pPr marL="11430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3pPr>
                <a:lvl4pPr marL="16002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4pPr>
                <a:lvl5pPr marL="20574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9pPr>
              </a:lstStyle>
              <a:p>
                <a:pPr algn="ctr" eaLnBrk="1" latinLnBrk="1" hangingPunct="1">
                  <a:lnSpc>
                    <a:spcPct val="100000"/>
                  </a:lnSpc>
                  <a:buFontTx/>
                  <a:buNone/>
                </a:pPr>
                <a:r>
                  <a:rPr lang="en-US" altLang="ko-KR" sz="800" b="1">
                    <a:solidFill>
                      <a:schemeClr val="bg1"/>
                    </a:solidFill>
                    <a:latin typeface="+mn-lt"/>
                  </a:rPr>
                  <a:t>2400</a:t>
                </a:r>
              </a:p>
            </p:txBody>
          </p:sp>
        </p:grpSp>
        <p:sp>
          <p:nvSpPr>
            <p:cNvPr id="27" name="Rectangle 136"/>
            <p:cNvSpPr>
              <a:spLocks noChangeArrowheads="1"/>
            </p:cNvSpPr>
            <p:nvPr/>
          </p:nvSpPr>
          <p:spPr bwMode="auto">
            <a:xfrm>
              <a:off x="3188" y="1842"/>
              <a:ext cx="1179" cy="15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lnSpc>
                  <a:spcPct val="140000"/>
                </a:lnSpc>
                <a:defRPr kumimoji="1" sz="1600" b="1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1pPr>
              <a:lvl2pPr marL="473075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949325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ctr">
                <a:lnSpc>
                  <a:spcPct val="100000"/>
                </a:lnSpc>
              </a:pPr>
              <a:r>
                <a:rPr lang="en-US" altLang="ko-KR" sz="900" b="0">
                  <a:latin typeface="+mn-lt"/>
                </a:rPr>
                <a:t>Review Board</a:t>
              </a:r>
            </a:p>
          </p:txBody>
        </p:sp>
      </p:grpSp>
      <p:grpSp>
        <p:nvGrpSpPr>
          <p:cNvPr id="30" name="Group 147"/>
          <p:cNvGrpSpPr>
            <a:grpSpLocks/>
          </p:cNvGrpSpPr>
          <p:nvPr/>
        </p:nvGrpSpPr>
        <p:grpSpPr bwMode="auto">
          <a:xfrm>
            <a:off x="2971800" y="2095500"/>
            <a:ext cx="1728788" cy="800100"/>
            <a:chOff x="1768" y="1497"/>
            <a:chExt cx="1232" cy="504"/>
          </a:xfrm>
        </p:grpSpPr>
        <p:grpSp>
          <p:nvGrpSpPr>
            <p:cNvPr id="31" name="Group 115"/>
            <p:cNvGrpSpPr>
              <a:grpSpLocks/>
            </p:cNvGrpSpPr>
            <p:nvPr/>
          </p:nvGrpSpPr>
          <p:grpSpPr bwMode="auto">
            <a:xfrm>
              <a:off x="1768" y="1497"/>
              <a:ext cx="1232" cy="345"/>
              <a:chOff x="3160" y="1836"/>
              <a:chExt cx="885" cy="465"/>
            </a:xfrm>
          </p:grpSpPr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3198" y="1902"/>
                <a:ext cx="847" cy="399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140000"/>
                  </a:lnSpc>
                  <a:defRPr kumimoji="1" sz="1600" b="1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473075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949325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fontAlgn="ctr">
                  <a:lnSpc>
                    <a:spcPct val="100000"/>
                  </a:lnSpc>
                </a:pPr>
                <a:r>
                  <a:rPr lang="ko-KR" altLang="en-US" sz="1000">
                    <a:latin typeface="+mn-lt"/>
                  </a:rPr>
                  <a:t>지표</a:t>
                </a:r>
                <a:r>
                  <a:rPr lang="en-US" altLang="ko-KR" sz="1000">
                    <a:latin typeface="+mn-lt"/>
                  </a:rPr>
                  <a:t>/</a:t>
                </a:r>
                <a:r>
                  <a:rPr lang="ko-KR" altLang="en-US" sz="1000">
                    <a:latin typeface="+mn-lt"/>
                  </a:rPr>
                  <a:t>리포트 분석</a:t>
                </a:r>
              </a:p>
            </p:txBody>
          </p:sp>
          <p:sp>
            <p:nvSpPr>
              <p:cNvPr id="34" name="Rectangle 117"/>
              <p:cNvSpPr>
                <a:spLocks noChangeArrowheads="1"/>
              </p:cNvSpPr>
              <p:nvPr/>
            </p:nvSpPr>
            <p:spPr bwMode="auto">
              <a:xfrm>
                <a:off x="3160" y="1836"/>
                <a:ext cx="200" cy="137"/>
              </a:xfrm>
              <a:prstGeom prst="rect">
                <a:avLst/>
              </a:prstGeom>
              <a:solidFill>
                <a:schemeClr val="bg2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1pPr>
                <a:lvl2pPr marL="742950" indent="-28575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2pPr>
                <a:lvl3pPr marL="11430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3pPr>
                <a:lvl4pPr marL="16002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4pPr>
                <a:lvl5pPr marL="20574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9pPr>
              </a:lstStyle>
              <a:p>
                <a:pPr algn="ctr" eaLnBrk="1" latinLnBrk="1" hangingPunct="1">
                  <a:lnSpc>
                    <a:spcPct val="100000"/>
                  </a:lnSpc>
                  <a:buFontTx/>
                  <a:buNone/>
                </a:pPr>
                <a:r>
                  <a:rPr lang="en-US" altLang="ko-KR" sz="800" b="1">
                    <a:solidFill>
                      <a:schemeClr val="bg1"/>
                    </a:solidFill>
                    <a:latin typeface="+mn-lt"/>
                  </a:rPr>
                  <a:t>2100</a:t>
                </a:r>
              </a:p>
            </p:txBody>
          </p:sp>
        </p:grpSp>
        <p:sp>
          <p:nvSpPr>
            <p:cNvPr id="32" name="Rectangle 139"/>
            <p:cNvSpPr>
              <a:spLocks noChangeArrowheads="1"/>
            </p:cNvSpPr>
            <p:nvPr/>
          </p:nvSpPr>
          <p:spPr bwMode="auto">
            <a:xfrm>
              <a:off x="1821" y="1842"/>
              <a:ext cx="1179" cy="15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lnSpc>
                  <a:spcPct val="140000"/>
                </a:lnSpc>
                <a:defRPr kumimoji="1" sz="1600" b="1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1pPr>
              <a:lvl2pPr marL="473075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949325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ctr">
                <a:lnSpc>
                  <a:spcPct val="100000"/>
                </a:lnSpc>
              </a:pPr>
              <a:r>
                <a:rPr lang="ko-KR" altLang="ko-KR" sz="900" b="0">
                  <a:latin typeface="+mn-lt"/>
                </a:rPr>
                <a:t>지표/리포트 표준화 Task</a:t>
              </a:r>
              <a:endParaRPr lang="en-US" altLang="ko-KR" sz="900" b="0">
                <a:latin typeface="+mn-lt"/>
              </a:endParaRPr>
            </a:p>
          </p:txBody>
        </p:sp>
      </p:grpSp>
      <p:grpSp>
        <p:nvGrpSpPr>
          <p:cNvPr id="35" name="Group 169"/>
          <p:cNvGrpSpPr>
            <a:grpSpLocks/>
          </p:cNvGrpSpPr>
          <p:nvPr/>
        </p:nvGrpSpPr>
        <p:grpSpPr bwMode="auto">
          <a:xfrm>
            <a:off x="698500" y="3048000"/>
            <a:ext cx="1728788" cy="800100"/>
            <a:chOff x="353" y="2040"/>
            <a:chExt cx="1089" cy="504"/>
          </a:xfrm>
        </p:grpSpPr>
        <p:grpSp>
          <p:nvGrpSpPr>
            <p:cNvPr id="36" name="Group 110"/>
            <p:cNvGrpSpPr>
              <a:grpSpLocks/>
            </p:cNvGrpSpPr>
            <p:nvPr/>
          </p:nvGrpSpPr>
          <p:grpSpPr bwMode="auto">
            <a:xfrm>
              <a:off x="353" y="2040"/>
              <a:ext cx="1089" cy="345"/>
              <a:chOff x="3160" y="1836"/>
              <a:chExt cx="885" cy="465"/>
            </a:xfrm>
          </p:grpSpPr>
          <p:sp>
            <p:nvSpPr>
              <p:cNvPr id="38" name="Rectangle 111"/>
              <p:cNvSpPr>
                <a:spLocks noChangeArrowheads="1"/>
              </p:cNvSpPr>
              <p:nvPr/>
            </p:nvSpPr>
            <p:spPr bwMode="auto">
              <a:xfrm>
                <a:off x="3198" y="1902"/>
                <a:ext cx="847" cy="399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140000"/>
                  </a:lnSpc>
                  <a:defRPr kumimoji="1" sz="1600" b="1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473075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949325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fontAlgn="ctr">
                  <a:lnSpc>
                    <a:spcPct val="100000"/>
                  </a:lnSpc>
                </a:pPr>
                <a:r>
                  <a:rPr lang="ko-KR" altLang="en-US" sz="1000">
                    <a:latin typeface="+mn-lt"/>
                  </a:rPr>
                  <a:t>지표</a:t>
                </a:r>
                <a:r>
                  <a:rPr lang="en-US" altLang="ko-KR" sz="1000">
                    <a:latin typeface="+mn-lt"/>
                  </a:rPr>
                  <a:t>/</a:t>
                </a:r>
                <a:r>
                  <a:rPr lang="ko-KR" altLang="en-US" sz="1000">
                    <a:latin typeface="+mn-lt"/>
                  </a:rPr>
                  <a:t>리포트 표준화</a:t>
                </a:r>
              </a:p>
              <a:p>
                <a:pPr algn="ctr" fontAlgn="ctr">
                  <a:lnSpc>
                    <a:spcPct val="100000"/>
                  </a:lnSpc>
                </a:pPr>
                <a:r>
                  <a:rPr lang="en-US" altLang="ko-KR" sz="1000">
                    <a:latin typeface="+mn-lt"/>
                  </a:rPr>
                  <a:t>Owner </a:t>
                </a:r>
                <a:r>
                  <a:rPr lang="ko-KR" altLang="en-US" sz="1000">
                    <a:latin typeface="+mn-lt"/>
                  </a:rPr>
                  <a:t>선정</a:t>
                </a:r>
              </a:p>
            </p:txBody>
          </p:sp>
          <p:sp>
            <p:nvSpPr>
              <p:cNvPr id="39" name="Rectangle 112"/>
              <p:cNvSpPr>
                <a:spLocks noChangeArrowheads="1"/>
              </p:cNvSpPr>
              <p:nvPr/>
            </p:nvSpPr>
            <p:spPr bwMode="auto">
              <a:xfrm>
                <a:off x="3160" y="1836"/>
                <a:ext cx="200" cy="137"/>
              </a:xfrm>
              <a:prstGeom prst="rect">
                <a:avLst/>
              </a:prstGeom>
              <a:solidFill>
                <a:schemeClr val="bg2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1pPr>
                <a:lvl2pPr marL="742950" indent="-28575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2pPr>
                <a:lvl3pPr marL="11430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3pPr>
                <a:lvl4pPr marL="16002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4pPr>
                <a:lvl5pPr marL="20574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9pPr>
              </a:lstStyle>
              <a:p>
                <a:pPr algn="ctr" eaLnBrk="1" latinLnBrk="1" hangingPunct="1">
                  <a:lnSpc>
                    <a:spcPct val="100000"/>
                  </a:lnSpc>
                  <a:buFontTx/>
                  <a:buNone/>
                </a:pPr>
                <a:r>
                  <a:rPr lang="en-US" altLang="ko-KR" sz="800" b="1">
                    <a:solidFill>
                      <a:schemeClr val="bg1"/>
                    </a:solidFill>
                    <a:latin typeface="+mn-lt"/>
                  </a:rPr>
                  <a:t>1200</a:t>
                </a:r>
              </a:p>
            </p:txBody>
          </p:sp>
        </p:grpSp>
        <p:sp>
          <p:nvSpPr>
            <p:cNvPr id="37" name="Rectangle 150"/>
            <p:cNvSpPr>
              <a:spLocks noChangeArrowheads="1"/>
            </p:cNvSpPr>
            <p:nvPr/>
          </p:nvSpPr>
          <p:spPr bwMode="auto">
            <a:xfrm>
              <a:off x="400" y="2385"/>
              <a:ext cx="1042" cy="15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lnSpc>
                  <a:spcPct val="140000"/>
                </a:lnSpc>
                <a:defRPr kumimoji="1" sz="1600" b="1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1pPr>
              <a:lvl2pPr marL="473075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949325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ctr">
                <a:lnSpc>
                  <a:spcPct val="100000"/>
                </a:lnSpc>
              </a:pPr>
              <a:r>
                <a:rPr lang="ko-KR" altLang="ko-KR" sz="900" b="0">
                  <a:latin typeface="+mn-lt"/>
                </a:rPr>
                <a:t>지표/리포트 표준화 Task</a:t>
              </a:r>
              <a:endParaRPr lang="en-US" altLang="ko-KR" sz="900" b="0">
                <a:latin typeface="+mn-lt"/>
              </a:endParaRPr>
            </a:p>
          </p:txBody>
        </p:sp>
      </p:grpSp>
      <p:grpSp>
        <p:nvGrpSpPr>
          <p:cNvPr id="40" name="Group 167"/>
          <p:cNvGrpSpPr>
            <a:grpSpLocks/>
          </p:cNvGrpSpPr>
          <p:nvPr/>
        </p:nvGrpSpPr>
        <p:grpSpPr bwMode="auto">
          <a:xfrm>
            <a:off x="2971800" y="3048000"/>
            <a:ext cx="1728788" cy="798513"/>
            <a:chOff x="1813" y="2669"/>
            <a:chExt cx="1089" cy="503"/>
          </a:xfrm>
        </p:grpSpPr>
        <p:grpSp>
          <p:nvGrpSpPr>
            <p:cNvPr id="41" name="Group 100"/>
            <p:cNvGrpSpPr>
              <a:grpSpLocks/>
            </p:cNvGrpSpPr>
            <p:nvPr/>
          </p:nvGrpSpPr>
          <p:grpSpPr bwMode="auto">
            <a:xfrm>
              <a:off x="1813" y="2669"/>
              <a:ext cx="1089" cy="345"/>
              <a:chOff x="3160" y="1836"/>
              <a:chExt cx="885" cy="465"/>
            </a:xfrm>
          </p:grpSpPr>
          <p:sp>
            <p:nvSpPr>
              <p:cNvPr id="43" name="Rectangle 101"/>
              <p:cNvSpPr>
                <a:spLocks noChangeArrowheads="1"/>
              </p:cNvSpPr>
              <p:nvPr/>
            </p:nvSpPr>
            <p:spPr bwMode="auto">
              <a:xfrm>
                <a:off x="3198" y="1902"/>
                <a:ext cx="847" cy="399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140000"/>
                  </a:lnSpc>
                  <a:defRPr kumimoji="1" sz="1600" b="1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473075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949325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fontAlgn="ctr">
                  <a:lnSpc>
                    <a:spcPct val="100000"/>
                  </a:lnSpc>
                </a:pPr>
                <a:r>
                  <a:rPr lang="ko-KR" altLang="en-US" sz="1000">
                    <a:latin typeface="+mn-lt"/>
                  </a:rPr>
                  <a:t>지표 표준 정의</a:t>
                </a:r>
              </a:p>
            </p:txBody>
          </p:sp>
          <p:sp>
            <p:nvSpPr>
              <p:cNvPr id="44" name="Rectangle 102"/>
              <p:cNvSpPr>
                <a:spLocks noChangeArrowheads="1"/>
              </p:cNvSpPr>
              <p:nvPr/>
            </p:nvSpPr>
            <p:spPr bwMode="auto">
              <a:xfrm>
                <a:off x="3160" y="1836"/>
                <a:ext cx="200" cy="137"/>
              </a:xfrm>
              <a:prstGeom prst="rect">
                <a:avLst/>
              </a:prstGeom>
              <a:solidFill>
                <a:schemeClr val="bg2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1pPr>
                <a:lvl2pPr marL="742950" indent="-28575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2pPr>
                <a:lvl3pPr marL="11430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3pPr>
                <a:lvl4pPr marL="16002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4pPr>
                <a:lvl5pPr marL="20574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9pPr>
              </a:lstStyle>
              <a:p>
                <a:pPr algn="ctr" eaLnBrk="1" latinLnBrk="1" hangingPunct="1">
                  <a:lnSpc>
                    <a:spcPct val="100000"/>
                  </a:lnSpc>
                  <a:buFontTx/>
                  <a:buNone/>
                </a:pPr>
                <a:r>
                  <a:rPr lang="en-US" altLang="ko-KR" sz="800" b="1">
                    <a:solidFill>
                      <a:schemeClr val="bg1"/>
                    </a:solidFill>
                    <a:latin typeface="+mn-lt"/>
                  </a:rPr>
                  <a:t>2200</a:t>
                </a:r>
              </a:p>
            </p:txBody>
          </p:sp>
        </p:grpSp>
        <p:sp>
          <p:nvSpPr>
            <p:cNvPr id="42" name="Rectangle 151"/>
            <p:cNvSpPr>
              <a:spLocks noChangeArrowheads="1"/>
            </p:cNvSpPr>
            <p:nvPr/>
          </p:nvSpPr>
          <p:spPr bwMode="auto">
            <a:xfrm>
              <a:off x="1860" y="3013"/>
              <a:ext cx="1042" cy="15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lnSpc>
                  <a:spcPct val="140000"/>
                </a:lnSpc>
                <a:defRPr kumimoji="1" sz="1600" b="1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1pPr>
              <a:lvl2pPr marL="473075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949325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ctr">
                <a:lnSpc>
                  <a:spcPct val="100000"/>
                </a:lnSpc>
              </a:pPr>
              <a:r>
                <a:rPr lang="ko-KR" altLang="ko-KR" sz="900" b="0">
                  <a:latin typeface="+mn-lt"/>
                </a:rPr>
                <a:t>지표/리포트 표준화 Task</a:t>
              </a:r>
              <a:endParaRPr lang="en-US" altLang="ko-KR" sz="900" b="0">
                <a:latin typeface="+mn-lt"/>
              </a:endParaRPr>
            </a:p>
          </p:txBody>
        </p:sp>
      </p:grpSp>
      <p:grpSp>
        <p:nvGrpSpPr>
          <p:cNvPr id="45" name="Group 166"/>
          <p:cNvGrpSpPr>
            <a:grpSpLocks/>
          </p:cNvGrpSpPr>
          <p:nvPr/>
        </p:nvGrpSpPr>
        <p:grpSpPr bwMode="auto">
          <a:xfrm>
            <a:off x="698500" y="3956050"/>
            <a:ext cx="1728788" cy="798513"/>
            <a:chOff x="349" y="2669"/>
            <a:chExt cx="1089" cy="503"/>
          </a:xfrm>
        </p:grpSpPr>
        <p:grpSp>
          <p:nvGrpSpPr>
            <p:cNvPr id="46" name="Group 90"/>
            <p:cNvGrpSpPr>
              <a:grpSpLocks/>
            </p:cNvGrpSpPr>
            <p:nvPr/>
          </p:nvGrpSpPr>
          <p:grpSpPr bwMode="auto">
            <a:xfrm>
              <a:off x="349" y="2669"/>
              <a:ext cx="1089" cy="345"/>
              <a:chOff x="3160" y="1836"/>
              <a:chExt cx="885" cy="465"/>
            </a:xfrm>
          </p:grpSpPr>
          <p:sp>
            <p:nvSpPr>
              <p:cNvPr id="48" name="Rectangle 91"/>
              <p:cNvSpPr>
                <a:spLocks noChangeArrowheads="1"/>
              </p:cNvSpPr>
              <p:nvPr/>
            </p:nvSpPr>
            <p:spPr bwMode="auto">
              <a:xfrm>
                <a:off x="3198" y="1902"/>
                <a:ext cx="847" cy="399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140000"/>
                  </a:lnSpc>
                  <a:defRPr kumimoji="1" sz="1600" b="1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473075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949325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fontAlgn="ctr">
                  <a:lnSpc>
                    <a:spcPct val="100000"/>
                  </a:lnSpc>
                </a:pPr>
                <a:r>
                  <a:rPr lang="ko-KR" altLang="en-US" sz="1000">
                    <a:latin typeface="+mn-lt"/>
                  </a:rPr>
                  <a:t>활용 가치 분석</a:t>
                </a:r>
                <a:br>
                  <a:rPr lang="ko-KR" altLang="en-US" sz="1000">
                    <a:latin typeface="+mn-lt"/>
                  </a:rPr>
                </a:br>
                <a:r>
                  <a:rPr lang="ko-KR" altLang="en-US" sz="1000">
                    <a:latin typeface="+mn-lt"/>
                  </a:rPr>
                  <a:t> </a:t>
                </a:r>
                <a:r>
                  <a:rPr lang="en-US" altLang="ko-KR" sz="1000">
                    <a:latin typeface="+mn-lt"/>
                  </a:rPr>
                  <a:t>- </a:t>
                </a:r>
                <a:r>
                  <a:rPr lang="ko-KR" altLang="en-US" sz="1000">
                    <a:latin typeface="+mn-lt"/>
                  </a:rPr>
                  <a:t>지표</a:t>
                </a:r>
                <a:r>
                  <a:rPr lang="en-US" altLang="ko-KR" sz="1000">
                    <a:latin typeface="+mn-lt"/>
                  </a:rPr>
                  <a:t>/</a:t>
                </a:r>
                <a:r>
                  <a:rPr lang="ko-KR" altLang="en-US" sz="1000">
                    <a:latin typeface="+mn-lt"/>
                  </a:rPr>
                  <a:t>리포트 선정 </a:t>
                </a:r>
                <a:r>
                  <a:rPr lang="en-US" altLang="ko-KR" sz="1000">
                    <a:latin typeface="+mn-lt"/>
                  </a:rPr>
                  <a:t>-</a:t>
                </a:r>
              </a:p>
            </p:txBody>
          </p:sp>
          <p:sp>
            <p:nvSpPr>
              <p:cNvPr id="49" name="Rectangle 92"/>
              <p:cNvSpPr>
                <a:spLocks noChangeArrowheads="1"/>
              </p:cNvSpPr>
              <p:nvPr/>
            </p:nvSpPr>
            <p:spPr bwMode="auto">
              <a:xfrm>
                <a:off x="3160" y="1836"/>
                <a:ext cx="200" cy="137"/>
              </a:xfrm>
              <a:prstGeom prst="rect">
                <a:avLst/>
              </a:prstGeom>
              <a:solidFill>
                <a:schemeClr val="bg2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1pPr>
                <a:lvl2pPr marL="742950" indent="-28575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2pPr>
                <a:lvl3pPr marL="11430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3pPr>
                <a:lvl4pPr marL="16002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4pPr>
                <a:lvl5pPr marL="20574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9pPr>
              </a:lstStyle>
              <a:p>
                <a:pPr algn="ctr" eaLnBrk="1" latinLnBrk="1" hangingPunct="1">
                  <a:lnSpc>
                    <a:spcPct val="100000"/>
                  </a:lnSpc>
                  <a:buFontTx/>
                  <a:buNone/>
                </a:pPr>
                <a:r>
                  <a:rPr lang="en-US" altLang="ko-KR" sz="800" b="1">
                    <a:solidFill>
                      <a:schemeClr val="bg1"/>
                    </a:solidFill>
                    <a:latin typeface="+mn-lt"/>
                  </a:rPr>
                  <a:t>1300</a:t>
                </a:r>
              </a:p>
            </p:txBody>
          </p:sp>
        </p:grpSp>
        <p:sp>
          <p:nvSpPr>
            <p:cNvPr id="47" name="Rectangle 152"/>
            <p:cNvSpPr>
              <a:spLocks noChangeArrowheads="1"/>
            </p:cNvSpPr>
            <p:nvPr/>
          </p:nvSpPr>
          <p:spPr bwMode="auto">
            <a:xfrm>
              <a:off x="396" y="3013"/>
              <a:ext cx="1042" cy="15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lnSpc>
                  <a:spcPct val="140000"/>
                </a:lnSpc>
                <a:defRPr kumimoji="1" sz="1600" b="1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1pPr>
              <a:lvl2pPr marL="473075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949325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ctr">
                <a:lnSpc>
                  <a:spcPct val="100000"/>
                </a:lnSpc>
              </a:pPr>
              <a:r>
                <a:rPr lang="ko-KR" altLang="ko-KR" sz="900" b="0">
                  <a:latin typeface="+mn-lt"/>
                </a:rPr>
                <a:t>지표/리포트 표준화 Task</a:t>
              </a:r>
              <a:endParaRPr lang="en-US" altLang="ko-KR" sz="900" b="0">
                <a:latin typeface="+mn-lt"/>
              </a:endParaRPr>
            </a:p>
          </p:txBody>
        </p:sp>
      </p:grpSp>
      <p:grpSp>
        <p:nvGrpSpPr>
          <p:cNvPr id="50" name="Group 168"/>
          <p:cNvGrpSpPr>
            <a:grpSpLocks/>
          </p:cNvGrpSpPr>
          <p:nvPr/>
        </p:nvGrpSpPr>
        <p:grpSpPr bwMode="auto">
          <a:xfrm>
            <a:off x="2971800" y="3956050"/>
            <a:ext cx="1728788" cy="788988"/>
            <a:chOff x="1813" y="3296"/>
            <a:chExt cx="1089" cy="497"/>
          </a:xfrm>
        </p:grpSpPr>
        <p:grpSp>
          <p:nvGrpSpPr>
            <p:cNvPr id="51" name="Group 43"/>
            <p:cNvGrpSpPr>
              <a:grpSpLocks/>
            </p:cNvGrpSpPr>
            <p:nvPr/>
          </p:nvGrpSpPr>
          <p:grpSpPr bwMode="auto">
            <a:xfrm>
              <a:off x="1813" y="3296"/>
              <a:ext cx="1089" cy="345"/>
              <a:chOff x="3160" y="1836"/>
              <a:chExt cx="885" cy="465"/>
            </a:xfrm>
          </p:grpSpPr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>
                <a:off x="3198" y="1902"/>
                <a:ext cx="847" cy="399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140000"/>
                  </a:lnSpc>
                  <a:defRPr kumimoji="1" sz="1600" b="1">
                    <a:solidFill>
                      <a:schemeClr val="tx1"/>
                    </a:solidFill>
                    <a:latin typeface="Arial" pitchFamily="34" charset="0"/>
                    <a:ea typeface="돋움" pitchFamily="50" charset="-127"/>
                  </a:defRPr>
                </a:lvl1pPr>
                <a:lvl2pPr marL="473075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949325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fontAlgn="ctr">
                  <a:lnSpc>
                    <a:spcPct val="100000"/>
                  </a:lnSpc>
                </a:pPr>
                <a:r>
                  <a:rPr lang="ko-KR" altLang="en-US" sz="1000">
                    <a:latin typeface="+mn-lt"/>
                  </a:rPr>
                  <a:t>표준 리포트 정의</a:t>
                </a:r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3160" y="1836"/>
                <a:ext cx="200" cy="137"/>
              </a:xfrm>
              <a:prstGeom prst="rect">
                <a:avLst/>
              </a:prstGeom>
              <a:solidFill>
                <a:schemeClr val="bg2"/>
              </a:solidFill>
              <a:ln w="3175" algn="ctr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1pPr>
                <a:lvl2pPr marL="742950" indent="-28575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2pPr>
                <a:lvl3pPr marL="11430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3pPr>
                <a:lvl4pPr marL="16002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4pPr>
                <a:lvl5pPr marL="2057400" indent="-228600">
                  <a:lnSpc>
                    <a:spcPct val="120000"/>
                  </a:lnSpc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kumimoji="1" sz="1000">
                    <a:solidFill>
                      <a:schemeClr val="tx1"/>
                    </a:solidFill>
                    <a:latin typeface="Lucida Sans Unicode" pitchFamily="34" charset="0"/>
                    <a:ea typeface="돋움" pitchFamily="50" charset="-127"/>
                  </a:defRPr>
                </a:lvl9pPr>
              </a:lstStyle>
              <a:p>
                <a:pPr algn="ctr" eaLnBrk="1" latinLnBrk="1" hangingPunct="1">
                  <a:lnSpc>
                    <a:spcPct val="100000"/>
                  </a:lnSpc>
                  <a:buFontTx/>
                  <a:buNone/>
                </a:pPr>
                <a:r>
                  <a:rPr lang="en-US" altLang="ko-KR" sz="800" b="1">
                    <a:solidFill>
                      <a:schemeClr val="bg1"/>
                    </a:solidFill>
                    <a:latin typeface="+mn-lt"/>
                  </a:rPr>
                  <a:t>2300</a:t>
                </a:r>
              </a:p>
            </p:txBody>
          </p:sp>
        </p:grpSp>
        <p:sp>
          <p:nvSpPr>
            <p:cNvPr id="52" name="Rectangle 153"/>
            <p:cNvSpPr>
              <a:spLocks noChangeArrowheads="1"/>
            </p:cNvSpPr>
            <p:nvPr/>
          </p:nvSpPr>
          <p:spPr bwMode="auto">
            <a:xfrm>
              <a:off x="1860" y="3634"/>
              <a:ext cx="1042" cy="15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lnSpc>
                  <a:spcPct val="140000"/>
                </a:lnSpc>
                <a:defRPr kumimoji="1" sz="1600" b="1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1pPr>
              <a:lvl2pPr marL="473075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949325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fontAlgn="ctr">
                <a:lnSpc>
                  <a:spcPct val="100000"/>
                </a:lnSpc>
              </a:pPr>
              <a:r>
                <a:rPr lang="ko-KR" altLang="ko-KR" sz="900" b="0">
                  <a:latin typeface="+mn-lt"/>
                </a:rPr>
                <a:t>지표/리포트 표준화 Task</a:t>
              </a:r>
              <a:endParaRPr lang="en-US" altLang="ko-KR" sz="900" b="0">
                <a:latin typeface="+mn-lt"/>
              </a:endParaRPr>
            </a:p>
          </p:txBody>
        </p:sp>
      </p:grpSp>
      <p:sp>
        <p:nvSpPr>
          <p:cNvPr id="55" name="Rectangle 189"/>
          <p:cNvSpPr>
            <a:spLocks noChangeArrowheads="1"/>
          </p:cNvSpPr>
          <p:nvPr/>
        </p:nvSpPr>
        <p:spPr bwMode="auto">
          <a:xfrm>
            <a:off x="3122613" y="5494338"/>
            <a:ext cx="1654175" cy="469900"/>
          </a:xfrm>
          <a:prstGeom prst="rect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140000"/>
              </a:lnSpc>
              <a:defRPr kumimoji="1" sz="16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473075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949325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ctr">
              <a:lnSpc>
                <a:spcPct val="100000"/>
              </a:lnSpc>
            </a:pPr>
            <a:r>
              <a:rPr lang="ko-KR" altLang="en-US" sz="1000">
                <a:latin typeface="+mn-lt"/>
              </a:rPr>
              <a:t>구현 가능성 검토</a:t>
            </a:r>
          </a:p>
        </p:txBody>
      </p:sp>
      <p:sp>
        <p:nvSpPr>
          <p:cNvPr id="56" name="Rectangle 191"/>
          <p:cNvSpPr>
            <a:spLocks noChangeArrowheads="1"/>
          </p:cNvSpPr>
          <p:nvPr/>
        </p:nvSpPr>
        <p:spPr bwMode="auto">
          <a:xfrm>
            <a:off x="3122613" y="5953125"/>
            <a:ext cx="1654175" cy="25241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140000"/>
              </a:lnSpc>
              <a:defRPr kumimoji="1" sz="16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473075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949325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fontAlgn="ctr">
              <a:lnSpc>
                <a:spcPct val="100000"/>
              </a:lnSpc>
            </a:pPr>
            <a:r>
              <a:rPr lang="en-US" altLang="ko-KR" sz="900" b="0">
                <a:latin typeface="+mn-lt"/>
              </a:rPr>
              <a:t>DW </a:t>
            </a:r>
            <a:r>
              <a:rPr lang="ko-KR" altLang="en-US" sz="900" b="0">
                <a:latin typeface="+mn-lt"/>
              </a:rPr>
              <a:t>구축팀</a:t>
            </a:r>
          </a:p>
        </p:txBody>
      </p:sp>
      <p:sp>
        <p:nvSpPr>
          <p:cNvPr id="57" name="AutoShape 192"/>
          <p:cNvSpPr>
            <a:spLocks noChangeArrowheads="1"/>
          </p:cNvSpPr>
          <p:nvPr/>
        </p:nvSpPr>
        <p:spPr bwMode="auto">
          <a:xfrm>
            <a:off x="3014662" y="4839346"/>
            <a:ext cx="2081213" cy="547687"/>
          </a:xfrm>
          <a:prstGeom prst="homePlate">
            <a:avLst>
              <a:gd name="adj" fmla="val 41413"/>
            </a:avLst>
          </a:prstGeom>
          <a:solidFill>
            <a:srgbClr val="666699"/>
          </a:solidFill>
          <a:ln>
            <a:noFill/>
          </a:ln>
          <a:effectLst>
            <a:prstShdw prst="shdw17" dist="17961" dir="2700000">
              <a:srgbClr val="3D3D5C"/>
            </a:prst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rgbClr val="6666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1pPr>
            <a:lvl2pPr marL="742950" indent="-285750"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2pPr>
            <a:lvl3pPr marL="1143000" indent="-228600"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3pPr>
            <a:lvl4pPr marL="1600200" indent="-228600"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4pPr>
            <a:lvl5pPr marL="2057400" indent="-228600">
              <a:lnSpc>
                <a:spcPct val="120000"/>
              </a:lnSpc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Lucida Sans Unicode" pitchFamily="34" charset="0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ko-KR" sz="1200" b="1">
                <a:solidFill>
                  <a:schemeClr val="bg1"/>
                </a:solidFill>
                <a:latin typeface="+mn-lt"/>
              </a:rPr>
              <a:t>2000 -1 </a:t>
            </a:r>
            <a:br>
              <a:rPr lang="en-US" altLang="ko-KR" sz="1200" b="1">
                <a:solidFill>
                  <a:schemeClr val="bg1"/>
                </a:solidFill>
                <a:latin typeface="+mn-lt"/>
              </a:rPr>
            </a:br>
            <a:r>
              <a:rPr lang="ko-KR" altLang="en-US" sz="1200" b="1">
                <a:solidFill>
                  <a:schemeClr val="bg1"/>
                </a:solidFill>
                <a:latin typeface="+mn-lt"/>
              </a:rPr>
              <a:t>구현 가능성 검토</a:t>
            </a:r>
          </a:p>
        </p:txBody>
      </p:sp>
      <p:cxnSp>
        <p:nvCxnSpPr>
          <p:cNvPr id="58" name="AutoShape 193"/>
          <p:cNvCxnSpPr>
            <a:cxnSpLocks noChangeShapeType="1"/>
            <a:stCxn id="55" idx="1"/>
            <a:endCxn id="53" idx="1"/>
          </p:cNvCxnSpPr>
          <p:nvPr/>
        </p:nvCxnSpPr>
        <p:spPr bwMode="auto">
          <a:xfrm rot="10800000">
            <a:off x="3046413" y="4268788"/>
            <a:ext cx="76200" cy="1460500"/>
          </a:xfrm>
          <a:prstGeom prst="bentConnector3">
            <a:avLst>
              <a:gd name="adj1" fmla="val 400000"/>
            </a:avLst>
          </a:prstGeom>
          <a:noFill/>
          <a:ln w="19050">
            <a:solidFill>
              <a:schemeClr val="tx1"/>
            </a:solidFill>
            <a:prstDash val="sysDot"/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94"/>
          <p:cNvCxnSpPr>
            <a:cxnSpLocks noChangeShapeType="1"/>
            <a:stCxn id="55" idx="1"/>
            <a:endCxn id="43" idx="1"/>
          </p:cNvCxnSpPr>
          <p:nvPr/>
        </p:nvCxnSpPr>
        <p:spPr bwMode="auto">
          <a:xfrm rot="10800000">
            <a:off x="3046413" y="3360738"/>
            <a:ext cx="76200" cy="2368550"/>
          </a:xfrm>
          <a:prstGeom prst="bentConnector3">
            <a:avLst>
              <a:gd name="adj1" fmla="val 400000"/>
            </a:avLst>
          </a:prstGeom>
          <a:noFill/>
          <a:ln w="19050">
            <a:solidFill>
              <a:schemeClr val="tx1"/>
            </a:solidFill>
            <a:prstDash val="sysDot"/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040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/>
          <p:cNvSpPr/>
          <p:nvPr/>
        </p:nvSpPr>
        <p:spPr bwMode="auto">
          <a:xfrm>
            <a:off x="7437125" y="1956809"/>
            <a:ext cx="2206847" cy="4515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5098324" y="1937300"/>
            <a:ext cx="2206847" cy="4515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" name="직사각형 368"/>
          <p:cNvSpPr/>
          <p:nvPr/>
        </p:nvSpPr>
        <p:spPr bwMode="auto">
          <a:xfrm>
            <a:off x="345108" y="1901643"/>
            <a:ext cx="1079500" cy="23443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0" rIns="72000" bIns="0"/>
          <a:lstStyle/>
          <a:p>
            <a:pPr marL="87313" indent="-87313" defTabSz="762000" latinLnBrk="0">
              <a:spcBef>
                <a:spcPct val="30000"/>
              </a:spcBef>
              <a:defRPr/>
            </a:pPr>
            <a:endParaRPr lang="en-US" altLang="ko-KR" sz="500" b="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368" name="자유형 367"/>
          <p:cNvSpPr/>
          <p:nvPr/>
        </p:nvSpPr>
        <p:spPr>
          <a:xfrm rot="5400000" flipH="1">
            <a:off x="2438620" y="2086473"/>
            <a:ext cx="293249" cy="4468811"/>
          </a:xfrm>
          <a:custGeom>
            <a:avLst/>
            <a:gdLst>
              <a:gd name="connsiteX0" fmla="*/ 0 w 580572"/>
              <a:gd name="connsiteY0" fmla="*/ 0 h 4296229"/>
              <a:gd name="connsiteX1" fmla="*/ 29029 w 580572"/>
              <a:gd name="connsiteY1" fmla="*/ 4296229 h 4296229"/>
              <a:gd name="connsiteX2" fmla="*/ 580572 w 580572"/>
              <a:gd name="connsiteY2" fmla="*/ 3962400 h 4296229"/>
              <a:gd name="connsiteX3" fmla="*/ 537029 w 580572"/>
              <a:gd name="connsiteY3" fmla="*/ 188686 h 4296229"/>
              <a:gd name="connsiteX4" fmla="*/ 0 w 580572"/>
              <a:gd name="connsiteY4" fmla="*/ 0 h 4296229"/>
              <a:gd name="connsiteX0" fmla="*/ 0 w 537029"/>
              <a:gd name="connsiteY0" fmla="*/ 0 h 4296229"/>
              <a:gd name="connsiteX1" fmla="*/ 29029 w 537029"/>
              <a:gd name="connsiteY1" fmla="*/ 4296229 h 4296229"/>
              <a:gd name="connsiteX2" fmla="*/ 343963 w 537029"/>
              <a:gd name="connsiteY2" fmla="*/ 2886922 h 4296229"/>
              <a:gd name="connsiteX3" fmla="*/ 537029 w 537029"/>
              <a:gd name="connsiteY3" fmla="*/ 188686 h 4296229"/>
              <a:gd name="connsiteX4" fmla="*/ 0 w 537029"/>
              <a:gd name="connsiteY4" fmla="*/ 0 h 4296229"/>
              <a:gd name="connsiteX0" fmla="*/ 0 w 343962"/>
              <a:gd name="connsiteY0" fmla="*/ 0 h 4296229"/>
              <a:gd name="connsiteX1" fmla="*/ 29029 w 343962"/>
              <a:gd name="connsiteY1" fmla="*/ 4296229 h 4296229"/>
              <a:gd name="connsiteX2" fmla="*/ 343963 w 343962"/>
              <a:gd name="connsiteY2" fmla="*/ 2886922 h 4296229"/>
              <a:gd name="connsiteX3" fmla="*/ 313563 w 343962"/>
              <a:gd name="connsiteY3" fmla="*/ 164243 h 4296229"/>
              <a:gd name="connsiteX4" fmla="*/ 0 w 343962"/>
              <a:gd name="connsiteY4" fmla="*/ 0 h 4296229"/>
              <a:gd name="connsiteX0" fmla="*/ 0 w 313563"/>
              <a:gd name="connsiteY0" fmla="*/ 0 h 4296229"/>
              <a:gd name="connsiteX1" fmla="*/ 29029 w 313563"/>
              <a:gd name="connsiteY1" fmla="*/ 4296229 h 4296229"/>
              <a:gd name="connsiteX2" fmla="*/ 251950 w 313563"/>
              <a:gd name="connsiteY2" fmla="*/ 2886922 h 4296229"/>
              <a:gd name="connsiteX3" fmla="*/ 313563 w 313563"/>
              <a:gd name="connsiteY3" fmla="*/ 164243 h 4296229"/>
              <a:gd name="connsiteX4" fmla="*/ 0 w 313563"/>
              <a:gd name="connsiteY4" fmla="*/ 0 h 4296229"/>
              <a:gd name="connsiteX0" fmla="*/ 0 w 455285"/>
              <a:gd name="connsiteY0" fmla="*/ 0 h 4296229"/>
              <a:gd name="connsiteX1" fmla="*/ 29029 w 455285"/>
              <a:gd name="connsiteY1" fmla="*/ 4296229 h 4296229"/>
              <a:gd name="connsiteX2" fmla="*/ 455285 w 455285"/>
              <a:gd name="connsiteY2" fmla="*/ 2905210 h 4296229"/>
              <a:gd name="connsiteX3" fmla="*/ 313563 w 455285"/>
              <a:gd name="connsiteY3" fmla="*/ 164243 h 4296229"/>
              <a:gd name="connsiteX4" fmla="*/ 0 w 455285"/>
              <a:gd name="connsiteY4" fmla="*/ 0 h 4296229"/>
              <a:gd name="connsiteX0" fmla="*/ 0 w 455285"/>
              <a:gd name="connsiteY0" fmla="*/ 0 h 4296229"/>
              <a:gd name="connsiteX1" fmla="*/ 29029 w 455285"/>
              <a:gd name="connsiteY1" fmla="*/ 4296229 h 4296229"/>
              <a:gd name="connsiteX2" fmla="*/ 455285 w 455285"/>
              <a:gd name="connsiteY2" fmla="*/ 2905210 h 4296229"/>
              <a:gd name="connsiteX3" fmla="*/ 450347 w 455285"/>
              <a:gd name="connsiteY3" fmla="*/ 134525 h 4296229"/>
              <a:gd name="connsiteX4" fmla="*/ 0 w 455285"/>
              <a:gd name="connsiteY4" fmla="*/ 0 h 4296229"/>
              <a:gd name="connsiteX0" fmla="*/ 0 w 455285"/>
              <a:gd name="connsiteY0" fmla="*/ 0 h 4290132"/>
              <a:gd name="connsiteX1" fmla="*/ 9311 w 455285"/>
              <a:gd name="connsiteY1" fmla="*/ 4290132 h 4290132"/>
              <a:gd name="connsiteX2" fmla="*/ 455285 w 455285"/>
              <a:gd name="connsiteY2" fmla="*/ 2905210 h 4290132"/>
              <a:gd name="connsiteX3" fmla="*/ 450347 w 455285"/>
              <a:gd name="connsiteY3" fmla="*/ 134525 h 4290132"/>
              <a:gd name="connsiteX4" fmla="*/ 0 w 455285"/>
              <a:gd name="connsiteY4" fmla="*/ 0 h 4290132"/>
              <a:gd name="connsiteX0" fmla="*/ 0 w 455285"/>
              <a:gd name="connsiteY0" fmla="*/ 0 h 4290132"/>
              <a:gd name="connsiteX1" fmla="*/ 9311 w 455285"/>
              <a:gd name="connsiteY1" fmla="*/ 4290132 h 4290132"/>
              <a:gd name="connsiteX2" fmla="*/ 455285 w 455285"/>
              <a:gd name="connsiteY2" fmla="*/ 2815801 h 4290132"/>
              <a:gd name="connsiteX3" fmla="*/ 450347 w 455285"/>
              <a:gd name="connsiteY3" fmla="*/ 134525 h 4290132"/>
              <a:gd name="connsiteX4" fmla="*/ 0 w 455285"/>
              <a:gd name="connsiteY4" fmla="*/ 0 h 4290132"/>
              <a:gd name="connsiteX0" fmla="*/ 0 w 455285"/>
              <a:gd name="connsiteY0" fmla="*/ 0 h 4290132"/>
              <a:gd name="connsiteX1" fmla="*/ 9311 w 455285"/>
              <a:gd name="connsiteY1" fmla="*/ 4290132 h 4290132"/>
              <a:gd name="connsiteX2" fmla="*/ 455285 w 455285"/>
              <a:gd name="connsiteY2" fmla="*/ 2815801 h 4290132"/>
              <a:gd name="connsiteX3" fmla="*/ 437201 w 455285"/>
              <a:gd name="connsiteY3" fmla="*/ 4475 h 4290132"/>
              <a:gd name="connsiteX4" fmla="*/ 0 w 455285"/>
              <a:gd name="connsiteY4" fmla="*/ 0 h 429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85" h="4290132">
                <a:moveTo>
                  <a:pt x="0" y="0"/>
                </a:moveTo>
                <a:cubicBezTo>
                  <a:pt x="3104" y="1430044"/>
                  <a:pt x="6207" y="2860088"/>
                  <a:pt x="9311" y="4290132"/>
                </a:cubicBezTo>
                <a:lnTo>
                  <a:pt x="455285" y="2815801"/>
                </a:lnTo>
                <a:lnTo>
                  <a:pt x="437201" y="447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355" name="직사각형 354"/>
          <p:cNvSpPr/>
          <p:nvPr/>
        </p:nvSpPr>
        <p:spPr bwMode="auto">
          <a:xfrm>
            <a:off x="1784974" y="1944803"/>
            <a:ext cx="3024010" cy="22267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4" name="직사각형 353"/>
          <p:cNvSpPr/>
          <p:nvPr/>
        </p:nvSpPr>
        <p:spPr bwMode="auto">
          <a:xfrm>
            <a:off x="344488" y="4465140"/>
            <a:ext cx="4464496" cy="20075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3" name="원통 302"/>
          <p:cNvSpPr/>
          <p:nvPr/>
        </p:nvSpPr>
        <p:spPr bwMode="auto">
          <a:xfrm>
            <a:off x="1928664" y="2492895"/>
            <a:ext cx="2736304" cy="1567309"/>
          </a:xfrm>
          <a:prstGeom prst="can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solidFill>
                  <a:schemeClr val="bg1">
                    <a:lumMod val="50000"/>
                  </a:schemeClr>
                </a:solidFill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다차원 분석</a:t>
            </a:r>
            <a:endParaRPr lang="ko-KR" altLang="en-US"/>
          </a:p>
        </p:txBody>
      </p:sp>
      <p:sp>
        <p:nvSpPr>
          <p:cNvPr id="142" name="텍스트 개체 틀 14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다차원 분석을 위해서는 다차원분석을 위한 </a:t>
            </a:r>
            <a:r>
              <a:rPr lang="en-US" altLang="ko-KR" dirty="0" smtClean="0"/>
              <a:t>Application(OLAP), DBMS </a:t>
            </a:r>
            <a:r>
              <a:rPr lang="ko-KR" altLang="en-US" smtClean="0"/>
              <a:t>그리고 데이터를 추출</a:t>
            </a:r>
            <a:r>
              <a:rPr lang="en-US" altLang="ko-KR" dirty="0" smtClean="0"/>
              <a:t>,</a:t>
            </a:r>
            <a:r>
              <a:rPr lang="ko-KR" altLang="en-US" smtClean="0"/>
              <a:t>변환</a:t>
            </a:r>
            <a:r>
              <a:rPr lang="en-US" altLang="ko-KR" dirty="0" smtClean="0"/>
              <a:t>,</a:t>
            </a:r>
            <a:r>
              <a:rPr lang="ko-KR" altLang="en-US" smtClean="0"/>
              <a:t> 적재하기 위한 </a:t>
            </a:r>
            <a:r>
              <a:rPr lang="en-US" altLang="ko-KR" dirty="0" smtClean="0"/>
              <a:t>ETL </a:t>
            </a:r>
            <a:r>
              <a:rPr lang="ko-KR" altLang="en-US" smtClean="0"/>
              <a:t>솔루션이 구성요소임</a:t>
            </a:r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047760" y="4174481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다차원 분석 </a:t>
            </a:r>
            <a:r>
              <a:rPr lang="en-US" altLang="ko-KR" sz="1200" b="1" dirty="0" err="1" smtClean="0">
                <a:latin typeface="+mn-ea"/>
              </a:rPr>
              <a:t>DataSet</a:t>
            </a:r>
            <a:endParaRPr lang="ko-KR" altLang="en-US" sz="1200" b="1" dirty="0" err="1" smtClean="0">
              <a:latin typeface="+mn-ea"/>
            </a:endParaRPr>
          </a:p>
        </p:txBody>
      </p:sp>
      <p:sp>
        <p:nvSpPr>
          <p:cNvPr id="220" name="Rectangle 45"/>
          <p:cNvSpPr>
            <a:spLocks noChangeArrowheads="1"/>
          </p:cNvSpPr>
          <p:nvPr/>
        </p:nvSpPr>
        <p:spPr bwMode="auto">
          <a:xfrm>
            <a:off x="5169024" y="2374949"/>
            <a:ext cx="1512168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 smtClean="0">
                <a:solidFill>
                  <a:sysClr val="windowText" lastClr="000000"/>
                </a:solidFill>
                <a:latin typeface="+mn-ea"/>
              </a:rPr>
              <a:t>Drill Up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1" name="Rectangle 45"/>
          <p:cNvSpPr>
            <a:spLocks noChangeArrowheads="1"/>
          </p:cNvSpPr>
          <p:nvPr/>
        </p:nvSpPr>
        <p:spPr bwMode="auto">
          <a:xfrm>
            <a:off x="5169024" y="2753302"/>
            <a:ext cx="1512168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dirty="0" smtClean="0">
                <a:solidFill>
                  <a:sysClr val="windowText" lastClr="000000"/>
                </a:solidFill>
                <a:latin typeface="+mn-ea"/>
              </a:rPr>
              <a:t>Drill Down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2" name="Rectangle 45"/>
          <p:cNvSpPr>
            <a:spLocks noChangeArrowheads="1"/>
          </p:cNvSpPr>
          <p:nvPr/>
        </p:nvSpPr>
        <p:spPr bwMode="auto">
          <a:xfrm>
            <a:off x="5169024" y="3131655"/>
            <a:ext cx="1512168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algn="ctr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Slice &amp; Dice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3" name="Rectangle 45"/>
          <p:cNvSpPr>
            <a:spLocks noChangeArrowheads="1"/>
          </p:cNvSpPr>
          <p:nvPr/>
        </p:nvSpPr>
        <p:spPr bwMode="auto">
          <a:xfrm>
            <a:off x="5169024" y="3510008"/>
            <a:ext cx="1512168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algn="ctr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Drill Through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4" name="Rectangle 45"/>
          <p:cNvSpPr>
            <a:spLocks noChangeArrowheads="1"/>
          </p:cNvSpPr>
          <p:nvPr/>
        </p:nvSpPr>
        <p:spPr bwMode="auto">
          <a:xfrm>
            <a:off x="5169024" y="3888361"/>
            <a:ext cx="1512168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algn="ctr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Drill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Across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5" name="Rectangle 45"/>
          <p:cNvSpPr>
            <a:spLocks noChangeArrowheads="1"/>
          </p:cNvSpPr>
          <p:nvPr/>
        </p:nvSpPr>
        <p:spPr bwMode="auto">
          <a:xfrm>
            <a:off x="5169024" y="4266714"/>
            <a:ext cx="1512168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algn="ctr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Pivot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6" name="Rectangle 45"/>
          <p:cNvSpPr>
            <a:spLocks noChangeArrowheads="1"/>
          </p:cNvSpPr>
          <p:nvPr/>
        </p:nvSpPr>
        <p:spPr bwMode="auto">
          <a:xfrm>
            <a:off x="5169024" y="4645067"/>
            <a:ext cx="1512168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algn="ctr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1200" noProof="0" dirty="0" smtClean="0">
                <a:latin typeface="맑은 고딕" pitchFamily="50" charset="-127"/>
                <a:ea typeface="맑은 고딕" pitchFamily="50" charset="-127"/>
              </a:rPr>
              <a:t>Sorting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7" name="Rectangle 45"/>
          <p:cNvSpPr>
            <a:spLocks noChangeArrowheads="1"/>
          </p:cNvSpPr>
          <p:nvPr/>
        </p:nvSpPr>
        <p:spPr bwMode="auto">
          <a:xfrm>
            <a:off x="5169024" y="5023420"/>
            <a:ext cx="1512168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algn="ctr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ko-KR" altLang="en-US" sz="1200" noProof="0" smtClean="0">
                <a:latin typeface="맑은 고딕" pitchFamily="50" charset="-127"/>
                <a:ea typeface="맑은 고딕" pitchFamily="50" charset="-127"/>
              </a:rPr>
              <a:t>리포트저장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8" name="Rectangle 45"/>
          <p:cNvSpPr>
            <a:spLocks noChangeArrowheads="1"/>
          </p:cNvSpPr>
          <p:nvPr/>
        </p:nvSpPr>
        <p:spPr bwMode="auto">
          <a:xfrm>
            <a:off x="5169024" y="5401773"/>
            <a:ext cx="1512168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algn="ctr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ko-KR" altLang="en-US" sz="1200" noProof="0" smtClean="0">
                <a:latin typeface="맑은 고딕" pitchFamily="50" charset="-127"/>
                <a:ea typeface="맑은 고딕" pitchFamily="50" charset="-127"/>
              </a:rPr>
              <a:t>필터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9" name="Rectangle 45"/>
          <p:cNvSpPr>
            <a:spLocks noChangeArrowheads="1"/>
          </p:cNvSpPr>
          <p:nvPr/>
        </p:nvSpPr>
        <p:spPr bwMode="auto">
          <a:xfrm>
            <a:off x="5169024" y="5780126"/>
            <a:ext cx="1512168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algn="ctr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합계 표시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30" name="Rectangle 45"/>
          <p:cNvSpPr>
            <a:spLocks noChangeArrowheads="1"/>
          </p:cNvSpPr>
          <p:nvPr/>
        </p:nvSpPr>
        <p:spPr bwMode="auto">
          <a:xfrm>
            <a:off x="5169024" y="6158475"/>
            <a:ext cx="1512168" cy="2187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wrap="none" lIns="90000" tIns="0" rIns="90000" bIns="0" anchor="ctr"/>
          <a:lstStyle/>
          <a:p>
            <a:pPr lvl="0" algn="ctr" latinLnBrk="0">
              <a:lnSpc>
                <a:spcPct val="110000"/>
              </a:lnSpc>
              <a:spcBef>
                <a:spcPct val="20000"/>
              </a:spcBef>
              <a:defRPr/>
            </a:pPr>
            <a:r>
              <a:rPr lang="ko-KR" altLang="en-US" sz="1200" noProof="0" dirty="0" smtClean="0">
                <a:latin typeface="맑은 고딕" pitchFamily="50" charset="-127"/>
                <a:ea typeface="맑은 고딕" pitchFamily="50" charset="-127"/>
              </a:rPr>
              <a:t>그래프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표시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531661" y="197090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다차원 분석 기능</a:t>
            </a:r>
          </a:p>
        </p:txBody>
      </p:sp>
      <p:grpSp>
        <p:nvGrpSpPr>
          <p:cNvPr id="305" name="그룹 304"/>
          <p:cNvGrpSpPr/>
          <p:nvPr/>
        </p:nvGrpSpPr>
        <p:grpSpPr>
          <a:xfrm>
            <a:off x="320030" y="4495062"/>
            <a:ext cx="4414171" cy="495288"/>
            <a:chOff x="336021" y="4475553"/>
            <a:chExt cx="4414171" cy="495288"/>
          </a:xfrm>
        </p:grpSpPr>
        <p:grpSp>
          <p:nvGrpSpPr>
            <p:cNvPr id="159" name="그룹 158"/>
            <p:cNvGrpSpPr/>
            <p:nvPr/>
          </p:nvGrpSpPr>
          <p:grpSpPr>
            <a:xfrm>
              <a:off x="405301" y="4682809"/>
              <a:ext cx="4344891" cy="288032"/>
              <a:chOff x="488504" y="2564904"/>
              <a:chExt cx="4344891" cy="288032"/>
            </a:xfrm>
          </p:grpSpPr>
          <p:sp>
            <p:nvSpPr>
              <p:cNvPr id="144" name="직사각형 143"/>
              <p:cNvSpPr/>
              <p:nvPr/>
            </p:nvSpPr>
            <p:spPr bwMode="auto">
              <a:xfrm>
                <a:off x="488504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 bwMode="auto">
              <a:xfrm>
                <a:off x="883506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 bwMode="auto">
              <a:xfrm>
                <a:off x="1278508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 bwMode="auto">
              <a:xfrm>
                <a:off x="1673510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 bwMode="auto">
              <a:xfrm>
                <a:off x="2068512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 bwMode="auto">
              <a:xfrm>
                <a:off x="2463514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 bwMode="auto">
              <a:xfrm>
                <a:off x="2858516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 bwMode="auto">
              <a:xfrm>
                <a:off x="3253387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지표</a:t>
                </a:r>
                <a:r>
                  <a:rPr kumimoji="1"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 bwMode="auto">
              <a:xfrm>
                <a:off x="3648389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지표</a:t>
                </a:r>
                <a:r>
                  <a:rPr kumimoji="1"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 bwMode="auto">
              <a:xfrm>
                <a:off x="4043391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지표</a:t>
                </a:r>
                <a:r>
                  <a:rPr kumimoji="1"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 bwMode="auto">
              <a:xfrm>
                <a:off x="4438393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지표</a:t>
                </a:r>
                <a:r>
                  <a:rPr kumimoji="1"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6" name="TextBox 235"/>
            <p:cNvSpPr txBox="1"/>
            <p:nvPr/>
          </p:nvSpPr>
          <p:spPr>
            <a:xfrm>
              <a:off x="336021" y="4475553"/>
              <a:ext cx="8194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Dataset #1</a:t>
              </a:r>
              <a:endParaRPr lang="ko-KR" altLang="en-US" sz="1000" dirty="0" err="1" smtClean="0">
                <a:latin typeface="+mn-ea"/>
              </a:endParaRPr>
            </a:p>
          </p:txBody>
        </p:sp>
      </p:grpSp>
      <p:pic>
        <p:nvPicPr>
          <p:cNvPr id="297" name="그림 2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21" y="2939802"/>
            <a:ext cx="987505" cy="6131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01" name="그림 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723" y="3140239"/>
            <a:ext cx="987505" cy="6131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02" name="그림 3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207" y="3340676"/>
            <a:ext cx="987505" cy="6131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306" name="그룹 305"/>
          <p:cNvGrpSpPr/>
          <p:nvPr/>
        </p:nvGrpSpPr>
        <p:grpSpPr>
          <a:xfrm>
            <a:off x="320030" y="4943977"/>
            <a:ext cx="4414171" cy="495288"/>
            <a:chOff x="336021" y="4475553"/>
            <a:chExt cx="4414171" cy="495288"/>
          </a:xfrm>
        </p:grpSpPr>
        <p:grpSp>
          <p:nvGrpSpPr>
            <p:cNvPr id="307" name="그룹 306"/>
            <p:cNvGrpSpPr/>
            <p:nvPr/>
          </p:nvGrpSpPr>
          <p:grpSpPr>
            <a:xfrm>
              <a:off x="405301" y="4682809"/>
              <a:ext cx="4344891" cy="288032"/>
              <a:chOff x="488504" y="2564904"/>
              <a:chExt cx="4344891" cy="288032"/>
            </a:xfrm>
          </p:grpSpPr>
          <p:sp>
            <p:nvSpPr>
              <p:cNvPr id="309" name="직사각형 308"/>
              <p:cNvSpPr/>
              <p:nvPr/>
            </p:nvSpPr>
            <p:spPr bwMode="auto">
              <a:xfrm>
                <a:off x="488504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0" name="직사각형 309"/>
              <p:cNvSpPr/>
              <p:nvPr/>
            </p:nvSpPr>
            <p:spPr bwMode="auto">
              <a:xfrm>
                <a:off x="883506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 bwMode="auto">
              <a:xfrm>
                <a:off x="1278508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2" name="직사각형 311"/>
              <p:cNvSpPr/>
              <p:nvPr/>
            </p:nvSpPr>
            <p:spPr bwMode="auto">
              <a:xfrm>
                <a:off x="1673510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3" name="직사각형 312"/>
              <p:cNvSpPr/>
              <p:nvPr/>
            </p:nvSpPr>
            <p:spPr bwMode="auto">
              <a:xfrm>
                <a:off x="2068512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4" name="직사각형 313"/>
              <p:cNvSpPr/>
              <p:nvPr/>
            </p:nvSpPr>
            <p:spPr bwMode="auto">
              <a:xfrm>
                <a:off x="2463514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5" name="직사각형 314"/>
              <p:cNvSpPr/>
              <p:nvPr/>
            </p:nvSpPr>
            <p:spPr bwMode="auto">
              <a:xfrm>
                <a:off x="2858516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6" name="직사각형 315"/>
              <p:cNvSpPr/>
              <p:nvPr/>
            </p:nvSpPr>
            <p:spPr bwMode="auto">
              <a:xfrm>
                <a:off x="3253387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지표</a:t>
                </a:r>
                <a:r>
                  <a:rPr kumimoji="1"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7" name="직사각형 316"/>
              <p:cNvSpPr/>
              <p:nvPr/>
            </p:nvSpPr>
            <p:spPr bwMode="auto">
              <a:xfrm>
                <a:off x="3648389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지표</a:t>
                </a:r>
                <a:r>
                  <a:rPr kumimoji="1"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8" name="직사각형 317"/>
              <p:cNvSpPr/>
              <p:nvPr/>
            </p:nvSpPr>
            <p:spPr bwMode="auto">
              <a:xfrm>
                <a:off x="4043391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지표</a:t>
                </a:r>
                <a:r>
                  <a:rPr kumimoji="1"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9" name="직사각형 318"/>
              <p:cNvSpPr/>
              <p:nvPr/>
            </p:nvSpPr>
            <p:spPr bwMode="auto">
              <a:xfrm>
                <a:off x="4438393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지표</a:t>
                </a:r>
                <a:r>
                  <a:rPr kumimoji="1"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08" name="TextBox 307"/>
            <p:cNvSpPr txBox="1"/>
            <p:nvPr/>
          </p:nvSpPr>
          <p:spPr>
            <a:xfrm>
              <a:off x="336021" y="4475553"/>
              <a:ext cx="8194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Dataset #2</a:t>
              </a:r>
              <a:endParaRPr lang="ko-KR" altLang="en-US" sz="1000" dirty="0" err="1" smtClean="0">
                <a:latin typeface="+mn-ea"/>
              </a:endParaRPr>
            </a:p>
          </p:txBody>
        </p:sp>
      </p:grpSp>
      <p:grpSp>
        <p:nvGrpSpPr>
          <p:cNvPr id="320" name="그룹 319"/>
          <p:cNvGrpSpPr/>
          <p:nvPr/>
        </p:nvGrpSpPr>
        <p:grpSpPr>
          <a:xfrm>
            <a:off x="320030" y="5418075"/>
            <a:ext cx="4414171" cy="495288"/>
            <a:chOff x="336021" y="4475553"/>
            <a:chExt cx="4414171" cy="495288"/>
          </a:xfrm>
        </p:grpSpPr>
        <p:grpSp>
          <p:nvGrpSpPr>
            <p:cNvPr id="321" name="그룹 320"/>
            <p:cNvGrpSpPr/>
            <p:nvPr/>
          </p:nvGrpSpPr>
          <p:grpSpPr>
            <a:xfrm>
              <a:off x="405301" y="4682809"/>
              <a:ext cx="4344891" cy="288032"/>
              <a:chOff x="488504" y="2564904"/>
              <a:chExt cx="4344891" cy="288032"/>
            </a:xfrm>
          </p:grpSpPr>
          <p:sp>
            <p:nvSpPr>
              <p:cNvPr id="323" name="직사각형 322"/>
              <p:cNvSpPr/>
              <p:nvPr/>
            </p:nvSpPr>
            <p:spPr bwMode="auto">
              <a:xfrm>
                <a:off x="488504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4" name="직사각형 323"/>
              <p:cNvSpPr/>
              <p:nvPr/>
            </p:nvSpPr>
            <p:spPr bwMode="auto">
              <a:xfrm>
                <a:off x="883506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5" name="직사각형 324"/>
              <p:cNvSpPr/>
              <p:nvPr/>
            </p:nvSpPr>
            <p:spPr bwMode="auto">
              <a:xfrm>
                <a:off x="1278508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 bwMode="auto">
              <a:xfrm>
                <a:off x="1673510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7" name="직사각형 326"/>
              <p:cNvSpPr/>
              <p:nvPr/>
            </p:nvSpPr>
            <p:spPr bwMode="auto">
              <a:xfrm>
                <a:off x="2068512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8" name="직사각형 327"/>
              <p:cNvSpPr/>
              <p:nvPr/>
            </p:nvSpPr>
            <p:spPr bwMode="auto">
              <a:xfrm>
                <a:off x="2463514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9" name="직사각형 328"/>
              <p:cNvSpPr/>
              <p:nvPr/>
            </p:nvSpPr>
            <p:spPr bwMode="auto">
              <a:xfrm>
                <a:off x="2858516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0" name="직사각형 329"/>
              <p:cNvSpPr/>
              <p:nvPr/>
            </p:nvSpPr>
            <p:spPr bwMode="auto">
              <a:xfrm>
                <a:off x="3253387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지표</a:t>
                </a:r>
                <a:r>
                  <a:rPr kumimoji="1"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1" name="직사각형 330"/>
              <p:cNvSpPr/>
              <p:nvPr/>
            </p:nvSpPr>
            <p:spPr bwMode="auto">
              <a:xfrm>
                <a:off x="3648389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지표</a:t>
                </a:r>
                <a:r>
                  <a:rPr kumimoji="1"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2" name="직사각형 331"/>
              <p:cNvSpPr/>
              <p:nvPr/>
            </p:nvSpPr>
            <p:spPr bwMode="auto">
              <a:xfrm>
                <a:off x="4043391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지표</a:t>
                </a:r>
                <a:r>
                  <a:rPr kumimoji="1"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3" name="직사각형 332"/>
              <p:cNvSpPr/>
              <p:nvPr/>
            </p:nvSpPr>
            <p:spPr bwMode="auto">
              <a:xfrm>
                <a:off x="4438393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지표</a:t>
                </a:r>
                <a:r>
                  <a:rPr kumimoji="1"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22" name="TextBox 321"/>
            <p:cNvSpPr txBox="1"/>
            <p:nvPr/>
          </p:nvSpPr>
          <p:spPr>
            <a:xfrm>
              <a:off x="336021" y="4475553"/>
              <a:ext cx="8194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Dataset #3</a:t>
              </a:r>
              <a:endParaRPr lang="ko-KR" altLang="en-US" sz="1000" dirty="0" err="1" smtClean="0">
                <a:latin typeface="+mn-ea"/>
              </a:endParaRPr>
            </a:p>
          </p:txBody>
        </p:sp>
      </p:grpSp>
      <p:grpSp>
        <p:nvGrpSpPr>
          <p:cNvPr id="334" name="그룹 333"/>
          <p:cNvGrpSpPr/>
          <p:nvPr/>
        </p:nvGrpSpPr>
        <p:grpSpPr>
          <a:xfrm>
            <a:off x="320030" y="5893761"/>
            <a:ext cx="4414171" cy="495288"/>
            <a:chOff x="336021" y="4475553"/>
            <a:chExt cx="4414171" cy="495288"/>
          </a:xfrm>
        </p:grpSpPr>
        <p:grpSp>
          <p:nvGrpSpPr>
            <p:cNvPr id="335" name="그룹 334"/>
            <p:cNvGrpSpPr/>
            <p:nvPr/>
          </p:nvGrpSpPr>
          <p:grpSpPr>
            <a:xfrm>
              <a:off x="405301" y="4682809"/>
              <a:ext cx="4344891" cy="288032"/>
              <a:chOff x="488504" y="2564904"/>
              <a:chExt cx="4344891" cy="288032"/>
            </a:xfrm>
          </p:grpSpPr>
          <p:sp>
            <p:nvSpPr>
              <p:cNvPr id="337" name="직사각형 336"/>
              <p:cNvSpPr/>
              <p:nvPr/>
            </p:nvSpPr>
            <p:spPr bwMode="auto">
              <a:xfrm>
                <a:off x="488504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8" name="직사각형 337"/>
              <p:cNvSpPr/>
              <p:nvPr/>
            </p:nvSpPr>
            <p:spPr bwMode="auto">
              <a:xfrm>
                <a:off x="883506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9" name="직사각형 338"/>
              <p:cNvSpPr/>
              <p:nvPr/>
            </p:nvSpPr>
            <p:spPr bwMode="auto">
              <a:xfrm>
                <a:off x="1278508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0" name="직사각형 339"/>
              <p:cNvSpPr/>
              <p:nvPr/>
            </p:nvSpPr>
            <p:spPr bwMode="auto">
              <a:xfrm>
                <a:off x="1673510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 bwMode="auto">
              <a:xfrm>
                <a:off x="2068512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2" name="직사각형 341"/>
              <p:cNvSpPr/>
              <p:nvPr/>
            </p:nvSpPr>
            <p:spPr bwMode="auto">
              <a:xfrm>
                <a:off x="2463514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3" name="직사각형 342"/>
              <p:cNvSpPr/>
              <p:nvPr/>
            </p:nvSpPr>
            <p:spPr bwMode="auto">
              <a:xfrm>
                <a:off x="2858516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관점</a:t>
                </a:r>
                <a:r>
                  <a:rPr kumimoji="1" lang="en-US" altLang="ko-KR" sz="800" b="1" dirty="0" smtClean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4" name="직사각형 343"/>
              <p:cNvSpPr/>
              <p:nvPr/>
            </p:nvSpPr>
            <p:spPr bwMode="auto">
              <a:xfrm>
                <a:off x="3253387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지표</a:t>
                </a:r>
                <a:r>
                  <a:rPr kumimoji="1"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5" name="직사각형 344"/>
              <p:cNvSpPr/>
              <p:nvPr/>
            </p:nvSpPr>
            <p:spPr bwMode="auto">
              <a:xfrm>
                <a:off x="3648389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지표</a:t>
                </a:r>
                <a:r>
                  <a:rPr kumimoji="1"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 bwMode="auto">
              <a:xfrm>
                <a:off x="4043391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지표</a:t>
                </a:r>
                <a:r>
                  <a:rPr kumimoji="1"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7" name="직사각형 346"/>
              <p:cNvSpPr/>
              <p:nvPr/>
            </p:nvSpPr>
            <p:spPr bwMode="auto">
              <a:xfrm>
                <a:off x="4438393" y="2564904"/>
                <a:ext cx="395002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altLang="en-US" sz="800" b="1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지표</a:t>
                </a:r>
                <a:r>
                  <a:rPr kumimoji="1" lang="en-US" altLang="ko-KR" sz="8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  <a:endParaRPr kumimoji="1" lang="ko-KR" altLang="en-US" sz="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36" name="TextBox 335"/>
            <p:cNvSpPr txBox="1"/>
            <p:nvPr/>
          </p:nvSpPr>
          <p:spPr>
            <a:xfrm>
              <a:off x="336021" y="4475553"/>
              <a:ext cx="8467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Dataset #N</a:t>
              </a:r>
              <a:endParaRPr lang="ko-KR" altLang="en-US" sz="1000" dirty="0" err="1" smtClean="0">
                <a:latin typeface="+mn-ea"/>
              </a:endParaRPr>
            </a:p>
          </p:txBody>
        </p:sp>
      </p:grpSp>
      <p:grpSp>
        <p:nvGrpSpPr>
          <p:cNvPr id="351" name="그룹 350"/>
          <p:cNvGrpSpPr/>
          <p:nvPr/>
        </p:nvGrpSpPr>
        <p:grpSpPr bwMode="auto">
          <a:xfrm>
            <a:off x="273050" y="1484824"/>
            <a:ext cx="9359900" cy="360000"/>
            <a:chOff x="229226" y="1563508"/>
            <a:chExt cx="9448174" cy="360000"/>
          </a:xfrm>
        </p:grpSpPr>
        <p:sp>
          <p:nvSpPr>
            <p:cNvPr id="352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smtClean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다차원 분석 시스템</a:t>
              </a:r>
              <a:endParaRPr kumimoji="1" lang="en-US" sz="1400" b="1" kern="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3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6" name="직사각형 355"/>
          <p:cNvSpPr/>
          <p:nvPr/>
        </p:nvSpPr>
        <p:spPr bwMode="auto">
          <a:xfrm>
            <a:off x="416496" y="2276872"/>
            <a:ext cx="889994" cy="3003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72000" rIns="72000" bIns="0" anchor="ctr" anchorCtr="0"/>
          <a:lstStyle/>
          <a:p>
            <a:pPr marL="87313" indent="-87313" algn="ctr" defTabSz="762000" latinLnBrk="0">
              <a:lnSpc>
                <a:spcPts val="500"/>
              </a:lnSpc>
              <a:spcBef>
                <a:spcPct val="30000"/>
              </a:spcBef>
              <a:defRPr/>
            </a:pP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GERP</a:t>
            </a:r>
            <a:endParaRPr lang="en-US" altLang="ko-KR" sz="11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543578" y="1916832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Legacy</a:t>
            </a:r>
            <a:endParaRPr lang="ko-KR" altLang="en-US" sz="1200" b="1" dirty="0" err="1" smtClean="0">
              <a:latin typeface="+mn-ea"/>
            </a:endParaRPr>
          </a:p>
        </p:txBody>
      </p:sp>
      <p:sp>
        <p:nvSpPr>
          <p:cNvPr id="362" name="직사각형 361"/>
          <p:cNvSpPr/>
          <p:nvPr/>
        </p:nvSpPr>
        <p:spPr bwMode="auto">
          <a:xfrm>
            <a:off x="416496" y="2664303"/>
            <a:ext cx="889994" cy="3003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72000" rIns="72000" bIns="0" anchor="ctr" anchorCtr="0"/>
          <a:lstStyle/>
          <a:p>
            <a:pPr marL="87313" indent="-87313" algn="ctr" defTabSz="762000" latinLnBrk="0">
              <a:lnSpc>
                <a:spcPts val="500"/>
              </a:lnSpc>
              <a:spcBef>
                <a:spcPct val="30000"/>
              </a:spcBef>
              <a:defRPr/>
            </a:pP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MDMS</a:t>
            </a:r>
            <a:endParaRPr lang="en-US" altLang="ko-KR" sz="11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363" name="직사각형 362"/>
          <p:cNvSpPr/>
          <p:nvPr/>
        </p:nvSpPr>
        <p:spPr bwMode="auto">
          <a:xfrm>
            <a:off x="416496" y="3051734"/>
            <a:ext cx="889994" cy="3003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72000" rIns="72000" bIns="0" anchor="ctr" anchorCtr="0"/>
          <a:lstStyle/>
          <a:p>
            <a:pPr marL="87313" indent="-87313" algn="ctr" defTabSz="762000" latinLnBrk="0">
              <a:lnSpc>
                <a:spcPts val="500"/>
              </a:lnSpc>
              <a:spcBef>
                <a:spcPct val="30000"/>
              </a:spcBef>
              <a:defRPr/>
            </a:pP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PIMS</a:t>
            </a:r>
            <a:endParaRPr lang="en-US" altLang="ko-KR" sz="11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364" name="직사각형 363"/>
          <p:cNvSpPr/>
          <p:nvPr/>
        </p:nvSpPr>
        <p:spPr bwMode="auto">
          <a:xfrm>
            <a:off x="416496" y="3439165"/>
            <a:ext cx="889994" cy="3003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72000" rIns="72000" bIns="0" anchor="ctr" anchorCtr="0"/>
          <a:lstStyle/>
          <a:p>
            <a:pPr marL="87313" indent="-87313" algn="ctr" defTabSz="762000" latinLnBrk="0">
              <a:lnSpc>
                <a:spcPts val="500"/>
              </a:lnSpc>
              <a:spcBef>
                <a:spcPct val="30000"/>
              </a:spcBef>
              <a:defRPr/>
            </a:pP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PU-XXX</a:t>
            </a:r>
            <a:endParaRPr lang="en-US" altLang="ko-KR" sz="11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365" name="직사각형 364"/>
          <p:cNvSpPr/>
          <p:nvPr/>
        </p:nvSpPr>
        <p:spPr bwMode="auto">
          <a:xfrm>
            <a:off x="416496" y="3826596"/>
            <a:ext cx="889994" cy="3003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72000" rIns="72000" bIns="0" anchor="ctr" anchorCtr="0"/>
          <a:lstStyle/>
          <a:p>
            <a:pPr marL="87313" indent="-87313" algn="ctr" defTabSz="762000" latinLnBrk="0">
              <a:lnSpc>
                <a:spcPts val="500"/>
              </a:lnSpc>
              <a:spcBef>
                <a:spcPct val="30000"/>
              </a:spcBef>
              <a:defRPr/>
            </a:pPr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  <a:cs typeface="Arial" pitchFamily="34" charset="0"/>
              </a:rPr>
              <a:t>ETC</a:t>
            </a:r>
            <a:endParaRPr lang="en-US" altLang="ko-KR" sz="1100" dirty="0">
              <a:solidFill>
                <a:srgbClr val="000000"/>
              </a:solidFill>
              <a:latin typeface="맑은 고딕" pitchFamily="50" charset="-127"/>
              <a:cs typeface="Arial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2576952" y="2017767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다차원 모델 </a:t>
            </a:r>
            <a:r>
              <a:rPr lang="en-US" altLang="ko-KR" sz="1200" b="1" dirty="0" smtClean="0">
                <a:latin typeface="+mn-ea"/>
              </a:rPr>
              <a:t>DBMS</a:t>
            </a:r>
            <a:endParaRPr lang="ko-KR" altLang="en-US" sz="1200" b="1" dirty="0" err="1" smtClean="0">
              <a:latin typeface="+mn-ea"/>
            </a:endParaRPr>
          </a:p>
        </p:txBody>
      </p:sp>
      <p:sp>
        <p:nvSpPr>
          <p:cNvPr id="367" name="오각형 366"/>
          <p:cNvSpPr/>
          <p:nvPr/>
        </p:nvSpPr>
        <p:spPr>
          <a:xfrm>
            <a:off x="1345951" y="2780928"/>
            <a:ext cx="582713" cy="943878"/>
          </a:xfrm>
          <a:prstGeom prst="homePlate">
            <a:avLst>
              <a:gd name="adj" fmla="val 22440"/>
            </a:avLst>
          </a:prstGeom>
          <a:solidFill>
            <a:srgbClr val="FFFFFF">
              <a:lumMod val="75000"/>
            </a:srgbClr>
          </a:solidFill>
          <a:ln>
            <a:solidFill>
              <a:srgbClr val="FFFFFF">
                <a:lumMod val="50000"/>
              </a:srgb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kern="0" dirty="0" smtClean="0">
                <a:solidFill>
                  <a:srgbClr val="000000"/>
                </a:solidFill>
                <a:latin typeface="+mn-ea"/>
              </a:rPr>
              <a:t>추출</a:t>
            </a:r>
            <a:endParaRPr kumimoji="1" lang="en-US" altLang="ko-KR" sz="1200" b="1" kern="0" dirty="0" smtClean="0">
              <a:solidFill>
                <a:srgbClr val="000000"/>
              </a:solidFill>
              <a:latin typeface="+mn-ea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변환</a:t>
            </a:r>
            <a:endParaRPr kumimoji="1" lang="en-US" altLang="ko-KR" sz="1200" b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kern="0" smtClean="0">
                <a:solidFill>
                  <a:srgbClr val="000000"/>
                </a:solidFill>
                <a:latin typeface="+mn-ea"/>
              </a:rPr>
              <a:t>적재</a:t>
            </a:r>
            <a:endParaRPr kumimoji="1" lang="ko-KR" altLang="en-US" sz="1200" b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6" name="자유형 95"/>
          <p:cNvSpPr/>
          <p:nvPr/>
        </p:nvSpPr>
        <p:spPr>
          <a:xfrm flipH="1">
            <a:off x="4810246" y="1950786"/>
            <a:ext cx="277367" cy="4514226"/>
          </a:xfrm>
          <a:custGeom>
            <a:avLst/>
            <a:gdLst>
              <a:gd name="connsiteX0" fmla="*/ 0 w 580572"/>
              <a:gd name="connsiteY0" fmla="*/ 0 h 4296229"/>
              <a:gd name="connsiteX1" fmla="*/ 29029 w 580572"/>
              <a:gd name="connsiteY1" fmla="*/ 4296229 h 4296229"/>
              <a:gd name="connsiteX2" fmla="*/ 580572 w 580572"/>
              <a:gd name="connsiteY2" fmla="*/ 3962400 h 4296229"/>
              <a:gd name="connsiteX3" fmla="*/ 537029 w 580572"/>
              <a:gd name="connsiteY3" fmla="*/ 188686 h 4296229"/>
              <a:gd name="connsiteX4" fmla="*/ 0 w 580572"/>
              <a:gd name="connsiteY4" fmla="*/ 0 h 4296229"/>
              <a:gd name="connsiteX0" fmla="*/ 0 w 537029"/>
              <a:gd name="connsiteY0" fmla="*/ 0 h 4296229"/>
              <a:gd name="connsiteX1" fmla="*/ 29029 w 537029"/>
              <a:gd name="connsiteY1" fmla="*/ 4296229 h 4296229"/>
              <a:gd name="connsiteX2" fmla="*/ 343963 w 537029"/>
              <a:gd name="connsiteY2" fmla="*/ 2886922 h 4296229"/>
              <a:gd name="connsiteX3" fmla="*/ 537029 w 537029"/>
              <a:gd name="connsiteY3" fmla="*/ 188686 h 4296229"/>
              <a:gd name="connsiteX4" fmla="*/ 0 w 537029"/>
              <a:gd name="connsiteY4" fmla="*/ 0 h 4296229"/>
              <a:gd name="connsiteX0" fmla="*/ 0 w 343962"/>
              <a:gd name="connsiteY0" fmla="*/ 0 h 4296229"/>
              <a:gd name="connsiteX1" fmla="*/ 29029 w 343962"/>
              <a:gd name="connsiteY1" fmla="*/ 4296229 h 4296229"/>
              <a:gd name="connsiteX2" fmla="*/ 343963 w 343962"/>
              <a:gd name="connsiteY2" fmla="*/ 2886922 h 4296229"/>
              <a:gd name="connsiteX3" fmla="*/ 313563 w 343962"/>
              <a:gd name="connsiteY3" fmla="*/ 164243 h 4296229"/>
              <a:gd name="connsiteX4" fmla="*/ 0 w 343962"/>
              <a:gd name="connsiteY4" fmla="*/ 0 h 4296229"/>
              <a:gd name="connsiteX0" fmla="*/ 0 w 313563"/>
              <a:gd name="connsiteY0" fmla="*/ 0 h 4296229"/>
              <a:gd name="connsiteX1" fmla="*/ 29029 w 313563"/>
              <a:gd name="connsiteY1" fmla="*/ 4296229 h 4296229"/>
              <a:gd name="connsiteX2" fmla="*/ 251950 w 313563"/>
              <a:gd name="connsiteY2" fmla="*/ 2886922 h 4296229"/>
              <a:gd name="connsiteX3" fmla="*/ 313563 w 313563"/>
              <a:gd name="connsiteY3" fmla="*/ 164243 h 4296229"/>
              <a:gd name="connsiteX4" fmla="*/ 0 w 313563"/>
              <a:gd name="connsiteY4" fmla="*/ 0 h 4296229"/>
              <a:gd name="connsiteX0" fmla="*/ 0 w 455285"/>
              <a:gd name="connsiteY0" fmla="*/ 0 h 4296229"/>
              <a:gd name="connsiteX1" fmla="*/ 29029 w 455285"/>
              <a:gd name="connsiteY1" fmla="*/ 4296229 h 4296229"/>
              <a:gd name="connsiteX2" fmla="*/ 455285 w 455285"/>
              <a:gd name="connsiteY2" fmla="*/ 2905210 h 4296229"/>
              <a:gd name="connsiteX3" fmla="*/ 313563 w 455285"/>
              <a:gd name="connsiteY3" fmla="*/ 164243 h 4296229"/>
              <a:gd name="connsiteX4" fmla="*/ 0 w 455285"/>
              <a:gd name="connsiteY4" fmla="*/ 0 h 4296229"/>
              <a:gd name="connsiteX0" fmla="*/ 0 w 455285"/>
              <a:gd name="connsiteY0" fmla="*/ 0 h 4296229"/>
              <a:gd name="connsiteX1" fmla="*/ 29029 w 455285"/>
              <a:gd name="connsiteY1" fmla="*/ 4296229 h 4296229"/>
              <a:gd name="connsiteX2" fmla="*/ 455285 w 455285"/>
              <a:gd name="connsiteY2" fmla="*/ 2905210 h 4296229"/>
              <a:gd name="connsiteX3" fmla="*/ 450347 w 455285"/>
              <a:gd name="connsiteY3" fmla="*/ 134525 h 4296229"/>
              <a:gd name="connsiteX4" fmla="*/ 0 w 455285"/>
              <a:gd name="connsiteY4" fmla="*/ 0 h 4296229"/>
              <a:gd name="connsiteX0" fmla="*/ 0 w 455285"/>
              <a:gd name="connsiteY0" fmla="*/ 0 h 4290132"/>
              <a:gd name="connsiteX1" fmla="*/ 9311 w 455285"/>
              <a:gd name="connsiteY1" fmla="*/ 4290132 h 4290132"/>
              <a:gd name="connsiteX2" fmla="*/ 455285 w 455285"/>
              <a:gd name="connsiteY2" fmla="*/ 2905210 h 4290132"/>
              <a:gd name="connsiteX3" fmla="*/ 450347 w 455285"/>
              <a:gd name="connsiteY3" fmla="*/ 134525 h 4290132"/>
              <a:gd name="connsiteX4" fmla="*/ 0 w 455285"/>
              <a:gd name="connsiteY4" fmla="*/ 0 h 4290132"/>
              <a:gd name="connsiteX0" fmla="*/ 0 w 455285"/>
              <a:gd name="connsiteY0" fmla="*/ 0 h 4290132"/>
              <a:gd name="connsiteX1" fmla="*/ 9311 w 455285"/>
              <a:gd name="connsiteY1" fmla="*/ 4290132 h 4290132"/>
              <a:gd name="connsiteX2" fmla="*/ 455285 w 455285"/>
              <a:gd name="connsiteY2" fmla="*/ 2815801 h 4290132"/>
              <a:gd name="connsiteX3" fmla="*/ 450347 w 455285"/>
              <a:gd name="connsiteY3" fmla="*/ 134525 h 4290132"/>
              <a:gd name="connsiteX4" fmla="*/ 0 w 455285"/>
              <a:gd name="connsiteY4" fmla="*/ 0 h 4290132"/>
              <a:gd name="connsiteX0" fmla="*/ 0 w 455285"/>
              <a:gd name="connsiteY0" fmla="*/ 0 h 4290132"/>
              <a:gd name="connsiteX1" fmla="*/ 9311 w 455285"/>
              <a:gd name="connsiteY1" fmla="*/ 4290132 h 4290132"/>
              <a:gd name="connsiteX2" fmla="*/ 455285 w 455285"/>
              <a:gd name="connsiteY2" fmla="*/ 2815801 h 4290132"/>
              <a:gd name="connsiteX3" fmla="*/ 437201 w 455285"/>
              <a:gd name="connsiteY3" fmla="*/ 4475 h 4290132"/>
              <a:gd name="connsiteX4" fmla="*/ 0 w 455285"/>
              <a:gd name="connsiteY4" fmla="*/ 0 h 4290132"/>
              <a:gd name="connsiteX0" fmla="*/ 0 w 437201"/>
              <a:gd name="connsiteY0" fmla="*/ 0 h 4333731"/>
              <a:gd name="connsiteX1" fmla="*/ 9311 w 437201"/>
              <a:gd name="connsiteY1" fmla="*/ 4290132 h 4333731"/>
              <a:gd name="connsiteX2" fmla="*/ 415850 w 437201"/>
              <a:gd name="connsiteY2" fmla="*/ 4333731 h 4333731"/>
              <a:gd name="connsiteX3" fmla="*/ 437201 w 437201"/>
              <a:gd name="connsiteY3" fmla="*/ 4475 h 4333731"/>
              <a:gd name="connsiteX4" fmla="*/ 0 w 437201"/>
              <a:gd name="connsiteY4" fmla="*/ 0 h 4333731"/>
              <a:gd name="connsiteX0" fmla="*/ 0 w 417484"/>
              <a:gd name="connsiteY0" fmla="*/ 0 h 4333731"/>
              <a:gd name="connsiteX1" fmla="*/ 9311 w 417484"/>
              <a:gd name="connsiteY1" fmla="*/ 4290132 h 4333731"/>
              <a:gd name="connsiteX2" fmla="*/ 415850 w 417484"/>
              <a:gd name="connsiteY2" fmla="*/ 4333731 h 4333731"/>
              <a:gd name="connsiteX3" fmla="*/ 417484 w 417484"/>
              <a:gd name="connsiteY3" fmla="*/ 2436820 h 4333731"/>
              <a:gd name="connsiteX4" fmla="*/ 0 w 417484"/>
              <a:gd name="connsiteY4" fmla="*/ 0 h 4333731"/>
              <a:gd name="connsiteX0" fmla="*/ 0 w 430628"/>
              <a:gd name="connsiteY0" fmla="*/ 0 h 4333731"/>
              <a:gd name="connsiteX1" fmla="*/ 9311 w 430628"/>
              <a:gd name="connsiteY1" fmla="*/ 4290132 h 4333731"/>
              <a:gd name="connsiteX2" fmla="*/ 415850 w 430628"/>
              <a:gd name="connsiteY2" fmla="*/ 4333731 h 4333731"/>
              <a:gd name="connsiteX3" fmla="*/ 430628 w 430628"/>
              <a:gd name="connsiteY3" fmla="*/ 2534358 h 4333731"/>
              <a:gd name="connsiteX4" fmla="*/ 0 w 430628"/>
              <a:gd name="connsiteY4" fmla="*/ 0 h 4333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628" h="4333731">
                <a:moveTo>
                  <a:pt x="0" y="0"/>
                </a:moveTo>
                <a:cubicBezTo>
                  <a:pt x="3104" y="1430044"/>
                  <a:pt x="6207" y="2860088"/>
                  <a:pt x="9311" y="4290132"/>
                </a:cubicBezTo>
                <a:lnTo>
                  <a:pt x="415850" y="4333731"/>
                </a:lnTo>
                <a:cubicBezTo>
                  <a:pt x="416395" y="3701427"/>
                  <a:pt x="430083" y="3166662"/>
                  <a:pt x="430628" y="253435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8121352" y="2461665"/>
            <a:ext cx="1285480" cy="385592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실무자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8215166" y="2616252"/>
            <a:ext cx="1098926" cy="312518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b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관리인원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계층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8286070" y="2843309"/>
            <a:ext cx="954205" cy="20306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중간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계층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8409384" y="3139808"/>
            <a:ext cx="72008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임원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계층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243452" y="195680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사용자 계층</a:t>
            </a:r>
          </a:p>
        </p:txBody>
      </p:sp>
      <p:sp>
        <p:nvSpPr>
          <p:cNvPr id="102" name="Rectangle 45"/>
          <p:cNvSpPr>
            <a:spLocks noChangeArrowheads="1"/>
          </p:cNvSpPr>
          <p:nvPr/>
        </p:nvSpPr>
        <p:spPr bwMode="auto">
          <a:xfrm>
            <a:off x="6813146" y="2374949"/>
            <a:ext cx="410242" cy="195998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vert="wordArtVertRtl" wrap="none" lIns="90000" tIns="0" rIns="9000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dirty="0" smtClean="0">
                <a:solidFill>
                  <a:schemeClr val="bg1"/>
                </a:solidFill>
                <a:latin typeface="+mn-ea"/>
              </a:rPr>
              <a:t>정형보고서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3" name="Rectangle 45"/>
          <p:cNvSpPr>
            <a:spLocks noChangeArrowheads="1"/>
          </p:cNvSpPr>
          <p:nvPr/>
        </p:nvSpPr>
        <p:spPr bwMode="auto">
          <a:xfrm>
            <a:off x="6813146" y="4451480"/>
            <a:ext cx="410242" cy="193756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 type="none" w="sm" len="sm"/>
            <a:tailEnd/>
          </a:ln>
        </p:spPr>
        <p:txBody>
          <a:bodyPr vert="wordArtVertRtl" wrap="none" lIns="90000" tIns="0" rIns="90000" bIns="0" anchor="ctr"/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dirty="0" smtClean="0">
                <a:solidFill>
                  <a:schemeClr val="bg1"/>
                </a:solidFill>
                <a:latin typeface="+mn-ea"/>
              </a:rPr>
              <a:t>비정형보고서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4" name="직선 화살표 연결선 3"/>
          <p:cNvCxnSpPr>
            <a:stCxn id="102" idx="3"/>
          </p:cNvCxnSpPr>
          <p:nvPr/>
        </p:nvCxnSpPr>
        <p:spPr>
          <a:xfrm>
            <a:off x="7223388" y="3354941"/>
            <a:ext cx="897964" cy="842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03" idx="3"/>
          </p:cNvCxnSpPr>
          <p:nvPr/>
        </p:nvCxnSpPr>
        <p:spPr>
          <a:xfrm>
            <a:off x="7223388" y="5420265"/>
            <a:ext cx="991778" cy="190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3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주요 분석 기법 </a:t>
            </a:r>
            <a:r>
              <a:rPr lang="en-US" altLang="ko-KR" dirty="0" smtClean="0"/>
              <a:t>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Drill-down/up, Slice &amp; Dice, Drill Across, Drill Through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등의 기능을 제공하여 데이터를 보다 상세히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분석가능함</a:t>
            </a:r>
            <a:endParaRPr lang="ko-KR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8792" y="1484784"/>
            <a:ext cx="4392488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pc="-100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1887538"/>
            <a:ext cx="4013200" cy="177165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528" y="4137026"/>
            <a:ext cx="4013200" cy="1966913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7" name="AutoShape 19"/>
          <p:cNvSpPr>
            <a:spLocks noChangeArrowheads="1"/>
          </p:cNvSpPr>
          <p:nvPr/>
        </p:nvSpPr>
        <p:spPr bwMode="gray">
          <a:xfrm rot="16200000" flipH="1" flipV="1">
            <a:off x="2353147" y="3575844"/>
            <a:ext cx="374650" cy="614363"/>
          </a:xfrm>
          <a:prstGeom prst="leftRightArrow">
            <a:avLst>
              <a:gd name="adj1" fmla="val 47370"/>
              <a:gd name="adj2" fmla="val 24514"/>
            </a:avLst>
          </a:prstGeom>
          <a:gradFill rotWithShape="1">
            <a:gsLst>
              <a:gs pos="0">
                <a:srgbClr val="AFD7EB">
                  <a:gamma/>
                  <a:tint val="66667"/>
                  <a:invGamma/>
                </a:srgbClr>
              </a:gs>
              <a:gs pos="100000">
                <a:srgbClr val="AFD7EB"/>
              </a:gs>
            </a:gsLst>
            <a:lin ang="5400000" scaled="1"/>
          </a:gradFill>
          <a:ln w="9525" algn="ctr">
            <a:miter lim="800000"/>
            <a:headEnd/>
            <a:tailEnd/>
          </a:ln>
          <a:effectLst/>
          <a:scene3d>
            <a:camera prst="legacyPerspectiveTopRight"/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AFD7EB"/>
            </a:extrusionClr>
          </a:sp3d>
        </p:spPr>
        <p:txBody>
          <a:bodyPr wrap="none" lIns="86400" tIns="43201" rIns="86402" bIns="43201" anchor="ctr">
            <a:flatTx/>
          </a:bodyPr>
          <a:lstStyle/>
          <a:p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035296" y="1484784"/>
            <a:ext cx="4392488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pc="-10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72680" y="1592316"/>
            <a:ext cx="1028038" cy="184666"/>
          </a:xfrm>
          <a:prstGeom prst="rect">
            <a:avLst/>
          </a:prstGeom>
          <a:noFill/>
          <a:ln w="19050">
            <a:noFill/>
            <a:miter lim="800000"/>
            <a:headEnd type="none" w="med" len="lg"/>
            <a:tailEnd type="non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altLang="ko-KR" sz="1200" b="1" u="sng" dirty="0">
                <a:latin typeface="+mn-ea"/>
              </a:rPr>
              <a:t>Drill-down/up</a:t>
            </a:r>
          </a:p>
        </p:txBody>
      </p: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5817096" y="2276872"/>
            <a:ext cx="3197418" cy="1999196"/>
            <a:chOff x="3185" y="1569"/>
            <a:chExt cx="2763" cy="1885"/>
          </a:xfrm>
        </p:grpSpPr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5193" y="2208"/>
              <a:ext cx="75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lnSpc>
                  <a:spcPct val="90000"/>
                </a:lnSpc>
              </a:pPr>
              <a:r>
                <a:rPr lang="ko-KR" altLang="en-US" sz="1000" b="1" dirty="0">
                  <a:latin typeface="+mn-ea"/>
                </a:rPr>
                <a:t>지역 담당자</a:t>
              </a:r>
            </a:p>
          </p:txBody>
        </p: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3185" y="3236"/>
              <a:ext cx="75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lnSpc>
                  <a:spcPct val="90000"/>
                </a:lnSpc>
              </a:pPr>
              <a:r>
                <a:rPr lang="ko-KR" altLang="en-US" sz="1000" b="1" dirty="0">
                  <a:latin typeface="+mn-ea"/>
                </a:rPr>
                <a:t>회계 담당자</a:t>
              </a:r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4317" y="2269"/>
              <a:ext cx="43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3185" y="2208"/>
              <a:ext cx="75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lnSpc>
                  <a:spcPct val="90000"/>
                </a:lnSpc>
              </a:pPr>
              <a:r>
                <a:rPr lang="ko-KR" altLang="en-US" sz="1000" b="1" dirty="0">
                  <a:latin typeface="+mn-ea"/>
                </a:rPr>
                <a:t>제품 담당자</a:t>
              </a:r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5226" y="2567"/>
              <a:ext cx="169" cy="62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0" y="954"/>
                </a:cxn>
                <a:cxn ang="0">
                  <a:pos x="253" y="712"/>
                </a:cxn>
                <a:cxn ang="0">
                  <a:pos x="253" y="0"/>
                </a:cxn>
                <a:cxn ang="0">
                  <a:pos x="0" y="240"/>
                </a:cxn>
              </a:cxnLst>
              <a:rect l="0" t="0" r="r" b="b"/>
              <a:pathLst>
                <a:path w="254" h="955">
                  <a:moveTo>
                    <a:pt x="0" y="240"/>
                  </a:moveTo>
                  <a:lnTo>
                    <a:pt x="0" y="954"/>
                  </a:lnTo>
                  <a:lnTo>
                    <a:pt x="253" y="712"/>
                  </a:lnTo>
                  <a:lnTo>
                    <a:pt x="253" y="0"/>
                  </a:lnTo>
                  <a:lnTo>
                    <a:pt x="0" y="240"/>
                  </a:lnTo>
                </a:path>
              </a:pathLst>
            </a:custGeom>
            <a:solidFill>
              <a:srgbClr val="E5EFF7"/>
            </a:solidFill>
            <a:ln w="9525" cap="flat" cmpd="sng">
              <a:solidFill>
                <a:srgbClr val="7CA7CE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5396" y="2571"/>
              <a:ext cx="523" cy="458"/>
            </a:xfrm>
            <a:prstGeom prst="rect">
              <a:avLst/>
            </a:prstGeom>
            <a:solidFill>
              <a:srgbClr val="E5EFF7"/>
            </a:solidFill>
            <a:ln w="9525" algn="ctr">
              <a:solidFill>
                <a:srgbClr val="7CA7C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5227" y="3030"/>
              <a:ext cx="695" cy="156"/>
            </a:xfrm>
            <a:custGeom>
              <a:avLst/>
              <a:gdLst/>
              <a:ahLst/>
              <a:cxnLst>
                <a:cxn ang="0">
                  <a:pos x="0" y="239"/>
                </a:cxn>
                <a:cxn ang="0">
                  <a:pos x="793" y="239"/>
                </a:cxn>
                <a:cxn ang="0">
                  <a:pos x="1039" y="0"/>
                </a:cxn>
                <a:cxn ang="0">
                  <a:pos x="247" y="0"/>
                </a:cxn>
                <a:cxn ang="0">
                  <a:pos x="0" y="239"/>
                </a:cxn>
              </a:cxnLst>
              <a:rect l="0" t="0" r="r" b="b"/>
              <a:pathLst>
                <a:path w="1040" h="240">
                  <a:moveTo>
                    <a:pt x="0" y="239"/>
                  </a:moveTo>
                  <a:lnTo>
                    <a:pt x="793" y="239"/>
                  </a:lnTo>
                  <a:lnTo>
                    <a:pt x="1039" y="0"/>
                  </a:lnTo>
                  <a:lnTo>
                    <a:pt x="247" y="0"/>
                  </a:lnTo>
                  <a:lnTo>
                    <a:pt x="0" y="239"/>
                  </a:lnTo>
                </a:path>
              </a:pathLst>
            </a:custGeom>
            <a:solidFill>
              <a:srgbClr val="E5EFF7"/>
            </a:solidFill>
            <a:ln w="9525" cap="flat" cmpd="sng">
              <a:solidFill>
                <a:srgbClr val="7CA7CE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8" name="Group 27"/>
            <p:cNvGrpSpPr>
              <a:grpSpLocks/>
            </p:cNvGrpSpPr>
            <p:nvPr/>
          </p:nvGrpSpPr>
          <p:grpSpPr bwMode="auto">
            <a:xfrm>
              <a:off x="5425" y="2702"/>
              <a:ext cx="305" cy="271"/>
              <a:chOff x="4476" y="2800"/>
              <a:chExt cx="457" cy="417"/>
            </a:xfrm>
          </p:grpSpPr>
          <p:sp>
            <p:nvSpPr>
              <p:cNvPr id="50" name="Rectangle 28"/>
              <p:cNvSpPr>
                <a:spLocks noChangeArrowheads="1"/>
              </p:cNvSpPr>
              <p:nvPr/>
            </p:nvSpPr>
            <p:spPr bwMode="auto">
              <a:xfrm>
                <a:off x="4480" y="2907"/>
                <a:ext cx="340" cy="306"/>
              </a:xfrm>
              <a:prstGeom prst="rect">
                <a:avLst/>
              </a:prstGeom>
              <a:solidFill>
                <a:srgbClr val="F6EC90"/>
              </a:solidFill>
              <a:ln w="9525" algn="ctr">
                <a:solidFill>
                  <a:srgbClr val="B2B2B2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auto">
              <a:xfrm>
                <a:off x="4476" y="2800"/>
                <a:ext cx="456" cy="105"/>
              </a:xfrm>
              <a:custGeom>
                <a:avLst/>
                <a:gdLst/>
                <a:ahLst/>
                <a:cxnLst>
                  <a:cxn ang="0">
                    <a:pos x="0" y="104"/>
                  </a:cxn>
                  <a:cxn ang="0">
                    <a:pos x="347" y="104"/>
                  </a:cxn>
                  <a:cxn ang="0">
                    <a:pos x="455" y="0"/>
                  </a:cxn>
                  <a:cxn ang="0">
                    <a:pos x="108" y="0"/>
                  </a:cxn>
                  <a:cxn ang="0">
                    <a:pos x="0" y="104"/>
                  </a:cxn>
                </a:cxnLst>
                <a:rect l="0" t="0" r="r" b="b"/>
                <a:pathLst>
                  <a:path w="456" h="105">
                    <a:moveTo>
                      <a:pt x="0" y="104"/>
                    </a:moveTo>
                    <a:lnTo>
                      <a:pt x="347" y="104"/>
                    </a:lnTo>
                    <a:lnTo>
                      <a:pt x="455" y="0"/>
                    </a:lnTo>
                    <a:lnTo>
                      <a:pt x="108" y="0"/>
                    </a:lnTo>
                    <a:lnTo>
                      <a:pt x="0" y="104"/>
                    </a:lnTo>
                  </a:path>
                </a:pathLst>
              </a:custGeom>
              <a:solidFill>
                <a:srgbClr val="F6EC90"/>
              </a:solidFill>
              <a:ln w="9525" cap="flat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auto">
              <a:xfrm>
                <a:off x="4823" y="2800"/>
                <a:ext cx="110" cy="417"/>
              </a:xfrm>
              <a:custGeom>
                <a:avLst/>
                <a:gdLst/>
                <a:ahLst/>
                <a:cxnLst>
                  <a:cxn ang="0">
                    <a:pos x="0" y="103"/>
                  </a:cxn>
                  <a:cxn ang="0">
                    <a:pos x="0" y="416"/>
                  </a:cxn>
                  <a:cxn ang="0">
                    <a:pos x="109" y="312"/>
                  </a:cxn>
                  <a:cxn ang="0">
                    <a:pos x="109" y="0"/>
                  </a:cxn>
                  <a:cxn ang="0">
                    <a:pos x="0" y="103"/>
                  </a:cxn>
                </a:cxnLst>
                <a:rect l="0" t="0" r="r" b="b"/>
                <a:pathLst>
                  <a:path w="110" h="417">
                    <a:moveTo>
                      <a:pt x="0" y="103"/>
                    </a:moveTo>
                    <a:lnTo>
                      <a:pt x="0" y="416"/>
                    </a:lnTo>
                    <a:lnTo>
                      <a:pt x="109" y="312"/>
                    </a:lnTo>
                    <a:lnTo>
                      <a:pt x="109" y="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6EC90"/>
              </a:solidFill>
              <a:ln w="9525" cap="flat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9" name="Freeform 31"/>
            <p:cNvSpPr>
              <a:spLocks/>
            </p:cNvSpPr>
            <p:nvPr/>
          </p:nvSpPr>
          <p:spPr bwMode="auto">
            <a:xfrm>
              <a:off x="5227" y="2568"/>
              <a:ext cx="693" cy="156"/>
            </a:xfrm>
            <a:custGeom>
              <a:avLst/>
              <a:gdLst/>
              <a:ahLst/>
              <a:cxnLst>
                <a:cxn ang="0">
                  <a:pos x="0" y="239"/>
                </a:cxn>
                <a:cxn ang="0">
                  <a:pos x="792" y="239"/>
                </a:cxn>
                <a:cxn ang="0">
                  <a:pos x="1038" y="0"/>
                </a:cxn>
                <a:cxn ang="0">
                  <a:pos x="247" y="0"/>
                </a:cxn>
                <a:cxn ang="0">
                  <a:pos x="0" y="239"/>
                </a:cxn>
              </a:cxnLst>
              <a:rect l="0" t="0" r="r" b="b"/>
              <a:pathLst>
                <a:path w="1039" h="240">
                  <a:moveTo>
                    <a:pt x="0" y="239"/>
                  </a:moveTo>
                  <a:lnTo>
                    <a:pt x="792" y="239"/>
                  </a:lnTo>
                  <a:lnTo>
                    <a:pt x="1038" y="0"/>
                  </a:lnTo>
                  <a:lnTo>
                    <a:pt x="247" y="0"/>
                  </a:lnTo>
                  <a:lnTo>
                    <a:pt x="0" y="239"/>
                  </a:lnTo>
                </a:path>
              </a:pathLst>
            </a:custGeom>
            <a:noFill/>
            <a:ln w="9525" cap="flat" cmpd="sng">
              <a:solidFill>
                <a:srgbClr val="7CA7CE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5227" y="2724"/>
              <a:ext cx="527" cy="460"/>
            </a:xfrm>
            <a:prstGeom prst="rect">
              <a:avLst/>
            </a:prstGeom>
            <a:noFill/>
            <a:ln w="9525" algn="ctr">
              <a:solidFill>
                <a:srgbClr val="7CA7C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>
              <a:off x="5226" y="1569"/>
              <a:ext cx="161" cy="628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0" y="965"/>
                </a:cxn>
                <a:cxn ang="0">
                  <a:pos x="241" y="720"/>
                </a:cxn>
                <a:cxn ang="0">
                  <a:pos x="241" y="0"/>
                </a:cxn>
                <a:cxn ang="0">
                  <a:pos x="0" y="242"/>
                </a:cxn>
              </a:cxnLst>
              <a:rect l="0" t="0" r="r" b="b"/>
              <a:pathLst>
                <a:path w="242" h="966">
                  <a:moveTo>
                    <a:pt x="0" y="242"/>
                  </a:moveTo>
                  <a:lnTo>
                    <a:pt x="0" y="965"/>
                  </a:lnTo>
                  <a:lnTo>
                    <a:pt x="241" y="720"/>
                  </a:lnTo>
                  <a:lnTo>
                    <a:pt x="241" y="0"/>
                  </a:lnTo>
                  <a:lnTo>
                    <a:pt x="0" y="242"/>
                  </a:lnTo>
                </a:path>
              </a:pathLst>
            </a:custGeom>
            <a:solidFill>
              <a:srgbClr val="E5EFF7"/>
            </a:solidFill>
            <a:ln w="9525" cap="flat" cmpd="sng">
              <a:solidFill>
                <a:srgbClr val="7CA7CE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5389" y="1573"/>
              <a:ext cx="500" cy="464"/>
            </a:xfrm>
            <a:prstGeom prst="rect">
              <a:avLst/>
            </a:prstGeom>
            <a:solidFill>
              <a:srgbClr val="E5EFF7"/>
            </a:solidFill>
            <a:ln w="9525" algn="ctr">
              <a:solidFill>
                <a:srgbClr val="7CA7C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>
              <a:off x="5227" y="2038"/>
              <a:ext cx="665" cy="157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759" y="241"/>
                </a:cxn>
                <a:cxn ang="0">
                  <a:pos x="995" y="0"/>
                </a:cxn>
                <a:cxn ang="0">
                  <a:pos x="237" y="0"/>
                </a:cxn>
                <a:cxn ang="0">
                  <a:pos x="0" y="241"/>
                </a:cxn>
              </a:cxnLst>
              <a:rect l="0" t="0" r="r" b="b"/>
              <a:pathLst>
                <a:path w="996" h="242">
                  <a:moveTo>
                    <a:pt x="0" y="241"/>
                  </a:moveTo>
                  <a:lnTo>
                    <a:pt x="759" y="241"/>
                  </a:lnTo>
                  <a:lnTo>
                    <a:pt x="995" y="0"/>
                  </a:lnTo>
                  <a:lnTo>
                    <a:pt x="237" y="0"/>
                  </a:lnTo>
                  <a:lnTo>
                    <a:pt x="0" y="241"/>
                  </a:lnTo>
                </a:path>
              </a:pathLst>
            </a:custGeom>
            <a:solidFill>
              <a:srgbClr val="E5EFF7"/>
            </a:solidFill>
            <a:ln w="9525" cap="flat" cmpd="sng">
              <a:solidFill>
                <a:srgbClr val="7CA7CE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auto">
            <a:xfrm>
              <a:off x="5227" y="1571"/>
              <a:ext cx="658" cy="157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751" y="241"/>
                </a:cxn>
                <a:cxn ang="0">
                  <a:pos x="984" y="0"/>
                </a:cxn>
                <a:cxn ang="0">
                  <a:pos x="234" y="0"/>
                </a:cxn>
                <a:cxn ang="0">
                  <a:pos x="0" y="241"/>
                </a:cxn>
              </a:cxnLst>
              <a:rect l="0" t="0" r="r" b="b"/>
              <a:pathLst>
                <a:path w="985" h="242">
                  <a:moveTo>
                    <a:pt x="0" y="241"/>
                  </a:moveTo>
                  <a:lnTo>
                    <a:pt x="751" y="241"/>
                  </a:lnTo>
                  <a:lnTo>
                    <a:pt x="984" y="0"/>
                  </a:lnTo>
                  <a:lnTo>
                    <a:pt x="234" y="0"/>
                  </a:lnTo>
                  <a:lnTo>
                    <a:pt x="0" y="241"/>
                  </a:lnTo>
                </a:path>
              </a:pathLst>
            </a:custGeom>
            <a:noFill/>
            <a:ln w="9525" cap="flat" cmpd="sng">
              <a:solidFill>
                <a:srgbClr val="7CA7CE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Freeform 37"/>
            <p:cNvSpPr>
              <a:spLocks/>
            </p:cNvSpPr>
            <p:nvPr/>
          </p:nvSpPr>
          <p:spPr bwMode="auto">
            <a:xfrm>
              <a:off x="5230" y="1850"/>
              <a:ext cx="664" cy="158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758" y="241"/>
                </a:cxn>
                <a:cxn ang="0">
                  <a:pos x="994" y="0"/>
                </a:cxn>
                <a:cxn ang="0">
                  <a:pos x="236" y="0"/>
                </a:cxn>
                <a:cxn ang="0">
                  <a:pos x="0" y="241"/>
                </a:cxn>
              </a:cxnLst>
              <a:rect l="0" t="0" r="r" b="b"/>
              <a:pathLst>
                <a:path w="995" h="242">
                  <a:moveTo>
                    <a:pt x="0" y="241"/>
                  </a:moveTo>
                  <a:lnTo>
                    <a:pt x="758" y="241"/>
                  </a:lnTo>
                  <a:lnTo>
                    <a:pt x="994" y="0"/>
                  </a:lnTo>
                  <a:lnTo>
                    <a:pt x="236" y="0"/>
                  </a:lnTo>
                  <a:lnTo>
                    <a:pt x="0" y="241"/>
                  </a:lnTo>
                </a:path>
              </a:pathLst>
            </a:custGeom>
            <a:solidFill>
              <a:srgbClr val="F6EC90"/>
            </a:solidFill>
            <a:ln w="9525" cap="flat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>
              <a:off x="5228" y="1776"/>
              <a:ext cx="664" cy="157"/>
            </a:xfrm>
            <a:custGeom>
              <a:avLst/>
              <a:gdLst/>
              <a:ahLst/>
              <a:cxnLst>
                <a:cxn ang="0">
                  <a:pos x="0" y="241"/>
                </a:cxn>
                <a:cxn ang="0">
                  <a:pos x="758" y="241"/>
                </a:cxn>
                <a:cxn ang="0">
                  <a:pos x="994" y="0"/>
                </a:cxn>
                <a:cxn ang="0">
                  <a:pos x="236" y="0"/>
                </a:cxn>
                <a:cxn ang="0">
                  <a:pos x="0" y="241"/>
                </a:cxn>
              </a:cxnLst>
              <a:rect l="0" t="0" r="r" b="b"/>
              <a:pathLst>
                <a:path w="995" h="242">
                  <a:moveTo>
                    <a:pt x="0" y="241"/>
                  </a:moveTo>
                  <a:lnTo>
                    <a:pt x="758" y="241"/>
                  </a:lnTo>
                  <a:lnTo>
                    <a:pt x="994" y="0"/>
                  </a:lnTo>
                  <a:lnTo>
                    <a:pt x="236" y="0"/>
                  </a:lnTo>
                  <a:lnTo>
                    <a:pt x="0" y="241"/>
                  </a:lnTo>
                </a:path>
              </a:pathLst>
            </a:custGeom>
            <a:solidFill>
              <a:srgbClr val="F6EC90"/>
            </a:solidFill>
            <a:ln w="9525" cap="flat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5227" y="1728"/>
              <a:ext cx="504" cy="466"/>
            </a:xfrm>
            <a:prstGeom prst="rect">
              <a:avLst/>
            </a:prstGeom>
            <a:noFill/>
            <a:ln w="9525" algn="ctr">
              <a:solidFill>
                <a:srgbClr val="7CA7C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Freeform 40"/>
            <p:cNvSpPr>
              <a:spLocks/>
            </p:cNvSpPr>
            <p:nvPr/>
          </p:nvSpPr>
          <p:spPr bwMode="auto">
            <a:xfrm>
              <a:off x="3242" y="1569"/>
              <a:ext cx="160" cy="629"/>
            </a:xfrm>
            <a:custGeom>
              <a:avLst/>
              <a:gdLst/>
              <a:ahLst/>
              <a:cxnLst>
                <a:cxn ang="0">
                  <a:pos x="0" y="243"/>
                </a:cxn>
                <a:cxn ang="0">
                  <a:pos x="0" y="968"/>
                </a:cxn>
                <a:cxn ang="0">
                  <a:pos x="238" y="722"/>
                </a:cxn>
                <a:cxn ang="0">
                  <a:pos x="238" y="0"/>
                </a:cxn>
                <a:cxn ang="0">
                  <a:pos x="0" y="243"/>
                </a:cxn>
              </a:cxnLst>
              <a:rect l="0" t="0" r="r" b="b"/>
              <a:pathLst>
                <a:path w="239" h="969">
                  <a:moveTo>
                    <a:pt x="0" y="243"/>
                  </a:moveTo>
                  <a:lnTo>
                    <a:pt x="0" y="968"/>
                  </a:lnTo>
                  <a:lnTo>
                    <a:pt x="238" y="722"/>
                  </a:lnTo>
                  <a:lnTo>
                    <a:pt x="238" y="0"/>
                  </a:lnTo>
                  <a:lnTo>
                    <a:pt x="0" y="243"/>
                  </a:lnTo>
                </a:path>
              </a:pathLst>
            </a:custGeom>
            <a:solidFill>
              <a:srgbClr val="E5EFF7"/>
            </a:solidFill>
            <a:ln w="9525" cap="flat" cmpd="sng">
              <a:solidFill>
                <a:srgbClr val="7CA7CE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3403" y="1573"/>
              <a:ext cx="492" cy="465"/>
            </a:xfrm>
            <a:prstGeom prst="rect">
              <a:avLst/>
            </a:prstGeom>
            <a:solidFill>
              <a:srgbClr val="E5EFF7"/>
            </a:solidFill>
            <a:ln w="9525" algn="ctr">
              <a:solidFill>
                <a:srgbClr val="7CA7C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3244" y="2039"/>
              <a:ext cx="653" cy="158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746" y="242"/>
                </a:cxn>
                <a:cxn ang="0">
                  <a:pos x="978" y="0"/>
                </a:cxn>
                <a:cxn ang="0">
                  <a:pos x="233" y="0"/>
                </a:cxn>
                <a:cxn ang="0">
                  <a:pos x="0" y="242"/>
                </a:cxn>
              </a:cxnLst>
              <a:rect l="0" t="0" r="r" b="b"/>
              <a:pathLst>
                <a:path w="979" h="243">
                  <a:moveTo>
                    <a:pt x="0" y="242"/>
                  </a:moveTo>
                  <a:lnTo>
                    <a:pt x="746" y="242"/>
                  </a:lnTo>
                  <a:lnTo>
                    <a:pt x="978" y="0"/>
                  </a:lnTo>
                  <a:lnTo>
                    <a:pt x="233" y="0"/>
                  </a:lnTo>
                  <a:lnTo>
                    <a:pt x="0" y="242"/>
                  </a:lnTo>
                </a:path>
              </a:pathLst>
            </a:custGeom>
            <a:solidFill>
              <a:srgbClr val="E5EFF7"/>
            </a:solidFill>
            <a:ln w="9525" cap="flat" cmpd="sng">
              <a:solidFill>
                <a:srgbClr val="7CA7CE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3322" y="1649"/>
              <a:ext cx="495" cy="468"/>
            </a:xfrm>
            <a:prstGeom prst="rect">
              <a:avLst/>
            </a:prstGeom>
            <a:solidFill>
              <a:srgbClr val="F6EC90"/>
            </a:solidFill>
            <a:ln w="9525" algn="ctr">
              <a:solidFill>
                <a:srgbClr val="B2B2B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3244" y="1728"/>
              <a:ext cx="494" cy="467"/>
            </a:xfrm>
            <a:prstGeom prst="rect">
              <a:avLst/>
            </a:prstGeom>
            <a:noFill/>
            <a:ln w="9525" algn="ctr">
              <a:solidFill>
                <a:srgbClr val="7CA7C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3242" y="1571"/>
              <a:ext cx="654" cy="158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747" y="242"/>
                </a:cxn>
                <a:cxn ang="0">
                  <a:pos x="979" y="0"/>
                </a:cxn>
                <a:cxn ang="0">
                  <a:pos x="233" y="0"/>
                </a:cxn>
                <a:cxn ang="0">
                  <a:pos x="0" y="242"/>
                </a:cxn>
              </a:cxnLst>
              <a:rect l="0" t="0" r="r" b="b"/>
              <a:pathLst>
                <a:path w="980" h="243">
                  <a:moveTo>
                    <a:pt x="0" y="242"/>
                  </a:moveTo>
                  <a:lnTo>
                    <a:pt x="747" y="242"/>
                  </a:lnTo>
                  <a:lnTo>
                    <a:pt x="979" y="0"/>
                  </a:lnTo>
                  <a:lnTo>
                    <a:pt x="233" y="0"/>
                  </a:lnTo>
                  <a:lnTo>
                    <a:pt x="0" y="242"/>
                  </a:lnTo>
                </a:path>
              </a:pathLst>
            </a:custGeom>
            <a:noFill/>
            <a:ln w="9525" cap="flat" cmpd="sng">
              <a:solidFill>
                <a:srgbClr val="7CA7CE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3242" y="2567"/>
              <a:ext cx="163" cy="617"/>
            </a:xfrm>
            <a:custGeom>
              <a:avLst/>
              <a:gdLst/>
              <a:ahLst/>
              <a:cxnLst>
                <a:cxn ang="0">
                  <a:pos x="0" y="238"/>
                </a:cxn>
                <a:cxn ang="0">
                  <a:pos x="0" y="949"/>
                </a:cxn>
                <a:cxn ang="0">
                  <a:pos x="242" y="708"/>
                </a:cxn>
                <a:cxn ang="0">
                  <a:pos x="242" y="0"/>
                </a:cxn>
                <a:cxn ang="0">
                  <a:pos x="0" y="238"/>
                </a:cxn>
              </a:cxnLst>
              <a:rect l="0" t="0" r="r" b="b"/>
              <a:pathLst>
                <a:path w="243" h="950">
                  <a:moveTo>
                    <a:pt x="0" y="238"/>
                  </a:moveTo>
                  <a:lnTo>
                    <a:pt x="0" y="949"/>
                  </a:lnTo>
                  <a:lnTo>
                    <a:pt x="242" y="708"/>
                  </a:lnTo>
                  <a:lnTo>
                    <a:pt x="242" y="0"/>
                  </a:lnTo>
                  <a:lnTo>
                    <a:pt x="0" y="238"/>
                  </a:lnTo>
                </a:path>
              </a:pathLst>
            </a:custGeom>
            <a:solidFill>
              <a:srgbClr val="E5EFF7"/>
            </a:solidFill>
            <a:ln w="9525" cap="flat" cmpd="sng">
              <a:solidFill>
                <a:srgbClr val="7CA7CE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Rectangle 47"/>
            <p:cNvSpPr>
              <a:spLocks noChangeArrowheads="1"/>
            </p:cNvSpPr>
            <p:nvPr/>
          </p:nvSpPr>
          <p:spPr bwMode="auto">
            <a:xfrm>
              <a:off x="3405" y="2571"/>
              <a:ext cx="500" cy="456"/>
            </a:xfrm>
            <a:prstGeom prst="rect">
              <a:avLst/>
            </a:prstGeom>
            <a:solidFill>
              <a:srgbClr val="E5EFF7"/>
            </a:solidFill>
            <a:ln w="9525" algn="ctr">
              <a:solidFill>
                <a:srgbClr val="7CA7C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Freeform 48"/>
            <p:cNvSpPr>
              <a:spLocks/>
            </p:cNvSpPr>
            <p:nvPr/>
          </p:nvSpPr>
          <p:spPr bwMode="auto">
            <a:xfrm>
              <a:off x="3244" y="3028"/>
              <a:ext cx="664" cy="154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758" y="237"/>
                </a:cxn>
                <a:cxn ang="0">
                  <a:pos x="994" y="0"/>
                </a:cxn>
                <a:cxn ang="0">
                  <a:pos x="236" y="0"/>
                </a:cxn>
                <a:cxn ang="0">
                  <a:pos x="0" y="237"/>
                </a:cxn>
              </a:cxnLst>
              <a:rect l="0" t="0" r="r" b="b"/>
              <a:pathLst>
                <a:path w="995" h="238">
                  <a:moveTo>
                    <a:pt x="0" y="237"/>
                  </a:moveTo>
                  <a:lnTo>
                    <a:pt x="758" y="237"/>
                  </a:lnTo>
                  <a:lnTo>
                    <a:pt x="994" y="0"/>
                  </a:lnTo>
                  <a:lnTo>
                    <a:pt x="236" y="0"/>
                  </a:lnTo>
                  <a:lnTo>
                    <a:pt x="0" y="237"/>
                  </a:lnTo>
                </a:path>
              </a:pathLst>
            </a:custGeom>
            <a:solidFill>
              <a:srgbClr val="E5EFF7"/>
            </a:solidFill>
            <a:ln w="9525" cap="flat" cmpd="sng">
              <a:solidFill>
                <a:srgbClr val="7CA7CE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7" name="Freeform 49"/>
            <p:cNvSpPr>
              <a:spLocks/>
            </p:cNvSpPr>
            <p:nvPr/>
          </p:nvSpPr>
          <p:spPr bwMode="auto">
            <a:xfrm>
              <a:off x="3445" y="2569"/>
              <a:ext cx="158" cy="617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0" y="949"/>
                </a:cxn>
                <a:cxn ang="0">
                  <a:pos x="237" y="708"/>
                </a:cxn>
                <a:cxn ang="0">
                  <a:pos x="237" y="0"/>
                </a:cxn>
                <a:cxn ang="0">
                  <a:pos x="0" y="237"/>
                </a:cxn>
              </a:cxnLst>
              <a:rect l="0" t="0" r="r" b="b"/>
              <a:pathLst>
                <a:path w="238" h="950">
                  <a:moveTo>
                    <a:pt x="0" y="237"/>
                  </a:moveTo>
                  <a:lnTo>
                    <a:pt x="0" y="949"/>
                  </a:lnTo>
                  <a:lnTo>
                    <a:pt x="237" y="708"/>
                  </a:lnTo>
                  <a:lnTo>
                    <a:pt x="237" y="0"/>
                  </a:lnTo>
                  <a:lnTo>
                    <a:pt x="0" y="237"/>
                  </a:lnTo>
                </a:path>
              </a:pathLst>
            </a:custGeom>
            <a:solidFill>
              <a:srgbClr val="F6EC90"/>
            </a:solidFill>
            <a:ln w="9525" cap="flat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" name="Freeform 50"/>
            <p:cNvSpPr>
              <a:spLocks/>
            </p:cNvSpPr>
            <p:nvPr/>
          </p:nvSpPr>
          <p:spPr bwMode="auto">
            <a:xfrm>
              <a:off x="3558" y="2568"/>
              <a:ext cx="159" cy="617"/>
            </a:xfrm>
            <a:custGeom>
              <a:avLst/>
              <a:gdLst/>
              <a:ahLst/>
              <a:cxnLst>
                <a:cxn ang="0">
                  <a:pos x="0" y="237"/>
                </a:cxn>
                <a:cxn ang="0">
                  <a:pos x="0" y="948"/>
                </a:cxn>
                <a:cxn ang="0">
                  <a:pos x="237" y="707"/>
                </a:cxn>
                <a:cxn ang="0">
                  <a:pos x="237" y="0"/>
                </a:cxn>
                <a:cxn ang="0">
                  <a:pos x="0" y="237"/>
                </a:cxn>
              </a:cxnLst>
              <a:rect l="0" t="0" r="r" b="b"/>
              <a:pathLst>
                <a:path w="238" h="949">
                  <a:moveTo>
                    <a:pt x="0" y="237"/>
                  </a:moveTo>
                  <a:lnTo>
                    <a:pt x="0" y="948"/>
                  </a:lnTo>
                  <a:lnTo>
                    <a:pt x="237" y="707"/>
                  </a:lnTo>
                  <a:lnTo>
                    <a:pt x="237" y="0"/>
                  </a:lnTo>
                  <a:lnTo>
                    <a:pt x="0" y="237"/>
                  </a:lnTo>
                </a:path>
              </a:pathLst>
            </a:custGeom>
            <a:solidFill>
              <a:srgbClr val="F6EC90"/>
            </a:solidFill>
            <a:ln w="9525" cap="flat" cmpd="sng">
              <a:solidFill>
                <a:srgbClr val="B2B2B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3244" y="2723"/>
              <a:ext cx="502" cy="458"/>
            </a:xfrm>
            <a:prstGeom prst="rect">
              <a:avLst/>
            </a:prstGeom>
            <a:noFill/>
            <a:ln w="9525" algn="ctr">
              <a:solidFill>
                <a:srgbClr val="7CA7C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Freeform 52"/>
            <p:cNvSpPr>
              <a:spLocks/>
            </p:cNvSpPr>
            <p:nvPr/>
          </p:nvSpPr>
          <p:spPr bwMode="auto">
            <a:xfrm>
              <a:off x="3242" y="2568"/>
              <a:ext cx="665" cy="156"/>
            </a:xfrm>
            <a:custGeom>
              <a:avLst/>
              <a:gdLst/>
              <a:ahLst/>
              <a:cxnLst>
                <a:cxn ang="0">
                  <a:pos x="0" y="238"/>
                </a:cxn>
                <a:cxn ang="0">
                  <a:pos x="759" y="238"/>
                </a:cxn>
                <a:cxn ang="0">
                  <a:pos x="995" y="0"/>
                </a:cxn>
                <a:cxn ang="0">
                  <a:pos x="237" y="0"/>
                </a:cxn>
                <a:cxn ang="0">
                  <a:pos x="0" y="238"/>
                </a:cxn>
              </a:cxnLst>
              <a:rect l="0" t="0" r="r" b="b"/>
              <a:pathLst>
                <a:path w="996" h="239">
                  <a:moveTo>
                    <a:pt x="0" y="238"/>
                  </a:moveTo>
                  <a:lnTo>
                    <a:pt x="759" y="238"/>
                  </a:lnTo>
                  <a:lnTo>
                    <a:pt x="995" y="0"/>
                  </a:lnTo>
                  <a:lnTo>
                    <a:pt x="237" y="0"/>
                  </a:lnTo>
                  <a:lnTo>
                    <a:pt x="0" y="238"/>
                  </a:lnTo>
                </a:path>
              </a:pathLst>
            </a:custGeom>
            <a:noFill/>
            <a:ln w="9525" cap="flat" cmpd="sng">
              <a:solidFill>
                <a:srgbClr val="7CA7CE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1" name="Group 53"/>
            <p:cNvGrpSpPr>
              <a:grpSpLocks/>
            </p:cNvGrpSpPr>
            <p:nvPr/>
          </p:nvGrpSpPr>
          <p:grpSpPr bwMode="auto">
            <a:xfrm>
              <a:off x="4129" y="1818"/>
              <a:ext cx="945" cy="866"/>
              <a:chOff x="2161" y="1440"/>
              <a:chExt cx="1417" cy="1332"/>
            </a:xfrm>
          </p:grpSpPr>
          <p:sp>
            <p:nvSpPr>
              <p:cNvPr id="47" name="Rectangle 54"/>
              <p:cNvSpPr>
                <a:spLocks noChangeArrowheads="1"/>
              </p:cNvSpPr>
              <p:nvPr/>
            </p:nvSpPr>
            <p:spPr bwMode="auto">
              <a:xfrm>
                <a:off x="2164" y="1774"/>
                <a:ext cx="1074" cy="998"/>
              </a:xfrm>
              <a:prstGeom prst="rect">
                <a:avLst/>
              </a:prstGeom>
              <a:solidFill>
                <a:srgbClr val="E5EFF7"/>
              </a:solidFill>
              <a:ln w="9525" algn="ctr">
                <a:solidFill>
                  <a:srgbClr val="7CA7CE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" name="Freeform 55"/>
              <p:cNvSpPr>
                <a:spLocks/>
              </p:cNvSpPr>
              <p:nvPr/>
            </p:nvSpPr>
            <p:spPr bwMode="auto">
              <a:xfrm>
                <a:off x="2161" y="1440"/>
                <a:ext cx="1415" cy="335"/>
              </a:xfrm>
              <a:custGeom>
                <a:avLst/>
                <a:gdLst/>
                <a:ahLst/>
                <a:cxnLst>
                  <a:cxn ang="0">
                    <a:pos x="0" y="334"/>
                  </a:cxn>
                  <a:cxn ang="0">
                    <a:pos x="1079" y="334"/>
                  </a:cxn>
                  <a:cxn ang="0">
                    <a:pos x="1414" y="0"/>
                  </a:cxn>
                  <a:cxn ang="0">
                    <a:pos x="337" y="0"/>
                  </a:cxn>
                  <a:cxn ang="0">
                    <a:pos x="0" y="334"/>
                  </a:cxn>
                </a:cxnLst>
                <a:rect l="0" t="0" r="r" b="b"/>
                <a:pathLst>
                  <a:path w="1415" h="335">
                    <a:moveTo>
                      <a:pt x="0" y="334"/>
                    </a:moveTo>
                    <a:lnTo>
                      <a:pt x="1079" y="334"/>
                    </a:lnTo>
                    <a:lnTo>
                      <a:pt x="1414" y="0"/>
                    </a:lnTo>
                    <a:lnTo>
                      <a:pt x="337" y="0"/>
                    </a:lnTo>
                    <a:lnTo>
                      <a:pt x="0" y="334"/>
                    </a:lnTo>
                  </a:path>
                </a:pathLst>
              </a:custGeom>
              <a:solidFill>
                <a:srgbClr val="E5EFF7"/>
              </a:solidFill>
              <a:ln w="9525" cap="flat" cmpd="sng">
                <a:solidFill>
                  <a:srgbClr val="7CA7CE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" name="Freeform 56"/>
              <p:cNvSpPr>
                <a:spLocks/>
              </p:cNvSpPr>
              <p:nvPr/>
            </p:nvSpPr>
            <p:spPr bwMode="auto">
              <a:xfrm>
                <a:off x="3238" y="1440"/>
                <a:ext cx="340" cy="1331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1330"/>
                  </a:cxn>
                  <a:cxn ang="0">
                    <a:pos x="339" y="998"/>
                  </a:cxn>
                  <a:cxn ang="0">
                    <a:pos x="339" y="0"/>
                  </a:cxn>
                  <a:cxn ang="0">
                    <a:pos x="0" y="332"/>
                  </a:cxn>
                </a:cxnLst>
                <a:rect l="0" t="0" r="r" b="b"/>
                <a:pathLst>
                  <a:path w="340" h="1331">
                    <a:moveTo>
                      <a:pt x="0" y="332"/>
                    </a:moveTo>
                    <a:lnTo>
                      <a:pt x="0" y="1330"/>
                    </a:lnTo>
                    <a:lnTo>
                      <a:pt x="339" y="998"/>
                    </a:lnTo>
                    <a:lnTo>
                      <a:pt x="339" y="0"/>
                    </a:lnTo>
                    <a:lnTo>
                      <a:pt x="0" y="332"/>
                    </a:lnTo>
                  </a:path>
                </a:pathLst>
              </a:custGeom>
              <a:solidFill>
                <a:srgbClr val="E5EFF7"/>
              </a:solidFill>
              <a:ln w="9525" cap="flat" cmpd="sng">
                <a:solidFill>
                  <a:srgbClr val="7CA7CE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2" name="Rectangle 57"/>
            <p:cNvSpPr>
              <a:spLocks noChangeArrowheads="1"/>
            </p:cNvSpPr>
            <p:nvPr/>
          </p:nvSpPr>
          <p:spPr bwMode="auto">
            <a:xfrm rot="18900000">
              <a:off x="4026" y="1759"/>
              <a:ext cx="38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latinLnBrk="0" hangingPunct="0">
                <a:lnSpc>
                  <a:spcPct val="90000"/>
                </a:lnSpc>
              </a:pPr>
              <a:r>
                <a:rPr lang="ko-KR" altLang="en-US" sz="10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제품</a:t>
              </a:r>
            </a:p>
          </p:txBody>
        </p:sp>
        <p:sp>
          <p:nvSpPr>
            <p:cNvPr id="43" name="Rectangle 58"/>
            <p:cNvSpPr>
              <a:spLocks noChangeArrowheads="1"/>
            </p:cNvSpPr>
            <p:nvPr/>
          </p:nvSpPr>
          <p:spPr bwMode="white">
            <a:xfrm>
              <a:off x="4143" y="2246"/>
              <a:ext cx="607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lnSpc>
                  <a:spcPct val="90000"/>
                </a:lnSpc>
              </a:pPr>
              <a:r>
                <a:rPr lang="en-US" altLang="ko-KR" sz="1400" b="1" dirty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SALES</a:t>
              </a:r>
            </a:p>
          </p:txBody>
        </p:sp>
        <p:sp>
          <p:nvSpPr>
            <p:cNvPr id="44" name="Rectangle 59"/>
            <p:cNvSpPr>
              <a:spLocks noChangeArrowheads="1"/>
            </p:cNvSpPr>
            <p:nvPr/>
          </p:nvSpPr>
          <p:spPr bwMode="auto">
            <a:xfrm>
              <a:off x="3879" y="2205"/>
              <a:ext cx="28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 lIns="92075" tIns="46038" rIns="92075" bIns="46038">
              <a:spAutoFit/>
            </a:bodyPr>
            <a:lstStyle/>
            <a:p>
              <a:pPr eaLnBrk="0" latinLnBrk="0" hangingPunct="0">
                <a:lnSpc>
                  <a:spcPct val="90000"/>
                </a:lnSpc>
              </a:pPr>
              <a:r>
                <a:rPr lang="ko-KR" altLang="en-US" sz="10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지역</a:t>
              </a:r>
            </a:p>
          </p:txBody>
        </p:sp>
        <p:sp>
          <p:nvSpPr>
            <p:cNvPr id="45" name="Rectangle 60"/>
            <p:cNvSpPr>
              <a:spLocks noChangeArrowheads="1"/>
            </p:cNvSpPr>
            <p:nvPr/>
          </p:nvSpPr>
          <p:spPr bwMode="auto">
            <a:xfrm>
              <a:off x="4376" y="2668"/>
              <a:ext cx="38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lnSpc>
                  <a:spcPct val="90000"/>
                </a:lnSpc>
              </a:pPr>
              <a:r>
                <a:rPr lang="ko-KR" altLang="en-US" sz="1000" b="1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기간</a:t>
              </a:r>
            </a:p>
          </p:txBody>
        </p:sp>
        <p:sp>
          <p:nvSpPr>
            <p:cNvPr id="46" name="Rectangle 61"/>
            <p:cNvSpPr>
              <a:spLocks noChangeArrowheads="1"/>
            </p:cNvSpPr>
            <p:nvPr/>
          </p:nvSpPr>
          <p:spPr bwMode="auto">
            <a:xfrm>
              <a:off x="5194" y="3236"/>
              <a:ext cx="75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>
                <a:lnSpc>
                  <a:spcPct val="90000"/>
                </a:lnSpc>
              </a:pPr>
              <a:r>
                <a:rPr lang="ko-KR" altLang="en-US" sz="1000" b="1" dirty="0">
                  <a:latin typeface="+mn-ea"/>
                </a:rPr>
                <a:t>다양한 상황</a:t>
              </a:r>
            </a:p>
          </p:txBody>
        </p:sp>
      </p:grpSp>
      <p:sp>
        <p:nvSpPr>
          <p:cNvPr id="53" name="Text Box 69"/>
          <p:cNvSpPr txBox="1">
            <a:spLocks noChangeArrowheads="1"/>
          </p:cNvSpPr>
          <p:nvPr/>
        </p:nvSpPr>
        <p:spPr bwMode="auto">
          <a:xfrm>
            <a:off x="6249144" y="4293096"/>
            <a:ext cx="2052934" cy="184666"/>
          </a:xfrm>
          <a:prstGeom prst="rect">
            <a:avLst/>
          </a:prstGeom>
          <a:noFill/>
          <a:ln w="19050" algn="ctr">
            <a:noFill/>
            <a:miter lim="800000"/>
            <a:headEnd type="none" w="med" len="lg"/>
            <a:tailEnd type="non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altLang="ko-KR" sz="1200" b="1" u="sng" dirty="0">
                <a:latin typeface="+mn-ea"/>
              </a:rPr>
              <a:t>Drill Across &amp; Drill Through</a:t>
            </a:r>
          </a:p>
        </p:txBody>
      </p:sp>
      <p:sp>
        <p:nvSpPr>
          <p:cNvPr id="54" name="AutoShape 70"/>
          <p:cNvSpPr>
            <a:spLocks noChangeAspect="1" noChangeArrowheads="1"/>
          </p:cNvSpPr>
          <p:nvPr/>
        </p:nvSpPr>
        <p:spPr bwMode="auto">
          <a:xfrm>
            <a:off x="5696745" y="4625430"/>
            <a:ext cx="766763" cy="604837"/>
          </a:xfrm>
          <a:prstGeom prst="cube">
            <a:avLst>
              <a:gd name="adj" fmla="val 25000"/>
            </a:avLst>
          </a:prstGeom>
          <a:solidFill>
            <a:srgbClr val="E5EFF7"/>
          </a:solidFill>
          <a:ln w="9525">
            <a:solidFill>
              <a:srgbClr val="7CA7C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AutoShape 71"/>
          <p:cNvSpPr>
            <a:spLocks noChangeAspect="1" noChangeArrowheads="1"/>
          </p:cNvSpPr>
          <p:nvPr/>
        </p:nvSpPr>
        <p:spPr bwMode="auto">
          <a:xfrm>
            <a:off x="7660482" y="4625430"/>
            <a:ext cx="768350" cy="604837"/>
          </a:xfrm>
          <a:prstGeom prst="cube">
            <a:avLst>
              <a:gd name="adj" fmla="val 25000"/>
            </a:avLst>
          </a:prstGeom>
          <a:solidFill>
            <a:srgbClr val="E5EFF7"/>
          </a:solidFill>
          <a:ln w="9525">
            <a:solidFill>
              <a:srgbClr val="7CA7C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Line 76"/>
          <p:cNvSpPr>
            <a:spLocks noChangeShapeType="1"/>
          </p:cNvSpPr>
          <p:nvPr/>
        </p:nvSpPr>
        <p:spPr bwMode="auto">
          <a:xfrm flipH="1">
            <a:off x="6527008" y="4961979"/>
            <a:ext cx="12287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Box 77"/>
          <p:cNvSpPr txBox="1">
            <a:spLocks noChangeArrowheads="1"/>
          </p:cNvSpPr>
          <p:nvPr/>
        </p:nvSpPr>
        <p:spPr bwMode="auto">
          <a:xfrm>
            <a:off x="6507957" y="4677816"/>
            <a:ext cx="110966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Drill Across</a:t>
            </a:r>
          </a:p>
        </p:txBody>
      </p:sp>
      <p:sp>
        <p:nvSpPr>
          <p:cNvPr id="58" name="Rectangle 72"/>
          <p:cNvSpPr>
            <a:spLocks noChangeArrowheads="1"/>
          </p:cNvSpPr>
          <p:nvPr/>
        </p:nvSpPr>
        <p:spPr bwMode="auto">
          <a:xfrm>
            <a:off x="6276182" y="5498554"/>
            <a:ext cx="2152650" cy="24765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latinLnBrk="0" hangingPunct="0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Data Warehouse</a:t>
            </a:r>
          </a:p>
        </p:txBody>
      </p:sp>
      <p:sp>
        <p:nvSpPr>
          <p:cNvPr id="59" name="Rectangle 73"/>
          <p:cNvSpPr>
            <a:spLocks noChangeArrowheads="1"/>
          </p:cNvSpPr>
          <p:nvPr/>
        </p:nvSpPr>
        <p:spPr bwMode="auto">
          <a:xfrm>
            <a:off x="6276182" y="5839866"/>
            <a:ext cx="2152650" cy="24765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/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OLTP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시스템</a:t>
            </a:r>
          </a:p>
        </p:txBody>
      </p:sp>
      <p:sp>
        <p:nvSpPr>
          <p:cNvPr id="60" name="Line 74"/>
          <p:cNvSpPr>
            <a:spLocks noChangeShapeType="1"/>
          </p:cNvSpPr>
          <p:nvPr/>
        </p:nvSpPr>
        <p:spPr bwMode="auto">
          <a:xfrm>
            <a:off x="7804944" y="5147716"/>
            <a:ext cx="0" cy="46513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1" name="Line 75"/>
          <p:cNvSpPr>
            <a:spLocks noChangeShapeType="1"/>
          </p:cNvSpPr>
          <p:nvPr/>
        </p:nvSpPr>
        <p:spPr bwMode="auto">
          <a:xfrm>
            <a:off x="8066882" y="5147717"/>
            <a:ext cx="0" cy="81597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62" name="Text Box 78"/>
          <p:cNvSpPr txBox="1">
            <a:spLocks noChangeArrowheads="1"/>
          </p:cNvSpPr>
          <p:nvPr/>
        </p:nvSpPr>
        <p:spPr bwMode="auto">
          <a:xfrm>
            <a:off x="8097044" y="5246141"/>
            <a:ext cx="135413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latinLnBrk="0" hangingPunct="0">
              <a:spcBef>
                <a:spcPct val="50000"/>
              </a:spcBef>
            </a:pPr>
            <a:r>
              <a:rPr lang="en-US" altLang="ko-KR" sz="1200" b="1" dirty="0">
                <a:solidFill>
                  <a:srgbClr val="002060"/>
                </a:solidFill>
                <a:latin typeface="Arial" pitchFamily="34" charset="0"/>
                <a:ea typeface="돋움" pitchFamily="50" charset="-127"/>
              </a:rPr>
              <a:t>Drill Through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897216" y="1627748"/>
            <a:ext cx="888064" cy="184666"/>
          </a:xfrm>
          <a:prstGeom prst="rect">
            <a:avLst/>
          </a:prstGeom>
          <a:noFill/>
          <a:ln w="19050">
            <a:noFill/>
            <a:miter lim="800000"/>
            <a:headEnd type="none" w="med" len="lg"/>
            <a:tailEnd type="none" w="med" len="lg"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altLang="ko-KR" sz="1200" b="1" u="sng" dirty="0">
                <a:latin typeface="맑은 고딕" pitchFamily="50" charset="-127"/>
                <a:ea typeface="맑은 고딕" pitchFamily="50" charset="-127"/>
              </a:rPr>
              <a:t>Slice &amp; Dice</a:t>
            </a:r>
          </a:p>
        </p:txBody>
      </p:sp>
    </p:spTree>
    <p:extLst>
      <p:ext uri="{BB962C8B-B14F-4D97-AF65-F5344CB8AC3E}">
        <p14:creationId xmlns:p14="http://schemas.microsoft.com/office/powerpoint/2010/main" val="33757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주요 분석 기법 </a:t>
            </a:r>
            <a:r>
              <a:rPr lang="en-US" altLang="ko-KR" dirty="0" smtClean="0"/>
              <a:t>Ⅱ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9040"/>
              </p:ext>
            </p:extLst>
          </p:nvPr>
        </p:nvGraphicFramePr>
        <p:xfrm>
          <a:off x="344486" y="1411403"/>
          <a:ext cx="9217026" cy="504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4"/>
                <a:gridCol w="7488832"/>
              </a:tblGrid>
              <a:tr h="630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302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피봇</a:t>
                      </a: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(Pivot) 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배치되어 있는 개체의 위치를 사용자가 원하는 형태로 변경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(ex. </a:t>
                      </a: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테이블에 대하여 행과 열의 위치를 바꿈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02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(Sorting) </a:t>
                      </a:r>
                      <a:endParaRPr lang="ko-KR" altLang="en-US" sz="12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리포트에서 조회된 개체를 특정 관점항목이나 수치항목을 기준으로 정렬</a:t>
                      </a:r>
                      <a:endParaRPr lang="ko-KR" altLang="en-US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02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리포트 저장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dk1"/>
                          </a:solidFill>
                        </a:rPr>
                        <a:t>다양한 출력 형태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(Excel, Pdf </a:t>
                      </a:r>
                      <a:r>
                        <a:rPr lang="ko-KR" altLang="en-US" sz="1200" smtClean="0">
                          <a:solidFill>
                            <a:schemeClr val="dk1"/>
                          </a:solidFill>
                        </a:rPr>
                        <a:t>등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200" smtClean="0">
                          <a:solidFill>
                            <a:schemeClr val="dk1"/>
                          </a:solidFill>
                        </a:rPr>
                        <a:t>로 보고서를 저장</a:t>
                      </a:r>
                    </a:p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02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필터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조회된 결과에 추가로 조건을 걸 수 있음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02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지표 계산 기능 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지표간 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칙연산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(X, /, +, -)</a:t>
                      </a: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및 확장계산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(MDX Function)</a:t>
                      </a:r>
                      <a:r>
                        <a:rPr lang="ko-KR" altLang="en-US" sz="1200" smtClean="0"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02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합계 표시 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각 지표 별로 합계를 계산하여 소계 및 총계를 구할 수 있는 기능</a:t>
                      </a:r>
                      <a:r>
                        <a:rPr lang="en-US" altLang="ko-KR" sz="1200" dirty="0" smtClean="0"/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02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그래프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필요 시 그래프 형식으로 화면에 보여주거나 기존 </a:t>
                      </a:r>
                      <a:r>
                        <a:rPr lang="ko-KR" altLang="en-US" sz="1200" dirty="0" smtClean="0">
                          <a:latin typeface="+mn-ea"/>
                        </a:rPr>
                        <a:t>그래프의 형식을 변경할 수 있는 기능</a:t>
                      </a:r>
                      <a:endParaRPr lang="en-US" altLang="ko-KR" sz="1200" b="1" dirty="0" smtClean="0">
                        <a:solidFill>
                          <a:srgbClr val="0070C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6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수작업 업무 수집 현황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60770"/>
              </p:ext>
            </p:extLst>
          </p:nvPr>
        </p:nvGraphicFramePr>
        <p:xfrm>
          <a:off x="275574" y="1988838"/>
          <a:ext cx="4461402" cy="2016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927"/>
                <a:gridCol w="736295"/>
                <a:gridCol w="736295"/>
                <a:gridCol w="736295"/>
                <a:gridCol w="736295"/>
                <a:gridCol w="736295"/>
              </a:tblGrid>
              <a:tr h="578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</a:rPr>
                        <a:t>본부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</a:rPr>
                        <a:t>개수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개수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</a:rPr>
                        <a:t>비중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 </a:t>
                      </a:r>
                      <a:r>
                        <a:rPr lang="ko-KR" altLang="en-US" sz="1000" b="1" u="none" strike="noStrike" dirty="0" smtClean="0">
                          <a:effectLst/>
                        </a:rPr>
                        <a:t>년 환산 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시간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en-US" sz="1000" b="1" u="none" strike="noStrike" dirty="0">
                          <a:effectLst/>
                        </a:rPr>
                        <a:t>H)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월 환산</a:t>
                      </a:r>
                      <a:endParaRPr lang="en-US" altLang="ko-KR" sz="1000" b="1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시간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(H)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</a:rPr>
                        <a:t>비중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2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HQ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25.8%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5,076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11.5%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H&amp;A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17.5%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11,654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26.5%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MC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37.7%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19,324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1,610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44.2</a:t>
                      </a:r>
                      <a:r>
                        <a:rPr lang="en-US" altLang="ko-KR" sz="1000" u="none" strike="noStrike" dirty="0">
                          <a:effectLst/>
                        </a:rPr>
                        <a:t>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HE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16.0%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6,808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15.5%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VC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1.2%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376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0.8%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7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기타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1.8%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734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1.7%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27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effectLst/>
                        </a:rPr>
                        <a:t>334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100.0%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effectLst/>
                        </a:rPr>
                        <a:t>53,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effectLst/>
                        </a:rPr>
                        <a:t>316.6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100.0%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 bwMode="auto">
          <a:xfrm>
            <a:off x="273051" y="1484824"/>
            <a:ext cx="4463926" cy="360000"/>
            <a:chOff x="229226" y="1563508"/>
            <a:chExt cx="9448174" cy="360000"/>
          </a:xfrm>
        </p:grpSpPr>
        <p:sp>
          <p:nvSpPr>
            <p:cNvPr id="12" name="Rectangle 39"/>
            <p:cNvSpPr/>
            <p:nvPr>
              <p:custDataLst>
                <p:tags r:id="rId4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err="1" smtClean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본부별</a:t>
              </a: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 수작업 내역 현황</a:t>
              </a:r>
              <a:endParaRPr kumimoji="1" lang="en-US" sz="1400" b="1" kern="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그룹 13"/>
          <p:cNvGrpSpPr/>
          <p:nvPr/>
        </p:nvGrpSpPr>
        <p:grpSpPr bwMode="auto">
          <a:xfrm>
            <a:off x="4880992" y="1484824"/>
            <a:ext cx="4752528" cy="360000"/>
            <a:chOff x="229226" y="1563508"/>
            <a:chExt cx="9448174" cy="360000"/>
          </a:xfrm>
        </p:grpSpPr>
        <p:sp>
          <p:nvSpPr>
            <p:cNvPr id="15" name="Rectangle 39"/>
            <p:cNvSpPr/>
            <p:nvPr>
              <p:custDataLst>
                <p:tags r:id="rId3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인당 월 소요시간 및 </a:t>
              </a:r>
              <a:r>
                <a:rPr kumimoji="1" lang="en-US" altLang="ko-KR" sz="1400" b="1" kern="0" dirty="0" smtClean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To-Be </a:t>
              </a: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Arial" pitchFamily="34" charset="0"/>
                  <a:cs typeface="Arial" panose="020B0604020202020204" pitchFamily="34" charset="0"/>
                </a:rPr>
                <a:t>예상 소요시간</a:t>
              </a:r>
              <a:endParaRPr kumimoji="1" lang="en-US" sz="1400" b="1" kern="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344488" y="692696"/>
            <a:ext cx="9217025" cy="692150"/>
          </a:xfrm>
        </p:spPr>
        <p:txBody>
          <a:bodyPr/>
          <a:lstStyle/>
          <a:p>
            <a:r>
              <a:rPr lang="ko-KR" altLang="en-US" dirty="0" smtClean="0"/>
              <a:t>현업 </a:t>
            </a:r>
            <a:r>
              <a:rPr lang="en-US" altLang="ko-KR" dirty="0" smtClean="0"/>
              <a:t>Survey</a:t>
            </a:r>
            <a:r>
              <a:rPr lang="ko-KR" altLang="en-US"/>
              <a:t> </a:t>
            </a:r>
            <a:r>
              <a:rPr lang="ko-KR" altLang="en-US" smtClean="0"/>
              <a:t>결과 저부가가치 업무가 많은 구매센터내 </a:t>
            </a:r>
            <a:r>
              <a:rPr lang="en-US" altLang="ko-KR" dirty="0" smtClean="0"/>
              <a:t>120</a:t>
            </a:r>
            <a:r>
              <a:rPr lang="ko-KR" altLang="en-US" smtClean="0"/>
              <a:t>명을 대상으로 인당 </a:t>
            </a:r>
            <a:r>
              <a:rPr lang="ko-KR" altLang="en-US" dirty="0" smtClean="0"/>
              <a:t>월 </a:t>
            </a:r>
            <a:r>
              <a:rPr lang="ko-KR" altLang="en-US" smtClean="0"/>
              <a:t>소요시간을 산출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하였으며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현황은 아래와 같음</a:t>
            </a:r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646248"/>
              </p:ext>
            </p:extLst>
          </p:nvPr>
        </p:nvGraphicFramePr>
        <p:xfrm>
          <a:off x="290829" y="4496986"/>
          <a:ext cx="4463926" cy="1884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596"/>
                <a:gridCol w="654810"/>
                <a:gridCol w="765840"/>
                <a:gridCol w="765840"/>
                <a:gridCol w="765840"/>
              </a:tblGrid>
              <a:tr h="2193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팀</a:t>
                      </a:r>
                      <a:endParaRPr lang="en-US" altLang="ko-KR" sz="1000" b="1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</a:rPr>
                        <a:t>개수</a:t>
                      </a:r>
                      <a:endParaRPr lang="en-US" altLang="ko-KR" sz="1000" b="1" u="none" strike="noStrike" dirty="0" smtClean="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</a:rPr>
                        <a:t>월 환산</a:t>
                      </a:r>
                      <a:endParaRPr lang="en-US" altLang="ko-KR" sz="10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</a:rPr>
                        <a:t>시간 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(</a:t>
                      </a:r>
                      <a:r>
                        <a:rPr lang="en-US" sz="1000" b="1" u="none" strike="noStrike" dirty="0">
                          <a:effectLst/>
                        </a:rPr>
                        <a:t>H)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</a:rPr>
                        <a:t>작성자수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en-US" altLang="ko-KR" sz="1000" b="1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 smtClean="0">
                          <a:effectLst/>
                        </a:rPr>
                        <a:t>명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인당 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월소요시간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en-US" altLang="ko-KR" sz="1000" b="1" u="none" strike="noStrike" dirty="0" smtClean="0">
                          <a:effectLst/>
                        </a:rPr>
                        <a:t>(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H/Month)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7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MC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기구구매팀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644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107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78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창원기구구매실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464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464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78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창원구매기획파트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277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78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</a:t>
                      </a:r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반도체구매팀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260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260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78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 smtClean="0">
                          <a:effectLst/>
                        </a:rPr>
                        <a:t>MC </a:t>
                      </a:r>
                      <a:r>
                        <a:rPr lang="ko-KR" altLang="en-US" sz="1000" b="1" u="none" strike="noStrike" dirty="0" smtClean="0">
                          <a:effectLst/>
                        </a:rPr>
                        <a:t>구매기획파트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229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78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 smtClean="0">
                          <a:effectLst/>
                        </a:rPr>
                        <a:t>반도체조달팀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 err="1" smtClean="0">
                          <a:effectLst/>
                        </a:rPr>
                        <a:t>회로조달팀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237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18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제목 1"/>
          <p:cNvSpPr txBox="1">
            <a:spLocks/>
          </p:cNvSpPr>
          <p:nvPr/>
        </p:nvSpPr>
        <p:spPr bwMode="auto">
          <a:xfrm>
            <a:off x="7380951" y="204325"/>
            <a:ext cx="23245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2</a:t>
            </a:r>
            <a:r>
              <a:rPr lang="en-US" altLang="ko-KR" sz="1600" dirty="0"/>
              <a:t>. </a:t>
            </a:r>
            <a:r>
              <a:rPr lang="ko-KR" altLang="en-US" sz="1600" dirty="0"/>
              <a:t>사용자 정보분석 </a:t>
            </a:r>
            <a:r>
              <a:rPr lang="ko-KR" altLang="en-US" sz="1600" dirty="0" smtClean="0"/>
              <a:t>현황</a:t>
            </a:r>
            <a:endParaRPr lang="ko-KR" altLang="en-US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36836"/>
              </p:ext>
            </p:extLst>
          </p:nvPr>
        </p:nvGraphicFramePr>
        <p:xfrm>
          <a:off x="5049411" y="1988840"/>
          <a:ext cx="4512102" cy="1609725"/>
        </p:xfrm>
        <a:graphic>
          <a:graphicData uri="http://schemas.openxmlformats.org/drawingml/2006/table">
            <a:tbl>
              <a:tblPr/>
              <a:tblGrid>
                <a:gridCol w="2712192"/>
                <a:gridCol w="1799910"/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년환산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소요시간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44,601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월환산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소요시간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일환산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소요시간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구매센터 조사대상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인당 월 소요시간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(H/M)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Text Box 1186"/>
          <p:cNvSpPr txBox="1">
            <a:spLocks noChangeArrowheads="1"/>
          </p:cNvSpPr>
          <p:nvPr/>
        </p:nvSpPr>
        <p:spPr bwMode="auto">
          <a:xfrm>
            <a:off x="8694210" y="4012233"/>
            <a:ext cx="853305" cy="264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71689" tIns="35844" rIns="71689" bIns="35844">
            <a:spAutoFit/>
          </a:bodyPr>
          <a:lstStyle/>
          <a:p>
            <a:pPr marL="342900" indent="-342900" algn="r" defTabSz="717550">
              <a:lnSpc>
                <a:spcPct val="125000"/>
              </a:lnSpc>
            </a:pPr>
            <a:r>
              <a:rPr lang="en-US" altLang="ko-KR" sz="1000" b="0" dirty="0">
                <a:latin typeface="+mn-ea"/>
                <a:cs typeface="Arial" pitchFamily="34" charset="0"/>
              </a:rPr>
              <a:t>(</a:t>
            </a:r>
            <a:r>
              <a:rPr lang="ko-KR" altLang="en-US" sz="1000" b="0" dirty="0">
                <a:latin typeface="+mn-ea"/>
                <a:cs typeface="Arial" pitchFamily="34" charset="0"/>
              </a:rPr>
              <a:t>단위 </a:t>
            </a:r>
            <a:r>
              <a:rPr lang="en-US" altLang="ko-KR" sz="1000" b="0" dirty="0">
                <a:latin typeface="+mn-ea"/>
                <a:cs typeface="Arial" pitchFamily="34" charset="0"/>
              </a:rPr>
              <a:t>: </a:t>
            </a:r>
            <a:r>
              <a:rPr lang="ko-KR" altLang="en-US" sz="1000" b="0" dirty="0" smtClean="0">
                <a:latin typeface="+mn-ea"/>
                <a:cs typeface="Arial" pitchFamily="34" charset="0"/>
              </a:rPr>
              <a:t>시간</a:t>
            </a:r>
            <a:r>
              <a:rPr lang="en-US" altLang="ko-KR" sz="1000" b="0" dirty="0" smtClean="0">
                <a:latin typeface="+mn-ea"/>
                <a:cs typeface="Arial" pitchFamily="34" charset="0"/>
              </a:rPr>
              <a:t>)</a:t>
            </a:r>
            <a:endParaRPr lang="en-US" altLang="ko-KR" sz="1000" b="0" dirty="0">
              <a:latin typeface="+mn-ea"/>
              <a:cs typeface="Arial" pitchFamily="34" charset="0"/>
            </a:endParaRPr>
          </a:p>
        </p:txBody>
      </p:sp>
      <p:sp>
        <p:nvSpPr>
          <p:cNvPr id="32" name="TextBox 26"/>
          <p:cNvSpPr txBox="1">
            <a:spLocks noChangeArrowheads="1"/>
          </p:cNvSpPr>
          <p:nvPr/>
        </p:nvSpPr>
        <p:spPr bwMode="auto">
          <a:xfrm>
            <a:off x="5316097" y="5991693"/>
            <a:ext cx="4321971" cy="46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7" tIns="45709" rIns="91417" bIns="45709">
            <a:spAutoFit/>
          </a:bodyPr>
          <a:lstStyle/>
          <a:p>
            <a:pPr marL="171450" indent="-171450" algn="l" defTabSz="1222375">
              <a:lnSpc>
                <a:spcPct val="120000"/>
              </a:lnSpc>
              <a:buFont typeface="Wingdings"/>
              <a:buChar char="à"/>
            </a:pPr>
            <a:r>
              <a:rPr lang="en-US" altLang="ko-KR" sz="1000" dirty="0" smtClean="0">
                <a:latin typeface="+mn-ea"/>
                <a:cs typeface="Arial" pitchFamily="34" charset="0"/>
                <a:sym typeface="Wingdings" pitchFamily="2" charset="2"/>
              </a:rPr>
              <a:t>Data </a:t>
            </a:r>
            <a:r>
              <a:rPr lang="ko-KR" altLang="en-US" sz="1000" dirty="0" smtClean="0">
                <a:latin typeface="+mn-ea"/>
                <a:cs typeface="Arial" pitchFamily="34" charset="0"/>
                <a:sym typeface="Wingdings" pitchFamily="2" charset="2"/>
              </a:rPr>
              <a:t>추출</a:t>
            </a:r>
            <a:r>
              <a:rPr lang="en-US" altLang="ko-KR" sz="1000" dirty="0" smtClean="0">
                <a:latin typeface="+mn-ea"/>
                <a:cs typeface="Arial" pitchFamily="34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latin typeface="+mn-ea"/>
                <a:cs typeface="Arial" pitchFamily="34" charset="0"/>
                <a:sym typeface="Wingdings" pitchFamily="2" charset="2"/>
              </a:rPr>
              <a:t>취합</a:t>
            </a:r>
            <a:r>
              <a:rPr lang="en-US" altLang="ko-KR" sz="1000" dirty="0" smtClean="0">
                <a:latin typeface="+mn-ea"/>
                <a:cs typeface="Arial" pitchFamily="34" charset="0"/>
                <a:sym typeface="Wingdings" pitchFamily="2" charset="2"/>
              </a:rPr>
              <a:t>/</a:t>
            </a:r>
            <a:r>
              <a:rPr lang="ko-KR" altLang="en-US" sz="1000" dirty="0" smtClean="0">
                <a:latin typeface="+mn-ea"/>
                <a:cs typeface="Arial" pitchFamily="34" charset="0"/>
                <a:sym typeface="Wingdings" pitchFamily="2" charset="2"/>
              </a:rPr>
              <a:t>가공 시간</a:t>
            </a:r>
            <a:r>
              <a:rPr lang="en-US" altLang="ko-KR" sz="1000" dirty="0" smtClean="0">
                <a:latin typeface="+mn-ea"/>
                <a:cs typeface="Arial" pitchFamily="34" charset="0"/>
                <a:sym typeface="Wingdings" pitchFamily="2" charset="2"/>
              </a:rPr>
              <a:t>(A)</a:t>
            </a:r>
            <a:r>
              <a:rPr lang="ko-KR" altLang="en-US" sz="1000" dirty="0" smtClean="0">
                <a:latin typeface="+mn-ea"/>
                <a:cs typeface="Arial" pitchFamily="34" charset="0"/>
                <a:sym typeface="Wingdings" pitchFamily="2" charset="2"/>
              </a:rPr>
              <a:t>이 </a:t>
            </a:r>
            <a:r>
              <a:rPr lang="en-US" altLang="ko-KR" sz="1000" dirty="0" smtClean="0">
                <a:latin typeface="+mn-ea"/>
                <a:cs typeface="Arial" pitchFamily="34" charset="0"/>
                <a:sym typeface="Wingdings" pitchFamily="2" charset="2"/>
              </a:rPr>
              <a:t>10% </a:t>
            </a:r>
            <a:r>
              <a:rPr lang="ko-KR" altLang="en-US" sz="1000" smtClean="0">
                <a:latin typeface="+mn-ea"/>
                <a:cs typeface="Arial" pitchFamily="34" charset="0"/>
                <a:sym typeface="Wingdings" pitchFamily="2" charset="2"/>
              </a:rPr>
              <a:t>수준으로 줄이는 방안으로 가정</a:t>
            </a:r>
            <a:r>
              <a:rPr lang="en-US" altLang="ko-KR" sz="1000" dirty="0" smtClean="0">
                <a:latin typeface="+mn-ea"/>
                <a:cs typeface="Arial" pitchFamily="34" charset="0"/>
                <a:sym typeface="Wingdings" pitchFamily="2" charset="2"/>
              </a:rPr>
              <a:t> </a:t>
            </a:r>
          </a:p>
          <a:p>
            <a:pPr marL="171450" indent="-171450" algn="l" defTabSz="1222375">
              <a:lnSpc>
                <a:spcPct val="120000"/>
              </a:lnSpc>
              <a:buFont typeface="Wingdings"/>
              <a:buChar char="à"/>
            </a:pPr>
            <a:r>
              <a:rPr lang="ko-KR" altLang="en-US" sz="1000" dirty="0" smtClean="0">
                <a:latin typeface="+mn-ea"/>
                <a:cs typeface="Arial" pitchFamily="34" charset="0"/>
                <a:sym typeface="Wingdings" pitchFamily="2" charset="2"/>
              </a:rPr>
              <a:t>전체 </a:t>
            </a:r>
            <a:r>
              <a:rPr lang="en-US" altLang="ko-KR" sz="1000" dirty="0" smtClean="0">
                <a:latin typeface="+mn-ea"/>
                <a:cs typeface="Arial" pitchFamily="34" charset="0"/>
                <a:sym typeface="Wingdings" pitchFamily="2" charset="2"/>
              </a:rPr>
              <a:t>68%</a:t>
            </a:r>
            <a:r>
              <a:rPr lang="ko-KR" altLang="en-US" sz="1000" smtClean="0">
                <a:latin typeface="+mn-ea"/>
                <a:cs typeface="Arial" pitchFamily="34" charset="0"/>
                <a:sym typeface="Wingdings" pitchFamily="2" charset="2"/>
              </a:rPr>
              <a:t>정도의 시간이 개선 대상으로 판단됨</a:t>
            </a:r>
            <a:endParaRPr lang="ko-KR" altLang="en-US" sz="1000" b="0" dirty="0" smtClean="0">
              <a:latin typeface="+mn-ea"/>
              <a:cs typeface="Arial" pitchFamily="34" charset="0"/>
            </a:endParaRPr>
          </a:p>
        </p:txBody>
      </p:sp>
      <p:sp>
        <p:nvSpPr>
          <p:cNvPr id="34" name="Rectangle 39"/>
          <p:cNvSpPr/>
          <p:nvPr>
            <p:custDataLst>
              <p:tags r:id="rId1"/>
            </p:custDataLst>
          </p:nvPr>
        </p:nvSpPr>
        <p:spPr bwMode="auto">
          <a:xfrm>
            <a:off x="345058" y="4149120"/>
            <a:ext cx="4463926" cy="360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rtlCol="0" anchor="ctr">
            <a:prstTxWarp prst="textNoShape">
              <a:avLst/>
            </a:prstTxWarp>
          </a:bodyPr>
          <a:lstStyle/>
          <a:p>
            <a:pPr algn="ctr" latinLnBrk="0">
              <a:defRPr/>
            </a:pPr>
            <a:r>
              <a:rPr kumimoji="1" lang="ko-KR" altLang="en-US" sz="1400" b="1" kern="0" dirty="0" err="1" smtClean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rPr>
              <a:t>팀별</a:t>
            </a:r>
            <a:r>
              <a:rPr kumimoji="1" lang="ko-KR" altLang="en-US" sz="1400" b="1" kern="0" dirty="0" smtClean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rPr>
              <a:t> 수작업 내역 현황</a:t>
            </a:r>
            <a:r>
              <a:rPr kumimoji="1" lang="en-US" altLang="ko-KR" sz="1400" b="1" kern="0" dirty="0" smtClean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rPr>
              <a:t>(Top 6)</a:t>
            </a:r>
            <a:endParaRPr kumimoji="1" lang="en-US" sz="1400" b="1" kern="0" dirty="0">
              <a:solidFill>
                <a:prstClr val="black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241032" y="4239143"/>
            <a:ext cx="4116998" cy="1728192"/>
            <a:chOff x="5355609" y="4377592"/>
            <a:chExt cx="3201010" cy="1728192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5355609" y="4377592"/>
              <a:ext cx="3201010" cy="172819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 bwMode="auto">
            <a:xfrm>
              <a:off x="6753200" y="5750605"/>
              <a:ext cx="774119" cy="191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7466493" y="5078921"/>
              <a:ext cx="579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+mn-ea"/>
                  <a:cs typeface="Arial" pitchFamily="34" charset="0"/>
                </a:rPr>
                <a:t>68% </a:t>
              </a:r>
              <a:r>
                <a:rPr lang="ko-KR" altLang="en-US" sz="1000" b="1" dirty="0" smtClean="0">
                  <a:latin typeface="+mn-ea"/>
                  <a:cs typeface="Arial" pitchFamily="34" charset="0"/>
                </a:rPr>
                <a:t>제거</a:t>
              </a:r>
            </a:p>
          </p:txBody>
        </p:sp>
        <p:sp>
          <p:nvSpPr>
            <p:cNvPr id="28" name="TextBox 26"/>
            <p:cNvSpPr txBox="1">
              <a:spLocks noChangeArrowheads="1"/>
            </p:cNvSpPr>
            <p:nvPr/>
          </p:nvSpPr>
          <p:spPr bwMode="auto">
            <a:xfrm>
              <a:off x="5373710" y="4839565"/>
              <a:ext cx="947441" cy="461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17" tIns="45709" rIns="91417" bIns="45709">
              <a:spAutoFit/>
            </a:bodyPr>
            <a:lstStyle/>
            <a:p>
              <a:pPr algn="r" defTabSz="1222375">
                <a:lnSpc>
                  <a:spcPct val="120000"/>
                </a:lnSpc>
              </a:pPr>
              <a:r>
                <a:rPr lang="en-US" altLang="ko-KR" sz="1000" dirty="0">
                  <a:latin typeface="+mn-ea"/>
                  <a:cs typeface="Arial" pitchFamily="34" charset="0"/>
                </a:rPr>
                <a:t>Data </a:t>
              </a:r>
              <a:endParaRPr lang="en-US" altLang="ko-KR" sz="1000" dirty="0" smtClean="0">
                <a:latin typeface="+mn-ea"/>
                <a:cs typeface="Arial" pitchFamily="34" charset="0"/>
              </a:endParaRPr>
            </a:p>
            <a:p>
              <a:pPr algn="r" defTabSz="1222375">
                <a:lnSpc>
                  <a:spcPct val="120000"/>
                </a:lnSpc>
              </a:pPr>
              <a:r>
                <a:rPr lang="ko-KR" altLang="en-US" sz="1000" dirty="0" smtClean="0">
                  <a:latin typeface="+mn-ea"/>
                  <a:cs typeface="Arial" pitchFamily="34" charset="0"/>
                </a:rPr>
                <a:t>추출</a:t>
              </a:r>
              <a:r>
                <a:rPr lang="en-US" altLang="ko-KR" sz="1000" dirty="0">
                  <a:latin typeface="+mn-ea"/>
                  <a:cs typeface="Arial" pitchFamily="34" charset="0"/>
                </a:rPr>
                <a:t>/</a:t>
              </a:r>
              <a:r>
                <a:rPr lang="ko-KR" altLang="en-US" sz="1000" dirty="0">
                  <a:latin typeface="+mn-ea"/>
                  <a:cs typeface="Arial" pitchFamily="34" charset="0"/>
                </a:rPr>
                <a:t>취합</a:t>
              </a:r>
              <a:r>
                <a:rPr lang="en-US" altLang="ko-KR" sz="1000" dirty="0">
                  <a:latin typeface="+mn-ea"/>
                  <a:cs typeface="Arial" pitchFamily="34" charset="0"/>
                </a:rPr>
                <a:t>/</a:t>
              </a:r>
              <a:r>
                <a:rPr lang="ko-KR" altLang="en-US" sz="1000" dirty="0" smtClean="0">
                  <a:latin typeface="+mn-ea"/>
                  <a:cs typeface="Arial" pitchFamily="34" charset="0"/>
                </a:rPr>
                <a:t>가공</a:t>
              </a:r>
              <a:r>
                <a:rPr lang="en-US" altLang="ko-KR" sz="1000" dirty="0" smtClean="0">
                  <a:latin typeface="+mn-ea"/>
                  <a:cs typeface="Arial" pitchFamily="34" charset="0"/>
                </a:rPr>
                <a:t>(A)</a:t>
              </a:r>
              <a:endParaRPr lang="ko-KR" altLang="en-US" sz="1000" dirty="0">
                <a:latin typeface="+mn-ea"/>
                <a:cs typeface="Arial" pitchFamily="34" charset="0"/>
              </a:endParaRPr>
            </a:p>
          </p:txBody>
        </p:sp>
        <p:sp>
          <p:nvSpPr>
            <p:cNvPr id="29" name="TextBox 26"/>
            <p:cNvSpPr txBox="1">
              <a:spLocks noChangeArrowheads="1"/>
            </p:cNvSpPr>
            <p:nvPr/>
          </p:nvSpPr>
          <p:spPr bwMode="auto">
            <a:xfrm>
              <a:off x="5624146" y="5546626"/>
              <a:ext cx="675736" cy="276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17" tIns="45709" rIns="91417" bIns="45709">
              <a:spAutoFit/>
            </a:bodyPr>
            <a:lstStyle/>
            <a:p>
              <a:pPr algn="r" defTabSz="1222375">
                <a:lnSpc>
                  <a:spcPct val="120000"/>
                </a:lnSpc>
              </a:pPr>
              <a:r>
                <a:rPr lang="ko-KR" altLang="en-US" sz="1000" dirty="0" smtClean="0">
                  <a:latin typeface="+mn-ea"/>
                  <a:cs typeface="Arial" pitchFamily="34" charset="0"/>
                </a:rPr>
                <a:t>문서작성</a:t>
              </a:r>
              <a:r>
                <a:rPr lang="en-US" altLang="ko-KR" sz="1000" dirty="0" smtClean="0">
                  <a:latin typeface="+mn-ea"/>
                  <a:cs typeface="Arial" pitchFamily="34" charset="0"/>
                </a:rPr>
                <a:t>(B)</a:t>
              </a:r>
              <a:endParaRPr lang="ko-KR" altLang="en-US" sz="1000" dirty="0">
                <a:latin typeface="+mn-ea"/>
                <a:cs typeface="Arial" pitchFamily="34" charset="0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 bwMode="auto">
            <a:xfrm>
              <a:off x="6753200" y="4695228"/>
              <a:ext cx="760570" cy="6569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직사각형 8"/>
            <p:cNvSpPr/>
            <p:nvPr/>
          </p:nvSpPr>
          <p:spPr bwMode="auto">
            <a:xfrm>
              <a:off x="6321152" y="4695228"/>
              <a:ext cx="432048" cy="78130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6321152" y="5475354"/>
              <a:ext cx="432048" cy="28563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7513770" y="5352216"/>
              <a:ext cx="432048" cy="13305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7513770" y="5484090"/>
              <a:ext cx="432048" cy="28563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41417" y="4911252"/>
              <a:ext cx="396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2,838</a:t>
              </a:r>
            </a:p>
            <a:p>
              <a:r>
                <a:rPr lang="en-US" altLang="ko-KR" sz="1000" dirty="0" smtClean="0">
                  <a:latin typeface="+mn-ea"/>
                </a:rPr>
                <a:t>(76%)</a:t>
              </a:r>
              <a:endParaRPr lang="ko-KR" altLang="en-US" sz="1000" dirty="0" err="1" smtClean="0">
                <a:latin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79770" y="5504384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878</a:t>
              </a:r>
              <a:endParaRPr lang="ko-KR" altLang="en-US" sz="1000" dirty="0" err="1" smtClean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88639" y="5517232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+mn-ea"/>
                </a:rPr>
                <a:t>878</a:t>
              </a:r>
              <a:endParaRPr lang="ko-KR" altLang="en-US" sz="1000" dirty="0" err="1" smtClean="0"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585908" y="5309260"/>
              <a:ext cx="29314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 smtClean="0">
                  <a:latin typeface="+mn-ea"/>
                </a:rPr>
                <a:t>300</a:t>
              </a:r>
              <a:endParaRPr lang="en-US" altLang="ko-KR" sz="900" dirty="0">
                <a:latin typeface="+mn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33502" y="5767783"/>
              <a:ext cx="7418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+mn-ea"/>
                </a:rPr>
                <a:t>현재소요시간</a:t>
              </a:r>
              <a:endParaRPr lang="ko-KR" altLang="en-US" sz="1000" dirty="0" err="1" smtClean="0">
                <a:latin typeface="+mn-ea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65216" y="5778976"/>
              <a:ext cx="7418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latin typeface="+mn-ea"/>
                </a:rPr>
                <a:t>예상소요시간</a:t>
              </a:r>
              <a:endParaRPr lang="ko-KR" altLang="en-US" sz="1000" dirty="0" err="1" smtClean="0">
                <a:latin typeface="+mn-ea"/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 bwMode="auto">
            <a:xfrm>
              <a:off x="6753200" y="5485267"/>
              <a:ext cx="77411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Rectangle 39"/>
          <p:cNvSpPr/>
          <p:nvPr>
            <p:custDataLst>
              <p:tags r:id="rId2"/>
            </p:custDataLst>
          </p:nvPr>
        </p:nvSpPr>
        <p:spPr bwMode="auto">
          <a:xfrm>
            <a:off x="5054741" y="3794647"/>
            <a:ext cx="4752528" cy="360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rtlCol="0" anchor="ctr">
            <a:prstTxWarp prst="textNoShape">
              <a:avLst/>
            </a:prstTxWarp>
          </a:bodyPr>
          <a:lstStyle/>
          <a:p>
            <a:pPr algn="ctr" latinLnBrk="0">
              <a:defRPr/>
            </a:pPr>
            <a:r>
              <a:rPr kumimoji="1" lang="ko-KR" altLang="en-US" sz="1400" b="1" kern="0" dirty="0" smtClean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rPr>
              <a:t>월간 </a:t>
            </a:r>
            <a:r>
              <a:rPr kumimoji="1" lang="ko-KR" altLang="en-US" sz="1400" b="1" kern="0" dirty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rPr>
              <a:t>전체 지표 작성 소요시간 </a:t>
            </a:r>
            <a:r>
              <a:rPr kumimoji="1" lang="ko-KR" altLang="en-US" sz="1400" b="1" kern="0" dirty="0" smtClean="0">
                <a:solidFill>
                  <a:prstClr val="black"/>
                </a:solidFill>
                <a:latin typeface="Arial" pitchFamily="34" charset="0"/>
                <a:cs typeface="Arial" panose="020B0604020202020204" pitchFamily="34" charset="0"/>
              </a:rPr>
              <a:t>분석</a:t>
            </a:r>
            <a:endParaRPr kumimoji="1" lang="en-US" sz="1400" b="1" kern="0" dirty="0">
              <a:solidFill>
                <a:prstClr val="black"/>
              </a:solidFill>
              <a:latin typeface="Arial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다차원 </a:t>
            </a:r>
            <a:r>
              <a:rPr lang="ko-KR" altLang="en-US" smtClean="0"/>
              <a:t>분석데이터 </a:t>
            </a:r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다차원 분석 데이터 </a:t>
            </a:r>
            <a:r>
              <a:rPr lang="en-US" altLang="ko-KR" dirty="0" smtClean="0"/>
              <a:t>Set</a:t>
            </a:r>
            <a:r>
              <a:rPr lang="ko-KR" altLang="en-US" smtClean="0"/>
              <a:t>의 구성 예시는 아래와 같으며 구성 방법에 따라 여러가지 관점의 보고서 생성 가능함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344487" y="1964894"/>
            <a:ext cx="1024114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</a:t>
            </a:r>
            <a:r>
              <a:rPr kumimoji="1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368601" y="1964894"/>
            <a:ext cx="1024114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</a:t>
            </a:r>
            <a:r>
              <a:rPr kumimoji="1"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392715" y="1964894"/>
            <a:ext cx="1024114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</a:t>
            </a:r>
            <a:r>
              <a:rPr kumimoji="1"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16829" y="1964894"/>
            <a:ext cx="1024114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</a:t>
            </a:r>
            <a:r>
              <a:rPr kumimoji="1"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40943" y="1964894"/>
            <a:ext cx="1024114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</a:t>
            </a:r>
            <a:r>
              <a:rPr kumimoji="1"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465056" y="1964894"/>
            <a:ext cx="1024114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</a:t>
            </a:r>
            <a:r>
              <a:rPr kumimoji="1"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489170" y="1964894"/>
            <a:ext cx="1024114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</a:t>
            </a:r>
            <a:r>
              <a:rPr kumimoji="1" lang="en-US" altLang="ko-KR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513284" y="1964894"/>
            <a:ext cx="651346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</a:t>
            </a:r>
            <a:r>
              <a:rPr kumimoji="1"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8171644" y="1964894"/>
            <a:ext cx="1389868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지표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344487" y="2257263"/>
            <a:ext cx="102411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489170" y="2257263"/>
            <a:ext cx="102411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416829" y="2257263"/>
            <a:ext cx="102411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Supplier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440943" y="2257263"/>
            <a:ext cx="102411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Maker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8171644" y="2257263"/>
            <a:ext cx="138986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지표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44487" y="2549632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368601" y="2549632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392715" y="2549632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 </a:t>
            </a:r>
            <a:r>
              <a:rPr kumimoji="1" lang="ko-KR" altLang="en-US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3416829" y="2549632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Supplier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440943" y="2549632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 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Maker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8171644" y="2549632"/>
            <a:ext cx="1389868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기준재료비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44487" y="2918127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반기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368601" y="2918127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392715" y="2918127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 </a:t>
            </a:r>
            <a:r>
              <a:rPr kumimoji="1" lang="ko-KR" altLang="en-US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3416829" y="2918127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Supplier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440943" y="2918127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Maker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44487" y="3286622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368601" y="3286622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FD/</a:t>
            </a:r>
            <a:r>
              <a:rPr kumimoji="1" lang="ko-KR" altLang="en-US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2392715" y="3286622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 </a:t>
            </a:r>
            <a:r>
              <a:rPr kumimoji="1" lang="ko-KR" altLang="en-US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8171644" y="2918127"/>
            <a:ext cx="1389868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구매금액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44487" y="3655117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368601" y="3655117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2392715" y="3655117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 </a:t>
            </a:r>
            <a:r>
              <a:rPr kumimoji="1" lang="ko-KR" altLang="en-US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레벨</a:t>
            </a:r>
            <a:r>
              <a:rPr kumimoji="1"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1" lang="ko-KR" altLang="en-US" sz="10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8171644" y="3286622"/>
            <a:ext cx="1389868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단가</a:t>
            </a:r>
            <a:r>
              <a:rPr kumimoji="1"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</a:t>
            </a:r>
            <a:r>
              <a:rPr kumimoji="1" lang="ko-KR" altLang="en-US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  <a:endParaRPr kumimoji="1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44487" y="4023614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368601" y="4023614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2392715" y="4023614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8171644" y="3655117"/>
            <a:ext cx="1389868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양산</a:t>
            </a:r>
            <a:r>
              <a:rPr kumimoji="1"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</a:t>
            </a:r>
            <a:r>
              <a:rPr kumimoji="1" lang="ko-KR" altLang="en-US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  <a:endParaRPr kumimoji="1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7513284" y="2257263"/>
            <a:ext cx="65134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ETC…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392715" y="2257263"/>
            <a:ext cx="102411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Product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7513284" y="2549632"/>
            <a:ext cx="651346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6489170" y="2549632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368601" y="2257263"/>
            <a:ext cx="102411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5465056" y="2257263"/>
            <a:ext cx="102411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5465056" y="2549632"/>
            <a:ext cx="1024114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</a:t>
            </a:r>
            <a:endParaRPr kumimoji="1" lang="ko-KR" altLang="en-US" sz="1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8171644" y="4023614"/>
            <a:ext cx="1389868" cy="3641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오른쪽 중괄호 99"/>
          <p:cNvSpPr/>
          <p:nvPr/>
        </p:nvSpPr>
        <p:spPr>
          <a:xfrm rot="16200000">
            <a:off x="4193017" y="-1974625"/>
            <a:ext cx="118377" cy="7709873"/>
          </a:xfrm>
          <a:prstGeom prst="rightBrace">
            <a:avLst>
              <a:gd name="adj1" fmla="val 69474"/>
              <a:gd name="adj2" fmla="val 50119"/>
            </a:avLst>
          </a:prstGeom>
          <a:ln w="9525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3933857" y="1556792"/>
            <a:ext cx="636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latin typeface="+mn-ea"/>
              </a:rPr>
              <a:t>관점</a:t>
            </a:r>
            <a:endParaRPr lang="ko-KR" altLang="en-US" sz="1200" b="1" dirty="0" err="1" smtClean="0">
              <a:latin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559178" y="1590493"/>
            <a:ext cx="636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+mn-ea"/>
              </a:rPr>
              <a:t>지표</a:t>
            </a:r>
          </a:p>
        </p:txBody>
      </p:sp>
      <p:sp>
        <p:nvSpPr>
          <p:cNvPr id="103" name="오른쪽 중괄호 102"/>
          <p:cNvSpPr/>
          <p:nvPr/>
        </p:nvSpPr>
        <p:spPr>
          <a:xfrm rot="16200000">
            <a:off x="8808855" y="1268993"/>
            <a:ext cx="118378" cy="1222634"/>
          </a:xfrm>
          <a:prstGeom prst="rightBrace">
            <a:avLst>
              <a:gd name="adj1" fmla="val 69474"/>
              <a:gd name="adj2" fmla="val 50119"/>
            </a:avLst>
          </a:prstGeom>
          <a:ln w="9525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auto">
          <a:xfrm rot="10800000" flipH="1">
            <a:off x="1357030" y="4840585"/>
            <a:ext cx="7392462" cy="924377"/>
          </a:xfrm>
          <a:custGeom>
            <a:avLst/>
            <a:gdLst>
              <a:gd name="G0" fmla="+- 4263 0 0"/>
              <a:gd name="G1" fmla="+- 21600 0 4263"/>
              <a:gd name="G2" fmla="*/ 4263 1 2"/>
              <a:gd name="G3" fmla="+- 21600 0 G2"/>
              <a:gd name="G4" fmla="+/ 4263 21600 2"/>
              <a:gd name="G5" fmla="+/ G1 0 2"/>
              <a:gd name="G6" fmla="*/ 21600 21600 4263"/>
              <a:gd name="G7" fmla="*/ G6 1 2"/>
              <a:gd name="G8" fmla="+- 21600 0 G7"/>
              <a:gd name="G9" fmla="*/ 21600 1 2"/>
              <a:gd name="G10" fmla="+- 4263 0 G9"/>
              <a:gd name="G11" fmla="?: G10 G8 0"/>
              <a:gd name="G12" fmla="?: G10 G7 21600"/>
              <a:gd name="T0" fmla="*/ 19468 w 21600"/>
              <a:gd name="T1" fmla="*/ 10800 h 21600"/>
              <a:gd name="T2" fmla="*/ 10800 w 21600"/>
              <a:gd name="T3" fmla="*/ 21600 h 21600"/>
              <a:gd name="T4" fmla="*/ 2132 w 21600"/>
              <a:gd name="T5" fmla="*/ 10800 h 21600"/>
              <a:gd name="T6" fmla="*/ 10800 w 21600"/>
              <a:gd name="T7" fmla="*/ 0 h 21600"/>
              <a:gd name="T8" fmla="*/ 3932 w 21600"/>
              <a:gd name="T9" fmla="*/ 3932 h 21600"/>
              <a:gd name="T10" fmla="*/ 17668 w 21600"/>
              <a:gd name="T11" fmla="*/ 1766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263" y="21600"/>
                </a:lnTo>
                <a:lnTo>
                  <a:pt x="1733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B2B2B2">
                  <a:gamma/>
                  <a:tint val="0"/>
                  <a:invGamma/>
                </a:srgbClr>
              </a:gs>
              <a:gs pos="100000">
                <a:srgbClr val="B2B2B2"/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1054" y="5754007"/>
            <a:ext cx="8283892" cy="495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365*5*100*100000*X*X =  18,250,000,000 </a:t>
            </a:r>
            <a:r>
              <a:rPr lang="ko-KR" altLang="en-US" sz="1600" b="1">
                <a:solidFill>
                  <a:schemeClr val="tx1"/>
                </a:solidFill>
              </a:rPr>
              <a:t>개 이상의 조합이상  리포트가 생성 가능함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344487" y="4534075"/>
            <a:ext cx="102411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365*5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6489170" y="4534075"/>
            <a:ext cx="102411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416829" y="4534075"/>
            <a:ext cx="102411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440943" y="4534075"/>
            <a:ext cx="102411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8171644" y="4534075"/>
            <a:ext cx="138986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7513284" y="4534075"/>
            <a:ext cx="651346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392715" y="4534075"/>
            <a:ext cx="102411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100,000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1368601" y="4534075"/>
            <a:ext cx="102411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5465056" y="4534075"/>
            <a:ext cx="102411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5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AS-IS </a:t>
            </a:r>
            <a:r>
              <a:rPr lang="ko-KR" altLang="en-US" dirty="0" smtClean="0"/>
              <a:t>사용자 수작업 업무현황</a:t>
            </a:r>
            <a:endParaRPr lang="ko-KR" altLang="en-US" dirty="0"/>
          </a:p>
        </p:txBody>
      </p: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83947"/>
              </p:ext>
            </p:extLst>
          </p:nvPr>
        </p:nvGraphicFramePr>
        <p:xfrm>
          <a:off x="273050" y="662421"/>
          <a:ext cx="9359901" cy="5790768"/>
        </p:xfrm>
        <a:graphic>
          <a:graphicData uri="http://schemas.openxmlformats.org/drawingml/2006/table">
            <a:tbl>
              <a:tblPr firstRow="1" bandRow="1"/>
              <a:tblGrid>
                <a:gridCol w="1243112"/>
                <a:gridCol w="2778720"/>
                <a:gridCol w="658118"/>
                <a:gridCol w="2218102"/>
                <a:gridCol w="1230924"/>
                <a:gridCol w="1230925"/>
              </a:tblGrid>
              <a:tr h="3306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  <a:ea typeface="맑은 고딕" pitchFamily="50" charset="-127"/>
                        </a:rPr>
                        <a:t>Process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  <a:ea typeface="맑은 고딕" pitchFamily="50" charset="-127"/>
                        </a:rPr>
                        <a:t>이름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j-lt"/>
                          <a:ea typeface="굴림"/>
                          <a:cs typeface="+mn-cs"/>
                        </a:rPr>
                        <a:t>[PU-090-010]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+mj-lt"/>
                          <a:ea typeface="굴림"/>
                          <a:cs typeface="+mn-cs"/>
                        </a:rPr>
                        <a:t>입고금액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j-lt"/>
                          <a:ea typeface="굴림"/>
                          <a:cs typeface="+mn-cs"/>
                        </a:rPr>
                        <a:t>/VI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+mj-lt"/>
                          <a:ea typeface="굴림"/>
                          <a:cs typeface="+mn-cs"/>
                        </a:rPr>
                        <a:t>금액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j-lt"/>
                          <a:ea typeface="굴림"/>
                          <a:cs typeface="+mn-cs"/>
                        </a:rPr>
                        <a:t>/</a:t>
                      </a:r>
                      <a:r>
                        <a:rPr lang="ko-KR" altLang="en-US" sz="1000" b="1" kern="1200" smtClean="0">
                          <a:solidFill>
                            <a:schemeClr val="tx1"/>
                          </a:solidFill>
                          <a:latin typeface="+mj-lt"/>
                          <a:ea typeface="굴림"/>
                          <a:cs typeface="+mn-cs"/>
                        </a:rPr>
                        <a:t>률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  <a:ea typeface="맑은 고딕" pitchFamily="50" charset="-127"/>
                        </a:rPr>
                        <a:t>담당자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  <a:ea typeface="맑은 고딕" pitchFamily="50" charset="-127"/>
                        </a:rPr>
                        <a:t>CEM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j-lt"/>
                          <a:ea typeface="맑은 고딕" pitchFamily="50" charset="-127"/>
                        </a:rPr>
                        <a:t>구매파트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  <a:ea typeface="맑은 고딕" pitchFamily="50" charset="-127"/>
                        </a:rPr>
                        <a:t>VI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j-lt"/>
                          <a:ea typeface="맑은 고딕" pitchFamily="50" charset="-127"/>
                        </a:rPr>
                        <a:t>담당자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  <a:ea typeface="맑은 고딕" pitchFamily="50" charset="-127"/>
                        </a:rPr>
                        <a:t>최종 변경일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j-lt"/>
                          <a:ea typeface="맑은 고딕" pitchFamily="50" charset="-127"/>
                        </a:rPr>
                        <a:t>2015-12-09</a:t>
                      </a:r>
                      <a:endParaRPr lang="ko-KR" altLang="en-US" sz="1000" smtClean="0">
                        <a:solidFill>
                          <a:schemeClr val="tx1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3063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  <a:ea typeface="맑은 고딕" pitchFamily="50" charset="-127"/>
                        </a:rPr>
                        <a:t>Process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  <a:ea typeface="맑은 고딕" pitchFamily="50" charset="-127"/>
                        </a:rPr>
                        <a:t>내용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매월 협력사별 구매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1" kern="12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입고 실적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12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 포함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000" b="1" kern="12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파악하고 물동에 따라 추정 관리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lt"/>
                          <a:ea typeface="맑은 고딕" pitchFamily="50" charset="-127"/>
                        </a:rPr>
                        <a:t>소요시간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j-lt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+mj-lt"/>
                          <a:ea typeface="맑은 고딕" pitchFamily="50" charset="-127"/>
                        </a:rPr>
                        <a:t>시간 소요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5129492">
                <a:tc grid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1" name="모서리가 둥근 직사각형 130"/>
          <p:cNvSpPr/>
          <p:nvPr/>
        </p:nvSpPr>
        <p:spPr bwMode="auto">
          <a:xfrm>
            <a:off x="357227" y="1916831"/>
            <a:ext cx="432048" cy="194421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IT </a:t>
            </a:r>
            <a:r>
              <a:rPr kumimoji="1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시스템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357227" y="4149082"/>
            <a:ext cx="432048" cy="226177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구매업무 </a:t>
            </a: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담당자</a:t>
            </a:r>
          </a:p>
        </p:txBody>
      </p:sp>
      <p:cxnSp>
        <p:nvCxnSpPr>
          <p:cNvPr id="133" name="직선 연결선 132"/>
          <p:cNvCxnSpPr/>
          <p:nvPr/>
        </p:nvCxnSpPr>
        <p:spPr bwMode="auto">
          <a:xfrm>
            <a:off x="308516" y="4005064"/>
            <a:ext cx="9180990" cy="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모서리가 둥근 직사각형 133"/>
          <p:cNvSpPr/>
          <p:nvPr/>
        </p:nvSpPr>
        <p:spPr bwMode="auto">
          <a:xfrm rot="16200000">
            <a:off x="1794205" y="539127"/>
            <a:ext cx="340932" cy="2088232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시스템</a:t>
            </a:r>
            <a:r>
              <a:rPr kumimoji="1" lang="ko-KR" altLang="en-US" sz="1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ko-KR" altLang="en-US" sz="1200" b="1" kern="0" dirty="0" smtClean="0">
                <a:solidFill>
                  <a:srgbClr val="000000"/>
                </a:solidFill>
              </a:rPr>
              <a:t>취합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5" name="모서리가 둥근 직사각형 134"/>
          <p:cNvSpPr/>
          <p:nvPr/>
        </p:nvSpPr>
        <p:spPr bwMode="auto">
          <a:xfrm rot="16200000">
            <a:off x="4040984" y="633434"/>
            <a:ext cx="340932" cy="1906179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기준정보 관리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6" name="모서리가 둥근 직사각형 135"/>
          <p:cNvSpPr/>
          <p:nvPr/>
        </p:nvSpPr>
        <p:spPr bwMode="auto">
          <a:xfrm rot="16200000">
            <a:off x="8409547" y="611133"/>
            <a:ext cx="340932" cy="1944218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보고준비 및 보고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6" name="Oval 207"/>
          <p:cNvSpPr>
            <a:spLocks noChangeArrowheads="1"/>
          </p:cNvSpPr>
          <p:nvPr/>
        </p:nvSpPr>
        <p:spPr bwMode="gray">
          <a:xfrm>
            <a:off x="992560" y="1988872"/>
            <a:ext cx="288000" cy="28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7" name="그룹 256"/>
          <p:cNvGrpSpPr/>
          <p:nvPr/>
        </p:nvGrpSpPr>
        <p:grpSpPr>
          <a:xfrm>
            <a:off x="8508022" y="5989679"/>
            <a:ext cx="288000" cy="288000"/>
            <a:chOff x="9057488" y="6021288"/>
            <a:chExt cx="288000" cy="288000"/>
          </a:xfrm>
        </p:grpSpPr>
        <p:sp>
          <p:nvSpPr>
            <p:cNvPr id="258" name="Oval 207"/>
            <p:cNvSpPr>
              <a:spLocks noChangeArrowheads="1"/>
            </p:cNvSpPr>
            <p:nvPr/>
          </p:nvSpPr>
          <p:spPr bwMode="gray">
            <a:xfrm>
              <a:off x="9057488" y="6021288"/>
              <a:ext cx="288000" cy="2880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9" name="Oval 208"/>
            <p:cNvSpPr>
              <a:spLocks noChangeArrowheads="1"/>
            </p:cNvSpPr>
            <p:nvPr/>
          </p:nvSpPr>
          <p:spPr bwMode="gray">
            <a:xfrm>
              <a:off x="9136139" y="6099939"/>
              <a:ext cx="130699" cy="130699"/>
            </a:xfrm>
            <a:prstGeom prst="ellipse">
              <a:avLst/>
            </a:prstGeom>
            <a:solidFill>
              <a:srgbClr val="808080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0" name="Rectangle 193"/>
          <p:cNvSpPr>
            <a:spLocks noChangeArrowheads="1"/>
          </p:cNvSpPr>
          <p:nvPr/>
        </p:nvSpPr>
        <p:spPr bwMode="gray">
          <a:xfrm>
            <a:off x="1424608" y="2348880"/>
            <a:ext cx="1438643" cy="363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5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EDW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cs typeface="Arial" charset="0"/>
              </a:rPr>
              <a:t>필요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데이터 조회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62" name="Rectangle 193"/>
          <p:cNvSpPr>
            <a:spLocks noChangeArrowheads="1"/>
          </p:cNvSpPr>
          <p:nvPr/>
        </p:nvSpPr>
        <p:spPr bwMode="gray">
          <a:xfrm>
            <a:off x="3346458" y="4898833"/>
            <a:ext cx="1800200" cy="363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5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Part#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cs typeface="Arial" charset="0"/>
              </a:rPr>
              <a:t>부품군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Update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64" name="Rectangle 193"/>
          <p:cNvSpPr>
            <a:spLocks noChangeArrowheads="1"/>
          </p:cNvSpPr>
          <p:nvPr/>
        </p:nvSpPr>
        <p:spPr bwMode="gray">
          <a:xfrm>
            <a:off x="3354925" y="5473235"/>
            <a:ext cx="1800200" cy="363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5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Part#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cs typeface="Arial" charset="0"/>
              </a:rPr>
              <a:t>부품관리조직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Update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65" name="Rectangle 193"/>
          <p:cNvSpPr>
            <a:spLocks noChangeArrowheads="1"/>
          </p:cNvSpPr>
          <p:nvPr/>
        </p:nvSpPr>
        <p:spPr bwMode="gray">
          <a:xfrm>
            <a:off x="3354925" y="6047638"/>
            <a:ext cx="1800200" cy="363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5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Supplier Name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cs typeface="Arial" charset="0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Update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66" name="Rectangle 193"/>
          <p:cNvSpPr>
            <a:spLocks noChangeArrowheads="1"/>
          </p:cNvSpPr>
          <p:nvPr/>
        </p:nvSpPr>
        <p:spPr bwMode="gray">
          <a:xfrm>
            <a:off x="5633698" y="4562436"/>
            <a:ext cx="1800200" cy="363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5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GERP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cs typeface="Arial" charset="0"/>
              </a:rPr>
              <a:t>데이터 추가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cs typeface="Arial" charset="0"/>
              </a:rPr>
              <a:t>상품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68" name="Rectangle 193"/>
          <p:cNvSpPr>
            <a:spLocks noChangeArrowheads="1"/>
          </p:cNvSpPr>
          <p:nvPr/>
        </p:nvSpPr>
        <p:spPr bwMode="gray">
          <a:xfrm>
            <a:off x="5633698" y="5057454"/>
            <a:ext cx="1800200" cy="363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5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GERP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cs typeface="Arial" charset="0"/>
              </a:rPr>
              <a:t>입고분 반품 추가적용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69" name="Rectangle 193"/>
          <p:cNvSpPr>
            <a:spLocks noChangeArrowheads="1"/>
          </p:cNvSpPr>
          <p:nvPr/>
        </p:nvSpPr>
        <p:spPr bwMode="gray">
          <a:xfrm>
            <a:off x="5633698" y="5552472"/>
            <a:ext cx="1800200" cy="363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5000"/>
              </a:lnSpc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Arial" charset="0"/>
              </a:rPr>
              <a:t>그외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 데이터 수작업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cs typeface="Arial" charset="0"/>
              </a:rPr>
              <a:t>기타입고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, FOC)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70" name="Rectangle 193"/>
          <p:cNvSpPr>
            <a:spLocks noChangeArrowheads="1"/>
          </p:cNvSpPr>
          <p:nvPr/>
        </p:nvSpPr>
        <p:spPr bwMode="gray">
          <a:xfrm>
            <a:off x="5633698" y="6047490"/>
            <a:ext cx="1800200" cy="363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5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V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I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cs typeface="Arial" charset="0"/>
              </a:rPr>
              <a:t> 제외대상 반영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71" name="Rectangle 193"/>
          <p:cNvSpPr>
            <a:spLocks noChangeArrowheads="1"/>
          </p:cNvSpPr>
          <p:nvPr/>
        </p:nvSpPr>
        <p:spPr bwMode="gray">
          <a:xfrm>
            <a:off x="7751922" y="4109753"/>
            <a:ext cx="1800200" cy="363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5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Excel Pivot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cs typeface="Arial" charset="0"/>
              </a:rPr>
              <a:t>및 집계 및 계산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72" name="Rectangle 193"/>
          <p:cNvSpPr>
            <a:spLocks noChangeArrowheads="1"/>
          </p:cNvSpPr>
          <p:nvPr/>
        </p:nvSpPr>
        <p:spPr bwMode="gray">
          <a:xfrm>
            <a:off x="7751922" y="5009853"/>
            <a:ext cx="1800200" cy="363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5000"/>
              </a:lnSpc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보고서 작성 및 보고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 rot="16200000">
            <a:off x="6215755" y="611232"/>
            <a:ext cx="340932" cy="1944218"/>
          </a:xfrm>
          <a:prstGeom prst="roundRect">
            <a:avLst/>
          </a:prstGeom>
          <a:solidFill>
            <a:srgbClr val="FFFFFF">
              <a:lumMod val="85000"/>
            </a:srgbClr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Business </a:t>
            </a:r>
            <a:r>
              <a:rPr kumimoji="1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로직 반영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4" name="Rectangle 193"/>
          <p:cNvSpPr>
            <a:spLocks noChangeArrowheads="1"/>
          </p:cNvSpPr>
          <p:nvPr/>
        </p:nvSpPr>
        <p:spPr bwMode="gray">
          <a:xfrm>
            <a:off x="1424608" y="2880280"/>
            <a:ext cx="1438643" cy="363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5000"/>
              </a:lnSpc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GERP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  <a:cs typeface="Arial" charset="0"/>
              </a:rPr>
              <a:t>필요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데이터 조회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76" name="꺾인 연결선 275"/>
          <p:cNvCxnSpPr>
            <a:stCxn id="256" idx="4"/>
            <a:endCxn id="260" idx="1"/>
          </p:cNvCxnSpPr>
          <p:nvPr/>
        </p:nvCxnSpPr>
        <p:spPr>
          <a:xfrm rot="16200000" flipH="1">
            <a:off x="1153739" y="2259693"/>
            <a:ext cx="253690" cy="288048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꺾인 연결선 277"/>
          <p:cNvCxnSpPr>
            <a:stCxn id="274" idx="2"/>
            <a:endCxn id="338" idx="0"/>
          </p:cNvCxnSpPr>
          <p:nvPr/>
        </p:nvCxnSpPr>
        <p:spPr>
          <a:xfrm rot="16200000" flipH="1">
            <a:off x="1735466" y="3652106"/>
            <a:ext cx="825395" cy="846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꺾인 연결선 280"/>
          <p:cNvCxnSpPr>
            <a:stCxn id="260" idx="3"/>
            <a:endCxn id="274" idx="3"/>
          </p:cNvCxnSpPr>
          <p:nvPr/>
        </p:nvCxnSpPr>
        <p:spPr>
          <a:xfrm>
            <a:off x="2863251" y="2530562"/>
            <a:ext cx="12700" cy="531400"/>
          </a:xfrm>
          <a:prstGeom prst="bentConnector3">
            <a:avLst>
              <a:gd name="adj1" fmla="val 1800000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193"/>
          <p:cNvSpPr>
            <a:spLocks noChangeArrowheads="1"/>
          </p:cNvSpPr>
          <p:nvPr/>
        </p:nvSpPr>
        <p:spPr bwMode="gray">
          <a:xfrm>
            <a:off x="5642165" y="4067418"/>
            <a:ext cx="1800200" cy="363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5000"/>
              </a:lnSpc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목표정보 확인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89" name="꺾인 연결선 288"/>
          <p:cNvCxnSpPr>
            <a:endCxn id="262" idx="1"/>
          </p:cNvCxnSpPr>
          <p:nvPr/>
        </p:nvCxnSpPr>
        <p:spPr>
          <a:xfrm rot="16200000" flipH="1">
            <a:off x="2659448" y="4393505"/>
            <a:ext cx="154716" cy="1219303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꺾인 연결선 291"/>
          <p:cNvCxnSpPr>
            <a:stCxn id="262" idx="2"/>
            <a:endCxn id="264" idx="0"/>
          </p:cNvCxnSpPr>
          <p:nvPr/>
        </p:nvCxnSpPr>
        <p:spPr>
          <a:xfrm rot="16200000" flipH="1">
            <a:off x="4145272" y="5363481"/>
            <a:ext cx="211039" cy="846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꺾인 연결선 299"/>
          <p:cNvCxnSpPr>
            <a:stCxn id="265" idx="3"/>
            <a:endCxn id="288" idx="1"/>
          </p:cNvCxnSpPr>
          <p:nvPr/>
        </p:nvCxnSpPr>
        <p:spPr>
          <a:xfrm flipV="1">
            <a:off x="5155125" y="4249100"/>
            <a:ext cx="487040" cy="1980220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꺾인 연결선 302"/>
          <p:cNvCxnSpPr>
            <a:stCxn id="288" idx="2"/>
            <a:endCxn id="266" idx="0"/>
          </p:cNvCxnSpPr>
          <p:nvPr/>
        </p:nvCxnSpPr>
        <p:spPr>
          <a:xfrm rot="5400000">
            <a:off x="6472205" y="4492375"/>
            <a:ext cx="131655" cy="846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꺾인 연결선 305"/>
          <p:cNvCxnSpPr>
            <a:stCxn id="266" idx="2"/>
            <a:endCxn id="268" idx="0"/>
          </p:cNvCxnSpPr>
          <p:nvPr/>
        </p:nvCxnSpPr>
        <p:spPr>
          <a:xfrm rot="5400000">
            <a:off x="6467971" y="4991626"/>
            <a:ext cx="131655" cy="12700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꺾인 연결선 308"/>
          <p:cNvCxnSpPr>
            <a:stCxn id="268" idx="2"/>
            <a:endCxn id="269" idx="0"/>
          </p:cNvCxnSpPr>
          <p:nvPr/>
        </p:nvCxnSpPr>
        <p:spPr>
          <a:xfrm rot="5400000">
            <a:off x="6467971" y="5486644"/>
            <a:ext cx="131655" cy="12700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꺾인 연결선 311"/>
          <p:cNvCxnSpPr>
            <a:stCxn id="269" idx="2"/>
            <a:endCxn id="270" idx="0"/>
          </p:cNvCxnSpPr>
          <p:nvPr/>
        </p:nvCxnSpPr>
        <p:spPr>
          <a:xfrm rot="5400000">
            <a:off x="6467971" y="5981662"/>
            <a:ext cx="131655" cy="12700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꺾인 연결선 314"/>
          <p:cNvCxnSpPr>
            <a:stCxn id="270" idx="3"/>
            <a:endCxn id="271" idx="1"/>
          </p:cNvCxnSpPr>
          <p:nvPr/>
        </p:nvCxnSpPr>
        <p:spPr>
          <a:xfrm flipV="1">
            <a:off x="7433898" y="4291435"/>
            <a:ext cx="318024" cy="193773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꺾인 연결선 317"/>
          <p:cNvCxnSpPr>
            <a:stCxn id="271" idx="2"/>
            <a:endCxn id="272" idx="0"/>
          </p:cNvCxnSpPr>
          <p:nvPr/>
        </p:nvCxnSpPr>
        <p:spPr>
          <a:xfrm rot="5400000">
            <a:off x="8383654" y="4741484"/>
            <a:ext cx="536737" cy="12700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꺾인 연결선 320"/>
          <p:cNvCxnSpPr>
            <a:endCxn id="258" idx="0"/>
          </p:cNvCxnSpPr>
          <p:nvPr/>
        </p:nvCxnSpPr>
        <p:spPr>
          <a:xfrm rot="16200000" flipH="1">
            <a:off x="8344477" y="5682134"/>
            <a:ext cx="606622" cy="8468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꺾인 연결선 323"/>
          <p:cNvCxnSpPr>
            <a:stCxn id="264" idx="2"/>
            <a:endCxn id="265" idx="0"/>
          </p:cNvCxnSpPr>
          <p:nvPr/>
        </p:nvCxnSpPr>
        <p:spPr>
          <a:xfrm rot="5400000">
            <a:off x="4149505" y="5942118"/>
            <a:ext cx="211040" cy="12700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AutoShape 217"/>
          <p:cNvSpPr>
            <a:spLocks noChangeArrowheads="1"/>
          </p:cNvSpPr>
          <p:nvPr/>
        </p:nvSpPr>
        <p:spPr bwMode="gray">
          <a:xfrm>
            <a:off x="1513291" y="4069038"/>
            <a:ext cx="1278211" cy="61193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5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EDW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cs typeface="Arial" charset="0"/>
              </a:rPr>
              <a:t>시스템데이터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cs typeface="Arial" charset="0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Download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39" name="AutoShape 217"/>
          <p:cNvSpPr>
            <a:spLocks noChangeArrowheads="1"/>
          </p:cNvSpPr>
          <p:nvPr/>
        </p:nvSpPr>
        <p:spPr bwMode="gray">
          <a:xfrm>
            <a:off x="1504824" y="4991919"/>
            <a:ext cx="1278211" cy="61193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lIns="18000" rIns="18000" anchor="ctr"/>
          <a:lstStyle/>
          <a:p>
            <a:pPr>
              <a:lnSpc>
                <a:spcPct val="105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GERP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cs typeface="Arial" charset="0"/>
              </a:rPr>
              <a:t> 시스템데이터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  <a:cs typeface="Arial" charset="0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Download</a:t>
            </a:r>
          </a:p>
        </p:txBody>
      </p:sp>
      <p:cxnSp>
        <p:nvCxnSpPr>
          <p:cNvPr id="345" name="꺾인 연결선 344"/>
          <p:cNvCxnSpPr>
            <a:stCxn id="338" idx="2"/>
            <a:endCxn id="339" idx="0"/>
          </p:cNvCxnSpPr>
          <p:nvPr/>
        </p:nvCxnSpPr>
        <p:spPr>
          <a:xfrm rot="5400000">
            <a:off x="1972462" y="4811984"/>
            <a:ext cx="351404" cy="846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/>
          <p:cNvSpPr txBox="1"/>
          <p:nvPr/>
        </p:nvSpPr>
        <p:spPr>
          <a:xfrm>
            <a:off x="3953311" y="3448950"/>
            <a:ext cx="5608202" cy="51292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Autofit/>
          </a:bodyPr>
          <a:lstStyle/>
          <a:p>
            <a:r>
              <a:rPr lang="en-US" altLang="ko-KR" sz="1200" b="1" i="1" dirty="0" smtClean="0">
                <a:solidFill>
                  <a:srgbClr val="0070C0"/>
                </a:solidFill>
                <a:latin typeface="+mn-ea"/>
              </a:rPr>
              <a:t>*. </a:t>
            </a:r>
            <a:r>
              <a:rPr lang="ko-KR" altLang="en-US" sz="1200" b="1" i="1" u="sng" smtClean="0">
                <a:solidFill>
                  <a:srgbClr val="0070C0"/>
                </a:solidFill>
                <a:latin typeface="+mn-ea"/>
              </a:rPr>
              <a:t>부품군및 부품관리조직 수작업 관리사유 </a:t>
            </a:r>
            <a:r>
              <a:rPr lang="en-US" altLang="ko-KR" sz="1200" b="1" i="1" u="sng" dirty="0" smtClean="0">
                <a:solidFill>
                  <a:srgbClr val="0070C0"/>
                </a:solidFill>
                <a:latin typeface="+mn-ea"/>
              </a:rPr>
              <a:t>: </a:t>
            </a:r>
            <a:br>
              <a:rPr lang="en-US" altLang="ko-KR" sz="1200" b="1" i="1" u="sng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1200" b="1" i="1" dirty="0" smtClean="0">
                <a:solidFill>
                  <a:srgbClr val="0070C0"/>
                </a:solidFill>
                <a:latin typeface="+mn-ea"/>
              </a:rPr>
              <a:t>   </a:t>
            </a:r>
            <a:r>
              <a:rPr lang="ko-KR" altLang="en-US" sz="1200" b="1" i="1" u="sng" smtClean="0">
                <a:solidFill>
                  <a:srgbClr val="0070C0"/>
                </a:solidFill>
                <a:latin typeface="+mn-ea"/>
              </a:rPr>
              <a:t>필름에 대한 </a:t>
            </a:r>
            <a:r>
              <a:rPr lang="en-US" altLang="ko-KR" sz="1200" b="1" i="1" u="sng" dirty="0" smtClean="0">
                <a:solidFill>
                  <a:srgbClr val="0070C0"/>
                </a:solidFill>
                <a:latin typeface="+mn-ea"/>
              </a:rPr>
              <a:t>CMDT</a:t>
            </a:r>
            <a:r>
              <a:rPr lang="ko-KR" altLang="en-US" sz="1200" b="1" i="1" u="sng" smtClean="0">
                <a:solidFill>
                  <a:srgbClr val="0070C0"/>
                </a:solidFill>
                <a:latin typeface="+mn-ea"/>
              </a:rPr>
              <a:t>구분이 상세 하지 않아 별도로 </a:t>
            </a:r>
            <a:r>
              <a:rPr lang="en-US" altLang="ko-KR" sz="1200" b="1" i="1" u="sng" dirty="0" smtClean="0">
                <a:solidFill>
                  <a:srgbClr val="0070C0"/>
                </a:solidFill>
                <a:latin typeface="+mn-ea"/>
              </a:rPr>
              <a:t>ITEM</a:t>
            </a:r>
            <a:r>
              <a:rPr lang="ko-KR" altLang="en-US" sz="1200" b="1" i="1" u="sng" smtClean="0">
                <a:solidFill>
                  <a:srgbClr val="0070C0"/>
                </a:solidFill>
                <a:latin typeface="+mn-ea"/>
              </a:rPr>
              <a:t>별로 구분하여 관리함</a:t>
            </a:r>
            <a:endParaRPr lang="ko-KR" altLang="en-US" sz="1200" b="1" i="1" u="sng" dirty="0" err="1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0" name="제목 1"/>
          <p:cNvSpPr txBox="1">
            <a:spLocks/>
          </p:cNvSpPr>
          <p:nvPr/>
        </p:nvSpPr>
        <p:spPr bwMode="auto">
          <a:xfrm>
            <a:off x="7380951" y="204325"/>
            <a:ext cx="23245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2</a:t>
            </a:r>
            <a:r>
              <a:rPr lang="en-US" altLang="ko-KR" sz="1600" dirty="0"/>
              <a:t>. </a:t>
            </a:r>
            <a:r>
              <a:rPr lang="ko-KR" altLang="en-US" sz="1600" dirty="0"/>
              <a:t>사용자 정보분석 </a:t>
            </a:r>
            <a:r>
              <a:rPr lang="ko-KR" altLang="en-US" sz="1600" dirty="0" smtClean="0"/>
              <a:t>현황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178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구매영역 수집 보고서 유형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수집된 </a:t>
            </a:r>
            <a:r>
              <a:rPr lang="en-US" altLang="ko-KR" dirty="0" smtClean="0"/>
              <a:t>334</a:t>
            </a:r>
            <a:r>
              <a:rPr lang="ko-KR" altLang="en-US" dirty="0" smtClean="0"/>
              <a:t>개의 보고서를 중심으로 하여 </a:t>
            </a:r>
            <a:r>
              <a:rPr lang="ko-KR" altLang="en-US" smtClean="0"/>
              <a:t>향후 운영최적화 및 </a:t>
            </a:r>
            <a:r>
              <a:rPr lang="ko-KR" altLang="en-US" dirty="0" smtClean="0"/>
              <a:t>시스템화를 목적으로 </a:t>
            </a:r>
            <a:r>
              <a:rPr lang="ko-KR" altLang="en-US" smtClean="0"/>
              <a:t>표준화를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진행함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565683"/>
              </p:ext>
            </p:extLst>
          </p:nvPr>
        </p:nvGraphicFramePr>
        <p:xfrm>
          <a:off x="344488" y="1860782"/>
          <a:ext cx="1296144" cy="4592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248"/>
                <a:gridCol w="638896"/>
              </a:tblGrid>
              <a:tr h="3280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 smtClean="0">
                          <a:effectLst/>
                        </a:rPr>
                        <a:t>업무구분별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 smtClean="0">
                          <a:effectLst/>
                        </a:rPr>
                        <a:t>갯수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80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구매실적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단가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0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협력사관리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0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업무보고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0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CI </a:t>
                      </a:r>
                      <a:r>
                        <a:rPr lang="ko-KR" altLang="en-US" sz="1000" u="none" strike="noStrike">
                          <a:effectLst/>
                        </a:rPr>
                        <a:t>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0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수급관리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0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금형관리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0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부품개발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0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재료비관리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0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Risk </a:t>
                      </a:r>
                      <a:r>
                        <a:rPr lang="ko-KR" altLang="en-US" sz="1000" u="none" strike="noStrike">
                          <a:effectLst/>
                        </a:rPr>
                        <a:t>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0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계약서관리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0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내부관리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0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조직관리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80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총합계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334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58561"/>
              </p:ext>
            </p:extLst>
          </p:nvPr>
        </p:nvGraphicFramePr>
        <p:xfrm>
          <a:off x="4232920" y="1844678"/>
          <a:ext cx="1368152" cy="4608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/>
                <a:gridCol w="720080"/>
              </a:tblGrid>
              <a:tr h="3649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</a:rPr>
                        <a:t>용도별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 smtClean="0">
                          <a:effectLst/>
                        </a:rPr>
                        <a:t>갯수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53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</a:rPr>
                        <a:t>공유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u="none" strike="noStrike" dirty="0" smtClean="0">
                          <a:effectLst/>
                        </a:rPr>
                      </a:br>
                      <a:r>
                        <a:rPr lang="en-US" altLang="ko-KR" sz="1000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배포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53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기록안됨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53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내부관리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53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보고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238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53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시스템입력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53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품의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53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회의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 smtClean="0">
                          <a:effectLst/>
                        </a:rPr>
                        <a:t>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0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총합계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334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600000"/>
              </p:ext>
            </p:extLst>
          </p:nvPr>
        </p:nvGraphicFramePr>
        <p:xfrm>
          <a:off x="1712640" y="1844672"/>
          <a:ext cx="2448272" cy="4608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8232"/>
                <a:gridCol w="360040"/>
              </a:tblGrid>
              <a:tr h="3658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 smtClean="0">
                          <a:effectLst/>
                        </a:rPr>
                        <a:t>Process Chain</a:t>
                      </a:r>
                      <a:r>
                        <a:rPr lang="ko-KR" altLang="en-US" sz="1000" b="1" u="none" strike="noStrike" baseline="0" smtClean="0">
                          <a:effectLst/>
                        </a:rPr>
                        <a:t> 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 smtClean="0">
                          <a:effectLst/>
                        </a:rPr>
                        <a:t>갯수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69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[PU-020]</a:t>
                      </a:r>
                      <a:r>
                        <a:rPr lang="ko-KR" altLang="en-US" sz="1000" u="none" strike="noStrike">
                          <a:effectLst/>
                        </a:rPr>
                        <a:t>구매 </a:t>
                      </a:r>
                      <a:r>
                        <a:rPr lang="en-US" sz="1000" u="none" strike="noStrike" dirty="0" err="1">
                          <a:effectLst/>
                        </a:rPr>
                        <a:t>Governace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9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[PU-030]</a:t>
                      </a:r>
                      <a:r>
                        <a:rPr lang="ko-KR" altLang="en-US" sz="1000" u="none" strike="noStrike">
                          <a:effectLst/>
                        </a:rPr>
                        <a:t>개발구매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개발원가절감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9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[PU-040]</a:t>
                      </a:r>
                      <a:r>
                        <a:rPr lang="ko-KR" altLang="en-US" sz="1000" u="none" strike="noStrike">
                          <a:effectLst/>
                        </a:rPr>
                        <a:t>개발구매</a:t>
                      </a:r>
                      <a:r>
                        <a:rPr lang="en-US" altLang="ko-KR" sz="1000" u="none" strike="noStrike" dirty="0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목표재료비달성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9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[PU-050]</a:t>
                      </a:r>
                      <a:r>
                        <a:rPr lang="ko-KR" altLang="en-US" sz="1000" u="none" strike="noStrike">
                          <a:effectLst/>
                        </a:rPr>
                        <a:t>개발구매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부품개발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9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[PU-070]</a:t>
                      </a:r>
                      <a:r>
                        <a:rPr lang="ko-KR" altLang="en-US" sz="1000" u="none" strike="noStrike">
                          <a:effectLst/>
                        </a:rPr>
                        <a:t>양산구매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단가관리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9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[PU-080]</a:t>
                      </a:r>
                      <a:r>
                        <a:rPr lang="ko-KR" altLang="en-US" sz="1000" u="none" strike="noStrike">
                          <a:effectLst/>
                        </a:rPr>
                        <a:t>양산구매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협력회사 관리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9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[PU-090]</a:t>
                      </a:r>
                      <a:r>
                        <a:rPr lang="ko-KR" altLang="en-US" sz="1000" u="none" strike="noStrike">
                          <a:effectLst/>
                        </a:rPr>
                        <a:t>양산구매</a:t>
                      </a:r>
                      <a:r>
                        <a:rPr lang="en-US" altLang="ko-KR" sz="1000" u="none" strike="noStrike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실적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이동관리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9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[PU-100]</a:t>
                      </a:r>
                      <a:r>
                        <a:rPr lang="ko-KR" altLang="en-US" sz="1000" u="none" strike="noStrike">
                          <a:effectLst/>
                        </a:rPr>
                        <a:t>금형개발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9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[PU-110]</a:t>
                      </a:r>
                      <a:r>
                        <a:rPr lang="ko-KR" altLang="en-US" sz="1000" u="none" strike="noStrike">
                          <a:effectLst/>
                        </a:rPr>
                        <a:t>동반성장</a:t>
                      </a:r>
                      <a:r>
                        <a:rPr lang="en-US" altLang="ko-KR" sz="1000" u="none" strike="noStrike" dirty="0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협력회사 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97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[PU-120]</a:t>
                      </a:r>
                      <a:r>
                        <a:rPr lang="ko-KR" altLang="en-US" sz="1000" u="none" strike="noStrike">
                          <a:effectLst/>
                        </a:rPr>
                        <a:t>동반성장</a:t>
                      </a:r>
                      <a:r>
                        <a:rPr lang="en-US" altLang="ko-KR" sz="1000" u="none" strike="noStrike" dirty="0">
                          <a:effectLst/>
                        </a:rPr>
                        <a:t>_</a:t>
                      </a:r>
                      <a:r>
                        <a:rPr lang="ko-KR" altLang="en-US" sz="1000" u="none" strike="noStrike">
                          <a:effectLst/>
                        </a:rPr>
                        <a:t>협력회사 육성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9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[PU-160]</a:t>
                      </a:r>
                      <a:r>
                        <a:rPr lang="ko-KR" altLang="en-US" sz="1000" u="none" strike="noStrike">
                          <a:effectLst/>
                        </a:rPr>
                        <a:t>조달구매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69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기타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88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총합계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334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이등변 삼각형 8"/>
          <p:cNvSpPr/>
          <p:nvPr/>
        </p:nvSpPr>
        <p:spPr bwMode="auto">
          <a:xfrm rot="5400000">
            <a:off x="3615921" y="3944664"/>
            <a:ext cx="4680372" cy="422037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66889"/>
              </p:ext>
            </p:extLst>
          </p:nvPr>
        </p:nvGraphicFramePr>
        <p:xfrm>
          <a:off x="6249144" y="1887359"/>
          <a:ext cx="3312369" cy="4565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72"/>
                <a:gridCol w="720080"/>
                <a:gridCol w="792088"/>
                <a:gridCol w="1152129"/>
              </a:tblGrid>
              <a:tr h="6811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표준화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 smtClean="0">
                          <a:effectLst/>
                        </a:rPr>
                        <a:t>갯수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표준화 전략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248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전산화 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 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보고용도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 </a:t>
                      </a:r>
                      <a:b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:48)</a:t>
                      </a:r>
                      <a:b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중복보고서 통합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24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 </a:t>
                      </a:r>
                      <a:b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:48)</a:t>
                      </a:r>
                      <a:b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(16%)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다차원분석 가능하도록 지표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관점 수집 정리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2482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b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(38%)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시스템에서 추출 후 수작업 가공대상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248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전산화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</a:t>
                      </a:r>
                      <a:b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(62%)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향후 전산화 가능여부 확인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47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</a:rPr>
                        <a:t>총합계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334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 bwMode="auto">
          <a:xfrm>
            <a:off x="273050" y="1297635"/>
            <a:ext cx="5366524" cy="360000"/>
            <a:chOff x="229226" y="1563508"/>
            <a:chExt cx="9448174" cy="360000"/>
          </a:xfrm>
        </p:grpSpPr>
        <p:sp>
          <p:nvSpPr>
            <p:cNvPr id="12" name="Rectangle 39"/>
            <p:cNvSpPr/>
            <p:nvPr>
              <p:custDataLst>
                <p:tags r:id="rId2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dirty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수집 보고서 현황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그룹 13"/>
          <p:cNvGrpSpPr/>
          <p:nvPr/>
        </p:nvGrpSpPr>
        <p:grpSpPr bwMode="auto">
          <a:xfrm>
            <a:off x="6249144" y="1297635"/>
            <a:ext cx="3384376" cy="360000"/>
            <a:chOff x="229226" y="1563508"/>
            <a:chExt cx="9448174" cy="360000"/>
          </a:xfrm>
        </p:grpSpPr>
        <p:sp>
          <p:nvSpPr>
            <p:cNvPr id="15" name="Rectangle 39"/>
            <p:cNvSpPr/>
            <p:nvPr>
              <p:custDataLst>
                <p:tags r:id="rId1"/>
              </p:custDataLst>
            </p:nvPr>
          </p:nvSpPr>
          <p:spPr bwMode="auto">
            <a:xfrm>
              <a:off x="229226" y="1563508"/>
              <a:ext cx="9448174" cy="36000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  <a:effectLst/>
          </p:spPr>
          <p:txBody>
            <a:bodyPr rtlCol="0" anchor="ctr">
              <a:prstTxWarp prst="textNoShape">
                <a:avLst/>
              </a:prstTxWarp>
            </a:bodyPr>
            <a:lstStyle/>
            <a:p>
              <a:pPr algn="ctr" latinLnBrk="0">
                <a:defRPr/>
              </a:pPr>
              <a:r>
                <a:rPr kumimoji="1" lang="ko-KR" altLang="en-US" sz="1400" b="1" kern="0" smtClean="0">
                  <a:solidFill>
                    <a:prstClr val="black"/>
                  </a:solidFill>
                  <a:latin typeface="+mj-lt"/>
                  <a:cs typeface="Arial" panose="020B0604020202020204" pitchFamily="34" charset="0"/>
                </a:rPr>
                <a:t>보고서 표준화 전략</a:t>
              </a:r>
              <a:endParaRPr kumimoji="1" lang="en-US" sz="1400" b="1" kern="0" dirty="0">
                <a:solidFill>
                  <a:prstClr val="black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40"/>
            <p:cNvCxnSpPr/>
            <p:nvPr/>
          </p:nvCxnSpPr>
          <p:spPr bwMode="auto">
            <a:xfrm flipH="1">
              <a:off x="229226" y="1923508"/>
              <a:ext cx="9448174" cy="0"/>
            </a:xfrm>
            <a:prstGeom prst="line">
              <a:avLst/>
            </a:prstGeom>
            <a:solidFill>
              <a:srgbClr val="73A2B9"/>
            </a:soli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3. </a:t>
            </a:r>
            <a:r>
              <a:rPr lang="ko-KR" altLang="en-US" sz="1600" dirty="0" smtClean="0"/>
              <a:t>리포트 표준화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48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지표 보고서 현황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구매를 지원하는 지원하는 </a:t>
            </a:r>
            <a:r>
              <a:rPr lang="en-US" altLang="ko-KR" dirty="0" smtClean="0"/>
              <a:t>16</a:t>
            </a:r>
            <a:r>
              <a:rPr lang="ko-KR" altLang="en-US" smtClean="0"/>
              <a:t>개 </a:t>
            </a:r>
            <a:r>
              <a:rPr lang="en-US" altLang="ko-KR" dirty="0" smtClean="0"/>
              <a:t>Process Chain, 46</a:t>
            </a:r>
            <a:r>
              <a:rPr lang="ko-KR" altLang="en-US" smtClean="0"/>
              <a:t>개 프로세스를 지원하고 </a:t>
            </a:r>
            <a:r>
              <a:rPr lang="en-US" altLang="ko-KR" dirty="0" smtClean="0"/>
              <a:t>Plan-Do-See </a:t>
            </a:r>
            <a:r>
              <a:rPr lang="ko-KR" altLang="en-US" smtClean="0"/>
              <a:t>하기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위하여 수집된 지표 체계및 보고서는 아래와 같음 </a:t>
            </a:r>
            <a:r>
              <a:rPr lang="en-US" altLang="ko-KR" dirty="0" smtClean="0"/>
              <a:t> </a:t>
            </a:r>
            <a:endParaRPr lang="ko-KR" altLang="en-US"/>
          </a:p>
        </p:txBody>
      </p:sp>
      <p:sp>
        <p:nvSpPr>
          <p:cNvPr id="11" name="오각형 10"/>
          <p:cNvSpPr/>
          <p:nvPr/>
        </p:nvSpPr>
        <p:spPr bwMode="auto">
          <a:xfrm>
            <a:off x="344488" y="1985700"/>
            <a:ext cx="792088" cy="419307"/>
          </a:xfrm>
          <a:prstGeom prst="homePlate">
            <a:avLst>
              <a:gd name="adj" fmla="val 13654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Process</a:t>
            </a:r>
            <a:br>
              <a:rPr kumimoji="1" lang="en-US" altLang="ko-KR" sz="1100" b="1" dirty="0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1100" b="1" dirty="0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Chain (16)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86237" y="1985700"/>
            <a:ext cx="620385" cy="419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구매운영전략</a:t>
            </a:r>
            <a:r>
              <a:rPr kumimoji="1" lang="en-US" altLang="ko-KR" sz="700" b="1" dirty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(PU-010)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927215" y="1985700"/>
            <a:ext cx="620385" cy="419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구매</a:t>
            </a: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Governance</a:t>
            </a:r>
            <a:b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(PU-020)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2668193" y="1985700"/>
            <a:ext cx="620385" cy="419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개발원가절감</a:t>
            </a:r>
            <a:r>
              <a:rPr kumimoji="1" lang="en-US" altLang="ko-KR" sz="700" b="1" dirty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(PU-030)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409171" y="1985700"/>
            <a:ext cx="620385" cy="419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목표재료비 달성</a:t>
            </a: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(PU-040)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150149" y="1985700"/>
            <a:ext cx="620385" cy="419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부품개발</a:t>
            </a: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(PU-050)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891127" y="1985700"/>
            <a:ext cx="620385" cy="419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공급관리</a:t>
            </a: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(PU-060)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632105" y="1985700"/>
            <a:ext cx="564477" cy="419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단가관리</a:t>
            </a:r>
            <a:r>
              <a:rPr kumimoji="1" lang="en-US" altLang="ko-KR" sz="700" b="1" dirty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(PU-070)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317175" y="1985700"/>
            <a:ext cx="564477" cy="419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협력회사관리</a:t>
            </a:r>
            <a:r>
              <a:rPr kumimoji="1" lang="en-US" altLang="ko-KR" sz="700" b="1" dirty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(PU-080)</a:t>
            </a:r>
            <a:endParaRPr kumimoji="1" lang="ko-KR" altLang="en-US" sz="700" b="1" dirty="0">
              <a:solidFill>
                <a:schemeClr val="bg1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002245" y="1985700"/>
            <a:ext cx="564477" cy="419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latinLnBrk="0" hangingPunct="0"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700" b="1" dirty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실적</a:t>
            </a:r>
            <a:r>
              <a:rPr kumimoji="1" lang="en-US" altLang="ko-KR" sz="700" b="1" dirty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/</a:t>
            </a:r>
            <a:r>
              <a:rPr kumimoji="1" lang="ko-KR" altLang="en-US" sz="700" b="1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이동</a:t>
            </a: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ko-KR" altLang="en-US" sz="700" b="1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관리</a:t>
            </a:r>
            <a:r>
              <a:rPr kumimoji="1" lang="en-US" altLang="ko-KR" sz="700" b="1" dirty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(PU-090)</a:t>
            </a:r>
            <a:endParaRPr kumimoji="1" lang="ko-KR" altLang="en-US" sz="700" b="1" dirty="0">
              <a:solidFill>
                <a:schemeClr val="bg1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687315" y="1985700"/>
            <a:ext cx="564477" cy="419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dirty="0" err="1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금형개발</a:t>
            </a: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(PU-100)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8372385" y="1985700"/>
            <a:ext cx="564477" cy="419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동반성장</a:t>
            </a: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_</a:t>
            </a:r>
            <a:r>
              <a:rPr kumimoji="1" lang="ko-KR" altLang="en-US" sz="700" b="1" dirty="0" err="1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협력사관리</a:t>
            </a: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(PU-110)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9057456" y="1985700"/>
            <a:ext cx="564477" cy="419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IPO </a:t>
            </a:r>
            <a:r>
              <a:rPr kumimoji="1" lang="ko-KR" altLang="en-US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구매</a:t>
            </a: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(PU-140)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8372385" y="2919755"/>
            <a:ext cx="564477" cy="419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동반성장</a:t>
            </a: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_</a:t>
            </a:r>
            <a:b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ko-KR" altLang="en-US" sz="700" b="1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협력사지원</a:t>
            </a: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/(PU-130)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372385" y="2446766"/>
            <a:ext cx="564477" cy="419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동반성장</a:t>
            </a: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_</a:t>
            </a:r>
            <a:r>
              <a:rPr kumimoji="1" lang="ko-KR" altLang="en-US" sz="700" b="1" dirty="0" err="1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협력사육성</a:t>
            </a: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(PU-120)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9057456" y="2446766"/>
            <a:ext cx="564477" cy="419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일반 구매</a:t>
            </a: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(PU-150)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9057456" y="2919755"/>
            <a:ext cx="564477" cy="419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조달 구매</a:t>
            </a: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700" b="1" dirty="0" smtClean="0">
                <a:solidFill>
                  <a:schemeClr val="bg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(PU-160)</a:t>
            </a:r>
            <a:endParaRPr kumimoji="1" lang="ko-KR" altLang="en-US" sz="7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76" y="2553333"/>
            <a:ext cx="4374935" cy="1789868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684" y="2550725"/>
            <a:ext cx="2629107" cy="1792476"/>
          </a:xfrm>
          <a:prstGeom prst="rect">
            <a:avLst/>
          </a:prstGeom>
        </p:spPr>
      </p:pic>
      <p:sp>
        <p:nvSpPr>
          <p:cNvPr id="130" name="오각형 129"/>
          <p:cNvSpPr/>
          <p:nvPr/>
        </p:nvSpPr>
        <p:spPr bwMode="auto">
          <a:xfrm>
            <a:off x="344488" y="1412776"/>
            <a:ext cx="792088" cy="419307"/>
          </a:xfrm>
          <a:prstGeom prst="homePlate">
            <a:avLst>
              <a:gd name="adj" fmla="val 13654"/>
            </a:avLst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Value Chain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56" name="오각형 55"/>
          <p:cNvSpPr/>
          <p:nvPr/>
        </p:nvSpPr>
        <p:spPr bwMode="auto">
          <a:xfrm>
            <a:off x="344488" y="2528106"/>
            <a:ext cx="792088" cy="1815095"/>
          </a:xfrm>
          <a:prstGeom prst="homePlate">
            <a:avLst>
              <a:gd name="adj" fmla="val 1044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Process</a:t>
            </a:r>
            <a:br>
              <a:rPr kumimoji="1" lang="en-US" altLang="ko-KR" sz="1100" b="1" dirty="0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1100" b="1" dirty="0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(46)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57" name="오각형 56"/>
          <p:cNvSpPr/>
          <p:nvPr/>
        </p:nvSpPr>
        <p:spPr bwMode="auto">
          <a:xfrm>
            <a:off x="339992" y="5316594"/>
            <a:ext cx="792088" cy="1136594"/>
          </a:xfrm>
          <a:prstGeom prst="homePlate">
            <a:avLst>
              <a:gd name="adj" fmla="val 1365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Report</a:t>
            </a:r>
            <a:br>
              <a:rPr kumimoji="1" lang="en-US" altLang="ko-KR" sz="1100" b="1" dirty="0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1100" b="1" dirty="0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(334)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84829"/>
              </p:ext>
            </p:extLst>
          </p:nvPr>
        </p:nvGraphicFramePr>
        <p:xfrm>
          <a:off x="1280593" y="5313774"/>
          <a:ext cx="8280924" cy="11501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077"/>
                <a:gridCol w="690077"/>
                <a:gridCol w="690077"/>
                <a:gridCol w="690077"/>
                <a:gridCol w="690077"/>
                <a:gridCol w="690077"/>
                <a:gridCol w="690077"/>
                <a:gridCol w="690077"/>
                <a:gridCol w="690077"/>
                <a:gridCol w="690077"/>
                <a:gridCol w="690077"/>
                <a:gridCol w="690077"/>
              </a:tblGrid>
              <a:tr h="550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[PU-020</a:t>
                      </a:r>
                      <a:r>
                        <a:rPr lang="en-US" sz="1000" b="1" u="none" strike="noStrike" dirty="0" smtClean="0">
                          <a:effectLst/>
                        </a:rPr>
                        <a:t>]</a:t>
                      </a:r>
                      <a:br>
                        <a:rPr lang="en-US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구매 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en-US" sz="1000" b="1" u="none" strike="noStrike" dirty="0" err="1" smtClean="0">
                          <a:effectLst/>
                        </a:rPr>
                        <a:t>Governace</a:t>
                      </a:r>
                      <a:r>
                        <a:rPr lang="en-US" sz="1000" b="1" u="none" strike="noStrike" dirty="0" smtClean="0">
                          <a:effectLst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[PU-030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]</a:t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개발구매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개발원가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절감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[PU-040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]</a:t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개발구매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목표재료비달성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[PU-050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]</a:t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개발구매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부품개발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[PU-070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]</a:t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양산구매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단가관리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[PU-080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]</a:t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양산구매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협력회사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관리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[PU-090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]</a:t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양산구매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실적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smtClean="0">
                          <a:effectLst/>
                        </a:rPr>
                        <a:t>이동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관리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[PU-100</a:t>
                      </a:r>
                      <a:r>
                        <a:rPr lang="en-US" sz="1000" b="1" u="none" strike="noStrike" dirty="0" smtClean="0">
                          <a:effectLst/>
                        </a:rPr>
                        <a:t>]</a:t>
                      </a:r>
                      <a:br>
                        <a:rPr lang="en-US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금형개발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[PU-110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]</a:t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동반성장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협력회사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관리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[PU-120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>]</a:t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동반성장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협력회사</a:t>
                      </a:r>
                      <a:r>
                        <a:rPr lang="en-US" altLang="ko-KR" sz="1000" b="1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육성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[PU-160</a:t>
                      </a:r>
                      <a:r>
                        <a:rPr lang="en-US" sz="1000" b="1" u="none" strike="noStrike" dirty="0" smtClean="0">
                          <a:effectLst/>
                        </a:rPr>
                        <a:t>]</a:t>
                      </a:r>
                      <a:br>
                        <a:rPr lang="en-US" sz="1000" b="1" u="none" strike="noStrike" dirty="0" smtClean="0">
                          <a:effectLst/>
                        </a:rPr>
                      </a:br>
                      <a:r>
                        <a:rPr lang="ko-KR" altLang="en-US" sz="1000" b="1" u="none" strike="noStrike" smtClean="0">
                          <a:effectLst/>
                        </a:rPr>
                        <a:t>조달구매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기타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5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19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27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75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7" name="그룹 86"/>
          <p:cNvGrpSpPr/>
          <p:nvPr/>
        </p:nvGrpSpPr>
        <p:grpSpPr>
          <a:xfrm>
            <a:off x="1186237" y="1412875"/>
            <a:ext cx="8446713" cy="427107"/>
            <a:chOff x="272480" y="1412875"/>
            <a:chExt cx="9554447" cy="489828"/>
          </a:xfrm>
        </p:grpSpPr>
        <p:sp>
          <p:nvSpPr>
            <p:cNvPr id="88" name="AutoShape 114"/>
            <p:cNvSpPr>
              <a:spLocks noChangeArrowheads="1"/>
            </p:cNvSpPr>
            <p:nvPr/>
          </p:nvSpPr>
          <p:spPr bwMode="auto">
            <a:xfrm>
              <a:off x="8337376" y="1412875"/>
              <a:ext cx="1489551" cy="489828"/>
            </a:xfrm>
            <a:prstGeom prst="homePlate">
              <a:avLst>
                <a:gd name="adj" fmla="val 19412"/>
              </a:avLst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lIns="90478" tIns="35996" rIns="90478" bIns="35996" anchor="ctr"/>
            <a:lstStyle/>
            <a:p>
              <a:pPr algn="ctr">
                <a:defRPr/>
              </a:pP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  재경</a:t>
              </a: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일반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AutoShape 114"/>
            <p:cNvSpPr>
              <a:spLocks noChangeArrowheads="1"/>
            </p:cNvSpPr>
            <p:nvPr/>
          </p:nvSpPr>
          <p:spPr bwMode="auto">
            <a:xfrm>
              <a:off x="6969224" y="1412875"/>
              <a:ext cx="1424791" cy="489828"/>
            </a:xfrm>
            <a:prstGeom prst="homePlate">
              <a:avLst>
                <a:gd name="adj" fmla="val 19412"/>
              </a:avLst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lIns="90478" tIns="35996" rIns="90478" bIns="35996" anchor="ctr"/>
            <a:lstStyle/>
            <a:p>
              <a:pPr algn="ctr">
                <a:defRPr/>
              </a:pP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400" b="1" dirty="0" smtClean="0">
                  <a:latin typeface="맑은 고딕" pitchFamily="50" charset="-127"/>
                  <a:ea typeface="맑은 고딕" pitchFamily="50" charset="-127"/>
                </a:rPr>
                <a:t>SVC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AutoShape 114"/>
            <p:cNvSpPr>
              <a:spLocks noChangeArrowheads="1"/>
            </p:cNvSpPr>
            <p:nvPr/>
          </p:nvSpPr>
          <p:spPr bwMode="auto">
            <a:xfrm>
              <a:off x="5601071" y="1412875"/>
              <a:ext cx="1471165" cy="489828"/>
            </a:xfrm>
            <a:prstGeom prst="homePlate">
              <a:avLst>
                <a:gd name="adj" fmla="val 19412"/>
              </a:avLst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lIns="90478" tIns="35996" rIns="90478" bIns="35996" anchor="ctr"/>
            <a:lstStyle/>
            <a:p>
              <a:pPr algn="ctr">
                <a:defRPr/>
              </a:pP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  영업</a:t>
              </a: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마케팅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AutoShape 114"/>
            <p:cNvSpPr>
              <a:spLocks noChangeArrowheads="1"/>
            </p:cNvSpPr>
            <p:nvPr/>
          </p:nvSpPr>
          <p:spPr bwMode="auto">
            <a:xfrm>
              <a:off x="4232920" y="1412875"/>
              <a:ext cx="1439018" cy="489828"/>
            </a:xfrm>
            <a:prstGeom prst="homePlate">
              <a:avLst>
                <a:gd name="adj" fmla="val 19412"/>
              </a:avLst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lIns="90478" tIns="35996" rIns="90478" bIns="35996" anchor="ctr"/>
            <a:lstStyle/>
            <a:p>
              <a:pPr algn="ctr">
                <a:defRPr/>
              </a:pPr>
              <a:r>
                <a:rPr lang="ko-KR" altLang="en-US" sz="1400" b="1" dirty="0" smtClean="0">
                  <a:solidFill>
                    <a:srgbClr val="C5003D"/>
                  </a:solidFill>
                  <a:latin typeface="맑은 고딕" pitchFamily="50" charset="-127"/>
                  <a:ea typeface="맑은 고딕" pitchFamily="50" charset="-127"/>
                </a:rPr>
                <a:t>구매</a:t>
              </a:r>
              <a:endParaRPr lang="en-US" altLang="ko-KR" sz="1400" b="1" dirty="0">
                <a:solidFill>
                  <a:srgbClr val="C5003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AutoShape 115"/>
            <p:cNvSpPr>
              <a:spLocks noChangeArrowheads="1"/>
            </p:cNvSpPr>
            <p:nvPr/>
          </p:nvSpPr>
          <p:spPr bwMode="auto">
            <a:xfrm>
              <a:off x="2936776" y="1412875"/>
              <a:ext cx="1434685" cy="489828"/>
            </a:xfrm>
            <a:prstGeom prst="homePlate">
              <a:avLst>
                <a:gd name="adj" fmla="val 23415"/>
              </a:avLst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lIns="90478" tIns="35996" rIns="90478" bIns="35996" anchor="ctr"/>
            <a:lstStyle/>
            <a:p>
              <a:pPr algn="ctr">
                <a:defRPr/>
              </a:pPr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생산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AutoShape 115"/>
            <p:cNvSpPr>
              <a:spLocks noChangeArrowheads="1"/>
            </p:cNvSpPr>
            <p:nvPr/>
          </p:nvSpPr>
          <p:spPr bwMode="auto">
            <a:xfrm>
              <a:off x="1568624" y="1412875"/>
              <a:ext cx="1434685" cy="489828"/>
            </a:xfrm>
            <a:prstGeom prst="homePlate">
              <a:avLst>
                <a:gd name="adj" fmla="val 20495"/>
              </a:avLst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lIns="90478" tIns="35996" rIns="90478" bIns="35996" anchor="ctr"/>
            <a:lstStyle/>
            <a:p>
              <a:pPr algn="ctr">
                <a:defRPr/>
              </a:pP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SCM/</a:t>
              </a:r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물류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4" name="AutoShape 115"/>
            <p:cNvSpPr>
              <a:spLocks noChangeArrowheads="1"/>
            </p:cNvSpPr>
            <p:nvPr/>
          </p:nvSpPr>
          <p:spPr bwMode="auto">
            <a:xfrm>
              <a:off x="272480" y="1412875"/>
              <a:ext cx="1357697" cy="489828"/>
            </a:xfrm>
            <a:prstGeom prst="homePlate">
              <a:avLst>
                <a:gd name="adj" fmla="val 20495"/>
              </a:avLst>
            </a:prstGeom>
            <a:solidFill>
              <a:schemeClr val="bg1">
                <a:lumMod val="85000"/>
              </a:schemeClr>
            </a:solidFill>
            <a:ln w="3175" algn="ctr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lIns="90478" tIns="35996" rIns="90478" bIns="35996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400" kern="1200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400" kern="1200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400" kern="1200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400" kern="1200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400" kern="1200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Arial" pitchFamily="34" charset="0"/>
                  <a:ea typeface="돋움체" pitchFamily="49" charset="-127"/>
                  <a:cs typeface="+mn-cs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ko-KR" b="1" dirty="0" smtClean="0">
                  <a:latin typeface="맑은 고딕" pitchFamily="50" charset="-127"/>
                  <a:ea typeface="맑은 고딕" pitchFamily="50" charset="-127"/>
                </a:rPr>
                <a:t>R&amp;D</a:t>
              </a: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1305127" y="4437112"/>
            <a:ext cx="951783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Operation </a:t>
            </a:r>
            <a:r>
              <a:rPr lang="en-US" altLang="ko-KR" sz="1000" b="1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/>
            </a:r>
            <a:br>
              <a:rPr lang="en-US" altLang="ko-KR" sz="1000" b="1" dirty="0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</a:br>
            <a:r>
              <a:rPr lang="ko-KR" altLang="en-US" sz="1000" b="1" smtClean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효율화</a:t>
            </a:r>
            <a:r>
              <a:rPr lang="ko-KR" altLang="en-US" sz="1000" b="1" smtClean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1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306065" y="4437112"/>
            <a:ext cx="595693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구매 </a:t>
            </a:r>
            <a:r>
              <a:rPr lang="en-US" altLang="ko-KR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/>
            </a:r>
            <a:br>
              <a:rPr lang="en-US" altLang="ko-KR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</a:br>
            <a:r>
              <a:rPr lang="ko-KR" altLang="en-US" sz="1000" b="1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역량</a:t>
            </a:r>
            <a:r>
              <a:rPr lang="ko-KR" altLang="en-US" sz="1000" b="1" smtClean="0">
                <a:solidFill>
                  <a:schemeClr val="bg1"/>
                </a:solidFill>
                <a:latin typeface="+mj-lt"/>
              </a:rPr>
              <a:t> </a:t>
            </a:r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950913" y="4437112"/>
            <a:ext cx="777341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극한 </a:t>
            </a:r>
            <a:r>
              <a:rPr lang="en-US" altLang="ko-KR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/>
            </a:r>
            <a:br>
              <a:rPr lang="en-US" altLang="ko-KR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</a:br>
            <a:r>
              <a:rPr lang="ko-KR" altLang="en-US" sz="1000" b="1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원가절감 </a:t>
            </a:r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777409" y="4437112"/>
            <a:ext cx="1116131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err="1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금형</a:t>
            </a:r>
            <a:r>
              <a:rPr lang="ko-KR" altLang="en-US" sz="1000" b="1" dirty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 개발 </a:t>
            </a:r>
            <a:r>
              <a:rPr lang="en-US" altLang="ko-KR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/>
            </a:r>
            <a:br>
              <a:rPr lang="en-US" altLang="ko-KR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</a:br>
            <a:r>
              <a:rPr lang="ko-KR" altLang="en-US" sz="1000" b="1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경쟁력 </a:t>
            </a:r>
            <a:r>
              <a:rPr lang="ko-KR" altLang="en-US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강화</a:t>
            </a:r>
            <a:endParaRPr lang="ko-KR" altLang="en-US" sz="1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942695" y="4437112"/>
            <a:ext cx="1338147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대</a:t>
            </a:r>
            <a:r>
              <a:rPr lang="en-US" altLang="ko-KR" sz="1000" b="1" dirty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/</a:t>
            </a:r>
            <a:r>
              <a:rPr lang="ko-KR" altLang="en-US" sz="1000" b="1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내외 동반성장 </a:t>
            </a:r>
            <a:r>
              <a:rPr lang="en-US" altLang="ko-KR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/>
            </a:r>
            <a:br>
              <a:rPr lang="en-US" altLang="ko-KR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</a:br>
            <a:r>
              <a:rPr lang="ko-KR" altLang="en-US" sz="1000" b="1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활동 </a:t>
            </a:r>
            <a:r>
              <a:rPr lang="ko-KR" altLang="en-US" sz="1000" b="1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강화</a:t>
            </a:r>
            <a:r>
              <a:rPr lang="ko-KR" altLang="en-US" sz="1000" b="1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6329997" y="4437112"/>
            <a:ext cx="901324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부품 경쟁력 </a:t>
            </a:r>
            <a:r>
              <a:rPr lang="en-US" altLang="ko-KR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/>
            </a:r>
            <a:br>
              <a:rPr lang="en-US" altLang="ko-KR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</a:br>
            <a:r>
              <a:rPr lang="ko-KR" altLang="en-US" sz="1000" b="1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강화 </a:t>
            </a:r>
            <a:endParaRPr lang="ko-KR" altLang="en-US" sz="1000" b="1" dirty="0">
              <a:solidFill>
                <a:schemeClr val="bg1"/>
              </a:solidFill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280476" y="4437112"/>
            <a:ext cx="686518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업무 </a:t>
            </a:r>
            <a:r>
              <a:rPr lang="en-US" altLang="ko-KR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/>
            </a:r>
            <a:br>
              <a:rPr lang="en-US" altLang="ko-KR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</a:br>
            <a:r>
              <a:rPr lang="ko-KR" altLang="en-US" sz="1000" b="1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효율화 </a:t>
            </a:r>
            <a:endParaRPr lang="ko-KR" altLang="en-US" sz="1000" b="1" dirty="0">
              <a:solidFill>
                <a:schemeClr val="bg1"/>
              </a:solidFill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9057456" y="4437112"/>
            <a:ext cx="595693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품질 </a:t>
            </a:r>
            <a:r>
              <a:rPr lang="en-US" altLang="ko-KR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/>
            </a:r>
            <a:br>
              <a:rPr lang="en-US" altLang="ko-KR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</a:br>
            <a:r>
              <a:rPr lang="ko-KR" altLang="en-US" sz="1000" b="1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구매 </a:t>
            </a:r>
            <a:endParaRPr lang="ko-KR" altLang="en-US" sz="1000" b="1" dirty="0">
              <a:solidFill>
                <a:schemeClr val="bg1"/>
              </a:solidFill>
              <a:latin typeface="+mj-lt"/>
              <a:ea typeface="돋움" panose="020B0600000101010101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016149" y="4437112"/>
            <a:ext cx="992149" cy="400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err="1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협력사</a:t>
            </a:r>
            <a:r>
              <a:rPr lang="ko-KR" altLang="en-US" sz="1000" b="1" dirty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/>
            </a:r>
            <a:br>
              <a:rPr lang="en-US" altLang="ko-KR" sz="1000" b="1" dirty="0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</a:br>
            <a:r>
              <a:rPr lang="ko-KR" altLang="en-US" sz="1000" b="1" smtClean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경쟁력 </a:t>
            </a:r>
            <a:r>
              <a:rPr lang="ko-KR" altLang="en-US" sz="1000" b="1" dirty="0">
                <a:solidFill>
                  <a:schemeClr val="bg1"/>
                </a:solidFill>
                <a:latin typeface="+mj-lt"/>
                <a:ea typeface="돋움" panose="020B0600000101010101" pitchFamily="50" charset="-127"/>
              </a:rPr>
              <a:t>강화 </a:t>
            </a: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66315"/>
              </p:ext>
            </p:extLst>
          </p:nvPr>
        </p:nvGraphicFramePr>
        <p:xfrm>
          <a:off x="1378001" y="4874405"/>
          <a:ext cx="7339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6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36979"/>
              </p:ext>
            </p:extLst>
          </p:nvPr>
        </p:nvGraphicFramePr>
        <p:xfrm>
          <a:off x="2256910" y="4874405"/>
          <a:ext cx="64484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4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05959"/>
              </p:ext>
            </p:extLst>
          </p:nvPr>
        </p:nvGraphicFramePr>
        <p:xfrm>
          <a:off x="3002896" y="4874405"/>
          <a:ext cx="64484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4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76591"/>
              </p:ext>
            </p:extLst>
          </p:nvPr>
        </p:nvGraphicFramePr>
        <p:xfrm>
          <a:off x="4020120" y="4874405"/>
          <a:ext cx="64484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4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41311"/>
              </p:ext>
            </p:extLst>
          </p:nvPr>
        </p:nvGraphicFramePr>
        <p:xfrm>
          <a:off x="5244256" y="4874405"/>
          <a:ext cx="64484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4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61341"/>
              </p:ext>
            </p:extLst>
          </p:nvPr>
        </p:nvGraphicFramePr>
        <p:xfrm>
          <a:off x="6459925" y="4874405"/>
          <a:ext cx="64484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4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90169"/>
              </p:ext>
            </p:extLst>
          </p:nvPr>
        </p:nvGraphicFramePr>
        <p:xfrm>
          <a:off x="7303863" y="4874405"/>
          <a:ext cx="64484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4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45415"/>
              </p:ext>
            </p:extLst>
          </p:nvPr>
        </p:nvGraphicFramePr>
        <p:xfrm>
          <a:off x="8196584" y="4874405"/>
          <a:ext cx="64484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48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84056"/>
              </p:ext>
            </p:extLst>
          </p:nvPr>
        </p:nvGraphicFramePr>
        <p:xfrm>
          <a:off x="9057456" y="4874405"/>
          <a:ext cx="5728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840"/>
              </a:tblGrid>
              <a:tr h="211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" name="오각형 120"/>
          <p:cNvSpPr/>
          <p:nvPr/>
        </p:nvSpPr>
        <p:spPr bwMode="auto">
          <a:xfrm>
            <a:off x="344488" y="4400174"/>
            <a:ext cx="792088" cy="757018"/>
          </a:xfrm>
          <a:prstGeom prst="homePlate">
            <a:avLst>
              <a:gd name="adj" fmla="val 1365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CSF (9)</a:t>
            </a:r>
          </a:p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/>
            </a:r>
            <a:br>
              <a:rPr kumimoji="1" lang="en-US" altLang="ko-KR" sz="1100" b="1" dirty="0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</a:br>
            <a:r>
              <a:rPr kumimoji="1" lang="en-US" altLang="ko-KR" sz="1100" b="1" dirty="0" smtClean="0">
                <a:solidFill>
                  <a:srgbClr val="000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KPI(25)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4704440" y="1390312"/>
            <a:ext cx="1269360" cy="484879"/>
          </a:xfrm>
          <a:prstGeom prst="rect">
            <a:avLst/>
          </a:prstGeom>
          <a:solidFill>
            <a:srgbClr val="FFFF00">
              <a:alpha val="20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441116" y="4778102"/>
            <a:ext cx="606389" cy="58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3. </a:t>
            </a:r>
            <a:r>
              <a:rPr lang="ko-KR" altLang="en-US" sz="1600" dirty="0" smtClean="0"/>
              <a:t>리포트 표준화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911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KPI </a:t>
            </a:r>
            <a:r>
              <a:rPr lang="ko-KR" altLang="en-US" dirty="0" smtClean="0"/>
              <a:t>현황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48739"/>
              </p:ext>
            </p:extLst>
          </p:nvPr>
        </p:nvGraphicFramePr>
        <p:xfrm>
          <a:off x="367987" y="692150"/>
          <a:ext cx="9193527" cy="5761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4653"/>
                <a:gridCol w="2736304"/>
                <a:gridCol w="511257"/>
                <a:gridCol w="511257"/>
                <a:gridCol w="511257"/>
                <a:gridCol w="511257"/>
                <a:gridCol w="511257"/>
                <a:gridCol w="511257"/>
                <a:gridCol w="511257"/>
                <a:gridCol w="511257"/>
                <a:gridCol w="511257"/>
                <a:gridCol w="511257"/>
              </a:tblGrid>
              <a:tr h="583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Category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KPI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  <a:latin typeface="+mj-lt"/>
                        </a:rPr>
                        <a:t>구매</a:t>
                      </a:r>
                      <a:r>
                        <a:rPr lang="en-US" altLang="ko-KR" sz="1000" b="1" u="none" strike="noStrike" dirty="0" smtClean="0">
                          <a:effectLst/>
                          <a:latin typeface="+mj-lt"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  <a:latin typeface="+mj-lt"/>
                        </a:rPr>
                      </a:br>
                      <a:r>
                        <a:rPr lang="ko-KR" altLang="en-US" sz="1000" b="1" u="none" strike="noStrike" smtClean="0">
                          <a:effectLst/>
                          <a:latin typeface="+mj-lt"/>
                        </a:rPr>
                        <a:t>센터장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smtClean="0">
                          <a:effectLst/>
                          <a:latin typeface="+mj-lt"/>
                        </a:rPr>
                        <a:t>MC</a:t>
                      </a:r>
                      <a:br>
                        <a:rPr lang="en-US" sz="1000" b="1" u="none" strike="noStrike" dirty="0" smtClean="0">
                          <a:effectLst/>
                          <a:latin typeface="+mj-lt"/>
                        </a:rPr>
                      </a:br>
                      <a:r>
                        <a:rPr lang="ko-KR" altLang="en-US" sz="1000" b="1" u="none" strike="noStrike" smtClean="0">
                          <a:effectLst/>
                          <a:latin typeface="+mj-lt"/>
                        </a:rPr>
                        <a:t>부품</a:t>
                      </a:r>
                      <a:endParaRPr lang="en-US" altLang="ko-KR" sz="1000" b="1" u="none" strike="noStrike" dirty="0" smtClean="0">
                        <a:effectLst/>
                        <a:latin typeface="+mj-lt"/>
                      </a:endParaRPr>
                    </a:p>
                    <a:p>
                      <a:pPr algn="ctr" fontAlgn="ctr"/>
                      <a:r>
                        <a:rPr lang="ko-KR" altLang="en-US" sz="1000" b="1" u="none" strike="noStrike" smtClean="0">
                          <a:effectLst/>
                          <a:latin typeface="+mj-lt"/>
                        </a:rPr>
                        <a:t>개발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smtClean="0">
                          <a:effectLst/>
                          <a:latin typeface="+mj-lt"/>
                        </a:rPr>
                        <a:t>HE</a:t>
                      </a:r>
                      <a:br>
                        <a:rPr lang="en-US" sz="1000" b="1" u="none" strike="noStrike" dirty="0" smtClean="0">
                          <a:effectLst/>
                          <a:latin typeface="+mj-lt"/>
                        </a:rPr>
                      </a:br>
                      <a:r>
                        <a:rPr lang="ko-KR" altLang="en-US" sz="1000" b="1" u="none" strike="noStrike" smtClean="0">
                          <a:effectLst/>
                          <a:latin typeface="+mj-lt"/>
                        </a:rPr>
                        <a:t>부품</a:t>
                      </a:r>
                      <a:endParaRPr lang="en-US" altLang="ko-KR" sz="1000" b="1" u="none" strike="noStrike" dirty="0" smtClean="0">
                        <a:effectLst/>
                        <a:latin typeface="+mj-lt"/>
                      </a:endParaRPr>
                    </a:p>
                    <a:p>
                      <a:pPr algn="ctr" fontAlgn="ctr"/>
                      <a:r>
                        <a:rPr lang="ko-KR" altLang="en-US" sz="1000" b="1" u="none" strike="noStrike" smtClean="0">
                          <a:effectLst/>
                          <a:latin typeface="+mj-lt"/>
                        </a:rPr>
                        <a:t>개발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  <a:latin typeface="+mj-lt"/>
                        </a:rPr>
                        <a:t>창원</a:t>
                      </a:r>
                      <a:r>
                        <a:rPr lang="en-US" altLang="ko-KR" sz="1000" b="1" u="none" strike="noStrike" dirty="0" smtClean="0">
                          <a:effectLst/>
                          <a:latin typeface="+mj-lt"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  <a:latin typeface="+mj-lt"/>
                        </a:rPr>
                      </a:br>
                      <a:r>
                        <a:rPr lang="ko-KR" altLang="en-US" sz="1000" b="1" u="none" strike="noStrike" smtClean="0">
                          <a:effectLst/>
                          <a:latin typeface="+mj-lt"/>
                        </a:rPr>
                        <a:t>부품</a:t>
                      </a:r>
                      <a:endParaRPr lang="en-US" altLang="ko-KR" sz="1000" b="1" u="none" strike="noStrike" dirty="0" smtClean="0">
                        <a:effectLst/>
                        <a:latin typeface="+mj-lt"/>
                      </a:endParaRPr>
                    </a:p>
                    <a:p>
                      <a:pPr algn="ctr" fontAlgn="ctr"/>
                      <a:r>
                        <a:rPr lang="ko-KR" altLang="en-US" sz="1000" b="1" u="none" strike="noStrike" smtClean="0">
                          <a:effectLst/>
                          <a:latin typeface="+mj-lt"/>
                        </a:rPr>
                        <a:t>개발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  <a:latin typeface="+mj-lt"/>
                        </a:rPr>
                        <a:t>기구</a:t>
                      </a:r>
                      <a:endParaRPr lang="en-US" altLang="ko-KR" sz="1000" b="1" u="none" strike="noStrike" dirty="0" smtClean="0">
                        <a:effectLst/>
                        <a:latin typeface="+mj-lt"/>
                      </a:endParaRPr>
                    </a:p>
                    <a:p>
                      <a:pPr algn="ctr" fontAlgn="ctr"/>
                      <a:r>
                        <a:rPr lang="ko-KR" altLang="en-US" sz="1000" b="1" u="none" strike="noStrike" smtClean="0">
                          <a:effectLst/>
                          <a:latin typeface="+mj-lt"/>
                        </a:rPr>
                        <a:t>구매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  <a:latin typeface="+mj-lt"/>
                        </a:rPr>
                        <a:t>회로</a:t>
                      </a:r>
                      <a:endParaRPr lang="en-US" altLang="ko-KR" sz="1000" b="1" u="none" strike="noStrike" dirty="0" smtClean="0">
                        <a:effectLst/>
                        <a:latin typeface="+mj-lt"/>
                      </a:endParaRPr>
                    </a:p>
                    <a:p>
                      <a:pPr algn="ctr" fontAlgn="ctr"/>
                      <a:r>
                        <a:rPr lang="ko-KR" altLang="en-US" sz="1000" b="1" u="none" strike="noStrike" smtClean="0">
                          <a:effectLst/>
                          <a:latin typeface="+mj-lt"/>
                        </a:rPr>
                        <a:t>구매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  <a:latin typeface="+mj-lt"/>
                        </a:rPr>
                        <a:t>동반</a:t>
                      </a:r>
                      <a:endParaRPr lang="en-US" altLang="ko-KR" sz="1000" b="1" u="none" strike="noStrike" dirty="0" smtClean="0">
                        <a:effectLst/>
                        <a:latin typeface="+mj-lt"/>
                      </a:endParaRPr>
                    </a:p>
                    <a:p>
                      <a:pPr algn="ctr" fontAlgn="ctr"/>
                      <a:r>
                        <a:rPr lang="ko-KR" altLang="en-US" sz="1000" b="1" u="none" strike="noStrike" smtClean="0">
                          <a:effectLst/>
                          <a:latin typeface="+mj-lt"/>
                        </a:rPr>
                        <a:t>성장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GCM</a:t>
                      </a:r>
                      <a:r>
                        <a:rPr lang="en-US" sz="1000" b="1" u="none" strike="noStrike" dirty="0" smtClean="0">
                          <a:effectLst/>
                          <a:latin typeface="+mj-lt"/>
                        </a:rPr>
                        <a:t>_</a:t>
                      </a:r>
                    </a:p>
                    <a:p>
                      <a:pPr algn="ctr" fontAlgn="ctr"/>
                      <a:r>
                        <a:rPr lang="en-US" sz="1000" b="1" u="none" strike="noStrike" dirty="0" smtClean="0">
                          <a:effectLst/>
                          <a:latin typeface="+mj-lt"/>
                        </a:rPr>
                        <a:t>GP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smtClean="0">
                          <a:effectLst/>
                          <a:latin typeface="+mj-lt"/>
                        </a:rPr>
                        <a:t>VC</a:t>
                      </a:r>
                    </a:p>
                    <a:p>
                      <a:pPr algn="ctr" fontAlgn="ctr"/>
                      <a:r>
                        <a:rPr lang="ko-KR" altLang="en-US" sz="1000" b="1" u="none" strike="noStrike" smtClean="0">
                          <a:effectLst/>
                          <a:latin typeface="+mj-lt"/>
                        </a:rPr>
                        <a:t>구매실</a:t>
                      </a:r>
                      <a:endParaRPr lang="ko-KR" altLang="en-US" sz="10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  <a:latin typeface="+mj-lt"/>
                        </a:rPr>
                        <a:t>구매</a:t>
                      </a:r>
                      <a:endParaRPr lang="en-US" altLang="ko-KR" sz="1000" b="1" u="none" strike="noStrike" dirty="0" smtClean="0">
                        <a:effectLst/>
                        <a:latin typeface="+mj-lt"/>
                      </a:endParaRPr>
                    </a:p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  <a:latin typeface="+mj-lt"/>
                        </a:rPr>
                        <a:t>전략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9442">
                <a:tc rowSpan="6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극한 원가절감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개발단계 목표 재료비 </a:t>
                      </a:r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달성율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개발 재료비 절감 금액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양산 재료비 </a:t>
                      </a:r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절감율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양산 </a:t>
                      </a:r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CI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1" u="none" strike="noStrike" dirty="0">
                          <a:effectLst/>
                          <a:latin typeface="+mj-lt"/>
                        </a:rPr>
                        <a:t>GP 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원가절감 금액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1" u="none" strike="noStrike" dirty="0">
                          <a:effectLst/>
                          <a:latin typeface="+mj-lt"/>
                        </a:rPr>
                        <a:t>GP </a:t>
                      </a:r>
                      <a:r>
                        <a:rPr lang="ko-KR" altLang="en-US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계열사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 원가절감 기여금액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>
                          <a:effectLst/>
                          <a:latin typeface="+mj-lt"/>
                        </a:rPr>
                        <a:t>부품 경쟁력 강화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혁신 부품 개발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선행 부품 발굴 건수 </a:t>
                      </a:r>
                      <a:r>
                        <a:rPr lang="en-US" altLang="ko-KR" sz="1000" b="1" u="none" strike="noStrike" dirty="0">
                          <a:effectLst/>
                          <a:latin typeface="+mj-lt"/>
                        </a:rPr>
                        <a:t>- Feasibility 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검증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법인 </a:t>
                      </a:r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금형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 공급 일정 </a:t>
                      </a:r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준수율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표준화</a:t>
                      </a:r>
                      <a:r>
                        <a:rPr lang="en-US" altLang="ko-KR" sz="1000" b="1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공용화 </a:t>
                      </a:r>
                      <a:r>
                        <a:rPr lang="en-US" altLang="ko-KR" sz="1000" b="1" u="none" strike="noStrike" dirty="0">
                          <a:effectLst/>
                          <a:latin typeface="+mj-lt"/>
                        </a:rPr>
                        <a:t>- Active P/No 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협력사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 경쟁력 강화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협력사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 구조 개선 </a:t>
                      </a:r>
                      <a:r>
                        <a:rPr lang="en-US" altLang="ko-KR" sz="1000" b="1" u="none" strike="noStrike" dirty="0">
                          <a:effectLst/>
                          <a:latin typeface="+mj-lt"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일등 </a:t>
                      </a:r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협력사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 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협력사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 최적화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해외법인 협력회사 지원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일등협력회사 육성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+mj-lt"/>
                        </a:rPr>
                        <a:t>Operation </a:t>
                      </a:r>
                      <a:r>
                        <a:rPr lang="ko-KR" altLang="en-US" sz="1000" b="1" u="none" strike="noStrike">
                          <a:effectLst/>
                          <a:latin typeface="+mj-lt"/>
                        </a:rPr>
                        <a:t>효율화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구매원인 </a:t>
                      </a:r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무작업률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시장불량율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법인 </a:t>
                      </a:r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로컬률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  <a:latin typeface="+mj-lt"/>
                        </a:rPr>
                        <a:t>업무 효율화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구매 수작업 개선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품질 구매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개발단계 목표 수율 </a:t>
                      </a:r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달성율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  </a:t>
                      </a:r>
                      <a:r>
                        <a:rPr lang="en-US" altLang="ko-KR" sz="1000" b="1" u="none" strike="noStrike" dirty="0">
                          <a:effectLst/>
                          <a:latin typeface="+mj-lt"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신기술</a:t>
                      </a:r>
                      <a:r>
                        <a:rPr lang="en-US" altLang="ko-KR" sz="1000" b="1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신공법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양산단계 목표 수율 </a:t>
                      </a:r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달성율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협력사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 품질 역량   </a:t>
                      </a:r>
                      <a:r>
                        <a:rPr lang="en-US" altLang="ko-KR" sz="1000" b="1" u="none" strike="noStrike" dirty="0">
                          <a:effectLst/>
                          <a:latin typeface="+mj-lt"/>
                        </a:rPr>
                        <a:t>- B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등급↑ </a:t>
                      </a:r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협력사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 비율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금형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 개발 경쟁력 강화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양산 </a:t>
                      </a:r>
                      <a:r>
                        <a:rPr lang="ko-KR" altLang="en-US" sz="1000" b="1" u="none" strike="noStrike" dirty="0" err="1">
                          <a:effectLst/>
                          <a:latin typeface="+mj-lt"/>
                        </a:rPr>
                        <a:t>협력사</a:t>
                      </a:r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 개발역량 확보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1294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대</a:t>
                      </a:r>
                      <a:r>
                        <a:rPr lang="en-US" altLang="ko-KR" sz="1000" b="1" u="none" strike="noStrike" dirty="0"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+mj-lt"/>
                        </a:rPr>
                        <a:t>내외 동반성장 </a:t>
                      </a:r>
                      <a:r>
                        <a:rPr lang="en-US" altLang="ko-KR" sz="1000" b="1" u="none" strike="noStrike" dirty="0" smtClean="0">
                          <a:effectLst/>
                          <a:latin typeface="+mj-lt"/>
                        </a:rPr>
                        <a:t/>
                      </a:r>
                      <a:br>
                        <a:rPr lang="en-US" altLang="ko-KR" sz="1000" b="1" u="none" strike="noStrike" dirty="0" smtClean="0">
                          <a:effectLst/>
                          <a:latin typeface="+mj-lt"/>
                        </a:rPr>
                      </a:br>
                      <a:r>
                        <a:rPr lang="ko-KR" altLang="en-US" sz="1000" b="1" u="none" strike="noStrike" smtClean="0">
                          <a:effectLst/>
                          <a:latin typeface="+mj-lt"/>
                        </a:rPr>
                        <a:t>활동 </a:t>
                      </a:r>
                      <a:r>
                        <a:rPr lang="ko-KR" altLang="en-US" sz="1000" b="1" u="none" strike="noStrike">
                          <a:effectLst/>
                          <a:latin typeface="+mj-lt"/>
                        </a:rPr>
                        <a:t>강화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동반성장 지수 개선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구매 역량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구매 대학 현업 적용도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돋움" panose="020B0600000101010101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9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  <a:latin typeface="+mj-lt"/>
                        </a:rPr>
                        <a:t>법인 구매역량 개선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j-lt"/>
                        </a:rPr>
                        <a:t>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028" marR="6028" marT="6028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 bwMode="auto">
          <a:xfrm>
            <a:off x="7617296" y="204325"/>
            <a:ext cx="218056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latinLnBrk="0"/>
            <a:r>
              <a:rPr lang="en-US" altLang="ko-KR" sz="1600" dirty="0" smtClean="0"/>
              <a:t>3. </a:t>
            </a:r>
            <a:r>
              <a:rPr lang="ko-KR" altLang="en-US" sz="1600" dirty="0" smtClean="0"/>
              <a:t>리포트 표준화 결과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7113240" y="6514458"/>
            <a:ext cx="288032" cy="14401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4875" y="6453336"/>
            <a:ext cx="2308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시스템 구현 가능한 영역</a:t>
            </a:r>
            <a:r>
              <a:rPr lang="en-US" altLang="ko-KR" sz="1000" dirty="0" smtClean="0">
                <a:latin typeface="+mn-ea"/>
              </a:rPr>
              <a:t>(5/25 : 20%)</a:t>
            </a:r>
            <a:endParaRPr lang="ko-KR" altLang="en-US" sz="1000" dirty="0" err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67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2tyeTMS0aCM2ASoHCd3w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>
        <a:ln w="952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LG CNS Entrue Consulting Template color ver.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B300"/>
      </a:accent3>
      <a:accent4>
        <a:srgbClr val="61AC1E"/>
      </a:accent4>
      <a:accent5>
        <a:srgbClr val="EFE9E5"/>
      </a:accent5>
      <a:accent6>
        <a:srgbClr val="BFB6AD"/>
      </a:accent6>
      <a:hlink>
        <a:srgbClr val="72166B"/>
      </a:hlink>
      <a:folHlink>
        <a:srgbClr val="EC0034"/>
      </a:folHlink>
    </a:clrScheme>
    <a:fontScheme name="LG스마트체 표준">
      <a:majorFont>
        <a:latin typeface="LG스마트체 Bold"/>
        <a:ea typeface="LG스마트체 Bold"/>
        <a:cs typeface=""/>
      </a:majorFont>
      <a:minorFont>
        <a:latin typeface="LG스마트체 Regular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pc="-1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24463</TotalTime>
  <Words>7636</Words>
  <Application>Microsoft Office PowerPoint</Application>
  <PresentationFormat>A4 용지(210x297mm)</PresentationFormat>
  <Paragraphs>2783</Paragraphs>
  <Slides>50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52" baseType="lpstr">
      <vt:lpstr>Office 테마</vt:lpstr>
      <vt:lpstr>1_Office 테마</vt:lpstr>
      <vt:lpstr>PowerPoint 프레젠테이션</vt:lpstr>
      <vt:lpstr>1. 과제 정의</vt:lpstr>
      <vt:lpstr>2.1 AS-IS 구매정보 분석 진행개요</vt:lpstr>
      <vt:lpstr>2.2 AS-IS 구매정보 시스템 현황</vt:lpstr>
      <vt:lpstr>2.3 수작업 업무 수집 현황</vt:lpstr>
      <vt:lpstr>2.4 AS-IS 사용자 수작업 업무현황</vt:lpstr>
      <vt:lpstr>3.1 구매영역 수집 보고서 유형</vt:lpstr>
      <vt:lpstr>3.2 지표 보고서 현황</vt:lpstr>
      <vt:lpstr>3.3 KPI 현황</vt:lpstr>
      <vt:lpstr>3.4 리포트 표준화 결과</vt:lpstr>
      <vt:lpstr>3.5 다차원분석 지표 관점 구성</vt:lpstr>
      <vt:lpstr>3.5.1 목표 관리 현황 및 방향성</vt:lpstr>
      <vt:lpstr>3.5.2 주요 지표 경쟁사 운영 동향(1/2) - 관리지표</vt:lpstr>
      <vt:lpstr>3.5.2 주요 지표 경쟁사 운영 동향(2/2) – Category별 구매운영전략</vt:lpstr>
      <vt:lpstr>4.1 New Plantopia 현황</vt:lpstr>
      <vt:lpstr>4.2 NPT VI시스템 구성내역</vt:lpstr>
      <vt:lpstr>4.3 NPT Function별 관리지표 현황</vt:lpstr>
      <vt:lpstr>4.4 NPT vs 요구사항</vt:lpstr>
      <vt:lpstr>4.5 NPT 미 제공 관점 및 지표</vt:lpstr>
      <vt:lpstr>5. 비용절감기회 별 모니터링 방안</vt:lpstr>
      <vt:lpstr>6.1 To-Be Image</vt:lpstr>
      <vt:lpstr>6.2 구매 분석 DW 구성 방안</vt:lpstr>
      <vt:lpstr>6.3 구매 분석 DW 계층 구성방안</vt:lpstr>
      <vt:lpstr>6.4 집계데이터 및 상세데이터 저장방안</vt:lpstr>
      <vt:lpstr>6.5 다차원분석 구현방안</vt:lpstr>
      <vt:lpstr>6.6 최신 기술 동향</vt:lpstr>
      <vt:lpstr>6.7 다차원분석 활용 사용자 분석방안</vt:lpstr>
      <vt:lpstr>6.8 다차원분석 활용 운영방안</vt:lpstr>
      <vt:lpstr>6.9 구매 DW 추진 방안</vt:lpstr>
      <vt:lpstr>6.10 단계별 추진방안</vt:lpstr>
      <vt:lpstr>7.1 주요 개선 Point</vt:lpstr>
      <vt:lpstr>7.2 구매관련 정보 분석 방향 </vt:lpstr>
      <vt:lpstr>8.1 과제 정의</vt:lpstr>
      <vt:lpstr>8.2 Roadmap</vt:lpstr>
      <vt:lpstr>8.3 구축 시 예상 Issue 및 Risk</vt:lpstr>
      <vt:lpstr>8.4 Action Plan – NPT vs 구매DW 정합성 확보방안</vt:lpstr>
      <vt:lpstr>PowerPoint 프레젠테이션</vt:lpstr>
      <vt:lpstr>1차 DW 지표/관점 구조화</vt:lpstr>
      <vt:lpstr>구매 관련 조직</vt:lpstr>
      <vt:lpstr>PowerPoint 프레젠테이션</vt:lpstr>
      <vt:lpstr>지표, 관점, 보고서</vt:lpstr>
      <vt:lpstr>NPT VI 시스템 Interface 현황</vt:lpstr>
      <vt:lpstr>NPT MIS Dashboard및 Report 현황</vt:lpstr>
      <vt:lpstr>NPT와 구매 DW 방향성 협의</vt:lpstr>
      <vt:lpstr>분석 대상</vt:lpstr>
      <vt:lpstr>분석방법 (지표/리포트 표준화 추진 절차)</vt:lpstr>
      <vt:lpstr>다차원 분석</vt:lpstr>
      <vt:lpstr>다차원 주요 분석 기법 Ⅰ</vt:lpstr>
      <vt:lpstr>다차원 주요 분석 기법 Ⅱ</vt:lpstr>
      <vt:lpstr>다차원 분석데이터 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이동훈/책임/SCM IT팀(hoony76@lgepartner.com)</dc:creator>
  <cp:lastModifiedBy>최홍용</cp:lastModifiedBy>
  <cp:revision>1172</cp:revision>
  <cp:lastPrinted>2015-10-21T06:44:16Z</cp:lastPrinted>
  <dcterms:created xsi:type="dcterms:W3CDTF">2014-10-30T05:32:09Z</dcterms:created>
  <dcterms:modified xsi:type="dcterms:W3CDTF">2016-01-11T05:43:37Z</dcterms:modified>
</cp:coreProperties>
</file>