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9" r:id="rId1"/>
  </p:sldMasterIdLst>
  <p:notesMasterIdLst>
    <p:notesMasterId r:id="rId54"/>
  </p:notesMasterIdLst>
  <p:sldIdLst>
    <p:sldId id="773" r:id="rId2"/>
    <p:sldId id="919" r:id="rId3"/>
    <p:sldId id="969" r:id="rId4"/>
    <p:sldId id="917" r:id="rId5"/>
    <p:sldId id="918" r:id="rId6"/>
    <p:sldId id="920" r:id="rId7"/>
    <p:sldId id="970" r:id="rId8"/>
    <p:sldId id="971" r:id="rId9"/>
    <p:sldId id="952" r:id="rId10"/>
    <p:sldId id="972" r:id="rId11"/>
    <p:sldId id="924" r:id="rId12"/>
    <p:sldId id="976" r:id="rId13"/>
    <p:sldId id="923" r:id="rId14"/>
    <p:sldId id="974" r:id="rId15"/>
    <p:sldId id="975" r:id="rId16"/>
    <p:sldId id="977" r:id="rId17"/>
    <p:sldId id="932" r:id="rId18"/>
    <p:sldId id="978" r:id="rId19"/>
    <p:sldId id="941" r:id="rId20"/>
    <p:sldId id="981" r:id="rId21"/>
    <p:sldId id="979" r:id="rId22"/>
    <p:sldId id="980" r:id="rId23"/>
    <p:sldId id="982" r:id="rId24"/>
    <p:sldId id="983" r:id="rId25"/>
    <p:sldId id="985" r:id="rId26"/>
    <p:sldId id="984" r:id="rId27"/>
    <p:sldId id="986" r:id="rId28"/>
    <p:sldId id="987" r:id="rId29"/>
    <p:sldId id="988" r:id="rId30"/>
    <p:sldId id="1001" r:id="rId31"/>
    <p:sldId id="989" r:id="rId32"/>
    <p:sldId id="990" r:id="rId33"/>
    <p:sldId id="991" r:id="rId34"/>
    <p:sldId id="992" r:id="rId35"/>
    <p:sldId id="993" r:id="rId36"/>
    <p:sldId id="994" r:id="rId37"/>
    <p:sldId id="997" r:id="rId38"/>
    <p:sldId id="957" r:id="rId39"/>
    <p:sldId id="959" r:id="rId40"/>
    <p:sldId id="963" r:id="rId41"/>
    <p:sldId id="1002" r:id="rId42"/>
    <p:sldId id="967" r:id="rId43"/>
    <p:sldId id="949" r:id="rId44"/>
    <p:sldId id="927" r:id="rId45"/>
    <p:sldId id="965" r:id="rId46"/>
    <p:sldId id="966" r:id="rId47"/>
    <p:sldId id="995" r:id="rId48"/>
    <p:sldId id="998" r:id="rId49"/>
    <p:sldId id="999" r:id="rId50"/>
    <p:sldId id="1000" r:id="rId51"/>
    <p:sldId id="1004" r:id="rId52"/>
    <p:sldId id="1003" r:id="rId53"/>
  </p:sldIdLst>
  <p:sldSz cx="9904413" cy="6858000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pos="312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FA"/>
    <a:srgbClr val="3399FF"/>
    <a:srgbClr val="FF3300"/>
    <a:srgbClr val="99CCFF"/>
    <a:srgbClr val="FF0000"/>
    <a:srgbClr val="006600"/>
    <a:srgbClr val="02665C"/>
    <a:srgbClr val="037B70"/>
    <a:srgbClr val="048E8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9" autoAdjust="0"/>
    <p:restoredTop sz="98157" autoAdjust="0"/>
  </p:normalViewPr>
  <p:slideViewPr>
    <p:cSldViewPr showGuides="1">
      <p:cViewPr varScale="1">
        <p:scale>
          <a:sx n="89" d="100"/>
          <a:sy n="89" d="100"/>
        </p:scale>
        <p:origin x="-1548" y="-108"/>
      </p:cViewPr>
      <p:guideLst>
        <p:guide orient="horz" pos="2160"/>
        <p:guide pos="3119"/>
        <p:guide pos="171"/>
        <p:guide pos="6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0"/>
    </p:cViewPr>
  </p:sorterViewPr>
  <p:notesViewPr>
    <p:cSldViewPr showGuides="1">
      <p:cViewPr varScale="1">
        <p:scale>
          <a:sx n="81" d="100"/>
          <a:sy n="81" d="100"/>
        </p:scale>
        <p:origin x="-3972" y="-84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789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28903-4AB9-484D-B270-E2284B49B344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7137"/>
            <a:ext cx="5436235" cy="4469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789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0EED-7E08-44CB-A196-834813F20E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3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A0EED-7E08-44CB-A196-834813F20E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57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A0EED-7E08-44CB-A196-834813F20EF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5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A0EED-7E08-44CB-A196-834813F20EF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57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A0EED-7E08-44CB-A196-834813F20EFE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57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A0EED-7E08-44CB-A196-834813F20EF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57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A0EED-7E08-44CB-A196-834813F20EFE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5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A0EED-7E08-44CB-A196-834813F20E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5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A0EED-7E08-44CB-A196-834813F20EF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5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A0EED-7E08-44CB-A196-834813F20EF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5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A0EED-7E08-44CB-A196-834813F20EF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5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A0EED-7E08-44CB-A196-834813F20EF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57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A0EED-7E08-44CB-A196-834813F20EF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5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A0EED-7E08-44CB-A196-834813F20EF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57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A0EED-7E08-44CB-A196-834813F20EF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5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-1" y="171547"/>
            <a:ext cx="9904414" cy="504056"/>
          </a:xfrm>
          <a:prstGeom prst="rect">
            <a:avLst/>
          </a:prstGeom>
          <a:solidFill>
            <a:srgbClr val="DEDEDE"/>
          </a:solidFill>
        </p:spPr>
        <p:txBody>
          <a:bodyPr wrap="square" rtlCol="0" anchor="ctr">
            <a:noAutofit/>
          </a:bodyPr>
          <a:lstStyle/>
          <a:p>
            <a:pPr marL="92075" indent="-92075">
              <a:buSzPct val="150000"/>
            </a:pPr>
            <a:endParaRPr lang="ko-KR" altLang="en-US" sz="1400" b="1" spc="-150" dirty="0">
              <a:solidFill>
                <a:srgbClr val="C5003D"/>
              </a:solidFill>
            </a:endParaRPr>
          </a:p>
        </p:txBody>
      </p:sp>
      <p:sp>
        <p:nvSpPr>
          <p:cNvPr id="24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569956" y="277237"/>
            <a:ext cx="5030323" cy="307777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 contourW="1270"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>
              <a:buNone/>
              <a:defRPr sz="2000" b="1" spc="-5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r>
              <a:rPr lang="en-US" altLang="ko-KR" dirty="0" smtClean="0"/>
              <a:t>(</a:t>
            </a:r>
            <a:r>
              <a:rPr lang="ko-KR" altLang="en-US" smtClean="0"/>
              <a:t>맑은고딕 제목 </a:t>
            </a:r>
            <a:r>
              <a:rPr lang="en-US" altLang="ko-KR" dirty="0" smtClean="0"/>
              <a:t>Bold, 20pt)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569956" y="788933"/>
            <a:ext cx="870273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  <a:lvl2pPr>
              <a:defRPr sz="1600" b="1"/>
            </a:lvl2pPr>
            <a:lvl3pPr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-11681" y="-8428"/>
            <a:ext cx="9918000" cy="583007"/>
            <a:chOff x="-11681" y="-8428"/>
            <a:chExt cx="9918000" cy="58300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30955" y="-8428"/>
              <a:ext cx="0" cy="576000"/>
            </a:xfrm>
            <a:prstGeom prst="line">
              <a:avLst/>
            </a:prstGeom>
            <a:ln>
              <a:solidFill>
                <a:srgbClr val="63636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그림 25" descr="37.png"/>
            <p:cNvPicPr>
              <a:picLocks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5395" t="1279" r="7092" b="2832"/>
            <a:stretch>
              <a:fillRect/>
            </a:stretch>
          </p:blipFill>
          <p:spPr>
            <a:xfrm>
              <a:off x="331883" y="286579"/>
              <a:ext cx="72000" cy="288000"/>
            </a:xfrm>
            <a:prstGeom prst="rect">
              <a:avLst/>
            </a:prstGeom>
            <a:solidFill>
              <a:srgbClr val="C00000"/>
            </a:solidFill>
          </p:spPr>
        </p:pic>
        <p:cxnSp>
          <p:nvCxnSpPr>
            <p:cNvPr id="27" name="bar"/>
            <p:cNvCxnSpPr/>
            <p:nvPr userDrawn="1"/>
          </p:nvCxnSpPr>
          <p:spPr>
            <a:xfrm>
              <a:off x="-11681" y="0"/>
              <a:ext cx="9918000" cy="0"/>
            </a:xfrm>
            <a:prstGeom prst="line">
              <a:avLst/>
            </a:prstGeom>
            <a:ln>
              <a:solidFill>
                <a:srgbClr val="63636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내용 개체 틀 4"/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236" y="6583827"/>
            <a:ext cx="911624" cy="21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905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과 작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-1" y="171547"/>
            <a:ext cx="9904414" cy="504056"/>
          </a:xfrm>
          <a:prstGeom prst="rect">
            <a:avLst/>
          </a:prstGeom>
          <a:solidFill>
            <a:srgbClr val="DEDEDE"/>
          </a:solidFill>
        </p:spPr>
        <p:txBody>
          <a:bodyPr wrap="square" rtlCol="0" anchor="ctr">
            <a:noAutofit/>
          </a:bodyPr>
          <a:lstStyle/>
          <a:p>
            <a:pPr marL="92075" indent="-92075">
              <a:buSzPct val="150000"/>
            </a:pPr>
            <a:endParaRPr lang="ko-KR" altLang="en-US" sz="1400" b="1" spc="-150" dirty="0">
              <a:solidFill>
                <a:srgbClr val="C5003D"/>
              </a:solidFill>
            </a:endParaRPr>
          </a:p>
        </p:txBody>
      </p:sp>
      <p:sp>
        <p:nvSpPr>
          <p:cNvPr id="24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569956" y="277237"/>
            <a:ext cx="5030323" cy="307777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 contourW="1270"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>
              <a:buNone/>
              <a:defRPr sz="2000" b="1" spc="-5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r>
              <a:rPr lang="en-US" altLang="ko-KR" dirty="0" smtClean="0"/>
              <a:t>(</a:t>
            </a:r>
            <a:r>
              <a:rPr lang="ko-KR" altLang="en-US" smtClean="0"/>
              <a:t>맑은고딕 제목 </a:t>
            </a:r>
            <a:r>
              <a:rPr lang="en-US" altLang="ko-KR" dirty="0" smtClean="0"/>
              <a:t>Bold, 20pt)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7816081" y="277237"/>
            <a:ext cx="1527943" cy="307777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 contourW="1270"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r">
              <a:defRPr lang="ko-KR" altLang="en-US" sz="2000" b="1" spc="-50" baseline="0" smtClean="0">
                <a:latin typeface="+mj-ea"/>
                <a:ea typeface="+mj-ea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>
              <a:buNone/>
            </a:pPr>
            <a:r>
              <a:rPr lang="ko-KR" altLang="en-US" dirty="0" smtClean="0"/>
              <a:t>작은</a:t>
            </a:r>
            <a:r>
              <a:rPr lang="en-US" altLang="ko-KR" dirty="0" smtClean="0"/>
              <a:t> </a:t>
            </a:r>
            <a:r>
              <a:rPr lang="ko-KR" altLang="en-US" smtClean="0"/>
              <a:t>제목</a:t>
            </a:r>
            <a:endParaRPr lang="ko-KR" altLang="en-US" dirty="0"/>
          </a:p>
        </p:txBody>
      </p:sp>
      <p:pic>
        <p:nvPicPr>
          <p:cNvPr id="13" name="그림 12" descr="37.png"/>
          <p:cNvPicPr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395" t="1279" r="7092" b="2832"/>
          <a:stretch>
            <a:fillRect/>
          </a:stretch>
        </p:blipFill>
        <p:spPr>
          <a:xfrm>
            <a:off x="331883" y="286579"/>
            <a:ext cx="72000" cy="288000"/>
          </a:xfrm>
          <a:prstGeom prst="rect">
            <a:avLst/>
          </a:prstGeom>
          <a:solidFill>
            <a:srgbClr val="C00000"/>
          </a:solidFill>
        </p:spPr>
      </p:pic>
      <p:grpSp>
        <p:nvGrpSpPr>
          <p:cNvPr id="23" name="그룹 22"/>
          <p:cNvGrpSpPr/>
          <p:nvPr userDrawn="1"/>
        </p:nvGrpSpPr>
        <p:grpSpPr>
          <a:xfrm>
            <a:off x="-11681" y="-8428"/>
            <a:ext cx="9918000" cy="583007"/>
            <a:chOff x="-11681" y="-8428"/>
            <a:chExt cx="9918000" cy="58300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30955" y="-8428"/>
              <a:ext cx="0" cy="576000"/>
            </a:xfrm>
            <a:prstGeom prst="line">
              <a:avLst/>
            </a:prstGeom>
            <a:ln>
              <a:solidFill>
                <a:srgbClr val="63636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그림 25" descr="37.png"/>
            <p:cNvPicPr>
              <a:picLocks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5395" t="1279" r="7092" b="2832"/>
            <a:stretch>
              <a:fillRect/>
            </a:stretch>
          </p:blipFill>
          <p:spPr>
            <a:xfrm>
              <a:off x="331883" y="286579"/>
              <a:ext cx="72000" cy="288000"/>
            </a:xfrm>
            <a:prstGeom prst="rect">
              <a:avLst/>
            </a:prstGeom>
            <a:solidFill>
              <a:srgbClr val="C00000"/>
            </a:solidFill>
          </p:spPr>
        </p:pic>
        <p:cxnSp>
          <p:nvCxnSpPr>
            <p:cNvPr id="27" name="bar"/>
            <p:cNvCxnSpPr/>
            <p:nvPr userDrawn="1"/>
          </p:nvCxnSpPr>
          <p:spPr>
            <a:xfrm>
              <a:off x="-11681" y="0"/>
              <a:ext cx="9918000" cy="0"/>
            </a:xfrm>
            <a:prstGeom prst="line">
              <a:avLst/>
            </a:prstGeom>
            <a:ln>
              <a:solidFill>
                <a:srgbClr val="63636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내용 개체 틀 4"/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236" y="6583827"/>
            <a:ext cx="911624" cy="21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9888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53">
          <p15:clr>
            <a:srgbClr val="FBAE40"/>
          </p15:clr>
        </p15:guide>
        <p15:guide id="3" pos="588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과 작은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-1" y="171547"/>
            <a:ext cx="9904414" cy="504056"/>
          </a:xfrm>
          <a:prstGeom prst="rect">
            <a:avLst/>
          </a:prstGeom>
          <a:solidFill>
            <a:srgbClr val="DEDEDE"/>
          </a:solidFill>
        </p:spPr>
        <p:txBody>
          <a:bodyPr wrap="square" rtlCol="0" anchor="ctr">
            <a:noAutofit/>
          </a:bodyPr>
          <a:lstStyle/>
          <a:p>
            <a:pPr marL="92075" indent="-92075">
              <a:buSzPct val="150000"/>
            </a:pPr>
            <a:endParaRPr lang="ko-KR" altLang="en-US" sz="1400" b="1" spc="-150" dirty="0">
              <a:solidFill>
                <a:srgbClr val="C5003D"/>
              </a:solidFill>
            </a:endParaRPr>
          </a:p>
        </p:txBody>
      </p:sp>
      <p:sp>
        <p:nvSpPr>
          <p:cNvPr id="24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569956" y="277237"/>
            <a:ext cx="5030323" cy="307777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 contourW="1270"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>
              <a:buNone/>
              <a:defRPr sz="2000" b="1" spc="-5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r>
              <a:rPr lang="en-US" altLang="ko-KR" dirty="0" smtClean="0"/>
              <a:t>(</a:t>
            </a:r>
            <a:r>
              <a:rPr lang="ko-KR" altLang="en-US" smtClean="0"/>
              <a:t>맑은고딕 제목 </a:t>
            </a:r>
            <a:r>
              <a:rPr lang="en-US" altLang="ko-KR" dirty="0" smtClean="0"/>
              <a:t>Bold, 20pt)</a:t>
            </a:r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-11681" y="-8428"/>
            <a:ext cx="9918000" cy="583007"/>
            <a:chOff x="-11681" y="-8428"/>
            <a:chExt cx="9918000" cy="58300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30955" y="-8428"/>
              <a:ext cx="0" cy="576000"/>
            </a:xfrm>
            <a:prstGeom prst="line">
              <a:avLst/>
            </a:prstGeom>
            <a:ln>
              <a:solidFill>
                <a:srgbClr val="63636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그림 21" descr="37.png"/>
            <p:cNvPicPr>
              <a:picLocks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5395" t="1279" r="7092" b="2832"/>
            <a:stretch>
              <a:fillRect/>
            </a:stretch>
          </p:blipFill>
          <p:spPr>
            <a:xfrm>
              <a:off x="331883" y="286579"/>
              <a:ext cx="72000" cy="288000"/>
            </a:xfrm>
            <a:prstGeom prst="rect">
              <a:avLst/>
            </a:prstGeom>
            <a:solidFill>
              <a:srgbClr val="C00000"/>
            </a:solidFill>
          </p:spPr>
        </p:pic>
        <p:cxnSp>
          <p:nvCxnSpPr>
            <p:cNvPr id="11" name="bar"/>
            <p:cNvCxnSpPr/>
            <p:nvPr userDrawn="1"/>
          </p:nvCxnSpPr>
          <p:spPr>
            <a:xfrm>
              <a:off x="-11681" y="0"/>
              <a:ext cx="9918000" cy="0"/>
            </a:xfrm>
            <a:prstGeom prst="line">
              <a:avLst/>
            </a:prstGeom>
            <a:ln>
              <a:solidFill>
                <a:srgbClr val="63636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내용 개체 틀 3"/>
          <p:cNvSpPr>
            <a:spLocks noGrp="1"/>
          </p:cNvSpPr>
          <p:nvPr userDrawn="1">
            <p:ph sz="quarter" idx="11"/>
          </p:nvPr>
        </p:nvSpPr>
        <p:spPr>
          <a:xfrm>
            <a:off x="569955" y="788933"/>
            <a:ext cx="8774069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  <a:lvl2pPr>
              <a:defRPr sz="1600" b="1"/>
            </a:lvl2pPr>
            <a:lvl3pPr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816081" y="277237"/>
            <a:ext cx="1527943" cy="307777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 contourW="1270"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r">
              <a:buNone/>
              <a:defRPr lang="ko-KR" altLang="en-US" sz="2000" b="1" spc="-50" baseline="0" smtClean="0">
                <a:latin typeface="+mj-ea"/>
                <a:ea typeface="+mj-ea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 smtClean="0"/>
              <a:t>작은</a:t>
            </a:r>
            <a:r>
              <a:rPr lang="en-US" altLang="ko-KR" dirty="0" smtClean="0"/>
              <a:t> </a:t>
            </a:r>
            <a:r>
              <a:rPr lang="ko-KR" altLang="en-US" smtClean="0"/>
              <a:t>제목</a:t>
            </a:r>
            <a:endParaRPr lang="ko-KR" altLang="en-US" dirty="0"/>
          </a:p>
        </p:txBody>
      </p:sp>
      <p:pic>
        <p:nvPicPr>
          <p:cNvPr id="18" name="내용 개체 틀 4"/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236" y="6583827"/>
            <a:ext cx="911624" cy="21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527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53" userDrawn="1">
          <p15:clr>
            <a:srgbClr val="FBAE40"/>
          </p15:clr>
        </p15:guide>
        <p15:guide id="3" pos="58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" descr="07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2"/>
            <a:ext cx="9904413" cy="68569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1366779"/>
            <a:ext cx="8542337" cy="1325563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755650" y="2424118"/>
            <a:ext cx="8467726" cy="15875"/>
            <a:chOff x="755650" y="2424118"/>
            <a:chExt cx="8467726" cy="15875"/>
          </a:xfrm>
        </p:grpSpPr>
        <p:sp>
          <p:nvSpPr>
            <p:cNvPr id="3" name="Line 16"/>
            <p:cNvSpPr>
              <a:spLocks noChangeShapeType="1"/>
            </p:cNvSpPr>
            <p:nvPr userDrawn="1"/>
          </p:nvSpPr>
          <p:spPr bwMode="auto">
            <a:xfrm>
              <a:off x="1839417" y="2439993"/>
              <a:ext cx="6300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Line 17"/>
            <p:cNvSpPr>
              <a:spLocks noChangeShapeType="1"/>
            </p:cNvSpPr>
            <p:nvPr userDrawn="1"/>
          </p:nvSpPr>
          <p:spPr bwMode="auto">
            <a:xfrm flipV="1">
              <a:off x="755650" y="2424118"/>
              <a:ext cx="846772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/>
            <a:lstStyle/>
            <a:p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내용 개체 틀 5"/>
          <p:cNvSpPr>
            <a:spLocks noGrp="1"/>
          </p:cNvSpPr>
          <p:nvPr>
            <p:ph sz="quarter" idx="10" hasCustomPrompt="1"/>
          </p:nvPr>
        </p:nvSpPr>
        <p:spPr>
          <a:xfrm>
            <a:off x="2059745" y="4437112"/>
            <a:ext cx="5783336" cy="86394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2014-08-29</a:t>
            </a:r>
          </a:p>
          <a:p>
            <a:pPr lvl="0"/>
            <a:r>
              <a:rPr lang="ko-KR" altLang="en-US" dirty="0" err="1" smtClean="0"/>
              <a:t>솔루션사업본부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IoT </a:t>
            </a:r>
            <a:r>
              <a:rPr lang="ko-KR" altLang="en-US" smtClean="0"/>
              <a:t>부문</a:t>
            </a:r>
            <a:endParaRPr lang="ko-KR" altLang="en-US" dirty="0"/>
          </a:p>
        </p:txBody>
      </p:sp>
      <p:pic>
        <p:nvPicPr>
          <p:cNvPr id="10" name="내용 개체 틀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77" y="5526247"/>
            <a:ext cx="1688223" cy="4000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10346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 descr="022.png"/>
          <p:cNvPicPr>
            <a:picLocks noChangeAspect="1"/>
          </p:cNvPicPr>
          <p:nvPr userDrawn="1"/>
        </p:nvPicPr>
        <p:blipFill>
          <a:blip r:embed="rId2" cstate="screen">
            <a:lum brigh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0" y="0"/>
            <a:ext cx="9904413" cy="6858000"/>
          </a:xfrm>
          <a:prstGeom prst="rect">
            <a:avLst/>
          </a:prstGeom>
        </p:spPr>
      </p:pic>
      <p:sp>
        <p:nvSpPr>
          <p:cNvPr id="4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630238" y="2565078"/>
            <a:ext cx="8642350" cy="11519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 spc="-8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간지 페이지 제목은 </a:t>
            </a:r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30pt B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사용합니다</a:t>
            </a:r>
            <a:endParaRPr lang="ko-KR" altLang="en-US" dirty="0"/>
          </a:p>
        </p:txBody>
      </p:sp>
      <p:cxnSp>
        <p:nvCxnSpPr>
          <p:cNvPr id="5" name="직선 연결선_1"/>
          <p:cNvCxnSpPr/>
          <p:nvPr userDrawn="1"/>
        </p:nvCxnSpPr>
        <p:spPr>
          <a:xfrm>
            <a:off x="631726" y="4941888"/>
            <a:ext cx="2664629" cy="0"/>
          </a:xfrm>
          <a:prstGeom prst="line">
            <a:avLst/>
          </a:prstGeom>
          <a:ln w="12700">
            <a:solidFill>
              <a:srgbClr val="636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030.png"/>
          <p:cNvPicPr>
            <a:picLocks/>
          </p:cNvPicPr>
          <p:nvPr userDrawn="1"/>
        </p:nvPicPr>
        <p:blipFill>
          <a:blip r:embed="rId3" cstate="screen">
            <a:grayscl/>
            <a:lum bright="-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93" b="23622"/>
          <a:stretch>
            <a:fillRect/>
          </a:stretch>
        </p:blipFill>
        <p:spPr>
          <a:xfrm>
            <a:off x="631726" y="0"/>
            <a:ext cx="2664296" cy="1484784"/>
          </a:xfrm>
          <a:prstGeom prst="rect">
            <a:avLst/>
          </a:prstGeom>
        </p:spPr>
      </p:pic>
      <p:cxnSp>
        <p:nvCxnSpPr>
          <p:cNvPr id="9" name="직선 연결선_2"/>
          <p:cNvCxnSpPr/>
          <p:nvPr userDrawn="1"/>
        </p:nvCxnSpPr>
        <p:spPr>
          <a:xfrm>
            <a:off x="630238" y="1484784"/>
            <a:ext cx="2664629" cy="0"/>
          </a:xfrm>
          <a:prstGeom prst="line">
            <a:avLst/>
          </a:prstGeom>
          <a:ln w="12700">
            <a:solidFill>
              <a:srgbClr val="636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bar"/>
          <p:cNvCxnSpPr/>
          <p:nvPr userDrawn="1"/>
        </p:nvCxnSpPr>
        <p:spPr>
          <a:xfrm>
            <a:off x="-10319" y="0"/>
            <a:ext cx="9904413" cy="0"/>
          </a:xfrm>
          <a:prstGeom prst="line">
            <a:avLst/>
          </a:prstGeom>
          <a:ln w="28575">
            <a:solidFill>
              <a:srgbClr val="636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030.png"/>
          <p:cNvPicPr>
            <a:picLocks/>
          </p:cNvPicPr>
          <p:nvPr userDrawn="1"/>
        </p:nvPicPr>
        <p:blipFill>
          <a:blip r:embed="rId3" cstate="screen">
            <a:grayscl/>
            <a:lum bright="-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93" b="23622"/>
          <a:stretch>
            <a:fillRect/>
          </a:stretch>
        </p:blipFill>
        <p:spPr>
          <a:xfrm>
            <a:off x="631726" y="4941886"/>
            <a:ext cx="2664296" cy="1916113"/>
          </a:xfrm>
          <a:prstGeom prst="rect">
            <a:avLst/>
          </a:prstGeom>
        </p:spPr>
      </p:pic>
      <p:pic>
        <p:nvPicPr>
          <p:cNvPr id="17" name="내용 개체 틀 4"/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236" y="6583827"/>
            <a:ext cx="911624" cy="21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20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 descr="07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2"/>
            <a:ext cx="9904413" cy="68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453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53">
          <p15:clr>
            <a:srgbClr val="FBAE40"/>
          </p15:clr>
        </p15:guide>
        <p15:guide id="3" pos="588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" y="171547"/>
            <a:ext cx="9904414" cy="504056"/>
          </a:xfrm>
          <a:prstGeom prst="rect">
            <a:avLst/>
          </a:prstGeom>
          <a:solidFill>
            <a:srgbClr val="DEDEDE"/>
          </a:solidFill>
        </p:spPr>
        <p:txBody>
          <a:bodyPr wrap="square" rtlCol="0" anchor="ctr">
            <a:noAutofit/>
          </a:bodyPr>
          <a:lstStyle/>
          <a:p>
            <a:pPr marL="92075" indent="-92075">
              <a:buSzPct val="150000"/>
            </a:pPr>
            <a:endParaRPr lang="ko-KR" altLang="en-US" sz="1400" b="1" spc="-150" dirty="0">
              <a:solidFill>
                <a:srgbClr val="C5003D"/>
              </a:solidFill>
            </a:endParaRPr>
          </a:p>
        </p:txBody>
      </p:sp>
      <p:sp>
        <p:nvSpPr>
          <p:cNvPr id="5" name="Rectangle 95"/>
          <p:cNvSpPr>
            <a:spLocks noChangeArrowheads="1"/>
          </p:cNvSpPr>
          <p:nvPr userDrawn="1"/>
        </p:nvSpPr>
        <p:spPr bwMode="auto">
          <a:xfrm>
            <a:off x="4719770" y="6595441"/>
            <a:ext cx="464871" cy="1615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latinLnBrk="0">
              <a:defRPr/>
            </a:pPr>
            <a:fld id="{FF683C53-0E41-4818-AE57-F6D89FFEDC2B}" type="slidenum">
              <a:rPr lang="ko-KR" altLang="en-US" sz="1050" kern="0" smtClean="0">
                <a:solidFill>
                  <a:sysClr val="windowText" lastClr="000000"/>
                </a:solidFill>
                <a:latin typeface="+mn-ea"/>
                <a:ea typeface="+mn-ea"/>
              </a:rPr>
              <a:pPr algn="ctr" latinLnBrk="0">
                <a:defRPr/>
              </a:pPr>
              <a:t>‹#›</a:t>
            </a:fld>
            <a:r>
              <a:rPr lang="ko-KR" altLang="en-US" sz="105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/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41</a:t>
            </a:r>
            <a:endParaRPr lang="ko-KR" altLang="en-US" sz="10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6" name="그림 5" descr="37.png"/>
          <p:cNvPicPr>
            <a:picLocks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395" t="1279" r="7092" b="2832"/>
          <a:stretch>
            <a:fillRect/>
          </a:stretch>
        </p:blipFill>
        <p:spPr>
          <a:xfrm>
            <a:off x="331883" y="286579"/>
            <a:ext cx="72000" cy="288000"/>
          </a:xfrm>
          <a:prstGeom prst="rect">
            <a:avLst/>
          </a:prstGeom>
          <a:solidFill>
            <a:srgbClr val="C00000"/>
          </a:solidFill>
        </p:spPr>
      </p:pic>
      <p:grpSp>
        <p:nvGrpSpPr>
          <p:cNvPr id="7" name="그룹 6"/>
          <p:cNvGrpSpPr/>
          <p:nvPr userDrawn="1"/>
        </p:nvGrpSpPr>
        <p:grpSpPr>
          <a:xfrm>
            <a:off x="-11681" y="-8428"/>
            <a:ext cx="9918000" cy="583007"/>
            <a:chOff x="-11681" y="-8428"/>
            <a:chExt cx="9918000" cy="583007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330955" y="-8428"/>
              <a:ext cx="0" cy="576000"/>
            </a:xfrm>
            <a:prstGeom prst="line">
              <a:avLst/>
            </a:prstGeom>
            <a:ln>
              <a:solidFill>
                <a:srgbClr val="63636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그림 8" descr="37.png"/>
            <p:cNvPicPr>
              <a:picLocks/>
            </p:cNvPicPr>
            <p:nvPr userDrawn="1"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5395" t="1279" r="7092" b="2832"/>
            <a:stretch>
              <a:fillRect/>
            </a:stretch>
          </p:blipFill>
          <p:spPr>
            <a:xfrm>
              <a:off x="331883" y="286579"/>
              <a:ext cx="72000" cy="288000"/>
            </a:xfrm>
            <a:prstGeom prst="rect">
              <a:avLst/>
            </a:prstGeom>
            <a:solidFill>
              <a:srgbClr val="C00000"/>
            </a:solidFill>
          </p:spPr>
        </p:pic>
        <p:cxnSp>
          <p:nvCxnSpPr>
            <p:cNvPr id="10" name="bar"/>
            <p:cNvCxnSpPr/>
            <p:nvPr userDrawn="1"/>
          </p:nvCxnSpPr>
          <p:spPr>
            <a:xfrm>
              <a:off x="-11681" y="0"/>
              <a:ext cx="9918000" cy="0"/>
            </a:xfrm>
            <a:prstGeom prst="line">
              <a:avLst/>
            </a:prstGeom>
            <a:ln>
              <a:solidFill>
                <a:srgbClr val="63636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내용 개체 틀 4"/>
          <p:cNvPicPr>
            <a:picLocks noChangeAspect="1"/>
          </p:cNvPicPr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236" y="6583827"/>
            <a:ext cx="911624" cy="21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88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1" r:id="rId3"/>
    <p:sldLayoutId id="2147483685" r:id="rId4"/>
    <p:sldLayoutId id="2147483686" r:id="rId5"/>
    <p:sldLayoutId id="2147483684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030" y="2278614"/>
            <a:ext cx="5846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600" b="1" spc="-1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Predictive Analytics  </a:t>
            </a:r>
            <a:endParaRPr lang="ko-KR" altLang="en-US" sz="8000" b="1" spc="-150" dirty="0">
              <a:solidFill>
                <a:srgbClr val="3F3E37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8314" y="4581128"/>
            <a:ext cx="63133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2000" b="1" spc="-15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빅데이터분석컨설팅팀</a:t>
            </a:r>
            <a:endParaRPr lang="en-US" altLang="ko-KR" sz="2000" b="1" spc="-150" dirty="0" smtClean="0">
              <a:solidFill>
                <a:prstClr val="black">
                  <a:lumMod val="85000"/>
                  <a:lumOff val="15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위동윤 과장</a:t>
            </a:r>
            <a:endParaRPr lang="en-US" altLang="ko-KR" sz="2000" b="1" spc="-150" dirty="0" smtClean="0">
              <a:solidFill>
                <a:prstClr val="black">
                  <a:lumMod val="85000"/>
                  <a:lumOff val="15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>
              <a:defRPr/>
            </a:pPr>
            <a:r>
              <a:rPr lang="en-US" altLang="ko-KR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2016. 11. 09.</a:t>
            </a:r>
            <a:endParaRPr lang="ko-KR" altLang="en-US" sz="2000" b="1" spc="-150" dirty="0">
              <a:solidFill>
                <a:prstClr val="black">
                  <a:lumMod val="85000"/>
                  <a:lumOff val="15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768314" y="2996952"/>
            <a:ext cx="647368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057" y="24844"/>
            <a:ext cx="63133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CEO </a:t>
            </a:r>
            <a:r>
              <a:rPr lang="ko-KR" altLang="en-US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세션</a:t>
            </a:r>
            <a:endParaRPr lang="ko-KR" altLang="en-US" sz="2000" b="1" spc="-150" dirty="0">
              <a:solidFill>
                <a:prstClr val="black">
                  <a:lumMod val="85000"/>
                  <a:lumOff val="15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32" y="6021288"/>
            <a:ext cx="1519542" cy="360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9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719958" y="2708920"/>
            <a:ext cx="485128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sz="2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</a:t>
            </a:r>
            <a:r>
              <a:rPr lang="ko-KR" altLang="en-US" sz="2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구현 사례</a:t>
            </a:r>
            <a:endParaRPr lang="en-US" altLang="ko-KR" sz="20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해지방어모델 구현 사례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5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개요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Shape 111"/>
          <p:cNvSpPr txBox="1">
            <a:spLocks/>
          </p:cNvSpPr>
          <p:nvPr/>
        </p:nvSpPr>
        <p:spPr>
          <a:xfrm>
            <a:off x="703734" y="5085183"/>
            <a:ext cx="1152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재해자 </a:t>
            </a: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인적정보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Shape 111"/>
          <p:cNvSpPr txBox="1">
            <a:spLocks/>
          </p:cNvSpPr>
          <p:nvPr/>
        </p:nvSpPr>
        <p:spPr>
          <a:xfrm>
            <a:off x="703734" y="4428058"/>
            <a:ext cx="1152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계약 정보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Shape 111"/>
          <p:cNvSpPr txBox="1">
            <a:spLocks/>
          </p:cNvSpPr>
          <p:nvPr/>
        </p:nvSpPr>
        <p:spPr>
          <a:xfrm>
            <a:off x="703734" y="3789039"/>
            <a:ext cx="1152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사고 정보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703734" y="3356991"/>
            <a:ext cx="108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55459" y="3009145"/>
            <a:ext cx="976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독립변수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Shape 111"/>
          <p:cNvSpPr txBox="1">
            <a:spLocks/>
          </p:cNvSpPr>
          <p:nvPr/>
        </p:nvSpPr>
        <p:spPr>
          <a:xfrm>
            <a:off x="703734" y="5733255"/>
            <a:ext cx="1152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재해자 이력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512166" y="3353850"/>
            <a:ext cx="108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645644" y="300600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예측모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델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8615681" y="3353850"/>
            <a:ext cx="108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671413" y="3006004"/>
            <a:ext cx="968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종속변수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Shape 111"/>
          <p:cNvSpPr txBox="1">
            <a:spLocks/>
          </p:cNvSpPr>
          <p:nvPr/>
        </p:nvSpPr>
        <p:spPr>
          <a:xfrm>
            <a:off x="3512166" y="3789039"/>
            <a:ext cx="1080000" cy="639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모델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629644" y="3353434"/>
            <a:ext cx="108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709704" y="3005588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종속변수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Y’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Shape 111"/>
          <p:cNvSpPr txBox="1">
            <a:spLocks/>
          </p:cNvSpPr>
          <p:nvPr/>
        </p:nvSpPr>
        <p:spPr>
          <a:xfrm>
            <a:off x="8624734" y="4743249"/>
            <a:ext cx="108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여부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Shape 111"/>
          <p:cNvSpPr txBox="1">
            <a:spLocks/>
          </p:cNvSpPr>
          <p:nvPr/>
        </p:nvSpPr>
        <p:spPr>
          <a:xfrm>
            <a:off x="7171705" y="2042444"/>
            <a:ext cx="1092669" cy="594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 결과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Shape 111"/>
          <p:cNvSpPr txBox="1">
            <a:spLocks/>
          </p:cNvSpPr>
          <p:nvPr/>
        </p:nvSpPr>
        <p:spPr>
          <a:xfrm>
            <a:off x="8396041" y="2042443"/>
            <a:ext cx="1092669" cy="594467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Shape 111"/>
          <p:cNvSpPr txBox="1">
            <a:spLocks/>
          </p:cNvSpPr>
          <p:nvPr/>
        </p:nvSpPr>
        <p:spPr>
          <a:xfrm>
            <a:off x="3512166" y="4608078"/>
            <a:ext cx="1080000" cy="639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모델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Shape 111"/>
          <p:cNvSpPr txBox="1">
            <a:spLocks/>
          </p:cNvSpPr>
          <p:nvPr/>
        </p:nvSpPr>
        <p:spPr>
          <a:xfrm>
            <a:off x="3512166" y="5454276"/>
            <a:ext cx="1080000" cy="639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모델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Shape 111"/>
          <p:cNvSpPr txBox="1">
            <a:spLocks/>
          </p:cNvSpPr>
          <p:nvPr/>
        </p:nvSpPr>
        <p:spPr>
          <a:xfrm>
            <a:off x="5640211" y="3789039"/>
            <a:ext cx="1080000" cy="639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사기유형군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여부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Shape 111"/>
          <p:cNvSpPr txBox="1">
            <a:spLocks/>
          </p:cNvSpPr>
          <p:nvPr/>
        </p:nvSpPr>
        <p:spPr>
          <a:xfrm>
            <a:off x="5640211" y="4608078"/>
            <a:ext cx="1080000" cy="639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사기유형군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여부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Shape 111"/>
          <p:cNvSpPr txBox="1">
            <a:spLocks/>
          </p:cNvSpPr>
          <p:nvPr/>
        </p:nvSpPr>
        <p:spPr>
          <a:xfrm>
            <a:off x="5640211" y="5454276"/>
            <a:ext cx="1080000" cy="639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사기유형군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</a:t>
            </a: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여부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stCxn id="33" idx="3"/>
            <a:endCxn id="41" idx="1"/>
          </p:cNvCxnSpPr>
          <p:nvPr/>
        </p:nvCxnSpPr>
        <p:spPr>
          <a:xfrm>
            <a:off x="1855734" y="3969059"/>
            <a:ext cx="1656432" cy="1394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7" idx="3"/>
            <a:endCxn id="41" idx="1"/>
          </p:cNvCxnSpPr>
          <p:nvPr/>
        </p:nvCxnSpPr>
        <p:spPr>
          <a:xfrm flipV="1">
            <a:off x="1855734" y="4108549"/>
            <a:ext cx="1656432" cy="4995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1" idx="3"/>
            <a:endCxn id="41" idx="1"/>
          </p:cNvCxnSpPr>
          <p:nvPr/>
        </p:nvCxnSpPr>
        <p:spPr>
          <a:xfrm flipV="1">
            <a:off x="1855734" y="4108549"/>
            <a:ext cx="1656432" cy="115665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3"/>
            <a:endCxn id="41" idx="1"/>
          </p:cNvCxnSpPr>
          <p:nvPr/>
        </p:nvCxnSpPr>
        <p:spPr>
          <a:xfrm flipV="1">
            <a:off x="1855734" y="4108549"/>
            <a:ext cx="1656432" cy="18047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3" idx="3"/>
            <a:endCxn id="48" idx="1"/>
          </p:cNvCxnSpPr>
          <p:nvPr/>
        </p:nvCxnSpPr>
        <p:spPr>
          <a:xfrm>
            <a:off x="1855734" y="3969059"/>
            <a:ext cx="1656432" cy="9585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05" idx="2"/>
            <a:endCxn id="33" idx="1"/>
          </p:cNvCxnSpPr>
          <p:nvPr/>
        </p:nvCxnSpPr>
        <p:spPr>
          <a:xfrm flipV="1">
            <a:off x="487711" y="3969059"/>
            <a:ext cx="216023" cy="9001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7" idx="3"/>
            <a:endCxn id="48" idx="1"/>
          </p:cNvCxnSpPr>
          <p:nvPr/>
        </p:nvCxnSpPr>
        <p:spPr>
          <a:xfrm>
            <a:off x="1855734" y="4608078"/>
            <a:ext cx="1656432" cy="3195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1" idx="3"/>
            <a:endCxn id="48" idx="1"/>
          </p:cNvCxnSpPr>
          <p:nvPr/>
        </p:nvCxnSpPr>
        <p:spPr>
          <a:xfrm flipV="1">
            <a:off x="1855734" y="4927588"/>
            <a:ext cx="1656432" cy="3376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6" idx="3"/>
            <a:endCxn id="48" idx="1"/>
          </p:cNvCxnSpPr>
          <p:nvPr/>
        </p:nvCxnSpPr>
        <p:spPr>
          <a:xfrm flipV="1">
            <a:off x="1855734" y="4927588"/>
            <a:ext cx="1656432" cy="9856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21" idx="3"/>
            <a:endCxn id="49" idx="1"/>
          </p:cNvCxnSpPr>
          <p:nvPr/>
        </p:nvCxnSpPr>
        <p:spPr>
          <a:xfrm>
            <a:off x="1855734" y="5265203"/>
            <a:ext cx="1656432" cy="5085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36" idx="3"/>
            <a:endCxn id="49" idx="1"/>
          </p:cNvCxnSpPr>
          <p:nvPr/>
        </p:nvCxnSpPr>
        <p:spPr>
          <a:xfrm flipV="1">
            <a:off x="1855734" y="5773786"/>
            <a:ext cx="1656432" cy="1394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1" idx="3"/>
            <a:endCxn id="50" idx="1"/>
          </p:cNvCxnSpPr>
          <p:nvPr/>
        </p:nvCxnSpPr>
        <p:spPr>
          <a:xfrm>
            <a:off x="4592166" y="4108549"/>
            <a:ext cx="10480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8" idx="3"/>
            <a:endCxn id="51" idx="1"/>
          </p:cNvCxnSpPr>
          <p:nvPr/>
        </p:nvCxnSpPr>
        <p:spPr>
          <a:xfrm>
            <a:off x="4592166" y="4927588"/>
            <a:ext cx="10480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9" idx="3"/>
            <a:endCxn id="52" idx="1"/>
          </p:cNvCxnSpPr>
          <p:nvPr/>
        </p:nvCxnSpPr>
        <p:spPr>
          <a:xfrm>
            <a:off x="4592166" y="5773786"/>
            <a:ext cx="10480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5" idx="1"/>
            <a:endCxn id="50" idx="3"/>
          </p:cNvCxnSpPr>
          <p:nvPr/>
        </p:nvCxnSpPr>
        <p:spPr>
          <a:xfrm flipH="1" flipV="1">
            <a:off x="6720211" y="4108549"/>
            <a:ext cx="1904523" cy="8147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5" idx="1"/>
            <a:endCxn id="51" idx="3"/>
          </p:cNvCxnSpPr>
          <p:nvPr/>
        </p:nvCxnSpPr>
        <p:spPr>
          <a:xfrm flipH="1">
            <a:off x="6720211" y="4923269"/>
            <a:ext cx="1904523" cy="431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45" idx="1"/>
            <a:endCxn id="52" idx="3"/>
          </p:cNvCxnSpPr>
          <p:nvPr/>
        </p:nvCxnSpPr>
        <p:spPr>
          <a:xfrm flipH="1">
            <a:off x="6720211" y="4923269"/>
            <a:ext cx="1904523" cy="850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hape 111"/>
          <p:cNvSpPr txBox="1">
            <a:spLocks/>
          </p:cNvSpPr>
          <p:nvPr/>
        </p:nvSpPr>
        <p:spPr>
          <a:xfrm>
            <a:off x="2233648" y="3789038"/>
            <a:ext cx="864040" cy="230425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Shape 111"/>
          <p:cNvSpPr txBox="1">
            <a:spLocks/>
          </p:cNvSpPr>
          <p:nvPr/>
        </p:nvSpPr>
        <p:spPr>
          <a:xfrm>
            <a:off x="6176398" y="2042444"/>
            <a:ext cx="864040" cy="59446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 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즘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Shape 111"/>
          <p:cNvSpPr txBox="1">
            <a:spLocks/>
          </p:cNvSpPr>
          <p:nvPr/>
        </p:nvSpPr>
        <p:spPr>
          <a:xfrm>
            <a:off x="7256462" y="3789039"/>
            <a:ext cx="864040" cy="230425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Shape 111"/>
          <p:cNvSpPr txBox="1">
            <a:spLocks/>
          </p:cNvSpPr>
          <p:nvPr/>
        </p:nvSpPr>
        <p:spPr>
          <a:xfrm>
            <a:off x="4592406" y="4734196"/>
            <a:ext cx="1080000" cy="36004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여부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측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Shape 111"/>
          <p:cNvSpPr txBox="1">
            <a:spLocks/>
          </p:cNvSpPr>
          <p:nvPr/>
        </p:nvSpPr>
        <p:spPr>
          <a:xfrm>
            <a:off x="4592166" y="3933055"/>
            <a:ext cx="1080000" cy="36004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여부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측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Shape 111"/>
          <p:cNvSpPr txBox="1">
            <a:spLocks/>
          </p:cNvSpPr>
          <p:nvPr/>
        </p:nvSpPr>
        <p:spPr>
          <a:xfrm>
            <a:off x="4592286" y="5589239"/>
            <a:ext cx="1080000" cy="36004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여부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측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Shape 111"/>
          <p:cNvSpPr txBox="1">
            <a:spLocks/>
          </p:cNvSpPr>
          <p:nvPr/>
        </p:nvSpPr>
        <p:spPr>
          <a:xfrm rot="16200000">
            <a:off x="-268309" y="4689204"/>
            <a:ext cx="1152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청구건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9" name="직선 화살표 연결선 108"/>
          <p:cNvCxnSpPr>
            <a:stCxn id="105" idx="2"/>
            <a:endCxn id="27" idx="1"/>
          </p:cNvCxnSpPr>
          <p:nvPr/>
        </p:nvCxnSpPr>
        <p:spPr>
          <a:xfrm flipV="1">
            <a:off x="487711" y="4608078"/>
            <a:ext cx="216023" cy="2611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5" idx="2"/>
            <a:endCxn id="21" idx="1"/>
          </p:cNvCxnSpPr>
          <p:nvPr/>
        </p:nvCxnSpPr>
        <p:spPr>
          <a:xfrm>
            <a:off x="487711" y="4869224"/>
            <a:ext cx="216023" cy="39597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05" idx="2"/>
            <a:endCxn id="36" idx="1"/>
          </p:cNvCxnSpPr>
          <p:nvPr/>
        </p:nvCxnSpPr>
        <p:spPr>
          <a:xfrm>
            <a:off x="487711" y="4869224"/>
            <a:ext cx="216023" cy="10440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71686" y="908720"/>
            <a:ext cx="9109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285750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청구건의 특성을 이용해 해당 청구건의 사기유형과 사기여부를 예측</a:t>
            </a:r>
            <a:endParaRPr kumimoji="0" lang="en-US" altLang="ko-KR" sz="16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사기의 종류가 다양하기 때문에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유사한 사기유형끼리 군집화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n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개의 </a:t>
            </a:r>
            <a:r>
              <a:rPr kumimoji="0" lang="ko-KR" altLang="en-US" sz="16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사기유형군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분류</a:t>
            </a:r>
            <a:endParaRPr kumimoji="0" lang="en-US" altLang="ko-KR" sz="16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6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사기유형군</a:t>
            </a:r>
            <a:r>
              <a:rPr kumimoji="0" lang="ko-KR" altLang="en-US" sz="16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별로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사기위험 예측모델 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kumimoji="0" lang="ko-KR" altLang="en-US" sz="16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59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 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15702" y="1124744"/>
            <a:ext cx="2191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사기유형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5702" y="1547207"/>
            <a:ext cx="460851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285750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err="1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r>
              <a:rPr kumimoji="0" lang="ko-KR" altLang="en-US" sz="14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endParaRPr kumimoji="0" lang="en-US" altLang="ko-KR" sz="14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유사한 </a:t>
            </a:r>
            <a:r>
              <a:rPr kumimoji="0" lang="ko-KR" altLang="en-US" sz="14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개체들끼리 그룹을 만드는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것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u="sng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 간 </a:t>
            </a:r>
            <a:r>
              <a:rPr kumimoji="0" lang="ko-KR" altLang="en-US" sz="1400" u="sng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유사도를</a:t>
            </a:r>
            <a:r>
              <a:rPr kumimoji="0" lang="ko-KR" altLang="en-US" sz="1400" u="sng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어떻게 계산할 수 있을까</a:t>
            </a:r>
            <a:r>
              <a:rPr kumimoji="0" lang="en-US" altLang="ko-KR" sz="1400" u="sng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정량적으로 계산하기 위해 벡터 형태로 변환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벡터 간 유사도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거리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계산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u="sng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사기유형을 어떻게 벡터로 만들까</a:t>
            </a:r>
            <a:r>
              <a:rPr kumimoji="0" lang="en-US" altLang="ko-KR" sz="1400" u="sng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사기유형을 설명할 수 있는 데이터는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 뿐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특정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변수가 갖는 변별력이 사기유형을 표현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변수가 사기여부에 대해 갖는 변별력 지표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 fontAlgn="auto" latinLnBrk="0">
              <a:lnSpc>
                <a:spcPct val="200000"/>
              </a:lnSpc>
              <a:spcAft>
                <a:spcPts val="0"/>
              </a:spcAft>
            </a:pP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= IV(Information Value) </a:t>
            </a: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사기유형을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값으로 벡터화하자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68230" y="1124744"/>
            <a:ext cx="2133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프로세스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096222" y="1493837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111"/>
          <p:cNvSpPr txBox="1">
            <a:spLocks/>
          </p:cNvSpPr>
          <p:nvPr/>
        </p:nvSpPr>
        <p:spPr>
          <a:xfrm>
            <a:off x="5459840" y="2877728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 별 분류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Shape 111"/>
          <p:cNvSpPr txBox="1">
            <a:spLocks/>
          </p:cNvSpPr>
          <p:nvPr/>
        </p:nvSpPr>
        <p:spPr>
          <a:xfrm>
            <a:off x="5459840" y="2069901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Shape 111"/>
          <p:cNvSpPr txBox="1">
            <a:spLocks/>
          </p:cNvSpPr>
          <p:nvPr/>
        </p:nvSpPr>
        <p:spPr>
          <a:xfrm>
            <a:off x="5459840" y="3685555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 별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벡터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Shape 111"/>
          <p:cNvSpPr txBox="1">
            <a:spLocks/>
          </p:cNvSpPr>
          <p:nvPr/>
        </p:nvSpPr>
        <p:spPr>
          <a:xfrm>
            <a:off x="5459840" y="4493382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벡터 차원 축소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Shape 111"/>
          <p:cNvSpPr txBox="1">
            <a:spLocks/>
          </p:cNvSpPr>
          <p:nvPr/>
        </p:nvSpPr>
        <p:spPr>
          <a:xfrm>
            <a:off x="5456262" y="5301208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 </a:t>
            </a: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stCxn id="18" idx="2"/>
            <a:endCxn id="15" idx="0"/>
          </p:cNvCxnSpPr>
          <p:nvPr/>
        </p:nvCxnSpPr>
        <p:spPr>
          <a:xfrm>
            <a:off x="6359840" y="2429941"/>
            <a:ext cx="0" cy="4477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2"/>
            <a:endCxn id="19" idx="0"/>
          </p:cNvCxnSpPr>
          <p:nvPr/>
        </p:nvCxnSpPr>
        <p:spPr>
          <a:xfrm>
            <a:off x="6359840" y="3237768"/>
            <a:ext cx="0" cy="4477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2"/>
            <a:endCxn id="20" idx="0"/>
          </p:cNvCxnSpPr>
          <p:nvPr/>
        </p:nvCxnSpPr>
        <p:spPr>
          <a:xfrm>
            <a:off x="6359840" y="4045595"/>
            <a:ext cx="0" cy="4477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" idx="2"/>
            <a:endCxn id="21" idx="0"/>
          </p:cNvCxnSpPr>
          <p:nvPr/>
        </p:nvCxnSpPr>
        <p:spPr>
          <a:xfrm flipH="1">
            <a:off x="6356262" y="4853422"/>
            <a:ext cx="3578" cy="4477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hape 111"/>
          <p:cNvSpPr txBox="1">
            <a:spLocks/>
          </p:cNvSpPr>
          <p:nvPr/>
        </p:nvSpPr>
        <p:spPr>
          <a:xfrm>
            <a:off x="7688710" y="4493382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PCA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차원축소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Shape 111"/>
          <p:cNvSpPr txBox="1">
            <a:spLocks/>
          </p:cNvSpPr>
          <p:nvPr/>
        </p:nvSpPr>
        <p:spPr>
          <a:xfrm>
            <a:off x="7688710" y="5301208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Hierarchy Clustering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4" name="직선 연결선 33"/>
          <p:cNvCxnSpPr>
            <a:stCxn id="20" idx="3"/>
            <a:endCxn id="31" idx="1"/>
          </p:cNvCxnSpPr>
          <p:nvPr/>
        </p:nvCxnSpPr>
        <p:spPr>
          <a:xfrm>
            <a:off x="7259840" y="4673402"/>
            <a:ext cx="4288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3"/>
            <a:endCxn id="32" idx="1"/>
          </p:cNvCxnSpPr>
          <p:nvPr/>
        </p:nvCxnSpPr>
        <p:spPr>
          <a:xfrm>
            <a:off x="7256262" y="5481228"/>
            <a:ext cx="4324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1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 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878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37293" y="1124744"/>
            <a:ext cx="30027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데이터 파악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자동차 사고 예시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88752"/>
              </p:ext>
            </p:extLst>
          </p:nvPr>
        </p:nvGraphicFramePr>
        <p:xfrm>
          <a:off x="1569532" y="2564904"/>
          <a:ext cx="6911066" cy="38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522"/>
                <a:gridCol w="850148"/>
                <a:gridCol w="850148"/>
                <a:gridCol w="850148"/>
                <a:gridCol w="897775"/>
                <a:gridCol w="897775"/>
                <a:gridCol w="897775"/>
                <a:gridCol w="897775"/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청구번호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계약만기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잔여개월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청구금액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연령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보험금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지급건수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보험사고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건수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보험사기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5000</a:t>
                      </a:r>
                      <a:r>
                        <a:rPr lang="ko-KR" altLang="en-US" sz="1200" dirty="0" smtClean="0"/>
                        <a:t>만원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35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허위사고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34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300</a:t>
                      </a:r>
                      <a:r>
                        <a:rPr lang="ko-KR" altLang="en-US" sz="1200" dirty="0" smtClean="0"/>
                        <a:t>만원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1000</a:t>
                      </a:r>
                      <a:r>
                        <a:rPr lang="ko-KR" altLang="en-US" sz="1200" dirty="0" smtClean="0"/>
                        <a:t>만원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병원비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과장청구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2000</a:t>
                      </a:r>
                      <a:r>
                        <a:rPr lang="ko-KR" altLang="en-US" sz="1200" dirty="0" smtClean="0"/>
                        <a:t>만원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가피공모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400</a:t>
                      </a:r>
                      <a:r>
                        <a:rPr lang="ko-KR" altLang="en-US" sz="1200" dirty="0" smtClean="0"/>
                        <a:t>만원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65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75742" y="1628800"/>
            <a:ext cx="8640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청구일련번호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계약정보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재해자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인적정보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재해자 이력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보험사기 여부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종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215902" y="2060848"/>
            <a:ext cx="3888432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656062" y="2113111"/>
            <a:ext cx="1051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독립변수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(X)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320358" y="2060848"/>
            <a:ext cx="2088232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536382" y="2132856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종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속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(Y)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03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 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878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15702" y="1124744"/>
            <a:ext cx="24320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사기 유형별 데이터 수집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857"/>
              </p:ext>
            </p:extLst>
          </p:nvPr>
        </p:nvGraphicFramePr>
        <p:xfrm>
          <a:off x="1497524" y="2204864"/>
          <a:ext cx="6911066" cy="38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522"/>
                <a:gridCol w="850148"/>
                <a:gridCol w="850148"/>
                <a:gridCol w="850148"/>
                <a:gridCol w="897775"/>
                <a:gridCol w="897775"/>
                <a:gridCol w="897775"/>
                <a:gridCol w="897775"/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청구번호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계약만기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잔여개월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청구금액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연령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보험금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지급건수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보험사고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건수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보험사기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5000</a:t>
                      </a:r>
                      <a:r>
                        <a:rPr lang="ko-KR" altLang="en-US" sz="1200" dirty="0" smtClean="0"/>
                        <a:t>만원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35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허위사고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34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300</a:t>
                      </a:r>
                      <a:r>
                        <a:rPr lang="ko-KR" altLang="en-US" sz="1200" dirty="0" smtClean="0"/>
                        <a:t>만원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1000</a:t>
                      </a:r>
                      <a:r>
                        <a:rPr lang="ko-KR" altLang="en-US" sz="1200" dirty="0" smtClean="0"/>
                        <a:t>만원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병원비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과장청구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2000</a:t>
                      </a:r>
                      <a:r>
                        <a:rPr lang="ko-KR" altLang="en-US" sz="1200" dirty="0" smtClean="0"/>
                        <a:t>만원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가피공모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400</a:t>
                      </a:r>
                      <a:r>
                        <a:rPr lang="ko-KR" altLang="en-US" sz="1200" dirty="0" smtClean="0"/>
                        <a:t>만원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65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495822" y="2780496"/>
            <a:ext cx="69127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95822" y="3933056"/>
            <a:ext cx="69127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5822" y="4509120"/>
            <a:ext cx="69127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1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 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878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7710" y="1124744"/>
            <a:ext cx="28809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사기유형별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계산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허위사고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42784"/>
              </p:ext>
            </p:extLst>
          </p:nvPr>
        </p:nvGraphicFramePr>
        <p:xfrm>
          <a:off x="1135782" y="2204864"/>
          <a:ext cx="6911066" cy="331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522"/>
                <a:gridCol w="850148"/>
                <a:gridCol w="850148"/>
                <a:gridCol w="850148"/>
                <a:gridCol w="897775"/>
                <a:gridCol w="897775"/>
                <a:gridCol w="897775"/>
                <a:gridCol w="897775"/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청구번호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계약만기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잔여개월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청구금액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연령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보험금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지급건수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보험사고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건수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보험사기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5000</a:t>
                      </a:r>
                      <a:r>
                        <a:rPr lang="ko-KR" altLang="en-US" sz="1200" dirty="0" smtClean="0"/>
                        <a:t>만원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35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허위사고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3000</a:t>
                      </a:r>
                      <a:r>
                        <a:rPr lang="ko-KR" altLang="en-US" sz="1200" dirty="0" smtClean="0"/>
                        <a:t>만원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45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허위사고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</a:t>
                      </a:r>
                      <a:r>
                        <a:rPr lang="ko-KR" altLang="en-US" sz="1200" dirty="0" smtClean="0"/>
                        <a:t>만원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22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허위사고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44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4000</a:t>
                      </a:r>
                      <a:r>
                        <a:rPr lang="ko-KR" altLang="en-US" sz="1200" dirty="0" smtClean="0"/>
                        <a:t>만원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65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허위사고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5742" y="1628800"/>
            <a:ext cx="8640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 별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 계산하여 사기유형 별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벡터를 생성함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70157"/>
              </p:ext>
            </p:extLst>
          </p:nvPr>
        </p:nvGraphicFramePr>
        <p:xfrm>
          <a:off x="1126928" y="5877336"/>
          <a:ext cx="5965664" cy="5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522"/>
                <a:gridCol w="850148"/>
                <a:gridCol w="850148"/>
                <a:gridCol w="850148"/>
                <a:gridCol w="850148"/>
                <a:gridCol w="897775"/>
                <a:gridCol w="897775"/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IV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1.451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1.437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0.077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1.219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0.984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>
            <a:hlinkClick r:id="rId2" action="ppaction://hlinksldjump"/>
          </p:cNvPr>
          <p:cNvSpPr/>
          <p:nvPr/>
        </p:nvSpPr>
        <p:spPr>
          <a:xfrm>
            <a:off x="8336582" y="1124744"/>
            <a:ext cx="936104" cy="331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WOE, IV </a:t>
            </a:r>
            <a:r>
              <a:rPr lang="ko-KR" altLang="en-US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계산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69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 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878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7710" y="1124744"/>
            <a:ext cx="2425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사기유형별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계산 결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742" y="1628800"/>
            <a:ext cx="8640960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사기유형이 하나의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벡터로 표현됨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89771"/>
              </p:ext>
            </p:extLst>
          </p:nvPr>
        </p:nvGraphicFramePr>
        <p:xfrm>
          <a:off x="271686" y="2204864"/>
          <a:ext cx="9396000" cy="38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000"/>
                <a:gridCol w="1044000"/>
                <a:gridCol w="1044000"/>
                <a:gridCol w="1044000"/>
                <a:gridCol w="1044000"/>
                <a:gridCol w="1044000"/>
                <a:gridCol w="1044000"/>
                <a:gridCol w="1044000"/>
                <a:gridCol w="1044000"/>
              </a:tblGrid>
              <a:tr h="648000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사고차량 </a:t>
                      </a:r>
                      <a:endParaRPr lang="en-US" altLang="ko-KR" sz="12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</a:rPr>
                        <a:t>바꿔치기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운전자 </a:t>
                      </a:r>
                      <a:endParaRPr lang="en-US" altLang="ko-KR" sz="12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</a:rPr>
                        <a:t>바꿔치기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허위사고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고의사고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가피공모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음주무면허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병원비 </a:t>
                      </a:r>
                      <a:endParaRPr lang="en-US" altLang="ko-KR" sz="12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과장청구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수리비 </a:t>
                      </a:r>
                      <a:endParaRPr lang="en-US" altLang="ko-KR" sz="12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과장청구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계약만기 </a:t>
                      </a:r>
                      <a:endParaRPr lang="en-US" altLang="ko-KR" sz="12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</a:rPr>
                        <a:t>잔여개월수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0.753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1.451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1.451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0.679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0.538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0.437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청구금액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0.623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1.604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연령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0.251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0.077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1.142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보험금 지급건수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1.219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1.204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1.423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0.562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1.805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1.569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보험사고 건수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1.474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0.984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1.051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1.459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1.301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1.784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1.74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368030" y="2204864"/>
            <a:ext cx="1152128" cy="388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2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71686" y="692696"/>
            <a:ext cx="9109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fontAlgn="auto" latinLnBrk="0">
              <a:lnSpc>
                <a:spcPct val="150000"/>
              </a:lnSpc>
              <a:spcAft>
                <a:spcPts val="0"/>
              </a:spcAft>
            </a:pPr>
            <a:r>
              <a:rPr kumimoji="0" lang="en-US" altLang="ko-KR" sz="16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PCA </a:t>
            </a: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kumimoji="0" lang="en-US" altLang="ko-KR" sz="16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Principal Component </a:t>
            </a: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Analysis)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란</a:t>
            </a: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endParaRPr kumimoji="0" lang="en-US" altLang="ko-KR" sz="16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fontAlgn="auto" latinLnBrk="0">
              <a:lnSpc>
                <a:spcPct val="150000"/>
              </a:lnSpc>
              <a:spcAft>
                <a:spcPts val="0"/>
              </a:spcAft>
            </a:pPr>
            <a:r>
              <a:rPr kumimoji="0" lang="ko-KR" altLang="en-US" sz="16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분산을 최대로 하는 방향</a:t>
            </a:r>
            <a:r>
              <a:rPr kumimoji="0" lang="en-US" altLang="ko-KR" sz="16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kumimoji="0" lang="ko-KR" altLang="en-US" sz="16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변량</a:t>
            </a:r>
            <a:r>
              <a:rPr kumimoji="0" lang="en-US" altLang="ko-KR" sz="16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kumimoji="0" lang="ko-KR" altLang="en-US" sz="16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찾은 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</a:t>
            </a:r>
            <a:r>
              <a:rPr kumimoji="0" lang="en-US" altLang="ko-KR" sz="16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ko-KR" altLang="en-US" sz="1600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데이터를 </a:t>
            </a:r>
            <a:r>
              <a:rPr kumimoji="0" lang="ko-KR" altLang="en-US" sz="1600" u="sng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축약</a:t>
            </a:r>
            <a:r>
              <a:rPr kumimoji="0" lang="ko-KR" altLang="en-US" sz="16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하여 </a:t>
            </a:r>
            <a:r>
              <a:rPr kumimoji="0" lang="ko-KR" altLang="en-US" sz="1600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특성을 </a:t>
            </a:r>
            <a:r>
              <a:rPr kumimoji="0" lang="ko-KR" altLang="en-US" sz="1600" u="sng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보다 보기 쉽게 표현</a:t>
            </a:r>
            <a:r>
              <a:rPr kumimoji="0" lang="ko-KR" altLang="en-US" sz="16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 주는 분석</a:t>
            </a: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7116201" y="277237"/>
            <a:ext cx="2515162" cy="307777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 contourW="1270"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 spc="-5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 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PCA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74795" y="1536065"/>
            <a:ext cx="4392453" cy="308759"/>
            <a:chOff x="274795" y="1361088"/>
            <a:chExt cx="3321191" cy="308759"/>
          </a:xfrm>
        </p:grpSpPr>
        <p:sp>
          <p:nvSpPr>
            <p:cNvPr id="15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ko-KR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PCA </a:t>
              </a:r>
              <a:r>
                <a:rPr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를 사용한 이유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16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sp>
        <p:nvSpPr>
          <p:cNvPr id="17" name="직사각형 8"/>
          <p:cNvSpPr>
            <a:spLocks noChangeArrowheads="1"/>
          </p:cNvSpPr>
          <p:nvPr/>
        </p:nvSpPr>
        <p:spPr bwMode="auto">
          <a:xfrm>
            <a:off x="273050" y="1883660"/>
            <a:ext cx="4394198" cy="4425065"/>
          </a:xfrm>
          <a:prstGeom prst="rect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238910" y="1536065"/>
            <a:ext cx="4392453" cy="308759"/>
            <a:chOff x="274795" y="1361088"/>
            <a:chExt cx="3321191" cy="308759"/>
          </a:xfrm>
        </p:grpSpPr>
        <p:sp>
          <p:nvSpPr>
            <p:cNvPr id="38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ko-KR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PCA 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알고리즘 개요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39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sp>
        <p:nvSpPr>
          <p:cNvPr id="40" name="직사각형 8"/>
          <p:cNvSpPr>
            <a:spLocks noChangeArrowheads="1"/>
          </p:cNvSpPr>
          <p:nvPr/>
        </p:nvSpPr>
        <p:spPr bwMode="auto">
          <a:xfrm>
            <a:off x="5237165" y="1883660"/>
            <a:ext cx="4394198" cy="4425065"/>
          </a:xfrm>
          <a:prstGeom prst="rect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6" name="TextBox 126"/>
          <p:cNvSpPr txBox="1">
            <a:spLocks noChangeArrowheads="1"/>
          </p:cNvSpPr>
          <p:nvPr/>
        </p:nvSpPr>
        <p:spPr bwMode="auto">
          <a:xfrm>
            <a:off x="5253931" y="1844824"/>
            <a:ext cx="4387848" cy="450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36000" rIns="54000" bIns="36000" anchor="t">
            <a:spAutoFit/>
          </a:bodyPr>
          <a:lstStyle/>
          <a:p>
            <a:pPr latinLnBrk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데이터를 어떻게 표현해야 하는가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?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되도록 </a:t>
            </a:r>
            <a:r>
              <a:rPr lang="ko-KR" altLang="en-US" sz="1200" u="sng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적은 수의 변수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로 </a:t>
            </a:r>
            <a:r>
              <a:rPr lang="ko-KR" altLang="en-US" sz="1200" u="sng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최대한 많은 양의 정보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를 표현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변수 간 상관도가 적어야 함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키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-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몸무게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&lt;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키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-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성별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)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위의 성질을 가지는 변수를 생성해서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그 변수에 데이터를 저장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데이터 축약의 특성을 수학적으로 표현한다면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,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1)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분산이 가장 큰 방향으로 새로운 변수를 생성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2)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새로 만들어진 변수와 직교하는 변수 중에서 분산이 가장 큰 방향으로 새로운 변수를 생성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3) 2)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의 과정을 반복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데이터 축약의 결과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( n &lt; m, x &lt;100)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원래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m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개의 변수로 데이터의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100%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정보를 표현했다면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,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- PCA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를 통해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n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개의 변수로 데이터의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x %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정보를 표현할 수 있음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분산이 큰 변수부터 선택을 한다면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적은 수의 변수로 최대한 많은 양의 정보를 표현할 수 있음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147" name="TextBox 126"/>
          <p:cNvSpPr txBox="1">
            <a:spLocks noChangeArrowheads="1"/>
          </p:cNvSpPr>
          <p:nvPr/>
        </p:nvSpPr>
        <p:spPr bwMode="auto">
          <a:xfrm>
            <a:off x="271686" y="1886691"/>
            <a:ext cx="4387848" cy="228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36000" rIns="54000" bIns="36000" anchor="t">
            <a:spAutoFit/>
          </a:bodyPr>
          <a:lstStyle/>
          <a:p>
            <a:pPr latinLnBrk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데이터 처리 속도 향상</a:t>
            </a:r>
            <a:endParaRPr lang="en-US" altLang="ko-KR" sz="12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실제 분석한 데이터의 양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: 500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여만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건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+ 500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여개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변수 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행렬로 변환 시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: 500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만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X 500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행렬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데이터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시각</a:t>
            </a:r>
            <a:r>
              <a:rPr lang="ko-KR" altLang="en-US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화</a:t>
            </a:r>
            <a:endParaRPr lang="en-US" altLang="ko-KR" sz="12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- 3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차원부터 시각화가 용이하지 않음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- 2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차원 시각화를 위해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차원 축소 후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2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차원 시각화 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71686" y="807095"/>
            <a:ext cx="9109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fontAlgn="auto" latinLnBrk="0">
              <a:lnSpc>
                <a:spcPct val="150000"/>
              </a:lnSpc>
              <a:spcAft>
                <a:spcPts val="0"/>
              </a:spcAft>
            </a:pP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PCA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이용하여</a:t>
            </a: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5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차원의 벡터를 </a:t>
            </a: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차원으로 축소 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 시각화</a:t>
            </a:r>
            <a:endParaRPr kumimoji="0" lang="ko-KR" altLang="en-US" sz="16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7116201" y="277237"/>
            <a:ext cx="2515162" cy="307777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 contourW="1270"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 spc="-5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 </a:t>
            </a:r>
            <a:r>
              <a:rPr lang="ko-KR" altLang="en-US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PCA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74795" y="1536065"/>
            <a:ext cx="4392453" cy="308759"/>
            <a:chOff x="274795" y="1361088"/>
            <a:chExt cx="3321191" cy="308759"/>
          </a:xfrm>
        </p:grpSpPr>
        <p:sp>
          <p:nvSpPr>
            <p:cNvPr id="15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ko-KR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PCA 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결과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16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grpSp>
        <p:nvGrpSpPr>
          <p:cNvPr id="37" name="그룹 36"/>
          <p:cNvGrpSpPr/>
          <p:nvPr/>
        </p:nvGrpSpPr>
        <p:grpSpPr>
          <a:xfrm>
            <a:off x="5238910" y="1536065"/>
            <a:ext cx="4392453" cy="308759"/>
            <a:chOff x="274795" y="1361088"/>
            <a:chExt cx="3321191" cy="308759"/>
          </a:xfrm>
        </p:grpSpPr>
        <p:sp>
          <p:nvSpPr>
            <p:cNvPr id="38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ko-KR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PCA 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적용 결과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39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93319"/>
              </p:ext>
            </p:extLst>
          </p:nvPr>
        </p:nvGraphicFramePr>
        <p:xfrm>
          <a:off x="274797" y="2283144"/>
          <a:ext cx="4392450" cy="4025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075"/>
                <a:gridCol w="732075"/>
                <a:gridCol w="732075"/>
                <a:gridCol w="732075"/>
                <a:gridCol w="732075"/>
                <a:gridCol w="732075"/>
              </a:tblGrid>
              <a:tr h="67093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09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계약만기 </a:t>
                      </a:r>
                      <a:r>
                        <a:rPr lang="ko-KR" altLang="en-US" sz="1100" u="none" strike="noStrike" dirty="0" err="1" smtClean="0">
                          <a:effectLst/>
                        </a:rPr>
                        <a:t>잔여개월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0.409112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-0.61507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0.184679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0.556802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-0.33194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709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청구금액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0.779188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0.057082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-0.55813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-0.22798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0.161621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709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연령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-0.38091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-0.24165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-0.68013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-0.10071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-0.56904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709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보험금 </a:t>
                      </a:r>
                      <a:endParaRPr lang="en-US" altLang="ko-KR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지급건수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0.275883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0.540226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0.284343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-0.13543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-0.72997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709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보험사고 건수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-0.06552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0.517877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-0.33311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0.780711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0.083899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38" name="TextBox 126"/>
          <p:cNvSpPr txBox="1">
            <a:spLocks noChangeArrowheads="1"/>
          </p:cNvSpPr>
          <p:nvPr/>
        </p:nvSpPr>
        <p:spPr bwMode="auto">
          <a:xfrm>
            <a:off x="5240238" y="1916832"/>
            <a:ext cx="4387848" cy="29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36000" rIns="54000" bIns="36000" anchor="t">
            <a:spAutoFit/>
          </a:bodyPr>
          <a:lstStyle/>
          <a:p>
            <a:pPr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새로 생성된 변수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PC1, PC2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로 데이터를 나타낸 결과</a:t>
            </a:r>
            <a:endParaRPr lang="en-US" altLang="ko-KR" sz="12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260" y="2229240"/>
            <a:ext cx="4271458" cy="42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863091" y="5661248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허위사고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480598" y="5847075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고의사고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8408590" y="2564904"/>
            <a:ext cx="10999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병원비 과장청구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824013" y="2996952"/>
            <a:ext cx="10999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수리비 과장청구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824414" y="4869160"/>
            <a:ext cx="1225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사고차량 </a:t>
            </a:r>
            <a:r>
              <a:rPr lang="ko-KR" altLang="en-US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바꿔치기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608390" y="3933056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가피공모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392366" y="3068960"/>
            <a:ext cx="10999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운전자 </a:t>
            </a:r>
            <a:r>
              <a:rPr lang="ko-KR" altLang="en-US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바꿔치기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744294" y="5746660"/>
            <a:ext cx="8098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음주무면허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TextBox 126"/>
          <p:cNvSpPr txBox="1">
            <a:spLocks noChangeArrowheads="1"/>
          </p:cNvSpPr>
          <p:nvPr/>
        </p:nvSpPr>
        <p:spPr bwMode="auto">
          <a:xfrm>
            <a:off x="271686" y="1934938"/>
            <a:ext cx="4387848" cy="29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36000" rIns="54000" bIns="36000" anchor="t">
            <a:spAutoFit/>
          </a:bodyPr>
          <a:lstStyle/>
          <a:p>
            <a:pPr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새로 생성된 변수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(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PC1, PC2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로 정보의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88.7%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를 표현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)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71686" y="735087"/>
            <a:ext cx="9109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285750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개체간의 </a:t>
            </a:r>
            <a:r>
              <a:rPr kumimoji="0" lang="ko-KR" altLang="en-US" sz="1600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벡터 공간 상 거리를 계산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하여 </a:t>
            </a:r>
            <a:r>
              <a:rPr kumimoji="0" lang="ko-KR" altLang="en-US" sz="1600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거리가 가까운 개체끼리 그룹화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하여 군집화</a:t>
            </a:r>
            <a:endParaRPr kumimoji="0" lang="en-US" altLang="ko-KR" sz="16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총 </a:t>
            </a: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개의 </a:t>
            </a:r>
            <a:r>
              <a:rPr kumimoji="0" lang="ko-KR" altLang="en-US" sz="16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사기유형군으로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군집화 </a:t>
            </a: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4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개의 모델</a:t>
            </a:r>
            <a:endParaRPr kumimoji="0" lang="ko-KR" altLang="en-US" sz="16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7116201" y="277237"/>
            <a:ext cx="2515162" cy="307777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 contourW="1270"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 spc="-5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 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Hierarchy-Clustering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74795" y="1536065"/>
            <a:ext cx="4392453" cy="308759"/>
            <a:chOff x="274795" y="1361088"/>
            <a:chExt cx="3321191" cy="308759"/>
          </a:xfrm>
        </p:grpSpPr>
        <p:sp>
          <p:nvSpPr>
            <p:cNvPr id="15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ko-KR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Hierarchy Clustering 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개요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16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sp>
        <p:nvSpPr>
          <p:cNvPr id="17" name="직사각형 8"/>
          <p:cNvSpPr>
            <a:spLocks noChangeArrowheads="1"/>
          </p:cNvSpPr>
          <p:nvPr/>
        </p:nvSpPr>
        <p:spPr bwMode="auto">
          <a:xfrm>
            <a:off x="273050" y="1883660"/>
            <a:ext cx="4394198" cy="4425065"/>
          </a:xfrm>
          <a:prstGeom prst="rect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238910" y="1536065"/>
            <a:ext cx="4392453" cy="308759"/>
            <a:chOff x="274795" y="1361088"/>
            <a:chExt cx="3321191" cy="308759"/>
          </a:xfrm>
        </p:grpSpPr>
        <p:sp>
          <p:nvSpPr>
            <p:cNvPr id="38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Hierarchy Clustering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적용 결과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39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sp>
        <p:nvSpPr>
          <p:cNvPr id="40" name="직사각형 8"/>
          <p:cNvSpPr>
            <a:spLocks noChangeArrowheads="1"/>
          </p:cNvSpPr>
          <p:nvPr/>
        </p:nvSpPr>
        <p:spPr bwMode="auto">
          <a:xfrm>
            <a:off x="5237165" y="1883660"/>
            <a:ext cx="4394198" cy="4425065"/>
          </a:xfrm>
          <a:prstGeom prst="rect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6" name="TextBox 126"/>
          <p:cNvSpPr txBox="1">
            <a:spLocks noChangeArrowheads="1"/>
          </p:cNvSpPr>
          <p:nvPr/>
        </p:nvSpPr>
        <p:spPr bwMode="auto">
          <a:xfrm>
            <a:off x="271686" y="1844824"/>
            <a:ext cx="4387848" cy="339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36000" rIns="54000" bIns="36000" anchor="t">
            <a:spAutoFit/>
          </a:bodyPr>
          <a:lstStyle/>
          <a:p>
            <a:pPr latinLnBrk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어떤 개체들끼리 그룹으로 묶어야 할까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?</a:t>
            </a:r>
            <a:endParaRPr lang="en-US" altLang="ko-KR" sz="12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유사한 특성을 가진 개체끼리 그룹화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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클러스터링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변수에 저장된 값이란 각 특성을 나타내는 값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변수에 저장된 값의 차이가 적은 개체들끼리 그룹화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개체간의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유사도를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수학적으로 표현하면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,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1)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각 개체 간 벡터 공간 상 위치는 개체의 특성을 나타냄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2)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개체들간의 벡터 공간 상 거리는 개체간의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유사도를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나타냄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3)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벡터 공간 상 거리를 계산하여 유사한 개체끼리 그룹화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개체간 유사도 계산 방법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</a:t>
            </a:r>
          </a:p>
        </p:txBody>
      </p:sp>
      <p:sp>
        <p:nvSpPr>
          <p:cNvPr id="137" name="TextBox 126"/>
          <p:cNvSpPr txBox="1">
            <a:spLocks noChangeArrowheads="1"/>
          </p:cNvSpPr>
          <p:nvPr/>
        </p:nvSpPr>
        <p:spPr bwMode="auto">
          <a:xfrm>
            <a:off x="5240238" y="1988840"/>
            <a:ext cx="4387848" cy="7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36000" rIns="54000" bIns="36000" anchor="t">
            <a:spAutoFit/>
          </a:bodyPr>
          <a:lstStyle/>
          <a:p>
            <a:pPr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Dendrogram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결과</a:t>
            </a:r>
            <a:endParaRPr lang="en-US" altLang="ko-KR" sz="12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벡터공간 상 거리에 따라 개체 간 그룹화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유사한 사기유형끼리 동일그룹으로 분류가 됨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20" y="4941168"/>
            <a:ext cx="3980830" cy="133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6" b="15424"/>
          <a:stretch/>
        </p:blipFill>
        <p:spPr bwMode="auto">
          <a:xfrm>
            <a:off x="5299342" y="2995970"/>
            <a:ext cx="4261376" cy="316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7544494" y="5841412"/>
            <a:ext cx="41229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허위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사고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40438" y="5842138"/>
            <a:ext cx="41229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고의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사고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04487" y="5877272"/>
            <a:ext cx="63991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병원비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과장청구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64422" y="5877272"/>
            <a:ext cx="63992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수리비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과장청구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12646" y="5765194"/>
            <a:ext cx="63991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사고차량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바꿔치기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39452" y="5415027"/>
            <a:ext cx="40908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가피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공모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293428" y="5765194"/>
            <a:ext cx="63991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운전자 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바꿔치기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88464" y="3465148"/>
            <a:ext cx="52610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음주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무면허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 rot="16200000">
            <a:off x="4903764" y="4278902"/>
            <a:ext cx="966931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벡터공간 상 거리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088139" y="5158933"/>
            <a:ext cx="1253360" cy="1222395"/>
          </a:xfrm>
          <a:prstGeom prst="ellipse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06859" y="6063100"/>
            <a:ext cx="825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사고조작</a:t>
            </a:r>
            <a:endParaRPr lang="ko-KR" altLang="en-US" sz="14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062267" y="5641503"/>
            <a:ext cx="893320" cy="774079"/>
          </a:xfrm>
          <a:prstGeom prst="ellipse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51531" y="6289575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고의사고</a:t>
            </a:r>
            <a:endParaRPr lang="ko-KR" altLang="en-US" sz="14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11371" y="5661248"/>
            <a:ext cx="893320" cy="774079"/>
          </a:xfrm>
          <a:prstGeom prst="ellipse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7395" y="6415582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과장청구</a:t>
            </a:r>
            <a:endParaRPr lang="ko-KR" altLang="en-US" sz="14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645391" y="3455895"/>
            <a:ext cx="603188" cy="452096"/>
          </a:xfrm>
          <a:prstGeom prst="ellipse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16531" y="3835982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음주무면허</a:t>
            </a:r>
            <a:endParaRPr lang="ko-KR" altLang="en-US" sz="14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736389" y="2276872"/>
            <a:ext cx="4851282" cy="24006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개요</a:t>
            </a:r>
            <a:endParaRPr kumimoji="0" lang="en-US" altLang="ko-KR" sz="20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분석 프로세스</a:t>
            </a:r>
            <a:endParaRPr lang="en-US" altLang="ko-KR" sz="20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2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sz="2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</a:t>
            </a:r>
            <a:r>
              <a:rPr lang="ko-KR" altLang="en-US" sz="2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구현 사례</a:t>
            </a:r>
            <a:endParaRPr lang="en-US" altLang="ko-KR" sz="20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2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 구현 </a:t>
            </a:r>
            <a:r>
              <a:rPr lang="ko-KR" altLang="en-US" sz="2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사례 </a:t>
            </a:r>
            <a:endParaRPr lang="en-US" altLang="ko-KR" sz="20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2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시사</a:t>
            </a:r>
            <a:r>
              <a:rPr kumimoji="0" lang="ko-KR" altLang="en-US" sz="20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</a:t>
            </a:r>
            <a:endParaRPr kumimoji="0" lang="en-US" altLang="ko-KR" sz="20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6772" y="1484784"/>
            <a:ext cx="345467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400" b="1" spc="-1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 차</a:t>
            </a:r>
            <a:r>
              <a:rPr lang="en-US" altLang="ko-KR" sz="3400" b="1" spc="-1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3400" b="1" spc="-150" dirty="0">
              <a:solidFill>
                <a:srgbClr val="3F3E37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783375" y="2203122"/>
            <a:ext cx="382501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3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Shape 111"/>
          <p:cNvSpPr txBox="1">
            <a:spLocks/>
          </p:cNvSpPr>
          <p:nvPr/>
        </p:nvSpPr>
        <p:spPr>
          <a:xfrm>
            <a:off x="703734" y="5085183"/>
            <a:ext cx="1152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재해자 </a:t>
            </a: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인적정보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Shape 111"/>
          <p:cNvSpPr txBox="1">
            <a:spLocks/>
          </p:cNvSpPr>
          <p:nvPr/>
        </p:nvSpPr>
        <p:spPr>
          <a:xfrm>
            <a:off x="703734" y="4428058"/>
            <a:ext cx="1152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계약 정보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Shape 111"/>
          <p:cNvSpPr txBox="1">
            <a:spLocks/>
          </p:cNvSpPr>
          <p:nvPr/>
        </p:nvSpPr>
        <p:spPr>
          <a:xfrm>
            <a:off x="703734" y="3789039"/>
            <a:ext cx="1152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사고 정보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703734" y="3356991"/>
            <a:ext cx="108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55459" y="3009145"/>
            <a:ext cx="976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독립변수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Shape 111"/>
          <p:cNvSpPr txBox="1">
            <a:spLocks/>
          </p:cNvSpPr>
          <p:nvPr/>
        </p:nvSpPr>
        <p:spPr>
          <a:xfrm>
            <a:off x="703734" y="5733255"/>
            <a:ext cx="1152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재해자 이력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512166" y="3353850"/>
            <a:ext cx="108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645644" y="300600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예측모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델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8615681" y="3353850"/>
            <a:ext cx="108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671413" y="3006004"/>
            <a:ext cx="968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종속변수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Shape 111"/>
          <p:cNvSpPr txBox="1">
            <a:spLocks/>
          </p:cNvSpPr>
          <p:nvPr/>
        </p:nvSpPr>
        <p:spPr>
          <a:xfrm>
            <a:off x="3512166" y="3789039"/>
            <a:ext cx="1080000" cy="639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모델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629644" y="3353434"/>
            <a:ext cx="108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709704" y="3005588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종속변수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Y’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Shape 111"/>
          <p:cNvSpPr txBox="1">
            <a:spLocks/>
          </p:cNvSpPr>
          <p:nvPr/>
        </p:nvSpPr>
        <p:spPr>
          <a:xfrm>
            <a:off x="8624734" y="4743249"/>
            <a:ext cx="108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여부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Shape 111"/>
          <p:cNvSpPr txBox="1">
            <a:spLocks/>
          </p:cNvSpPr>
          <p:nvPr/>
        </p:nvSpPr>
        <p:spPr>
          <a:xfrm>
            <a:off x="7171705" y="2042444"/>
            <a:ext cx="1092669" cy="594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 결과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Shape 111"/>
          <p:cNvSpPr txBox="1">
            <a:spLocks/>
          </p:cNvSpPr>
          <p:nvPr/>
        </p:nvSpPr>
        <p:spPr>
          <a:xfrm>
            <a:off x="8396041" y="2042443"/>
            <a:ext cx="1092669" cy="594467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Shape 111"/>
          <p:cNvSpPr txBox="1">
            <a:spLocks/>
          </p:cNvSpPr>
          <p:nvPr/>
        </p:nvSpPr>
        <p:spPr>
          <a:xfrm>
            <a:off x="3512166" y="4608078"/>
            <a:ext cx="1080000" cy="639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모델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Shape 111"/>
          <p:cNvSpPr txBox="1">
            <a:spLocks/>
          </p:cNvSpPr>
          <p:nvPr/>
        </p:nvSpPr>
        <p:spPr>
          <a:xfrm>
            <a:off x="3512166" y="5454276"/>
            <a:ext cx="1080000" cy="639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모델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Shape 111"/>
          <p:cNvSpPr txBox="1">
            <a:spLocks/>
          </p:cNvSpPr>
          <p:nvPr/>
        </p:nvSpPr>
        <p:spPr>
          <a:xfrm>
            <a:off x="5640211" y="3789039"/>
            <a:ext cx="1080000" cy="639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사기유형군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여부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Shape 111"/>
          <p:cNvSpPr txBox="1">
            <a:spLocks/>
          </p:cNvSpPr>
          <p:nvPr/>
        </p:nvSpPr>
        <p:spPr>
          <a:xfrm>
            <a:off x="5640211" y="4608078"/>
            <a:ext cx="1080000" cy="639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사기유형군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여부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Shape 111"/>
          <p:cNvSpPr txBox="1">
            <a:spLocks/>
          </p:cNvSpPr>
          <p:nvPr/>
        </p:nvSpPr>
        <p:spPr>
          <a:xfrm>
            <a:off x="5640211" y="5454276"/>
            <a:ext cx="1080000" cy="639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사기유형군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</a:t>
            </a: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여부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stCxn id="33" idx="3"/>
            <a:endCxn id="41" idx="1"/>
          </p:cNvCxnSpPr>
          <p:nvPr/>
        </p:nvCxnSpPr>
        <p:spPr>
          <a:xfrm>
            <a:off x="1855734" y="3969059"/>
            <a:ext cx="1656432" cy="1394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7" idx="3"/>
            <a:endCxn id="41" idx="1"/>
          </p:cNvCxnSpPr>
          <p:nvPr/>
        </p:nvCxnSpPr>
        <p:spPr>
          <a:xfrm flipV="1">
            <a:off x="1855734" y="4108549"/>
            <a:ext cx="1656432" cy="4995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1" idx="3"/>
            <a:endCxn id="41" idx="1"/>
          </p:cNvCxnSpPr>
          <p:nvPr/>
        </p:nvCxnSpPr>
        <p:spPr>
          <a:xfrm flipV="1">
            <a:off x="1855734" y="4108549"/>
            <a:ext cx="1656432" cy="115665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3"/>
            <a:endCxn id="41" idx="1"/>
          </p:cNvCxnSpPr>
          <p:nvPr/>
        </p:nvCxnSpPr>
        <p:spPr>
          <a:xfrm flipV="1">
            <a:off x="1855734" y="4108549"/>
            <a:ext cx="1656432" cy="18047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3" idx="3"/>
            <a:endCxn id="48" idx="1"/>
          </p:cNvCxnSpPr>
          <p:nvPr/>
        </p:nvCxnSpPr>
        <p:spPr>
          <a:xfrm>
            <a:off x="1855734" y="3969059"/>
            <a:ext cx="1656432" cy="9585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05" idx="2"/>
            <a:endCxn id="33" idx="1"/>
          </p:cNvCxnSpPr>
          <p:nvPr/>
        </p:nvCxnSpPr>
        <p:spPr>
          <a:xfrm flipV="1">
            <a:off x="487711" y="3969059"/>
            <a:ext cx="216023" cy="9001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7" idx="3"/>
            <a:endCxn id="48" idx="1"/>
          </p:cNvCxnSpPr>
          <p:nvPr/>
        </p:nvCxnSpPr>
        <p:spPr>
          <a:xfrm>
            <a:off x="1855734" y="4608078"/>
            <a:ext cx="1656432" cy="3195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1" idx="3"/>
            <a:endCxn id="48" idx="1"/>
          </p:cNvCxnSpPr>
          <p:nvPr/>
        </p:nvCxnSpPr>
        <p:spPr>
          <a:xfrm flipV="1">
            <a:off x="1855734" y="4927588"/>
            <a:ext cx="1656432" cy="3376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6" idx="3"/>
            <a:endCxn id="48" idx="1"/>
          </p:cNvCxnSpPr>
          <p:nvPr/>
        </p:nvCxnSpPr>
        <p:spPr>
          <a:xfrm flipV="1">
            <a:off x="1855734" y="4927588"/>
            <a:ext cx="1656432" cy="9856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21" idx="3"/>
            <a:endCxn id="49" idx="1"/>
          </p:cNvCxnSpPr>
          <p:nvPr/>
        </p:nvCxnSpPr>
        <p:spPr>
          <a:xfrm>
            <a:off x="1855734" y="5265203"/>
            <a:ext cx="1656432" cy="5085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36" idx="3"/>
            <a:endCxn id="49" idx="1"/>
          </p:cNvCxnSpPr>
          <p:nvPr/>
        </p:nvCxnSpPr>
        <p:spPr>
          <a:xfrm flipV="1">
            <a:off x="1855734" y="5773786"/>
            <a:ext cx="1656432" cy="1394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1" idx="3"/>
            <a:endCxn id="50" idx="1"/>
          </p:cNvCxnSpPr>
          <p:nvPr/>
        </p:nvCxnSpPr>
        <p:spPr>
          <a:xfrm>
            <a:off x="4592166" y="4108549"/>
            <a:ext cx="10480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8" idx="3"/>
            <a:endCxn id="51" idx="1"/>
          </p:cNvCxnSpPr>
          <p:nvPr/>
        </p:nvCxnSpPr>
        <p:spPr>
          <a:xfrm>
            <a:off x="4592166" y="4927588"/>
            <a:ext cx="10480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9" idx="3"/>
            <a:endCxn id="52" idx="1"/>
          </p:cNvCxnSpPr>
          <p:nvPr/>
        </p:nvCxnSpPr>
        <p:spPr>
          <a:xfrm>
            <a:off x="4592166" y="5773786"/>
            <a:ext cx="10480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5" idx="1"/>
            <a:endCxn id="50" idx="3"/>
          </p:cNvCxnSpPr>
          <p:nvPr/>
        </p:nvCxnSpPr>
        <p:spPr>
          <a:xfrm flipH="1" flipV="1">
            <a:off x="6720211" y="4108549"/>
            <a:ext cx="1904523" cy="8147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5" idx="1"/>
            <a:endCxn id="51" idx="3"/>
          </p:cNvCxnSpPr>
          <p:nvPr/>
        </p:nvCxnSpPr>
        <p:spPr>
          <a:xfrm flipH="1">
            <a:off x="6720211" y="4923269"/>
            <a:ext cx="1904523" cy="431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45" idx="1"/>
            <a:endCxn id="52" idx="3"/>
          </p:cNvCxnSpPr>
          <p:nvPr/>
        </p:nvCxnSpPr>
        <p:spPr>
          <a:xfrm flipH="1">
            <a:off x="6720211" y="4923269"/>
            <a:ext cx="1904523" cy="850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hape 111"/>
          <p:cNvSpPr txBox="1">
            <a:spLocks/>
          </p:cNvSpPr>
          <p:nvPr/>
        </p:nvSpPr>
        <p:spPr>
          <a:xfrm>
            <a:off x="2233648" y="3789038"/>
            <a:ext cx="864040" cy="230425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Shape 111"/>
          <p:cNvSpPr txBox="1">
            <a:spLocks/>
          </p:cNvSpPr>
          <p:nvPr/>
        </p:nvSpPr>
        <p:spPr>
          <a:xfrm>
            <a:off x="6176398" y="2042444"/>
            <a:ext cx="864040" cy="59446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 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즘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Shape 111"/>
          <p:cNvSpPr txBox="1">
            <a:spLocks/>
          </p:cNvSpPr>
          <p:nvPr/>
        </p:nvSpPr>
        <p:spPr>
          <a:xfrm>
            <a:off x="7256462" y="3789039"/>
            <a:ext cx="864040" cy="230425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Shape 111"/>
          <p:cNvSpPr txBox="1">
            <a:spLocks/>
          </p:cNvSpPr>
          <p:nvPr/>
        </p:nvSpPr>
        <p:spPr>
          <a:xfrm>
            <a:off x="4592406" y="4734196"/>
            <a:ext cx="1080000" cy="36004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여부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측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Shape 111"/>
          <p:cNvSpPr txBox="1">
            <a:spLocks/>
          </p:cNvSpPr>
          <p:nvPr/>
        </p:nvSpPr>
        <p:spPr>
          <a:xfrm>
            <a:off x="4592166" y="3933055"/>
            <a:ext cx="1080000" cy="36004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여부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측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Shape 111"/>
          <p:cNvSpPr txBox="1">
            <a:spLocks/>
          </p:cNvSpPr>
          <p:nvPr/>
        </p:nvSpPr>
        <p:spPr>
          <a:xfrm>
            <a:off x="4592286" y="5589239"/>
            <a:ext cx="1080000" cy="36004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여부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측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Shape 111"/>
          <p:cNvSpPr txBox="1">
            <a:spLocks/>
          </p:cNvSpPr>
          <p:nvPr/>
        </p:nvSpPr>
        <p:spPr>
          <a:xfrm rot="16200000">
            <a:off x="-268309" y="4689204"/>
            <a:ext cx="1152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청구건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9" name="직선 화살표 연결선 108"/>
          <p:cNvCxnSpPr>
            <a:stCxn id="105" idx="2"/>
            <a:endCxn id="27" idx="1"/>
          </p:cNvCxnSpPr>
          <p:nvPr/>
        </p:nvCxnSpPr>
        <p:spPr>
          <a:xfrm flipV="1">
            <a:off x="487711" y="4608078"/>
            <a:ext cx="216023" cy="2611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5" idx="2"/>
            <a:endCxn id="21" idx="1"/>
          </p:cNvCxnSpPr>
          <p:nvPr/>
        </p:nvCxnSpPr>
        <p:spPr>
          <a:xfrm>
            <a:off x="487711" y="4869224"/>
            <a:ext cx="216023" cy="39597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05" idx="2"/>
            <a:endCxn id="36" idx="1"/>
          </p:cNvCxnSpPr>
          <p:nvPr/>
        </p:nvCxnSpPr>
        <p:spPr>
          <a:xfrm>
            <a:off x="487711" y="4869224"/>
            <a:ext cx="216023" cy="10440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71686" y="908720"/>
            <a:ext cx="9109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285750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사기유형 </a:t>
            </a:r>
            <a:r>
              <a:rPr kumimoji="0" lang="ko-KR" altLang="en-US" sz="16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클러스터링을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통해 </a:t>
            </a: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n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개의 </a:t>
            </a:r>
            <a:r>
              <a:rPr kumimoji="0" lang="ko-KR" altLang="en-US" sz="16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사기유형군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분류 완료  </a:t>
            </a:r>
            <a:endParaRPr kumimoji="0" lang="en-US" altLang="ko-KR" sz="16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6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사기유형군</a:t>
            </a:r>
            <a:r>
              <a:rPr kumimoji="0" lang="ko-KR" altLang="en-US" sz="16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별로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사기위험 예측모델 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kumimoji="0" lang="ko-KR" altLang="en-US" sz="16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56263" y="3501008"/>
            <a:ext cx="2880320" cy="288032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71253" y="6433591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구현 완료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7870" y="3501008"/>
            <a:ext cx="2880320" cy="2880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512046" y="6435230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003CFA"/>
                </a:solidFill>
              </a:rPr>
              <a:t>모델링 </a:t>
            </a:r>
            <a:r>
              <a:rPr lang="ko-KR" altLang="en-US" sz="1400" b="1" dirty="0" err="1" smtClean="0">
                <a:solidFill>
                  <a:srgbClr val="003CFA"/>
                </a:solidFill>
              </a:rPr>
              <a:t>구현부</a:t>
            </a:r>
            <a:endParaRPr lang="ko-KR" altLang="en-US" sz="1400" b="1" dirty="0">
              <a:solidFill>
                <a:srgbClr val="003C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5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15702" y="1124744"/>
            <a:ext cx="2557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로지스틱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회귀분석 모델링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5702" y="1547207"/>
            <a:ext cx="460851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285750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u="sng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로지스틱</a:t>
            </a:r>
            <a:r>
              <a:rPr kumimoji="0" lang="ko-KR" altLang="en-US" sz="1400" u="sng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회귀분석을 사용한 이유</a:t>
            </a:r>
            <a:endParaRPr kumimoji="0" lang="en-US" altLang="ko-KR" sz="1400" u="sng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로지스틱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회귀분석은 독립변수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종속변수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</a:t>
            </a:r>
            <a:r>
              <a:rPr kumimoji="0" lang="en-US" altLang="ko-KR" sz="14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선형관계를 </a:t>
            </a:r>
            <a:r>
              <a:rPr kumimoji="0" lang="ko-KR" altLang="en-US" sz="14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모델링함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사기율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0.3 X (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연령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+ 0.5 X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보험청구건수</a:t>
            </a:r>
            <a:endParaRPr kumimoji="0" lang="en-US" altLang="ko-KR" sz="14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사기율에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각 변수가 영향을 주는 가중치 확인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u="sng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로지스틱</a:t>
            </a:r>
            <a:r>
              <a:rPr kumimoji="0" lang="ko-KR" altLang="en-US" sz="1400" u="sng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회귀분석에서 주의할 점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endParaRPr kumimoji="0" lang="en-US" altLang="ko-KR" sz="14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독립변수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(X)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간 </a:t>
            </a:r>
            <a:r>
              <a:rPr kumimoji="0" lang="ko-KR" altLang="en-US" sz="14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다중공선성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제거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불필요한 변수 최대한 제거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 간 스케일이 동일하거나 유사해야 함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사기건수와 정상건수 유사하게 해야 함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68230" y="1124744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모델링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프로세스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096222" y="1493837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111"/>
          <p:cNvSpPr txBox="1">
            <a:spLocks/>
          </p:cNvSpPr>
          <p:nvPr/>
        </p:nvSpPr>
        <p:spPr>
          <a:xfrm>
            <a:off x="5459840" y="2831375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별 변수 선택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Shape 111"/>
          <p:cNvSpPr txBox="1">
            <a:spLocks/>
          </p:cNvSpPr>
          <p:nvPr/>
        </p:nvSpPr>
        <p:spPr>
          <a:xfrm>
            <a:off x="5459840" y="2069901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Shape 111"/>
          <p:cNvSpPr txBox="1">
            <a:spLocks/>
          </p:cNvSpPr>
          <p:nvPr/>
        </p:nvSpPr>
        <p:spPr>
          <a:xfrm>
            <a:off x="5459840" y="3592849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정규화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Shape 111"/>
          <p:cNvSpPr txBox="1">
            <a:spLocks/>
          </p:cNvSpPr>
          <p:nvPr/>
        </p:nvSpPr>
        <p:spPr>
          <a:xfrm>
            <a:off x="5459840" y="5115797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사기건 오버샘플링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Shape 111"/>
          <p:cNvSpPr txBox="1">
            <a:spLocks/>
          </p:cNvSpPr>
          <p:nvPr/>
        </p:nvSpPr>
        <p:spPr>
          <a:xfrm>
            <a:off x="5456262" y="5877272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stCxn id="18" idx="2"/>
            <a:endCxn id="15" idx="0"/>
          </p:cNvCxnSpPr>
          <p:nvPr/>
        </p:nvCxnSpPr>
        <p:spPr>
          <a:xfrm>
            <a:off x="6359840" y="2429941"/>
            <a:ext cx="0" cy="4014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2"/>
            <a:endCxn id="19" idx="0"/>
          </p:cNvCxnSpPr>
          <p:nvPr/>
        </p:nvCxnSpPr>
        <p:spPr>
          <a:xfrm>
            <a:off x="6359840" y="3191415"/>
            <a:ext cx="0" cy="4014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2"/>
            <a:endCxn id="38" idx="0"/>
          </p:cNvCxnSpPr>
          <p:nvPr/>
        </p:nvCxnSpPr>
        <p:spPr>
          <a:xfrm flipH="1">
            <a:off x="6356262" y="3952889"/>
            <a:ext cx="3578" cy="4014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" idx="2"/>
            <a:endCxn id="21" idx="0"/>
          </p:cNvCxnSpPr>
          <p:nvPr/>
        </p:nvCxnSpPr>
        <p:spPr>
          <a:xfrm flipH="1">
            <a:off x="6356262" y="5475837"/>
            <a:ext cx="3578" cy="401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hape 111"/>
          <p:cNvSpPr txBox="1">
            <a:spLocks/>
          </p:cNvSpPr>
          <p:nvPr/>
        </p:nvSpPr>
        <p:spPr>
          <a:xfrm>
            <a:off x="7688710" y="5877272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로지스틱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회귀분석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5" name="직선 연결선 34"/>
          <p:cNvCxnSpPr>
            <a:stCxn id="21" idx="3"/>
            <a:endCxn id="32" idx="1"/>
          </p:cNvCxnSpPr>
          <p:nvPr/>
        </p:nvCxnSpPr>
        <p:spPr>
          <a:xfrm>
            <a:off x="7256262" y="6057292"/>
            <a:ext cx="4324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hape 111"/>
          <p:cNvSpPr txBox="1">
            <a:spLocks/>
          </p:cNvSpPr>
          <p:nvPr/>
        </p:nvSpPr>
        <p:spPr>
          <a:xfrm>
            <a:off x="7688510" y="2348880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별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벡터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Shape 111"/>
          <p:cNvSpPr txBox="1">
            <a:spLocks/>
          </p:cNvSpPr>
          <p:nvPr/>
        </p:nvSpPr>
        <p:spPr>
          <a:xfrm>
            <a:off x="7688510" y="2825777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 간 상관분석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Shape 111"/>
          <p:cNvSpPr txBox="1">
            <a:spLocks/>
          </p:cNvSpPr>
          <p:nvPr/>
        </p:nvSpPr>
        <p:spPr>
          <a:xfrm>
            <a:off x="7688510" y="3311727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Step AIC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" name="꺾인 연결선 4"/>
          <p:cNvCxnSpPr>
            <a:stCxn id="15" idx="3"/>
            <a:endCxn id="23" idx="1"/>
          </p:cNvCxnSpPr>
          <p:nvPr/>
        </p:nvCxnSpPr>
        <p:spPr>
          <a:xfrm flipV="1">
            <a:off x="7259840" y="2528900"/>
            <a:ext cx="428670" cy="48249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5" idx="3"/>
            <a:endCxn id="26" idx="1"/>
          </p:cNvCxnSpPr>
          <p:nvPr/>
        </p:nvCxnSpPr>
        <p:spPr>
          <a:xfrm>
            <a:off x="7259840" y="3011395"/>
            <a:ext cx="428670" cy="48035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5" idx="3"/>
            <a:endCxn id="25" idx="1"/>
          </p:cNvCxnSpPr>
          <p:nvPr/>
        </p:nvCxnSpPr>
        <p:spPr>
          <a:xfrm flipV="1">
            <a:off x="7259840" y="3005797"/>
            <a:ext cx="428670" cy="55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hape 111"/>
          <p:cNvSpPr txBox="1">
            <a:spLocks/>
          </p:cNvSpPr>
          <p:nvPr/>
        </p:nvSpPr>
        <p:spPr>
          <a:xfrm>
            <a:off x="5456262" y="4354323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데이터 분리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0" name="직선 화살표 연결선 39"/>
          <p:cNvCxnSpPr>
            <a:stCxn id="38" idx="2"/>
            <a:endCxn id="20" idx="0"/>
          </p:cNvCxnSpPr>
          <p:nvPr/>
        </p:nvCxnSpPr>
        <p:spPr>
          <a:xfrm>
            <a:off x="6356262" y="4714363"/>
            <a:ext cx="3578" cy="4014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374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878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79331" y="1124744"/>
            <a:ext cx="3204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모델 별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벡터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계산 및 변수 선택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5742" y="1628800"/>
            <a:ext cx="8640960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변수의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값은 해당 모델에 해당 변수가 얼마나 변별력을 갖는지 표현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(0.3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이상이면 변별력을 갖는 것으로 간주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사고 조작의 경우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“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연령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”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변수의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0.106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변별력을 갖지 못함 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41349"/>
              </p:ext>
            </p:extLst>
          </p:nvPr>
        </p:nvGraphicFramePr>
        <p:xfrm>
          <a:off x="2180478" y="2493328"/>
          <a:ext cx="5220000" cy="38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000"/>
                <a:gridCol w="1044000"/>
                <a:gridCol w="1044000"/>
                <a:gridCol w="1044000"/>
                <a:gridCol w="1044000"/>
              </a:tblGrid>
              <a:tr h="648000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사고조작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고의사고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음주무면허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과장청구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계약만기 </a:t>
                      </a:r>
                      <a:endParaRPr lang="en-US" altLang="ko-KR" sz="12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</a:rPr>
                        <a:t>잔여개월수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0.699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1.36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0.17(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제거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0.419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청구금액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0.435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1.558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0.14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제거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1.536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연령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0.106(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제거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0.325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1.106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0.206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제거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보험금 </a:t>
                      </a:r>
                      <a:endParaRPr lang="en-US" altLang="ko-KR" sz="12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지급건수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1.586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1.327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0.563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1.699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보험사고 건수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1.305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0.936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1.451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1.777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616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878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44113" y="1124744"/>
            <a:ext cx="4580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모델 별 독립변수간 상관분석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사고조작 모델 예시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5742" y="1628800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독립변수 간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다중공선성을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제거하기 위해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상관도가 높은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개의 변수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보험금 지급건수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보험사고 건수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 하나 선택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상대적으로 낮은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보험사고 건수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”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 제거 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Picture 6" descr="http://cfile22.uf.tistory.com/image/270C4A4153F585880B819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834" y="2419098"/>
            <a:ext cx="3961804" cy="41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723218" y="5579089"/>
            <a:ext cx="61200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보험사고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건수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39042" y="3977223"/>
            <a:ext cx="61200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청구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금액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13024" y="4787141"/>
            <a:ext cx="61200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보험금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지급건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28832" y="3206319"/>
            <a:ext cx="64800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계약만기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잔여개월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41324" y="4617200"/>
            <a:ext cx="612000" cy="612000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21952" y="5445224"/>
            <a:ext cx="612000" cy="612000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398467"/>
              </p:ext>
            </p:extLst>
          </p:nvPr>
        </p:nvGraphicFramePr>
        <p:xfrm>
          <a:off x="1640070" y="2781288"/>
          <a:ext cx="2088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000"/>
                <a:gridCol w="1044000"/>
              </a:tblGrid>
              <a:tr h="648000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사고조작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계약만기 </a:t>
                      </a:r>
                      <a:endParaRPr lang="en-US" altLang="ko-KR" sz="12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</a:rPr>
                        <a:t>잔여개월수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0.699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청구금액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0.435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보험금 </a:t>
                      </a:r>
                      <a:endParaRPr lang="en-US" altLang="ko-KR" sz="12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지급건수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1.586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보험사고 </a:t>
                      </a:r>
                      <a:endParaRPr lang="en-US" altLang="ko-KR" sz="1200" b="1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건수 </a:t>
                      </a:r>
                      <a:r>
                        <a:rPr lang="en-US" altLang="ko-KR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제거</a:t>
                      </a:r>
                      <a:r>
                        <a:rPr lang="en-US" altLang="ko-KR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1.305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8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878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7710" y="1124744"/>
            <a:ext cx="3373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</a:t>
            </a:r>
            <a:r>
              <a:rPr lang="en-US" altLang="ko-KR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StepAIC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사고조작 모델 예시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5742" y="1628800"/>
            <a:ext cx="86409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AIC(</a:t>
            </a:r>
            <a:r>
              <a:rPr lang="en-US" altLang="ko-KR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Akaike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Information Criterion)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 모델의 변별력을 나타내는 지표로 </a:t>
            </a:r>
            <a:r>
              <a:rPr lang="ko-KR" altLang="en-US" sz="14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낮을수록 변별력이 높음</a:t>
            </a:r>
            <a:endParaRPr lang="en-US" altLang="ko-KR" sz="1400" b="1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 변수 중 한 개의 변수를 제거한 모델의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AIC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산출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청구 금액을 제외한 모델의 경우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3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개의 변수를 모두 포함한 변수보다 변별력이 높음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14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청구금액</a:t>
            </a:r>
            <a:r>
              <a:rPr lang="en-US" altLang="ko-KR" sz="14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” </a:t>
            </a:r>
            <a:r>
              <a:rPr lang="ko-KR" altLang="en-US" sz="14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변수 제외 </a:t>
            </a:r>
            <a:r>
              <a:rPr lang="ko-KR" altLang="en-US" sz="14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endParaRPr lang="ko-KR" altLang="en-US" sz="14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52152"/>
              </p:ext>
            </p:extLst>
          </p:nvPr>
        </p:nvGraphicFramePr>
        <p:xfrm>
          <a:off x="2143894" y="2889320"/>
          <a:ext cx="5616000" cy="34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000"/>
                <a:gridCol w="1872000"/>
                <a:gridCol w="1872000"/>
              </a:tblGrid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포함변수</a:t>
                      </a:r>
                      <a:endParaRPr lang="ko-KR" altLang="en-US" sz="12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제외 변수</a:t>
                      </a:r>
                      <a:endParaRPr lang="ko-KR" altLang="en-US" sz="12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AIC</a:t>
                      </a:r>
                      <a:endParaRPr lang="ko-KR" altLang="en-US" sz="12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계약만기 </a:t>
                      </a:r>
                      <a:r>
                        <a:rPr lang="ko-KR" altLang="en-US" sz="1200" dirty="0" err="1" smtClean="0"/>
                        <a:t>잔여개월</a:t>
                      </a:r>
                      <a:r>
                        <a:rPr lang="ko-KR" altLang="en-US" sz="1200" dirty="0" smtClean="0"/>
                        <a:t> 수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보험금 지급건수</a:t>
                      </a:r>
                      <a:endParaRPr lang="en-US" altLang="ko-KR" sz="12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청구금액</a:t>
                      </a:r>
                      <a:endParaRPr lang="en-US" altLang="ko-KR" sz="12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-565.52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계약만기 </a:t>
                      </a:r>
                      <a:r>
                        <a:rPr lang="ko-KR" altLang="en-US" sz="1200" dirty="0" err="1" smtClean="0"/>
                        <a:t>잔여개월</a:t>
                      </a:r>
                      <a:r>
                        <a:rPr lang="ko-KR" altLang="en-US" sz="1200" dirty="0" smtClean="0"/>
                        <a:t> 수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보험금 지급건수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청구금액</a:t>
                      </a:r>
                      <a:endParaRPr lang="en-US" altLang="ko-KR" sz="12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None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-562.46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보험금 지급건수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청구금액</a:t>
                      </a:r>
                      <a:endParaRPr lang="en-US" altLang="ko-KR" sz="12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계약만기 </a:t>
                      </a:r>
                      <a:r>
                        <a:rPr lang="ko-KR" altLang="en-US" sz="1200" dirty="0" err="1" smtClean="0"/>
                        <a:t>잔여개월</a:t>
                      </a:r>
                      <a:r>
                        <a:rPr lang="ko-KR" altLang="en-US" sz="1200" dirty="0" smtClean="0"/>
                        <a:t> 수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-480.91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계약만기 </a:t>
                      </a:r>
                      <a:r>
                        <a:rPr lang="ko-KR" altLang="en-US" sz="1200" dirty="0" err="1" smtClean="0"/>
                        <a:t>잔여개월</a:t>
                      </a:r>
                      <a:r>
                        <a:rPr lang="ko-KR" altLang="en-US" sz="1200" dirty="0" smtClean="0"/>
                        <a:t> 수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청구금액</a:t>
                      </a:r>
                      <a:endParaRPr lang="en-US" altLang="ko-KR" sz="12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보험금 </a:t>
                      </a:r>
                      <a:r>
                        <a:rPr lang="ko-KR" altLang="en-US" sz="1200" dirty="0" err="1" smtClean="0"/>
                        <a:t>지금건수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-369.15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558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878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7710" y="1124744"/>
            <a:ext cx="1585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데이터 정규화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5742" y="1628800"/>
            <a:ext cx="86409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 간 스케일이 다를 경우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 간 가중치 비교가 용이하지 않고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모델의 정확도가 저하되는 문제 발생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X</a:t>
            </a:r>
            <a:r>
              <a:rPr lang="en-US" altLang="ko-KR" sz="1400" baseline="-25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=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청구금액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(0 ~ 100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), X</a:t>
            </a:r>
            <a:r>
              <a:rPr lang="en-US" altLang="ko-KR" sz="1400" baseline="-25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=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보험금 지급건수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(0 ~ 10), Y =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사기율일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경우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 결과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Y =  0.00000001 x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r>
              <a:rPr lang="en-US" altLang="ko-KR" sz="1400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+ 0.1 x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r>
              <a:rPr lang="en-US" altLang="ko-KR" sz="1400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-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경우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개의 변수간 가중치의 비율이 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1:10</a:t>
            </a:r>
            <a:r>
              <a:rPr lang="en-US" altLang="ko-KR" sz="1400" baseline="30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됨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-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보험급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지급건수의 경우 조금만 값이 변화해도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사기율이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급격히 변화하며 청구금액은 그 반대의 효과가 발생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-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모델의 정확도가 저하되는 문제가 있음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또한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연속형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변수의 경우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아웃라이어로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인해 모델이 왜곡되는 문제가 발생함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특정 청구건의 청구금액이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억원일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경우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하나의 청구건 추가로 인해 모델이 크게 변화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크게 발생한 오차 감소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422992" y="4770587"/>
            <a:ext cx="2830754" cy="1550384"/>
            <a:chOff x="1407275" y="2368568"/>
            <a:chExt cx="5070197" cy="3255878"/>
          </a:xfrm>
        </p:grpSpPr>
        <p:cxnSp>
          <p:nvCxnSpPr>
            <p:cNvPr id="8" name="직선 화살표 연결선 19"/>
            <p:cNvCxnSpPr>
              <a:cxnSpLocks noChangeShapeType="1"/>
            </p:cNvCxnSpPr>
            <p:nvPr/>
          </p:nvCxnSpPr>
          <p:spPr bwMode="auto">
            <a:xfrm flipV="1">
              <a:off x="1407275" y="2368568"/>
              <a:ext cx="0" cy="3255878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9" name="직선 화살표 연결선 20"/>
            <p:cNvCxnSpPr>
              <a:cxnSpLocks noChangeShapeType="1"/>
            </p:cNvCxnSpPr>
            <p:nvPr/>
          </p:nvCxnSpPr>
          <p:spPr bwMode="auto">
            <a:xfrm flipV="1">
              <a:off x="1407275" y="5577714"/>
              <a:ext cx="5070197" cy="32517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sp>
        <p:nvSpPr>
          <p:cNvPr id="10" name="TextBox 9"/>
          <p:cNvSpPr txBox="1"/>
          <p:nvPr/>
        </p:nvSpPr>
        <p:spPr>
          <a:xfrm>
            <a:off x="4253746" y="6235630"/>
            <a:ext cx="482436" cy="29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청구금액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742" y="4700837"/>
            <a:ext cx="8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보험금 지급건수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130960" y="5798450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244589" y="5886890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970148" y="5861177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622156" y="5772737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1746827" y="6094273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1939999" y="6029989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2458933" y="6201341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2428784" y="5652720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414832" y="5795664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437743" y="5481276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2618663" y="5618431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156322" y="5104100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2719164" y="5429849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2759367" y="5258405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3020693" y="5275544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2859881" y="5361271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2839773" y="5532715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2578460" y="5481276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2236728" y="5669870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67830" y="5085184"/>
            <a:ext cx="1513161" cy="1153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 bwMode="auto">
          <a:xfrm>
            <a:off x="2791966" y="5884119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2979497" y="5969861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3019700" y="5798417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3214104" y="5764114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3193996" y="5935558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311424" y="4772034"/>
            <a:ext cx="2830754" cy="1550384"/>
            <a:chOff x="1407275" y="2368568"/>
            <a:chExt cx="5070197" cy="3255878"/>
          </a:xfrm>
        </p:grpSpPr>
        <p:cxnSp>
          <p:nvCxnSpPr>
            <p:cNvPr id="77" name="직선 화살표 연결선 19"/>
            <p:cNvCxnSpPr>
              <a:cxnSpLocks noChangeShapeType="1"/>
            </p:cNvCxnSpPr>
            <p:nvPr/>
          </p:nvCxnSpPr>
          <p:spPr bwMode="auto">
            <a:xfrm flipV="1">
              <a:off x="1407275" y="2368568"/>
              <a:ext cx="0" cy="3255878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8" name="직선 화살표 연결선 20"/>
            <p:cNvCxnSpPr>
              <a:cxnSpLocks noChangeShapeType="1"/>
            </p:cNvCxnSpPr>
            <p:nvPr/>
          </p:nvCxnSpPr>
          <p:spPr bwMode="auto">
            <a:xfrm flipV="1">
              <a:off x="1407275" y="5577714"/>
              <a:ext cx="5070197" cy="32517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sp>
        <p:nvSpPr>
          <p:cNvPr id="79" name="TextBox 78"/>
          <p:cNvSpPr txBox="1"/>
          <p:nvPr/>
        </p:nvSpPr>
        <p:spPr>
          <a:xfrm>
            <a:off x="8142178" y="6237077"/>
            <a:ext cx="482436" cy="29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청구금액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64174" y="4702284"/>
            <a:ext cx="8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보험금 지급건수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1" name="타원 80"/>
          <p:cNvSpPr/>
          <p:nvPr/>
        </p:nvSpPr>
        <p:spPr bwMode="auto">
          <a:xfrm>
            <a:off x="6019392" y="5799897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2" name="타원 81"/>
          <p:cNvSpPr/>
          <p:nvPr/>
        </p:nvSpPr>
        <p:spPr bwMode="auto">
          <a:xfrm>
            <a:off x="6133021" y="5888337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3" name="타원 82"/>
          <p:cNvSpPr/>
          <p:nvPr/>
        </p:nvSpPr>
        <p:spPr bwMode="auto">
          <a:xfrm>
            <a:off x="5858580" y="5862624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4" name="타원 83"/>
          <p:cNvSpPr/>
          <p:nvPr/>
        </p:nvSpPr>
        <p:spPr bwMode="auto">
          <a:xfrm>
            <a:off x="5510588" y="5774184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5" name="타원 84"/>
          <p:cNvSpPr/>
          <p:nvPr/>
        </p:nvSpPr>
        <p:spPr bwMode="auto">
          <a:xfrm>
            <a:off x="5635259" y="6095720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6" name="타원 85"/>
          <p:cNvSpPr/>
          <p:nvPr/>
        </p:nvSpPr>
        <p:spPr bwMode="auto">
          <a:xfrm>
            <a:off x="5828431" y="6031436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7" name="타원 86"/>
          <p:cNvSpPr/>
          <p:nvPr/>
        </p:nvSpPr>
        <p:spPr bwMode="auto">
          <a:xfrm>
            <a:off x="6347365" y="6202788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 bwMode="auto">
          <a:xfrm>
            <a:off x="6317216" y="5654167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 bwMode="auto">
          <a:xfrm>
            <a:off x="6303264" y="5797111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0" name="타원 89"/>
          <p:cNvSpPr/>
          <p:nvPr/>
        </p:nvSpPr>
        <p:spPr bwMode="auto">
          <a:xfrm>
            <a:off x="6326175" y="5482723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6507095" y="5619878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2" name="타원 91"/>
          <p:cNvSpPr/>
          <p:nvPr/>
        </p:nvSpPr>
        <p:spPr bwMode="auto">
          <a:xfrm>
            <a:off x="6044754" y="5105547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3" name="타원 92"/>
          <p:cNvSpPr/>
          <p:nvPr/>
        </p:nvSpPr>
        <p:spPr bwMode="auto">
          <a:xfrm>
            <a:off x="6607596" y="5431296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4" name="타원 93"/>
          <p:cNvSpPr/>
          <p:nvPr/>
        </p:nvSpPr>
        <p:spPr bwMode="auto">
          <a:xfrm>
            <a:off x="6647799" y="5259852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5" name="타원 94"/>
          <p:cNvSpPr/>
          <p:nvPr/>
        </p:nvSpPr>
        <p:spPr bwMode="auto">
          <a:xfrm>
            <a:off x="6909125" y="5276991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6" name="타원 95"/>
          <p:cNvSpPr/>
          <p:nvPr/>
        </p:nvSpPr>
        <p:spPr bwMode="auto">
          <a:xfrm>
            <a:off x="6748313" y="5362718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7" name="타원 96"/>
          <p:cNvSpPr/>
          <p:nvPr/>
        </p:nvSpPr>
        <p:spPr bwMode="auto">
          <a:xfrm>
            <a:off x="6728205" y="5534162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8" name="타원 97"/>
          <p:cNvSpPr/>
          <p:nvPr/>
        </p:nvSpPr>
        <p:spPr bwMode="auto">
          <a:xfrm>
            <a:off x="6466892" y="5482723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6125160" y="5671317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384254" y="5104100"/>
            <a:ext cx="2376264" cy="11671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 bwMode="auto">
          <a:xfrm>
            <a:off x="6680398" y="5885566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2" name="타원 101"/>
          <p:cNvSpPr/>
          <p:nvPr/>
        </p:nvSpPr>
        <p:spPr bwMode="auto">
          <a:xfrm>
            <a:off x="6867929" y="5971308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3" name="타원 102"/>
          <p:cNvSpPr/>
          <p:nvPr/>
        </p:nvSpPr>
        <p:spPr bwMode="auto">
          <a:xfrm>
            <a:off x="6908132" y="5799864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4" name="타원 103"/>
          <p:cNvSpPr/>
          <p:nvPr/>
        </p:nvSpPr>
        <p:spPr bwMode="auto">
          <a:xfrm>
            <a:off x="7102536" y="5765561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5" name="타원 104"/>
          <p:cNvSpPr/>
          <p:nvPr/>
        </p:nvSpPr>
        <p:spPr bwMode="auto">
          <a:xfrm>
            <a:off x="7082428" y="5937005"/>
            <a:ext cx="60298" cy="514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6" name="타원 105"/>
          <p:cNvSpPr/>
          <p:nvPr/>
        </p:nvSpPr>
        <p:spPr bwMode="auto">
          <a:xfrm>
            <a:off x="7988252" y="6113877"/>
            <a:ext cx="60298" cy="5142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5383261" y="5157192"/>
            <a:ext cx="1513161" cy="1153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048550" y="5805264"/>
            <a:ext cx="84991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청구건 추가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904534" y="6031436"/>
            <a:ext cx="237644" cy="2376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6982613" y="6323111"/>
            <a:ext cx="849913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분할선 이동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4" name="오른쪽 화살표 113"/>
          <p:cNvSpPr/>
          <p:nvPr/>
        </p:nvSpPr>
        <p:spPr>
          <a:xfrm rot="19184848">
            <a:off x="6986665" y="6114531"/>
            <a:ext cx="387652" cy="2230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 bwMode="auto">
          <a:xfrm>
            <a:off x="3253437" y="6525343"/>
            <a:ext cx="108000" cy="108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310205" y="6396568"/>
            <a:ext cx="849913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청구건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2101309" y="6510103"/>
            <a:ext cx="108000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158077" y="6381328"/>
            <a:ext cx="84991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정상 청구건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70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878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7710" y="1124744"/>
            <a:ext cx="1585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데이터 정규화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5742" y="1628800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아웃라이어를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제거하기 위해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연속형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변수를 범주형 변수로 변환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스케일을 동일하게 변환하기 위해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각 변수에 대해 스케일 변환 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1486"/>
              </p:ext>
            </p:extLst>
          </p:nvPr>
        </p:nvGraphicFramePr>
        <p:xfrm>
          <a:off x="919758" y="4666064"/>
          <a:ext cx="2880000" cy="185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청구번호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계약만기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잔여개월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보험금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지급건수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보험사기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개월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34</a:t>
                      </a:r>
                      <a:r>
                        <a:rPr lang="ko-KR" altLang="en-US" sz="1000" dirty="0" smtClean="0"/>
                        <a:t>개월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개월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개월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Shape 111"/>
          <p:cNvSpPr txBox="1">
            <a:spLocks/>
          </p:cNvSpPr>
          <p:nvPr/>
        </p:nvSpPr>
        <p:spPr>
          <a:xfrm>
            <a:off x="6536382" y="1700808"/>
            <a:ext cx="2604837" cy="36000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변수의 범주 분류 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Shape 111"/>
          <p:cNvSpPr txBox="1">
            <a:spLocks/>
          </p:cNvSpPr>
          <p:nvPr/>
        </p:nvSpPr>
        <p:spPr>
          <a:xfrm>
            <a:off x="6536382" y="2384838"/>
            <a:ext cx="2604837" cy="36000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범주 별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WOE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계산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Shape 111"/>
          <p:cNvSpPr txBox="1">
            <a:spLocks/>
          </p:cNvSpPr>
          <p:nvPr/>
        </p:nvSpPr>
        <p:spPr>
          <a:xfrm>
            <a:off x="6536382" y="3068869"/>
            <a:ext cx="2604837" cy="36000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3) WOE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0~100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환산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" name="직선 화살표 연결선 4"/>
          <p:cNvCxnSpPr>
            <a:stCxn id="9" idx="2"/>
            <a:endCxn id="10" idx="0"/>
          </p:cNvCxnSpPr>
          <p:nvPr/>
        </p:nvCxnSpPr>
        <p:spPr>
          <a:xfrm>
            <a:off x="7838801" y="2060808"/>
            <a:ext cx="0" cy="3240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2"/>
            <a:endCxn id="11" idx="0"/>
          </p:cNvCxnSpPr>
          <p:nvPr/>
        </p:nvCxnSpPr>
        <p:spPr>
          <a:xfrm>
            <a:off x="7838801" y="2744838"/>
            <a:ext cx="0" cy="3240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89619"/>
              </p:ext>
            </p:extLst>
          </p:nvPr>
        </p:nvGraphicFramePr>
        <p:xfrm>
          <a:off x="5456262" y="4653136"/>
          <a:ext cx="2880000" cy="185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청구번호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계약만기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잔여개월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보험금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지급건수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보험사기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68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43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이등변 삼각형 15"/>
          <p:cNvSpPr/>
          <p:nvPr/>
        </p:nvSpPr>
        <p:spPr>
          <a:xfrm rot="5400000">
            <a:off x="3944094" y="5085184"/>
            <a:ext cx="1512168" cy="122413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0072"/>
              </p:ext>
            </p:extLst>
          </p:nvPr>
        </p:nvGraphicFramePr>
        <p:xfrm>
          <a:off x="919758" y="2492896"/>
          <a:ext cx="2412000" cy="183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00"/>
                <a:gridCol w="720000"/>
                <a:gridCol w="7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계약만기</a:t>
                      </a:r>
                      <a:endParaRPr lang="en-US" altLang="ko-KR" sz="1000" b="1" dirty="0" smtClean="0"/>
                    </a:p>
                    <a:p>
                      <a:pPr algn="ctr" latinLnBrk="1"/>
                      <a:r>
                        <a:rPr lang="ko-KR" altLang="en-US" sz="1000" b="1" dirty="0" err="1" smtClean="0"/>
                        <a:t>잔여개월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WOE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WOE</a:t>
                      </a:r>
                    </a:p>
                    <a:p>
                      <a:pPr algn="ctr" latinLnBrk="1"/>
                      <a:r>
                        <a:rPr lang="ko-KR" altLang="en-US" sz="1000" dirty="0" smtClean="0"/>
                        <a:t>환산점수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0~2</a:t>
                      </a:r>
                      <a:r>
                        <a:rPr lang="ko-KR" altLang="en-US" sz="1000" dirty="0" smtClean="0"/>
                        <a:t>개월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1.50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3~6</a:t>
                      </a:r>
                      <a:r>
                        <a:rPr lang="ko-KR" altLang="en-US" sz="1000" dirty="0" smtClean="0"/>
                        <a:t>개월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0.90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6~20</a:t>
                      </a:r>
                      <a:r>
                        <a:rPr lang="ko-KR" altLang="en-US" sz="1000" dirty="0" smtClean="0"/>
                        <a:t>개월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-0.17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개월 이상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-0.50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96098"/>
              </p:ext>
            </p:extLst>
          </p:nvPr>
        </p:nvGraphicFramePr>
        <p:xfrm>
          <a:off x="3764342" y="2492896"/>
          <a:ext cx="2412000" cy="183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00"/>
                <a:gridCol w="720000"/>
                <a:gridCol w="7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보험금 </a:t>
                      </a:r>
                      <a:endParaRPr lang="en-US" altLang="ko-KR" sz="1000" b="1" dirty="0" smtClean="0"/>
                    </a:p>
                    <a:p>
                      <a:pPr algn="ctr" latinLnBrk="1"/>
                      <a:r>
                        <a:rPr lang="ko-KR" altLang="en-US" sz="1000" b="1" dirty="0" smtClean="0"/>
                        <a:t>지급건수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WOE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WOE</a:t>
                      </a:r>
                    </a:p>
                    <a:p>
                      <a:pPr algn="ctr" latinLnBrk="1"/>
                      <a:r>
                        <a:rPr lang="ko-KR" altLang="en-US" sz="1000" dirty="0" smtClean="0"/>
                        <a:t>환산점수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-0.50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-0.07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43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0.18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68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 </a:t>
                      </a:r>
                      <a:r>
                        <a:rPr lang="ko-KR" altLang="en-US" sz="1000" dirty="0" smtClean="0"/>
                        <a:t>이상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0.50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Shape 111"/>
          <p:cNvSpPr txBox="1">
            <a:spLocks/>
          </p:cNvSpPr>
          <p:nvPr/>
        </p:nvSpPr>
        <p:spPr>
          <a:xfrm>
            <a:off x="3296022" y="5517252"/>
            <a:ext cx="2604837" cy="36000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정규화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72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878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93834" y="1124744"/>
            <a:ext cx="40543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학습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데이터 분리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자동차 사고 예시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5742" y="1628800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 테스트는 구현된 모델이 실제 적용 시 예측 정확도를 추정하기 위함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데이터를 최종 테스트에 사용할 경우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 적용 시 예측 정확도보다 일반적으로 더 높게 나옴 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 적용 시 예측 정확도를 정확하게 추정하기 위해 최종 테스트에는 학습 데이터를 사용하지 않아야 함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따라서 만들어진 데이터를 학습 데이터와 테스트 데이터로 분리함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27672"/>
              </p:ext>
            </p:extLst>
          </p:nvPr>
        </p:nvGraphicFramePr>
        <p:xfrm>
          <a:off x="3368350" y="3212976"/>
          <a:ext cx="2880000" cy="185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청구번호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계약만기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잔여개월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보험금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지급건수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보험사기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68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43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21287"/>
              </p:ext>
            </p:extLst>
          </p:nvPr>
        </p:nvGraphicFramePr>
        <p:xfrm>
          <a:off x="344014" y="5369768"/>
          <a:ext cx="2880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청구번호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계약만기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잔여개월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보험금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지급건수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보험사기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68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43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62680"/>
              </p:ext>
            </p:extLst>
          </p:nvPr>
        </p:nvGraphicFramePr>
        <p:xfrm>
          <a:off x="6356620" y="5369768"/>
          <a:ext cx="2880000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청구번호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계약만기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잔여개월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보험금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지급건수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보험사기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사기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: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343729" y="4920441"/>
            <a:ext cx="2880285" cy="308759"/>
            <a:chOff x="274795" y="1361088"/>
            <a:chExt cx="3321191" cy="308759"/>
          </a:xfrm>
        </p:grpSpPr>
        <p:sp>
          <p:nvSpPr>
            <p:cNvPr id="19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학습 데이터 셋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20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grpSp>
        <p:nvGrpSpPr>
          <p:cNvPr id="21" name="그룹 20"/>
          <p:cNvGrpSpPr/>
          <p:nvPr/>
        </p:nvGrpSpPr>
        <p:grpSpPr>
          <a:xfrm>
            <a:off x="6328825" y="4932701"/>
            <a:ext cx="2880285" cy="308759"/>
            <a:chOff x="274795" y="1361088"/>
            <a:chExt cx="3321191" cy="308759"/>
          </a:xfrm>
        </p:grpSpPr>
        <p:sp>
          <p:nvSpPr>
            <p:cNvPr id="22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테스트 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데이터 셋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23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sp>
        <p:nvSpPr>
          <p:cNvPr id="6" name="왼쪽/오른쪽 화살표 5"/>
          <p:cNvSpPr/>
          <p:nvPr/>
        </p:nvSpPr>
        <p:spPr>
          <a:xfrm>
            <a:off x="3440038" y="5661248"/>
            <a:ext cx="2664296" cy="43204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다리꼴 6"/>
          <p:cNvSpPr/>
          <p:nvPr/>
        </p:nvSpPr>
        <p:spPr>
          <a:xfrm flipV="1">
            <a:off x="3440038" y="5157192"/>
            <a:ext cx="2736304" cy="648072"/>
          </a:xfrm>
          <a:prstGeom prst="trapezoid">
            <a:avLst>
              <a:gd name="adj" fmla="val 14566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50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878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7710" y="1124744"/>
            <a:ext cx="3550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사기건 오버샘플링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자동차 사고 예시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5742" y="1628800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대부분의 경우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청구건의 수는 정상 청구건의 수에 비해 현저하게 적음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대부분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사기 청구건 비율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1%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내외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청구건의 비율이 적은 경우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모델이 사기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청구건보다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정상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청구건을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잘 예측하도록 구현됨 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하지만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본래 목적은 사기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청구건을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잘 예측하는 것임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위의 문제점을 해결하기 위해 학습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데이터셋에서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사기 청구건과 정상 청구건의 수를 비슷하게 조정함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청구건 오버샘플링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청구건의 수를 증가시켜줌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정상 청구건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언더샘플링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정상 청구건의 수를 감소시켜줌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53746" y="6235630"/>
            <a:ext cx="7704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계약만기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잔여개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월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742" y="3903439"/>
            <a:ext cx="8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보험금 지급건수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22992" y="4005064"/>
            <a:ext cx="2830754" cy="2315907"/>
            <a:chOff x="1422992" y="4770587"/>
            <a:chExt cx="2830754" cy="1550384"/>
          </a:xfrm>
        </p:grpSpPr>
        <p:grpSp>
          <p:nvGrpSpPr>
            <p:cNvPr id="24" name="그룹 23"/>
            <p:cNvGrpSpPr/>
            <p:nvPr/>
          </p:nvGrpSpPr>
          <p:grpSpPr>
            <a:xfrm>
              <a:off x="1422992" y="4770587"/>
              <a:ext cx="2830754" cy="1550384"/>
              <a:chOff x="1407275" y="2368568"/>
              <a:chExt cx="5070197" cy="3255878"/>
            </a:xfrm>
          </p:grpSpPr>
          <p:cxnSp>
            <p:nvCxnSpPr>
              <p:cNvPr id="25" name="직선 화살표 연결선 19"/>
              <p:cNvCxnSpPr>
                <a:cxnSpLocks noChangeShapeType="1"/>
              </p:cNvCxnSpPr>
              <p:nvPr/>
            </p:nvCxnSpPr>
            <p:spPr bwMode="auto">
              <a:xfrm flipV="1">
                <a:off x="1407275" y="2368568"/>
                <a:ext cx="0" cy="3255878"/>
              </a:xfrm>
              <a:prstGeom prst="straightConnector1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6" name="직선 화살표 연결선 20"/>
              <p:cNvCxnSpPr>
                <a:cxnSpLocks noChangeShapeType="1"/>
              </p:cNvCxnSpPr>
              <p:nvPr/>
            </p:nvCxnSpPr>
            <p:spPr bwMode="auto">
              <a:xfrm flipV="1">
                <a:off x="1407275" y="5577714"/>
                <a:ext cx="5070197" cy="32517"/>
              </a:xfrm>
              <a:prstGeom prst="straightConnector1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9" name="타원 28"/>
            <p:cNvSpPr/>
            <p:nvPr/>
          </p:nvSpPr>
          <p:spPr bwMode="auto">
            <a:xfrm>
              <a:off x="2130960" y="5798450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" name="타원 29"/>
            <p:cNvSpPr/>
            <p:nvPr/>
          </p:nvSpPr>
          <p:spPr bwMode="auto">
            <a:xfrm>
              <a:off x="2244589" y="5886890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타원 30"/>
            <p:cNvSpPr/>
            <p:nvPr/>
          </p:nvSpPr>
          <p:spPr bwMode="auto">
            <a:xfrm>
              <a:off x="1970148" y="5858425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타원 31"/>
            <p:cNvSpPr/>
            <p:nvPr/>
          </p:nvSpPr>
          <p:spPr bwMode="auto">
            <a:xfrm>
              <a:off x="1622156" y="5772737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타원 32"/>
            <p:cNvSpPr/>
            <p:nvPr/>
          </p:nvSpPr>
          <p:spPr bwMode="auto">
            <a:xfrm>
              <a:off x="1746827" y="6094273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1939999" y="6029989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" name="타원 35"/>
            <p:cNvSpPr/>
            <p:nvPr/>
          </p:nvSpPr>
          <p:spPr bwMode="auto">
            <a:xfrm>
              <a:off x="2458933" y="6201341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타원 36"/>
            <p:cNvSpPr/>
            <p:nvPr/>
          </p:nvSpPr>
          <p:spPr bwMode="auto">
            <a:xfrm>
              <a:off x="2428784" y="5649967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" name="타원 37"/>
            <p:cNvSpPr/>
            <p:nvPr/>
          </p:nvSpPr>
          <p:spPr bwMode="auto">
            <a:xfrm>
              <a:off x="2414832" y="5795664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2437743" y="5478523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타원 39"/>
            <p:cNvSpPr/>
            <p:nvPr/>
          </p:nvSpPr>
          <p:spPr bwMode="auto">
            <a:xfrm>
              <a:off x="2618663" y="5618431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" name="타원 40"/>
            <p:cNvSpPr/>
            <p:nvPr/>
          </p:nvSpPr>
          <p:spPr bwMode="auto">
            <a:xfrm>
              <a:off x="2156322" y="5104100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2719164" y="5429849"/>
              <a:ext cx="60298" cy="51427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타원 42"/>
            <p:cNvSpPr/>
            <p:nvPr/>
          </p:nvSpPr>
          <p:spPr bwMode="auto">
            <a:xfrm>
              <a:off x="2759367" y="5258405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3020693" y="5275544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5" name="타원 44"/>
            <p:cNvSpPr/>
            <p:nvPr/>
          </p:nvSpPr>
          <p:spPr bwMode="auto">
            <a:xfrm>
              <a:off x="2859881" y="5361271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" name="타원 45"/>
            <p:cNvSpPr/>
            <p:nvPr/>
          </p:nvSpPr>
          <p:spPr bwMode="auto">
            <a:xfrm>
              <a:off x="2839773" y="5532715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2578460" y="5481276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2236728" y="5669870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2791966" y="5884119"/>
              <a:ext cx="60298" cy="51427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2979497" y="5969861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" name="타원 51"/>
            <p:cNvSpPr/>
            <p:nvPr/>
          </p:nvSpPr>
          <p:spPr bwMode="auto">
            <a:xfrm>
              <a:off x="3019700" y="5795664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" name="타원 52"/>
            <p:cNvSpPr/>
            <p:nvPr/>
          </p:nvSpPr>
          <p:spPr bwMode="auto">
            <a:xfrm>
              <a:off x="3214104" y="5764114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타원 53"/>
            <p:cNvSpPr/>
            <p:nvPr/>
          </p:nvSpPr>
          <p:spPr bwMode="auto">
            <a:xfrm>
              <a:off x="3193996" y="5935558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8142178" y="6231691"/>
            <a:ext cx="8424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계약만기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잔여개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월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664174" y="3899500"/>
            <a:ext cx="8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보험금 지급건수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5311424" y="4001125"/>
            <a:ext cx="2830754" cy="2315907"/>
            <a:chOff x="1422992" y="4770587"/>
            <a:chExt cx="2830754" cy="1550384"/>
          </a:xfrm>
        </p:grpSpPr>
        <p:grpSp>
          <p:nvGrpSpPr>
            <p:cNvPr id="122" name="그룹 121"/>
            <p:cNvGrpSpPr/>
            <p:nvPr/>
          </p:nvGrpSpPr>
          <p:grpSpPr>
            <a:xfrm>
              <a:off x="1422992" y="4770587"/>
              <a:ext cx="2830754" cy="1550384"/>
              <a:chOff x="1407275" y="2368568"/>
              <a:chExt cx="5070197" cy="3255878"/>
            </a:xfrm>
          </p:grpSpPr>
          <p:cxnSp>
            <p:nvCxnSpPr>
              <p:cNvPr id="147" name="직선 화살표 연결선 19"/>
              <p:cNvCxnSpPr>
                <a:cxnSpLocks noChangeShapeType="1"/>
              </p:cNvCxnSpPr>
              <p:nvPr/>
            </p:nvCxnSpPr>
            <p:spPr bwMode="auto">
              <a:xfrm flipV="1">
                <a:off x="1407275" y="2368568"/>
                <a:ext cx="0" cy="3255878"/>
              </a:xfrm>
              <a:prstGeom prst="straightConnector1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8" name="직선 화살표 연결선 20"/>
              <p:cNvCxnSpPr>
                <a:cxnSpLocks noChangeShapeType="1"/>
              </p:cNvCxnSpPr>
              <p:nvPr/>
            </p:nvCxnSpPr>
            <p:spPr bwMode="auto">
              <a:xfrm flipV="1">
                <a:off x="1407275" y="5577714"/>
                <a:ext cx="5070197" cy="32517"/>
              </a:xfrm>
              <a:prstGeom prst="straightConnector1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23" name="타원 122"/>
            <p:cNvSpPr/>
            <p:nvPr/>
          </p:nvSpPr>
          <p:spPr bwMode="auto">
            <a:xfrm>
              <a:off x="2130960" y="5798450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4" name="타원 123"/>
            <p:cNvSpPr/>
            <p:nvPr/>
          </p:nvSpPr>
          <p:spPr bwMode="auto">
            <a:xfrm>
              <a:off x="2244589" y="5886890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5" name="타원 124"/>
            <p:cNvSpPr/>
            <p:nvPr/>
          </p:nvSpPr>
          <p:spPr bwMode="auto">
            <a:xfrm>
              <a:off x="1970148" y="5858425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6" name="타원 125"/>
            <p:cNvSpPr/>
            <p:nvPr/>
          </p:nvSpPr>
          <p:spPr bwMode="auto">
            <a:xfrm>
              <a:off x="1622156" y="5772737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7" name="타원 126"/>
            <p:cNvSpPr/>
            <p:nvPr/>
          </p:nvSpPr>
          <p:spPr bwMode="auto">
            <a:xfrm>
              <a:off x="1746827" y="6094273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8" name="타원 127"/>
            <p:cNvSpPr/>
            <p:nvPr/>
          </p:nvSpPr>
          <p:spPr bwMode="auto">
            <a:xfrm>
              <a:off x="1939999" y="6029989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9" name="타원 128"/>
            <p:cNvSpPr/>
            <p:nvPr/>
          </p:nvSpPr>
          <p:spPr bwMode="auto">
            <a:xfrm>
              <a:off x="2458933" y="6201341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0" name="타원 129"/>
            <p:cNvSpPr/>
            <p:nvPr/>
          </p:nvSpPr>
          <p:spPr bwMode="auto">
            <a:xfrm>
              <a:off x="2428784" y="5649967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1" name="타원 130"/>
            <p:cNvSpPr/>
            <p:nvPr/>
          </p:nvSpPr>
          <p:spPr bwMode="auto">
            <a:xfrm>
              <a:off x="2414832" y="5795664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2" name="타원 131"/>
            <p:cNvSpPr/>
            <p:nvPr/>
          </p:nvSpPr>
          <p:spPr bwMode="auto">
            <a:xfrm>
              <a:off x="2437743" y="5478523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3" name="타원 132"/>
            <p:cNvSpPr/>
            <p:nvPr/>
          </p:nvSpPr>
          <p:spPr bwMode="auto">
            <a:xfrm>
              <a:off x="2618663" y="5618431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4" name="타원 133"/>
            <p:cNvSpPr/>
            <p:nvPr/>
          </p:nvSpPr>
          <p:spPr bwMode="auto">
            <a:xfrm>
              <a:off x="2156322" y="5104100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5" name="타원 134"/>
            <p:cNvSpPr/>
            <p:nvPr/>
          </p:nvSpPr>
          <p:spPr bwMode="auto">
            <a:xfrm>
              <a:off x="2719164" y="5429849"/>
              <a:ext cx="60298" cy="51427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6" name="타원 135"/>
            <p:cNvSpPr/>
            <p:nvPr/>
          </p:nvSpPr>
          <p:spPr bwMode="auto">
            <a:xfrm>
              <a:off x="2759367" y="5258405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7" name="타원 136"/>
            <p:cNvSpPr/>
            <p:nvPr/>
          </p:nvSpPr>
          <p:spPr bwMode="auto">
            <a:xfrm>
              <a:off x="3020693" y="5275544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8" name="타원 137"/>
            <p:cNvSpPr/>
            <p:nvPr/>
          </p:nvSpPr>
          <p:spPr bwMode="auto">
            <a:xfrm>
              <a:off x="2859881" y="5361271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9" name="타원 138"/>
            <p:cNvSpPr/>
            <p:nvPr/>
          </p:nvSpPr>
          <p:spPr bwMode="auto">
            <a:xfrm>
              <a:off x="2839773" y="5532715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0" name="타원 139"/>
            <p:cNvSpPr/>
            <p:nvPr/>
          </p:nvSpPr>
          <p:spPr bwMode="auto">
            <a:xfrm>
              <a:off x="2578460" y="5481276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1" name="타원 140"/>
            <p:cNvSpPr/>
            <p:nvPr/>
          </p:nvSpPr>
          <p:spPr bwMode="auto">
            <a:xfrm>
              <a:off x="2236728" y="5669870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2" name="타원 141"/>
            <p:cNvSpPr/>
            <p:nvPr/>
          </p:nvSpPr>
          <p:spPr bwMode="auto">
            <a:xfrm>
              <a:off x="2791966" y="5884119"/>
              <a:ext cx="60298" cy="51427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3" name="타원 142"/>
            <p:cNvSpPr/>
            <p:nvPr/>
          </p:nvSpPr>
          <p:spPr bwMode="auto">
            <a:xfrm>
              <a:off x="2979497" y="5969861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4" name="타원 143"/>
            <p:cNvSpPr/>
            <p:nvPr/>
          </p:nvSpPr>
          <p:spPr bwMode="auto">
            <a:xfrm>
              <a:off x="3019700" y="5795664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5" name="타원 144"/>
            <p:cNvSpPr/>
            <p:nvPr/>
          </p:nvSpPr>
          <p:spPr bwMode="auto">
            <a:xfrm>
              <a:off x="3214104" y="5764114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6" name="타원 145"/>
            <p:cNvSpPr/>
            <p:nvPr/>
          </p:nvSpPr>
          <p:spPr bwMode="auto">
            <a:xfrm>
              <a:off x="3193996" y="5935558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49" name="타원 148"/>
          <p:cNvSpPr/>
          <p:nvPr/>
        </p:nvSpPr>
        <p:spPr bwMode="auto">
          <a:xfrm>
            <a:off x="6896422" y="5013176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0" name="타원 149"/>
          <p:cNvSpPr/>
          <p:nvPr/>
        </p:nvSpPr>
        <p:spPr bwMode="auto">
          <a:xfrm>
            <a:off x="6968430" y="5157192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1" name="타원 150"/>
          <p:cNvSpPr/>
          <p:nvPr/>
        </p:nvSpPr>
        <p:spPr bwMode="auto">
          <a:xfrm>
            <a:off x="6680398" y="5301208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2" name="타원 151"/>
          <p:cNvSpPr/>
          <p:nvPr/>
        </p:nvSpPr>
        <p:spPr bwMode="auto">
          <a:xfrm>
            <a:off x="6764116" y="5445224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3" name="타원 152"/>
          <p:cNvSpPr/>
          <p:nvPr/>
        </p:nvSpPr>
        <p:spPr bwMode="auto">
          <a:xfrm>
            <a:off x="6536382" y="5445224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4" name="타원 153"/>
          <p:cNvSpPr/>
          <p:nvPr/>
        </p:nvSpPr>
        <p:spPr bwMode="auto">
          <a:xfrm>
            <a:off x="6320358" y="4869160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5" name="타원 154"/>
          <p:cNvSpPr/>
          <p:nvPr/>
        </p:nvSpPr>
        <p:spPr bwMode="auto">
          <a:xfrm>
            <a:off x="6692108" y="5872460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6" name="타원 155"/>
          <p:cNvSpPr/>
          <p:nvPr/>
        </p:nvSpPr>
        <p:spPr bwMode="auto">
          <a:xfrm>
            <a:off x="6968430" y="5877272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7" name="타원 156"/>
          <p:cNvSpPr/>
          <p:nvPr/>
        </p:nvSpPr>
        <p:spPr bwMode="auto">
          <a:xfrm>
            <a:off x="7268172" y="5661248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8" name="타원 157"/>
          <p:cNvSpPr/>
          <p:nvPr/>
        </p:nvSpPr>
        <p:spPr bwMode="auto">
          <a:xfrm>
            <a:off x="7256462" y="5944468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9" name="타원 158"/>
          <p:cNvSpPr/>
          <p:nvPr/>
        </p:nvSpPr>
        <p:spPr bwMode="auto">
          <a:xfrm>
            <a:off x="7556204" y="5877272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0" name="타원 159"/>
          <p:cNvSpPr/>
          <p:nvPr/>
        </p:nvSpPr>
        <p:spPr bwMode="auto">
          <a:xfrm>
            <a:off x="6104334" y="4864348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61" name="직선 연결선 160"/>
          <p:cNvCxnSpPr/>
          <p:nvPr/>
        </p:nvCxnSpPr>
        <p:spPr>
          <a:xfrm>
            <a:off x="1494829" y="4221088"/>
            <a:ext cx="2665289" cy="19556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5384254" y="4281657"/>
            <a:ext cx="1872208" cy="20060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5383261" y="4281657"/>
            <a:ext cx="2665289" cy="19556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7184454" y="6278675"/>
            <a:ext cx="849913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분할선 이동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5" name="오른쪽 화살표 164"/>
          <p:cNvSpPr/>
          <p:nvPr/>
        </p:nvSpPr>
        <p:spPr>
          <a:xfrm rot="8250932">
            <a:off x="7280893" y="6048116"/>
            <a:ext cx="387652" cy="2230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 bwMode="auto">
          <a:xfrm>
            <a:off x="3253437" y="6525343"/>
            <a:ext cx="108000" cy="108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310205" y="6396568"/>
            <a:ext cx="849913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청구건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8" name="타원 167"/>
          <p:cNvSpPr/>
          <p:nvPr/>
        </p:nvSpPr>
        <p:spPr bwMode="auto">
          <a:xfrm>
            <a:off x="2101309" y="6510103"/>
            <a:ext cx="108000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158077" y="6381328"/>
            <a:ext cx="84991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정상 청구건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558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로지스틱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회귀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878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15702" y="1124744"/>
            <a:ext cx="1951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로지스틱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회귀분석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5742" y="1628800"/>
            <a:ext cx="86409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로지스틱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회귀분석 구현 결과 최종 모델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 Y =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사고조작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사기율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X</a:t>
            </a:r>
            <a:r>
              <a:rPr lang="en-US" altLang="ko-KR" sz="1400" baseline="-25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=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계약만기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잔여개월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X</a:t>
            </a:r>
            <a:r>
              <a:rPr lang="en-US" altLang="ko-KR" sz="1400" baseline="-25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=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보험금 지급건수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위의 모델에 따르면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X</a:t>
            </a:r>
            <a:r>
              <a:rPr lang="en-US" altLang="ko-KR" sz="1400" baseline="-25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만큼 변할 때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Y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odds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비가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e(0.5) = 1.648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배로 증가함 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계약만기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잔여개월이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보험금 지급건수에 비해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만큼 증가할 때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odds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비가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1.10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 더 증가함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7750" y="3872081"/>
            <a:ext cx="141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보험금지급건수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(X</a:t>
            </a:r>
            <a:r>
              <a:rPr lang="en-US" altLang="ko-KR" sz="1200" baseline="-25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45388" y="4145141"/>
            <a:ext cx="2830754" cy="2315907"/>
            <a:chOff x="1422992" y="4770587"/>
            <a:chExt cx="2830754" cy="1550384"/>
          </a:xfrm>
        </p:grpSpPr>
        <p:grpSp>
          <p:nvGrpSpPr>
            <p:cNvPr id="26" name="그룹 25"/>
            <p:cNvGrpSpPr/>
            <p:nvPr/>
          </p:nvGrpSpPr>
          <p:grpSpPr>
            <a:xfrm>
              <a:off x="1422992" y="4770587"/>
              <a:ext cx="2830754" cy="1550384"/>
              <a:chOff x="1407275" y="2368568"/>
              <a:chExt cx="5070197" cy="3255878"/>
            </a:xfrm>
          </p:grpSpPr>
          <p:cxnSp>
            <p:nvCxnSpPr>
              <p:cNvPr id="52" name="직선 화살표 연결선 19"/>
              <p:cNvCxnSpPr>
                <a:cxnSpLocks noChangeShapeType="1"/>
              </p:cNvCxnSpPr>
              <p:nvPr/>
            </p:nvCxnSpPr>
            <p:spPr bwMode="auto">
              <a:xfrm flipV="1">
                <a:off x="1407275" y="2368568"/>
                <a:ext cx="0" cy="3255878"/>
              </a:xfrm>
              <a:prstGeom prst="straightConnector1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3" name="직선 화살표 연결선 20"/>
              <p:cNvCxnSpPr>
                <a:cxnSpLocks noChangeShapeType="1"/>
              </p:cNvCxnSpPr>
              <p:nvPr/>
            </p:nvCxnSpPr>
            <p:spPr bwMode="auto">
              <a:xfrm flipV="1">
                <a:off x="1407275" y="5577714"/>
                <a:ext cx="5070197" cy="32517"/>
              </a:xfrm>
              <a:prstGeom prst="straightConnector1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7" name="타원 26"/>
            <p:cNvSpPr/>
            <p:nvPr/>
          </p:nvSpPr>
          <p:spPr bwMode="auto">
            <a:xfrm>
              <a:off x="2130960" y="5798450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2244589" y="5886890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1970148" y="5858425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" name="타원 29"/>
            <p:cNvSpPr/>
            <p:nvPr/>
          </p:nvSpPr>
          <p:spPr bwMode="auto">
            <a:xfrm>
              <a:off x="1622156" y="5772737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타원 30"/>
            <p:cNvSpPr/>
            <p:nvPr/>
          </p:nvSpPr>
          <p:spPr bwMode="auto">
            <a:xfrm>
              <a:off x="1746827" y="6094273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타원 31"/>
            <p:cNvSpPr/>
            <p:nvPr/>
          </p:nvSpPr>
          <p:spPr bwMode="auto">
            <a:xfrm>
              <a:off x="1939999" y="6029989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타원 32"/>
            <p:cNvSpPr/>
            <p:nvPr/>
          </p:nvSpPr>
          <p:spPr bwMode="auto">
            <a:xfrm>
              <a:off x="2458933" y="6201341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2428784" y="5649967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" name="타원 35"/>
            <p:cNvSpPr/>
            <p:nvPr/>
          </p:nvSpPr>
          <p:spPr bwMode="auto">
            <a:xfrm>
              <a:off x="2414832" y="5795664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타원 36"/>
            <p:cNvSpPr/>
            <p:nvPr/>
          </p:nvSpPr>
          <p:spPr bwMode="auto">
            <a:xfrm>
              <a:off x="2437743" y="5478523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" name="타원 37"/>
            <p:cNvSpPr/>
            <p:nvPr/>
          </p:nvSpPr>
          <p:spPr bwMode="auto">
            <a:xfrm>
              <a:off x="2618663" y="5618431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2156322" y="5104100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타원 39"/>
            <p:cNvSpPr/>
            <p:nvPr/>
          </p:nvSpPr>
          <p:spPr bwMode="auto">
            <a:xfrm>
              <a:off x="2719164" y="5429849"/>
              <a:ext cx="60298" cy="51427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" name="타원 40"/>
            <p:cNvSpPr/>
            <p:nvPr/>
          </p:nvSpPr>
          <p:spPr bwMode="auto">
            <a:xfrm>
              <a:off x="2759367" y="5258405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3020693" y="5275544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타원 42"/>
            <p:cNvSpPr/>
            <p:nvPr/>
          </p:nvSpPr>
          <p:spPr bwMode="auto">
            <a:xfrm>
              <a:off x="2859881" y="5361271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2839773" y="5532715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5" name="타원 44"/>
            <p:cNvSpPr/>
            <p:nvPr/>
          </p:nvSpPr>
          <p:spPr bwMode="auto">
            <a:xfrm>
              <a:off x="2578460" y="5481276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" name="타원 45"/>
            <p:cNvSpPr/>
            <p:nvPr/>
          </p:nvSpPr>
          <p:spPr bwMode="auto">
            <a:xfrm>
              <a:off x="2236728" y="5669870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2791966" y="5884119"/>
              <a:ext cx="60298" cy="51427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2979497" y="5969861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" name="타원 48"/>
            <p:cNvSpPr/>
            <p:nvPr/>
          </p:nvSpPr>
          <p:spPr bwMode="auto">
            <a:xfrm>
              <a:off x="3019700" y="5795664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3214104" y="5764114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3193996" y="5935558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4" name="타원 53"/>
          <p:cNvSpPr/>
          <p:nvPr/>
        </p:nvSpPr>
        <p:spPr bwMode="auto">
          <a:xfrm>
            <a:off x="3130386" y="5157192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3202394" y="5301208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2914362" y="5445224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2998080" y="5589240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2770346" y="5589240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2554322" y="5013176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2926072" y="6016476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3202394" y="6021288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3502136" y="5805264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3490426" y="6088484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3790168" y="6021288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2338298" y="5008364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545388" y="4365104"/>
            <a:ext cx="1945038" cy="206664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296514" y="630511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계약만기 </a:t>
            </a: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잔여개월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(X</a:t>
            </a:r>
            <a:r>
              <a:rPr lang="en-US" altLang="ko-KR" sz="1200" baseline="-25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63774" y="4149080"/>
            <a:ext cx="893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100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10500" y="6450937"/>
            <a:ext cx="893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80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83854" y="4304129"/>
            <a:ext cx="200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0. 5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X</a:t>
            </a:r>
            <a:r>
              <a:rPr lang="en-US" altLang="ko-KR" sz="1200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+ 0.4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X</a:t>
            </a:r>
            <a:r>
              <a:rPr lang="en-US" altLang="ko-KR" sz="1200" baseline="-25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= 0 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91766" y="2185119"/>
            <a:ext cx="2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Y = Sigmoid(0.5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X</a:t>
            </a:r>
            <a:r>
              <a:rPr lang="en-US" altLang="ko-KR" sz="1400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+ 0.4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X</a:t>
            </a:r>
            <a:r>
              <a:rPr lang="en-US" altLang="ko-KR" sz="1400" baseline="-25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5" name="Picture 2" descr="Image result for sigmoid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02" y="4293096"/>
            <a:ext cx="356807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직선 연결선 75"/>
          <p:cNvCxnSpPr/>
          <p:nvPr/>
        </p:nvCxnSpPr>
        <p:spPr>
          <a:xfrm>
            <a:off x="7184574" y="4293096"/>
            <a:ext cx="108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140921" y="3945250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Sigmoid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함수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48350" y="2215897"/>
            <a:ext cx="283669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* Odds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비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= </a:t>
            </a: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사기율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/ (1-</a:t>
            </a: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사기율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27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개요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고급분석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발전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79" y="2492896"/>
            <a:ext cx="5303307" cy="378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710" y="818128"/>
            <a:ext cx="82809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(Analytics)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최적의 의사결정을 내리기 위해 </a:t>
            </a:r>
            <a:r>
              <a:rPr lang="ko-KR" altLang="en-US" sz="14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수학적</a:t>
            </a:r>
            <a:r>
              <a:rPr lang="en-US" altLang="ko-KR" sz="14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논리적 </a:t>
            </a:r>
            <a:r>
              <a:rPr lang="ko-KR" altLang="en-US" sz="14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기법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이용하는 프로세스임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목적에 따라 설명 분석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진단 분석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분석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처방 분석으로 구분됨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의사결정의 최적화에 목적이 가까워질수록 적용 난이도와 그에 따른 가치가 증가함 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84054" y="2336686"/>
            <a:ext cx="27363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651385" y="1988840"/>
            <a:ext cx="2553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 Ascendancy Model </a:t>
            </a:r>
            <a:r>
              <a:rPr lang="en-US" altLang="ko-KR" sz="1400" b="1" baseline="30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</a:t>
            </a:r>
            <a:endParaRPr lang="ko-KR" altLang="en-US" sz="1400" b="1" baseline="30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7710" y="6453336"/>
            <a:ext cx="33843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5702" y="6453336"/>
            <a:ext cx="34018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Predicts 2013: Information Innovation, Gartner, 2012</a:t>
            </a:r>
            <a:endParaRPr lang="ko-KR" altLang="en-US" sz="1000" baseline="30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83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총 요약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87710" y="1124744"/>
            <a:ext cx="2133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프로세스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415702" y="1493837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hape 111"/>
          <p:cNvSpPr txBox="1">
            <a:spLocks/>
          </p:cNvSpPr>
          <p:nvPr/>
        </p:nvSpPr>
        <p:spPr>
          <a:xfrm>
            <a:off x="779320" y="2877728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 별 분류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9" name="Shape 111"/>
          <p:cNvSpPr txBox="1">
            <a:spLocks/>
          </p:cNvSpPr>
          <p:nvPr/>
        </p:nvSpPr>
        <p:spPr>
          <a:xfrm>
            <a:off x="779320" y="2069901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Shape 111"/>
          <p:cNvSpPr txBox="1">
            <a:spLocks/>
          </p:cNvSpPr>
          <p:nvPr/>
        </p:nvSpPr>
        <p:spPr>
          <a:xfrm>
            <a:off x="779320" y="3685555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 별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벡터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Shape 111"/>
          <p:cNvSpPr txBox="1">
            <a:spLocks/>
          </p:cNvSpPr>
          <p:nvPr/>
        </p:nvSpPr>
        <p:spPr>
          <a:xfrm>
            <a:off x="779320" y="4493382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벡터 차원 축소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Shape 111"/>
          <p:cNvSpPr txBox="1">
            <a:spLocks/>
          </p:cNvSpPr>
          <p:nvPr/>
        </p:nvSpPr>
        <p:spPr>
          <a:xfrm>
            <a:off x="775742" y="5301208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사기유형 </a:t>
            </a: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3" name="직선 화살표 연결선 82"/>
          <p:cNvCxnSpPr>
            <a:stCxn id="79" idx="2"/>
            <a:endCxn id="69" idx="0"/>
          </p:cNvCxnSpPr>
          <p:nvPr/>
        </p:nvCxnSpPr>
        <p:spPr>
          <a:xfrm>
            <a:off x="1679320" y="2429941"/>
            <a:ext cx="0" cy="4477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69" idx="2"/>
            <a:endCxn id="80" idx="0"/>
          </p:cNvCxnSpPr>
          <p:nvPr/>
        </p:nvCxnSpPr>
        <p:spPr>
          <a:xfrm>
            <a:off x="1679320" y="3237768"/>
            <a:ext cx="0" cy="4477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0" idx="2"/>
            <a:endCxn id="81" idx="0"/>
          </p:cNvCxnSpPr>
          <p:nvPr/>
        </p:nvCxnSpPr>
        <p:spPr>
          <a:xfrm>
            <a:off x="1679320" y="4045595"/>
            <a:ext cx="0" cy="4477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1" idx="2"/>
            <a:endCxn id="82" idx="0"/>
          </p:cNvCxnSpPr>
          <p:nvPr/>
        </p:nvCxnSpPr>
        <p:spPr>
          <a:xfrm flipH="1">
            <a:off x="1675742" y="4853422"/>
            <a:ext cx="3578" cy="4477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hape 111"/>
          <p:cNvSpPr txBox="1">
            <a:spLocks/>
          </p:cNvSpPr>
          <p:nvPr/>
        </p:nvSpPr>
        <p:spPr>
          <a:xfrm>
            <a:off x="3008190" y="4493382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PCA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차원축소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8" name="Shape 111"/>
          <p:cNvSpPr txBox="1">
            <a:spLocks/>
          </p:cNvSpPr>
          <p:nvPr/>
        </p:nvSpPr>
        <p:spPr>
          <a:xfrm>
            <a:off x="3008190" y="5301208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Hierarchy Clustering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9" name="직선 연결선 88"/>
          <p:cNvCxnSpPr>
            <a:stCxn id="81" idx="3"/>
            <a:endCxn id="87" idx="1"/>
          </p:cNvCxnSpPr>
          <p:nvPr/>
        </p:nvCxnSpPr>
        <p:spPr>
          <a:xfrm>
            <a:off x="2579320" y="4673402"/>
            <a:ext cx="4288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2" idx="3"/>
            <a:endCxn id="88" idx="1"/>
          </p:cNvCxnSpPr>
          <p:nvPr/>
        </p:nvCxnSpPr>
        <p:spPr>
          <a:xfrm>
            <a:off x="2575742" y="5481228"/>
            <a:ext cx="4324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168230" y="1124744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모델링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프로세스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5096222" y="1493837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hape 111"/>
          <p:cNvSpPr txBox="1">
            <a:spLocks/>
          </p:cNvSpPr>
          <p:nvPr/>
        </p:nvSpPr>
        <p:spPr>
          <a:xfrm>
            <a:off x="5459840" y="2831375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별 변수 선택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4" name="Shape 111"/>
          <p:cNvSpPr txBox="1">
            <a:spLocks/>
          </p:cNvSpPr>
          <p:nvPr/>
        </p:nvSpPr>
        <p:spPr>
          <a:xfrm>
            <a:off x="5459840" y="2069901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5" name="Shape 111"/>
          <p:cNvSpPr txBox="1">
            <a:spLocks/>
          </p:cNvSpPr>
          <p:nvPr/>
        </p:nvSpPr>
        <p:spPr>
          <a:xfrm>
            <a:off x="5459840" y="3592849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정규화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Shape 111"/>
          <p:cNvSpPr txBox="1">
            <a:spLocks/>
          </p:cNvSpPr>
          <p:nvPr/>
        </p:nvSpPr>
        <p:spPr>
          <a:xfrm>
            <a:off x="5459840" y="5115797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사기건 오버샘플링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Shape 111"/>
          <p:cNvSpPr txBox="1">
            <a:spLocks/>
          </p:cNvSpPr>
          <p:nvPr/>
        </p:nvSpPr>
        <p:spPr>
          <a:xfrm>
            <a:off x="5456262" y="5877272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8" name="직선 화살표 연결선 97"/>
          <p:cNvCxnSpPr>
            <a:stCxn id="94" idx="2"/>
            <a:endCxn id="93" idx="0"/>
          </p:cNvCxnSpPr>
          <p:nvPr/>
        </p:nvCxnSpPr>
        <p:spPr>
          <a:xfrm>
            <a:off x="6359840" y="2429941"/>
            <a:ext cx="0" cy="4014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93" idx="2"/>
            <a:endCxn id="95" idx="0"/>
          </p:cNvCxnSpPr>
          <p:nvPr/>
        </p:nvCxnSpPr>
        <p:spPr>
          <a:xfrm>
            <a:off x="6359840" y="3191415"/>
            <a:ext cx="0" cy="4014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5" idx="2"/>
            <a:endCxn id="112" idx="0"/>
          </p:cNvCxnSpPr>
          <p:nvPr/>
        </p:nvCxnSpPr>
        <p:spPr>
          <a:xfrm flipH="1">
            <a:off x="6356262" y="3952889"/>
            <a:ext cx="3578" cy="4014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6" idx="2"/>
            <a:endCxn id="97" idx="0"/>
          </p:cNvCxnSpPr>
          <p:nvPr/>
        </p:nvCxnSpPr>
        <p:spPr>
          <a:xfrm flipH="1">
            <a:off x="6356262" y="5475837"/>
            <a:ext cx="3578" cy="401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Shape 111"/>
          <p:cNvSpPr txBox="1">
            <a:spLocks/>
          </p:cNvSpPr>
          <p:nvPr/>
        </p:nvSpPr>
        <p:spPr>
          <a:xfrm>
            <a:off x="7688710" y="5114711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SMOTE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Shape 111"/>
          <p:cNvSpPr txBox="1">
            <a:spLocks/>
          </p:cNvSpPr>
          <p:nvPr/>
        </p:nvSpPr>
        <p:spPr>
          <a:xfrm>
            <a:off x="7688710" y="5877272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로지스틱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회귀분석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4" name="직선 연결선 103"/>
          <p:cNvCxnSpPr>
            <a:stCxn id="96" idx="3"/>
            <a:endCxn id="102" idx="1"/>
          </p:cNvCxnSpPr>
          <p:nvPr/>
        </p:nvCxnSpPr>
        <p:spPr>
          <a:xfrm flipV="1">
            <a:off x="7259840" y="5294731"/>
            <a:ext cx="428870" cy="10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7" idx="3"/>
            <a:endCxn id="103" idx="1"/>
          </p:cNvCxnSpPr>
          <p:nvPr/>
        </p:nvCxnSpPr>
        <p:spPr>
          <a:xfrm>
            <a:off x="7256262" y="6057292"/>
            <a:ext cx="4324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Shape 111"/>
          <p:cNvSpPr txBox="1">
            <a:spLocks/>
          </p:cNvSpPr>
          <p:nvPr/>
        </p:nvSpPr>
        <p:spPr>
          <a:xfrm>
            <a:off x="7688510" y="2348880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별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벡터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Shape 111"/>
          <p:cNvSpPr txBox="1">
            <a:spLocks/>
          </p:cNvSpPr>
          <p:nvPr/>
        </p:nvSpPr>
        <p:spPr>
          <a:xfrm>
            <a:off x="7688510" y="2825777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 간 상관분석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Shape 111"/>
          <p:cNvSpPr txBox="1">
            <a:spLocks/>
          </p:cNvSpPr>
          <p:nvPr/>
        </p:nvSpPr>
        <p:spPr>
          <a:xfrm>
            <a:off x="7688510" y="3311727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Step AIC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9" name="꺾인 연결선 108"/>
          <p:cNvCxnSpPr>
            <a:stCxn id="93" idx="3"/>
            <a:endCxn id="106" idx="1"/>
          </p:cNvCxnSpPr>
          <p:nvPr/>
        </p:nvCxnSpPr>
        <p:spPr>
          <a:xfrm flipV="1">
            <a:off x="7259840" y="2528900"/>
            <a:ext cx="428670" cy="48249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3" idx="3"/>
            <a:endCxn id="108" idx="1"/>
          </p:cNvCxnSpPr>
          <p:nvPr/>
        </p:nvCxnSpPr>
        <p:spPr>
          <a:xfrm>
            <a:off x="7259840" y="3011395"/>
            <a:ext cx="428670" cy="48035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93" idx="3"/>
            <a:endCxn id="107" idx="1"/>
          </p:cNvCxnSpPr>
          <p:nvPr/>
        </p:nvCxnSpPr>
        <p:spPr>
          <a:xfrm flipV="1">
            <a:off x="7259840" y="3005797"/>
            <a:ext cx="428670" cy="55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hape 111"/>
          <p:cNvSpPr txBox="1">
            <a:spLocks/>
          </p:cNvSpPr>
          <p:nvPr/>
        </p:nvSpPr>
        <p:spPr>
          <a:xfrm>
            <a:off x="5456262" y="4354323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데이터 분리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3" name="직선 화살표 연결선 112"/>
          <p:cNvCxnSpPr>
            <a:stCxn id="112" idx="2"/>
            <a:endCxn id="96" idx="0"/>
          </p:cNvCxnSpPr>
          <p:nvPr/>
        </p:nvCxnSpPr>
        <p:spPr>
          <a:xfrm>
            <a:off x="6356262" y="4714363"/>
            <a:ext cx="3578" cy="4014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Shape 111">
            <a:hlinkClick r:id="rId2" action="ppaction://hlinksldjump"/>
          </p:cNvPr>
          <p:cNvSpPr txBox="1">
            <a:spLocks/>
          </p:cNvSpPr>
          <p:nvPr/>
        </p:nvSpPr>
        <p:spPr>
          <a:xfrm>
            <a:off x="7688710" y="1052736"/>
            <a:ext cx="180000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성과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488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719958" y="2708920"/>
            <a:ext cx="485128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구현 사례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해지방어모델 구현 사례</a:t>
            </a: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개요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Shape 111"/>
          <p:cNvSpPr txBox="1">
            <a:spLocks/>
          </p:cNvSpPr>
          <p:nvPr/>
        </p:nvSpPr>
        <p:spPr>
          <a:xfrm>
            <a:off x="3296150" y="5013176"/>
            <a:ext cx="1152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이용패턴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Shape 111"/>
          <p:cNvSpPr txBox="1">
            <a:spLocks/>
          </p:cNvSpPr>
          <p:nvPr/>
        </p:nvSpPr>
        <p:spPr>
          <a:xfrm>
            <a:off x="3296150" y="4356051"/>
            <a:ext cx="1152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관심사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Shape 111"/>
          <p:cNvSpPr txBox="1">
            <a:spLocks/>
          </p:cNvSpPr>
          <p:nvPr/>
        </p:nvSpPr>
        <p:spPr>
          <a:xfrm>
            <a:off x="3296150" y="3717032"/>
            <a:ext cx="1152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프로파일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296150" y="3356991"/>
            <a:ext cx="108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47875" y="3009145"/>
            <a:ext cx="976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독립변수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Shape 111"/>
          <p:cNvSpPr txBox="1">
            <a:spLocks/>
          </p:cNvSpPr>
          <p:nvPr/>
        </p:nvSpPr>
        <p:spPr>
          <a:xfrm>
            <a:off x="3296150" y="5661248"/>
            <a:ext cx="1152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컨택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반응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032326" y="3353850"/>
            <a:ext cx="108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65804" y="300600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예측모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델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8111625" y="3353850"/>
            <a:ext cx="108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167357" y="3006004"/>
            <a:ext cx="968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종속변수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Shape 111"/>
          <p:cNvSpPr txBox="1">
            <a:spLocks/>
          </p:cNvSpPr>
          <p:nvPr/>
        </p:nvSpPr>
        <p:spPr>
          <a:xfrm>
            <a:off x="6043084" y="4534254"/>
            <a:ext cx="1080000" cy="639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RF</a:t>
            </a: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모델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Shape 111"/>
          <p:cNvSpPr txBox="1">
            <a:spLocks/>
          </p:cNvSpPr>
          <p:nvPr/>
        </p:nvSpPr>
        <p:spPr>
          <a:xfrm>
            <a:off x="8120678" y="4671242"/>
            <a:ext cx="108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 여부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Shape 111"/>
          <p:cNvSpPr txBox="1">
            <a:spLocks/>
          </p:cNvSpPr>
          <p:nvPr/>
        </p:nvSpPr>
        <p:spPr>
          <a:xfrm>
            <a:off x="7171705" y="2042444"/>
            <a:ext cx="1092669" cy="594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 결과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Shape 111"/>
          <p:cNvSpPr txBox="1">
            <a:spLocks/>
          </p:cNvSpPr>
          <p:nvPr/>
        </p:nvSpPr>
        <p:spPr>
          <a:xfrm>
            <a:off x="8396041" y="2042443"/>
            <a:ext cx="1092669" cy="594467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Shape 111"/>
          <p:cNvSpPr txBox="1">
            <a:spLocks/>
          </p:cNvSpPr>
          <p:nvPr/>
        </p:nvSpPr>
        <p:spPr>
          <a:xfrm>
            <a:off x="6043084" y="5353293"/>
            <a:ext cx="1080000" cy="639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NN</a:t>
            </a: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모델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stCxn id="33" idx="3"/>
            <a:endCxn id="41" idx="1"/>
          </p:cNvCxnSpPr>
          <p:nvPr/>
        </p:nvCxnSpPr>
        <p:spPr>
          <a:xfrm>
            <a:off x="4448150" y="3897052"/>
            <a:ext cx="1594934" cy="9567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7" idx="3"/>
            <a:endCxn id="41" idx="1"/>
          </p:cNvCxnSpPr>
          <p:nvPr/>
        </p:nvCxnSpPr>
        <p:spPr>
          <a:xfrm>
            <a:off x="4448150" y="4536071"/>
            <a:ext cx="1594934" cy="31769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1" idx="3"/>
            <a:endCxn id="41" idx="1"/>
          </p:cNvCxnSpPr>
          <p:nvPr/>
        </p:nvCxnSpPr>
        <p:spPr>
          <a:xfrm flipV="1">
            <a:off x="4448150" y="4853764"/>
            <a:ext cx="1594934" cy="3394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3"/>
            <a:endCxn id="41" idx="1"/>
          </p:cNvCxnSpPr>
          <p:nvPr/>
        </p:nvCxnSpPr>
        <p:spPr>
          <a:xfrm flipV="1">
            <a:off x="4448150" y="4853764"/>
            <a:ext cx="1594934" cy="98750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3" idx="3"/>
            <a:endCxn id="48" idx="1"/>
          </p:cNvCxnSpPr>
          <p:nvPr/>
        </p:nvCxnSpPr>
        <p:spPr>
          <a:xfrm>
            <a:off x="4448150" y="3897052"/>
            <a:ext cx="1594934" cy="17757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05" idx="3"/>
            <a:endCxn id="33" idx="1"/>
          </p:cNvCxnSpPr>
          <p:nvPr/>
        </p:nvCxnSpPr>
        <p:spPr>
          <a:xfrm flipV="1">
            <a:off x="1279670" y="3897052"/>
            <a:ext cx="2016480" cy="1259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7" idx="3"/>
            <a:endCxn id="48" idx="1"/>
          </p:cNvCxnSpPr>
          <p:nvPr/>
        </p:nvCxnSpPr>
        <p:spPr>
          <a:xfrm>
            <a:off x="4448150" y="4536071"/>
            <a:ext cx="1594934" cy="11367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1" idx="3"/>
            <a:endCxn id="48" idx="1"/>
          </p:cNvCxnSpPr>
          <p:nvPr/>
        </p:nvCxnSpPr>
        <p:spPr>
          <a:xfrm>
            <a:off x="4448150" y="5193196"/>
            <a:ext cx="1594934" cy="4796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6" idx="3"/>
            <a:endCxn id="48" idx="1"/>
          </p:cNvCxnSpPr>
          <p:nvPr/>
        </p:nvCxnSpPr>
        <p:spPr>
          <a:xfrm flipV="1">
            <a:off x="4448150" y="5672803"/>
            <a:ext cx="1594934" cy="1684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5" idx="1"/>
            <a:endCxn id="41" idx="3"/>
          </p:cNvCxnSpPr>
          <p:nvPr/>
        </p:nvCxnSpPr>
        <p:spPr>
          <a:xfrm flipH="1">
            <a:off x="7123084" y="4851262"/>
            <a:ext cx="997594" cy="250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45" idx="1"/>
            <a:endCxn id="48" idx="3"/>
          </p:cNvCxnSpPr>
          <p:nvPr/>
        </p:nvCxnSpPr>
        <p:spPr>
          <a:xfrm flipH="1">
            <a:off x="7123084" y="4851262"/>
            <a:ext cx="997594" cy="8215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hape 111"/>
          <p:cNvSpPr txBox="1">
            <a:spLocks/>
          </p:cNvSpPr>
          <p:nvPr/>
        </p:nvSpPr>
        <p:spPr>
          <a:xfrm>
            <a:off x="4736182" y="3717031"/>
            <a:ext cx="864040" cy="230425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Shape 111"/>
          <p:cNvSpPr txBox="1">
            <a:spLocks/>
          </p:cNvSpPr>
          <p:nvPr/>
        </p:nvSpPr>
        <p:spPr>
          <a:xfrm>
            <a:off x="6176398" y="2042444"/>
            <a:ext cx="864040" cy="59446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 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즘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Shape 111"/>
          <p:cNvSpPr txBox="1">
            <a:spLocks/>
          </p:cNvSpPr>
          <p:nvPr/>
        </p:nvSpPr>
        <p:spPr>
          <a:xfrm>
            <a:off x="127670" y="3717032"/>
            <a:ext cx="1152000" cy="61200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고객별 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9" name="직선 화살표 연결선 108"/>
          <p:cNvCxnSpPr>
            <a:stCxn id="105" idx="3"/>
            <a:endCxn id="27" idx="1"/>
          </p:cNvCxnSpPr>
          <p:nvPr/>
        </p:nvCxnSpPr>
        <p:spPr>
          <a:xfrm>
            <a:off x="1279670" y="4023032"/>
            <a:ext cx="2016480" cy="5130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5" idx="3"/>
            <a:endCxn id="21" idx="1"/>
          </p:cNvCxnSpPr>
          <p:nvPr/>
        </p:nvCxnSpPr>
        <p:spPr>
          <a:xfrm>
            <a:off x="1279670" y="4023032"/>
            <a:ext cx="2016480" cy="11701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05" idx="3"/>
            <a:endCxn id="36" idx="1"/>
          </p:cNvCxnSpPr>
          <p:nvPr/>
        </p:nvCxnSpPr>
        <p:spPr>
          <a:xfrm>
            <a:off x="1279670" y="4023032"/>
            <a:ext cx="2016480" cy="18182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71686" y="908720"/>
            <a:ext cx="9109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285750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검색이력 데이터를 이용해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해지위험 키워드 </a:t>
            </a:r>
            <a:r>
              <a:rPr kumimoji="0"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도출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고객별 </a:t>
            </a:r>
            <a:r>
              <a:rPr kumimoji="0" lang="ko-KR" altLang="en-US" sz="16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검색어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위험도 계산</a:t>
            </a:r>
            <a:endParaRPr kumimoji="0" lang="en-US" altLang="ko-KR" sz="16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285750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6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 위험 요인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도출</a:t>
            </a:r>
            <a:endParaRPr kumimoji="0" lang="en-US" altLang="ko-KR" sz="16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고객의 특성을 이용해 </a:t>
            </a:r>
            <a:r>
              <a:rPr kumimoji="0" lang="ko-KR" altLang="en-US" sz="16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고객별 </a:t>
            </a:r>
            <a:r>
              <a:rPr kumimoji="0" lang="en-US" altLang="ko-KR" sz="16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kumimoji="0" lang="ko-KR" altLang="en-US" sz="16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 이내 해지여부 </a:t>
            </a:r>
            <a:r>
              <a:rPr kumimoji="0" lang="ko-KR" altLang="en-US" sz="16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</a:t>
            </a:r>
            <a:endParaRPr kumimoji="0" lang="ko-KR" altLang="en-US" sz="16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Shape 111"/>
          <p:cNvSpPr txBox="1">
            <a:spLocks/>
          </p:cNvSpPr>
          <p:nvPr/>
        </p:nvSpPr>
        <p:spPr>
          <a:xfrm>
            <a:off x="127670" y="4581128"/>
            <a:ext cx="1152000" cy="61200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검색이력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7" name="Shape 111"/>
          <p:cNvSpPr txBox="1">
            <a:spLocks/>
          </p:cNvSpPr>
          <p:nvPr/>
        </p:nvSpPr>
        <p:spPr>
          <a:xfrm>
            <a:off x="1855862" y="5466740"/>
            <a:ext cx="684000" cy="5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검색어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위험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9" name="직선 화살표 연결선 78"/>
          <p:cNvCxnSpPr>
            <a:stCxn id="76" idx="3"/>
            <a:endCxn id="77" idx="1"/>
          </p:cNvCxnSpPr>
          <p:nvPr/>
        </p:nvCxnSpPr>
        <p:spPr>
          <a:xfrm>
            <a:off x="1279670" y="4887128"/>
            <a:ext cx="576192" cy="8316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7" idx="3"/>
            <a:endCxn id="27" idx="1"/>
          </p:cNvCxnSpPr>
          <p:nvPr/>
        </p:nvCxnSpPr>
        <p:spPr>
          <a:xfrm flipV="1">
            <a:off x="2539862" y="4536071"/>
            <a:ext cx="756288" cy="11826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99678" y="3355556"/>
            <a:ext cx="108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411704" y="3007710"/>
            <a:ext cx="655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Shape 111"/>
          <p:cNvSpPr txBox="1">
            <a:spLocks/>
          </p:cNvSpPr>
          <p:nvPr/>
        </p:nvSpPr>
        <p:spPr>
          <a:xfrm>
            <a:off x="127670" y="5409285"/>
            <a:ext cx="1152000" cy="61200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고객별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해지이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력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6" name="직선 화살표 연결선 85"/>
          <p:cNvCxnSpPr>
            <a:stCxn id="85" idx="3"/>
            <a:endCxn id="77" idx="1"/>
          </p:cNvCxnSpPr>
          <p:nvPr/>
        </p:nvCxnSpPr>
        <p:spPr>
          <a:xfrm>
            <a:off x="1279670" y="5715285"/>
            <a:ext cx="576192" cy="34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85" idx="2"/>
            <a:endCxn id="45" idx="2"/>
          </p:cNvCxnSpPr>
          <p:nvPr/>
        </p:nvCxnSpPr>
        <p:spPr>
          <a:xfrm rot="5400000" flipH="1" flipV="1">
            <a:off x="4187172" y="1547780"/>
            <a:ext cx="990003" cy="7957008"/>
          </a:xfrm>
          <a:prstGeom prst="bentConnector3">
            <a:avLst>
              <a:gd name="adj1" fmla="val -2309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hape 111"/>
          <p:cNvSpPr txBox="1">
            <a:spLocks/>
          </p:cNvSpPr>
          <p:nvPr/>
        </p:nvSpPr>
        <p:spPr>
          <a:xfrm>
            <a:off x="6061422" y="3717032"/>
            <a:ext cx="1080000" cy="639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Decision Tree</a:t>
            </a: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측 모델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2" name="직선 화살표 연결선 91"/>
          <p:cNvCxnSpPr>
            <a:stCxn id="33" idx="3"/>
            <a:endCxn id="91" idx="1"/>
          </p:cNvCxnSpPr>
          <p:nvPr/>
        </p:nvCxnSpPr>
        <p:spPr>
          <a:xfrm>
            <a:off x="4448150" y="3897052"/>
            <a:ext cx="1613272" cy="1394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7" idx="3"/>
            <a:endCxn id="91" idx="1"/>
          </p:cNvCxnSpPr>
          <p:nvPr/>
        </p:nvCxnSpPr>
        <p:spPr>
          <a:xfrm flipV="1">
            <a:off x="4448150" y="4036542"/>
            <a:ext cx="1613272" cy="4995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21" idx="3"/>
            <a:endCxn id="91" idx="1"/>
          </p:cNvCxnSpPr>
          <p:nvPr/>
        </p:nvCxnSpPr>
        <p:spPr>
          <a:xfrm flipV="1">
            <a:off x="4448150" y="4036542"/>
            <a:ext cx="1613272" cy="115665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36" idx="3"/>
            <a:endCxn id="91" idx="1"/>
          </p:cNvCxnSpPr>
          <p:nvPr/>
        </p:nvCxnSpPr>
        <p:spPr>
          <a:xfrm flipV="1">
            <a:off x="4448150" y="4036542"/>
            <a:ext cx="1613272" cy="18047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842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2913" y="1124744"/>
            <a:ext cx="1402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모델링 개요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5702" y="1547207"/>
            <a:ext cx="4608512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285750" indent="-28575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u="sng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주요</a:t>
            </a:r>
            <a:r>
              <a:rPr kumimoji="0" lang="en-US" altLang="ko-KR" sz="1400" u="sng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ko-KR" altLang="en-US" sz="1400" u="sng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해지요인을 어떻게 분석할까</a:t>
            </a:r>
            <a:r>
              <a:rPr kumimoji="0" lang="en-US" altLang="ko-KR" sz="1400" u="sng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Decision Tree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이용한 직관적 이해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해지요인의 중요도 순서 도출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u="sng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예측의 정확도를 어떻게 향상시킬 수 있을까</a:t>
            </a:r>
            <a:r>
              <a:rPr kumimoji="0" lang="en-US" altLang="ko-KR" sz="1400" u="sng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테스트 시 정확도 저하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14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과적합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문제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과적합을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해결하는 방법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Bagging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Random Forest, Neural Network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99997" y="1124744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모델링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프로세스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096222" y="1493837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111"/>
          <p:cNvSpPr txBox="1">
            <a:spLocks/>
          </p:cNvSpPr>
          <p:nvPr/>
        </p:nvSpPr>
        <p:spPr>
          <a:xfrm>
            <a:off x="5459840" y="2920418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주요 해지요인 분석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Shape 111"/>
          <p:cNvSpPr txBox="1">
            <a:spLocks/>
          </p:cNvSpPr>
          <p:nvPr/>
        </p:nvSpPr>
        <p:spPr>
          <a:xfrm>
            <a:off x="5459840" y="1772816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Shape 111"/>
          <p:cNvSpPr txBox="1">
            <a:spLocks/>
          </p:cNvSpPr>
          <p:nvPr/>
        </p:nvSpPr>
        <p:spPr>
          <a:xfrm>
            <a:off x="5459840" y="4068019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고객별 </a:t>
            </a: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해지율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예측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stCxn id="18" idx="2"/>
            <a:endCxn id="15" idx="0"/>
          </p:cNvCxnSpPr>
          <p:nvPr/>
        </p:nvCxnSpPr>
        <p:spPr>
          <a:xfrm>
            <a:off x="6359840" y="2132856"/>
            <a:ext cx="0" cy="7875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2"/>
            <a:endCxn id="19" idx="0"/>
          </p:cNvCxnSpPr>
          <p:nvPr/>
        </p:nvCxnSpPr>
        <p:spPr>
          <a:xfrm>
            <a:off x="6359840" y="3280458"/>
            <a:ext cx="0" cy="78756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hape 111"/>
          <p:cNvSpPr txBox="1">
            <a:spLocks/>
          </p:cNvSpPr>
          <p:nvPr/>
        </p:nvSpPr>
        <p:spPr>
          <a:xfrm>
            <a:off x="7688710" y="2926649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Decision Tree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4" name="직선 연결선 33"/>
          <p:cNvCxnSpPr>
            <a:endCxn id="31" idx="1"/>
          </p:cNvCxnSpPr>
          <p:nvPr/>
        </p:nvCxnSpPr>
        <p:spPr>
          <a:xfrm>
            <a:off x="7259840" y="3106669"/>
            <a:ext cx="4288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hape 111"/>
          <p:cNvSpPr txBox="1">
            <a:spLocks/>
          </p:cNvSpPr>
          <p:nvPr/>
        </p:nvSpPr>
        <p:spPr>
          <a:xfrm>
            <a:off x="7688510" y="3707979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Random Forest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Shape 111"/>
          <p:cNvSpPr txBox="1">
            <a:spLocks/>
          </p:cNvSpPr>
          <p:nvPr/>
        </p:nvSpPr>
        <p:spPr>
          <a:xfrm>
            <a:off x="7688510" y="4428059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Network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8" name="꺾인 연결선 27"/>
          <p:cNvCxnSpPr>
            <a:stCxn id="19" idx="3"/>
            <a:endCxn id="23" idx="1"/>
          </p:cNvCxnSpPr>
          <p:nvPr/>
        </p:nvCxnSpPr>
        <p:spPr>
          <a:xfrm flipV="1">
            <a:off x="7259840" y="3887999"/>
            <a:ext cx="428670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9" idx="3"/>
            <a:endCxn id="26" idx="1"/>
          </p:cNvCxnSpPr>
          <p:nvPr/>
        </p:nvCxnSpPr>
        <p:spPr>
          <a:xfrm>
            <a:off x="7259840" y="4248039"/>
            <a:ext cx="428670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99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878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37293" y="1124744"/>
            <a:ext cx="30027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데이터 파악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자동차 사고 예시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640015"/>
              </p:ext>
            </p:extLst>
          </p:nvPr>
        </p:nvGraphicFramePr>
        <p:xfrm>
          <a:off x="1569532" y="2564904"/>
          <a:ext cx="6911066" cy="38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522"/>
                <a:gridCol w="850148"/>
                <a:gridCol w="850148"/>
                <a:gridCol w="850148"/>
                <a:gridCol w="897775"/>
                <a:gridCol w="897775"/>
                <a:gridCol w="897775"/>
                <a:gridCol w="897775"/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단말기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사용기간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결합상품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여부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연령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멤버쉽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등급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검색어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위험도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해지여부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35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해지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25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24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해지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개월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해지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75742" y="1628800"/>
            <a:ext cx="8640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고객번호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프로파일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관심사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이용패턴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컨택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반응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해지여부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1888136" y="2060848"/>
            <a:ext cx="2952328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881445" y="2113111"/>
            <a:ext cx="1051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독립변수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(X)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5013456" y="2060848"/>
            <a:ext cx="1008112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999208" y="2132856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종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속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(Y)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240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Decision Tree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878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7710" y="1124744"/>
            <a:ext cx="16450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Decision Tree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5742" y="1628800"/>
            <a:ext cx="86409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고객을 특정 변수의 값을 기준으로 해지고객과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비해지고객을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분류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Decision Tree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분류 알고리즘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단말기 사용 개월 수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&gt;20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 고객을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그룹으로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나머지를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그룹으로 분류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중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검색어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위험도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50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 고객은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BB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나머지를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그룹으로 분류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위의 과정을 반복하여 분류된 그룹 내 순수도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비해지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고객만으로 구성되는 비율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증가시킴  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694" y="3599139"/>
            <a:ext cx="141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연령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(X</a:t>
            </a:r>
            <a:r>
              <a:rPr lang="en-US" altLang="ko-KR" sz="1200" baseline="-25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41332" y="3872199"/>
            <a:ext cx="2830754" cy="2315907"/>
            <a:chOff x="1422992" y="4770587"/>
            <a:chExt cx="2830754" cy="1550384"/>
          </a:xfrm>
        </p:grpSpPr>
        <p:grpSp>
          <p:nvGrpSpPr>
            <p:cNvPr id="26" name="그룹 25"/>
            <p:cNvGrpSpPr/>
            <p:nvPr/>
          </p:nvGrpSpPr>
          <p:grpSpPr>
            <a:xfrm>
              <a:off x="1422992" y="4770587"/>
              <a:ext cx="2830754" cy="1550384"/>
              <a:chOff x="1407275" y="2368568"/>
              <a:chExt cx="5070197" cy="3255878"/>
            </a:xfrm>
          </p:grpSpPr>
          <p:cxnSp>
            <p:nvCxnSpPr>
              <p:cNvPr id="52" name="직선 화살표 연결선 19"/>
              <p:cNvCxnSpPr>
                <a:cxnSpLocks noChangeShapeType="1"/>
              </p:cNvCxnSpPr>
              <p:nvPr/>
            </p:nvCxnSpPr>
            <p:spPr bwMode="auto">
              <a:xfrm flipV="1">
                <a:off x="1407275" y="2368568"/>
                <a:ext cx="0" cy="3255878"/>
              </a:xfrm>
              <a:prstGeom prst="straightConnector1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3" name="직선 화살표 연결선 20"/>
              <p:cNvCxnSpPr>
                <a:cxnSpLocks noChangeShapeType="1"/>
              </p:cNvCxnSpPr>
              <p:nvPr/>
            </p:nvCxnSpPr>
            <p:spPr bwMode="auto">
              <a:xfrm flipV="1">
                <a:off x="1407275" y="5577714"/>
                <a:ext cx="5070197" cy="32517"/>
              </a:xfrm>
              <a:prstGeom prst="straightConnector1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7" name="타원 26"/>
            <p:cNvSpPr/>
            <p:nvPr/>
          </p:nvSpPr>
          <p:spPr bwMode="auto">
            <a:xfrm>
              <a:off x="2130960" y="5798450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2244589" y="5886890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1970148" y="5858425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" name="타원 29"/>
            <p:cNvSpPr/>
            <p:nvPr/>
          </p:nvSpPr>
          <p:spPr bwMode="auto">
            <a:xfrm>
              <a:off x="1622156" y="5772737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타원 30"/>
            <p:cNvSpPr/>
            <p:nvPr/>
          </p:nvSpPr>
          <p:spPr bwMode="auto">
            <a:xfrm>
              <a:off x="1746827" y="6094273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타원 31"/>
            <p:cNvSpPr/>
            <p:nvPr/>
          </p:nvSpPr>
          <p:spPr bwMode="auto">
            <a:xfrm>
              <a:off x="1939999" y="6029989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타원 32"/>
            <p:cNvSpPr/>
            <p:nvPr/>
          </p:nvSpPr>
          <p:spPr bwMode="auto">
            <a:xfrm>
              <a:off x="2458933" y="6201341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2428784" y="5649967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" name="타원 35"/>
            <p:cNvSpPr/>
            <p:nvPr/>
          </p:nvSpPr>
          <p:spPr bwMode="auto">
            <a:xfrm>
              <a:off x="2414832" y="5795664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타원 36"/>
            <p:cNvSpPr/>
            <p:nvPr/>
          </p:nvSpPr>
          <p:spPr bwMode="auto">
            <a:xfrm>
              <a:off x="2437743" y="5478523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" name="타원 37"/>
            <p:cNvSpPr/>
            <p:nvPr/>
          </p:nvSpPr>
          <p:spPr bwMode="auto">
            <a:xfrm>
              <a:off x="2618663" y="5618431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2156322" y="5104100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타원 39"/>
            <p:cNvSpPr/>
            <p:nvPr/>
          </p:nvSpPr>
          <p:spPr bwMode="auto">
            <a:xfrm>
              <a:off x="2719164" y="5429849"/>
              <a:ext cx="60298" cy="51427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" name="타원 40"/>
            <p:cNvSpPr/>
            <p:nvPr/>
          </p:nvSpPr>
          <p:spPr bwMode="auto">
            <a:xfrm>
              <a:off x="2759367" y="5258405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3020693" y="5275544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타원 42"/>
            <p:cNvSpPr/>
            <p:nvPr/>
          </p:nvSpPr>
          <p:spPr bwMode="auto">
            <a:xfrm>
              <a:off x="2859881" y="5361271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2839773" y="5532715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5" name="타원 44"/>
            <p:cNvSpPr/>
            <p:nvPr/>
          </p:nvSpPr>
          <p:spPr bwMode="auto">
            <a:xfrm>
              <a:off x="2578460" y="5481276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" name="타원 45"/>
            <p:cNvSpPr/>
            <p:nvPr/>
          </p:nvSpPr>
          <p:spPr bwMode="auto">
            <a:xfrm>
              <a:off x="2236728" y="5669870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2791966" y="5884119"/>
              <a:ext cx="60298" cy="51427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2979497" y="5969861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" name="타원 48"/>
            <p:cNvSpPr/>
            <p:nvPr/>
          </p:nvSpPr>
          <p:spPr bwMode="auto">
            <a:xfrm>
              <a:off x="3019700" y="5795664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3214104" y="5764114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3193996" y="5935558"/>
              <a:ext cx="60298" cy="514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4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4" name="타원 53"/>
          <p:cNvSpPr/>
          <p:nvPr/>
        </p:nvSpPr>
        <p:spPr bwMode="auto">
          <a:xfrm>
            <a:off x="2626330" y="4884250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2698338" y="5028266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2410306" y="5172282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2494024" y="5316298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2266290" y="5316298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2050266" y="4740234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2422016" y="5743534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2698338" y="5748346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2998080" y="5532322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2986370" y="5815542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3286112" y="5748346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1834242" y="4735422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92458" y="603217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단말기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사용</a:t>
            </a: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개월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(X</a:t>
            </a:r>
            <a:r>
              <a:rPr lang="en-US" altLang="ko-KR" sz="1200" baseline="-25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9718" y="3876138"/>
            <a:ext cx="893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100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183628" y="3876138"/>
            <a:ext cx="0" cy="2290293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69444" y="6237162"/>
            <a:ext cx="1542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20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2647950" y="6551466"/>
            <a:ext cx="108000" cy="108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704718" y="6422691"/>
            <a:ext cx="684803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해지고객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9" name="타원 78"/>
          <p:cNvSpPr/>
          <p:nvPr/>
        </p:nvSpPr>
        <p:spPr bwMode="auto">
          <a:xfrm>
            <a:off x="1495822" y="6536226"/>
            <a:ext cx="108000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552590" y="6407451"/>
            <a:ext cx="809837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비해지고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15902" y="4319218"/>
            <a:ext cx="1173619" cy="1835647"/>
          </a:xfrm>
          <a:prstGeom prst="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063774" y="4319218"/>
            <a:ext cx="1119854" cy="1835647"/>
          </a:xfrm>
          <a:prstGeom prst="rect">
            <a:avLst/>
          </a:prstGeom>
          <a:solidFill>
            <a:schemeClr val="accent5">
              <a:lumMod val="60000"/>
              <a:lumOff val="40000"/>
              <a:alpha val="29804"/>
            </a:schemeClr>
          </a:solidFill>
          <a:ln>
            <a:solidFill>
              <a:srgbClr val="33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2143894" y="4042220"/>
            <a:ext cx="91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B </a:t>
            </a:r>
            <a:r>
              <a:rPr lang="ko-KR" altLang="en-US" sz="12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그룹</a:t>
            </a:r>
            <a:endParaRPr lang="ko-KR" altLang="en-US" sz="12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91766" y="4031187"/>
            <a:ext cx="75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solidFill>
                  <a:srgbClr val="003CFA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solidFill>
                  <a:srgbClr val="003CFA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A </a:t>
            </a:r>
            <a:r>
              <a:rPr lang="ko-KR" altLang="en-US" sz="1200" b="1" dirty="0" smtClean="0">
                <a:solidFill>
                  <a:srgbClr val="003CFA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그룹</a:t>
            </a:r>
            <a:endParaRPr lang="ko-KR" altLang="en-US" sz="1200" b="1" dirty="0">
              <a:solidFill>
                <a:srgbClr val="003CFA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5456262" y="3887171"/>
            <a:ext cx="2830754" cy="2315907"/>
            <a:chOff x="1407275" y="2368568"/>
            <a:chExt cx="5070197" cy="3255878"/>
          </a:xfrm>
        </p:grpSpPr>
        <p:cxnSp>
          <p:nvCxnSpPr>
            <p:cNvPr id="113" name="직선 화살표 연결선 19"/>
            <p:cNvCxnSpPr>
              <a:cxnSpLocks noChangeShapeType="1"/>
            </p:cNvCxnSpPr>
            <p:nvPr/>
          </p:nvCxnSpPr>
          <p:spPr bwMode="auto">
            <a:xfrm flipV="1">
              <a:off x="1407275" y="2368568"/>
              <a:ext cx="0" cy="3255878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직선 화살표 연결선 20"/>
            <p:cNvCxnSpPr>
              <a:cxnSpLocks noChangeShapeType="1"/>
            </p:cNvCxnSpPr>
            <p:nvPr/>
          </p:nvCxnSpPr>
          <p:spPr bwMode="auto">
            <a:xfrm flipV="1">
              <a:off x="1407275" y="5577714"/>
              <a:ext cx="5070197" cy="32517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sp>
        <p:nvSpPr>
          <p:cNvPr id="99" name="타원 98"/>
          <p:cNvSpPr/>
          <p:nvPr/>
        </p:nvSpPr>
        <p:spPr bwMode="auto">
          <a:xfrm>
            <a:off x="5964361" y="5348923"/>
            <a:ext cx="60298" cy="768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1" name="타원 100"/>
          <p:cNvSpPr/>
          <p:nvPr/>
        </p:nvSpPr>
        <p:spPr bwMode="auto">
          <a:xfrm>
            <a:off x="6173030" y="4774528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2" name="타원 101"/>
          <p:cNvSpPr/>
          <p:nvPr/>
        </p:nvSpPr>
        <p:spPr bwMode="auto">
          <a:xfrm>
            <a:off x="6155453" y="4463235"/>
            <a:ext cx="60298" cy="76820"/>
          </a:xfrm>
          <a:prstGeom prst="ellipse">
            <a:avLst/>
          </a:prstGeom>
          <a:solidFill>
            <a:srgbClr val="FF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3" name="타원 102"/>
          <p:cNvSpPr/>
          <p:nvPr/>
        </p:nvSpPr>
        <p:spPr bwMode="auto">
          <a:xfrm>
            <a:off x="6416779" y="4488836"/>
            <a:ext cx="60298" cy="76820"/>
          </a:xfrm>
          <a:prstGeom prst="ellipse">
            <a:avLst/>
          </a:prstGeom>
          <a:solidFill>
            <a:srgbClr val="FF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4" name="타원 103"/>
          <p:cNvSpPr/>
          <p:nvPr/>
        </p:nvSpPr>
        <p:spPr bwMode="auto">
          <a:xfrm>
            <a:off x="6255967" y="4616892"/>
            <a:ext cx="60298" cy="76820"/>
          </a:xfrm>
          <a:prstGeom prst="ellipse">
            <a:avLst/>
          </a:prstGeom>
          <a:solidFill>
            <a:srgbClr val="FF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5" name="타원 104"/>
          <p:cNvSpPr/>
          <p:nvPr/>
        </p:nvSpPr>
        <p:spPr bwMode="auto">
          <a:xfrm>
            <a:off x="6185471" y="5220884"/>
            <a:ext cx="60298" cy="7682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6" name="타원 105"/>
          <p:cNvSpPr/>
          <p:nvPr/>
        </p:nvSpPr>
        <p:spPr bwMode="auto">
          <a:xfrm>
            <a:off x="6032326" y="4851348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6311166" y="5668978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6440917" y="5741860"/>
            <a:ext cx="60298" cy="7682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6538900" y="5536848"/>
            <a:ext cx="60298" cy="7682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1" name="타원 110"/>
          <p:cNvSpPr/>
          <p:nvPr/>
        </p:nvSpPr>
        <p:spPr bwMode="auto">
          <a:xfrm>
            <a:off x="6877320" y="5385698"/>
            <a:ext cx="60298" cy="7682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6857212" y="5641795"/>
            <a:ext cx="60298" cy="7682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5" name="타원 114"/>
          <p:cNvSpPr/>
          <p:nvPr/>
        </p:nvSpPr>
        <p:spPr bwMode="auto">
          <a:xfrm>
            <a:off x="6461856" y="4801798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6" name="타원 115"/>
          <p:cNvSpPr/>
          <p:nvPr/>
        </p:nvSpPr>
        <p:spPr bwMode="auto">
          <a:xfrm>
            <a:off x="6394884" y="5332831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7" name="타원 116"/>
          <p:cNvSpPr/>
          <p:nvPr/>
        </p:nvSpPr>
        <p:spPr bwMode="auto">
          <a:xfrm>
            <a:off x="6106852" y="5476847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6032326" y="5620863"/>
            <a:ext cx="60298" cy="7682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타원 118"/>
          <p:cNvSpPr/>
          <p:nvPr/>
        </p:nvSpPr>
        <p:spPr bwMode="auto">
          <a:xfrm>
            <a:off x="5777624" y="5471347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0" name="타원 119"/>
          <p:cNvSpPr/>
          <p:nvPr/>
        </p:nvSpPr>
        <p:spPr bwMode="auto">
          <a:xfrm>
            <a:off x="5933350" y="5898583"/>
            <a:ext cx="60298" cy="7682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1" name="타원 120"/>
          <p:cNvSpPr/>
          <p:nvPr/>
        </p:nvSpPr>
        <p:spPr bwMode="auto">
          <a:xfrm>
            <a:off x="6685434" y="5722554"/>
            <a:ext cx="60298" cy="7682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7181936" y="5327331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3" name="타원 122"/>
          <p:cNvSpPr/>
          <p:nvPr/>
        </p:nvSpPr>
        <p:spPr bwMode="auto">
          <a:xfrm>
            <a:off x="7112446" y="5555354"/>
            <a:ext cx="60298" cy="768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4" name="타원 123"/>
          <p:cNvSpPr/>
          <p:nvPr/>
        </p:nvSpPr>
        <p:spPr bwMode="auto">
          <a:xfrm>
            <a:off x="7412188" y="5488158"/>
            <a:ext cx="60298" cy="7682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207388" y="604714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멤버쉽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등급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(X</a:t>
            </a:r>
            <a:r>
              <a:rPr lang="en-US" altLang="ko-KR" sz="1200" baseline="-25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56262" y="5177087"/>
            <a:ext cx="2376264" cy="1014340"/>
          </a:xfrm>
          <a:prstGeom prst="rect">
            <a:avLst/>
          </a:prstGeom>
          <a:solidFill>
            <a:srgbClr val="99CCFF">
              <a:alpha val="30196"/>
            </a:srgb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4253327" y="3599139"/>
            <a:ext cx="141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검색어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위험도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(X</a:t>
            </a:r>
            <a:r>
              <a:rPr lang="en-US" altLang="ko-KR" sz="1200" baseline="-25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475665" y="4339204"/>
            <a:ext cx="2356861" cy="846581"/>
          </a:xfrm>
          <a:prstGeom prst="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7832526" y="5526568"/>
            <a:ext cx="75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solidFill>
                  <a:srgbClr val="003CFA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solidFill>
                  <a:srgbClr val="003CFA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BA </a:t>
            </a:r>
            <a:r>
              <a:rPr lang="ko-KR" altLang="en-US" sz="1200" b="1" dirty="0" smtClean="0">
                <a:solidFill>
                  <a:srgbClr val="003CFA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그룹</a:t>
            </a:r>
            <a:endParaRPr lang="ko-KR" altLang="en-US" sz="1200" b="1" dirty="0">
              <a:solidFill>
                <a:srgbClr val="003CFA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829774" y="4661442"/>
            <a:ext cx="91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BB </a:t>
            </a:r>
            <a:r>
              <a:rPr lang="ko-KR" altLang="en-US" sz="12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그룹</a:t>
            </a:r>
            <a:endParaRPr lang="ko-KR" altLang="en-US" sz="12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084677" y="5056220"/>
            <a:ext cx="587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50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87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Decision Tree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878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44594" y="1124744"/>
            <a:ext cx="24913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Decision Tree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결과 해석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5742" y="1628800"/>
            <a:ext cx="86409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고객이 분류가 되면서 그룹 내 해지고객의 비율이 증가하거나 감소함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그룹 내 순수성 증가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단말기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사용개월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”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“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검색어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위험도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”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순으로 해지 요인의 중요도가 분석됨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Decision Tree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상위에 위치하는 변수일수록 중요도가 높은 변수임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Shape 111"/>
          <p:cNvSpPr txBox="1">
            <a:spLocks/>
          </p:cNvSpPr>
          <p:nvPr/>
        </p:nvSpPr>
        <p:spPr>
          <a:xfrm>
            <a:off x="4016202" y="3645024"/>
            <a:ext cx="1800000" cy="36004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단말기 </a:t>
            </a:r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사용개월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&gt;20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3" name="Shape 111"/>
          <p:cNvSpPr txBox="1">
            <a:spLocks/>
          </p:cNvSpPr>
          <p:nvPr/>
        </p:nvSpPr>
        <p:spPr>
          <a:xfrm>
            <a:off x="3970673" y="2852936"/>
            <a:ext cx="1800000" cy="432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비해지고객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22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 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해지고객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15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순서도: 판단 3"/>
          <p:cNvSpPr/>
          <p:nvPr/>
        </p:nvSpPr>
        <p:spPr>
          <a:xfrm>
            <a:off x="3790553" y="3559659"/>
            <a:ext cx="2160240" cy="494717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Shape 111"/>
          <p:cNvSpPr txBox="1">
            <a:spLocks/>
          </p:cNvSpPr>
          <p:nvPr/>
        </p:nvSpPr>
        <p:spPr>
          <a:xfrm>
            <a:off x="2107990" y="4329099"/>
            <a:ext cx="1800000" cy="432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비해지고객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10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 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해지고객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13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Shape 111"/>
          <p:cNvSpPr txBox="1">
            <a:spLocks/>
          </p:cNvSpPr>
          <p:nvPr/>
        </p:nvSpPr>
        <p:spPr>
          <a:xfrm>
            <a:off x="5816502" y="4329099"/>
            <a:ext cx="1800000" cy="432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비해지고객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12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 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해지고객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2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Shape 111"/>
          <p:cNvSpPr txBox="1">
            <a:spLocks/>
          </p:cNvSpPr>
          <p:nvPr/>
        </p:nvSpPr>
        <p:spPr>
          <a:xfrm>
            <a:off x="2153519" y="5114927"/>
            <a:ext cx="1800000" cy="36004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검색어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위험도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&gt;50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순서도: 판단 97"/>
          <p:cNvSpPr/>
          <p:nvPr/>
        </p:nvSpPr>
        <p:spPr>
          <a:xfrm>
            <a:off x="1927870" y="5035822"/>
            <a:ext cx="2160240" cy="494717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Shape 111"/>
          <p:cNvSpPr txBox="1">
            <a:spLocks/>
          </p:cNvSpPr>
          <p:nvPr/>
        </p:nvSpPr>
        <p:spPr>
          <a:xfrm>
            <a:off x="631726" y="5805312"/>
            <a:ext cx="1800000" cy="432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비해지고객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0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 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해지고객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6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Shape 111"/>
          <p:cNvSpPr txBox="1">
            <a:spLocks/>
          </p:cNvSpPr>
          <p:nvPr/>
        </p:nvSpPr>
        <p:spPr>
          <a:xfrm>
            <a:off x="3656262" y="5805312"/>
            <a:ext cx="1800000" cy="432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비해지고객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10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 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해지고객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7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stCxn id="93" idx="2"/>
            <a:endCxn id="4" idx="0"/>
          </p:cNvCxnSpPr>
          <p:nvPr/>
        </p:nvCxnSpPr>
        <p:spPr>
          <a:xfrm>
            <a:off x="4870673" y="3284936"/>
            <a:ext cx="0" cy="2747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95" idx="2"/>
            <a:endCxn id="98" idx="0"/>
          </p:cNvCxnSpPr>
          <p:nvPr/>
        </p:nvCxnSpPr>
        <p:spPr>
          <a:xfrm>
            <a:off x="3007990" y="4761099"/>
            <a:ext cx="0" cy="2747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" idx="2"/>
            <a:endCxn id="95" idx="0"/>
          </p:cNvCxnSpPr>
          <p:nvPr/>
        </p:nvCxnSpPr>
        <p:spPr>
          <a:xfrm rot="5400000">
            <a:off x="3801971" y="3260396"/>
            <a:ext cx="274723" cy="1862683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4" idx="2"/>
            <a:endCxn id="96" idx="0"/>
          </p:cNvCxnSpPr>
          <p:nvPr/>
        </p:nvCxnSpPr>
        <p:spPr>
          <a:xfrm rot="16200000" flipH="1">
            <a:off x="5656226" y="3268822"/>
            <a:ext cx="274723" cy="184582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368030" y="393305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YES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888310" y="394408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NO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36" name="꺾인 연결선 135"/>
          <p:cNvCxnSpPr>
            <a:stCxn id="98" idx="2"/>
            <a:endCxn id="100" idx="0"/>
          </p:cNvCxnSpPr>
          <p:nvPr/>
        </p:nvCxnSpPr>
        <p:spPr>
          <a:xfrm rot="5400000">
            <a:off x="2132472" y="4929793"/>
            <a:ext cx="274773" cy="147626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98" idx="2"/>
            <a:endCxn id="107" idx="0"/>
          </p:cNvCxnSpPr>
          <p:nvPr/>
        </p:nvCxnSpPr>
        <p:spPr>
          <a:xfrm rot="16200000" flipH="1">
            <a:off x="3644740" y="4893789"/>
            <a:ext cx="274773" cy="15482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7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Decision Tree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1494076"/>
            <a:ext cx="878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7710" y="1124744"/>
            <a:ext cx="22509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Decision Tree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문제점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5742" y="1628800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Decision Tree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데이터의 작은 변화에도 모델이 쉽게 변화함 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따라서 학습데이터의 선택을 신중하게 해야 하고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대부분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Decision Tree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의 예측 정확도는 낮음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위와 같은 문제를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과적합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(Overfitting)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이라고 하며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예측모델의 정확도를 저하시키는 주요 원인임 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과적합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문제를 해결함으로써 예측 정확도를 향상시킬 필요가 있음 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6" name="Picture 2" descr="https://lh5.googleusercontent.com/bpDxDISpi0DJOyDzeLRGrL5DGeR3h4mV08FAsunE0ctK7obx7UpLp1kqG8cjgMIzix7Jv28veBUhfH6Z3iGULhikH6rKifWYNgZEF-zapJ76kOZ2B8Ixbo9B8b59UHdN3nwfkns7w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068960"/>
            <a:ext cx="46863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4094853" y="6033671"/>
            <a:ext cx="1736593" cy="3385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kumimoji="0" lang="ko-KR" altLang="en-US" sz="16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최적의 모델</a:t>
            </a:r>
            <a:endParaRPr kumimoji="0" lang="en-US" altLang="ko-KR" sz="16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56961" y="5550181"/>
            <a:ext cx="216024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8" idx="4"/>
            <a:endCxn id="27" idx="0"/>
          </p:cNvCxnSpPr>
          <p:nvPr/>
        </p:nvCxnSpPr>
        <p:spPr>
          <a:xfrm flipH="1">
            <a:off x="4963150" y="5766181"/>
            <a:ext cx="1823" cy="26749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5823045" y="4572025"/>
            <a:ext cx="17365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3CFA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600" b="1" dirty="0" smtClean="0">
                <a:solidFill>
                  <a:srgbClr val="003CFA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Over-fitting</a:t>
            </a:r>
            <a:endParaRPr kumimoji="0" lang="en-US" altLang="ko-KR" sz="1600" b="1" dirty="0">
              <a:solidFill>
                <a:srgbClr val="003CFA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862316" y="4572025"/>
            <a:ext cx="17365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3CFA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600" b="1" dirty="0" smtClean="0">
                <a:solidFill>
                  <a:srgbClr val="003CFA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Under-fitting</a:t>
            </a:r>
            <a:endParaRPr kumimoji="0" lang="en-US" altLang="ko-KR" sz="1600" b="1" dirty="0">
              <a:solidFill>
                <a:srgbClr val="003CFA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955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7116201" y="277237"/>
            <a:ext cx="2515162" cy="307777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 contourW="1270"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 spc="-5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Random Forest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74795" y="1361088"/>
            <a:ext cx="4392453" cy="308759"/>
            <a:chOff x="274795" y="1361088"/>
            <a:chExt cx="3321191" cy="308759"/>
          </a:xfrm>
        </p:grpSpPr>
        <p:sp>
          <p:nvSpPr>
            <p:cNvPr id="7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ko-KR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Random Forest 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개요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8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grpSp>
        <p:nvGrpSpPr>
          <p:cNvPr id="9" name="그룹 8"/>
          <p:cNvGrpSpPr/>
          <p:nvPr/>
        </p:nvGrpSpPr>
        <p:grpSpPr>
          <a:xfrm>
            <a:off x="5241067" y="1361088"/>
            <a:ext cx="4392453" cy="308759"/>
            <a:chOff x="274795" y="1361088"/>
            <a:chExt cx="3321191" cy="308759"/>
          </a:xfrm>
        </p:grpSpPr>
        <p:sp>
          <p:nvSpPr>
            <p:cNvPr id="10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알고리즘 특징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11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sp>
        <p:nvSpPr>
          <p:cNvPr id="12" name="직사각형 11"/>
          <p:cNvSpPr/>
          <p:nvPr/>
        </p:nvSpPr>
        <p:spPr bwMode="auto">
          <a:xfrm>
            <a:off x="859592" y="3743521"/>
            <a:ext cx="3205789" cy="2615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59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&lt;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Random Forest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개념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&gt;</a:t>
            </a:r>
            <a:endParaRPr lang="ko-KR" altLang="en-US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" name="직사각형 8"/>
          <p:cNvSpPr>
            <a:spLocks noChangeArrowheads="1"/>
          </p:cNvSpPr>
          <p:nvPr/>
        </p:nvSpPr>
        <p:spPr bwMode="auto">
          <a:xfrm>
            <a:off x="273050" y="1883660"/>
            <a:ext cx="4394198" cy="4425065"/>
          </a:xfrm>
          <a:prstGeom prst="rect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8"/>
          <p:cNvSpPr>
            <a:spLocks noChangeArrowheads="1"/>
          </p:cNvSpPr>
          <p:nvPr/>
        </p:nvSpPr>
        <p:spPr bwMode="auto">
          <a:xfrm>
            <a:off x="5238753" y="1883660"/>
            <a:ext cx="4394198" cy="4425065"/>
          </a:xfrm>
          <a:prstGeom prst="rect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TextBox 126"/>
          <p:cNvSpPr txBox="1">
            <a:spLocks noChangeArrowheads="1"/>
          </p:cNvSpPr>
          <p:nvPr/>
        </p:nvSpPr>
        <p:spPr bwMode="auto">
          <a:xfrm>
            <a:off x="279401" y="2037743"/>
            <a:ext cx="4387848" cy="162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36000" rIns="54000" bIns="36000" anchor="t">
            <a:spAutoFit/>
          </a:bodyPr>
          <a:lstStyle/>
          <a:p>
            <a:pPr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Decision Tree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의 문제점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-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Decision Tree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의 경우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데이터의 변화에 따라 민감하게 반응하여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Over-fitting(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과적합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이 발생하는 문제가 생김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endParaRPr lang="ko-KR" altLang="en-US" sz="12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Random Forest</a:t>
            </a:r>
            <a:r>
              <a:rPr lang="ko-KR" altLang="en-US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= Decision Tree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의 집합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하나의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Decision Tree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를 사용할 경우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,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과적합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문제가 발생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여러 개의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Decision Tree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모형을 혼합하여 사용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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과적합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해결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17" name="TextBox 126"/>
          <p:cNvSpPr txBox="1">
            <a:spLocks noChangeArrowheads="1"/>
          </p:cNvSpPr>
          <p:nvPr/>
        </p:nvSpPr>
        <p:spPr bwMode="auto">
          <a:xfrm>
            <a:off x="5245102" y="2037743"/>
            <a:ext cx="4387848" cy="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36000" rIns="54000" bIns="36000" anchor="t">
            <a:spAutoFit/>
          </a:bodyPr>
          <a:lstStyle/>
          <a:p>
            <a:pPr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Random Forest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는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Decision Tree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의 </a:t>
            </a:r>
            <a:r>
              <a:rPr lang="en-US" altLang="ko-KR" sz="12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Bagging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모형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(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앙상블의 일종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)</a:t>
            </a:r>
          </a:p>
          <a:p>
            <a:pPr latinLnBrk="0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모델에서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과적합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문제가 발생할 경우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, </a:t>
            </a:r>
          </a:p>
          <a:p>
            <a:pPr latinLnBrk="0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: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서로 다른 학습 데이터 셋을 이용하여 여러 개의 모형을 구현함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: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구현된 여러 개의 모형을 종합함으로써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과적합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문제를 해결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pic>
        <p:nvPicPr>
          <p:cNvPr id="7170" name="Picture 2" descr="Image result for random for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6" y="4104587"/>
            <a:ext cx="3686752" cy="213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60025" y="4116644"/>
            <a:ext cx="864096" cy="274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학습데이터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36382" y="3212976"/>
            <a:ext cx="864096" cy="274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샘플데이터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36382" y="3664810"/>
            <a:ext cx="864096" cy="274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샘플데이터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43190" y="4116644"/>
            <a:ext cx="864096" cy="274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샘플데이터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43190" y="4568478"/>
            <a:ext cx="864096" cy="274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샘플데이터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543190" y="5020311"/>
            <a:ext cx="864096" cy="274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샘플데이터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616502" y="3212976"/>
            <a:ext cx="864096" cy="2747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16502" y="3664810"/>
            <a:ext cx="864096" cy="2747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623310" y="4116644"/>
            <a:ext cx="864096" cy="2747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23310" y="4568478"/>
            <a:ext cx="864096" cy="2747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23310" y="5020311"/>
            <a:ext cx="864096" cy="2747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168" name="직선 화살표 연결선 7167"/>
          <p:cNvCxnSpPr>
            <a:stCxn id="3" idx="3"/>
            <a:endCxn id="46" idx="1"/>
          </p:cNvCxnSpPr>
          <p:nvPr/>
        </p:nvCxnSpPr>
        <p:spPr>
          <a:xfrm flipV="1">
            <a:off x="6224121" y="3350370"/>
            <a:ext cx="312261" cy="9036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" idx="3"/>
            <a:endCxn id="47" idx="1"/>
          </p:cNvCxnSpPr>
          <p:nvPr/>
        </p:nvCxnSpPr>
        <p:spPr>
          <a:xfrm flipV="1">
            <a:off x="6224121" y="3802204"/>
            <a:ext cx="312261" cy="4518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" idx="3"/>
            <a:endCxn id="48" idx="1"/>
          </p:cNvCxnSpPr>
          <p:nvPr/>
        </p:nvCxnSpPr>
        <p:spPr>
          <a:xfrm>
            <a:off x="6224121" y="4254038"/>
            <a:ext cx="31906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3" idx="3"/>
            <a:endCxn id="49" idx="1"/>
          </p:cNvCxnSpPr>
          <p:nvPr/>
        </p:nvCxnSpPr>
        <p:spPr>
          <a:xfrm>
            <a:off x="6224121" y="4254038"/>
            <a:ext cx="319069" cy="4518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3" idx="3"/>
            <a:endCxn id="50" idx="1"/>
          </p:cNvCxnSpPr>
          <p:nvPr/>
        </p:nvCxnSpPr>
        <p:spPr>
          <a:xfrm>
            <a:off x="6224121" y="4254038"/>
            <a:ext cx="319069" cy="90366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6" idx="3"/>
            <a:endCxn id="51" idx="1"/>
          </p:cNvCxnSpPr>
          <p:nvPr/>
        </p:nvCxnSpPr>
        <p:spPr>
          <a:xfrm>
            <a:off x="7400478" y="3350370"/>
            <a:ext cx="21602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7" idx="3"/>
            <a:endCxn id="52" idx="1"/>
          </p:cNvCxnSpPr>
          <p:nvPr/>
        </p:nvCxnSpPr>
        <p:spPr>
          <a:xfrm>
            <a:off x="7400478" y="3802204"/>
            <a:ext cx="21602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8" idx="3"/>
            <a:endCxn id="53" idx="1"/>
          </p:cNvCxnSpPr>
          <p:nvPr/>
        </p:nvCxnSpPr>
        <p:spPr>
          <a:xfrm>
            <a:off x="7407286" y="4254038"/>
            <a:ext cx="21602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9" idx="3"/>
            <a:endCxn id="54" idx="1"/>
          </p:cNvCxnSpPr>
          <p:nvPr/>
        </p:nvCxnSpPr>
        <p:spPr>
          <a:xfrm>
            <a:off x="7407286" y="4705872"/>
            <a:ext cx="21602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0" idx="3"/>
            <a:endCxn id="55" idx="1"/>
          </p:cNvCxnSpPr>
          <p:nvPr/>
        </p:nvCxnSpPr>
        <p:spPr>
          <a:xfrm>
            <a:off x="7407286" y="5157705"/>
            <a:ext cx="21602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8768630" y="4122590"/>
            <a:ext cx="792088" cy="274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평균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투표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1" name="직선 화살표 연결선 90"/>
          <p:cNvCxnSpPr>
            <a:stCxn id="51" idx="3"/>
            <a:endCxn id="90" idx="1"/>
          </p:cNvCxnSpPr>
          <p:nvPr/>
        </p:nvCxnSpPr>
        <p:spPr>
          <a:xfrm>
            <a:off x="8480598" y="3350370"/>
            <a:ext cx="288032" cy="9096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52" idx="3"/>
            <a:endCxn id="90" idx="1"/>
          </p:cNvCxnSpPr>
          <p:nvPr/>
        </p:nvCxnSpPr>
        <p:spPr>
          <a:xfrm>
            <a:off x="8480598" y="3802204"/>
            <a:ext cx="288032" cy="4577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53" idx="3"/>
            <a:endCxn id="90" idx="1"/>
          </p:cNvCxnSpPr>
          <p:nvPr/>
        </p:nvCxnSpPr>
        <p:spPr>
          <a:xfrm>
            <a:off x="8487406" y="4254038"/>
            <a:ext cx="281224" cy="59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54" idx="3"/>
            <a:endCxn id="90" idx="1"/>
          </p:cNvCxnSpPr>
          <p:nvPr/>
        </p:nvCxnSpPr>
        <p:spPr>
          <a:xfrm flipV="1">
            <a:off x="8487406" y="4259984"/>
            <a:ext cx="281224" cy="4458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5" idx="3"/>
            <a:endCxn id="90" idx="1"/>
          </p:cNvCxnSpPr>
          <p:nvPr/>
        </p:nvCxnSpPr>
        <p:spPr>
          <a:xfrm flipV="1">
            <a:off x="8487406" y="4259984"/>
            <a:ext cx="281224" cy="8977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343695" y="836682"/>
            <a:ext cx="91090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fontAlgn="auto" latinLnBrk="0">
              <a:spcAft>
                <a:spcPts val="0"/>
              </a:spcAft>
            </a:pP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여러 개의 </a:t>
            </a: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Decision Tree 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모델을 생성하여 </a:t>
            </a:r>
            <a:r>
              <a:rPr kumimoji="0" lang="ko-KR" altLang="en-US" sz="16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예측값을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종합함으로써 예측 정확도 향상</a:t>
            </a:r>
            <a:endParaRPr kumimoji="0" lang="en-US" altLang="ko-KR" sz="16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2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43695" y="858198"/>
            <a:ext cx="91090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fontAlgn="auto" latinLnBrk="0">
              <a:spcAft>
                <a:spcPts val="0"/>
              </a:spcAft>
            </a:pP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독립변수의 형태를 적절하게 생성하도록 하여 예측 정확도 향상</a:t>
            </a:r>
            <a:endParaRPr kumimoji="0" lang="en-US" altLang="ko-KR" sz="16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7116201" y="277237"/>
            <a:ext cx="2515162" cy="307777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 contourW="1270"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 spc="-5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Neural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4796" y="1361088"/>
            <a:ext cx="4462300" cy="308759"/>
            <a:chOff x="274795" y="1361088"/>
            <a:chExt cx="3321191" cy="308759"/>
          </a:xfrm>
        </p:grpSpPr>
        <p:sp>
          <p:nvSpPr>
            <p:cNvPr id="8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ko-KR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Neural Network 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개요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9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sp>
        <p:nvSpPr>
          <p:cNvPr id="10" name="직사각형 8"/>
          <p:cNvSpPr>
            <a:spLocks noChangeArrowheads="1"/>
          </p:cNvSpPr>
          <p:nvPr/>
        </p:nvSpPr>
        <p:spPr bwMode="auto">
          <a:xfrm>
            <a:off x="273049" y="1883660"/>
            <a:ext cx="4463133" cy="4425065"/>
          </a:xfrm>
          <a:prstGeom prst="rect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TextBox 126"/>
          <p:cNvSpPr txBox="1">
            <a:spLocks noChangeArrowheads="1"/>
          </p:cNvSpPr>
          <p:nvPr/>
        </p:nvSpPr>
        <p:spPr bwMode="auto">
          <a:xfrm>
            <a:off x="279401" y="1988840"/>
            <a:ext cx="4457696" cy="284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36000" rIns="54000" bIns="36000" anchor="t">
            <a:spAutoFit/>
          </a:bodyPr>
          <a:lstStyle/>
          <a:p>
            <a:pPr latinLnBrk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기존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머신러닝에서는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변수 선택이 중요함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주어진 독립변수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X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와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종속변수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Y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의 관계를 정의함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독립변수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X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의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형태가 고정되어 있음 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독립변수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X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가 적절하지 않은 형태일 경우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모델의 정확도 저하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인공신경망에서는 독립변수의 형태를 적절하게 생성함</a:t>
            </a: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인공신경망은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입력층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,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은닉층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(Hidden Layer),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출력층으로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구성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-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입력층에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들어온 데이터가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은닉층을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거치면서 다양한 형태로 변환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학습을 통해 변수의 형태를 최적화</a:t>
            </a:r>
            <a:endParaRPr lang="ko-KR" altLang="en-US" sz="12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endParaRPr lang="ko-KR" altLang="en-US" sz="12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161419" y="1361088"/>
            <a:ext cx="4462300" cy="308759"/>
            <a:chOff x="274795" y="1361088"/>
            <a:chExt cx="3321191" cy="308759"/>
          </a:xfrm>
        </p:grpSpPr>
        <p:sp>
          <p:nvSpPr>
            <p:cNvPr id="19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알고리즘 소개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20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sp>
        <p:nvSpPr>
          <p:cNvPr id="21" name="직사각형 8"/>
          <p:cNvSpPr>
            <a:spLocks noChangeArrowheads="1"/>
          </p:cNvSpPr>
          <p:nvPr/>
        </p:nvSpPr>
        <p:spPr bwMode="auto">
          <a:xfrm>
            <a:off x="5159672" y="1883660"/>
            <a:ext cx="4463133" cy="4425065"/>
          </a:xfrm>
          <a:prstGeom prst="rect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126"/>
          <p:cNvSpPr txBox="1">
            <a:spLocks noChangeArrowheads="1"/>
          </p:cNvSpPr>
          <p:nvPr/>
        </p:nvSpPr>
        <p:spPr bwMode="auto">
          <a:xfrm>
            <a:off x="5159672" y="1988840"/>
            <a:ext cx="4457696" cy="1180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36000" rIns="54000" bIns="36000" anchor="t">
            <a:spAutoFit/>
          </a:bodyPr>
          <a:lstStyle/>
          <a:p>
            <a:pPr latinLnBrk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인공신경망은 어떻게 변수를 최적화할까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?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오류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역전파가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출력층에서부터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은닉층을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거쳐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입력층까지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전파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오류가 많이 발생한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노드와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관련된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파라미터의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값을 크게 수정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42" y="4653136"/>
            <a:ext cx="3312368" cy="15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56" y="3124676"/>
            <a:ext cx="3996846" cy="28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53780" y="4725144"/>
            <a:ext cx="936104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15902" y="5972276"/>
            <a:ext cx="607859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100" dirty="0" err="1" smtClean="0"/>
              <a:t>은닉층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3152006" y="4725144"/>
            <a:ext cx="576064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133900" y="5976439"/>
            <a:ext cx="607859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100" dirty="0" err="1" smtClean="0"/>
              <a:t>출력층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1297904" y="4616923"/>
            <a:ext cx="576064" cy="165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288435" y="6263734"/>
            <a:ext cx="607859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100" dirty="0" err="1" smtClean="0"/>
              <a:t>입력층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682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개요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고급분석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비교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78770"/>
              </p:ext>
            </p:extLst>
          </p:nvPr>
        </p:nvGraphicFramePr>
        <p:xfrm>
          <a:off x="343694" y="1772817"/>
          <a:ext cx="9145016" cy="446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/>
                <a:gridCol w="2808312"/>
                <a:gridCol w="2826314"/>
                <a:gridCol w="2286254"/>
              </a:tblGrid>
              <a:tr h="46644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목적</a:t>
                      </a:r>
                      <a:endParaRPr lang="ko-KR" altLang="en-US" sz="1400" b="1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수학적 표현</a:t>
                      </a:r>
                      <a:endParaRPr lang="ko-KR" altLang="en-US" sz="1400" b="1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기법</a:t>
                      </a:r>
                      <a:endParaRPr lang="ko-KR" altLang="en-US" sz="1400" b="1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32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Descriptive</a:t>
                      </a:r>
                      <a:endParaRPr lang="ko-KR" altLang="en-US" sz="1200" b="1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과거에 발생한 사건에 대한 </a:t>
                      </a:r>
                      <a:r>
                        <a:rPr lang="ko-KR" altLang="en-US" sz="1200" dirty="0" err="1" smtClean="0"/>
                        <a:t>인사이트</a:t>
                      </a:r>
                      <a:r>
                        <a:rPr lang="ko-KR" altLang="en-US" sz="1200" dirty="0" smtClean="0"/>
                        <a:t> 발견</a:t>
                      </a:r>
                      <a:endParaRPr lang="en-US" altLang="ko-KR" sz="1200" dirty="0" smtClean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수많은 변수 중 종속변수 </a:t>
                      </a:r>
                      <a:r>
                        <a:rPr lang="en-US" altLang="ko-KR" sz="1200" dirty="0" smtClean="0"/>
                        <a:t>Y</a:t>
                      </a:r>
                      <a:r>
                        <a:rPr lang="ko-KR" altLang="en-US" sz="1200" dirty="0" smtClean="0"/>
                        <a:t>에 영향을 미치는 변수 독립변수 </a:t>
                      </a:r>
                      <a:r>
                        <a:rPr lang="en-US" altLang="ko-KR" sz="1200" dirty="0" smtClean="0"/>
                        <a:t>X</a:t>
                      </a:r>
                      <a:r>
                        <a:rPr lang="ko-KR" altLang="en-US" sz="1200" dirty="0" smtClean="0"/>
                        <a:t>를 발견</a:t>
                      </a:r>
                      <a:endParaRPr lang="ko-KR" altLang="en-US" sz="12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통합 및 데이터 </a:t>
                      </a:r>
                      <a:r>
                        <a:rPr lang="ko-KR" altLang="en-US" sz="1200" dirty="0" err="1" smtClean="0"/>
                        <a:t>마이닝</a:t>
                      </a:r>
                      <a:endParaRPr lang="ko-KR" altLang="en-US" sz="12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2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Predictive</a:t>
                      </a:r>
                      <a:endParaRPr lang="ko-KR" altLang="en-US" sz="1200" b="1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미래에 어떤 사건이 일어날지에 대한 예측</a:t>
                      </a:r>
                      <a:endParaRPr lang="ko-KR" altLang="en-US" sz="12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종속변수 </a:t>
                      </a:r>
                      <a:r>
                        <a:rPr lang="en-US" altLang="ko-KR" sz="1200" dirty="0" smtClean="0"/>
                        <a:t>Y</a:t>
                      </a:r>
                      <a:r>
                        <a:rPr lang="ko-KR" altLang="en-US" sz="1200" dirty="0" smtClean="0"/>
                        <a:t>와 독립변수 </a:t>
                      </a:r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간의 관계에 대한 해석</a:t>
                      </a:r>
                      <a:endParaRPr lang="ko-KR" altLang="en-US" sz="12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통계 모델링 및 </a:t>
                      </a:r>
                      <a:r>
                        <a:rPr lang="ko-KR" altLang="en-US" sz="1200" dirty="0" err="1" smtClean="0"/>
                        <a:t>머신러닝</a:t>
                      </a:r>
                      <a:endParaRPr lang="ko-KR" altLang="en-US" sz="12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2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Prescriptive</a:t>
                      </a:r>
                      <a:endParaRPr lang="ko-KR" altLang="en-US" sz="1200" b="1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미래에 어떤 사건이 일어나기 위해 어떤 일을 해야 하는지 의사결정</a:t>
                      </a:r>
                      <a:endParaRPr lang="ko-KR" altLang="en-US" sz="12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종속변수</a:t>
                      </a:r>
                      <a:r>
                        <a:rPr lang="en-US" altLang="ko-KR" sz="1200" dirty="0" smtClean="0"/>
                        <a:t>Y</a:t>
                      </a:r>
                      <a:r>
                        <a:rPr lang="ko-KR" altLang="en-US" sz="1200" dirty="0" smtClean="0"/>
                        <a:t>와 독립변수 </a:t>
                      </a:r>
                      <a:r>
                        <a:rPr lang="en-US" altLang="ko-KR" sz="1200" dirty="0" smtClean="0"/>
                        <a:t>X</a:t>
                      </a:r>
                      <a:r>
                        <a:rPr lang="ko-KR" altLang="en-US" sz="1200" dirty="0" smtClean="0"/>
                        <a:t>의 관계를 이용한 목적 최적화</a:t>
                      </a:r>
                      <a:endParaRPr lang="ko-KR" altLang="en-US" sz="12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최적화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시뮬레이션 알고리즘</a:t>
                      </a:r>
                      <a:endParaRPr lang="ko-KR" altLang="en-US" sz="12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7710" y="818128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Predictive Analytics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미래를 예측하기 위한 목적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통계 모델링을 통해 예측 모델을 구현함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: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특정변수들 간의 관계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모델로 정의함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694" y="3628318"/>
            <a:ext cx="9145016" cy="1224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09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71686" y="836712"/>
            <a:ext cx="9109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fontAlgn="auto" latinLnBrk="0">
              <a:lnSpc>
                <a:spcPct val="150000"/>
              </a:lnSpc>
              <a:spcAft>
                <a:spcPts val="0"/>
              </a:spcAft>
            </a:pP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Bagging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이란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서로 다른 모델 조합을 생성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 다음</a:t>
            </a: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모델의 예측을 종합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해서 예측 정확도를 향상시킴</a:t>
            </a:r>
            <a:endParaRPr kumimoji="0" lang="en-US" altLang="ko-KR" sz="16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7116201" y="277237"/>
            <a:ext cx="2515162" cy="307777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 contourW="1270"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 spc="-5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Bagging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4796" y="1608073"/>
            <a:ext cx="4462300" cy="308759"/>
            <a:chOff x="274795" y="1361088"/>
            <a:chExt cx="3321191" cy="308759"/>
          </a:xfrm>
        </p:grpSpPr>
        <p:sp>
          <p:nvSpPr>
            <p:cNvPr id="8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92307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ko-KR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Tree 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계열 비교 </a:t>
              </a:r>
              <a:r>
                <a:rPr kumimoji="0" lang="en-US" altLang="ko-KR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(Decision Tree – Random Forest)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9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sp>
        <p:nvSpPr>
          <p:cNvPr id="10" name="직사각형 8"/>
          <p:cNvSpPr>
            <a:spLocks noChangeArrowheads="1"/>
          </p:cNvSpPr>
          <p:nvPr/>
        </p:nvSpPr>
        <p:spPr bwMode="auto">
          <a:xfrm>
            <a:off x="273049" y="2027676"/>
            <a:ext cx="4463133" cy="4425065"/>
          </a:xfrm>
          <a:prstGeom prst="rect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161419" y="1608073"/>
            <a:ext cx="4462300" cy="308759"/>
            <a:chOff x="274795" y="1361088"/>
            <a:chExt cx="3321191" cy="308759"/>
          </a:xfrm>
        </p:grpSpPr>
        <p:sp>
          <p:nvSpPr>
            <p:cNvPr id="19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신경망 계열 비교 </a:t>
              </a:r>
              <a:r>
                <a:rPr kumimoji="0" lang="en-US" altLang="ko-KR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(</a:t>
              </a:r>
              <a:r>
                <a:rPr kumimoji="0" lang="ko-KR" altLang="en-US" sz="1400" b="1" dirty="0" err="1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로지스틱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회귀 </a:t>
              </a:r>
              <a:r>
                <a:rPr kumimoji="0" lang="en-US" altLang="ko-KR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– 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인공신경망</a:t>
              </a:r>
              <a:r>
                <a:rPr kumimoji="0" lang="en-US" altLang="ko-KR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)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20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sp>
        <p:nvSpPr>
          <p:cNvPr id="21" name="직사각형 8"/>
          <p:cNvSpPr>
            <a:spLocks noChangeArrowheads="1"/>
          </p:cNvSpPr>
          <p:nvPr/>
        </p:nvSpPr>
        <p:spPr bwMode="auto">
          <a:xfrm>
            <a:off x="5159672" y="2027676"/>
            <a:ext cx="4463133" cy="4425065"/>
          </a:xfrm>
          <a:prstGeom prst="rect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3" name="Picture 2" descr="Image result for random for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6" y="4248603"/>
            <a:ext cx="3686752" cy="213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126"/>
          <p:cNvSpPr txBox="1">
            <a:spLocks noChangeArrowheads="1"/>
          </p:cNvSpPr>
          <p:nvPr/>
        </p:nvSpPr>
        <p:spPr bwMode="auto">
          <a:xfrm>
            <a:off x="279401" y="2181759"/>
            <a:ext cx="4387848" cy="162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36000" rIns="54000" bIns="36000" anchor="t">
            <a:spAutoFit/>
          </a:bodyPr>
          <a:lstStyle/>
          <a:p>
            <a:pPr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Decision Tree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데이터를 각 변수의 기준을 통해 분기하면서 유사한 개체들끼리 그룹화하는 알고리즘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endParaRPr lang="ko-KR" altLang="en-US" sz="12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Random Forest</a:t>
            </a:r>
            <a:r>
              <a:rPr lang="ko-KR" altLang="en-US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= Decision Tree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의 집합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Decision Tree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를 여러 개 포함하는 구조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각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Decision Tree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의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예측값을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종합하여 최종 예측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정확도 향상</a:t>
            </a:r>
            <a:endParaRPr lang="en-US" altLang="ko-KR" sz="12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9718" y="4581129"/>
            <a:ext cx="115212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7000" y="5399638"/>
            <a:ext cx="1051891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Decision Tree</a:t>
            </a:r>
            <a:endParaRPr lang="ko-KR" altLang="en-US" sz="110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61" y="4365699"/>
            <a:ext cx="4246257" cy="201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이등변 삼각형 5"/>
          <p:cNvSpPr/>
          <p:nvPr/>
        </p:nvSpPr>
        <p:spPr>
          <a:xfrm rot="5400000">
            <a:off x="5557692" y="4826574"/>
            <a:ext cx="2448272" cy="1093283"/>
          </a:xfrm>
          <a:prstGeom prst="triangle">
            <a:avLst>
              <a:gd name="adj" fmla="val 71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636619" y="6165304"/>
            <a:ext cx="1080745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100" dirty="0" err="1" smtClean="0"/>
              <a:t>로지스틱</a:t>
            </a:r>
            <a:r>
              <a:rPr lang="ko-KR" altLang="en-US" sz="1100" dirty="0" smtClean="0"/>
              <a:t> 회귀</a:t>
            </a:r>
            <a:endParaRPr lang="ko-KR" altLang="en-US" sz="1100" dirty="0"/>
          </a:p>
        </p:txBody>
      </p:sp>
      <p:sp>
        <p:nvSpPr>
          <p:cNvPr id="36" name="TextBox 126"/>
          <p:cNvSpPr txBox="1">
            <a:spLocks noChangeArrowheads="1"/>
          </p:cNvSpPr>
          <p:nvPr/>
        </p:nvSpPr>
        <p:spPr bwMode="auto">
          <a:xfrm>
            <a:off x="5190976" y="2165143"/>
            <a:ext cx="4387848" cy="162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36000" rIns="54000" bIns="36000" anchor="t">
            <a:spAutoFit/>
          </a:bodyPr>
          <a:lstStyle/>
          <a:p>
            <a:pPr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로지스틱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회귀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여러 개의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X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를 가중치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W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와 곱한 값의 합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선형 결합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-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a</a:t>
            </a:r>
            <a:r>
              <a:rPr lang="en-US" altLang="ko-KR" sz="1200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+ a</a:t>
            </a:r>
            <a:r>
              <a:rPr lang="en-US" altLang="ko-KR" sz="1200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× X</a:t>
            </a:r>
            <a:r>
              <a:rPr lang="en-US" altLang="ko-KR" sz="1200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a</a:t>
            </a:r>
            <a:r>
              <a:rPr lang="en-US" altLang="ko-KR" sz="1200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x X</a:t>
            </a:r>
            <a:r>
              <a:rPr lang="en-US" altLang="ko-KR" sz="1200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+ … </a:t>
            </a:r>
            <a:endParaRPr lang="ko-KR" altLang="en-US" sz="12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인공신경망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=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로지스틱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회귀모델의 집합</a:t>
            </a:r>
            <a:endParaRPr lang="en-US" altLang="ko-KR" sz="12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각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은닉층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마다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여러 개의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로지스틱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회귀 모형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은닉층이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깊어지면서 </a:t>
            </a:r>
            <a:r>
              <a:rPr lang="ko-KR" altLang="en-US" sz="1200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로지스틱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회귀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모형이 추상화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정확도 향상</a:t>
            </a:r>
            <a:endParaRPr lang="en-US" altLang="ko-KR" sz="12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총 요약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4" name="Shape 111">
            <a:hlinkClick r:id="rId2" action="ppaction://hlinksldjump"/>
          </p:cNvPr>
          <p:cNvSpPr txBox="1">
            <a:spLocks/>
          </p:cNvSpPr>
          <p:nvPr/>
        </p:nvSpPr>
        <p:spPr>
          <a:xfrm>
            <a:off x="7688710" y="980728"/>
            <a:ext cx="180000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성과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1485" y="1124744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모델링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프로세스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87710" y="1493837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hape 111"/>
          <p:cNvSpPr txBox="1">
            <a:spLocks/>
          </p:cNvSpPr>
          <p:nvPr/>
        </p:nvSpPr>
        <p:spPr>
          <a:xfrm>
            <a:off x="851328" y="2920418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주요 해지요인 분석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Shape 111"/>
          <p:cNvSpPr txBox="1">
            <a:spLocks/>
          </p:cNvSpPr>
          <p:nvPr/>
        </p:nvSpPr>
        <p:spPr>
          <a:xfrm>
            <a:off x="851328" y="1772816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Shape 111"/>
          <p:cNvSpPr txBox="1">
            <a:spLocks/>
          </p:cNvSpPr>
          <p:nvPr/>
        </p:nvSpPr>
        <p:spPr>
          <a:xfrm>
            <a:off x="851328" y="4068019"/>
            <a:ext cx="1800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고객별 </a:t>
            </a: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해지율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예측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8" name="직선 화살표 연결선 47"/>
          <p:cNvCxnSpPr>
            <a:stCxn id="46" idx="2"/>
            <a:endCxn id="45" idx="0"/>
          </p:cNvCxnSpPr>
          <p:nvPr/>
        </p:nvCxnSpPr>
        <p:spPr>
          <a:xfrm>
            <a:off x="1751328" y="2132856"/>
            <a:ext cx="0" cy="7875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5" idx="2"/>
            <a:endCxn id="47" idx="0"/>
          </p:cNvCxnSpPr>
          <p:nvPr/>
        </p:nvCxnSpPr>
        <p:spPr>
          <a:xfrm>
            <a:off x="1751328" y="3280458"/>
            <a:ext cx="0" cy="78756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11"/>
          <p:cNvSpPr txBox="1">
            <a:spLocks/>
          </p:cNvSpPr>
          <p:nvPr/>
        </p:nvSpPr>
        <p:spPr>
          <a:xfrm>
            <a:off x="3080198" y="2926649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Decision Tree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1" name="직선 연결선 50"/>
          <p:cNvCxnSpPr>
            <a:endCxn id="50" idx="1"/>
          </p:cNvCxnSpPr>
          <p:nvPr/>
        </p:nvCxnSpPr>
        <p:spPr>
          <a:xfrm>
            <a:off x="2651328" y="3106669"/>
            <a:ext cx="4288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hape 111"/>
          <p:cNvSpPr txBox="1">
            <a:spLocks/>
          </p:cNvSpPr>
          <p:nvPr/>
        </p:nvSpPr>
        <p:spPr>
          <a:xfrm>
            <a:off x="3079998" y="3707979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Random Forest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Shape 111"/>
          <p:cNvSpPr txBox="1">
            <a:spLocks/>
          </p:cNvSpPr>
          <p:nvPr/>
        </p:nvSpPr>
        <p:spPr>
          <a:xfrm>
            <a:off x="3079998" y="4428059"/>
            <a:ext cx="1800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Network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4" name="꺾인 연결선 53"/>
          <p:cNvCxnSpPr>
            <a:stCxn id="47" idx="3"/>
            <a:endCxn id="52" idx="1"/>
          </p:cNvCxnSpPr>
          <p:nvPr/>
        </p:nvCxnSpPr>
        <p:spPr>
          <a:xfrm flipV="1">
            <a:off x="2651328" y="3887999"/>
            <a:ext cx="428670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7" idx="3"/>
            <a:endCxn id="53" idx="1"/>
          </p:cNvCxnSpPr>
          <p:nvPr/>
        </p:nvCxnSpPr>
        <p:spPr>
          <a:xfrm>
            <a:off x="2651328" y="4248039"/>
            <a:ext cx="428670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hape 111">
            <a:hlinkClick r:id="rId3" action="ppaction://hlinksldjump"/>
          </p:cNvPr>
          <p:cNvSpPr txBox="1">
            <a:spLocks/>
          </p:cNvSpPr>
          <p:nvPr/>
        </p:nvSpPr>
        <p:spPr>
          <a:xfrm>
            <a:off x="7688510" y="1556792"/>
            <a:ext cx="180000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검색어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 프로세스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183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시사점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00463" y="1196059"/>
            <a:ext cx="7104411" cy="4872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14400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모델은 한번에 완성되지 않는다</a:t>
            </a:r>
            <a:endParaRPr lang="en-US" altLang="ko-KR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끊임없는 학습을 통해 오차를 줄여나가는 과정 필요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(Data Scientist)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(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경험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앙상블 효과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비즈니스의 분석적 문제를 정확하게 기술하고 정의한다</a:t>
            </a: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기법 뿐만 아니라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비즈니스 업무 전문성 습득 필요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분석하기에 충분한 데이터가 있고 잘 정제되어야 한다</a:t>
            </a:r>
            <a:endParaRPr lang="en-US" altLang="ko-KR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경영진의 의지와 확실한 지원이 필요하다</a:t>
            </a:r>
            <a:endParaRPr lang="en-US" altLang="ko-KR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상시적 업무 정착을 위한 프로세스 정립 및 시스템화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중장기적 관점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육성</a:t>
            </a: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6" name="Picture 2" descr="C:\Users\33129\AppData\Local\Microsoft\Windows\Temporary Internet Files\Content.IE5\XNA8QC3J\Emblem-important-blu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26" y="83671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2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유첨</a:t>
            </a:r>
            <a:r>
              <a:rPr lang="en-US" altLang="ko-KR" dirty="0" smtClean="0"/>
              <a:t>. WOE / IV </a:t>
            </a:r>
            <a:r>
              <a:rPr lang="ko-KR" altLang="en-US" dirty="0" smtClean="0"/>
              <a:t>계산방법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4488" y="692696"/>
            <a:ext cx="92170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AutoNum type="arabicParenR"/>
            </a:pP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WOE(Weight of Evidence)</a:t>
            </a:r>
          </a:p>
          <a:p>
            <a:pPr marL="2603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특정 독립변수의 구간 별 이벤트 발생비율과 이벤트 </a:t>
            </a:r>
            <a:r>
              <a:rPr lang="ko-KR" altLang="en-US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미발생비율의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비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8900" lvl="1" algn="l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8900" lvl="1" algn="l">
              <a:lnSpc>
                <a:spcPct val="150000"/>
              </a:lnSpc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03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WOE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클수록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양수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해당구간에서 이벤트 발생 확률이 낮음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WOE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작을수록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음수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높다면 해당구간에서 이벤트 발생 확률이 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높음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0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WOE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가까울수록 해당구간은 이벤트 발생에 대한 변별력이 약함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8900" lvl="1" algn="l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8900" lvl="1" algn="l">
              <a:lnSpc>
                <a:spcPct val="150000"/>
              </a:lnSpc>
            </a:pP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8900" lvl="1" algn="l">
              <a:lnSpc>
                <a:spcPct val="150000"/>
              </a:lnSpc>
            </a:pP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 algn="l">
              <a:lnSpc>
                <a:spcPct val="150000"/>
              </a:lnSpc>
              <a:buAutoNum type="arabicParenR"/>
            </a:pP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IV(Information Value)</a:t>
            </a:r>
          </a:p>
          <a:p>
            <a:pPr marL="266700" lvl="1" indent="-177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특정 독립변수가 이벤트 발생 예측에 대한 변별력을 제공하는 정도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lvl="1" indent="-177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구간의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WOE X 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구간의 이벤트 발생비율과 </a:t>
            </a:r>
            <a:r>
              <a:rPr lang="ko-KR" altLang="en-US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미발생비율의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차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lvl="1" indent="-177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lvl="1" indent="-177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lvl="1" indent="-177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IV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클수록 해당변수는 예측하고자 하는 이벤트 발생에 대한 변별력을 많이 제공함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좋은 변수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228600" indent="-228600" algn="l">
              <a:lnSpc>
                <a:spcPct val="150000"/>
              </a:lnSpc>
              <a:buAutoNum type="arabicParenR"/>
            </a:pP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연령 별 사기확률에 대한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WOE, IV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계산 사례 </a:t>
            </a:r>
            <a:endParaRPr lang="en-US" altLang="ko-KR" sz="11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Picture 2" descr="https://3.bp.blogspot.com/-eqZJpJZ4Kig/VPnZUBaP7II/AAAAAAAADkc/yeW8XVL35dA/s1600/weight%2Bof%2Bevid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268760"/>
            <a:ext cx="2181225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632520" y="2750731"/>
            <a:ext cx="58326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358406" y="275073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6116" y="2750731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+1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23594" y="2750731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+2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01072" y="2750731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+3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36576" y="275073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-3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7186" y="275073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-2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7796" y="275073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-1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47684"/>
              </p:ext>
            </p:extLst>
          </p:nvPr>
        </p:nvGraphicFramePr>
        <p:xfrm>
          <a:off x="7113520" y="3353544"/>
          <a:ext cx="2520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/>
                <a:gridCol w="1332000"/>
              </a:tblGrid>
              <a:tr h="149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IV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사고차량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바꿔치기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9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&lt; 0.02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변별력이 거의 없음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0.02 ~ 0.1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약한 변별력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0.1 ~ 0.3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중간 변별력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0.3 ~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강한 변별력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20552" y="2420888"/>
            <a:ext cx="5328592" cy="329843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50000">
                <a:schemeClr val="bg1">
                  <a:alpha val="50000"/>
                </a:schemeClr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4425" y="2452418"/>
            <a:ext cx="1330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사기발생확률 높음</a:t>
            </a:r>
            <a:endParaRPr lang="ko-KR" altLang="en-US" sz="12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68360" y="2452418"/>
            <a:ext cx="1330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사기발생확률 낮음</a:t>
            </a:r>
            <a:endParaRPr lang="ko-KR" altLang="en-US" sz="12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8" name="Picture 4" descr="https://2.bp.blogspot.com/-hkTX-LJoANY/VPnv5Wd3UoI/AAAAAAAADk4/SZFPuuecbkg/s1600/I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4" y="3789040"/>
            <a:ext cx="3383992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7492503" y="3038763"/>
            <a:ext cx="16578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&lt; IV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의미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rule of thumbs &gt;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02996"/>
              </p:ext>
            </p:extLst>
          </p:nvPr>
        </p:nvGraphicFramePr>
        <p:xfrm>
          <a:off x="402002" y="4890180"/>
          <a:ext cx="9231518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518"/>
                <a:gridCol w="936000"/>
                <a:gridCol w="936000"/>
                <a:gridCol w="936000"/>
                <a:gridCol w="936000"/>
                <a:gridCol w="936000"/>
                <a:gridCol w="936000"/>
                <a:gridCol w="936000"/>
                <a:gridCol w="936000"/>
                <a:gridCol w="936000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연령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전체 청구건수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사기건수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정상청구건수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사기율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사기건 비율</a:t>
                      </a:r>
                      <a:r>
                        <a:rPr lang="en-US" altLang="ko-KR" sz="900" dirty="0" smtClean="0"/>
                        <a:t>(DB)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정상건 비율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en-US" altLang="ko-KR" sz="900" dirty="0" smtClean="0"/>
                        <a:t>(DG)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WOE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DG-DB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(DG-DB)*WOE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21</a:t>
                      </a:r>
                      <a:r>
                        <a:rPr lang="en-US" altLang="ko-KR" sz="900" baseline="0" dirty="0" smtClean="0"/>
                        <a:t> ~ 30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4821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206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4615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4.3%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0.135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0.078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-0.553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-0.057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0.0318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31 ~ 40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10266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357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9909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3.5%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0.235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0.167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-0.339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-0.067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0.0228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41 ~ 50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32926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776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32150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2.4%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0.510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0.542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0.062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0.032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0.002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51 ~60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12788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183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12605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1.4%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0.120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0.213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0.570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0.092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0.0527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계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60801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1522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59279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2.5%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0.1093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8807653" y="6351131"/>
            <a:ext cx="7809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중간 변별력</a:t>
            </a:r>
          </a:p>
        </p:txBody>
      </p:sp>
    </p:spTree>
    <p:extLst>
      <p:ext uri="{BB962C8B-B14F-4D97-AF65-F5344CB8AC3E}">
        <p14:creationId xmlns:p14="http://schemas.microsoft.com/office/powerpoint/2010/main" val="1010529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유첨</a:t>
            </a:r>
            <a:r>
              <a:rPr lang="en-US" altLang="ko-KR" dirty="0" smtClean="0"/>
              <a:t>. </a:t>
            </a:r>
            <a:r>
              <a:rPr lang="ko-KR" altLang="en-US" dirty="0"/>
              <a:t>예측 모델 구현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pic>
        <p:nvPicPr>
          <p:cNvPr id="23" name="Picture 3" descr="https://lh4.googleusercontent.com/YOKlA2KTWQZbHOPaX5JZ5UCSNbV1Z2DwrzH4Q6el0_3NUW2wns941IUb7xe9QdpbO6JG5k2I4rubyS8k2I9h3ofAOmhpCOxbl1RuMvcBxRLM5gdTQNoxiTT5Mb6V8J9aflJcKG4orx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70" y="2996952"/>
            <a:ext cx="3187080" cy="314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lh5.googleusercontent.com/bpDxDISpi0DJOyDzeLRGrL5DGeR3h4mV08FAsunE0ctK7obx7UpLp1kqG8cjgMIzix7Jv28veBUhfH6Z3iGULhikH6rKifWYNgZEF-zapJ76kOZ2B8Ixbo9B8b59UHdN3nwfkns7w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55" y="3366095"/>
            <a:ext cx="46863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343695" y="848906"/>
            <a:ext cx="9109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285750" indent="-28575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오차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(= </a:t>
            </a:r>
            <a:r>
              <a:rPr kumimoji="0" lang="en-US" altLang="ko-KR" sz="1400" b="1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Bias + Variance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+ Noise)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최소화시키는 알고리즘을 선정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Bias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Variance  </a:t>
            </a:r>
          </a:p>
          <a:p>
            <a:pPr marL="742950" lvl="1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Bias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추가된 정보를 충분히 반영하지 못해서 발생하는 모델의 오차</a:t>
            </a:r>
            <a:endParaRPr kumimoji="0" lang="en-US" altLang="ko-KR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Variance = 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학습데이터가 변경됨에 따라 모델이 민감하게 변화하면서 발생하는 오차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Over-fitting : Variance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높은 경우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Under-fitting :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Bias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높은 경우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Bias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Variance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합이 가장 낮은 최적의 모델을 찾아야 함 </a:t>
            </a:r>
            <a:endParaRPr kumimoji="0" lang="en-US" altLang="ko-KR" sz="14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6320358" y="6330806"/>
            <a:ext cx="1736593" cy="3385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kumimoji="0" lang="ko-KR" altLang="en-US" sz="16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최적의 모델</a:t>
            </a:r>
            <a:endParaRPr kumimoji="0" lang="en-US" altLang="ko-KR" sz="16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082466" y="5847316"/>
            <a:ext cx="216024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4"/>
            <a:endCxn id="26" idx="0"/>
          </p:cNvCxnSpPr>
          <p:nvPr/>
        </p:nvCxnSpPr>
        <p:spPr>
          <a:xfrm flipH="1">
            <a:off x="7188655" y="6063316"/>
            <a:ext cx="1823" cy="26749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8048550" y="4869160"/>
            <a:ext cx="17365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3CFA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600" b="1" dirty="0" smtClean="0">
                <a:solidFill>
                  <a:srgbClr val="003CFA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Over-fitting</a:t>
            </a:r>
            <a:endParaRPr kumimoji="0" lang="en-US" altLang="ko-KR" sz="1600" b="1" dirty="0">
              <a:solidFill>
                <a:srgbClr val="003CFA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5087821" y="4869160"/>
            <a:ext cx="17365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3CFA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600" b="1" dirty="0" smtClean="0">
                <a:solidFill>
                  <a:srgbClr val="003CFA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Under-fitting</a:t>
            </a:r>
            <a:endParaRPr kumimoji="0" lang="en-US" altLang="ko-KR" sz="1600" b="1" dirty="0">
              <a:solidFill>
                <a:srgbClr val="003CFA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154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r>
              <a:rPr lang="ko-KR" altLang="en-US" dirty="0"/>
              <a:t> </a:t>
            </a:r>
            <a:r>
              <a:rPr lang="en-US" altLang="ko-KR" dirty="0"/>
              <a:t>– 4) </a:t>
            </a:r>
            <a:r>
              <a:rPr lang="ko-KR" altLang="en-US" dirty="0"/>
              <a:t>모델링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343695" y="848906"/>
            <a:ext cx="928903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285750" indent="-28575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6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머신러닝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알고리즘을 통해 학습 시</a:t>
            </a: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6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하이퍼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ko-KR" altLang="en-US" sz="16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파라미터를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지정해주어야 함</a:t>
            </a:r>
            <a:endParaRPr kumimoji="0" lang="en-US" altLang="ko-KR" sz="16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Decision Tree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경우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가지의 수 </a:t>
            </a:r>
            <a:endParaRPr kumimoji="0" lang="en-US" altLang="ko-KR" sz="16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 </a:t>
            </a: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모델의 최적 </a:t>
            </a:r>
            <a:r>
              <a:rPr kumimoji="0" lang="ko-KR" altLang="en-US" sz="16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하이퍼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ko-KR" altLang="en-US" sz="16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파라미터</a:t>
            </a: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(Hyper Parameter)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찾아가는 과정</a:t>
            </a:r>
            <a:endParaRPr kumimoji="0" lang="en-US" altLang="ko-KR" sz="16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Grid search </a:t>
            </a:r>
          </a:p>
          <a:p>
            <a:pPr marL="1200150" lvl="2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</a:t>
            </a:r>
            <a:r>
              <a:rPr kumimoji="0" lang="ko-KR" altLang="en-US" sz="14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데이터셋에서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validation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셋을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분리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00150" lvl="2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다양한 </a:t>
            </a:r>
            <a:r>
              <a:rPr kumimoji="0" lang="ko-KR" altLang="en-US" sz="14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하이퍼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ko-KR" altLang="en-US" sz="14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파라미터의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조합으로 모델링 후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모델의 성능을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validation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셋으로 평가</a:t>
            </a:r>
            <a:endParaRPr kumimoji="0" lang="en-US" altLang="ko-KR" sz="14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6386" name="Picture 2" descr="Image result for grid sear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8543" r="11117" b="10629"/>
          <a:stretch/>
        </p:blipFill>
        <p:spPr bwMode="auto">
          <a:xfrm>
            <a:off x="415702" y="3140596"/>
            <a:ext cx="3456384" cy="338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8"/>
          <p:cNvSpPr>
            <a:spLocks noChangeArrowheads="1"/>
          </p:cNvSpPr>
          <p:nvPr/>
        </p:nvSpPr>
        <p:spPr bwMode="auto">
          <a:xfrm>
            <a:off x="4088110" y="3645024"/>
            <a:ext cx="5534695" cy="2880320"/>
          </a:xfrm>
          <a:prstGeom prst="rect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88110" y="3264257"/>
            <a:ext cx="5534695" cy="308759"/>
            <a:chOff x="274795" y="1361088"/>
            <a:chExt cx="3321191" cy="308759"/>
          </a:xfrm>
        </p:grpSpPr>
        <p:sp>
          <p:nvSpPr>
            <p:cNvPr id="7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ko-KR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Grid Search 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적용 예 </a:t>
              </a:r>
              <a:r>
                <a:rPr kumimoji="0" lang="en-US" altLang="ko-KR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(Random Forest 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적용 시</a:t>
              </a:r>
              <a:r>
                <a:rPr kumimoji="0" lang="en-US" altLang="ko-KR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)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8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96730"/>
              </p:ext>
            </p:extLst>
          </p:nvPr>
        </p:nvGraphicFramePr>
        <p:xfrm>
          <a:off x="4703909" y="5121328"/>
          <a:ext cx="4464495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99"/>
                <a:gridCol w="892899"/>
                <a:gridCol w="892899"/>
                <a:gridCol w="892899"/>
                <a:gridCol w="892899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0.705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0.753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0.801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0.805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0.714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0.784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0.840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0.839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0.732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0.791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0.870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0.858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0.703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0.776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0.843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0.837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600278" y="4704417"/>
            <a:ext cx="3568125" cy="308759"/>
            <a:chOff x="274795" y="1361088"/>
            <a:chExt cx="3321191" cy="308759"/>
          </a:xfrm>
        </p:grpSpPr>
        <p:sp>
          <p:nvSpPr>
            <p:cNvPr id="11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ntree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12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grpSp>
        <p:nvGrpSpPr>
          <p:cNvPr id="13" name="그룹 12"/>
          <p:cNvGrpSpPr/>
          <p:nvPr/>
        </p:nvGrpSpPr>
        <p:grpSpPr>
          <a:xfrm rot="16200000">
            <a:off x="3941313" y="5743766"/>
            <a:ext cx="992949" cy="308759"/>
            <a:chOff x="274795" y="1361088"/>
            <a:chExt cx="3321191" cy="308759"/>
          </a:xfrm>
        </p:grpSpPr>
        <p:sp>
          <p:nvSpPr>
            <p:cNvPr id="14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mtry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15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sp>
        <p:nvSpPr>
          <p:cNvPr id="16" name="TextBox 126"/>
          <p:cNvSpPr txBox="1">
            <a:spLocks noChangeArrowheads="1"/>
          </p:cNvSpPr>
          <p:nvPr/>
        </p:nvSpPr>
        <p:spPr bwMode="auto">
          <a:xfrm>
            <a:off x="4088110" y="3694036"/>
            <a:ext cx="5544616" cy="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36000" rIns="54000" bIns="36000" anchor="t">
            <a:spAutoFit/>
          </a:bodyPr>
          <a:lstStyle/>
          <a:p>
            <a:pPr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Random Forest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모델에 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Grid search </a:t>
            </a:r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적용</a:t>
            </a:r>
            <a:endParaRPr lang="en-US" altLang="ko-KR" sz="12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- </a:t>
            </a:r>
            <a:r>
              <a:rPr lang="en-US" altLang="ko-KR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ntree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= (30, 50, 70, 100),  </a:t>
            </a:r>
            <a:r>
              <a:rPr lang="en-US" altLang="ko-KR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mtry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= (3,4,5,6)</a:t>
            </a:r>
            <a:r>
              <a:rPr lang="ko-KR" altLang="en-US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중에서 최적 </a:t>
            </a:r>
            <a:r>
              <a:rPr lang="ko-KR" altLang="en-US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파라미터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탐색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: validation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데이터 셋을 이용해 정확도 산출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: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아래 예에서는 </a:t>
            </a:r>
            <a:r>
              <a:rPr lang="en-US" altLang="ko-KR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ntree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= 70, </a:t>
            </a:r>
            <a:r>
              <a:rPr lang="en-US" altLang="ko-KR" sz="12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mtry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= 5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일 때 최적</a:t>
            </a:r>
            <a:endParaRPr lang="en-US" altLang="ko-KR" sz="12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r>
              <a:rPr lang="ko-KR" altLang="en-US" dirty="0"/>
              <a:t> </a:t>
            </a:r>
            <a:r>
              <a:rPr lang="en-US" altLang="ko-KR" dirty="0"/>
              <a:t>– 4) </a:t>
            </a:r>
            <a:r>
              <a:rPr lang="ko-KR" altLang="en-US" dirty="0"/>
              <a:t>모델링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343695" y="848906"/>
            <a:ext cx="9109075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285750" indent="-28575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</a:t>
            </a:r>
            <a:r>
              <a:rPr kumimoji="0" lang="ko-KR" altLang="en-US" sz="16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데이터셋이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부족할 경우</a:t>
            </a: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validation </a:t>
            </a:r>
            <a:r>
              <a:rPr kumimoji="0" lang="ko-KR" altLang="en-US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셋이 모델의 성능 평가를 추정하기에 부족함</a:t>
            </a:r>
            <a:endParaRPr kumimoji="0" lang="en-US" altLang="ko-KR" sz="16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경우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validation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셋 평가 결과의 신뢰성이 떨어짐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Validation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셋의 평가 결과의 신뢰성을 높이기 위해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K-fold cross-validation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기법을 이용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K-fold cross-validation</a:t>
            </a:r>
          </a:p>
          <a:p>
            <a:pPr marL="742950" lvl="1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</a:t>
            </a:r>
            <a:r>
              <a:rPr kumimoji="0" lang="ko-KR" altLang="en-US" sz="14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데이터셋을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개로 나눈 후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데이터 셋과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validation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셋을 바꿔가며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</a:p>
          <a:p>
            <a:pPr marL="742950" lvl="1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번 모델링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평가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K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개의 모델 평가 결과를 종합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각 </a:t>
            </a:r>
            <a:r>
              <a:rPr kumimoji="0" lang="ko-KR" altLang="en-US" sz="14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하이퍼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kumimoji="0" lang="ko-KR" altLang="en-US" sz="14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파라미터에서의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모델 성능 평가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평가의 신뢰성 향상</a:t>
            </a:r>
            <a:endParaRPr kumimoji="0" lang="en-US" altLang="ko-KR" sz="14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6388" name="Picture 4" descr="Image result for cross valid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42"/>
          <a:stretch/>
        </p:blipFill>
        <p:spPr bwMode="auto">
          <a:xfrm>
            <a:off x="703734" y="3833516"/>
            <a:ext cx="5886786" cy="240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cross valid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83" t="38164" b="22251"/>
          <a:stretch/>
        </p:blipFill>
        <p:spPr bwMode="auto">
          <a:xfrm>
            <a:off x="6968430" y="4837231"/>
            <a:ext cx="1636610" cy="7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4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Decision Tree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74795" y="1052736"/>
            <a:ext cx="4392453" cy="308759"/>
            <a:chOff x="274795" y="1361088"/>
            <a:chExt cx="3321191" cy="308759"/>
          </a:xfrm>
        </p:grpSpPr>
        <p:sp>
          <p:nvSpPr>
            <p:cNvPr id="18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ko-KR" altLang="en-US" sz="1400" b="1" dirty="0" err="1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로지스틱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회귀분석과 비교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19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grpSp>
        <p:nvGrpSpPr>
          <p:cNvPr id="20" name="그룹 19"/>
          <p:cNvGrpSpPr/>
          <p:nvPr/>
        </p:nvGrpSpPr>
        <p:grpSpPr>
          <a:xfrm>
            <a:off x="5241067" y="1052736"/>
            <a:ext cx="4392453" cy="308759"/>
            <a:chOff x="274795" y="1361088"/>
            <a:chExt cx="3321191" cy="308759"/>
          </a:xfrm>
        </p:grpSpPr>
        <p:sp>
          <p:nvSpPr>
            <p:cNvPr id="21" name="TextBox 88"/>
            <p:cNvSpPr txBox="1">
              <a:spLocks noChangeArrowheads="1"/>
            </p:cNvSpPr>
            <p:nvPr/>
          </p:nvSpPr>
          <p:spPr bwMode="auto">
            <a:xfrm>
              <a:off x="620922" y="1361088"/>
              <a:ext cx="2628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ko-KR" altLang="en-US" sz="14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장점 및 한계점</a:t>
              </a:r>
              <a:endParaRPr kumimoji="0"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22" name="직선 연결선 87"/>
            <p:cNvCxnSpPr>
              <a:cxnSpLocks noChangeShapeType="1"/>
            </p:cNvCxnSpPr>
            <p:nvPr/>
          </p:nvCxnSpPr>
          <p:spPr bwMode="auto">
            <a:xfrm flipV="1">
              <a:off x="274795" y="1669847"/>
              <a:ext cx="3321191" cy="0"/>
            </a:xfrm>
            <a:prstGeom prst="line">
              <a:avLst/>
            </a:prstGeom>
            <a:noFill/>
            <a:ln w="9525" algn="ctr">
              <a:solidFill>
                <a:srgbClr val="595959"/>
              </a:solidFill>
              <a:round/>
              <a:headEnd/>
              <a:tailEnd/>
            </a:ln>
          </p:spPr>
        </p:cxnSp>
      </p:grpSp>
      <p:sp>
        <p:nvSpPr>
          <p:cNvPr id="30" name="TextBox 126"/>
          <p:cNvSpPr txBox="1">
            <a:spLocks noChangeArrowheads="1"/>
          </p:cNvSpPr>
          <p:nvPr/>
        </p:nvSpPr>
        <p:spPr bwMode="auto">
          <a:xfrm>
            <a:off x="5241067" y="1529787"/>
            <a:ext cx="4387848" cy="487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36000" rIns="54000" bIns="36000" anchor="t">
            <a:spAutoFit/>
          </a:bodyPr>
          <a:lstStyle/>
          <a:p>
            <a:pPr marL="171450" indent="-171450" latinLnBrk="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3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예측 분야 이외에 세분화 </a:t>
            </a:r>
            <a:r>
              <a:rPr lang="en-US" altLang="ko-KR" sz="13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(Segmentation) </a:t>
            </a:r>
            <a:r>
              <a:rPr lang="ko-KR" altLang="en-US" sz="13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영역에 사용 가능</a:t>
            </a:r>
            <a:r>
              <a:rPr lang="en-US" altLang="ko-KR" sz="13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lang="en-US" altLang="ko-KR" sz="13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</a:br>
            <a:r>
              <a:rPr lang="en-US" altLang="ko-KR" sz="13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- </a:t>
            </a:r>
            <a:r>
              <a:rPr lang="ko-KR" altLang="en-US" sz="13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비슷한 특성을 갖는 몇 개의 그룹으로 분할하여 각 그룹별</a:t>
            </a:r>
            <a:r>
              <a:rPr lang="en-US" altLang="ko-KR" sz="13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lang="en-US" altLang="ko-KR" sz="13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</a:br>
            <a:r>
              <a:rPr lang="ko-KR" altLang="en-US" sz="13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특성을 발견하고자 하는 </a:t>
            </a:r>
            <a:r>
              <a:rPr lang="ko-KR" altLang="en-US" sz="13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경우</a:t>
            </a:r>
            <a:endParaRPr lang="en-US" altLang="ko-KR" sz="13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marL="171450" indent="-171450" latinLnBrk="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altLang="ko-KR" sz="13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marL="171450" indent="-171450" latinLnBrk="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3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직관적인 설명이 필요한 경우</a:t>
            </a:r>
            <a:r>
              <a:rPr lang="en-US" altLang="ko-KR" sz="13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lang="en-US" altLang="ko-KR" sz="13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</a:br>
            <a:r>
              <a:rPr lang="en-US" altLang="ko-KR" sz="13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- Decision Tree</a:t>
            </a:r>
            <a:r>
              <a:rPr lang="ko-KR" altLang="en-US" sz="13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는 직관적인 설명이 용이함</a:t>
            </a:r>
            <a:r>
              <a:rPr lang="en-US" altLang="ko-KR" sz="13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</a:p>
          <a:p>
            <a:pPr marL="171450" indent="-171450" latinLnBrk="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altLang="ko-KR" sz="13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marL="171450" indent="-171450" latinLnBrk="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3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특정 </a:t>
            </a:r>
            <a:r>
              <a:rPr lang="ko-KR" altLang="en-US" sz="13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변수에 수직</a:t>
            </a:r>
            <a:r>
              <a:rPr lang="en-US" altLang="ko-KR" sz="13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/</a:t>
            </a:r>
            <a:r>
              <a:rPr lang="ko-KR" altLang="en-US" sz="13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수평적으로 구분되지 </a:t>
            </a:r>
            <a:r>
              <a:rPr lang="ko-KR" altLang="en-US" sz="13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못하는 경우 </a:t>
            </a:r>
            <a:r>
              <a:rPr lang="en-US" altLang="ko-KR" sz="13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lang="en-US" altLang="ko-KR" sz="13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</a:br>
            <a:r>
              <a:rPr lang="en-US" altLang="ko-KR" sz="13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- </a:t>
            </a:r>
            <a:r>
              <a:rPr lang="ko-KR" altLang="en-US" sz="13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분류율이</a:t>
            </a:r>
            <a:r>
              <a:rPr lang="ko-KR" altLang="en-US" sz="13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떨어지고</a:t>
            </a:r>
            <a:r>
              <a:rPr lang="en-US" altLang="ko-KR" sz="13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, </a:t>
            </a:r>
            <a:r>
              <a:rPr lang="ko-KR" altLang="en-US" sz="1300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트리가</a:t>
            </a:r>
            <a:r>
              <a:rPr lang="ko-KR" altLang="en-US" sz="13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복잡해지는 문제가 발생</a:t>
            </a:r>
          </a:p>
          <a:p>
            <a:pPr latinLnBrk="0">
              <a:lnSpc>
                <a:spcPct val="200000"/>
              </a:lnSpc>
            </a:pPr>
            <a:endParaRPr lang="en-US" altLang="ko-KR" sz="13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marL="171450" indent="-171450" latinLnBrk="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3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데이터의 작은 변화에도 </a:t>
            </a:r>
            <a:r>
              <a:rPr lang="ko-KR" altLang="en-US" sz="1300" b="1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트리의</a:t>
            </a:r>
            <a:r>
              <a:rPr lang="ko-KR" altLang="en-US" sz="13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모양이 </a:t>
            </a:r>
            <a:r>
              <a:rPr lang="ko-KR" altLang="en-US" sz="13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많이 </a:t>
            </a:r>
            <a:r>
              <a:rPr lang="ko-KR" altLang="en-US" sz="13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달라짐</a:t>
            </a:r>
            <a:endParaRPr lang="en-US" altLang="ko-KR" sz="13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z="13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3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 - </a:t>
            </a:r>
            <a:r>
              <a:rPr lang="ko-KR" altLang="en-US" sz="13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이를</a:t>
            </a:r>
            <a:r>
              <a:rPr lang="en-US" altLang="ko-KR" sz="13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3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Over-fitting(</a:t>
            </a:r>
            <a:r>
              <a:rPr lang="ko-KR" altLang="en-US" sz="13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과적합</a:t>
            </a:r>
            <a:r>
              <a:rPr lang="en-US" altLang="ko-KR" sz="13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) </a:t>
            </a:r>
            <a:r>
              <a:rPr lang="ko-KR" altLang="en-US" sz="13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문제라고 함</a:t>
            </a:r>
            <a:endParaRPr lang="ko-KR" altLang="en-US" sz="13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pic>
        <p:nvPicPr>
          <p:cNvPr id="26626" name="Picture 2" descr="https://lh5.googleusercontent.com/h6V1-H-wToqQO6y8w6r4r6-bsnzb72FwjLsl1_g6Rl7W1aOr8SWNsOxLevt5TrrCqeBlzF8pN4XE9j0x8X8QectZsqgwj8ht6CpB_9-tqetQasLBzrvwCepe6m3HYF-gHwaMUaVzZQ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1535685"/>
            <a:ext cx="3275978" cy="245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lh5.googleusercontent.com/h6V1-H-wToqQO6y8w6r4r6-bsnzb72FwjLsl1_g6Rl7W1aOr8SWNsOxLevt5TrrCqeBlzF8pN4XE9j0x8X8QectZsqgwj8ht6CpB_9-tqetQasLBzrvwCepe6m3HYF-gHwaMUaVzZQ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4140368"/>
            <a:ext cx="3275978" cy="245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820066" y="3887811"/>
            <a:ext cx="1553630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위험 키워드 검색건수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 rot="16200000">
            <a:off x="393334" y="2495878"/>
            <a:ext cx="1080745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포인트 사용률</a:t>
            </a:r>
            <a:endParaRPr lang="ko-KR" altLang="en-US" sz="1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279798" y="2626683"/>
            <a:ext cx="2232248" cy="109034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 rot="1529489">
            <a:off x="2010435" y="2394339"/>
            <a:ext cx="9396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100" b="1" dirty="0" err="1" smtClean="0">
                <a:solidFill>
                  <a:srgbClr val="FF0000"/>
                </a:solidFill>
              </a:rPr>
              <a:t>해지율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증가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1529489">
            <a:off x="1146339" y="3481971"/>
            <a:ext cx="9396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100" b="1" dirty="0" err="1" smtClean="0">
                <a:solidFill>
                  <a:srgbClr val="0070C0"/>
                </a:solidFill>
              </a:rPr>
              <a:t>해지율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 감소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999878" y="2626683"/>
            <a:ext cx="216024" cy="370269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1820066" y="2996952"/>
            <a:ext cx="179812" cy="336014"/>
          </a:xfrm>
          <a:prstGeom prst="straightConnector1">
            <a:avLst/>
          </a:prstGeom>
          <a:ln>
            <a:solidFill>
              <a:srgbClr val="003CFA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47809" y="4293096"/>
            <a:ext cx="0" cy="2016224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841559" y="6506501"/>
            <a:ext cx="1553630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위험 키워드 검색건수</a:t>
            </a:r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 rot="16200000">
            <a:off x="387668" y="5114568"/>
            <a:ext cx="1080745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포인트 사용률</a:t>
            </a:r>
            <a:endParaRPr lang="ko-KR" altLang="en-US" sz="1100" dirty="0"/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1279798" y="5805264"/>
            <a:ext cx="2520280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719958" y="4391526"/>
            <a:ext cx="9396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100" b="1" dirty="0" err="1" smtClean="0">
                <a:solidFill>
                  <a:srgbClr val="FF0000"/>
                </a:solidFill>
              </a:rPr>
              <a:t>해지율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높음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79798" y="6093296"/>
            <a:ext cx="9396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100" b="1" dirty="0" err="1" smtClean="0">
                <a:solidFill>
                  <a:srgbClr val="003CFA"/>
                </a:solidFill>
              </a:rPr>
              <a:t>해지율</a:t>
            </a:r>
            <a:r>
              <a:rPr lang="ko-KR" altLang="en-US" sz="1100" b="1" dirty="0" smtClean="0">
                <a:solidFill>
                  <a:srgbClr val="003CFA"/>
                </a:solidFill>
              </a:rPr>
              <a:t> 낮음</a:t>
            </a:r>
            <a:endParaRPr lang="ko-KR" altLang="en-US" sz="1100" b="1" dirty="0">
              <a:solidFill>
                <a:srgbClr val="003C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415702" y="1309117"/>
            <a:ext cx="4752528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285750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구현된 모델의 실제 적용 시 성능 추정 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학습데이터가 포함되지 않은 테스트 셋 이용</a:t>
            </a:r>
            <a:endParaRPr kumimoji="0" lang="en-US" altLang="ko-KR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미리 정의된 테스트 방법에 따라 모델 성능 테스트</a:t>
            </a:r>
            <a:endParaRPr kumimoji="0" lang="en-US" altLang="ko-KR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모델이 </a:t>
            </a:r>
            <a:r>
              <a:rPr kumimoji="0" lang="ko-KR" altLang="en-US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실제값과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얼마나 가깝게 예측하는지를 계산 </a:t>
            </a:r>
            <a:endParaRPr kumimoji="0" lang="en-US" altLang="ko-KR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종속변수의 형태에 따라 다른 지표 사용</a:t>
            </a:r>
            <a:endParaRPr kumimoji="0"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연속형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변수의 경우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u="sng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오차를 계산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하는 지표 사용</a:t>
            </a:r>
            <a:endParaRPr kumimoji="0" lang="en-US" altLang="ko-KR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 fontAlgn="auto" latinLnBrk="0">
              <a:lnSpc>
                <a:spcPct val="150000"/>
              </a:lnSpc>
              <a:spcAft>
                <a:spcPts val="0"/>
              </a:spcAft>
            </a:pPr>
            <a:r>
              <a:rPr kumimoji="0" lang="en-US" altLang="ko-KR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: RSS(Residual Sum of Square)</a:t>
            </a:r>
          </a:p>
          <a:p>
            <a:pPr lvl="1" fontAlgn="auto" latinLnBrk="0">
              <a:lnSpc>
                <a:spcPct val="150000"/>
              </a:lnSpc>
              <a:spcAft>
                <a:spcPts val="0"/>
              </a:spcAft>
            </a:pPr>
            <a:r>
              <a:rPr kumimoji="0" lang="en-US" altLang="ko-KR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: 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결정계수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</a:t>
            </a:r>
            <a:r>
              <a:rPr kumimoji="0" lang="en-US" altLang="ko-KR" baseline="300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742950" lvl="1" indent="-285750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범주형 변수의 경우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u="sng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모델의 분류 정확도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계산</a:t>
            </a:r>
            <a:endParaRPr kumimoji="0" lang="en-US" altLang="ko-KR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 fontAlgn="auto" latinLnBrk="0">
              <a:lnSpc>
                <a:spcPct val="150000"/>
              </a:lnSpc>
              <a:spcAft>
                <a:spcPts val="0"/>
              </a:spcAft>
            </a:pPr>
            <a:r>
              <a:rPr kumimoji="0" lang="en-US" altLang="ko-KR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: 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정확도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(Accuracy) </a:t>
            </a:r>
          </a:p>
          <a:p>
            <a:pPr lvl="1" fontAlgn="auto" latinLnBrk="0">
              <a:lnSpc>
                <a:spcPct val="150000"/>
              </a:lnSpc>
              <a:spcAft>
                <a:spcPts val="0"/>
              </a:spcAft>
            </a:pPr>
            <a:r>
              <a:rPr kumimoji="0" lang="en-US" altLang="ko-KR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= 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정확하게 </a:t>
            </a:r>
            <a:r>
              <a:rPr kumimoji="0" lang="ko-KR" altLang="en-US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분류한 개체 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</a:t>
            </a:r>
            <a:r>
              <a:rPr kumimoji="0" lang="ko-KR" altLang="en-US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개체 수 </a:t>
            </a:r>
            <a:endParaRPr kumimoji="0" lang="en-US" altLang="ko-KR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 fontAlgn="auto" latinLnBrk="0">
              <a:lnSpc>
                <a:spcPct val="150000"/>
              </a:lnSpc>
              <a:spcAft>
                <a:spcPts val="0"/>
              </a:spcAft>
            </a:pPr>
            <a:r>
              <a:rPr kumimoji="0" lang="en-US" altLang="ko-KR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: 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정밀도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(Precision) </a:t>
            </a:r>
          </a:p>
          <a:p>
            <a:pPr lvl="1" fontAlgn="auto" latinLnBrk="0">
              <a:lnSpc>
                <a:spcPct val="150000"/>
              </a:lnSpc>
              <a:spcAft>
                <a:spcPts val="0"/>
              </a:spcAft>
            </a:pPr>
            <a:r>
              <a:rPr kumimoji="0" lang="en-US" altLang="ko-KR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= </a:t>
            </a:r>
            <a:r>
              <a:rPr kumimoji="0" lang="ko-KR" altLang="en-US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맞게 적발한 사기의 수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추정 건수</a:t>
            </a:r>
            <a:endParaRPr kumimoji="0" lang="en-US" altLang="ko-KR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 fontAlgn="auto" latinLnBrk="0">
              <a:lnSpc>
                <a:spcPct val="150000"/>
              </a:lnSpc>
              <a:spcAft>
                <a:spcPts val="0"/>
              </a:spcAft>
            </a:pPr>
            <a:r>
              <a:rPr kumimoji="0" lang="en-US" altLang="ko-KR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: </a:t>
            </a:r>
            <a:r>
              <a:rPr kumimoji="0" lang="ko-KR" altLang="en-US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재현율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(Recall) </a:t>
            </a:r>
          </a:p>
          <a:p>
            <a:pPr lvl="1" fontAlgn="auto" latinLnBrk="0">
              <a:lnSpc>
                <a:spcPct val="150000"/>
              </a:lnSpc>
              <a:spcAft>
                <a:spcPts val="0"/>
              </a:spcAft>
            </a:pPr>
            <a:r>
              <a:rPr kumimoji="0" lang="en-US" altLang="ko-KR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= </a:t>
            </a:r>
            <a:r>
              <a:rPr kumimoji="0" lang="ko-KR" altLang="en-US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맞게 적발한 사기의 수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kumimoji="0" lang="ko-KR" altLang="en-US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사기 수</a:t>
            </a:r>
            <a:endParaRPr kumimoji="0" lang="en-US" altLang="ko-KR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 fontAlgn="auto" latinLnBrk="0">
              <a:lnSpc>
                <a:spcPct val="150000"/>
              </a:lnSpc>
              <a:spcAft>
                <a:spcPts val="0"/>
              </a:spcAft>
            </a:pP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: 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전수대비 효율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(10%)</a:t>
            </a:r>
          </a:p>
          <a:p>
            <a:pPr lvl="1" fontAlgn="auto" latinLnBrk="0">
              <a:lnSpc>
                <a:spcPct val="150000"/>
              </a:lnSpc>
              <a:spcAft>
                <a:spcPts val="0"/>
              </a:spcAft>
            </a:pPr>
            <a:r>
              <a:rPr kumimoji="0" lang="en-US" altLang="ko-KR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= 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모델의 상위 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10% </a:t>
            </a:r>
            <a:r>
              <a:rPr kumimoji="0" lang="ko-KR" altLang="en-US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정밀도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kumimoji="0" lang="ko-KR" altLang="en-US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사기율</a:t>
            </a:r>
            <a:r>
              <a:rPr kumimoji="0" lang="en-US" altLang="ko-KR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15702" y="1268760"/>
            <a:ext cx="4032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27012" y="899428"/>
            <a:ext cx="1585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모델평가 개요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168230" y="1278052"/>
            <a:ext cx="4032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26563" y="908720"/>
            <a:ext cx="3038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범주형 변수 예측모델 평가 지표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95747" y="1268760"/>
            <a:ext cx="450898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평가지표 산출 예시</a:t>
            </a:r>
            <a:endParaRPr lang="en-US" altLang="ko-KR" sz="1400" b="1" u="sng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아래와 같이 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22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개의 개체가 있고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endParaRPr lang="en-US" altLang="ko-KR" sz="1200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사기건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왼쪽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12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정상건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오른쪽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건이 있을 때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정확도 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</a:t>
            </a:r>
            <a:r>
              <a:rPr lang="en-US" altLang="ko-KR" sz="12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8/22 = 0.363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2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정밀도 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</a:t>
            </a:r>
            <a:r>
              <a:rPr lang="en-US" altLang="ko-KR" sz="12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5/8 = 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0.625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재현율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</a:t>
            </a:r>
            <a:r>
              <a:rPr lang="en-US" altLang="ko-KR" sz="12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5/12 = 0.416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2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텍스트 개체 틀 2"/>
          <p:cNvSpPr txBox="1">
            <a:spLocks/>
          </p:cNvSpPr>
          <p:nvPr/>
        </p:nvSpPr>
        <p:spPr>
          <a:xfrm>
            <a:off x="7816081" y="277237"/>
            <a:ext cx="1527943" cy="3077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3) </a:t>
            </a:r>
            <a:r>
              <a:rPr lang="ko-KR" altLang="en-US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모델평가</a:t>
            </a:r>
            <a:endParaRPr lang="ko-KR" altLang="en-US" sz="2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72574" y="3212976"/>
            <a:ext cx="2592000" cy="3137781"/>
            <a:chOff x="5278370" y="2897572"/>
            <a:chExt cx="2914196" cy="3837415"/>
          </a:xfrm>
        </p:grpSpPr>
        <p:pic>
          <p:nvPicPr>
            <p:cNvPr id="24" name="Picture 2" descr="Image result for accuracy recall precisi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1" t="6084" r="3510" b="39428"/>
            <a:stretch/>
          </p:blipFill>
          <p:spPr bwMode="auto">
            <a:xfrm>
              <a:off x="5278370" y="3212976"/>
              <a:ext cx="2914196" cy="3145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5411804" y="2915652"/>
              <a:ext cx="1331817" cy="3764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0066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사기</a:t>
              </a:r>
              <a:endParaRPr lang="ko-KR" altLang="en-US" sz="14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60558" y="2897572"/>
              <a:ext cx="1331817" cy="3764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사기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X</a:t>
              </a:r>
              <a:endParaRPr lang="ko-KR" altLang="en-US" sz="14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42486" y="6358585"/>
              <a:ext cx="2528172" cy="3764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사기라고 추정한 건</a:t>
              </a:r>
              <a:endPara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342486" y="3284984"/>
              <a:ext cx="1392982" cy="2925364"/>
            </a:xfrm>
            <a:prstGeom prst="rect">
              <a:avLst/>
            </a:prstGeom>
            <a:noFill/>
            <a:ln>
              <a:solidFill>
                <a:srgbClr val="026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765708" y="3284984"/>
              <a:ext cx="1392982" cy="29253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9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31726" y="6576696"/>
            <a:ext cx="8640960" cy="2154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latin typeface="LG스마트체 Regular" pitchFamily="50" charset="-127"/>
                <a:ea typeface="LG스마트체 Regular" pitchFamily="50" charset="-127"/>
              </a:rPr>
              <a:t>ⓒ </a:t>
            </a:r>
            <a:r>
              <a:rPr lang="en-US" altLang="ko-KR" sz="800" dirty="0" smtClean="0">
                <a:latin typeface="LG스마트체 Regular" pitchFamily="50" charset="-127"/>
                <a:ea typeface="LG스마트체 Regular" pitchFamily="50" charset="-127"/>
              </a:rPr>
              <a:t>For information, contact LG CNS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0" name="TextBox 9"/>
          <p:cNvSpPr txBox="1">
            <a:spLocks noChangeArrowheads="1"/>
          </p:cNvSpPr>
          <p:nvPr/>
        </p:nvSpPr>
        <p:spPr bwMode="auto">
          <a:xfrm>
            <a:off x="748018" y="836712"/>
            <a:ext cx="840837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목표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총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500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 개 변수 중 사기와 관련이 높은 변수 추출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청구건 사기 예측 정확도 향상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: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시스템 전수대비 효율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3.3~6.8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대비 향상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구축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유사 사기에 대한 군집 분류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14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개 사기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유형군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정의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유형군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별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머신러닝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기반의 해지 예측 분석 모델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청구건 별 사기 위험도 계산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: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당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5~20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 변수 사용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Lasso Regression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스코어 카드 개발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결과</a:t>
            </a:r>
            <a:endParaRPr kumimoji="0" lang="ko-KR" altLang="en-US" sz="1400" b="1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" name="TextBox 119"/>
          <p:cNvSpPr txBox="1"/>
          <p:nvPr/>
        </p:nvSpPr>
        <p:spPr>
          <a:xfrm>
            <a:off x="897573" y="4725144"/>
            <a:ext cx="31351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</a:t>
            </a:r>
            <a:r>
              <a:rPr lang="ko-KR" altLang="en-US" sz="14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유형군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정량적 분석 및 군집화</a:t>
            </a:r>
            <a:endParaRPr lang="en-US" altLang="ko-KR" sz="14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-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기존 정성적 분석 </a:t>
            </a: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정량적 분석</a:t>
            </a:r>
            <a:endParaRPr lang="en-US" altLang="ko-KR" sz="14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사기 예측 정확도 향상 기여</a:t>
            </a:r>
            <a:endParaRPr lang="en-US" altLang="ko-KR" sz="14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14" name="TextBox 121"/>
          <p:cNvSpPr txBox="1"/>
          <p:nvPr/>
        </p:nvSpPr>
        <p:spPr>
          <a:xfrm>
            <a:off x="4908234" y="4725144"/>
            <a:ext cx="4580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청구건 별 사기 예측 결과 </a:t>
            </a: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대비 약 </a:t>
            </a: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1.8~6.3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 향상 </a:t>
            </a:r>
            <a:endParaRPr lang="en-US" altLang="ko-KR" sz="14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86309"/>
              </p:ext>
            </p:extLst>
          </p:nvPr>
        </p:nvGraphicFramePr>
        <p:xfrm>
          <a:off x="5281385" y="5156973"/>
          <a:ext cx="3834172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086"/>
                <a:gridCol w="783086"/>
                <a:gridCol w="756000"/>
                <a:gridCol w="756000"/>
                <a:gridCol w="756000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보종구분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인물구분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기존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신규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향상률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2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자동차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인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18.21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3.6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배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물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6.8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42.48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6.3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장기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인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3.3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6.3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1.9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물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5.6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1.8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2"/>
          <p:cNvSpPr txBox="1">
            <a:spLocks/>
          </p:cNvSpPr>
          <p:nvPr/>
        </p:nvSpPr>
        <p:spPr>
          <a:xfrm>
            <a:off x="7400479" y="277237"/>
            <a:ext cx="1943546" cy="3077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ko-KR" altLang="en-US" sz="20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성과</a:t>
            </a:r>
            <a:endParaRPr lang="ko-KR" altLang="en-US" sz="2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5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개요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고급분석 기법 비교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24730"/>
              </p:ext>
            </p:extLst>
          </p:nvPr>
        </p:nvGraphicFramePr>
        <p:xfrm>
          <a:off x="1063774" y="1966534"/>
          <a:ext cx="7877147" cy="432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/>
                <a:gridCol w="1756995"/>
                <a:gridCol w="2376000"/>
                <a:gridCol w="2376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분석 기법</a:t>
                      </a:r>
                      <a:endParaRPr lang="ko-KR" altLang="en-US" sz="1200" b="1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통계 및 </a:t>
                      </a:r>
                      <a:r>
                        <a:rPr lang="ko-KR" altLang="en-US" sz="1200" b="1" dirty="0" err="1" smtClean="0"/>
                        <a:t>머신러닝</a:t>
                      </a:r>
                      <a:endParaRPr lang="ko-KR" altLang="en-US" sz="1200" b="1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딥러닝</a:t>
                      </a:r>
                      <a:endParaRPr lang="ko-KR" altLang="en-US" sz="1200" b="1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75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Descriptive</a:t>
                      </a:r>
                      <a:endParaRPr lang="ko-KR" altLang="en-US" sz="1200" b="1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통계 분석</a:t>
                      </a:r>
                      <a:endParaRPr lang="en-US" altLang="ko-KR" sz="1100" dirty="0" smtClean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/>
                        <a:t>T-test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aseline="0" dirty="0" smtClean="0"/>
                        <a:t>ANOVA </a:t>
                      </a:r>
                      <a:r>
                        <a:rPr lang="ko-KR" altLang="en-US" sz="1100" baseline="0" dirty="0" smtClean="0"/>
                        <a:t>분석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상관분석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aseline="0" dirty="0" smtClean="0"/>
                        <a:t>WOE/IV </a:t>
                      </a:r>
                      <a:r>
                        <a:rPr lang="ko-KR" altLang="en-US" sz="1100" baseline="0" dirty="0" smtClean="0"/>
                        <a:t>분석</a:t>
                      </a:r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24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Predictive</a:t>
                      </a:r>
                      <a:endParaRPr lang="ko-KR" altLang="en-US" sz="1200" b="1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시계열</a:t>
                      </a:r>
                      <a:r>
                        <a:rPr lang="ko-KR" altLang="en-US" sz="1100" dirty="0" smtClean="0"/>
                        <a:t> 분석</a:t>
                      </a:r>
                      <a:endParaRPr lang="en-US" altLang="ko-KR" sz="1100" dirty="0" smtClean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/>
                        <a:t>ANOVA,</a:t>
                      </a:r>
                      <a:r>
                        <a:rPr lang="en-US" altLang="ko-KR" sz="1100" baseline="0" dirty="0" smtClean="0"/>
                        <a:t>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aseline="0" dirty="0" smtClean="0"/>
                        <a:t>BASS diffusion</a:t>
                      </a:r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648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연관관계 분석</a:t>
                      </a:r>
                      <a:endParaRPr lang="en-US" altLang="ko-KR" sz="1100" dirty="0" smtClean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aseline="0" dirty="0" smtClean="0"/>
                        <a:t>PCA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aseline="0" dirty="0" smtClean="0"/>
                        <a:t>H-clustering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aseline="0" dirty="0" smtClean="0"/>
                        <a:t>K-Means 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 smtClean="0"/>
                        <a:t>Deep</a:t>
                      </a:r>
                      <a:r>
                        <a:rPr lang="en-US" altLang="ko-KR" sz="1100" baseline="0" dirty="0" smtClean="0"/>
                        <a:t> Belief Neural Network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인과관계 분석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/>
                        <a:t>Decision Tree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/>
                        <a:t>Logistic regression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/>
                        <a:t>Random Forest</a:t>
                      </a:r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/>
                        <a:t>CNN (Convolutional</a:t>
                      </a:r>
                      <a:r>
                        <a:rPr lang="en-US" altLang="ko-KR" sz="1100" baseline="0" dirty="0" smtClean="0"/>
                        <a:t> Neural Network)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aseline="0" dirty="0" smtClean="0"/>
                        <a:t>RNN (Recurrent Neural Network)</a:t>
                      </a:r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64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Prescriptive</a:t>
                      </a:r>
                      <a:endParaRPr lang="ko-KR" altLang="en-US" sz="1200" b="1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비즈니스 룰 </a:t>
                      </a:r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최적화</a:t>
                      </a:r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Reinforcement</a:t>
                      </a:r>
                      <a:r>
                        <a:rPr lang="en-US" altLang="ko-KR" sz="1100" baseline="0" dirty="0" smtClean="0"/>
                        <a:t> learning</a:t>
                      </a:r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/>
                        <a:t>Deep Q-Learning</a:t>
                      </a:r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232126" y="3940490"/>
            <a:ext cx="4752528" cy="64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32126" y="4714472"/>
            <a:ext cx="475252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55181" y="4066400"/>
            <a:ext cx="1093569" cy="4308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Unsupervised </a:t>
            </a:r>
          </a:p>
          <a:p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59577" y="5003665"/>
            <a:ext cx="928459" cy="4308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Supervised </a:t>
            </a:r>
          </a:p>
          <a:p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710" y="818128"/>
            <a:ext cx="82809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Predictive Analytics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변수들 간의 관계를 정의하기 위해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관계에 따라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시계열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연관관계 분석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인과관계 분석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해당하는 알고리즘을 적용하여 모델을 구현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빅데이터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처리기술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컴퓨팅 하드웨어 발전에 따라 </a:t>
            </a:r>
            <a:r>
              <a:rPr lang="ko-KR" altLang="en-US" sz="14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머신러닝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알고리즘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주목을 받고 있음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9318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</a:t>
            </a:r>
            <a:r>
              <a:rPr lang="ko-KR" altLang="en-US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통신서비스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가입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해지방어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31726" y="6576696"/>
            <a:ext cx="8640960" cy="2154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latin typeface="LG스마트체 Regular" pitchFamily="50" charset="-127"/>
                <a:ea typeface="LG스마트체 Regular" pitchFamily="50" charset="-127"/>
              </a:rPr>
              <a:t>ⓒ </a:t>
            </a:r>
            <a:r>
              <a:rPr lang="en-US" altLang="ko-KR" sz="800" dirty="0" smtClean="0">
                <a:latin typeface="LG스마트체 Regular" pitchFamily="50" charset="-127"/>
                <a:ea typeface="LG스마트체 Regular" pitchFamily="50" charset="-127"/>
              </a:rPr>
              <a:t>For information, contact LG CNS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0" name="TextBox 9"/>
          <p:cNvSpPr txBox="1">
            <a:spLocks noChangeArrowheads="1"/>
          </p:cNvSpPr>
          <p:nvPr/>
        </p:nvSpPr>
        <p:spPr bwMode="auto">
          <a:xfrm>
            <a:off x="748018" y="836712"/>
            <a:ext cx="840837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목표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검색어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기반 해지방어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캠페인 대상 고객 확대 및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정확도 향상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해지고객 예측 정확도 향상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: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대상 고객 중 해지 위험도 상위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%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추출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추출된 위험 고객의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해지율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10%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구축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해지와 관련이 높은 해지 키워드 사전 구축 및 신규 해지 키워드 추천 프로세스 개발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머신러닝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기반의 해지 예측 분석 모델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고객별 해지 위험도 계산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: 65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 중 최종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개의 변수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: Random Forest,  Neural Network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예측 결과로 앙상블 모델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순위 가중치 평균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결과</a:t>
            </a:r>
            <a:endParaRPr kumimoji="0" lang="ko-KR" altLang="en-US" sz="1400" b="1" dirty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1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234" y="5250944"/>
            <a:ext cx="4126243" cy="1274400"/>
          </a:xfrm>
          <a:prstGeom prst="rect">
            <a:avLst/>
          </a:prstGeom>
        </p:spPr>
      </p:pic>
      <p:sp>
        <p:nvSpPr>
          <p:cNvPr id="112" name="TextBox 119"/>
          <p:cNvSpPr txBox="1"/>
          <p:nvPr/>
        </p:nvSpPr>
        <p:spPr>
          <a:xfrm>
            <a:off x="897573" y="4846164"/>
            <a:ext cx="3135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해지 키워드 적용 효과</a:t>
            </a:r>
            <a:endParaRPr lang="en-US" altLang="ko-KR" sz="14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1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74" y="5250944"/>
            <a:ext cx="3705643" cy="1268640"/>
          </a:xfrm>
          <a:prstGeom prst="rect">
            <a:avLst/>
          </a:prstGeom>
        </p:spPr>
      </p:pic>
      <p:sp>
        <p:nvSpPr>
          <p:cNvPr id="114" name="TextBox 121"/>
          <p:cNvSpPr txBox="1"/>
          <p:nvPr/>
        </p:nvSpPr>
        <p:spPr>
          <a:xfrm>
            <a:off x="4908234" y="4846164"/>
            <a:ext cx="4580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해지 고객 예측 결과 </a:t>
            </a: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전수대비 효율 약 </a:t>
            </a: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3.3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 향상 </a:t>
            </a:r>
            <a:endParaRPr lang="en-US" altLang="ko-KR" sz="14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79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유첨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분석 프로세스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93" y="1847026"/>
            <a:ext cx="2769714" cy="2505591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956" y="1864097"/>
            <a:ext cx="1214735" cy="911124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62" y="2755971"/>
            <a:ext cx="1332000" cy="91112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 bwMode="auto">
          <a:xfrm flipV="1">
            <a:off x="2152563" y="3235047"/>
            <a:ext cx="4143229" cy="249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A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>
            <a:off x="2972346" y="2792027"/>
            <a:ext cx="0" cy="468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A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2584611" y="3704545"/>
            <a:ext cx="3256977" cy="21852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>
              <a:spcBef>
                <a:spcPct val="0"/>
              </a:spcBef>
              <a:buNone/>
            </a:pPr>
            <a:r>
              <a:rPr lang="ko-KR" altLang="en-US" sz="1200" b="1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키워드 점수 </a:t>
            </a:r>
            <a:r>
              <a:rPr lang="ko-KR" altLang="en-US" sz="1200" b="1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산출식</a:t>
            </a:r>
            <a:r>
              <a:rPr lang="ko-KR" altLang="en-US" sz="1200" b="1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200" b="1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None/>
            </a:pPr>
            <a:endParaRPr lang="en-US" altLang="ko-KR" sz="12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None/>
            </a:pPr>
            <a:r>
              <a:rPr lang="ko-KR" altLang="en-US" sz="1200" b="1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가입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200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x/(y+1)  </a:t>
            </a:r>
            <a:r>
              <a:rPr lang="ko-KR" altLang="en-US" sz="1200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≤</a:t>
            </a:r>
            <a:r>
              <a:rPr lang="en-US" altLang="ko-KR" sz="1200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1 </a:t>
            </a:r>
            <a:r>
              <a:rPr lang="ko-KR" altLang="en-US" sz="1200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</a:t>
            </a:r>
            <a:r>
              <a:rPr lang="en-US" altLang="ko-KR" sz="1200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-10/</a:t>
            </a:r>
            <a:r>
              <a:rPr lang="en-US" altLang="ko-KR" sz="1200" dirty="0" err="1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ln</a:t>
            </a:r>
            <a:r>
              <a:rPr lang="en-US" altLang="ko-KR" sz="1200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(x+1)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eaLnBrk="1" latinLnBrk="0" hangingPunct="1">
              <a:spcBef>
                <a:spcPct val="0"/>
              </a:spcBef>
              <a:buNone/>
            </a:pPr>
            <a:r>
              <a:rPr lang="en-US" altLang="ko-KR" sz="1200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x/(y+1) </a:t>
            </a:r>
            <a:r>
              <a:rPr lang="ko-KR" altLang="en-US" sz="1200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＞ </a:t>
            </a:r>
            <a:r>
              <a:rPr lang="en-US" altLang="ko-KR" sz="1200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</a:t>
            </a:r>
            <a:r>
              <a:rPr lang="ko-KR" altLang="en-US" sz="1200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</a:t>
            </a:r>
            <a:r>
              <a:rPr lang="en-US" altLang="ko-KR" sz="1200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(Rx/(Ry+1))*</a:t>
            </a:r>
            <a:r>
              <a:rPr lang="en-US" altLang="ko-KR" sz="1200" dirty="0" err="1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ln</a:t>
            </a:r>
            <a:r>
              <a:rPr lang="en-US" altLang="ko-KR" sz="1200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(x+1)</a:t>
            </a:r>
          </a:p>
          <a:p>
            <a:pPr eaLnBrk="1" latinLnBrk="0" hangingPunct="1">
              <a:spcBef>
                <a:spcPct val="0"/>
              </a:spcBef>
              <a:buNone/>
            </a:pPr>
            <a:r>
              <a:rPr lang="ko-KR" altLang="en-US" sz="1200" b="1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200" dirty="0" err="1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ln</a:t>
            </a:r>
            <a:r>
              <a:rPr lang="en-US" altLang="ko-KR" sz="1200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200" dirty="0" err="1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</a:t>
            </a:r>
            <a:r>
              <a:rPr lang="en-US" altLang="ko-KR" sz="1200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)*</a:t>
            </a:r>
            <a:r>
              <a:rPr lang="en-US" altLang="ko-KR" sz="1200" dirty="0" err="1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ln</a:t>
            </a:r>
            <a:r>
              <a:rPr lang="en-US" altLang="ko-KR" sz="1200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(Rx / </a:t>
            </a:r>
            <a:r>
              <a:rPr lang="en-US" altLang="ko-KR" sz="1200" dirty="0" err="1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Ry</a:t>
            </a:r>
            <a:r>
              <a:rPr lang="en-US" altLang="ko-KR" sz="1200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eaLnBrk="1" latinLnBrk="0" hangingPunct="1">
              <a:spcBef>
                <a:spcPct val="0"/>
              </a:spcBef>
              <a:buNone/>
            </a:pPr>
            <a:endParaRPr lang="en-US" altLang="ko-KR" sz="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None/>
            </a:pP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 : 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가입키워드를 검색한 가입고객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</a:t>
            </a:r>
            <a:endParaRPr lang="en-US" altLang="ko-KR" sz="12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None/>
            </a:pP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 : 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가입키워드를 검색한 </a:t>
            </a:r>
            <a:r>
              <a:rPr lang="ko-KR" altLang="en-US" sz="12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비가입고객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수</a:t>
            </a:r>
            <a:endParaRPr lang="en-US" altLang="ko-KR" sz="12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None/>
            </a:pPr>
            <a:r>
              <a:rPr lang="en-US" altLang="ko-KR" sz="12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가입고객 수 </a:t>
            </a:r>
            <a:endParaRPr lang="en-US" altLang="ko-KR" sz="12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None/>
            </a:pP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Ty : 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</a:t>
            </a:r>
            <a:r>
              <a:rPr lang="ko-KR" altLang="en-US" sz="12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비가입고객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수 </a:t>
            </a:r>
            <a:endParaRPr lang="en-US" altLang="ko-KR" sz="12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None/>
            </a:pP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Rx : x/</a:t>
            </a:r>
            <a:r>
              <a:rPr lang="en-US" altLang="ko-KR" sz="12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</a:t>
            </a:r>
            <a:r>
              <a:rPr lang="en-US" altLang="ko-KR" sz="12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가입키워드를 검색한 가입고객비율</a:t>
            </a:r>
            <a:endParaRPr lang="en-US" altLang="ko-KR" sz="12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None/>
            </a:pP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Ry : y/Ty , </a:t>
            </a:r>
            <a:r>
              <a:rPr lang="ko-KR" altLang="en-US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가입키워드를 검색한 </a:t>
            </a:r>
            <a:r>
              <a:rPr lang="ko-KR" altLang="en-US" sz="12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비가입고객비율</a:t>
            </a:r>
            <a:r>
              <a:rPr lang="en-US" altLang="ko-KR" sz="12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915" y="1864097"/>
            <a:ext cx="1440000" cy="68334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 bwMode="auto">
          <a:xfrm>
            <a:off x="4893943" y="2569247"/>
            <a:ext cx="0" cy="684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A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20"/>
          <p:cNvSpPr txBox="1"/>
          <p:nvPr/>
        </p:nvSpPr>
        <p:spPr>
          <a:xfrm>
            <a:off x="811746" y="968241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</a:pPr>
            <a:r>
              <a:rPr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가입</a:t>
            </a:r>
            <a:r>
              <a:rPr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</a:t>
            </a:r>
            <a:r>
              <a:rPr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키워드를 기준으로</a:t>
            </a:r>
            <a:r>
              <a:rPr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가입</a:t>
            </a:r>
            <a:r>
              <a:rPr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</a:t>
            </a:r>
            <a:r>
              <a:rPr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</a:t>
            </a:r>
            <a:r>
              <a:rPr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vs. </a:t>
            </a:r>
            <a:r>
              <a:rPr lang="ko-KR" altLang="en-US" sz="14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비가입</a:t>
            </a:r>
            <a:r>
              <a:rPr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비해지</a:t>
            </a:r>
            <a:r>
              <a:rPr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</a:t>
            </a:r>
            <a:r>
              <a:rPr lang="ko-KR" altLang="en-US" sz="1400" dirty="0" err="1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검색어를</a:t>
            </a:r>
            <a:r>
              <a:rPr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비교</a:t>
            </a:r>
            <a:endParaRPr lang="en-US" altLang="ko-KR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spcBef>
                <a:spcPct val="0"/>
              </a:spcBef>
            </a:pPr>
            <a:r>
              <a:rPr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</a:t>
            </a:r>
            <a:r>
              <a:rPr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CTN</a:t>
            </a:r>
            <a:r>
              <a:rPr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 가입</a:t>
            </a:r>
            <a:r>
              <a:rPr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</a:t>
            </a:r>
            <a:r>
              <a:rPr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키워드 위험도를 산출 </a:t>
            </a:r>
            <a:r>
              <a:rPr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분석시점 기준 최근 </a:t>
            </a:r>
            <a:r>
              <a:rPr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</a:t>
            </a:r>
            <a:r>
              <a:rPr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r>
              <a:rPr lang="en-US" altLang="ko-KR" sz="1400" dirty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r>
              <a:rPr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r>
              <a:rPr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데이터 사용</a:t>
            </a:r>
            <a:r>
              <a:rPr lang="en-US" altLang="ko-KR" sz="1400" dirty="0" smtClean="0">
                <a:solidFill>
                  <a:srgbClr val="231F2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400" dirty="0" smtClean="0">
              <a:solidFill>
                <a:srgbClr val="231F2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892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유첨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처리 결과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9"/>
          <p:cNvSpPr txBox="1"/>
          <p:nvPr/>
        </p:nvSpPr>
        <p:spPr>
          <a:xfrm>
            <a:off x="4481483" y="5744289"/>
            <a:ext cx="131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Join Ratio (x/</a:t>
            </a:r>
            <a:r>
              <a:rPr lang="en-US" altLang="ko-KR" sz="1200" b="1" dirty="0" err="1" smtClean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</a:t>
            </a:r>
            <a:r>
              <a:rPr lang="en-US" altLang="ko-KR" sz="1200" b="1" dirty="0" smtClean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112916" y="1268760"/>
            <a:ext cx="6056726" cy="4320481"/>
            <a:chOff x="1547664" y="1700808"/>
            <a:chExt cx="6056726" cy="4320481"/>
          </a:xfrm>
        </p:grpSpPr>
        <p:grpSp>
          <p:nvGrpSpPr>
            <p:cNvPr id="7" name="그룹 6"/>
            <p:cNvGrpSpPr/>
            <p:nvPr/>
          </p:nvGrpSpPr>
          <p:grpSpPr>
            <a:xfrm>
              <a:off x="1547664" y="1700808"/>
              <a:ext cx="6056726" cy="4320481"/>
              <a:chOff x="1547664" y="1700808"/>
              <a:chExt cx="6056726" cy="4320481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552091" y="1700907"/>
                <a:ext cx="6052299" cy="4320381"/>
                <a:chOff x="1552091" y="1700907"/>
                <a:chExt cx="6052299" cy="4320381"/>
              </a:xfrm>
            </p:grpSpPr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l="2329" b="3022"/>
                <a:stretch>
                  <a:fillRect/>
                </a:stretch>
              </p:blipFill>
              <p:spPr bwMode="auto">
                <a:xfrm>
                  <a:off x="1552091" y="1700907"/>
                  <a:ext cx="6039819" cy="43203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13" name="타원 12"/>
                <p:cNvSpPr/>
                <p:nvPr/>
              </p:nvSpPr>
              <p:spPr>
                <a:xfrm>
                  <a:off x="4644009" y="4077072"/>
                  <a:ext cx="504056" cy="288552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3499882" y="4792367"/>
                  <a:ext cx="856094" cy="47531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  <p:sp>
              <p:nvSpPr>
                <p:cNvPr id="15" name="TextBox 27"/>
                <p:cNvSpPr txBox="1"/>
                <p:nvPr/>
              </p:nvSpPr>
              <p:spPr>
                <a:xfrm>
                  <a:off x="5940152" y="2997200"/>
                  <a:ext cx="166423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00" b="1" dirty="0" smtClean="0">
                      <a:solidFill>
                        <a:srgbClr val="C00000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Target</a:t>
                  </a:r>
                  <a:r>
                    <a:rPr lang="ko-KR" altLang="en-US" sz="1000" b="1" dirty="0" smtClean="0">
                      <a:solidFill>
                        <a:srgbClr val="C00000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에 가까운 키워드 조합</a:t>
                  </a:r>
                  <a:endParaRPr lang="en-US" altLang="ko-KR" sz="1000" b="1" dirty="0" smtClean="0">
                    <a:solidFill>
                      <a:srgbClr val="C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5238178" y="3573016"/>
                  <a:ext cx="720080" cy="403302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p:grpSp>
          <p:cxnSp>
            <p:nvCxnSpPr>
              <p:cNvPr id="11" name="직선 연결선 10"/>
              <p:cNvCxnSpPr/>
              <p:nvPr/>
            </p:nvCxnSpPr>
            <p:spPr>
              <a:xfrm flipV="1">
                <a:off x="1547664" y="1700808"/>
                <a:ext cx="6048672" cy="4320481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29"/>
            <p:cNvSpPr txBox="1"/>
            <p:nvPr/>
          </p:nvSpPr>
          <p:spPr>
            <a:xfrm>
              <a:off x="5436096" y="5528265"/>
              <a:ext cx="20457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 (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가입자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 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＞ 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 (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비가입자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1619672" y="1772816"/>
              <a:ext cx="204575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 (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비가입자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 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＞ 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 (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가입자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</p:txBody>
        </p:sp>
      </p:grpSp>
      <p:sp>
        <p:nvSpPr>
          <p:cNvPr id="6" name="TextBox 31"/>
          <p:cNvSpPr txBox="1"/>
          <p:nvPr/>
        </p:nvSpPr>
        <p:spPr>
          <a:xfrm rot="16200000">
            <a:off x="1138935" y="3348252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err="1" smtClean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NoJoin</a:t>
            </a:r>
            <a:r>
              <a:rPr lang="en-US" altLang="ko-KR" sz="1200" b="1" dirty="0" smtClean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Ratio (y/Ty)</a:t>
            </a:r>
          </a:p>
        </p:txBody>
      </p:sp>
    </p:spTree>
    <p:extLst>
      <p:ext uri="{BB962C8B-B14F-4D97-AF65-F5344CB8AC3E}">
        <p14:creationId xmlns:p14="http://schemas.microsoft.com/office/powerpoint/2010/main" val="278737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모델 구현 프로세스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개요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순서도: 페이지 연결자 4"/>
          <p:cNvSpPr/>
          <p:nvPr/>
        </p:nvSpPr>
        <p:spPr>
          <a:xfrm>
            <a:off x="1351806" y="2079721"/>
            <a:ext cx="1872208" cy="612068"/>
          </a:xfrm>
          <a:prstGeom prst="flowChartOffpageConnector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 정의 및 </a:t>
            </a:r>
            <a:endParaRPr lang="en-US" altLang="ko-KR" sz="14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계획수립</a:t>
            </a:r>
            <a:endParaRPr lang="ko-KR" altLang="en-US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순서도: 페이지 연결자 6"/>
          <p:cNvSpPr/>
          <p:nvPr/>
        </p:nvSpPr>
        <p:spPr>
          <a:xfrm>
            <a:off x="1351806" y="3987933"/>
            <a:ext cx="1872208" cy="612068"/>
          </a:xfrm>
          <a:prstGeom prst="flowChartOffpageConnector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 선정</a:t>
            </a:r>
            <a:endParaRPr lang="en-US" altLang="ko-KR" sz="14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순서도: 페이지 연결자 8"/>
          <p:cNvSpPr/>
          <p:nvPr/>
        </p:nvSpPr>
        <p:spPr>
          <a:xfrm>
            <a:off x="1351806" y="4942039"/>
            <a:ext cx="1872208" cy="612068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  <a:endParaRPr lang="ko-KR" altLang="en-US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순서도: 페이지 연결자 9"/>
          <p:cNvSpPr/>
          <p:nvPr/>
        </p:nvSpPr>
        <p:spPr>
          <a:xfrm>
            <a:off x="1351806" y="5896145"/>
            <a:ext cx="1872208" cy="612068"/>
          </a:xfrm>
          <a:prstGeom prst="flowChartOffpageConnector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평가 및 적용</a:t>
            </a:r>
            <a:endParaRPr lang="ko-KR" altLang="en-US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03734" y="1791689"/>
            <a:ext cx="37444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51796" y="1422357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예측모델 구현 프로세스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0038" y="1939187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예측모델 구현의 목적과 문제를 정의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현황 파악 및 문제 조건에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적합한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구현 계획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수립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조건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제약사항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평가 방법 정의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0038" y="3888735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알고리즘에 적합한 변수 선정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데이터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데이터 분리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0038" y="488048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파라미터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최적화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중간평가 및 개선  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40038" y="5879013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정의된 평가방법으로 모델 평가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적용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순서도: 페이지 연결자 21"/>
          <p:cNvSpPr/>
          <p:nvPr/>
        </p:nvSpPr>
        <p:spPr>
          <a:xfrm>
            <a:off x="1351806" y="3042537"/>
            <a:ext cx="1872208" cy="612068"/>
          </a:xfrm>
          <a:prstGeom prst="flowChartOffpageConnector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검증 및</a:t>
            </a:r>
            <a:endParaRPr lang="en-US" altLang="ko-KR" sz="14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</a:t>
            </a:r>
            <a:endParaRPr lang="ko-KR" altLang="en-US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40038" y="3006533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정합성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아웃라이어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결측데이터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유무 등 데이터 품질 검증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특성 파악 및 변환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비정형 데이터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변환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7710" y="818128"/>
            <a:ext cx="8280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모델의 목적에 부합하는 모델링 알고리즘 선택하고 모델을 구현함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17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모델 구현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프로세스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분류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Shape 111"/>
          <p:cNvSpPr txBox="1">
            <a:spLocks/>
          </p:cNvSpPr>
          <p:nvPr/>
        </p:nvSpPr>
        <p:spPr>
          <a:xfrm>
            <a:off x="271686" y="3429000"/>
            <a:ext cx="1944439" cy="8640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Predictive Analytics</a:t>
            </a:r>
            <a:endParaRPr 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Shape 111"/>
          <p:cNvSpPr txBox="1">
            <a:spLocks/>
          </p:cNvSpPr>
          <p:nvPr/>
        </p:nvSpPr>
        <p:spPr>
          <a:xfrm>
            <a:off x="2954016" y="2780928"/>
            <a:ext cx="1134317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인과관계</a:t>
            </a:r>
            <a:endParaRPr lang="en-US" altLang="ko-KR" sz="14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석</a:t>
            </a:r>
            <a:endParaRPr 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Shape 111"/>
          <p:cNvSpPr txBox="1">
            <a:spLocks/>
          </p:cNvSpPr>
          <p:nvPr/>
        </p:nvSpPr>
        <p:spPr>
          <a:xfrm>
            <a:off x="2954016" y="1484784"/>
            <a:ext cx="1134317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연관관계</a:t>
            </a:r>
            <a:endParaRPr lang="en-US" altLang="ko-KR" sz="14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석</a:t>
            </a:r>
            <a:endParaRPr 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Shape 111"/>
          <p:cNvSpPr txBox="1">
            <a:spLocks/>
          </p:cNvSpPr>
          <p:nvPr/>
        </p:nvSpPr>
        <p:spPr>
          <a:xfrm>
            <a:off x="7391853" y="3981062"/>
            <a:ext cx="2088000" cy="360040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Random Forest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Shape 111"/>
          <p:cNvSpPr txBox="1">
            <a:spLocks/>
          </p:cNvSpPr>
          <p:nvPr/>
        </p:nvSpPr>
        <p:spPr>
          <a:xfrm>
            <a:off x="7391853" y="3380995"/>
            <a:ext cx="2088000" cy="360040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Decision Tree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Shape 111"/>
          <p:cNvSpPr txBox="1">
            <a:spLocks/>
          </p:cNvSpPr>
          <p:nvPr/>
        </p:nvSpPr>
        <p:spPr>
          <a:xfrm>
            <a:off x="7391853" y="2780928"/>
            <a:ext cx="2088000" cy="360040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로지스틱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회귀분석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Shape 111"/>
          <p:cNvSpPr txBox="1">
            <a:spLocks/>
          </p:cNvSpPr>
          <p:nvPr/>
        </p:nvSpPr>
        <p:spPr>
          <a:xfrm>
            <a:off x="7400087" y="2123803"/>
            <a:ext cx="2088000" cy="360040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Hierarchy Clustering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7391853" y="1484784"/>
            <a:ext cx="2088000" cy="360040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PCA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3" name="꺾인 연결선 12"/>
          <p:cNvCxnSpPr>
            <a:stCxn id="4" idx="3"/>
            <a:endCxn id="5" idx="1"/>
          </p:cNvCxnSpPr>
          <p:nvPr/>
        </p:nvCxnSpPr>
        <p:spPr>
          <a:xfrm flipV="1">
            <a:off x="2216125" y="3861048"/>
            <a:ext cx="737891" cy="1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" idx="3"/>
            <a:endCxn id="6" idx="1"/>
          </p:cNvCxnSpPr>
          <p:nvPr/>
        </p:nvCxnSpPr>
        <p:spPr>
          <a:xfrm flipV="1">
            <a:off x="2216125" y="1988840"/>
            <a:ext cx="737891" cy="187220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111"/>
          <p:cNvSpPr txBox="1">
            <a:spLocks/>
          </p:cNvSpPr>
          <p:nvPr/>
        </p:nvSpPr>
        <p:spPr>
          <a:xfrm>
            <a:off x="4232124" y="2780928"/>
            <a:ext cx="3024337" cy="2160240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독립변수 </a:t>
            </a:r>
            <a:r>
              <a:rPr lang="en-US" altLang="ko-KR" sz="1200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r>
              <a:rPr lang="ko-KR" altLang="en-US" sz="1200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종속변수</a:t>
            </a:r>
            <a:r>
              <a:rPr lang="en-US" altLang="ko-KR" sz="1200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Y </a:t>
            </a:r>
            <a:r>
              <a:rPr lang="ko-KR" altLang="en-US" sz="1200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간의 관계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모델링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명시적인 독립변수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종속변수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존재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Shape 111"/>
          <p:cNvSpPr txBox="1">
            <a:spLocks/>
          </p:cNvSpPr>
          <p:nvPr/>
        </p:nvSpPr>
        <p:spPr>
          <a:xfrm>
            <a:off x="4232124" y="1484784"/>
            <a:ext cx="3024337" cy="1008112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독립변수 </a:t>
            </a:r>
            <a:r>
              <a:rPr lang="en-US" altLang="ko-KR" sz="1200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r>
              <a:rPr lang="ko-KR" altLang="en-US" sz="1200" u="sng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상호간의 </a:t>
            </a:r>
            <a:r>
              <a:rPr lang="ko-KR" altLang="en-US" sz="1200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관계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모델링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명시적인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종속변수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없음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Shape 111"/>
          <p:cNvSpPr txBox="1">
            <a:spLocks/>
          </p:cNvSpPr>
          <p:nvPr/>
        </p:nvSpPr>
        <p:spPr>
          <a:xfrm>
            <a:off x="2954016" y="5229200"/>
            <a:ext cx="1134317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4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시계열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4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8" name="꺾인 연결선 17"/>
          <p:cNvCxnSpPr>
            <a:stCxn id="4" idx="3"/>
            <a:endCxn id="17" idx="1"/>
          </p:cNvCxnSpPr>
          <p:nvPr/>
        </p:nvCxnSpPr>
        <p:spPr>
          <a:xfrm>
            <a:off x="2216125" y="3861049"/>
            <a:ext cx="737891" cy="183620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111"/>
          <p:cNvSpPr txBox="1">
            <a:spLocks/>
          </p:cNvSpPr>
          <p:nvPr/>
        </p:nvSpPr>
        <p:spPr>
          <a:xfrm>
            <a:off x="7391853" y="5805264"/>
            <a:ext cx="2088000" cy="360040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Bass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확산 모형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Shape 111"/>
          <p:cNvSpPr txBox="1">
            <a:spLocks/>
          </p:cNvSpPr>
          <p:nvPr/>
        </p:nvSpPr>
        <p:spPr>
          <a:xfrm>
            <a:off x="7391853" y="5229200"/>
            <a:ext cx="2088000" cy="360040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SARIMA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Shape 111"/>
          <p:cNvSpPr txBox="1">
            <a:spLocks/>
          </p:cNvSpPr>
          <p:nvPr/>
        </p:nvSpPr>
        <p:spPr>
          <a:xfrm>
            <a:off x="4232124" y="5228818"/>
            <a:ext cx="3024337" cy="936486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연속된 </a:t>
            </a:r>
            <a:r>
              <a:rPr lang="en-US" altLang="ko-KR" sz="1200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r>
              <a:rPr lang="ko-KR" altLang="en-US" sz="1200" u="sng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 간의 관계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독립변수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없음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710" y="894875"/>
            <a:ext cx="89289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모델의 목적에 따라 모델링 알고리즘은 크게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가지로 분류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Shape 111"/>
          <p:cNvSpPr txBox="1">
            <a:spLocks/>
          </p:cNvSpPr>
          <p:nvPr/>
        </p:nvSpPr>
        <p:spPr>
          <a:xfrm>
            <a:off x="7400710" y="4581128"/>
            <a:ext cx="2088000" cy="360040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인공신경망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48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모델 구현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프로세스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별 알고리즘 적용 사례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Shape 111"/>
          <p:cNvSpPr txBox="1">
            <a:spLocks/>
          </p:cNvSpPr>
          <p:nvPr/>
        </p:nvSpPr>
        <p:spPr>
          <a:xfrm>
            <a:off x="271686" y="3645024"/>
            <a:ext cx="1944439" cy="8640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Predictive Analytics</a:t>
            </a:r>
            <a:endParaRPr 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Shape 111"/>
          <p:cNvSpPr txBox="1">
            <a:spLocks/>
          </p:cNvSpPr>
          <p:nvPr/>
        </p:nvSpPr>
        <p:spPr>
          <a:xfrm>
            <a:off x="2954016" y="2996952"/>
            <a:ext cx="1134317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ko-KR"/>
            </a:defPPr>
            <a:lvl1pPr indent="0" algn="ctr">
              <a:spcBef>
                <a:spcPts val="600"/>
              </a:spcBef>
              <a:buFont typeface="Arial" pitchFamily="34" charset="0"/>
              <a:buNone/>
              <a:defRPr sz="1400" b="1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인과관계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분</a:t>
            </a:r>
            <a:r>
              <a:rPr lang="ko-KR" altLang="en-US" dirty="0">
                <a:solidFill>
                  <a:schemeClr val="tx1"/>
                </a:solidFill>
              </a:rPr>
              <a:t>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hape 111"/>
          <p:cNvSpPr txBox="1">
            <a:spLocks/>
          </p:cNvSpPr>
          <p:nvPr/>
        </p:nvSpPr>
        <p:spPr>
          <a:xfrm>
            <a:off x="2954016" y="1700808"/>
            <a:ext cx="1134317" cy="10081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ko-KR"/>
            </a:defPPr>
            <a:lvl1pPr indent="0" algn="ctr">
              <a:spcBef>
                <a:spcPts val="600"/>
              </a:spcBef>
              <a:buFont typeface="Arial" pitchFamily="34" charset="0"/>
              <a:buNone/>
              <a:defRPr sz="1400" b="1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연관관계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분</a:t>
            </a:r>
            <a:r>
              <a:rPr lang="ko-KR" altLang="en-US" dirty="0">
                <a:solidFill>
                  <a:schemeClr val="tx1"/>
                </a:solidFill>
              </a:rPr>
              <a:t>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hape 111"/>
          <p:cNvSpPr txBox="1">
            <a:spLocks/>
          </p:cNvSpPr>
          <p:nvPr/>
        </p:nvSpPr>
        <p:spPr>
          <a:xfrm>
            <a:off x="4223501" y="4197086"/>
            <a:ext cx="2088000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Random Forest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Shape 111"/>
          <p:cNvSpPr txBox="1">
            <a:spLocks/>
          </p:cNvSpPr>
          <p:nvPr/>
        </p:nvSpPr>
        <p:spPr>
          <a:xfrm>
            <a:off x="4223501" y="3597019"/>
            <a:ext cx="2088000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Decision Tree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Shape 111"/>
          <p:cNvSpPr txBox="1">
            <a:spLocks/>
          </p:cNvSpPr>
          <p:nvPr/>
        </p:nvSpPr>
        <p:spPr>
          <a:xfrm>
            <a:off x="4223501" y="2996952"/>
            <a:ext cx="2088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로지스틱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회귀분석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Shape 111"/>
          <p:cNvSpPr txBox="1">
            <a:spLocks/>
          </p:cNvSpPr>
          <p:nvPr/>
        </p:nvSpPr>
        <p:spPr>
          <a:xfrm>
            <a:off x="4231735" y="2339827"/>
            <a:ext cx="2088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Hierarchy Clustering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4223501" y="1700808"/>
            <a:ext cx="2088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PCA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3" name="꺾인 연결선 12"/>
          <p:cNvCxnSpPr>
            <a:stCxn id="4" idx="3"/>
            <a:endCxn id="5" idx="1"/>
          </p:cNvCxnSpPr>
          <p:nvPr/>
        </p:nvCxnSpPr>
        <p:spPr>
          <a:xfrm flipV="1">
            <a:off x="2216125" y="4077072"/>
            <a:ext cx="737891" cy="1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" idx="3"/>
            <a:endCxn id="6" idx="1"/>
          </p:cNvCxnSpPr>
          <p:nvPr/>
        </p:nvCxnSpPr>
        <p:spPr>
          <a:xfrm flipV="1">
            <a:off x="2216125" y="2204864"/>
            <a:ext cx="737891" cy="187220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111"/>
          <p:cNvSpPr txBox="1">
            <a:spLocks/>
          </p:cNvSpPr>
          <p:nvPr/>
        </p:nvSpPr>
        <p:spPr>
          <a:xfrm>
            <a:off x="2954016" y="5445224"/>
            <a:ext cx="1134317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400" b="1" dirty="0" err="1" smtClean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시계열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8" name="꺾인 연결선 17"/>
          <p:cNvCxnSpPr>
            <a:stCxn id="4" idx="3"/>
            <a:endCxn id="17" idx="1"/>
          </p:cNvCxnSpPr>
          <p:nvPr/>
        </p:nvCxnSpPr>
        <p:spPr>
          <a:xfrm>
            <a:off x="2216125" y="4077073"/>
            <a:ext cx="737891" cy="183620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111"/>
          <p:cNvSpPr txBox="1">
            <a:spLocks/>
          </p:cNvSpPr>
          <p:nvPr/>
        </p:nvSpPr>
        <p:spPr>
          <a:xfrm>
            <a:off x="4223501" y="6021288"/>
            <a:ext cx="2088000" cy="360040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Bass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확산 모형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Shape 111"/>
          <p:cNvSpPr txBox="1">
            <a:spLocks/>
          </p:cNvSpPr>
          <p:nvPr/>
        </p:nvSpPr>
        <p:spPr>
          <a:xfrm>
            <a:off x="4223501" y="5445224"/>
            <a:ext cx="2088000" cy="360040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SARIMA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710" y="894875"/>
            <a:ext cx="89289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프로젝트의 목적에 적합한 알고리즘 적용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Shape 111"/>
          <p:cNvSpPr txBox="1">
            <a:spLocks/>
          </p:cNvSpPr>
          <p:nvPr/>
        </p:nvSpPr>
        <p:spPr>
          <a:xfrm>
            <a:off x="4232358" y="4797152"/>
            <a:ext cx="2088000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인공신경망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Shape 111"/>
          <p:cNvSpPr txBox="1">
            <a:spLocks/>
          </p:cNvSpPr>
          <p:nvPr/>
        </p:nvSpPr>
        <p:spPr>
          <a:xfrm>
            <a:off x="7256462" y="2249777"/>
            <a:ext cx="2304256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사례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Shape 111"/>
          <p:cNvSpPr txBox="1">
            <a:spLocks/>
          </p:cNvSpPr>
          <p:nvPr/>
        </p:nvSpPr>
        <p:spPr>
          <a:xfrm>
            <a:off x="7256462" y="4078589"/>
            <a:ext cx="2304256" cy="57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 프로젝트 사례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256462" y="1494076"/>
            <a:ext cx="230425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796253" y="1146230"/>
            <a:ext cx="1176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사례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250232" y="1490696"/>
            <a:ext cx="2069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857593" y="1142850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즘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사다리꼴 32"/>
          <p:cNvSpPr/>
          <p:nvPr/>
        </p:nvSpPr>
        <p:spPr>
          <a:xfrm rot="5400000">
            <a:off x="5978424" y="2132856"/>
            <a:ext cx="1656184" cy="792088"/>
          </a:xfrm>
          <a:prstGeom prst="trapezoid">
            <a:avLst>
              <a:gd name="adj" fmla="val 679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사다리꼴 33"/>
          <p:cNvSpPr/>
          <p:nvPr/>
        </p:nvSpPr>
        <p:spPr>
          <a:xfrm rot="5400000">
            <a:off x="5996114" y="3977905"/>
            <a:ext cx="1656184" cy="792088"/>
          </a:xfrm>
          <a:prstGeom prst="trapezoid">
            <a:avLst>
              <a:gd name="adj" fmla="val 6797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39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모델 구현 프로세스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목적에 따른 알고리즘 선택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Shape 111"/>
          <p:cNvSpPr txBox="1">
            <a:spLocks/>
          </p:cNvSpPr>
          <p:nvPr/>
        </p:nvSpPr>
        <p:spPr>
          <a:xfrm>
            <a:off x="901652" y="2609817"/>
            <a:ext cx="2304256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보험 </a:t>
            </a:r>
            <a:r>
              <a:rPr 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FDS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사례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Shape 111"/>
          <p:cNvSpPr txBox="1">
            <a:spLocks/>
          </p:cNvSpPr>
          <p:nvPr/>
        </p:nvSpPr>
        <p:spPr>
          <a:xfrm>
            <a:off x="901652" y="4726661"/>
            <a:ext cx="2304256" cy="57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통신사 해지방어 프로젝트 사례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Shape 111"/>
          <p:cNvSpPr txBox="1">
            <a:spLocks/>
          </p:cNvSpPr>
          <p:nvPr/>
        </p:nvSpPr>
        <p:spPr>
          <a:xfrm>
            <a:off x="6725675" y="4845158"/>
            <a:ext cx="2088000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Random Forest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Shape 111"/>
          <p:cNvSpPr txBox="1">
            <a:spLocks/>
          </p:cNvSpPr>
          <p:nvPr/>
        </p:nvSpPr>
        <p:spPr>
          <a:xfrm>
            <a:off x="6725675" y="4245091"/>
            <a:ext cx="2088000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Decision Tree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Shape 111"/>
          <p:cNvSpPr txBox="1">
            <a:spLocks/>
          </p:cNvSpPr>
          <p:nvPr/>
        </p:nvSpPr>
        <p:spPr>
          <a:xfrm>
            <a:off x="6725675" y="3356992"/>
            <a:ext cx="2088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로지스틱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회귀분석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Shape 111"/>
          <p:cNvSpPr txBox="1">
            <a:spLocks/>
          </p:cNvSpPr>
          <p:nvPr/>
        </p:nvSpPr>
        <p:spPr>
          <a:xfrm>
            <a:off x="6733909" y="2699867"/>
            <a:ext cx="2088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Hierarchy Clustering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Shape 111"/>
          <p:cNvSpPr txBox="1">
            <a:spLocks/>
          </p:cNvSpPr>
          <p:nvPr/>
        </p:nvSpPr>
        <p:spPr>
          <a:xfrm>
            <a:off x="6725675" y="2060848"/>
            <a:ext cx="2088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PCA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Shape 111"/>
          <p:cNvSpPr txBox="1">
            <a:spLocks/>
          </p:cNvSpPr>
          <p:nvPr/>
        </p:nvSpPr>
        <p:spPr>
          <a:xfrm>
            <a:off x="6734532" y="5445224"/>
            <a:ext cx="2088000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인공신경망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Shape 111"/>
          <p:cNvSpPr txBox="1">
            <a:spLocks/>
          </p:cNvSpPr>
          <p:nvPr/>
        </p:nvSpPr>
        <p:spPr>
          <a:xfrm>
            <a:off x="4070004" y="5157192"/>
            <a:ext cx="2088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 위험도 예측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Shape 111"/>
          <p:cNvSpPr txBox="1">
            <a:spLocks/>
          </p:cNvSpPr>
          <p:nvPr/>
        </p:nvSpPr>
        <p:spPr>
          <a:xfrm>
            <a:off x="4070004" y="4557125"/>
            <a:ext cx="2088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 위험인자 설명</a:t>
            </a:r>
            <a:endParaRPr 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Shape 111"/>
          <p:cNvSpPr txBox="1">
            <a:spLocks/>
          </p:cNvSpPr>
          <p:nvPr/>
        </p:nvSpPr>
        <p:spPr>
          <a:xfrm>
            <a:off x="4070004" y="3356992"/>
            <a:ext cx="2088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조사범위 가이드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Shape 111"/>
          <p:cNvSpPr txBox="1">
            <a:spLocks/>
          </p:cNvSpPr>
          <p:nvPr/>
        </p:nvSpPr>
        <p:spPr>
          <a:xfrm>
            <a:off x="4078238" y="2699867"/>
            <a:ext cx="2088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위험도 예측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Shape 111"/>
          <p:cNvSpPr txBox="1">
            <a:spLocks/>
          </p:cNvSpPr>
          <p:nvPr/>
        </p:nvSpPr>
        <p:spPr>
          <a:xfrm>
            <a:off x="4070004" y="2060848"/>
            <a:ext cx="2088000" cy="360040"/>
          </a:xfrm>
          <a:prstGeom prst="rect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사기 유형 </a:t>
            </a: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997996" y="1760622"/>
            <a:ext cx="230425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434395" y="1412776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목적 및 요구사항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608390" y="1760622"/>
            <a:ext cx="230425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330125" y="1412776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5" name="직선 화살표 연결선 24"/>
          <p:cNvCxnSpPr>
            <a:stCxn id="18" idx="3"/>
            <a:endCxn id="10" idx="1"/>
          </p:cNvCxnSpPr>
          <p:nvPr/>
        </p:nvCxnSpPr>
        <p:spPr>
          <a:xfrm>
            <a:off x="6158004" y="2240868"/>
            <a:ext cx="56767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3"/>
            <a:endCxn id="9" idx="1"/>
          </p:cNvCxnSpPr>
          <p:nvPr/>
        </p:nvCxnSpPr>
        <p:spPr>
          <a:xfrm>
            <a:off x="6158004" y="2240868"/>
            <a:ext cx="575905" cy="63901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7" idx="3"/>
            <a:endCxn id="8" idx="1"/>
          </p:cNvCxnSpPr>
          <p:nvPr/>
        </p:nvCxnSpPr>
        <p:spPr>
          <a:xfrm>
            <a:off x="6166238" y="2879887"/>
            <a:ext cx="559437" cy="65712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6" idx="3"/>
            <a:endCxn id="8" idx="1"/>
          </p:cNvCxnSpPr>
          <p:nvPr/>
        </p:nvCxnSpPr>
        <p:spPr>
          <a:xfrm>
            <a:off x="6158004" y="3537012"/>
            <a:ext cx="56767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5" idx="3"/>
            <a:endCxn id="7" idx="1"/>
          </p:cNvCxnSpPr>
          <p:nvPr/>
        </p:nvCxnSpPr>
        <p:spPr>
          <a:xfrm flipV="1">
            <a:off x="6158004" y="4425111"/>
            <a:ext cx="567671" cy="3120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4" idx="3"/>
            <a:endCxn id="6" idx="1"/>
          </p:cNvCxnSpPr>
          <p:nvPr/>
        </p:nvCxnSpPr>
        <p:spPr>
          <a:xfrm flipV="1">
            <a:off x="6158004" y="5025178"/>
            <a:ext cx="567671" cy="3120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4" idx="3"/>
            <a:endCxn id="11" idx="1"/>
          </p:cNvCxnSpPr>
          <p:nvPr/>
        </p:nvCxnSpPr>
        <p:spPr>
          <a:xfrm>
            <a:off x="6158004" y="5337212"/>
            <a:ext cx="576528" cy="2880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다리꼴 47"/>
          <p:cNvSpPr/>
          <p:nvPr/>
        </p:nvSpPr>
        <p:spPr>
          <a:xfrm rot="16200000" flipH="1">
            <a:off x="2791966" y="2592062"/>
            <a:ext cx="1656184" cy="648073"/>
          </a:xfrm>
          <a:prstGeom prst="trapezoid">
            <a:avLst>
              <a:gd name="adj" fmla="val 679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사다리꼴 48"/>
          <p:cNvSpPr/>
          <p:nvPr/>
        </p:nvSpPr>
        <p:spPr>
          <a:xfrm rot="16200000" flipH="1">
            <a:off x="3140005" y="4713141"/>
            <a:ext cx="960107" cy="648073"/>
          </a:xfrm>
          <a:prstGeom prst="trapezoid">
            <a:avLst>
              <a:gd name="adj" fmla="val 2341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0855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headEnd type="oval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92371</TotalTime>
  <Words>4764</Words>
  <Application>Microsoft Office PowerPoint</Application>
  <PresentationFormat>사용자 지정</PresentationFormat>
  <Paragraphs>1540</Paragraphs>
  <Slides>52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lgcns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IoTU</dc:creator>
  <cp:lastModifiedBy>위동윤</cp:lastModifiedBy>
  <cp:revision>4968</cp:revision>
  <cp:lastPrinted>2016-11-08T06:28:39Z</cp:lastPrinted>
  <dcterms:created xsi:type="dcterms:W3CDTF">2012-09-27T07:33:21Z</dcterms:created>
  <dcterms:modified xsi:type="dcterms:W3CDTF">2016-11-08T17:32:26Z</dcterms:modified>
</cp:coreProperties>
</file>