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  <p:sldMasterId id="2147483862" r:id="rId2"/>
  </p:sldMasterIdLst>
  <p:notesMasterIdLst>
    <p:notesMasterId r:id="rId48"/>
  </p:notesMasterIdLst>
  <p:handoutMasterIdLst>
    <p:handoutMasterId r:id="rId49"/>
  </p:handoutMasterIdLst>
  <p:sldIdLst>
    <p:sldId id="884" r:id="rId3"/>
    <p:sldId id="967" r:id="rId4"/>
    <p:sldId id="885" r:id="rId5"/>
    <p:sldId id="832" r:id="rId6"/>
    <p:sldId id="886" r:id="rId7"/>
    <p:sldId id="964" r:id="rId8"/>
    <p:sldId id="1010" r:id="rId9"/>
    <p:sldId id="953" r:id="rId10"/>
    <p:sldId id="954" r:id="rId11"/>
    <p:sldId id="955" r:id="rId12"/>
    <p:sldId id="889" r:id="rId13"/>
    <p:sldId id="919" r:id="rId14"/>
    <p:sldId id="924" r:id="rId15"/>
    <p:sldId id="1011" r:id="rId16"/>
    <p:sldId id="894" r:id="rId17"/>
    <p:sldId id="1013" r:id="rId18"/>
    <p:sldId id="1014" r:id="rId19"/>
    <p:sldId id="1022" r:id="rId20"/>
    <p:sldId id="1025" r:id="rId21"/>
    <p:sldId id="1026" r:id="rId22"/>
    <p:sldId id="1027" r:id="rId23"/>
    <p:sldId id="1028" r:id="rId24"/>
    <p:sldId id="907" r:id="rId25"/>
    <p:sldId id="909" r:id="rId26"/>
    <p:sldId id="1056" r:id="rId27"/>
    <p:sldId id="1057" r:id="rId28"/>
    <p:sldId id="1058" r:id="rId29"/>
    <p:sldId id="950" r:id="rId30"/>
    <p:sldId id="1037" r:id="rId31"/>
    <p:sldId id="951" r:id="rId32"/>
    <p:sldId id="1060" r:id="rId33"/>
    <p:sldId id="921" r:id="rId34"/>
    <p:sldId id="1070" r:id="rId35"/>
    <p:sldId id="1071" r:id="rId36"/>
    <p:sldId id="1072" r:id="rId37"/>
    <p:sldId id="1038" r:id="rId38"/>
    <p:sldId id="1039" r:id="rId39"/>
    <p:sldId id="1040" r:id="rId40"/>
    <p:sldId id="999" r:id="rId41"/>
    <p:sldId id="1000" r:id="rId42"/>
    <p:sldId id="1073" r:id="rId43"/>
    <p:sldId id="1074" r:id="rId44"/>
    <p:sldId id="1069" r:id="rId45"/>
    <p:sldId id="1068" r:id="rId46"/>
    <p:sldId id="1059" r:id="rId47"/>
  </p:sldIdLst>
  <p:sldSz cx="9906000" cy="6858000" type="A4"/>
  <p:notesSz cx="6797675" cy="9926638"/>
  <p:defaultTextStyle>
    <a:defPPr>
      <a:defRPr lang="ko-KR"/>
    </a:defPPr>
    <a:lvl1pPr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1pPr>
    <a:lvl2pPr marL="4572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2pPr>
    <a:lvl3pPr marL="9144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3pPr>
    <a:lvl4pPr marL="13716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4pPr>
    <a:lvl5pPr marL="18288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EBC"/>
    <a:srgbClr val="ADDBEB"/>
    <a:srgbClr val="9CCEE4"/>
    <a:srgbClr val="328FB8"/>
    <a:srgbClr val="256886"/>
    <a:srgbClr val="5F5F5F"/>
    <a:srgbClr val="009999"/>
    <a:srgbClr val="F8F8F8"/>
    <a:srgbClr val="99FF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4" autoAdjust="0"/>
    <p:restoredTop sz="67398" autoAdjust="0"/>
  </p:normalViewPr>
  <p:slideViewPr>
    <p:cSldViewPr snapToObjects="1" showGuides="1">
      <p:cViewPr varScale="1">
        <p:scale>
          <a:sx n="87" d="100"/>
          <a:sy n="87" d="100"/>
        </p:scale>
        <p:origin x="-1458" y="-78"/>
      </p:cViewPr>
      <p:guideLst>
        <p:guide orient="horz" pos="2750"/>
        <p:guide pos="3120"/>
        <p:guide pos="172"/>
        <p:guide pos="6068"/>
      </p:guideLst>
    </p:cSldViewPr>
  </p:slideViewPr>
  <p:outlineViewPr>
    <p:cViewPr>
      <p:scale>
        <a:sx n="25" d="100"/>
        <a:sy n="25" d="100"/>
      </p:scale>
      <p:origin x="0" y="4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514" y="2154"/>
      </p:cViewPr>
      <p:guideLst>
        <p:guide orient="horz" pos="3129"/>
        <p:guide pos="2142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algn="r"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FF092D-4571-4045-AEF7-D3C5C4A44CFE}" type="datetime1">
              <a:rPr lang="en-US" altLang="ko-KR"/>
              <a:pPr>
                <a:defRPr/>
              </a:pPr>
              <a:t>11/29/2012</a:t>
            </a:fld>
            <a:endParaRPr lang="en-US" altLang="ko-KR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algn="r" defTabSz="92075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2876ECF-85B9-4C4D-93B5-7597F1FA0CE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62268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algn="r"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5F3306-4BF1-47D8-A07E-8765C4A6D7CF}" type="datetime1">
              <a:rPr lang="en-US" altLang="ko-KR"/>
              <a:pPr>
                <a:defRPr/>
              </a:pPr>
              <a:t>11/29/2012</a:t>
            </a:fld>
            <a:endParaRPr lang="en-US" altLang="ko-KR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4538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7350" y="4716463"/>
            <a:ext cx="60213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algn="r" defTabSz="92075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FA08D64-003B-4A93-9289-7B28081A9B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678686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1905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3810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5715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7620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지난 월요일 신문에 기재된 엘지전자의 주단위경영관리에 대한 기사입니다</a:t>
            </a:r>
            <a:r>
              <a:rPr lang="en-US" altLang="ko-KR" smtClean="0"/>
              <a:t>. </a:t>
            </a:r>
            <a:r>
              <a:rPr lang="ko-KR" altLang="en-US" smtClean="0"/>
              <a:t>엘지전자는  </a:t>
            </a:r>
            <a:r>
              <a:rPr lang="en-US" altLang="ko-KR" smtClean="0"/>
              <a:t>3</a:t>
            </a:r>
            <a:r>
              <a:rPr lang="ko-KR" altLang="en-US" smtClean="0"/>
              <a:t>년 연속 달성하지 못한 목표의 달성을 위해 엘지전자 매출 규모의 </a:t>
            </a:r>
            <a:r>
              <a:rPr lang="en-US" altLang="ko-KR" smtClean="0"/>
              <a:t>16</a:t>
            </a:r>
            <a:r>
              <a:rPr lang="ko-KR" altLang="en-US" smtClean="0"/>
              <a:t>분의 </a:t>
            </a:r>
            <a:r>
              <a:rPr lang="en-US" altLang="ko-KR" smtClean="0"/>
              <a:t>1</a:t>
            </a:r>
            <a:r>
              <a:rPr lang="ko-KR" altLang="en-US" smtClean="0"/>
              <a:t>도 되지 않는  엘지생활건강의 일단위 경영관리를 벤치마킹하여 월단위 경영관리에서 주단위 경영관리로 </a:t>
            </a:r>
            <a:r>
              <a:rPr lang="ko-KR" altLang="en-US" baseline="0" smtClean="0"/>
              <a:t> 경영관리 주기를 축소하였습니다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시장의 상황을 빠르게 감지하고 대응할 수 있는 경영관리 체계의 구축을 통해 목표를 달성하고자 하며 이러한 경영관리 고도화를 위해서 </a:t>
            </a:r>
            <a:r>
              <a:rPr lang="en-US" altLang="ko-KR" baseline="0" smtClean="0"/>
              <a:t>BI</a:t>
            </a:r>
            <a:r>
              <a:rPr lang="ko-KR" altLang="en-US" baseline="0" smtClean="0"/>
              <a:t>의 고도화를 진행 중에 있습니다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Wingdings" pitchFamily="2" charset="2"/>
              <a:buChar char="l"/>
            </a:pPr>
            <a:r>
              <a:rPr lang="ko-KR" altLang="en-US" sz="900" smtClean="0">
                <a:latin typeface="맑은 고딕" pitchFamily="50" charset="-127"/>
              </a:rPr>
              <a:t>현황분석 결과</a:t>
            </a:r>
            <a:r>
              <a:rPr lang="en-US" altLang="ko-KR" sz="900" smtClean="0">
                <a:latin typeface="맑은 고딕" pitchFamily="50" charset="-127"/>
              </a:rPr>
              <a:t>, </a:t>
            </a:r>
            <a:r>
              <a:rPr lang="ko-KR" altLang="en-US" sz="900" smtClean="0">
                <a:latin typeface="맑은 고딕" pitchFamily="50" charset="-127"/>
              </a:rPr>
              <a:t>루셈의 정보화</a:t>
            </a:r>
            <a:r>
              <a:rPr lang="en-US" altLang="ko-KR" sz="900" smtClean="0">
                <a:latin typeface="맑은 고딕" pitchFamily="50" charset="-127"/>
              </a:rPr>
              <a:t> </a:t>
            </a:r>
            <a:r>
              <a:rPr lang="ko-KR" altLang="en-US" sz="900" smtClean="0">
                <a:latin typeface="맑은 고딕" pitchFamily="50" charset="-127"/>
              </a:rPr>
              <a:t>수준은 전략</a:t>
            </a:r>
            <a:r>
              <a:rPr lang="en-US" altLang="ko-KR" sz="900" smtClean="0">
                <a:latin typeface="맑은 고딕" pitchFamily="50" charset="-127"/>
              </a:rPr>
              <a:t>/</a:t>
            </a:r>
            <a:r>
              <a:rPr lang="ko-KR" altLang="en-US" sz="900" smtClean="0">
                <a:latin typeface="맑은 고딕" pitchFamily="50" charset="-127"/>
              </a:rPr>
              <a:t>비즈니스 성과</a:t>
            </a:r>
            <a:r>
              <a:rPr lang="en-US" altLang="ko-KR" sz="900" smtClean="0">
                <a:latin typeface="맑은 고딕" pitchFamily="50" charset="-127"/>
              </a:rPr>
              <a:t>/</a:t>
            </a:r>
            <a:r>
              <a:rPr lang="ko-KR" altLang="en-US" sz="900" smtClean="0">
                <a:latin typeface="맑은 고딕" pitchFamily="50" charset="-127"/>
              </a:rPr>
              <a:t>프로세스</a:t>
            </a:r>
            <a:r>
              <a:rPr lang="en-US" altLang="ko-KR" sz="900" smtClean="0">
                <a:latin typeface="맑은 고딕" pitchFamily="50" charset="-127"/>
              </a:rPr>
              <a:t>/</a:t>
            </a:r>
            <a:r>
              <a:rPr lang="ko-KR" altLang="en-US" sz="900" smtClean="0">
                <a:latin typeface="맑은 고딕" pitchFamily="50" charset="-127"/>
              </a:rPr>
              <a:t>시스템</a:t>
            </a:r>
            <a:r>
              <a:rPr lang="en-US" altLang="ko-KR" sz="900" smtClean="0">
                <a:latin typeface="맑은 고딕" pitchFamily="50" charset="-127"/>
              </a:rPr>
              <a:t> </a:t>
            </a:r>
            <a:r>
              <a:rPr lang="ko-KR" altLang="en-US" sz="900" smtClean="0">
                <a:latin typeface="맑은 고딕" pitchFamily="50" charset="-127"/>
              </a:rPr>
              <a:t>측면에서 타 계열사와 비교하였을 때</a:t>
            </a:r>
            <a:r>
              <a:rPr lang="en-US" altLang="ko-KR" sz="900" smtClean="0">
                <a:latin typeface="맑은 고딕" pitchFamily="50" charset="-127"/>
              </a:rPr>
              <a:t>, </a:t>
            </a:r>
            <a:r>
              <a:rPr lang="ko-KR" altLang="en-US" sz="900" smtClean="0">
                <a:latin typeface="맑은 고딕" pitchFamily="50" charset="-127"/>
              </a:rPr>
              <a:t>다소 부족한 것으로 판단됩니다</a:t>
            </a:r>
            <a:r>
              <a:rPr lang="en-US" altLang="ko-KR" sz="900" smtClean="0">
                <a:latin typeface="맑은 고딕" pitchFamily="50" charset="-127"/>
              </a:rPr>
              <a:t>.</a:t>
            </a:r>
          </a:p>
          <a:p>
            <a:pPr marL="725488" indent="-363538"/>
            <a:r>
              <a:rPr lang="ko-KR" altLang="en-US" sz="900" b="0" smtClean="0">
                <a:latin typeface="맑은 고딕" pitchFamily="50" charset="-127"/>
              </a:rPr>
              <a:t>특히</a:t>
            </a:r>
            <a:r>
              <a:rPr lang="en-US" altLang="ko-KR" sz="900" b="0" smtClean="0">
                <a:latin typeface="맑은 고딕" pitchFamily="50" charset="-127"/>
              </a:rPr>
              <a:t>, PI</a:t>
            </a:r>
            <a:r>
              <a:rPr lang="ko-KR" altLang="en-US" sz="900" b="0" smtClean="0">
                <a:latin typeface="맑은 고딕" pitchFamily="50" charset="-127"/>
              </a:rPr>
              <a:t>팀의 주도로 지속적인 정보화를 위한 개선 활동이 이루어지고 있으나 전사 통합 관점의 개선에는 한계가 있으며  미래 사업의 성장 및 확장을 대비한 경영관리체계 강화 및 정보화 기반 구축이 필요합니다</a:t>
            </a:r>
            <a:r>
              <a:rPr lang="en-US" altLang="ko-KR" sz="900" b="0" smtClean="0">
                <a:latin typeface="맑은 고딕" pitchFamily="50" charset="-127"/>
              </a:rPr>
              <a:t>. </a:t>
            </a:r>
          </a:p>
          <a:p>
            <a:pPr marL="725488" indent="-363538"/>
            <a:r>
              <a:rPr lang="ko-KR" altLang="en-US" sz="900" b="0" smtClean="0">
                <a:latin typeface="맑은 고딕" pitchFamily="50" charset="-127"/>
              </a:rPr>
              <a:t>따라서 전사 정보 통합 및 의사결정 지원 체계를 구축하고 성과관리체계 구현을 통한 전략적 경영관리 강화를 통해 모든 경영자원과 조직의 목표</a:t>
            </a:r>
            <a:r>
              <a:rPr lang="en-US" altLang="ko-KR" sz="900" b="0" smtClean="0">
                <a:latin typeface="맑은 고딕" pitchFamily="50" charset="-127"/>
              </a:rPr>
              <a:t>/</a:t>
            </a:r>
            <a:r>
              <a:rPr lang="ko-KR" altLang="en-US" sz="900" b="0" smtClean="0">
                <a:latin typeface="맑은 고딕" pitchFamily="50" charset="-127"/>
              </a:rPr>
              <a:t>관리 프로세스를 전사 전략과 연계시키고 의사 결정 정보의 품질 확보를 위한 기반 마련이 필요합니다</a:t>
            </a:r>
            <a:r>
              <a:rPr lang="en-US" altLang="ko-KR" sz="900" b="0" smtClean="0">
                <a:latin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발표는 프로젝트 개요</a:t>
            </a:r>
            <a:r>
              <a:rPr lang="en-US" altLang="ko-KR" smtClean="0"/>
              <a:t>, </a:t>
            </a:r>
            <a:r>
              <a:rPr lang="ko-KR" altLang="en-US" smtClean="0"/>
              <a:t>현황분석 결과</a:t>
            </a:r>
            <a:r>
              <a:rPr lang="en-US" altLang="ko-KR" smtClean="0"/>
              <a:t>, BI</a:t>
            </a:r>
            <a:r>
              <a:rPr lang="ko-KR" altLang="en-US" smtClean="0"/>
              <a:t>방향성 그리고 </a:t>
            </a:r>
            <a:r>
              <a:rPr lang="en-US" altLang="ko-KR" smtClean="0"/>
              <a:t>BI </a:t>
            </a:r>
            <a:r>
              <a:rPr lang="ko-KR" altLang="en-US" smtClean="0"/>
              <a:t>추진 로드맵의 순서로 진행하도록 하겠습니다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먼저 프로젝트 개요입니다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2011</a:t>
            </a:r>
            <a:r>
              <a:rPr lang="ko-KR" altLang="en-US" smtClean="0"/>
              <a:t>년 진행되었던 </a:t>
            </a:r>
            <a:r>
              <a:rPr lang="en-US" altLang="ko-KR" smtClean="0"/>
              <a:t>ERP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마스터플랜의 개선과제로 원가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원익정보 관리 수준 제고</a:t>
            </a:r>
            <a:r>
              <a:rPr lang="en-US" altLang="ko-KR" baseline="0" smtClean="0"/>
              <a:t>, KPI </a:t>
            </a:r>
            <a:r>
              <a:rPr lang="ko-KR" altLang="en-US" baseline="0" smtClean="0"/>
              <a:t>기반 관리 체계 구축을 통한 성과의 정량화 관리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의사결정 지원을 위한 경영자 정보 시스템 구축이 도출되었습니다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과정을 관리하는 적절한 툴의 부재로 </a:t>
            </a:r>
            <a:r>
              <a:rPr lang="en-US" altLang="ko-KR" baseline="0" smtClean="0"/>
              <a:t>MBO</a:t>
            </a:r>
            <a:r>
              <a:rPr lang="ko-KR" altLang="en-US" baseline="0" smtClean="0"/>
              <a:t>가 결과 중심으로 평가되고 전략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재무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운영이 연계된 성과관리체계의 부재로 전략 실행을 위한 정보활용 지원의 강화가 요구되었습니다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개인의 </a:t>
            </a:r>
            <a:r>
              <a:rPr lang="en-US" altLang="ko-KR" baseline="0" smtClean="0"/>
              <a:t>PC</a:t>
            </a:r>
            <a:r>
              <a:rPr lang="ko-KR" altLang="en-US" baseline="0" smtClean="0"/>
              <a:t>에 분산된 정보를 통합하고 의사결정을 위한 다차원 분석 및 싱글 뷰를 통해 의사결정 지원 및 비즈니스 인사이트를 확보하고자하는 요구가 증대되고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이에 따라서 경영환경 변화에 대한 효과적인 대응 및 루셈 경영목표 달성을 위한 </a:t>
            </a:r>
            <a:r>
              <a:rPr lang="en-US" altLang="ko-KR" baseline="0" smtClean="0"/>
              <a:t>BI</a:t>
            </a:r>
            <a:r>
              <a:rPr lang="ko-KR" altLang="en-US" baseline="0" smtClean="0"/>
              <a:t>방향성을 수립하고자 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추진 범위는 전략</a:t>
            </a:r>
            <a:r>
              <a:rPr lang="en-US" altLang="ko-KR" smtClean="0"/>
              <a:t>/</a:t>
            </a:r>
            <a:r>
              <a:rPr lang="ko-KR" altLang="en-US" smtClean="0"/>
              <a:t>비즈니스 성과</a:t>
            </a:r>
            <a:r>
              <a:rPr lang="en-US" altLang="ko-KR" smtClean="0"/>
              <a:t>/</a:t>
            </a:r>
            <a:r>
              <a:rPr lang="ko-KR" altLang="en-US" smtClean="0"/>
              <a:t>프로세스</a:t>
            </a:r>
            <a:r>
              <a:rPr lang="en-US" altLang="ko-KR" smtClean="0"/>
              <a:t>/</a:t>
            </a:r>
            <a:r>
              <a:rPr lang="ko-KR" altLang="en-US" smtClean="0"/>
              <a:t>시스템 측면의 정보화 현황 진단</a:t>
            </a:r>
            <a:r>
              <a:rPr lang="en-US" altLang="ko-KR" smtClean="0"/>
              <a:t>, </a:t>
            </a:r>
            <a:r>
              <a:rPr lang="ko-KR" altLang="en-US" smtClean="0"/>
              <a:t>선진사례 조사</a:t>
            </a:r>
            <a:r>
              <a:rPr lang="en-US" altLang="ko-KR" smtClean="0"/>
              <a:t>, BI</a:t>
            </a:r>
            <a:r>
              <a:rPr lang="ko-KR" altLang="en-US" smtClean="0"/>
              <a:t>방향성도출 및 로드맵 수립을 수행범위로 하였습니다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ㅠㅑ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823" y="585788"/>
            <a:ext cx="8083021" cy="4000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85" y="144473"/>
            <a:ext cx="9026531" cy="33178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06094" y="550260"/>
            <a:ext cx="9126935" cy="561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A7098-7F81-4C0B-AFF9-EABFEEAFCC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73025"/>
            <a:ext cx="4583113" cy="4508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827088"/>
            <a:ext cx="9359900" cy="63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4478338" y="6575962"/>
            <a:ext cx="936625" cy="238125"/>
          </a:xfrm>
          <a:prstGeom prst="rect">
            <a:avLst/>
          </a:prstGeom>
          <a:ln/>
        </p:spPr>
        <p:txBody>
          <a:bodyPr anchor="ctr"/>
          <a:lstStyle>
            <a:lvl1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fld id="{CAB7DE5E-DB64-4E5B-96E0-E72AEADD1AE0}" type="slidenum">
              <a:rPr lang="en-US" altLang="ko-KR" smtClean="0"/>
              <a:pPr algn="ct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dirty="0" smtClean="0"/>
              <a:t>/23</a:t>
            </a:r>
            <a:endParaRPr lang="en-US" altLang="ko-K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61257" y="61880"/>
            <a:ext cx="5411823" cy="414792"/>
          </a:xfrm>
          <a:prstGeom prst="rect">
            <a:avLst/>
          </a:prstGeom>
        </p:spPr>
        <p:txBody>
          <a:bodyPr anchor="b"/>
          <a:lstStyle>
            <a:lvl1pPr>
              <a:buNone/>
              <a:defRPr sz="2000" b="1"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61938" y="621122"/>
            <a:ext cx="9382125" cy="755650"/>
          </a:xfrm>
          <a:prstGeom prst="rect">
            <a:avLst/>
          </a:prstGeom>
        </p:spPr>
        <p:txBody>
          <a:bodyPr/>
          <a:lstStyle>
            <a:lvl1pPr latinLnBrk="0">
              <a:buNone/>
              <a:defRPr sz="1600"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6285148" y="44537"/>
            <a:ext cx="3359595" cy="414792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600" b="1"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5738"/>
            <a:ext cx="2528888" cy="2746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666750"/>
            <a:ext cx="9366250" cy="69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78338" y="6575962"/>
            <a:ext cx="936625" cy="238125"/>
          </a:xfrm>
          <a:prstGeom prst="rect">
            <a:avLst/>
          </a:prstGeom>
          <a:ln/>
        </p:spPr>
        <p:txBody>
          <a:bodyPr anchor="ctr"/>
          <a:lstStyle>
            <a:lvl1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fld id="{CAB7DE5E-DB64-4E5B-96E0-E72AEADD1AE0}" type="slidenum">
              <a:rPr lang="en-US" altLang="ko-KR" smtClean="0"/>
              <a:pPr algn="ct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dirty="0" smtClean="0"/>
              <a:t>/23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78338" y="6575962"/>
            <a:ext cx="936625" cy="238125"/>
          </a:xfrm>
          <a:prstGeom prst="rect">
            <a:avLst/>
          </a:prstGeom>
          <a:ln/>
        </p:spPr>
        <p:txBody>
          <a:bodyPr anchor="ctr"/>
          <a:lstStyle>
            <a:lvl1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fld id="{CAB7DE5E-DB64-4E5B-96E0-E72AEADD1AE0}" type="slidenum">
              <a:rPr lang="en-US" altLang="ko-KR" smtClean="0"/>
              <a:pPr algn="ct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dirty="0" smtClean="0"/>
              <a:t>/23</a:t>
            </a: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92696"/>
            <a:ext cx="8915400" cy="724942"/>
          </a:xfrm>
          <a:prstGeom prst="rect">
            <a:avLst/>
          </a:prstGeom>
        </p:spPr>
        <p:txBody>
          <a:bodyPr/>
          <a:lstStyle>
            <a:lvl1pPr latinLnBrk="0"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latinLnBrk="0"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latinLnBrk="0"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latinLnBrk="0"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6802" y="1"/>
            <a:ext cx="4836242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>
              <a:defRPr sz="2000" b="1">
                <a:latin typeface="맑은 고딕" pitchFamily="50" charset="-127"/>
                <a:ea typeface="맑은 고딕" pitchFamily="50" charset="-127"/>
              </a:defRPr>
            </a:lvl2pPr>
            <a:lvl3pPr>
              <a:defRPr sz="2000" b="1">
                <a:latin typeface="맑은 고딕" pitchFamily="50" charset="-127"/>
                <a:ea typeface="맑은 고딕" pitchFamily="50" charset="-127"/>
              </a:defRPr>
            </a:lvl3pPr>
            <a:lvl4pPr>
              <a:defRPr sz="2000" b="1">
                <a:latin typeface="맑은 고딕" pitchFamily="50" charset="-127"/>
                <a:ea typeface="맑은 고딕" pitchFamily="50" charset="-127"/>
              </a:defRPr>
            </a:lvl4pPr>
            <a:lvl5pPr>
              <a:defRPr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92696"/>
            <a:ext cx="8915400" cy="724942"/>
          </a:xfrm>
          <a:prstGeom prst="rect">
            <a:avLst/>
          </a:prstGeom>
        </p:spPr>
        <p:txBody>
          <a:bodyPr/>
          <a:lstStyle>
            <a:lvl1pPr latinLnBrk="0"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latinLnBrk="0"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latinLnBrk="0"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latinLnBrk="0"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6802" y="1"/>
            <a:ext cx="4836242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>
              <a:defRPr sz="2000" b="1">
                <a:latin typeface="맑은 고딕" pitchFamily="50" charset="-127"/>
                <a:ea typeface="맑은 고딕" pitchFamily="50" charset="-127"/>
              </a:defRPr>
            </a:lvl2pPr>
            <a:lvl3pPr>
              <a:defRPr sz="2000" b="1">
                <a:latin typeface="맑은 고딕" pitchFamily="50" charset="-127"/>
                <a:ea typeface="맑은 고딕" pitchFamily="50" charset="-127"/>
              </a:defRPr>
            </a:lvl3pPr>
            <a:lvl4pPr>
              <a:defRPr sz="2000" b="1">
                <a:latin typeface="맑은 고딕" pitchFamily="50" charset="-127"/>
                <a:ea typeface="맑은 고딕" pitchFamily="50" charset="-127"/>
              </a:defRPr>
            </a:lvl4pPr>
            <a:lvl5pPr>
              <a:defRPr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92696"/>
            <a:ext cx="8915400" cy="724942"/>
          </a:xfrm>
          <a:prstGeom prst="rect">
            <a:avLst/>
          </a:prstGeom>
        </p:spPr>
        <p:txBody>
          <a:bodyPr/>
          <a:lstStyle>
            <a:lvl1pPr latinLnBrk="0"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latinLnBrk="0"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latinLnBrk="0"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latinLnBrk="0"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6802" y="1"/>
            <a:ext cx="4836242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>
              <a:defRPr sz="2000" b="1">
                <a:latin typeface="맑은 고딕" pitchFamily="50" charset="-127"/>
                <a:ea typeface="맑은 고딕" pitchFamily="50" charset="-127"/>
              </a:defRPr>
            </a:lvl2pPr>
            <a:lvl3pPr>
              <a:defRPr sz="2000" b="1">
                <a:latin typeface="맑은 고딕" pitchFamily="50" charset="-127"/>
                <a:ea typeface="맑은 고딕" pitchFamily="50" charset="-127"/>
              </a:defRPr>
            </a:lvl3pPr>
            <a:lvl4pPr>
              <a:defRPr sz="2000" b="1">
                <a:latin typeface="맑은 고딕" pitchFamily="50" charset="-127"/>
                <a:ea typeface="맑은 고딕" pitchFamily="50" charset="-127"/>
              </a:defRPr>
            </a:lvl4pPr>
            <a:lvl5pPr>
              <a:defRPr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96" descr="bg_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490378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0" y="565150"/>
            <a:ext cx="2765425" cy="0"/>
          </a:xfrm>
          <a:prstGeom prst="line">
            <a:avLst/>
          </a:prstGeom>
          <a:noFill/>
          <a:ln w="19050">
            <a:solidFill>
              <a:srgbClr val="C7095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2765425" y="565150"/>
            <a:ext cx="7140575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84026" y="6562833"/>
            <a:ext cx="1034504" cy="280415"/>
          </a:xfrm>
          <a:prstGeom prst="rect">
            <a:avLst/>
          </a:prstGeom>
        </p:spPr>
      </p:pic>
      <p:pic>
        <p:nvPicPr>
          <p:cNvPr id="7" name="그림 6" descr="Logo_3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73049" y="6460463"/>
            <a:ext cx="1410785" cy="364083"/>
          </a:xfrm>
          <a:prstGeom prst="rect">
            <a:avLst/>
          </a:prstGeom>
        </p:spPr>
      </p:pic>
      <p:pic>
        <p:nvPicPr>
          <p:cNvPr id="8" name="Picture 98" descr="LGCNS_0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88300" y="6589632"/>
            <a:ext cx="9652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73" r:id="rId3"/>
    <p:sldLayoutId id="214748387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 baseline="0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just" rtl="0" eaLnBrk="0" fontAlgn="base" latinLnBrk="1" hangingPunct="0">
        <a:spcBef>
          <a:spcPct val="50000"/>
        </a:spcBef>
        <a:spcAft>
          <a:spcPct val="0"/>
        </a:spcAft>
        <a:defRPr kumimoji="1" sz="1600" b="1">
          <a:solidFill>
            <a:schemeClr val="tx1"/>
          </a:solidFill>
          <a:latin typeface="+mn-ea"/>
          <a:ea typeface="+mn-ea"/>
          <a:cs typeface="+mn-cs"/>
        </a:defRPr>
      </a:lvl1pPr>
      <a:lvl2pPr marL="7572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76338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96" descr="bg_0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4903788" cy="56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0" y="565150"/>
            <a:ext cx="2765425" cy="0"/>
          </a:xfrm>
          <a:prstGeom prst="line">
            <a:avLst/>
          </a:prstGeom>
          <a:noFill/>
          <a:ln w="19050">
            <a:solidFill>
              <a:srgbClr val="C7095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2765425" y="565150"/>
            <a:ext cx="7140575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26" y="6562833"/>
            <a:ext cx="1034504" cy="2804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9402" y="751527"/>
            <a:ext cx="9359128" cy="66119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402" y="1557339"/>
            <a:ext cx="9359128" cy="49526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402" y="1557339"/>
            <a:ext cx="9359128" cy="3231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9402" y="0"/>
            <a:ext cx="0" cy="6858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18530" y="3809"/>
            <a:ext cx="0" cy="6858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70012" y="527412"/>
            <a:ext cx="936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7" r:id="rId3"/>
    <p:sldLayoutId id="2147483868" r:id="rId4"/>
    <p:sldLayoutId id="2147483869" r:id="rId5"/>
    <p:sldLayoutId id="2147483870" r:id="rId6"/>
    <p:sldLayoutId id="2147483872" r:id="rId7"/>
    <p:sldLayoutId id="2147483874" r:id="rId8"/>
    <p:sldLayoutId id="21474838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600" b="1" baseline="0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just" rtl="0" eaLnBrk="1" fontAlgn="base" latinLnBrk="1" hangingPunct="1">
        <a:spcBef>
          <a:spcPct val="50000"/>
        </a:spcBef>
        <a:spcAft>
          <a:spcPct val="0"/>
        </a:spcAft>
        <a:defRPr kumimoji="1" sz="1600" b="1">
          <a:solidFill>
            <a:schemeClr val="tx1"/>
          </a:solidFill>
          <a:latin typeface="+mn-ea"/>
          <a:ea typeface="+mn-ea"/>
          <a:cs typeface="+mn-cs"/>
        </a:defRPr>
      </a:lvl1pPr>
      <a:lvl2pPr marL="757238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76338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40.png"/><Relationship Id="rId2" Type="http://schemas.openxmlformats.org/officeDocument/2006/relationships/image" Target="../media/image52.png"/><Relationship Id="rId16" Type="http://schemas.openxmlformats.org/officeDocument/2006/relationships/image" Target="../media/image66.jpe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3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2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31.png"/><Relationship Id="rId1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Rectangle 18"/>
          <p:cNvSpPr>
            <a:spLocks noChangeArrowheads="1"/>
          </p:cNvSpPr>
          <p:nvPr/>
        </p:nvSpPr>
        <p:spPr bwMode="auto">
          <a:xfrm>
            <a:off x="632520" y="2210863"/>
            <a:ext cx="86409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buNone/>
            </a:pPr>
            <a:r>
              <a:rPr lang="ko-KR" altLang="en-US" sz="3600" dirty="0" err="1" smtClean="0">
                <a:latin typeface="맑은 고딕" pitchFamily="50" charset="-127"/>
              </a:rPr>
              <a:t>루셈</a:t>
            </a:r>
            <a:r>
              <a:rPr lang="en-US" altLang="ko-KR" sz="3600" dirty="0" smtClean="0">
                <a:latin typeface="맑은 고딕" pitchFamily="50" charset="-127"/>
              </a:rPr>
              <a:t> BI </a:t>
            </a:r>
            <a:r>
              <a:rPr lang="ko-KR" altLang="en-US" sz="3600" dirty="0" smtClean="0">
                <a:latin typeface="맑은 고딕" pitchFamily="50" charset="-127"/>
              </a:rPr>
              <a:t>방향성 수립</a:t>
            </a:r>
            <a:endParaRPr lang="ko-KR" altLang="en-US" sz="3600" dirty="0">
              <a:latin typeface="맑은 고딕" pitchFamily="50" charset="-127"/>
            </a:endParaRPr>
          </a:p>
        </p:txBody>
      </p:sp>
      <p:sp>
        <p:nvSpPr>
          <p:cNvPr id="18438" name="Rectangle 22"/>
          <p:cNvSpPr>
            <a:spLocks noChangeArrowheads="1"/>
          </p:cNvSpPr>
          <p:nvPr/>
        </p:nvSpPr>
        <p:spPr bwMode="auto">
          <a:xfrm>
            <a:off x="4286777" y="4206875"/>
            <a:ext cx="1386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eaLnBrk="0" latinLnBrk="0" hangingPunct="0">
              <a:buNone/>
            </a:pPr>
            <a:r>
              <a:rPr lang="en-US" altLang="ko-KR" sz="1800" dirty="0">
                <a:latin typeface="맑은 고딕" pitchFamily="50" charset="-127"/>
              </a:rPr>
              <a:t>2012. </a:t>
            </a:r>
            <a:r>
              <a:rPr lang="en-US" altLang="ko-KR" sz="1800" dirty="0" smtClean="0">
                <a:latin typeface="맑은 고딕" pitchFamily="50" charset="-127"/>
              </a:rPr>
              <a:t>11</a:t>
            </a:r>
            <a:endParaRPr lang="en-US" altLang="ko-KR" sz="1800" dirty="0">
              <a:latin typeface="맑은 고딕" pitchFamily="50" charset="-127"/>
            </a:endParaRPr>
          </a:p>
        </p:txBody>
      </p:sp>
      <p:pic>
        <p:nvPicPr>
          <p:cNvPr id="9" name="그림 8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521" y="532343"/>
            <a:ext cx="2133258" cy="736418"/>
          </a:xfrm>
          <a:prstGeom prst="rect">
            <a:avLst/>
          </a:prstGeom>
        </p:spPr>
      </p:pic>
      <p:pic>
        <p:nvPicPr>
          <p:cNvPr id="14" name="Picture 46" descr="C:\Documents and Settings\Administrator\바탕 화면\LG_CNS\LGCNS_영문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8630" y="5697182"/>
            <a:ext cx="1562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://www.entrue.com/LGCNS.ENT.UI.MAIN/images/img/logo_n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7885" y="5578119"/>
            <a:ext cx="2673927" cy="612775"/>
          </a:xfrm>
          <a:prstGeom prst="rect">
            <a:avLst/>
          </a:prstGeom>
          <a:noFill/>
        </p:spPr>
      </p:pic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512801" y="4581160"/>
            <a:ext cx="288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eaLnBrk="0" latinLnBrk="0" hangingPunct="0">
              <a:buNone/>
            </a:pPr>
            <a:r>
              <a:rPr lang="ko-KR" altLang="en-US" sz="1800" dirty="0" err="1" smtClean="0">
                <a:latin typeface="맑은 고딕" pitchFamily="50" charset="-127"/>
              </a:rPr>
              <a:t>루셈</a:t>
            </a:r>
            <a:r>
              <a:rPr lang="en-US" altLang="ko-KR" sz="1800" dirty="0" smtClean="0">
                <a:latin typeface="맑은 고딕" pitchFamily="50" charset="-127"/>
              </a:rPr>
              <a:t> PI</a:t>
            </a:r>
            <a:r>
              <a:rPr lang="ko-KR" altLang="en-US" sz="1800" dirty="0" smtClean="0">
                <a:latin typeface="맑은 고딕" pitchFamily="50" charset="-127"/>
              </a:rPr>
              <a:t>팀</a:t>
            </a:r>
            <a:endParaRPr lang="en-US" altLang="ko-KR" sz="1800" dirty="0">
              <a:latin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BI Framework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 수립은 루셈의 중장기적으로 유지가능하며 지속 발전 가능한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체계의 수립을 위함임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5/23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38" name="Text Box 106"/>
          <p:cNvSpPr txBox="1">
            <a:spLocks noChangeArrowheads="1"/>
          </p:cNvSpPr>
          <p:nvPr/>
        </p:nvSpPr>
        <p:spPr bwMode="auto">
          <a:xfrm>
            <a:off x="403224" y="1556740"/>
            <a:ext cx="42977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Lessons Learned…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39" name="Line 121"/>
          <p:cNvSpPr>
            <a:spLocks noChangeShapeType="1"/>
          </p:cNvSpPr>
          <p:nvPr/>
        </p:nvSpPr>
        <p:spPr bwMode="auto">
          <a:xfrm>
            <a:off x="344488" y="1815503"/>
            <a:ext cx="43561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latinLnBrk="0">
              <a:buNone/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1" name="Text Box 106"/>
          <p:cNvSpPr txBox="1">
            <a:spLocks noChangeArrowheads="1"/>
          </p:cNvSpPr>
          <p:nvPr/>
        </p:nvSpPr>
        <p:spPr bwMode="auto">
          <a:xfrm>
            <a:off x="5264150" y="1556740"/>
            <a:ext cx="31511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‘BI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</a:rPr>
              <a:t>방향성 수립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’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</a:rPr>
              <a:t>이 지향할 것은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…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42" name="Line 121"/>
          <p:cNvSpPr>
            <a:spLocks noChangeShapeType="1"/>
          </p:cNvSpPr>
          <p:nvPr/>
        </p:nvSpPr>
        <p:spPr bwMode="auto">
          <a:xfrm>
            <a:off x="5205413" y="1815503"/>
            <a:ext cx="43561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latinLnBrk="0">
              <a:buNone/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43969" y="1815503"/>
            <a:ext cx="9217544" cy="4463986"/>
            <a:chOff x="343969" y="1773238"/>
            <a:chExt cx="9217544" cy="4506251"/>
          </a:xfrm>
        </p:grpSpPr>
        <p:sp>
          <p:nvSpPr>
            <p:cNvPr id="43" name="AutoShape 71"/>
            <p:cNvSpPr>
              <a:spLocks noChangeArrowheads="1"/>
            </p:cNvSpPr>
            <p:nvPr/>
          </p:nvSpPr>
          <p:spPr bwMode="gray">
            <a:xfrm>
              <a:off x="4931037" y="2038437"/>
              <a:ext cx="323850" cy="3959697"/>
            </a:xfrm>
            <a:prstGeom prst="homePlate">
              <a:avLst>
                <a:gd name="adj" fmla="val 10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spcBef>
                  <a:spcPct val="50000"/>
                </a:spcBef>
                <a:buNone/>
              </a:pP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4160" y="1773238"/>
              <a:ext cx="435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buNone/>
              </a:pPr>
              <a:r>
                <a:rPr lang="en-US" altLang="ko-KR" i="1" dirty="0" smtClean="0">
                  <a:latin typeface="맑은 고딕" pitchFamily="50" charset="-127"/>
                </a:rPr>
                <a:t>“</a:t>
              </a:r>
              <a:r>
                <a:rPr lang="ko-KR" altLang="en-US" i="1" dirty="0" smtClean="0">
                  <a:latin typeface="맑은 고딕" pitchFamily="50" charset="-127"/>
                </a:rPr>
                <a:t>많은 기업이 </a:t>
              </a:r>
              <a:r>
                <a:rPr lang="en-US" altLang="ko-KR" i="1" dirty="0" smtClean="0">
                  <a:latin typeface="맑은 고딕" pitchFamily="50" charset="-127"/>
                </a:rPr>
                <a:t>BI</a:t>
              </a:r>
              <a:r>
                <a:rPr lang="ko-KR" altLang="en-US" i="1" dirty="0" smtClean="0">
                  <a:latin typeface="맑은 고딕" pitchFamily="50" charset="-127"/>
                </a:rPr>
                <a:t>를 앞다투어 도입하였고</a:t>
              </a:r>
              <a:r>
                <a:rPr lang="en-US" altLang="ko-KR" i="1" dirty="0" smtClean="0">
                  <a:latin typeface="맑은 고딕" pitchFamily="50" charset="-127"/>
                </a:rPr>
                <a:t>,</a:t>
              </a:r>
              <a:br>
                <a:rPr lang="en-US" altLang="ko-KR" i="1" dirty="0" smtClean="0">
                  <a:latin typeface="맑은 고딕" pitchFamily="50" charset="-127"/>
                </a:rPr>
              </a:br>
              <a:r>
                <a:rPr lang="ko-KR" altLang="en-US" i="1" dirty="0" smtClean="0">
                  <a:latin typeface="맑은 고딕" pitchFamily="50" charset="-127"/>
                </a:rPr>
                <a:t>이를 통해 경영성과를 향상하고자 하는</a:t>
              </a:r>
              <a:r>
                <a:rPr lang="en-US" altLang="ko-KR" i="1" dirty="0" smtClean="0">
                  <a:latin typeface="맑은 고딕" pitchFamily="50" charset="-127"/>
                </a:rPr>
                <a:t/>
              </a:r>
              <a:br>
                <a:rPr lang="en-US" altLang="ko-KR" i="1" dirty="0" smtClean="0">
                  <a:latin typeface="맑은 고딕" pitchFamily="50" charset="-127"/>
                </a:rPr>
              </a:br>
              <a:r>
                <a:rPr lang="ko-KR" altLang="en-US" i="1" dirty="0" smtClean="0">
                  <a:latin typeface="맑은 고딕" pitchFamily="50" charset="-127"/>
                </a:rPr>
                <a:t>원대한 </a:t>
              </a:r>
              <a:r>
                <a:rPr lang="en-US" altLang="ko-KR" i="1" dirty="0" smtClean="0">
                  <a:latin typeface="맑은 고딕" pitchFamily="50" charset="-127"/>
                </a:rPr>
                <a:t>Vision</a:t>
              </a:r>
              <a:r>
                <a:rPr lang="ko-KR" altLang="en-US" i="1" dirty="0" smtClean="0">
                  <a:latin typeface="맑은 고딕" pitchFamily="50" charset="-127"/>
                </a:rPr>
                <a:t>을 지향하였지만</a:t>
              </a:r>
              <a:r>
                <a:rPr lang="en-US" altLang="ko-KR" i="1" dirty="0" smtClean="0">
                  <a:latin typeface="맑은 고딕" pitchFamily="50" charset="-127"/>
                </a:rPr>
                <a:t>…”</a:t>
              </a:r>
              <a:endParaRPr lang="ko-KR" altLang="en-US" i="1" dirty="0">
                <a:latin typeface="맑은 고딕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43969" y="2636912"/>
              <a:ext cx="4356483" cy="1688076"/>
              <a:chOff x="344488" y="2636912"/>
              <a:chExt cx="4356483" cy="1688076"/>
            </a:xfrm>
          </p:grpSpPr>
          <p:sp>
            <p:nvSpPr>
              <p:cNvPr id="46" name="모서리가 둥근 직사각형 45"/>
              <p:cNvSpPr/>
              <p:nvPr/>
            </p:nvSpPr>
            <p:spPr bwMode="auto">
              <a:xfrm>
                <a:off x="344488" y="2636912"/>
                <a:ext cx="4356483" cy="1688076"/>
              </a:xfrm>
              <a:prstGeom prst="roundRect">
                <a:avLst>
                  <a:gd name="adj" fmla="val 9281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2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0000" tIns="0" rIns="72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ko-KR" altLang="en-US" sz="2000" dirty="0" smtClean="0">
                    <a:latin typeface="맑은 고딕" pitchFamily="50" charset="-127"/>
                    <a:cs typeface="Arial" pitchFamily="34" charset="0"/>
                  </a:rPr>
                  <a:t>업무         시스템</a:t>
                </a:r>
                <a:endParaRPr lang="en-US" altLang="ko-KR" sz="2000" dirty="0" smtClean="0">
                  <a:latin typeface="맑은 고딕" pitchFamily="50" charset="-127"/>
                  <a:cs typeface="Arial" pitchFamily="34" charset="0"/>
                </a:endParaRPr>
              </a:p>
              <a:p>
                <a:pPr marR="0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ko-KR" sz="1200" dirty="0" smtClean="0">
                  <a:latin typeface="맑은 고딕" pitchFamily="50" charset="-127"/>
                  <a:cs typeface="Arial" pitchFamily="34" charset="0"/>
                </a:endParaRPr>
              </a:p>
              <a:p>
                <a:pPr marR="0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현장의 정보활용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Needs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와 단절된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IT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측면의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BI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체계 개선 활동은 현장 임직원의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BI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개선활동에 대한 공감대 형성에 실패하였고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…</a:t>
                </a:r>
                <a:endParaRPr lang="ko-KR" altLang="en-US" dirty="0" smtClean="0">
                  <a:latin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7" name="부등호 46"/>
              <p:cNvSpPr/>
              <p:nvPr/>
            </p:nvSpPr>
            <p:spPr bwMode="auto">
              <a:xfrm>
                <a:off x="2067119" y="2803077"/>
                <a:ext cx="667112" cy="447993"/>
              </a:xfrm>
              <a:prstGeom prst="mathNotEqual">
                <a:avLst>
                  <a:gd name="adj1" fmla="val 19962"/>
                  <a:gd name="adj2" fmla="val 6592311"/>
                  <a:gd name="adj3" fmla="val 938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0" rIns="72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80975" marR="0" indent="-180975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43969" y="4753797"/>
              <a:ext cx="4356483" cy="1525692"/>
              <a:chOff x="343969" y="4753797"/>
              <a:chExt cx="4356483" cy="1525692"/>
            </a:xfrm>
          </p:grpSpPr>
          <p:sp>
            <p:nvSpPr>
              <p:cNvPr id="49" name="모서리가 둥근 직사각형 48"/>
              <p:cNvSpPr/>
              <p:nvPr/>
            </p:nvSpPr>
            <p:spPr bwMode="auto">
              <a:xfrm>
                <a:off x="343969" y="4753797"/>
                <a:ext cx="4356483" cy="1525692"/>
              </a:xfrm>
              <a:prstGeom prst="roundRect">
                <a:avLst>
                  <a:gd name="adj" fmla="val 8494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2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0000" tIns="0" rIns="72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62000" latinLnBrk="0">
                  <a:spcBef>
                    <a:spcPct val="30000"/>
                  </a:spcBef>
                  <a:buNone/>
                </a:pPr>
                <a:r>
                  <a:rPr lang="en-US" altLang="ko-KR" sz="2000" dirty="0" smtClean="0">
                    <a:latin typeface="맑은 고딕" pitchFamily="50" charset="-127"/>
                    <a:cs typeface="Arial" pitchFamily="34" charset="0"/>
                  </a:rPr>
                  <a:t>MP       PI       </a:t>
                </a:r>
                <a:r>
                  <a:rPr lang="ko-KR" altLang="en-US" sz="2000" dirty="0" smtClean="0">
                    <a:latin typeface="맑은 고딕" pitchFamily="50" charset="-127"/>
                    <a:cs typeface="Arial" pitchFamily="34" charset="0"/>
                  </a:rPr>
                  <a:t>구축      운영</a:t>
                </a:r>
                <a:endParaRPr lang="en-US" altLang="ko-KR" sz="2000" dirty="0">
                  <a:latin typeface="맑은 고딕" pitchFamily="50" charset="-127"/>
                  <a:cs typeface="Arial" pitchFamily="34" charset="0"/>
                </a:endParaRPr>
              </a:p>
              <a:p>
                <a:pPr algn="ctr" defTabSz="762000" latinLnBrk="0">
                  <a:spcBef>
                    <a:spcPct val="30000"/>
                  </a:spcBef>
                  <a:buNone/>
                </a:pPr>
                <a:endParaRPr lang="en-US" altLang="ko-KR" sz="1100" dirty="0">
                  <a:latin typeface="맑은 고딕" pitchFamily="50" charset="-127"/>
                  <a:cs typeface="Arial" pitchFamily="34" charset="0"/>
                </a:endParaRPr>
              </a:p>
              <a:p>
                <a:pPr algn="ctr" defTabSz="762000" latinLnBrk="0">
                  <a:spcBef>
                    <a:spcPct val="30000"/>
                  </a:spcBef>
                  <a:buNone/>
                </a:pP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BI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체계 확립 각 단계에서 축적한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Asset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의 단절로 향후 발생가능한 이슈를 사전에 예방하지 못하여 대규모 투자의 기대한 효과를 거두지 못함</a:t>
                </a:r>
                <a:endParaRPr lang="ko-KR" altLang="en-US" dirty="0">
                  <a:latin typeface="맑은 고딕" pitchFamily="50" charset="-127"/>
                  <a:cs typeface="Arial" pitchFamily="34" charset="0"/>
                </a:endParaRPr>
              </a:p>
            </p:txBody>
          </p:sp>
          <p:grpSp>
            <p:nvGrpSpPr>
              <p:cNvPr id="50" name="그룹 67"/>
              <p:cNvGrpSpPr/>
              <p:nvPr/>
            </p:nvGrpSpPr>
            <p:grpSpPr>
              <a:xfrm>
                <a:off x="1328908" y="4849578"/>
                <a:ext cx="403037" cy="401010"/>
                <a:chOff x="-3017870" y="5234501"/>
                <a:chExt cx="2318241" cy="1623499"/>
              </a:xfrm>
            </p:grpSpPr>
            <p:sp>
              <p:nvSpPr>
                <p:cNvPr id="59" name="Freeform 184"/>
                <p:cNvSpPr>
                  <a:spLocks/>
                </p:cNvSpPr>
                <p:nvPr/>
              </p:nvSpPr>
              <p:spPr bwMode="auto">
                <a:xfrm>
                  <a:off x="-3017870" y="5669551"/>
                  <a:ext cx="806074" cy="815447"/>
                </a:xfrm>
                <a:custGeom>
                  <a:avLst/>
                  <a:gdLst>
                    <a:gd name="T0" fmla="*/ 333 w 396"/>
                    <a:gd name="T1" fmla="*/ 0 h 391"/>
                    <a:gd name="T2" fmla="*/ 0 w 396"/>
                    <a:gd name="T3" fmla="*/ 20 h 391"/>
                    <a:gd name="T4" fmla="*/ 32 w 396"/>
                    <a:gd name="T5" fmla="*/ 390 h 391"/>
                    <a:gd name="T6" fmla="*/ 395 w 396"/>
                    <a:gd name="T7" fmla="*/ 367 h 391"/>
                    <a:gd name="T8" fmla="*/ 394 w 396"/>
                    <a:gd name="T9" fmla="*/ 353 h 391"/>
                    <a:gd name="T10" fmla="*/ 383 w 396"/>
                    <a:gd name="T11" fmla="*/ 331 h 391"/>
                    <a:gd name="T12" fmla="*/ 387 w 396"/>
                    <a:gd name="T13" fmla="*/ 311 h 391"/>
                    <a:gd name="T14" fmla="*/ 388 w 396"/>
                    <a:gd name="T15" fmla="*/ 262 h 391"/>
                    <a:gd name="T16" fmla="*/ 384 w 396"/>
                    <a:gd name="T17" fmla="*/ 230 h 391"/>
                    <a:gd name="T18" fmla="*/ 371 w 396"/>
                    <a:gd name="T19" fmla="*/ 195 h 391"/>
                    <a:gd name="T20" fmla="*/ 375 w 396"/>
                    <a:gd name="T21" fmla="*/ 170 h 391"/>
                    <a:gd name="T22" fmla="*/ 367 w 396"/>
                    <a:gd name="T23" fmla="*/ 157 h 391"/>
                    <a:gd name="T24" fmla="*/ 376 w 396"/>
                    <a:gd name="T25" fmla="*/ 141 h 391"/>
                    <a:gd name="T26" fmla="*/ 364 w 396"/>
                    <a:gd name="T27" fmla="*/ 117 h 391"/>
                    <a:gd name="T28" fmla="*/ 371 w 396"/>
                    <a:gd name="T29" fmla="*/ 98 h 391"/>
                    <a:gd name="T30" fmla="*/ 356 w 396"/>
                    <a:gd name="T31" fmla="*/ 75 h 391"/>
                    <a:gd name="T32" fmla="*/ 366 w 396"/>
                    <a:gd name="T33" fmla="*/ 48 h 391"/>
                    <a:gd name="T34" fmla="*/ 357 w 396"/>
                    <a:gd name="T35" fmla="*/ 18 h 391"/>
                    <a:gd name="T36" fmla="*/ 333 w 396"/>
                    <a:gd name="T37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6" h="391">
                      <a:moveTo>
                        <a:pt x="333" y="0"/>
                      </a:moveTo>
                      <a:lnTo>
                        <a:pt x="0" y="20"/>
                      </a:lnTo>
                      <a:lnTo>
                        <a:pt x="32" y="390"/>
                      </a:lnTo>
                      <a:lnTo>
                        <a:pt x="395" y="367"/>
                      </a:lnTo>
                      <a:lnTo>
                        <a:pt x="394" y="353"/>
                      </a:lnTo>
                      <a:lnTo>
                        <a:pt x="383" y="331"/>
                      </a:lnTo>
                      <a:lnTo>
                        <a:pt x="387" y="311"/>
                      </a:lnTo>
                      <a:lnTo>
                        <a:pt x="388" y="262"/>
                      </a:lnTo>
                      <a:lnTo>
                        <a:pt x="384" y="230"/>
                      </a:lnTo>
                      <a:lnTo>
                        <a:pt x="371" y="195"/>
                      </a:lnTo>
                      <a:lnTo>
                        <a:pt x="375" y="170"/>
                      </a:lnTo>
                      <a:lnTo>
                        <a:pt x="367" y="157"/>
                      </a:lnTo>
                      <a:lnTo>
                        <a:pt x="376" y="141"/>
                      </a:lnTo>
                      <a:lnTo>
                        <a:pt x="364" y="117"/>
                      </a:lnTo>
                      <a:lnTo>
                        <a:pt x="371" y="98"/>
                      </a:lnTo>
                      <a:lnTo>
                        <a:pt x="356" y="75"/>
                      </a:lnTo>
                      <a:lnTo>
                        <a:pt x="366" y="48"/>
                      </a:lnTo>
                      <a:lnTo>
                        <a:pt x="357" y="18"/>
                      </a:lnTo>
                      <a:lnTo>
                        <a:pt x="333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0" name="Freeform 185"/>
                <p:cNvSpPr>
                  <a:spLocks/>
                </p:cNvSpPr>
                <p:nvPr/>
              </p:nvSpPr>
              <p:spPr bwMode="auto">
                <a:xfrm>
                  <a:off x="-1992996" y="5635511"/>
                  <a:ext cx="767398" cy="815447"/>
                </a:xfrm>
                <a:custGeom>
                  <a:avLst/>
                  <a:gdLst>
                    <a:gd name="T0" fmla="*/ 0 w 377"/>
                    <a:gd name="T1" fmla="*/ 0 h 372"/>
                    <a:gd name="T2" fmla="*/ 19 w 377"/>
                    <a:gd name="T3" fmla="*/ 20 h 372"/>
                    <a:gd name="T4" fmla="*/ 27 w 377"/>
                    <a:gd name="T5" fmla="*/ 49 h 372"/>
                    <a:gd name="T6" fmla="*/ 16 w 377"/>
                    <a:gd name="T7" fmla="*/ 76 h 372"/>
                    <a:gd name="T8" fmla="*/ 27 w 377"/>
                    <a:gd name="T9" fmla="*/ 100 h 372"/>
                    <a:gd name="T10" fmla="*/ 22 w 377"/>
                    <a:gd name="T11" fmla="*/ 116 h 372"/>
                    <a:gd name="T12" fmla="*/ 29 w 377"/>
                    <a:gd name="T13" fmla="*/ 142 h 372"/>
                    <a:gd name="T14" fmla="*/ 22 w 377"/>
                    <a:gd name="T15" fmla="*/ 160 h 372"/>
                    <a:gd name="T16" fmla="*/ 26 w 377"/>
                    <a:gd name="T17" fmla="*/ 175 h 372"/>
                    <a:gd name="T18" fmla="*/ 21 w 377"/>
                    <a:gd name="T19" fmla="*/ 201 h 372"/>
                    <a:gd name="T20" fmla="*/ 32 w 377"/>
                    <a:gd name="T21" fmla="*/ 234 h 372"/>
                    <a:gd name="T22" fmla="*/ 32 w 377"/>
                    <a:gd name="T23" fmla="*/ 253 h 372"/>
                    <a:gd name="T24" fmla="*/ 30 w 377"/>
                    <a:gd name="T25" fmla="*/ 280 h 372"/>
                    <a:gd name="T26" fmla="*/ 27 w 377"/>
                    <a:gd name="T27" fmla="*/ 303 h 372"/>
                    <a:gd name="T28" fmla="*/ 27 w 377"/>
                    <a:gd name="T29" fmla="*/ 318 h 372"/>
                    <a:gd name="T30" fmla="*/ 19 w 377"/>
                    <a:gd name="T31" fmla="*/ 334 h 372"/>
                    <a:gd name="T32" fmla="*/ 33 w 377"/>
                    <a:gd name="T33" fmla="*/ 355 h 372"/>
                    <a:gd name="T34" fmla="*/ 32 w 377"/>
                    <a:gd name="T35" fmla="*/ 371 h 372"/>
                    <a:gd name="T36" fmla="*/ 376 w 377"/>
                    <a:gd name="T37" fmla="*/ 371 h 372"/>
                    <a:gd name="T38" fmla="*/ 376 w 377"/>
                    <a:gd name="T39" fmla="*/ 0 h 372"/>
                    <a:gd name="T40" fmla="*/ 0 w 377"/>
                    <a:gd name="T41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7" h="372">
                      <a:moveTo>
                        <a:pt x="0" y="0"/>
                      </a:moveTo>
                      <a:lnTo>
                        <a:pt x="19" y="20"/>
                      </a:lnTo>
                      <a:lnTo>
                        <a:pt x="27" y="49"/>
                      </a:lnTo>
                      <a:lnTo>
                        <a:pt x="16" y="76"/>
                      </a:lnTo>
                      <a:lnTo>
                        <a:pt x="27" y="100"/>
                      </a:lnTo>
                      <a:lnTo>
                        <a:pt x="22" y="116"/>
                      </a:lnTo>
                      <a:lnTo>
                        <a:pt x="29" y="142"/>
                      </a:lnTo>
                      <a:lnTo>
                        <a:pt x="22" y="160"/>
                      </a:lnTo>
                      <a:lnTo>
                        <a:pt x="26" y="175"/>
                      </a:lnTo>
                      <a:lnTo>
                        <a:pt x="21" y="201"/>
                      </a:lnTo>
                      <a:lnTo>
                        <a:pt x="32" y="234"/>
                      </a:lnTo>
                      <a:lnTo>
                        <a:pt x="32" y="253"/>
                      </a:lnTo>
                      <a:lnTo>
                        <a:pt x="30" y="280"/>
                      </a:lnTo>
                      <a:lnTo>
                        <a:pt x="27" y="303"/>
                      </a:lnTo>
                      <a:lnTo>
                        <a:pt x="27" y="318"/>
                      </a:lnTo>
                      <a:lnTo>
                        <a:pt x="19" y="334"/>
                      </a:lnTo>
                      <a:lnTo>
                        <a:pt x="33" y="355"/>
                      </a:lnTo>
                      <a:lnTo>
                        <a:pt x="32" y="371"/>
                      </a:lnTo>
                      <a:lnTo>
                        <a:pt x="376" y="371"/>
                      </a:ln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1" name="오른쪽 화살표 60"/>
                <p:cNvSpPr/>
                <p:nvPr/>
              </p:nvSpPr>
              <p:spPr bwMode="auto">
                <a:xfrm>
                  <a:off x="-1870167" y="5234501"/>
                  <a:ext cx="1170538" cy="1623499"/>
                </a:xfrm>
                <a:prstGeom prst="rightArrow">
                  <a:avLst>
                    <a:gd name="adj1" fmla="val 50000"/>
                    <a:gd name="adj2" fmla="val 4284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0" rIns="7200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80975" marR="0" indent="-180975" algn="ctr" defTabSz="7620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51" name="그룹 68"/>
              <p:cNvGrpSpPr/>
              <p:nvPr/>
            </p:nvGrpSpPr>
            <p:grpSpPr>
              <a:xfrm>
                <a:off x="2232371" y="4849578"/>
                <a:ext cx="403037" cy="401010"/>
                <a:chOff x="-3017870" y="5234501"/>
                <a:chExt cx="2318241" cy="1623499"/>
              </a:xfrm>
            </p:grpSpPr>
            <p:sp>
              <p:nvSpPr>
                <p:cNvPr id="56" name="Freeform 184"/>
                <p:cNvSpPr>
                  <a:spLocks/>
                </p:cNvSpPr>
                <p:nvPr/>
              </p:nvSpPr>
              <p:spPr bwMode="auto">
                <a:xfrm>
                  <a:off x="-3017870" y="5669551"/>
                  <a:ext cx="806074" cy="815447"/>
                </a:xfrm>
                <a:custGeom>
                  <a:avLst/>
                  <a:gdLst>
                    <a:gd name="T0" fmla="*/ 333 w 396"/>
                    <a:gd name="T1" fmla="*/ 0 h 391"/>
                    <a:gd name="T2" fmla="*/ 0 w 396"/>
                    <a:gd name="T3" fmla="*/ 20 h 391"/>
                    <a:gd name="T4" fmla="*/ 32 w 396"/>
                    <a:gd name="T5" fmla="*/ 390 h 391"/>
                    <a:gd name="T6" fmla="*/ 395 w 396"/>
                    <a:gd name="T7" fmla="*/ 367 h 391"/>
                    <a:gd name="T8" fmla="*/ 394 w 396"/>
                    <a:gd name="T9" fmla="*/ 353 h 391"/>
                    <a:gd name="T10" fmla="*/ 383 w 396"/>
                    <a:gd name="T11" fmla="*/ 331 h 391"/>
                    <a:gd name="T12" fmla="*/ 387 w 396"/>
                    <a:gd name="T13" fmla="*/ 311 h 391"/>
                    <a:gd name="T14" fmla="*/ 388 w 396"/>
                    <a:gd name="T15" fmla="*/ 262 h 391"/>
                    <a:gd name="T16" fmla="*/ 384 w 396"/>
                    <a:gd name="T17" fmla="*/ 230 h 391"/>
                    <a:gd name="T18" fmla="*/ 371 w 396"/>
                    <a:gd name="T19" fmla="*/ 195 h 391"/>
                    <a:gd name="T20" fmla="*/ 375 w 396"/>
                    <a:gd name="T21" fmla="*/ 170 h 391"/>
                    <a:gd name="T22" fmla="*/ 367 w 396"/>
                    <a:gd name="T23" fmla="*/ 157 h 391"/>
                    <a:gd name="T24" fmla="*/ 376 w 396"/>
                    <a:gd name="T25" fmla="*/ 141 h 391"/>
                    <a:gd name="T26" fmla="*/ 364 w 396"/>
                    <a:gd name="T27" fmla="*/ 117 h 391"/>
                    <a:gd name="T28" fmla="*/ 371 w 396"/>
                    <a:gd name="T29" fmla="*/ 98 h 391"/>
                    <a:gd name="T30" fmla="*/ 356 w 396"/>
                    <a:gd name="T31" fmla="*/ 75 h 391"/>
                    <a:gd name="T32" fmla="*/ 366 w 396"/>
                    <a:gd name="T33" fmla="*/ 48 h 391"/>
                    <a:gd name="T34" fmla="*/ 357 w 396"/>
                    <a:gd name="T35" fmla="*/ 18 h 391"/>
                    <a:gd name="T36" fmla="*/ 333 w 396"/>
                    <a:gd name="T37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6" h="391">
                      <a:moveTo>
                        <a:pt x="333" y="0"/>
                      </a:moveTo>
                      <a:lnTo>
                        <a:pt x="0" y="20"/>
                      </a:lnTo>
                      <a:lnTo>
                        <a:pt x="32" y="390"/>
                      </a:lnTo>
                      <a:lnTo>
                        <a:pt x="395" y="367"/>
                      </a:lnTo>
                      <a:lnTo>
                        <a:pt x="394" y="353"/>
                      </a:lnTo>
                      <a:lnTo>
                        <a:pt x="383" y="331"/>
                      </a:lnTo>
                      <a:lnTo>
                        <a:pt x="387" y="311"/>
                      </a:lnTo>
                      <a:lnTo>
                        <a:pt x="388" y="262"/>
                      </a:lnTo>
                      <a:lnTo>
                        <a:pt x="384" y="230"/>
                      </a:lnTo>
                      <a:lnTo>
                        <a:pt x="371" y="195"/>
                      </a:lnTo>
                      <a:lnTo>
                        <a:pt x="375" y="170"/>
                      </a:lnTo>
                      <a:lnTo>
                        <a:pt x="367" y="157"/>
                      </a:lnTo>
                      <a:lnTo>
                        <a:pt x="376" y="141"/>
                      </a:lnTo>
                      <a:lnTo>
                        <a:pt x="364" y="117"/>
                      </a:lnTo>
                      <a:lnTo>
                        <a:pt x="371" y="98"/>
                      </a:lnTo>
                      <a:lnTo>
                        <a:pt x="356" y="75"/>
                      </a:lnTo>
                      <a:lnTo>
                        <a:pt x="366" y="48"/>
                      </a:lnTo>
                      <a:lnTo>
                        <a:pt x="357" y="18"/>
                      </a:lnTo>
                      <a:lnTo>
                        <a:pt x="333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7" name="Freeform 185"/>
                <p:cNvSpPr>
                  <a:spLocks/>
                </p:cNvSpPr>
                <p:nvPr/>
              </p:nvSpPr>
              <p:spPr bwMode="auto">
                <a:xfrm>
                  <a:off x="-1992996" y="5635511"/>
                  <a:ext cx="767398" cy="815447"/>
                </a:xfrm>
                <a:custGeom>
                  <a:avLst/>
                  <a:gdLst>
                    <a:gd name="T0" fmla="*/ 0 w 377"/>
                    <a:gd name="T1" fmla="*/ 0 h 372"/>
                    <a:gd name="T2" fmla="*/ 19 w 377"/>
                    <a:gd name="T3" fmla="*/ 20 h 372"/>
                    <a:gd name="T4" fmla="*/ 27 w 377"/>
                    <a:gd name="T5" fmla="*/ 49 h 372"/>
                    <a:gd name="T6" fmla="*/ 16 w 377"/>
                    <a:gd name="T7" fmla="*/ 76 h 372"/>
                    <a:gd name="T8" fmla="*/ 27 w 377"/>
                    <a:gd name="T9" fmla="*/ 100 h 372"/>
                    <a:gd name="T10" fmla="*/ 22 w 377"/>
                    <a:gd name="T11" fmla="*/ 116 h 372"/>
                    <a:gd name="T12" fmla="*/ 29 w 377"/>
                    <a:gd name="T13" fmla="*/ 142 h 372"/>
                    <a:gd name="T14" fmla="*/ 22 w 377"/>
                    <a:gd name="T15" fmla="*/ 160 h 372"/>
                    <a:gd name="T16" fmla="*/ 26 w 377"/>
                    <a:gd name="T17" fmla="*/ 175 h 372"/>
                    <a:gd name="T18" fmla="*/ 21 w 377"/>
                    <a:gd name="T19" fmla="*/ 201 h 372"/>
                    <a:gd name="T20" fmla="*/ 32 w 377"/>
                    <a:gd name="T21" fmla="*/ 234 h 372"/>
                    <a:gd name="T22" fmla="*/ 32 w 377"/>
                    <a:gd name="T23" fmla="*/ 253 h 372"/>
                    <a:gd name="T24" fmla="*/ 30 w 377"/>
                    <a:gd name="T25" fmla="*/ 280 h 372"/>
                    <a:gd name="T26" fmla="*/ 27 w 377"/>
                    <a:gd name="T27" fmla="*/ 303 h 372"/>
                    <a:gd name="T28" fmla="*/ 27 w 377"/>
                    <a:gd name="T29" fmla="*/ 318 h 372"/>
                    <a:gd name="T30" fmla="*/ 19 w 377"/>
                    <a:gd name="T31" fmla="*/ 334 h 372"/>
                    <a:gd name="T32" fmla="*/ 33 w 377"/>
                    <a:gd name="T33" fmla="*/ 355 h 372"/>
                    <a:gd name="T34" fmla="*/ 32 w 377"/>
                    <a:gd name="T35" fmla="*/ 371 h 372"/>
                    <a:gd name="T36" fmla="*/ 376 w 377"/>
                    <a:gd name="T37" fmla="*/ 371 h 372"/>
                    <a:gd name="T38" fmla="*/ 376 w 377"/>
                    <a:gd name="T39" fmla="*/ 0 h 372"/>
                    <a:gd name="T40" fmla="*/ 0 w 377"/>
                    <a:gd name="T41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7" h="372">
                      <a:moveTo>
                        <a:pt x="0" y="0"/>
                      </a:moveTo>
                      <a:lnTo>
                        <a:pt x="19" y="20"/>
                      </a:lnTo>
                      <a:lnTo>
                        <a:pt x="27" y="49"/>
                      </a:lnTo>
                      <a:lnTo>
                        <a:pt x="16" y="76"/>
                      </a:lnTo>
                      <a:lnTo>
                        <a:pt x="27" y="100"/>
                      </a:lnTo>
                      <a:lnTo>
                        <a:pt x="22" y="116"/>
                      </a:lnTo>
                      <a:lnTo>
                        <a:pt x="29" y="142"/>
                      </a:lnTo>
                      <a:lnTo>
                        <a:pt x="22" y="160"/>
                      </a:lnTo>
                      <a:lnTo>
                        <a:pt x="26" y="175"/>
                      </a:lnTo>
                      <a:lnTo>
                        <a:pt x="21" y="201"/>
                      </a:lnTo>
                      <a:lnTo>
                        <a:pt x="32" y="234"/>
                      </a:lnTo>
                      <a:lnTo>
                        <a:pt x="32" y="253"/>
                      </a:lnTo>
                      <a:lnTo>
                        <a:pt x="30" y="280"/>
                      </a:lnTo>
                      <a:lnTo>
                        <a:pt x="27" y="303"/>
                      </a:lnTo>
                      <a:lnTo>
                        <a:pt x="27" y="318"/>
                      </a:lnTo>
                      <a:lnTo>
                        <a:pt x="19" y="334"/>
                      </a:lnTo>
                      <a:lnTo>
                        <a:pt x="33" y="355"/>
                      </a:lnTo>
                      <a:lnTo>
                        <a:pt x="32" y="371"/>
                      </a:lnTo>
                      <a:lnTo>
                        <a:pt x="376" y="371"/>
                      </a:ln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8" name="오른쪽 화살표 57"/>
                <p:cNvSpPr/>
                <p:nvPr/>
              </p:nvSpPr>
              <p:spPr bwMode="auto">
                <a:xfrm>
                  <a:off x="-1870167" y="5234501"/>
                  <a:ext cx="1170538" cy="1623499"/>
                </a:xfrm>
                <a:prstGeom prst="rightArrow">
                  <a:avLst>
                    <a:gd name="adj1" fmla="val 50000"/>
                    <a:gd name="adj2" fmla="val 4284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0" rIns="7200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80975" marR="0" indent="-180975" algn="ctr" defTabSz="7620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52" name="그룹 72"/>
              <p:cNvGrpSpPr/>
              <p:nvPr/>
            </p:nvGrpSpPr>
            <p:grpSpPr>
              <a:xfrm>
                <a:off x="3282143" y="4849578"/>
                <a:ext cx="403037" cy="401010"/>
                <a:chOff x="-3017870" y="5234501"/>
                <a:chExt cx="2318241" cy="1623499"/>
              </a:xfrm>
            </p:grpSpPr>
            <p:sp>
              <p:nvSpPr>
                <p:cNvPr id="53" name="Freeform 184"/>
                <p:cNvSpPr>
                  <a:spLocks/>
                </p:cNvSpPr>
                <p:nvPr/>
              </p:nvSpPr>
              <p:spPr bwMode="auto">
                <a:xfrm>
                  <a:off x="-3017870" y="5669551"/>
                  <a:ext cx="806074" cy="815447"/>
                </a:xfrm>
                <a:custGeom>
                  <a:avLst/>
                  <a:gdLst>
                    <a:gd name="T0" fmla="*/ 333 w 396"/>
                    <a:gd name="T1" fmla="*/ 0 h 391"/>
                    <a:gd name="T2" fmla="*/ 0 w 396"/>
                    <a:gd name="T3" fmla="*/ 20 h 391"/>
                    <a:gd name="T4" fmla="*/ 32 w 396"/>
                    <a:gd name="T5" fmla="*/ 390 h 391"/>
                    <a:gd name="T6" fmla="*/ 395 w 396"/>
                    <a:gd name="T7" fmla="*/ 367 h 391"/>
                    <a:gd name="T8" fmla="*/ 394 w 396"/>
                    <a:gd name="T9" fmla="*/ 353 h 391"/>
                    <a:gd name="T10" fmla="*/ 383 w 396"/>
                    <a:gd name="T11" fmla="*/ 331 h 391"/>
                    <a:gd name="T12" fmla="*/ 387 w 396"/>
                    <a:gd name="T13" fmla="*/ 311 h 391"/>
                    <a:gd name="T14" fmla="*/ 388 w 396"/>
                    <a:gd name="T15" fmla="*/ 262 h 391"/>
                    <a:gd name="T16" fmla="*/ 384 w 396"/>
                    <a:gd name="T17" fmla="*/ 230 h 391"/>
                    <a:gd name="T18" fmla="*/ 371 w 396"/>
                    <a:gd name="T19" fmla="*/ 195 h 391"/>
                    <a:gd name="T20" fmla="*/ 375 w 396"/>
                    <a:gd name="T21" fmla="*/ 170 h 391"/>
                    <a:gd name="T22" fmla="*/ 367 w 396"/>
                    <a:gd name="T23" fmla="*/ 157 h 391"/>
                    <a:gd name="T24" fmla="*/ 376 w 396"/>
                    <a:gd name="T25" fmla="*/ 141 h 391"/>
                    <a:gd name="T26" fmla="*/ 364 w 396"/>
                    <a:gd name="T27" fmla="*/ 117 h 391"/>
                    <a:gd name="T28" fmla="*/ 371 w 396"/>
                    <a:gd name="T29" fmla="*/ 98 h 391"/>
                    <a:gd name="T30" fmla="*/ 356 w 396"/>
                    <a:gd name="T31" fmla="*/ 75 h 391"/>
                    <a:gd name="T32" fmla="*/ 366 w 396"/>
                    <a:gd name="T33" fmla="*/ 48 h 391"/>
                    <a:gd name="T34" fmla="*/ 357 w 396"/>
                    <a:gd name="T35" fmla="*/ 18 h 391"/>
                    <a:gd name="T36" fmla="*/ 333 w 396"/>
                    <a:gd name="T37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6" h="391">
                      <a:moveTo>
                        <a:pt x="333" y="0"/>
                      </a:moveTo>
                      <a:lnTo>
                        <a:pt x="0" y="20"/>
                      </a:lnTo>
                      <a:lnTo>
                        <a:pt x="32" y="390"/>
                      </a:lnTo>
                      <a:lnTo>
                        <a:pt x="395" y="367"/>
                      </a:lnTo>
                      <a:lnTo>
                        <a:pt x="394" y="353"/>
                      </a:lnTo>
                      <a:lnTo>
                        <a:pt x="383" y="331"/>
                      </a:lnTo>
                      <a:lnTo>
                        <a:pt x="387" y="311"/>
                      </a:lnTo>
                      <a:lnTo>
                        <a:pt x="388" y="262"/>
                      </a:lnTo>
                      <a:lnTo>
                        <a:pt x="384" y="230"/>
                      </a:lnTo>
                      <a:lnTo>
                        <a:pt x="371" y="195"/>
                      </a:lnTo>
                      <a:lnTo>
                        <a:pt x="375" y="170"/>
                      </a:lnTo>
                      <a:lnTo>
                        <a:pt x="367" y="157"/>
                      </a:lnTo>
                      <a:lnTo>
                        <a:pt x="376" y="141"/>
                      </a:lnTo>
                      <a:lnTo>
                        <a:pt x="364" y="117"/>
                      </a:lnTo>
                      <a:lnTo>
                        <a:pt x="371" y="98"/>
                      </a:lnTo>
                      <a:lnTo>
                        <a:pt x="356" y="75"/>
                      </a:lnTo>
                      <a:lnTo>
                        <a:pt x="366" y="48"/>
                      </a:lnTo>
                      <a:lnTo>
                        <a:pt x="357" y="18"/>
                      </a:lnTo>
                      <a:lnTo>
                        <a:pt x="333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4" name="Freeform 185"/>
                <p:cNvSpPr>
                  <a:spLocks/>
                </p:cNvSpPr>
                <p:nvPr/>
              </p:nvSpPr>
              <p:spPr bwMode="auto">
                <a:xfrm>
                  <a:off x="-1992996" y="5635511"/>
                  <a:ext cx="767398" cy="815447"/>
                </a:xfrm>
                <a:custGeom>
                  <a:avLst/>
                  <a:gdLst>
                    <a:gd name="T0" fmla="*/ 0 w 377"/>
                    <a:gd name="T1" fmla="*/ 0 h 372"/>
                    <a:gd name="T2" fmla="*/ 19 w 377"/>
                    <a:gd name="T3" fmla="*/ 20 h 372"/>
                    <a:gd name="T4" fmla="*/ 27 w 377"/>
                    <a:gd name="T5" fmla="*/ 49 h 372"/>
                    <a:gd name="T6" fmla="*/ 16 w 377"/>
                    <a:gd name="T7" fmla="*/ 76 h 372"/>
                    <a:gd name="T8" fmla="*/ 27 w 377"/>
                    <a:gd name="T9" fmla="*/ 100 h 372"/>
                    <a:gd name="T10" fmla="*/ 22 w 377"/>
                    <a:gd name="T11" fmla="*/ 116 h 372"/>
                    <a:gd name="T12" fmla="*/ 29 w 377"/>
                    <a:gd name="T13" fmla="*/ 142 h 372"/>
                    <a:gd name="T14" fmla="*/ 22 w 377"/>
                    <a:gd name="T15" fmla="*/ 160 h 372"/>
                    <a:gd name="T16" fmla="*/ 26 w 377"/>
                    <a:gd name="T17" fmla="*/ 175 h 372"/>
                    <a:gd name="T18" fmla="*/ 21 w 377"/>
                    <a:gd name="T19" fmla="*/ 201 h 372"/>
                    <a:gd name="T20" fmla="*/ 32 w 377"/>
                    <a:gd name="T21" fmla="*/ 234 h 372"/>
                    <a:gd name="T22" fmla="*/ 32 w 377"/>
                    <a:gd name="T23" fmla="*/ 253 h 372"/>
                    <a:gd name="T24" fmla="*/ 30 w 377"/>
                    <a:gd name="T25" fmla="*/ 280 h 372"/>
                    <a:gd name="T26" fmla="*/ 27 w 377"/>
                    <a:gd name="T27" fmla="*/ 303 h 372"/>
                    <a:gd name="T28" fmla="*/ 27 w 377"/>
                    <a:gd name="T29" fmla="*/ 318 h 372"/>
                    <a:gd name="T30" fmla="*/ 19 w 377"/>
                    <a:gd name="T31" fmla="*/ 334 h 372"/>
                    <a:gd name="T32" fmla="*/ 33 w 377"/>
                    <a:gd name="T33" fmla="*/ 355 h 372"/>
                    <a:gd name="T34" fmla="*/ 32 w 377"/>
                    <a:gd name="T35" fmla="*/ 371 h 372"/>
                    <a:gd name="T36" fmla="*/ 376 w 377"/>
                    <a:gd name="T37" fmla="*/ 371 h 372"/>
                    <a:gd name="T38" fmla="*/ 376 w 377"/>
                    <a:gd name="T39" fmla="*/ 0 h 372"/>
                    <a:gd name="T40" fmla="*/ 0 w 377"/>
                    <a:gd name="T41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7" h="372">
                      <a:moveTo>
                        <a:pt x="0" y="0"/>
                      </a:moveTo>
                      <a:lnTo>
                        <a:pt x="19" y="20"/>
                      </a:lnTo>
                      <a:lnTo>
                        <a:pt x="27" y="49"/>
                      </a:lnTo>
                      <a:lnTo>
                        <a:pt x="16" y="76"/>
                      </a:lnTo>
                      <a:lnTo>
                        <a:pt x="27" y="100"/>
                      </a:lnTo>
                      <a:lnTo>
                        <a:pt x="22" y="116"/>
                      </a:lnTo>
                      <a:lnTo>
                        <a:pt x="29" y="142"/>
                      </a:lnTo>
                      <a:lnTo>
                        <a:pt x="22" y="160"/>
                      </a:lnTo>
                      <a:lnTo>
                        <a:pt x="26" y="175"/>
                      </a:lnTo>
                      <a:lnTo>
                        <a:pt x="21" y="201"/>
                      </a:lnTo>
                      <a:lnTo>
                        <a:pt x="32" y="234"/>
                      </a:lnTo>
                      <a:lnTo>
                        <a:pt x="32" y="253"/>
                      </a:lnTo>
                      <a:lnTo>
                        <a:pt x="30" y="280"/>
                      </a:lnTo>
                      <a:lnTo>
                        <a:pt x="27" y="303"/>
                      </a:lnTo>
                      <a:lnTo>
                        <a:pt x="27" y="318"/>
                      </a:lnTo>
                      <a:lnTo>
                        <a:pt x="19" y="334"/>
                      </a:lnTo>
                      <a:lnTo>
                        <a:pt x="33" y="355"/>
                      </a:lnTo>
                      <a:lnTo>
                        <a:pt x="32" y="371"/>
                      </a:lnTo>
                      <a:lnTo>
                        <a:pt x="376" y="371"/>
                      </a:ln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5" name="오른쪽 화살표 54"/>
                <p:cNvSpPr/>
                <p:nvPr/>
              </p:nvSpPr>
              <p:spPr bwMode="auto">
                <a:xfrm>
                  <a:off x="-1870167" y="5234501"/>
                  <a:ext cx="1170538" cy="1623499"/>
                </a:xfrm>
                <a:prstGeom prst="rightArrow">
                  <a:avLst>
                    <a:gd name="adj1" fmla="val 50000"/>
                    <a:gd name="adj2" fmla="val 4284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0" rIns="7200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80975" marR="0" indent="-180975" algn="ctr" defTabSz="7620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2" name="십자형 61"/>
            <p:cNvSpPr/>
            <p:nvPr/>
          </p:nvSpPr>
          <p:spPr bwMode="auto">
            <a:xfrm>
              <a:off x="2396210" y="4420552"/>
              <a:ext cx="252000" cy="252000"/>
            </a:xfrm>
            <a:prstGeom prst="plus">
              <a:avLst>
                <a:gd name="adj" fmla="val 3006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421052" y="2038437"/>
              <a:ext cx="4140461" cy="42410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578923" y="2428875"/>
              <a:ext cx="828092" cy="2026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정책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/</a:t>
              </a:r>
            </a:p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표</a:t>
              </a:r>
              <a:r>
                <a:rPr lang="ko-KR" altLang="en-US" sz="1200" dirty="0">
                  <a:latin typeface="맑은 고딕" pitchFamily="50" charset="-127"/>
                  <a:cs typeface="Arial" pitchFamily="34" charset="0"/>
                </a:rPr>
                <a:t>준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6123130" y="1847557"/>
              <a:ext cx="2736304" cy="3960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5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Integrated ‘BI Framework’</a:t>
              </a:r>
              <a:endParaRPr lang="ko-KR" altLang="en-US" sz="15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100358" y="2525840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경영관리의 기준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578923" y="4686300"/>
              <a:ext cx="828092" cy="14669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정보</a:t>
              </a:r>
              <a:endParaRPr lang="en-US" altLang="ko-KR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관</a:t>
              </a:r>
              <a:r>
                <a:rPr lang="ko-KR" altLang="en-US" sz="1200" dirty="0">
                  <a:latin typeface="맑은 고딕" pitchFamily="50" charset="-127"/>
                  <a:cs typeface="Arial" pitchFamily="34" charset="0"/>
                </a:rPr>
                <a:t>리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6100358" y="3150199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공유 및 준수</a:t>
              </a: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100358" y="3774557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지속적 적용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/ </a:t>
              </a: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유지가능</a:t>
              </a:r>
              <a:r>
                <a:rPr lang="ko-KR" altLang="en-US" sz="1200" dirty="0">
                  <a:latin typeface="맑은 고딕" pitchFamily="50" charset="-127"/>
                  <a:cs typeface="Arial" pitchFamily="34" charset="0"/>
                </a:rPr>
                <a:t>성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100358" y="4804012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Data/Fact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에 </a:t>
              </a: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기반한 정보 활용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6100358" y="5429605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latin typeface="맑은 고딕" pitchFamily="50" charset="-127"/>
                  <a:cs typeface="Arial" pitchFamily="34" charset="0"/>
                </a:rPr>
                <a:t>Data</a:t>
              </a: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의 축적 및 의사결정 지원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15011" y="2841329"/>
              <a:ext cx="301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>
                  <a:latin typeface="맑은 고딕" pitchFamily="50" charset="-127"/>
                </a:rPr>
                <a:t>경영관리</a:t>
              </a:r>
              <a:r>
                <a:rPr lang="en-US" altLang="ko-KR" sz="1200" dirty="0">
                  <a:latin typeface="맑은 고딕" pitchFamily="50" charset="-127"/>
                </a:rPr>
                <a:t>/</a:t>
              </a:r>
              <a:r>
                <a:rPr lang="ko-KR" altLang="en-US" sz="1200" dirty="0">
                  <a:latin typeface="맑은 고딕" pitchFamily="50" charset="-127"/>
                </a:rPr>
                <a:t>성과관리의 잣대로 </a:t>
              </a:r>
              <a:r>
                <a:rPr lang="ko-KR" altLang="en-US" sz="1200" dirty="0" smtClean="0">
                  <a:latin typeface="맑은 고딕" pitchFamily="50" charset="-127"/>
                </a:rPr>
                <a:t>활용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10243" y="3468610"/>
              <a:ext cx="3016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>
                  <a:latin typeface="맑은 고딕" pitchFamily="50" charset="-127"/>
                </a:rPr>
                <a:t>업무프로세스</a:t>
              </a:r>
              <a:r>
                <a:rPr lang="en-US" altLang="ko-KR" sz="1200" dirty="0">
                  <a:latin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</a:rPr>
                <a:t>지표산출 기준 등 공유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19763" y="4087537"/>
              <a:ext cx="3006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 smtClean="0">
                  <a:latin typeface="맑은 고딕" pitchFamily="50" charset="-127"/>
                </a:rPr>
                <a:t>지속적 적용으로 강한 실행력 확보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21303" y="5121383"/>
              <a:ext cx="3005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en-US" altLang="ko-KR" sz="1200" dirty="0" smtClean="0">
                  <a:latin typeface="맑은 고딕" pitchFamily="50" charset="-127"/>
                </a:rPr>
                <a:t>Data</a:t>
              </a:r>
              <a:r>
                <a:rPr lang="ko-KR" altLang="en-US" sz="1200" dirty="0" smtClean="0">
                  <a:latin typeface="맑은 고딕" pitchFamily="50" charset="-127"/>
                </a:rPr>
                <a:t>에 근거한 현황파악</a:t>
              </a:r>
              <a:r>
                <a:rPr lang="en-US" altLang="ko-KR" sz="1200" dirty="0" smtClean="0">
                  <a:latin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</a:rPr>
                <a:t>의사결정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16535" y="5737429"/>
              <a:ext cx="3005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 smtClean="0">
                  <a:latin typeface="맑은 고딕" pitchFamily="50" charset="-127"/>
                </a:rPr>
                <a:t>정보활용 기반의 확립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6100358" y="2525840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1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6100358" y="3150199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2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6100358" y="3774557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3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6100358" y="4804012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4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6100358" y="5429605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5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7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8CF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분석 </a:t>
            </a:r>
            <a:r>
              <a:rPr lang="en-US" altLang="ko-KR" sz="1800" dirty="0" smtClean="0">
                <a:latin typeface="맑은 고딕" pitchFamily="50" charset="-127"/>
              </a:rPr>
              <a:t>Approach</a:t>
            </a: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현황 분석 결과</a:t>
            </a:r>
            <a:endParaRPr lang="en-US" altLang="ko-KR" sz="18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54570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atinLnBrk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현황 분석 결과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64503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4592950" y="400508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Approach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접근방법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LG CNS</a:t>
            </a:r>
            <a:r>
              <a:rPr lang="ko-KR" altLang="en-US" sz="1600" kern="0" dirty="0" smtClean="0">
                <a:latin typeface="맑은 고딕" pitchFamily="50" charset="-127"/>
              </a:rPr>
              <a:t>의 진단 </a:t>
            </a:r>
            <a:r>
              <a:rPr lang="en-US" altLang="ko-KR" sz="1600" kern="0" dirty="0" smtClean="0">
                <a:latin typeface="맑은 고딕" pitchFamily="50" charset="-127"/>
              </a:rPr>
              <a:t>Framework</a:t>
            </a:r>
            <a:r>
              <a:rPr lang="ko-KR" altLang="en-US" sz="1600" kern="0" dirty="0" smtClean="0">
                <a:latin typeface="맑은 고딕" pitchFamily="50" charset="-127"/>
              </a:rPr>
              <a:t>을 사용하여 루셈</a:t>
            </a:r>
            <a:r>
              <a:rPr lang="en-US" altLang="ko-KR" sz="1600" kern="0" dirty="0" smtClean="0">
                <a:latin typeface="맑은 고딕" pitchFamily="50" charset="-127"/>
              </a:rPr>
              <a:t> </a:t>
            </a:r>
            <a:r>
              <a:rPr lang="ko-KR" altLang="en-US" sz="1600" kern="0" dirty="0" smtClean="0">
                <a:latin typeface="맑은 고딕" pitchFamily="50" charset="-127"/>
              </a:rPr>
              <a:t>정보화 현황 분석 및 방향성 수립단계를 수행하였음  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344488" y="1664278"/>
            <a:ext cx="3060000" cy="252512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접근방법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3" name="오각형 32"/>
          <p:cNvSpPr/>
          <p:nvPr/>
        </p:nvSpPr>
        <p:spPr bwMode="auto">
          <a:xfrm>
            <a:off x="2705505" y="2493749"/>
            <a:ext cx="3183626" cy="508327"/>
          </a:xfrm>
          <a:prstGeom prst="homePlate">
            <a:avLst>
              <a:gd name="adj" fmla="val 26526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indent="-82550">
              <a:defRPr/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</a:rPr>
              <a:t>전사 전략 실행 측면의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</a:rPr>
              <a:t> 방향성 검토 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2705505" y="4005080"/>
            <a:ext cx="3183626" cy="861509"/>
          </a:xfrm>
          <a:prstGeom prst="homePlate">
            <a:avLst>
              <a:gd name="adj" fmla="val 19675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정보획득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저장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통합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활용 관점의 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 관련 업무 현황 진단</a:t>
            </a:r>
          </a:p>
        </p:txBody>
      </p:sp>
      <p:grpSp>
        <p:nvGrpSpPr>
          <p:cNvPr id="3" name="그룹 59"/>
          <p:cNvGrpSpPr/>
          <p:nvPr/>
        </p:nvGrpSpPr>
        <p:grpSpPr>
          <a:xfrm>
            <a:off x="496045" y="3002076"/>
            <a:ext cx="2008615" cy="2947274"/>
            <a:chOff x="371118" y="2217320"/>
            <a:chExt cx="2070355" cy="3241114"/>
          </a:xfrm>
        </p:grpSpPr>
        <p:sp>
          <p:nvSpPr>
            <p:cNvPr id="38" name="Rectangle 110"/>
            <p:cNvSpPr>
              <a:spLocks noChangeArrowheads="1"/>
            </p:cNvSpPr>
            <p:nvPr/>
          </p:nvSpPr>
          <p:spPr bwMode="auto">
            <a:xfrm>
              <a:off x="371118" y="3052682"/>
              <a:ext cx="2063086" cy="775990"/>
            </a:xfrm>
            <a:prstGeom prst="rect">
              <a:avLst/>
            </a:prstGeom>
            <a:solidFill>
              <a:srgbClr val="080808">
                <a:lumMod val="10000"/>
                <a:lumOff val="9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비즈니스 성과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39" name="AutoShape 109"/>
            <p:cNvSpPr>
              <a:spLocks noChangeArrowheads="1"/>
            </p:cNvSpPr>
            <p:nvPr/>
          </p:nvSpPr>
          <p:spPr bwMode="auto">
            <a:xfrm>
              <a:off x="374493" y="2217320"/>
              <a:ext cx="2066979" cy="775990"/>
            </a:xfrm>
            <a:prstGeom prst="triangle">
              <a:avLst>
                <a:gd name="adj" fmla="val 50000"/>
              </a:avLst>
            </a:prstGeom>
            <a:solidFill>
              <a:srgbClr val="000000">
                <a:lumMod val="65000"/>
                <a:lumOff val="3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</a:rPr>
                <a:t>전략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SimSun" pitchFamily="2" charset="-122"/>
              </a:endParaRPr>
            </a:p>
          </p:txBody>
        </p:sp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>
              <a:off x="374494" y="3867562"/>
              <a:ext cx="2066979" cy="775990"/>
            </a:xfrm>
            <a:prstGeom prst="rect">
              <a:avLst/>
            </a:prstGeom>
            <a:solidFill>
              <a:srgbClr val="080808">
                <a:lumMod val="10000"/>
                <a:lumOff val="9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ko-KR" altLang="en-US" sz="1600" kern="0" dirty="0" smtClean="0">
                  <a:solidFill>
                    <a:sysClr val="windowText" lastClr="000000"/>
                  </a:solidFill>
                  <a:latin typeface="맑은 고딕" pitchFamily="50" charset="-127"/>
                </a:rPr>
                <a:t>프로세스</a:t>
              </a:r>
            </a:p>
          </p:txBody>
        </p:sp>
        <p:sp>
          <p:nvSpPr>
            <p:cNvPr id="41" name="Rectangle 111"/>
            <p:cNvSpPr>
              <a:spLocks noChangeArrowheads="1"/>
            </p:cNvSpPr>
            <p:nvPr/>
          </p:nvSpPr>
          <p:spPr bwMode="auto">
            <a:xfrm>
              <a:off x="374492" y="4682442"/>
              <a:ext cx="2066980" cy="775992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시스템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42" name="오각형 41"/>
          <p:cNvSpPr/>
          <p:nvPr/>
        </p:nvSpPr>
        <p:spPr bwMode="auto">
          <a:xfrm>
            <a:off x="2705562" y="4941210"/>
            <a:ext cx="3183569" cy="792109"/>
          </a:xfrm>
          <a:prstGeom prst="homePlate">
            <a:avLst>
              <a:gd name="adj" fmla="val 18701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경영활동 정보의 정보 시스템 내 관리 범위 및 관리 정도</a:t>
            </a:r>
          </a:p>
        </p:txBody>
      </p:sp>
      <p:cxnSp>
        <p:nvCxnSpPr>
          <p:cNvPr id="45" name="직선 연결선 44"/>
          <p:cNvCxnSpPr>
            <a:stCxn id="34" idx="1"/>
            <a:endCxn id="40" idx="3"/>
          </p:cNvCxnSpPr>
          <p:nvPr/>
        </p:nvCxnSpPr>
        <p:spPr bwMode="auto">
          <a:xfrm flipH="1">
            <a:off x="2504660" y="4435835"/>
            <a:ext cx="200845" cy="419692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직선 연결선 45"/>
          <p:cNvCxnSpPr>
            <a:stCxn id="41" idx="3"/>
          </p:cNvCxnSpPr>
          <p:nvPr/>
        </p:nvCxnSpPr>
        <p:spPr bwMode="auto">
          <a:xfrm flipV="1">
            <a:off x="2504659" y="5243710"/>
            <a:ext cx="216031" cy="352820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1" name="오각형 50"/>
          <p:cNvSpPr/>
          <p:nvPr/>
        </p:nvSpPr>
        <p:spPr bwMode="auto">
          <a:xfrm>
            <a:off x="2705505" y="3068950"/>
            <a:ext cx="3183626" cy="857664"/>
          </a:xfrm>
          <a:prstGeom prst="homePlate">
            <a:avLst>
              <a:gd name="adj" fmla="val 20006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비전 및 경영목표 달성을 위한 비즈니스 방향성 및 전략 검토</a:t>
            </a:r>
          </a:p>
        </p:txBody>
      </p:sp>
      <p:cxnSp>
        <p:nvCxnSpPr>
          <p:cNvPr id="52" name="직선 연결선 51"/>
          <p:cNvCxnSpPr>
            <a:stCxn id="38" idx="3"/>
            <a:endCxn id="51" idx="1"/>
          </p:cNvCxnSpPr>
          <p:nvPr/>
        </p:nvCxnSpPr>
        <p:spPr bwMode="auto">
          <a:xfrm flipV="1">
            <a:off x="2497608" y="3497782"/>
            <a:ext cx="207897" cy="616742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71" name="오각형 70"/>
          <p:cNvSpPr/>
          <p:nvPr/>
        </p:nvSpPr>
        <p:spPr>
          <a:xfrm>
            <a:off x="351274" y="2327564"/>
            <a:ext cx="6002025" cy="3969563"/>
          </a:xfrm>
          <a:prstGeom prst="homePlate">
            <a:avLst>
              <a:gd name="adj" fmla="val 7978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08914" y="3690057"/>
            <a:ext cx="888356" cy="117914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비즈니스 관점의 현황분석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1274" y="1988800"/>
            <a:ext cx="5681876" cy="3387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현황 분석 단계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04410" y="2493749"/>
            <a:ext cx="1692304" cy="4553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LG CNS BI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진단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Framework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오각형 75"/>
          <p:cNvSpPr/>
          <p:nvPr/>
        </p:nvSpPr>
        <p:spPr bwMode="auto">
          <a:xfrm>
            <a:off x="2720690" y="5805331"/>
            <a:ext cx="3183569" cy="417340"/>
          </a:xfrm>
          <a:prstGeom prst="homePlate">
            <a:avLst>
              <a:gd name="adj" fmla="val 18701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선진 사례 분석</a:t>
            </a:r>
          </a:p>
        </p:txBody>
      </p:sp>
      <p:cxnSp>
        <p:nvCxnSpPr>
          <p:cNvPr id="77" name="직선 연결선 76"/>
          <p:cNvCxnSpPr>
            <a:stCxn id="39" idx="5"/>
            <a:endCxn id="33" idx="1"/>
          </p:cNvCxnSpPr>
          <p:nvPr/>
        </p:nvCxnSpPr>
        <p:spPr bwMode="auto">
          <a:xfrm flipV="1">
            <a:off x="2003324" y="2747913"/>
            <a:ext cx="702181" cy="606983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83" name="직사각형 82"/>
          <p:cNvSpPr/>
          <p:nvPr/>
        </p:nvSpPr>
        <p:spPr>
          <a:xfrm>
            <a:off x="7065062" y="1971818"/>
            <a:ext cx="2579681" cy="3387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방향성 수립 단계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065062" y="2327564"/>
            <a:ext cx="2579001" cy="39695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오각형 84"/>
          <p:cNvSpPr/>
          <p:nvPr/>
        </p:nvSpPr>
        <p:spPr>
          <a:xfrm rot="5400000">
            <a:off x="7887474" y="1863595"/>
            <a:ext cx="972000" cy="2232310"/>
          </a:xfrm>
          <a:prstGeom prst="homePlate">
            <a:avLst>
              <a:gd name="adj" fmla="val 1690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57319" y="2507527"/>
            <a:ext cx="2232311" cy="8494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이슈 및 시사점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ko-KR" altLang="en-US" b="0" dirty="0" err="1" smtClean="0">
                <a:latin typeface="맑은 고딕" pitchFamily="50" charset="-127"/>
              </a:rPr>
              <a:t>루셈</a:t>
            </a:r>
            <a:r>
              <a:rPr lang="en-US" altLang="ko-KR" b="0" dirty="0" smtClean="0">
                <a:latin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</a:rPr>
              <a:t>정보화 역량 분석 결과를 바탕으로 </a:t>
            </a:r>
            <a:r>
              <a:rPr lang="en-US" altLang="ko-KR" b="0" dirty="0" smtClean="0">
                <a:latin typeface="맑은 고딕" pitchFamily="50" charset="-127"/>
              </a:rPr>
              <a:t>BI</a:t>
            </a:r>
            <a:r>
              <a:rPr lang="ko-KR" altLang="en-US" b="0" dirty="0" smtClean="0">
                <a:latin typeface="맑은 고딕" pitchFamily="50" charset="-127"/>
              </a:rPr>
              <a:t> 이슈 및 시사점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87" name="오각형 86"/>
          <p:cNvSpPr/>
          <p:nvPr/>
        </p:nvSpPr>
        <p:spPr>
          <a:xfrm rot="5400000">
            <a:off x="7887475" y="2906995"/>
            <a:ext cx="972000" cy="2232310"/>
          </a:xfrm>
          <a:prstGeom prst="homePlate">
            <a:avLst>
              <a:gd name="adj" fmla="val 1690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57320" y="3550927"/>
            <a:ext cx="2232311" cy="8494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요구사항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ko-KR" altLang="en-US" b="0" dirty="0" smtClean="0">
                <a:latin typeface="맑은 고딕" pitchFamily="50" charset="-127"/>
              </a:rPr>
              <a:t>이슈 및 시사점으로부터 도출된 내용을 기반으로 요구사항을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89" name="오각형 88"/>
          <p:cNvSpPr/>
          <p:nvPr/>
        </p:nvSpPr>
        <p:spPr>
          <a:xfrm rot="5400000">
            <a:off x="7962418" y="3876062"/>
            <a:ext cx="822113" cy="2232310"/>
          </a:xfrm>
          <a:prstGeom prst="homePlate">
            <a:avLst>
              <a:gd name="adj" fmla="val 1690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57320" y="4594937"/>
            <a:ext cx="2232311" cy="6647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</a:rPr>
              <a:t>BI</a:t>
            </a:r>
            <a:r>
              <a:rPr lang="ko-KR" altLang="en-US" dirty="0" smtClean="0">
                <a:latin typeface="맑은 고딕" pitchFamily="50" charset="-127"/>
              </a:rPr>
              <a:t> 방향성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en-US" altLang="ko-KR" b="0" dirty="0" smtClean="0">
                <a:latin typeface="맑은 고딕" pitchFamily="50" charset="-127"/>
              </a:rPr>
              <a:t>BI</a:t>
            </a:r>
            <a:r>
              <a:rPr lang="ko-KR" altLang="en-US" b="0" dirty="0" smtClean="0">
                <a:latin typeface="맑은 고딕" pitchFamily="50" charset="-127"/>
              </a:rPr>
              <a:t>에 요구되는 방향성 및 핵심역량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91" name="오각형 90"/>
          <p:cNvSpPr/>
          <p:nvPr/>
        </p:nvSpPr>
        <p:spPr>
          <a:xfrm rot="5400000">
            <a:off x="8023596" y="4721013"/>
            <a:ext cx="699760" cy="2232310"/>
          </a:xfrm>
          <a:prstGeom prst="homePlate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321" y="5501063"/>
            <a:ext cx="2232311" cy="6647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</a:rPr>
              <a:t>BI</a:t>
            </a:r>
            <a:r>
              <a:rPr lang="ko-KR" altLang="en-US" dirty="0" smtClean="0">
                <a:latin typeface="맑은 고딕" pitchFamily="50" charset="-127"/>
              </a:rPr>
              <a:t> 과제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en-US" altLang="ko-KR" b="0" dirty="0" smtClean="0">
                <a:latin typeface="맑은 고딕" pitchFamily="50" charset="-127"/>
              </a:rPr>
              <a:t>BI</a:t>
            </a:r>
            <a:r>
              <a:rPr lang="ko-KR" altLang="en-US" b="0" dirty="0" smtClean="0">
                <a:latin typeface="맑은 고딕" pitchFamily="50" charset="-127"/>
              </a:rPr>
              <a:t> 방향성을 기반으로 한 구축 과제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6/23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현황 분석 결과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>
              <a:buAutoNum type="arabicParenBoth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임직원 인터뷰 결과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현황 분석 단계에서 진행된 임직원 인터뷰 결과는 전략적 의사결정 지원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정보의 </a:t>
            </a:r>
            <a:r>
              <a:rPr lang="ko-KR" altLang="en-US" sz="1600" kern="0" dirty="0" err="1" smtClean="0">
                <a:latin typeface="맑은 고딕" pitchFamily="50" charset="-127"/>
              </a:rPr>
              <a:t>활용성</a:t>
            </a:r>
            <a:r>
              <a:rPr lang="ko-KR" altLang="en-US" sz="1600" kern="0" dirty="0" smtClean="0">
                <a:latin typeface="맑은 고딕" pitchFamily="50" charset="-127"/>
              </a:rPr>
              <a:t> 증대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정보의 정확성 확보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업무의 효율성 증대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변화관리의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가지로 요약됨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32657" y="1655144"/>
            <a:ext cx="2160000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구분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3080740" y="1655088"/>
            <a:ext cx="6192000" cy="261702"/>
            <a:chOff x="344488" y="1412776"/>
            <a:chExt cx="3060000" cy="252512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시사점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7/23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27" name="Rectangle 1235"/>
          <p:cNvSpPr>
            <a:spLocks noChangeArrowheads="1"/>
          </p:cNvSpPr>
          <p:nvPr/>
        </p:nvSpPr>
        <p:spPr bwMode="auto">
          <a:xfrm>
            <a:off x="632400" y="4847457"/>
            <a:ext cx="2160128" cy="6855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업무 효율성 증대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9" name="Rectangle 1235"/>
          <p:cNvSpPr>
            <a:spLocks noChangeArrowheads="1"/>
          </p:cNvSpPr>
          <p:nvPr/>
        </p:nvSpPr>
        <p:spPr bwMode="auto">
          <a:xfrm>
            <a:off x="632400" y="5623874"/>
            <a:ext cx="2160128" cy="6855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변화관리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0" name="Rectangle 1235"/>
          <p:cNvSpPr>
            <a:spLocks noChangeArrowheads="1"/>
          </p:cNvSpPr>
          <p:nvPr/>
        </p:nvSpPr>
        <p:spPr bwMode="auto">
          <a:xfrm>
            <a:off x="632400" y="1988800"/>
            <a:ext cx="2160128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전략적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의사결정 지원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70328" y="4847457"/>
            <a:ext cx="6192860" cy="68552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수작업 리포트의 자동화가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 정보의 접근이 용이해야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80741" y="5623874"/>
            <a:ext cx="6192860" cy="68552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완료 후 변화관리가 강화되어야 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매뉴얼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교육체계 등의 관리 방안이 마련되어야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0741" y="1988800"/>
            <a:ext cx="6192860" cy="79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전략과 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Align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지표 체계 재점검이 필요함 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결과지표의 원인지표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과정지표 등을 포함한 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Insight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확보가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조기 경보를 중심으로 한 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지원 체계 수립이 필요함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1235"/>
          <p:cNvSpPr>
            <a:spLocks noChangeArrowheads="1"/>
          </p:cNvSpPr>
          <p:nvPr/>
        </p:nvSpPr>
        <p:spPr bwMode="auto">
          <a:xfrm>
            <a:off x="632529" y="3806337"/>
            <a:ext cx="2160128" cy="9502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정보의 정확성 확보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80741" y="3806337"/>
            <a:ext cx="6192860" cy="9502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제공되는 모든 리포트 정보에 일관성이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산출 기준에 대한 정확한 설명의 제시가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항목별 갱신주기에 따른 정보의 최신성이 유지되어야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1235"/>
          <p:cNvSpPr>
            <a:spLocks noChangeArrowheads="1"/>
          </p:cNvSpPr>
          <p:nvPr/>
        </p:nvSpPr>
        <p:spPr bwMode="auto">
          <a:xfrm>
            <a:off x="632400" y="2853040"/>
            <a:ext cx="2160128" cy="86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정보의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85725" indent="-85725" algn="ctr" eaLnBrk="0" hangingPunct="0">
              <a:buNone/>
              <a:defRPr/>
            </a:pPr>
            <a:r>
              <a:rPr lang="ko-KR" altLang="en-US" sz="1400" dirty="0" err="1" smtClean="0">
                <a:latin typeface="맑은 고딕" pitchFamily="50" charset="-127"/>
              </a:rPr>
              <a:t>활용성</a:t>
            </a:r>
            <a:r>
              <a:rPr lang="ko-KR" altLang="en-US" sz="1400" dirty="0" smtClean="0">
                <a:latin typeface="맑은 고딕" pitchFamily="50" charset="-127"/>
              </a:rPr>
              <a:t> 증대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80612" y="2853040"/>
            <a:ext cx="6192860" cy="86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적시성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있는 정보의 활용이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목적에 적합하고 쉽게 활용할 수 있는 시스템이 되어야 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팀 단위의 필요 정보를 제공하고 그래프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차트를 활용하여 가시성을 높여야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현황 분석 결과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관점별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현황 분석 결과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비즈니스 성과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프로세스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시스템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선진 사례 분석의 영역으로 진행된 </a:t>
            </a:r>
            <a:r>
              <a:rPr lang="ko-KR" altLang="en-US" sz="1600" kern="0" dirty="0" err="1" smtClean="0">
                <a:latin typeface="맑은 고딕" pitchFamily="50" charset="-127"/>
              </a:rPr>
              <a:t>현형</a:t>
            </a:r>
            <a:r>
              <a:rPr lang="ko-KR" altLang="en-US" sz="1600" kern="0" dirty="0" smtClean="0">
                <a:latin typeface="맑은 고딕" pitchFamily="50" charset="-127"/>
              </a:rPr>
              <a:t> 분석 결과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개의 </a:t>
            </a:r>
            <a:r>
              <a:rPr lang="ko-KR" altLang="en-US" sz="1600" kern="0" dirty="0" err="1" smtClean="0">
                <a:latin typeface="맑은 고딕" pitchFamily="50" charset="-127"/>
              </a:rPr>
              <a:t>루셈</a:t>
            </a:r>
            <a:r>
              <a:rPr lang="ko-KR" altLang="en-US" sz="1600" kern="0" dirty="0" smtClean="0">
                <a:latin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방향성이 도출되었음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272350" y="1655143"/>
            <a:ext cx="1836000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분석관점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2288630" y="1655087"/>
            <a:ext cx="4824000" cy="261702"/>
            <a:chOff x="344488" y="1412776"/>
            <a:chExt cx="3060000" cy="252512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주요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시사점 및 요구사항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32900" y="647985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8/23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grpSp>
        <p:nvGrpSpPr>
          <p:cNvPr id="4" name="그룹 46"/>
          <p:cNvGrpSpPr/>
          <p:nvPr/>
        </p:nvGrpSpPr>
        <p:grpSpPr>
          <a:xfrm>
            <a:off x="7473700" y="1655088"/>
            <a:ext cx="2160000" cy="261702"/>
            <a:chOff x="344488" y="1412776"/>
            <a:chExt cx="3060000" cy="252512"/>
          </a:xfrm>
        </p:grpSpPr>
        <p:sp>
          <p:nvSpPr>
            <p:cNvPr id="2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2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9" name="Rectangle 1235"/>
          <p:cNvSpPr>
            <a:spLocks noChangeArrowheads="1"/>
          </p:cNvSpPr>
          <p:nvPr/>
        </p:nvSpPr>
        <p:spPr bwMode="auto">
          <a:xfrm>
            <a:off x="272479" y="2060810"/>
            <a:ext cx="1764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전략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7" name="Rectangle 1235"/>
          <p:cNvSpPr>
            <a:spLocks noChangeArrowheads="1"/>
          </p:cNvSpPr>
          <p:nvPr/>
        </p:nvSpPr>
        <p:spPr bwMode="auto">
          <a:xfrm>
            <a:off x="272350" y="2868746"/>
            <a:ext cx="1764000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비즈니스 성과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9" name="Rectangle 1235"/>
          <p:cNvSpPr>
            <a:spLocks noChangeArrowheads="1"/>
          </p:cNvSpPr>
          <p:nvPr/>
        </p:nvSpPr>
        <p:spPr bwMode="auto">
          <a:xfrm>
            <a:off x="272350" y="3928682"/>
            <a:ext cx="1764000" cy="7653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프로세스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0" name="Rectangle 1235"/>
          <p:cNvSpPr>
            <a:spLocks noChangeArrowheads="1"/>
          </p:cNvSpPr>
          <p:nvPr/>
        </p:nvSpPr>
        <p:spPr bwMode="auto">
          <a:xfrm>
            <a:off x="272350" y="4781965"/>
            <a:ext cx="1764000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시스템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630" y="2060810"/>
            <a:ext cx="4835083" cy="720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전략과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Align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성과 관리 체계 마련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직관적인 경영실적 및 추이 정보 제공을 통한 경영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Visibility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및 제품 분석 역량 강화를 통한 경쟁력 확보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278217" y="2868746"/>
            <a:ext cx="4835083" cy="972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관리손익 분석기능 강화를 위한 원가관리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수익성 분석 모델 재정비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계층의 정립에 따른 관리손익 보고서 활용체계 마련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결산 단축 및 운영프로세스의 효율화 기반 관리손익정보의  신속성 강화</a:t>
            </a:r>
            <a:endParaRPr lang="ko-KR" altLang="en-US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630" y="3928682"/>
            <a:ext cx="4835083" cy="76534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포탈을 통한 업무별 분산관리 리포트 통합 제공</a:t>
            </a:r>
            <a:endParaRPr kumimoji="0" lang="en-US" altLang="ko-KR" b="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업무별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b="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목적별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지원을 통한 역량 고도화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현업의 분석 활용 극대화 지원</a:t>
            </a:r>
            <a:endParaRPr lang="ko-KR" altLang="en-US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88630" y="4781965"/>
            <a:ext cx="4835083" cy="828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 정보 일관성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신뢰성 확보를 위한 산출 규칙 표준화 및 공유 체계 구축</a:t>
            </a:r>
          </a:p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정합성 있는 데이터를 기반으로 다양한 분석정보를 적시에 제공하기 위한 시스템 구축</a:t>
            </a:r>
          </a:p>
        </p:txBody>
      </p:sp>
      <p:sp>
        <p:nvSpPr>
          <p:cNvPr id="21" name="Rectangle 1235"/>
          <p:cNvSpPr>
            <a:spLocks noChangeArrowheads="1"/>
          </p:cNvSpPr>
          <p:nvPr/>
        </p:nvSpPr>
        <p:spPr bwMode="auto">
          <a:xfrm>
            <a:off x="272350" y="5697900"/>
            <a:ext cx="1764000" cy="6115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선진 사례 분석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88630" y="5697900"/>
            <a:ext cx="4835083" cy="611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 체계 강화 사례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BI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구축 및 활용 사례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473222" y="2527005"/>
            <a:ext cx="2160429" cy="3350335"/>
            <a:chOff x="7473222" y="2060810"/>
            <a:chExt cx="2160429" cy="3350335"/>
          </a:xfrm>
        </p:grpSpPr>
        <p:sp>
          <p:nvSpPr>
            <p:cNvPr id="34" name="Rectangle 1235"/>
            <p:cNvSpPr>
              <a:spLocks noChangeArrowheads="1"/>
            </p:cNvSpPr>
            <p:nvPr/>
          </p:nvSpPr>
          <p:spPr bwMode="auto">
            <a:xfrm>
              <a:off x="7473351" y="2060810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의사결정 지원 강화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35" name="Rectangle 1235"/>
            <p:cNvSpPr>
              <a:spLocks noChangeArrowheads="1"/>
            </p:cNvSpPr>
            <p:nvPr/>
          </p:nvSpPr>
          <p:spPr bwMode="auto">
            <a:xfrm>
              <a:off x="7473222" y="2922473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</a:t>
              </a:r>
              <a:r>
                <a:rPr lang="ko-KR" altLang="en-US" sz="1400" dirty="0" err="1" smtClean="0">
                  <a:latin typeface="맑은 고딕" pitchFamily="50" charset="-127"/>
                </a:rPr>
                <a:t>활용성</a:t>
              </a:r>
              <a:r>
                <a:rPr lang="ko-KR" altLang="en-US" sz="1400" dirty="0" smtClean="0">
                  <a:latin typeface="맑은 고딕" pitchFamily="50" charset="-127"/>
                </a:rPr>
                <a:t> 강화</a:t>
              </a:r>
            </a:p>
          </p:txBody>
        </p:sp>
        <p:sp>
          <p:nvSpPr>
            <p:cNvPr id="38" name="Rectangle 1235"/>
            <p:cNvSpPr>
              <a:spLocks noChangeArrowheads="1"/>
            </p:cNvSpPr>
            <p:nvPr/>
          </p:nvSpPr>
          <p:spPr bwMode="auto">
            <a:xfrm>
              <a:off x="7473222" y="3784135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분석 체계 고도화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41" name="Rectangle 1235"/>
            <p:cNvSpPr>
              <a:spLocks noChangeArrowheads="1"/>
            </p:cNvSpPr>
            <p:nvPr/>
          </p:nvSpPr>
          <p:spPr bwMode="auto">
            <a:xfrm>
              <a:off x="7473222" y="4645798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정보의 통합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73700" y="2060810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73350" y="2922473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73700" y="3784135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73350" y="4645798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>
            <a:off x="2083476" y="2808614"/>
            <a:ext cx="50042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109020" y="3861060"/>
            <a:ext cx="50042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109020" y="4723355"/>
            <a:ext cx="5003610" cy="18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072600" y="5661309"/>
            <a:ext cx="5051113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3" idx="3"/>
            <a:endCxn id="34" idx="1"/>
          </p:cNvCxnSpPr>
          <p:nvPr/>
        </p:nvCxnSpPr>
        <p:spPr>
          <a:xfrm>
            <a:off x="7123713" y="2420810"/>
            <a:ext cx="349638" cy="4888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6" idx="3"/>
            <a:endCxn id="34" idx="1"/>
          </p:cNvCxnSpPr>
          <p:nvPr/>
        </p:nvCxnSpPr>
        <p:spPr>
          <a:xfrm flipV="1">
            <a:off x="7113300" y="2909679"/>
            <a:ext cx="360051" cy="4450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9" idx="3"/>
            <a:endCxn id="35" idx="1"/>
          </p:cNvCxnSpPr>
          <p:nvPr/>
        </p:nvCxnSpPr>
        <p:spPr>
          <a:xfrm flipV="1">
            <a:off x="7123713" y="3771342"/>
            <a:ext cx="349509" cy="5400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3"/>
            <a:endCxn id="38" idx="1"/>
          </p:cNvCxnSpPr>
          <p:nvPr/>
        </p:nvCxnSpPr>
        <p:spPr>
          <a:xfrm>
            <a:off x="7123713" y="4311356"/>
            <a:ext cx="349509" cy="3216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0" idx="3"/>
            <a:endCxn id="41" idx="1"/>
          </p:cNvCxnSpPr>
          <p:nvPr/>
        </p:nvCxnSpPr>
        <p:spPr>
          <a:xfrm>
            <a:off x="7123713" y="5195965"/>
            <a:ext cx="349509" cy="2987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3"/>
            <a:endCxn id="35" idx="1"/>
          </p:cNvCxnSpPr>
          <p:nvPr/>
        </p:nvCxnSpPr>
        <p:spPr>
          <a:xfrm flipV="1">
            <a:off x="7123713" y="3771342"/>
            <a:ext cx="349509" cy="14246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111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8CF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방향성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구축과제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시스템 구현 방안</a:t>
            </a:r>
            <a:endParaRPr lang="en-US" altLang="ko-KR" sz="16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48246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Ⅲ. BI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방향성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63550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4592950" y="400508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8" name="Line 95"/>
          <p:cNvSpPr>
            <a:spLocks noChangeShapeType="1"/>
          </p:cNvSpPr>
          <p:nvPr/>
        </p:nvSpPr>
        <p:spPr bwMode="auto">
          <a:xfrm flipV="1">
            <a:off x="4592950" y="442761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도출된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개의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방향성에 대한 세부 설명은 다음과 같음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32527" y="1655144"/>
            <a:ext cx="1872725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2792700" y="1655088"/>
            <a:ext cx="6480000" cy="261702"/>
            <a:chOff x="344488" y="1412776"/>
            <a:chExt cx="3060000" cy="252512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방향성 상세 설명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9/23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62" name="텍스트 개체 틀 36"/>
          <p:cNvSpPr>
            <a:spLocks noGrp="1"/>
          </p:cNvSpPr>
          <p:nvPr>
            <p:ph type="body" sz="quarter" idx="12"/>
          </p:nvPr>
        </p:nvSpPr>
        <p:spPr>
          <a:xfrm>
            <a:off x="6285148" y="44537"/>
            <a:ext cx="3359595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235"/>
          <p:cNvSpPr>
            <a:spLocks noChangeArrowheads="1"/>
          </p:cNvSpPr>
          <p:nvPr/>
        </p:nvSpPr>
        <p:spPr bwMode="auto">
          <a:xfrm>
            <a:off x="632529" y="1988800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의사결정 지원 강화</a:t>
            </a:r>
            <a:endParaRPr lang="en-US" altLang="ko-KR" sz="1400" dirty="0" smtClean="0">
              <a:latin typeface="맑은 고딕" pitchFamily="50" charset="-127"/>
            </a:endParaRPr>
          </a:p>
        </p:txBody>
      </p:sp>
      <p:sp>
        <p:nvSpPr>
          <p:cNvPr id="21" name="Rectangle 1235"/>
          <p:cNvSpPr>
            <a:spLocks noChangeArrowheads="1"/>
          </p:cNvSpPr>
          <p:nvPr/>
        </p:nvSpPr>
        <p:spPr bwMode="auto">
          <a:xfrm>
            <a:off x="632400" y="3100002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 </a:t>
            </a:r>
            <a:r>
              <a:rPr lang="ko-KR" altLang="en-US" sz="1400" dirty="0" err="1" smtClean="0">
                <a:latin typeface="맑은 고딕" pitchFamily="50" charset="-127"/>
              </a:rPr>
              <a:t>활용성</a:t>
            </a:r>
            <a:r>
              <a:rPr lang="ko-KR" altLang="en-US" sz="1400" dirty="0" smtClean="0">
                <a:latin typeface="맑은 고딕" pitchFamily="50" charset="-127"/>
              </a:rPr>
              <a:t> 강화</a:t>
            </a:r>
          </a:p>
        </p:txBody>
      </p:sp>
      <p:sp>
        <p:nvSpPr>
          <p:cNvPr id="24" name="Rectangle 1235"/>
          <p:cNvSpPr>
            <a:spLocks noChangeArrowheads="1"/>
          </p:cNvSpPr>
          <p:nvPr/>
        </p:nvSpPr>
        <p:spPr bwMode="auto">
          <a:xfrm>
            <a:off x="632400" y="4211204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 분석 체계 고도화</a:t>
            </a:r>
            <a:endParaRPr lang="en-US" altLang="ko-KR" sz="1400" dirty="0" smtClean="0">
              <a:latin typeface="맑은 고딕" pitchFamily="50" charset="-127"/>
            </a:endParaRPr>
          </a:p>
        </p:txBody>
      </p:sp>
      <p:sp>
        <p:nvSpPr>
          <p:cNvPr id="25" name="Rectangle 1235"/>
          <p:cNvSpPr>
            <a:spLocks noChangeArrowheads="1"/>
          </p:cNvSpPr>
          <p:nvPr/>
        </p:nvSpPr>
        <p:spPr bwMode="auto">
          <a:xfrm>
            <a:off x="632400" y="5322406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정보의 통합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781824" y="2079330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고도화된 경영성과 결과 및 업무별 필요 정보를 임원에게 적시에 제공하며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결과에 대한 다양한 관점의 분석을 통한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Insight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확보를 제공해야 함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792700" y="3019460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82724" y="3165691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전사의 정보성 업무를 통합 제공 및 관리함으로써 전 임직원이 목적에 따라 전사적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Single View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관점으로 정보를 획득하고 분석하여 업무에 활용함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2793600" y="4105821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782724" y="4252052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비즈니스의 변경에 따른 정보의 영역 및 분석 범위의 변경을 반영할 수 있는 유연한 분석 구조를 수립하고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영역간 연계분석을 유연하게 제공해야 함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2793600" y="5192182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792700" y="5338413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통합 범위를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기간계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전체로 점차 확장하고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저장된 데이터를 일관되고 유연하게 제공하는 정보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HUB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구축해야 함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803576" y="6278542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/>
          <p:cNvSpPr/>
          <p:nvPr/>
        </p:nvSpPr>
        <p:spPr>
          <a:xfrm>
            <a:off x="6753250" y="1988800"/>
            <a:ext cx="2879700" cy="2923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969281" y="3948241"/>
            <a:ext cx="2077876" cy="536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전략적 전사 관리 시스템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방향성을 기반으로 </a:t>
            </a:r>
            <a:r>
              <a:rPr lang="en-US" altLang="ko-KR" sz="1600" kern="0" dirty="0" smtClean="0">
                <a:latin typeface="맑은 고딕" pitchFamily="50" charset="-127"/>
              </a:rPr>
              <a:t>4</a:t>
            </a:r>
            <a:r>
              <a:rPr lang="ko-KR" altLang="en-US" sz="1600" kern="0" dirty="0" smtClean="0">
                <a:latin typeface="맑은 고딕" pitchFamily="50" charset="-127"/>
              </a:rPr>
              <a:t>대 전략과제를 정의하였으며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실제로 구현하기 위해 과제간 연관성과 추진 효율성을 고려하여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개의 구축과제로 분류함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272478" y="1655144"/>
            <a:ext cx="1836000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10/23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2350" y="1988800"/>
            <a:ext cx="936130" cy="4292257"/>
            <a:chOff x="272350" y="1988800"/>
            <a:chExt cx="1080150" cy="3436719"/>
          </a:xfrm>
          <a:solidFill>
            <a:schemeClr val="bg1">
              <a:lumMod val="85000"/>
            </a:schemeClr>
          </a:solidFill>
        </p:grpSpPr>
        <p:sp>
          <p:nvSpPr>
            <p:cNvPr id="20" name="Rectangle 1235"/>
            <p:cNvSpPr>
              <a:spLocks noChangeArrowheads="1"/>
            </p:cNvSpPr>
            <p:nvPr/>
          </p:nvSpPr>
          <p:spPr bwMode="auto">
            <a:xfrm>
              <a:off x="272479" y="1988800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의사결정 지원 강화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21" name="Rectangle 1235"/>
            <p:cNvSpPr>
              <a:spLocks noChangeArrowheads="1"/>
            </p:cNvSpPr>
            <p:nvPr/>
          </p:nvSpPr>
          <p:spPr bwMode="auto">
            <a:xfrm>
              <a:off x="272350" y="2872679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</a:t>
              </a:r>
              <a:r>
                <a:rPr lang="ko-KR" altLang="en-US" sz="1400" dirty="0" err="1" smtClean="0">
                  <a:latin typeface="맑은 고딕" pitchFamily="50" charset="-127"/>
                </a:rPr>
                <a:t>활용성</a:t>
              </a:r>
              <a:r>
                <a:rPr lang="ko-KR" altLang="en-US" sz="1400" dirty="0" smtClean="0">
                  <a:latin typeface="맑은 고딕" pitchFamily="50" charset="-127"/>
                </a:rPr>
                <a:t> 강화</a:t>
              </a:r>
            </a:p>
          </p:txBody>
        </p:sp>
        <p:sp>
          <p:nvSpPr>
            <p:cNvPr id="24" name="Rectangle 1235"/>
            <p:cNvSpPr>
              <a:spLocks noChangeArrowheads="1"/>
            </p:cNvSpPr>
            <p:nvPr/>
          </p:nvSpPr>
          <p:spPr bwMode="auto">
            <a:xfrm>
              <a:off x="272350" y="3756559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분석 체계 고도화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25" name="Rectangle 1235"/>
            <p:cNvSpPr>
              <a:spLocks noChangeArrowheads="1"/>
            </p:cNvSpPr>
            <p:nvPr/>
          </p:nvSpPr>
          <p:spPr bwMode="auto">
            <a:xfrm>
              <a:off x="272350" y="4640438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정보의 통합</a:t>
              </a:r>
            </a:p>
          </p:txBody>
        </p:sp>
      </p:grpSp>
      <p:sp>
        <p:nvSpPr>
          <p:cNvPr id="62" name="텍스트 개체 틀 36"/>
          <p:cNvSpPr>
            <a:spLocks noGrp="1"/>
          </p:cNvSpPr>
          <p:nvPr>
            <p:ph type="body" sz="quarter" idx="12"/>
          </p:nvPr>
        </p:nvSpPr>
        <p:spPr>
          <a:xfrm>
            <a:off x="6285148" y="44537"/>
            <a:ext cx="3359595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 선정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280490" y="1988800"/>
            <a:ext cx="2232310" cy="4292257"/>
            <a:chOff x="272350" y="1988800"/>
            <a:chExt cx="1080150" cy="3436719"/>
          </a:xfrm>
          <a:effectLst/>
        </p:grpSpPr>
        <p:sp>
          <p:nvSpPr>
            <p:cNvPr id="64" name="Rectangle 1235"/>
            <p:cNvSpPr>
              <a:spLocks noChangeArrowheads="1"/>
            </p:cNvSpPr>
            <p:nvPr/>
          </p:nvSpPr>
          <p:spPr bwMode="auto">
            <a:xfrm>
              <a:off x="272479" y="1988800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업무간 </a:t>
              </a:r>
              <a:r>
                <a:rPr lang="en-US" altLang="ko-KR" b="0" dirty="0" smtClean="0">
                  <a:latin typeface="맑은 고딕" pitchFamily="50" charset="-127"/>
                </a:rPr>
                <a:t>Cross Functional </a:t>
              </a:r>
              <a:r>
                <a:rPr lang="ko-KR" altLang="en-US" b="0" dirty="0" smtClean="0">
                  <a:latin typeface="맑은 고딕" pitchFamily="50" charset="-127"/>
                </a:rPr>
                <a:t>지원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정보 분석 및 활용 변화관리 조직 지원</a:t>
              </a:r>
              <a:endParaRPr lang="en-US" altLang="ko-KR" b="0" dirty="0" smtClean="0">
                <a:latin typeface="맑은 고딕" pitchFamily="50" charset="-127"/>
              </a:endParaRPr>
            </a:p>
          </p:txBody>
        </p:sp>
        <p:sp>
          <p:nvSpPr>
            <p:cNvPr id="65" name="Rectangle 1235"/>
            <p:cNvSpPr>
              <a:spLocks noChangeArrowheads="1"/>
            </p:cNvSpPr>
            <p:nvPr/>
          </p:nvSpPr>
          <p:spPr bwMode="auto">
            <a:xfrm>
              <a:off x="272350" y="2872679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일별</a:t>
              </a:r>
              <a:r>
                <a:rPr lang="en-US" altLang="ko-KR" b="0" dirty="0" smtClean="0">
                  <a:latin typeface="맑은 고딕" pitchFamily="50" charset="-127"/>
                </a:rPr>
                <a:t>/</a:t>
              </a:r>
              <a:r>
                <a:rPr lang="ko-KR" altLang="en-US" b="0" dirty="0" err="1" smtClean="0">
                  <a:latin typeface="맑은 고딕" pitchFamily="50" charset="-127"/>
                </a:rPr>
                <a:t>주별</a:t>
              </a:r>
              <a:r>
                <a:rPr lang="ko-KR" altLang="en-US" b="0" dirty="0" smtClean="0">
                  <a:latin typeface="맑은 고딕" pitchFamily="50" charset="-127"/>
                </a:rPr>
                <a:t> 데이터 기반 </a:t>
              </a:r>
              <a:r>
                <a:rPr lang="ko-KR" altLang="en-US" b="0" dirty="0" err="1" smtClean="0">
                  <a:latin typeface="맑은 고딕" pitchFamily="50" charset="-127"/>
                </a:rPr>
                <a:t>적시성</a:t>
              </a:r>
              <a:r>
                <a:rPr lang="ko-KR" altLang="en-US" b="0" dirty="0" smtClean="0">
                  <a:latin typeface="맑은 고딕" pitchFamily="50" charset="-127"/>
                </a:rPr>
                <a:t> 분석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관리손익 분석 구조 개선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전사적 관점의 </a:t>
              </a:r>
              <a:r>
                <a:rPr lang="en-US" altLang="ko-KR" b="0" dirty="0" smtClean="0">
                  <a:latin typeface="맑은 고딕" pitchFamily="50" charset="-127"/>
                </a:rPr>
                <a:t>BI </a:t>
              </a:r>
              <a:r>
                <a:rPr lang="ko-KR" altLang="en-US" b="0" dirty="0" smtClean="0">
                  <a:latin typeface="맑은 고딕" pitchFamily="50" charset="-127"/>
                </a:rPr>
                <a:t>활용대상 확대</a:t>
              </a:r>
            </a:p>
          </p:txBody>
        </p:sp>
        <p:sp>
          <p:nvSpPr>
            <p:cNvPr id="69" name="Rectangle 1235"/>
            <p:cNvSpPr>
              <a:spLocks noChangeArrowheads="1"/>
            </p:cNvSpPr>
            <p:nvPr/>
          </p:nvSpPr>
          <p:spPr bwMode="auto">
            <a:xfrm>
              <a:off x="272350" y="3756559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정형</a:t>
              </a:r>
              <a:r>
                <a:rPr lang="en-US" altLang="ko-KR" b="0" dirty="0" smtClean="0">
                  <a:latin typeface="맑은 고딕" pitchFamily="50" charset="-127"/>
                  <a:sym typeface="Wingdings" pitchFamily="2" charset="2"/>
                </a:rPr>
                <a:t> </a:t>
              </a:r>
              <a:r>
                <a:rPr lang="ko-KR" altLang="en-US" b="0" dirty="0" smtClean="0">
                  <a:latin typeface="맑은 고딕" pitchFamily="50" charset="-127"/>
                  <a:sym typeface="Wingdings" pitchFamily="2" charset="2"/>
                </a:rPr>
                <a:t>비정형 연계분석 지원강화 </a:t>
              </a:r>
              <a:endParaRPr lang="en-US" altLang="ko-KR" b="0" dirty="0" smtClean="0">
                <a:latin typeface="맑은 고딕" pitchFamily="50" charset="-127"/>
              </a:endParaRPr>
            </a:p>
          </p:txBody>
        </p:sp>
        <p:sp>
          <p:nvSpPr>
            <p:cNvPr id="70" name="Rectangle 1235"/>
            <p:cNvSpPr>
              <a:spLocks noChangeArrowheads="1"/>
            </p:cNvSpPr>
            <p:nvPr/>
          </p:nvSpPr>
          <p:spPr bwMode="auto">
            <a:xfrm>
              <a:off x="272350" y="4640438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전사 데이터의 </a:t>
              </a:r>
              <a:r>
                <a:rPr lang="en-US" altLang="ko-KR" b="0" dirty="0" smtClean="0">
                  <a:latin typeface="맑은 고딕" pitchFamily="50" charset="-127"/>
                </a:rPr>
                <a:t>EDW </a:t>
              </a:r>
              <a:r>
                <a:rPr lang="ko-KR" altLang="en-US" b="0" dirty="0" smtClean="0">
                  <a:latin typeface="맑은 고딕" pitchFamily="50" charset="-127"/>
                </a:rPr>
                <a:t>통합 제공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업무 사용자 중심의 정보 수집 채널 통합 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016870" y="2708900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 체계 강화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16870" y="2708901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16870" y="3443402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전략적 의사결정 지원 강화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16870" y="3429000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16870" y="4177904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DW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중심의 정보 활용 강화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16870" y="4149100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016870" y="4912406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정보분석 지원의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적시성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강화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016870" y="4869200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46"/>
          <p:cNvGrpSpPr/>
          <p:nvPr/>
        </p:nvGrpSpPr>
        <p:grpSpPr>
          <a:xfrm>
            <a:off x="4016870" y="1655144"/>
            <a:ext cx="1836000" cy="261646"/>
            <a:chOff x="344488" y="1412776"/>
            <a:chExt cx="3060000" cy="252512"/>
          </a:xfrm>
        </p:grpSpPr>
        <p:sp>
          <p:nvSpPr>
            <p:cNvPr id="104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05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전략과제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06" name="그룹 46"/>
          <p:cNvGrpSpPr/>
          <p:nvPr/>
        </p:nvGrpSpPr>
        <p:grpSpPr>
          <a:xfrm>
            <a:off x="6753250" y="1655144"/>
            <a:ext cx="2315986" cy="261646"/>
            <a:chOff x="344488" y="1412776"/>
            <a:chExt cx="3060000" cy="252512"/>
          </a:xfrm>
        </p:grpSpPr>
        <p:sp>
          <p:nvSpPr>
            <p:cNvPr id="107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08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과제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6979694" y="2132820"/>
            <a:ext cx="2077876" cy="5364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가치창출형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성과관리 체계 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979694" y="5301260"/>
            <a:ext cx="2077876" cy="5364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수익성 분석 고도화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979694" y="2737961"/>
            <a:ext cx="2077876" cy="536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경영자 정보 시스템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79694" y="3343102"/>
            <a:ext cx="2077876" cy="536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DW/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분석지원 시스템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직선 연결선 135"/>
          <p:cNvCxnSpPr>
            <a:stCxn id="64" idx="3"/>
            <a:endCxn id="77" idx="1"/>
          </p:cNvCxnSpPr>
          <p:nvPr/>
        </p:nvCxnSpPr>
        <p:spPr>
          <a:xfrm>
            <a:off x="3512800" y="2479060"/>
            <a:ext cx="504070" cy="5538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64" idx="3"/>
            <a:endCxn id="88" idx="1"/>
          </p:cNvCxnSpPr>
          <p:nvPr/>
        </p:nvCxnSpPr>
        <p:spPr>
          <a:xfrm>
            <a:off x="3512800" y="2479060"/>
            <a:ext cx="504070" cy="12883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64" idx="3"/>
            <a:endCxn id="91" idx="1"/>
          </p:cNvCxnSpPr>
          <p:nvPr/>
        </p:nvCxnSpPr>
        <p:spPr>
          <a:xfrm>
            <a:off x="3512800" y="2479060"/>
            <a:ext cx="504070" cy="20228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65" idx="3"/>
            <a:endCxn id="77" idx="1"/>
          </p:cNvCxnSpPr>
          <p:nvPr/>
        </p:nvCxnSpPr>
        <p:spPr>
          <a:xfrm flipV="1">
            <a:off x="3512533" y="3032900"/>
            <a:ext cx="504337" cy="5500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65" idx="3"/>
            <a:endCxn id="94" idx="1"/>
          </p:cNvCxnSpPr>
          <p:nvPr/>
        </p:nvCxnSpPr>
        <p:spPr>
          <a:xfrm>
            <a:off x="3512533" y="3582972"/>
            <a:ext cx="504337" cy="16534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69" idx="3"/>
            <a:endCxn id="88" idx="1"/>
          </p:cNvCxnSpPr>
          <p:nvPr/>
        </p:nvCxnSpPr>
        <p:spPr>
          <a:xfrm flipV="1">
            <a:off x="3512533" y="3767402"/>
            <a:ext cx="504337" cy="9194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70" idx="3"/>
          </p:cNvCxnSpPr>
          <p:nvPr/>
        </p:nvCxnSpPr>
        <p:spPr>
          <a:xfrm flipV="1">
            <a:off x="3512533" y="4196626"/>
            <a:ext cx="504337" cy="15941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77" idx="3"/>
            <a:endCxn id="130" idx="1"/>
          </p:cNvCxnSpPr>
          <p:nvPr/>
        </p:nvCxnSpPr>
        <p:spPr>
          <a:xfrm>
            <a:off x="6379029" y="3032900"/>
            <a:ext cx="600665" cy="25365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77" idx="3"/>
            <a:endCxn id="133" idx="1"/>
          </p:cNvCxnSpPr>
          <p:nvPr/>
        </p:nvCxnSpPr>
        <p:spPr>
          <a:xfrm flipV="1">
            <a:off x="6379029" y="2401054"/>
            <a:ext cx="600665" cy="6318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8" idx="3"/>
            <a:endCxn id="127" idx="1"/>
          </p:cNvCxnSpPr>
          <p:nvPr/>
        </p:nvCxnSpPr>
        <p:spPr>
          <a:xfrm flipV="1">
            <a:off x="6379029" y="3006195"/>
            <a:ext cx="600665" cy="76120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91" idx="3"/>
            <a:endCxn id="127" idx="1"/>
          </p:cNvCxnSpPr>
          <p:nvPr/>
        </p:nvCxnSpPr>
        <p:spPr>
          <a:xfrm flipV="1">
            <a:off x="6379029" y="3006195"/>
            <a:ext cx="600665" cy="14957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94" idx="3"/>
            <a:endCxn id="123" idx="1"/>
          </p:cNvCxnSpPr>
          <p:nvPr/>
        </p:nvCxnSpPr>
        <p:spPr>
          <a:xfrm flipV="1">
            <a:off x="6379029" y="3611336"/>
            <a:ext cx="600665" cy="16250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7" idx="3"/>
            <a:endCxn id="180" idx="1"/>
          </p:cNvCxnSpPr>
          <p:nvPr/>
        </p:nvCxnSpPr>
        <p:spPr>
          <a:xfrm>
            <a:off x="6379029" y="3032900"/>
            <a:ext cx="590252" cy="1183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88" idx="3"/>
            <a:endCxn id="130" idx="1"/>
          </p:cNvCxnSpPr>
          <p:nvPr/>
        </p:nvCxnSpPr>
        <p:spPr>
          <a:xfrm>
            <a:off x="6379029" y="3767402"/>
            <a:ext cx="600665" cy="18020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88" idx="3"/>
            <a:endCxn id="133" idx="1"/>
          </p:cNvCxnSpPr>
          <p:nvPr/>
        </p:nvCxnSpPr>
        <p:spPr>
          <a:xfrm flipV="1">
            <a:off x="6379029" y="2401054"/>
            <a:ext cx="600665" cy="1366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88" idx="3"/>
            <a:endCxn id="180" idx="1"/>
          </p:cNvCxnSpPr>
          <p:nvPr/>
        </p:nvCxnSpPr>
        <p:spPr>
          <a:xfrm>
            <a:off x="6379029" y="3767402"/>
            <a:ext cx="590252" cy="4490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6979693" y="515724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6990786" y="198880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6990786" y="263689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6990786" y="321297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6990786" y="386106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057570" y="2132820"/>
            <a:ext cx="432634" cy="235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6825260" y="4614876"/>
            <a:ext cx="381516" cy="1823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194343" y="4581160"/>
            <a:ext cx="150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smtClean="0"/>
              <a:t>비즈니스 과제</a:t>
            </a:r>
            <a:endParaRPr lang="ko-KR" altLang="en-US" dirty="0"/>
          </a:p>
        </p:txBody>
      </p:sp>
      <p:sp>
        <p:nvSpPr>
          <p:cNvPr id="193" name="직사각형 192"/>
          <p:cNvSpPr/>
          <p:nvPr/>
        </p:nvSpPr>
        <p:spPr>
          <a:xfrm>
            <a:off x="8265460" y="4614876"/>
            <a:ext cx="381516" cy="182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34544" y="4581160"/>
            <a:ext cx="118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IT</a:t>
            </a:r>
            <a:r>
              <a:rPr lang="ko-KR" altLang="en-US" dirty="0" smtClean="0"/>
              <a:t> 구축 과제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6753250" y="5140677"/>
            <a:ext cx="2879700" cy="1140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278786" y="5805330"/>
            <a:ext cx="2211418" cy="4757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267693" y="5877340"/>
            <a:ext cx="207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</a:rPr>
              <a:t>ERP M/P </a:t>
            </a:r>
            <a:r>
              <a:rPr lang="ko-KR" altLang="en-US" dirty="0" smtClean="0">
                <a:latin typeface="맑은 고딕" pitchFamily="50" charset="-127"/>
              </a:rPr>
              <a:t>개선과제</a:t>
            </a:r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가치창출형</a:t>
            </a:r>
            <a:r>
              <a:rPr lang="ko-KR" altLang="en-US" dirty="0" smtClean="0"/>
              <a:t> 성과관리 체계 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11/23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전략으로 </a:t>
            </a:r>
            <a:r>
              <a:rPr lang="ko-KR" altLang="en-US" sz="1600" kern="0" dirty="0" err="1" smtClean="0">
                <a:latin typeface="맑은 고딕" pitchFamily="50" charset="-127"/>
              </a:rPr>
              <a:t>부터</a:t>
            </a:r>
            <a:r>
              <a:rPr lang="ko-KR" altLang="en-US" sz="1600" kern="0" dirty="0" smtClean="0">
                <a:latin typeface="맑은 고딕" pitchFamily="50" charset="-127"/>
              </a:rPr>
              <a:t> 도출된 </a:t>
            </a:r>
            <a:r>
              <a:rPr lang="en-US" altLang="ko-KR" sz="1600" kern="0" dirty="0" smtClean="0">
                <a:latin typeface="맑은 고딕" pitchFamily="50" charset="-127"/>
              </a:rPr>
              <a:t>KPI</a:t>
            </a:r>
            <a:r>
              <a:rPr lang="ko-KR" altLang="en-US" sz="1600" kern="0" dirty="0" smtClean="0">
                <a:latin typeface="맑은 고딕" pitchFamily="50" charset="-127"/>
              </a:rPr>
              <a:t>를 중심으로 일상적 업무 수행과 혁신의 제반 활동을 정렬시킴으로써 경영 전략 및 재무목표에 대한 실행력을 극대화함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50914" y="2025000"/>
            <a:ext cx="3971643" cy="20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Alignment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및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Communication</a:t>
            </a: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체계도 작성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체계도 활용에 대한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전직원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전략 인지도 개선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 연계 체계화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운영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연계 구조화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핵심 프로세스 연계 및 과정지표 관리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/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과정지표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Ownership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명확화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성과 모니터링 및 실행 관리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통합 관리 및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Gap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분석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실행 과제의 진척도 및 성과 관리</a:t>
            </a:r>
            <a:endParaRPr lang="ko-KR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62007" y="4797140"/>
            <a:ext cx="3971643" cy="1512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D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가치창출형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성과관리 체계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체계도 작성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핵심프로세스 체계 수립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실행 과제의 진척도 및 성과 관리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전략적 성과관리 체계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전사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본부별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전략 체계 수립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맵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작성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KPI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별 정의서 작성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71"/>
          <p:cNvSpPr>
            <a:spLocks noChangeArrowheads="1"/>
          </p:cNvSpPr>
          <p:nvPr/>
        </p:nvSpPr>
        <p:spPr bwMode="gray">
          <a:xfrm rot="5400000">
            <a:off x="7480306" y="294308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46"/>
          <p:cNvGrpSpPr/>
          <p:nvPr/>
        </p:nvGrpSpPr>
        <p:grpSpPr>
          <a:xfrm>
            <a:off x="272478" y="1655145"/>
            <a:ext cx="2880000" cy="261645"/>
            <a:chOff x="344488" y="1412777"/>
            <a:chExt cx="4080354" cy="252511"/>
          </a:xfrm>
        </p:grpSpPr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21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4" name="그룹 46"/>
          <p:cNvGrpSpPr/>
          <p:nvPr/>
        </p:nvGrpSpPr>
        <p:grpSpPr>
          <a:xfrm>
            <a:off x="5673100" y="4437140"/>
            <a:ext cx="2880000" cy="261645"/>
            <a:chOff x="344488" y="1412777"/>
            <a:chExt cx="4080354" cy="252511"/>
          </a:xfrm>
        </p:grpSpPr>
        <p:sp>
          <p:nvSpPr>
            <p:cNvPr id="2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61257" y="5525670"/>
            <a:ext cx="4691743" cy="783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8687" y="5589300"/>
            <a:ext cx="1027783" cy="63971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성과관리 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Infra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20440" y="5589300"/>
            <a:ext cx="3960550" cy="639710"/>
            <a:chOff x="1289040" y="5589300"/>
            <a:chExt cx="4528080" cy="639710"/>
          </a:xfrm>
          <a:solidFill>
            <a:schemeClr val="bg1"/>
          </a:solidFill>
        </p:grpSpPr>
        <p:sp>
          <p:nvSpPr>
            <p:cNvPr id="37" name="모서리가 둥근 직사각형 36"/>
            <p:cNvSpPr/>
            <p:nvPr/>
          </p:nvSpPr>
          <p:spPr>
            <a:xfrm>
              <a:off x="128904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성과동인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44120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KPI Pool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9336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전사 프로세스 체계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74552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BI/</a:t>
              </a:r>
            </a:p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Dashboard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72350" y="2260110"/>
            <a:ext cx="4536630" cy="2933084"/>
            <a:chOff x="272350" y="1916790"/>
            <a:chExt cx="4536630" cy="3492384"/>
          </a:xfrm>
        </p:grpSpPr>
        <p:sp>
          <p:nvSpPr>
            <p:cNvPr id="45" name="타원 44"/>
            <p:cNvSpPr/>
            <p:nvPr/>
          </p:nvSpPr>
          <p:spPr>
            <a:xfrm>
              <a:off x="704410" y="2384906"/>
              <a:ext cx="3528490" cy="2664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410" y="206081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전략수립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2350" y="3284980"/>
              <a:ext cx="122417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전략체계화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2400" y="443714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연계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16620" y="479714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Annual Planning(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84810" y="3861485"/>
              <a:ext cx="1224000" cy="733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Operating Planning 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84980" y="292493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실행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648680" y="191679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Check &amp; Alert 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28193" y="2996940"/>
              <a:ext cx="1224557" cy="122417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i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루셈形</a:t>
              </a:r>
              <a:endParaRPr lang="en-US" altLang="ko-KR" sz="1400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성과관리 모델</a:t>
              </a:r>
              <a:r>
                <a:rPr lang="en-US" altLang="ko-KR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예시적</a:t>
              </a:r>
              <a:r>
                <a:rPr lang="en-US" altLang="ko-KR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각 삼각형 59"/>
            <p:cNvSpPr/>
            <p:nvPr/>
          </p:nvSpPr>
          <p:spPr>
            <a:xfrm rot="-720000">
              <a:off x="796518" y="2996940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각 삼각형 60"/>
            <p:cNvSpPr/>
            <p:nvPr/>
          </p:nvSpPr>
          <p:spPr>
            <a:xfrm rot="-3960000">
              <a:off x="811016" y="4169198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각 삼각형 62"/>
            <p:cNvSpPr/>
            <p:nvPr/>
          </p:nvSpPr>
          <p:spPr>
            <a:xfrm rot="-6840000">
              <a:off x="1965994" y="4906614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각 삼각형 63"/>
            <p:cNvSpPr/>
            <p:nvPr/>
          </p:nvSpPr>
          <p:spPr>
            <a:xfrm rot="-10260000">
              <a:off x="3569242" y="4596728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각 삼각형 64"/>
            <p:cNvSpPr/>
            <p:nvPr/>
          </p:nvSpPr>
          <p:spPr>
            <a:xfrm rot="-13140000">
              <a:off x="4120415" y="3588588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각 삼각형 65"/>
            <p:cNvSpPr/>
            <p:nvPr/>
          </p:nvSpPr>
          <p:spPr>
            <a:xfrm rot="-16800000">
              <a:off x="3423674" y="2581996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rot="-19140000">
              <a:off x="2017706" y="2304480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위쪽 화살표 68"/>
          <p:cNvSpPr/>
          <p:nvPr/>
        </p:nvSpPr>
        <p:spPr>
          <a:xfrm>
            <a:off x="106463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위쪽 화살표 69"/>
          <p:cNvSpPr/>
          <p:nvPr/>
        </p:nvSpPr>
        <p:spPr>
          <a:xfrm>
            <a:off x="200059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위쪽 화살표 70"/>
          <p:cNvSpPr/>
          <p:nvPr/>
        </p:nvSpPr>
        <p:spPr>
          <a:xfrm>
            <a:off x="300873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위쪽 화살표 71"/>
          <p:cNvSpPr/>
          <p:nvPr/>
        </p:nvSpPr>
        <p:spPr>
          <a:xfrm>
            <a:off x="394469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673100" y="213282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00340" y="335702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0420" y="42931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673100" y="270893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73100" y="342903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648710" y="220486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실행 단추: 앞으로 또는 다음 52">
            <a:hlinkClick r:id="rId2" action="ppaction://hlinksldjump" highlightClick="1"/>
          </p:cNvPr>
          <p:cNvSpPr/>
          <p:nvPr/>
        </p:nvSpPr>
        <p:spPr>
          <a:xfrm>
            <a:off x="8697520" y="3106798"/>
            <a:ext cx="174337" cy="13714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그림1.png"/>
          <p:cNvPicPr>
            <a:picLocks noChangeAspect="1"/>
          </p:cNvPicPr>
          <p:nvPr/>
        </p:nvPicPr>
        <p:blipFill>
          <a:blip r:embed="rId2" cstate="print">
            <a:grayscl/>
          </a:blip>
          <a:srcRect b="18796"/>
          <a:stretch>
            <a:fillRect/>
          </a:stretch>
        </p:blipFill>
        <p:spPr>
          <a:xfrm>
            <a:off x="632400" y="4754693"/>
            <a:ext cx="4486285" cy="1410687"/>
          </a:xfrm>
          <a:prstGeom prst="rect">
            <a:avLst/>
          </a:prstGeom>
        </p:spPr>
      </p:pic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경영자 정보 시스템 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12/23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수작업 리포트가 아닌 시스템을 통하여 주제영역별 분석</a:t>
            </a:r>
            <a:r>
              <a:rPr lang="en-US" altLang="ko-KR" sz="1600" kern="0" dirty="0" smtClean="0">
                <a:latin typeface="맑은 고딕" pitchFamily="50" charset="-127"/>
              </a:rPr>
              <a:t>, KPI </a:t>
            </a:r>
            <a:r>
              <a:rPr lang="ko-KR" altLang="en-US" sz="1600" kern="0" dirty="0" smtClean="0">
                <a:latin typeface="맑은 고딕" pitchFamily="50" charset="-127"/>
              </a:rPr>
              <a:t>모니터링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차이분석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시스템을 이용한 회의체계 등의 구축을 통해 경영자의 의사결정을 지원함</a:t>
            </a:r>
            <a:endParaRPr lang="en-US" altLang="ko-KR" sz="1600" kern="0" dirty="0" smtClean="0"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0914" y="2025000"/>
            <a:ext cx="3971643" cy="20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주제영역별 정형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Report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제공 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경영정보에 필요한 내부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외부 데이터를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Pool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기반한 데이터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EIS Menu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구성을 통한 정보의 그룹화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모니터링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Monitoring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전체화면에서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Warning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표기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대한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Drill Down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리포트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제공으로 문제점파악 및 해결점 도출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수기자료 처리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수기항목과 시스템 데이터 간 통합된 리포트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62007" y="4797140"/>
            <a:ext cx="3971643" cy="1512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경영자 정보 시스템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정보의 시각화를 고려한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Dashboard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형태의 정보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경영정보를 쉽게 통합적으로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일일 모니터링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실적정보의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Trend,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전년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전월 대비를 통한 실적분석 등 분석정보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예실 분석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계획실적 차이분석 등 제공</a:t>
            </a:r>
          </a:p>
        </p:txBody>
      </p:sp>
      <p:sp>
        <p:nvSpPr>
          <p:cNvPr id="13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AutoShape 71"/>
          <p:cNvSpPr>
            <a:spLocks noChangeArrowheads="1"/>
          </p:cNvSpPr>
          <p:nvPr/>
        </p:nvSpPr>
        <p:spPr bwMode="gray">
          <a:xfrm rot="5400000">
            <a:off x="7480306" y="294308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2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" name="그룹 46"/>
          <p:cNvGrpSpPr/>
          <p:nvPr/>
        </p:nvGrpSpPr>
        <p:grpSpPr>
          <a:xfrm>
            <a:off x="5673100" y="4437140"/>
            <a:ext cx="2880000" cy="261645"/>
            <a:chOff x="344488" y="1412777"/>
            <a:chExt cx="4080354" cy="252511"/>
          </a:xfrm>
        </p:grpSpPr>
        <p:sp>
          <p:nvSpPr>
            <p:cNvPr id="2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02" name="타원 101"/>
          <p:cNvSpPr/>
          <p:nvPr/>
        </p:nvSpPr>
        <p:spPr>
          <a:xfrm>
            <a:off x="5673100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673100" y="286495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283"/>
          <p:cNvSpPr>
            <a:spLocks noChangeArrowheads="1"/>
          </p:cNvSpPr>
          <p:nvPr/>
        </p:nvSpPr>
        <p:spPr bwMode="auto">
          <a:xfrm>
            <a:off x="356711" y="2575574"/>
            <a:ext cx="4298368" cy="3733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base" hangingPunct="1">
              <a:buNone/>
            </a:pPr>
            <a:endParaRPr lang="ko-KR" altLang="ko-KR" sz="1200">
              <a:solidFill>
                <a:schemeClr val="tx1"/>
              </a:solidFill>
              <a:latin typeface="맑은 고딕" pitchFamily="50" charset="-127"/>
            </a:endParaRPr>
          </a:p>
        </p:txBody>
      </p:sp>
      <p:pic>
        <p:nvPicPr>
          <p:cNvPr id="67" name="Picture 405" descr="Access7_bi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34574" y="2431025"/>
            <a:ext cx="1874978" cy="9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06" descr="Access3_bi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29634" y="3645030"/>
            <a:ext cx="1874978" cy="93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 Box 420"/>
          <p:cNvSpPr txBox="1">
            <a:spLocks noChangeArrowheads="1"/>
          </p:cNvSpPr>
          <p:nvPr/>
        </p:nvSpPr>
        <p:spPr bwMode="auto">
          <a:xfrm>
            <a:off x="3114360" y="3418203"/>
            <a:ext cx="9444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KPI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</a:rPr>
              <a:t>모니터링</a:t>
            </a:r>
          </a:p>
        </p:txBody>
      </p:sp>
      <p:sp>
        <p:nvSpPr>
          <p:cNvPr id="75" name="Text Box 511"/>
          <p:cNvSpPr txBox="1">
            <a:spLocks noChangeArrowheads="1"/>
          </p:cNvSpPr>
          <p:nvPr/>
        </p:nvSpPr>
        <p:spPr bwMode="auto">
          <a:xfrm>
            <a:off x="966583" y="3416564"/>
            <a:ext cx="1127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주제영역별 분석</a:t>
            </a:r>
          </a:p>
        </p:txBody>
      </p:sp>
      <p:pic>
        <p:nvPicPr>
          <p:cNvPr id="76" name="Picture 512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597298" y="2427745"/>
            <a:ext cx="1874977" cy="9789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78" name="Text Box 513"/>
          <p:cNvSpPr txBox="1">
            <a:spLocks noChangeArrowheads="1"/>
          </p:cNvSpPr>
          <p:nvPr/>
        </p:nvSpPr>
        <p:spPr bwMode="auto">
          <a:xfrm>
            <a:off x="1173212" y="4581160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차이분석</a:t>
            </a:r>
          </a:p>
        </p:txBody>
      </p:sp>
      <p:pic>
        <p:nvPicPr>
          <p:cNvPr id="79" name="Picture 515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602238" y="3645030"/>
            <a:ext cx="1874977" cy="9265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" name="Text Box 516"/>
          <p:cNvSpPr txBox="1">
            <a:spLocks noChangeArrowheads="1"/>
          </p:cNvSpPr>
          <p:nvPr/>
        </p:nvSpPr>
        <p:spPr bwMode="auto">
          <a:xfrm>
            <a:off x="3152750" y="4550969"/>
            <a:ext cx="8707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시스템 회의</a:t>
            </a:r>
          </a:p>
        </p:txBody>
      </p:sp>
      <p:sp>
        <p:nvSpPr>
          <p:cNvPr id="84" name="타원 83"/>
          <p:cNvSpPr/>
          <p:nvPr/>
        </p:nvSpPr>
        <p:spPr>
          <a:xfrm>
            <a:off x="488380" y="2348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504690" y="234888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78" y="4725180"/>
            <a:ext cx="431902" cy="15842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구현사례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01204" y="6039116"/>
            <a:ext cx="4051528" cy="424586"/>
            <a:chOff x="436383" y="3701733"/>
            <a:chExt cx="8389757" cy="645171"/>
          </a:xfrm>
        </p:grpSpPr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436383" y="3701733"/>
              <a:ext cx="3009870" cy="645171"/>
            </a:xfrm>
            <a:prstGeom prst="rect">
              <a:avLst/>
            </a:prstGeom>
            <a:noFill/>
            <a:ln w="6350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126000" tIns="118800" rIns="126000" bIns="118800">
              <a:spAutoFit/>
            </a:bodyPr>
            <a:lstStyle/>
            <a:p>
              <a:pPr algn="ctr" fontAlgn="base">
                <a:buNone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전사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itchFamily="50" charset="-127"/>
                </a:rPr>
                <a:t>/</a:t>
              </a:r>
              <a:r>
                <a:rPr lang="ko-KR" altLang="en-US" sz="1200" dirty="0" err="1">
                  <a:solidFill>
                    <a:schemeClr val="tx1"/>
                  </a:solidFill>
                  <a:latin typeface="맑은 고딕" pitchFamily="50" charset="-127"/>
                </a:rPr>
                <a:t>조직별</a:t>
              </a: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 현황</a:t>
              </a: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3574452" y="3701733"/>
              <a:ext cx="2233120" cy="645171"/>
            </a:xfrm>
            <a:prstGeom prst="rect">
              <a:avLst/>
            </a:prstGeom>
            <a:noFill/>
            <a:ln w="6350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126000" tIns="118800" rIns="126000" bIns="118800">
              <a:spAutoFit/>
            </a:bodyPr>
            <a:lstStyle/>
            <a:p>
              <a:pPr algn="ctr" fontAlgn="base">
                <a:buNone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지점별 현황</a:t>
              </a:r>
            </a:p>
          </p:txBody>
        </p:sp>
        <p:sp>
          <p:nvSpPr>
            <p:cNvPr id="112" name="Text Box 21"/>
            <p:cNvSpPr txBox="1">
              <a:spLocks noChangeArrowheads="1"/>
            </p:cNvSpPr>
            <p:nvPr/>
          </p:nvSpPr>
          <p:spPr bwMode="auto">
            <a:xfrm>
              <a:off x="6705881" y="3701733"/>
              <a:ext cx="2120259" cy="645171"/>
            </a:xfrm>
            <a:prstGeom prst="rect">
              <a:avLst/>
            </a:prstGeom>
            <a:noFill/>
            <a:ln w="6350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126000" tIns="118800" rIns="126000" bIns="118800">
              <a:spAutoFit/>
            </a:bodyPr>
            <a:lstStyle/>
            <a:p>
              <a:pPr algn="ctr" fontAlgn="base">
                <a:buNone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수익성분석</a:t>
              </a:r>
            </a:p>
          </p:txBody>
        </p:sp>
      </p:grpSp>
      <p:sp>
        <p:nvSpPr>
          <p:cNvPr id="115" name="타원 114"/>
          <p:cNvSpPr/>
          <p:nvPr/>
        </p:nvSpPr>
        <p:spPr>
          <a:xfrm>
            <a:off x="5673100" y="358505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3" descr="0"/>
          <p:cNvSpPr>
            <a:spLocks noChangeArrowheads="1"/>
          </p:cNvSpPr>
          <p:nvPr/>
        </p:nvSpPr>
        <p:spPr bwMode="auto">
          <a:xfrm>
            <a:off x="262299" y="1988800"/>
            <a:ext cx="4690701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경영자 정보 시스템</a:t>
            </a:r>
            <a:endParaRPr lang="en-US" altLang="ko-KR" dirty="0">
              <a:solidFill>
                <a:schemeClr val="bg1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9760" r="23557" b="28080"/>
          <a:stretch>
            <a:fillRect/>
          </a:stretch>
        </p:blipFill>
        <p:spPr bwMode="auto">
          <a:xfrm>
            <a:off x="488380" y="188550"/>
            <a:ext cx="8785220" cy="352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744" t="31520" r="23067" b="8829"/>
          <a:stretch>
            <a:fillRect/>
          </a:stretch>
        </p:blipFill>
        <p:spPr bwMode="auto">
          <a:xfrm>
            <a:off x="488380" y="3789050"/>
            <a:ext cx="8785220" cy="28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720690" y="4725180"/>
            <a:ext cx="2088290" cy="5760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그룹 731"/>
          <p:cNvGrpSpPr/>
          <p:nvPr/>
        </p:nvGrpSpPr>
        <p:grpSpPr>
          <a:xfrm>
            <a:off x="261256" y="2276840"/>
            <a:ext cx="5064927" cy="3493360"/>
            <a:chOff x="261256" y="2478458"/>
            <a:chExt cx="5064927" cy="3831012"/>
          </a:xfrm>
        </p:grpSpPr>
        <p:sp>
          <p:nvSpPr>
            <p:cNvPr id="500" name="AutoShape 15"/>
            <p:cNvSpPr>
              <a:spLocks noChangeArrowheads="1"/>
            </p:cNvSpPr>
            <p:nvPr/>
          </p:nvSpPr>
          <p:spPr bwMode="auto">
            <a:xfrm>
              <a:off x="2932329" y="2876436"/>
              <a:ext cx="968264" cy="3369543"/>
            </a:xfrm>
            <a:prstGeom prst="roundRect">
              <a:avLst>
                <a:gd name="adj" fmla="val 5657"/>
              </a:avLst>
            </a:prstGeom>
            <a:noFill/>
            <a:ln w="19050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1" name="AutoShape 16"/>
            <p:cNvSpPr>
              <a:spLocks noChangeArrowheads="1"/>
            </p:cNvSpPr>
            <p:nvPr/>
          </p:nvSpPr>
          <p:spPr bwMode="auto">
            <a:xfrm>
              <a:off x="1305687" y="2890586"/>
              <a:ext cx="1586994" cy="3355393"/>
            </a:xfrm>
            <a:prstGeom prst="roundRect">
              <a:avLst>
                <a:gd name="adj" fmla="val 2579"/>
              </a:avLst>
            </a:prstGeom>
            <a:noFill/>
            <a:ln w="19050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2" name="AutoShape 17"/>
            <p:cNvSpPr>
              <a:spLocks noChangeArrowheads="1"/>
            </p:cNvSpPr>
            <p:nvPr/>
          </p:nvSpPr>
          <p:spPr bwMode="auto">
            <a:xfrm>
              <a:off x="292558" y="2895892"/>
              <a:ext cx="968264" cy="3355394"/>
            </a:xfrm>
            <a:prstGeom prst="roundRect">
              <a:avLst>
                <a:gd name="adj" fmla="val 5657"/>
              </a:avLst>
            </a:prstGeom>
            <a:noFill/>
            <a:ln w="19050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504" name="Group 19"/>
            <p:cNvGrpSpPr>
              <a:grpSpLocks/>
            </p:cNvGrpSpPr>
            <p:nvPr/>
          </p:nvGrpSpPr>
          <p:grpSpPr bwMode="auto">
            <a:xfrm>
              <a:off x="1450718" y="3667084"/>
              <a:ext cx="999566" cy="1982814"/>
              <a:chOff x="6714" y="4658"/>
              <a:chExt cx="2880" cy="2160"/>
            </a:xfrm>
          </p:grpSpPr>
          <p:grpSp>
            <p:nvGrpSpPr>
              <p:cNvPr id="723" name="Group 20"/>
              <p:cNvGrpSpPr>
                <a:grpSpLocks/>
              </p:cNvGrpSpPr>
              <p:nvPr/>
            </p:nvGrpSpPr>
            <p:grpSpPr bwMode="auto">
              <a:xfrm>
                <a:off x="6714" y="4658"/>
                <a:ext cx="2880" cy="2160"/>
                <a:chOff x="3280" y="1485"/>
                <a:chExt cx="574" cy="700"/>
              </a:xfrm>
            </p:grpSpPr>
            <p:sp>
              <p:nvSpPr>
                <p:cNvPr id="725" name="Freeform 21"/>
                <p:cNvSpPr>
                  <a:spLocks/>
                </p:cNvSpPr>
                <p:nvPr/>
              </p:nvSpPr>
              <p:spPr bwMode="auto">
                <a:xfrm>
                  <a:off x="3280" y="1550"/>
                  <a:ext cx="76" cy="587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6" y="237"/>
                    </a:cxn>
                    <a:cxn ang="0">
                      <a:pos x="36" y="234"/>
                    </a:cxn>
                    <a:cxn ang="0">
                      <a:pos x="26" y="230"/>
                    </a:cxn>
                    <a:cxn ang="0">
                      <a:pos x="19" y="226"/>
                    </a:cxn>
                    <a:cxn ang="0">
                      <a:pos x="12" y="223"/>
                    </a:cxn>
                    <a:cxn ang="0">
                      <a:pos x="7" y="218"/>
                    </a:cxn>
                    <a:cxn ang="0">
                      <a:pos x="3" y="214"/>
                    </a:cxn>
                    <a:cxn ang="0">
                      <a:pos x="1" y="210"/>
                    </a:cxn>
                    <a:cxn ang="0">
                      <a:pos x="0" y="205"/>
                    </a:cxn>
                    <a:cxn ang="0">
                      <a:pos x="0" y="0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47" h="238">
                      <a:moveTo>
                        <a:pt x="45" y="0"/>
                      </a:moveTo>
                      <a:lnTo>
                        <a:pt x="46" y="237"/>
                      </a:lnTo>
                      <a:lnTo>
                        <a:pt x="36" y="234"/>
                      </a:lnTo>
                      <a:lnTo>
                        <a:pt x="26" y="230"/>
                      </a:lnTo>
                      <a:lnTo>
                        <a:pt x="19" y="226"/>
                      </a:lnTo>
                      <a:lnTo>
                        <a:pt x="12" y="223"/>
                      </a:lnTo>
                      <a:lnTo>
                        <a:pt x="7" y="218"/>
                      </a:lnTo>
                      <a:lnTo>
                        <a:pt x="3" y="214"/>
                      </a:lnTo>
                      <a:lnTo>
                        <a:pt x="1" y="210"/>
                      </a:lnTo>
                      <a:lnTo>
                        <a:pt x="0" y="205"/>
                      </a:lnTo>
                      <a:lnTo>
                        <a:pt x="0" y="0"/>
                      </a:lnTo>
                      <a:lnTo>
                        <a:pt x="4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/>
                    </a:gs>
                    <a:gs pos="100000">
                      <a:srgbClr val="919191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grpSp>
              <p:nvGrpSpPr>
                <p:cNvPr id="726" name="Group 22"/>
                <p:cNvGrpSpPr>
                  <a:grpSpLocks/>
                </p:cNvGrpSpPr>
                <p:nvPr/>
              </p:nvGrpSpPr>
              <p:grpSpPr bwMode="auto">
                <a:xfrm>
                  <a:off x="3280" y="1485"/>
                  <a:ext cx="574" cy="700"/>
                  <a:chOff x="3280" y="1485"/>
                  <a:chExt cx="574" cy="700"/>
                </a:xfrm>
              </p:grpSpPr>
              <p:sp>
                <p:nvSpPr>
                  <p:cNvPr id="727" name="Freeform 23"/>
                  <p:cNvSpPr>
                    <a:spLocks/>
                  </p:cNvSpPr>
                  <p:nvPr/>
                </p:nvSpPr>
                <p:spPr bwMode="auto">
                  <a:xfrm>
                    <a:off x="3357" y="1550"/>
                    <a:ext cx="497" cy="6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05" y="0"/>
                      </a:cxn>
                      <a:cxn ang="0">
                        <a:pos x="305" y="203"/>
                      </a:cxn>
                      <a:cxn ang="0">
                        <a:pos x="303" y="208"/>
                      </a:cxn>
                      <a:cxn ang="0">
                        <a:pos x="301" y="213"/>
                      </a:cxn>
                      <a:cxn ang="0">
                        <a:pos x="297" y="217"/>
                      </a:cxn>
                      <a:cxn ang="0">
                        <a:pos x="290" y="222"/>
                      </a:cxn>
                      <a:cxn ang="0">
                        <a:pos x="283" y="226"/>
                      </a:cxn>
                      <a:cxn ang="0">
                        <a:pos x="274" y="230"/>
                      </a:cxn>
                      <a:cxn ang="0">
                        <a:pos x="264" y="234"/>
                      </a:cxn>
                      <a:cxn ang="0">
                        <a:pos x="253" y="237"/>
                      </a:cxn>
                      <a:cxn ang="0">
                        <a:pos x="240" y="240"/>
                      </a:cxn>
                      <a:cxn ang="0">
                        <a:pos x="227" y="243"/>
                      </a:cxn>
                      <a:cxn ang="0">
                        <a:pos x="212" y="245"/>
                      </a:cxn>
                      <a:cxn ang="0">
                        <a:pos x="197" y="247"/>
                      </a:cxn>
                      <a:cxn ang="0">
                        <a:pos x="181" y="249"/>
                      </a:cxn>
                      <a:cxn ang="0">
                        <a:pos x="164" y="250"/>
                      </a:cxn>
                      <a:cxn ang="0">
                        <a:pos x="146" y="250"/>
                      </a:cxn>
                      <a:cxn ang="0">
                        <a:pos x="128" y="251"/>
                      </a:cxn>
                      <a:cxn ang="0">
                        <a:pos x="119" y="251"/>
                      </a:cxn>
                      <a:cxn ang="0">
                        <a:pos x="110" y="250"/>
                      </a:cxn>
                      <a:cxn ang="0">
                        <a:pos x="101" y="250"/>
                      </a:cxn>
                      <a:cxn ang="0">
                        <a:pos x="92" y="250"/>
                      </a:cxn>
                      <a:cxn ang="0">
                        <a:pos x="84" y="249"/>
                      </a:cxn>
                      <a:cxn ang="0">
                        <a:pos x="75" y="248"/>
                      </a:cxn>
                      <a:cxn ang="0">
                        <a:pos x="67" y="248"/>
                      </a:cxn>
                      <a:cxn ang="0">
                        <a:pos x="58" y="247"/>
                      </a:cxn>
                      <a:cxn ang="0">
                        <a:pos x="51" y="246"/>
                      </a:cxn>
                      <a:cxn ang="0">
                        <a:pos x="43" y="244"/>
                      </a:cxn>
                      <a:cxn ang="0">
                        <a:pos x="35" y="243"/>
                      </a:cxn>
                      <a:cxn ang="0">
                        <a:pos x="28" y="242"/>
                      </a:cxn>
                      <a:cxn ang="0">
                        <a:pos x="21" y="240"/>
                      </a:cxn>
                      <a:cxn ang="0">
                        <a:pos x="14" y="238"/>
                      </a:cxn>
                      <a:cxn ang="0">
                        <a:pos x="7" y="237"/>
                      </a:cxn>
                      <a:cxn ang="0">
                        <a:pos x="1" y="23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06" h="252">
                        <a:moveTo>
                          <a:pt x="0" y="0"/>
                        </a:moveTo>
                        <a:lnTo>
                          <a:pt x="305" y="0"/>
                        </a:lnTo>
                        <a:lnTo>
                          <a:pt x="305" y="203"/>
                        </a:lnTo>
                        <a:lnTo>
                          <a:pt x="303" y="208"/>
                        </a:lnTo>
                        <a:lnTo>
                          <a:pt x="301" y="213"/>
                        </a:lnTo>
                        <a:lnTo>
                          <a:pt x="297" y="217"/>
                        </a:lnTo>
                        <a:lnTo>
                          <a:pt x="290" y="222"/>
                        </a:lnTo>
                        <a:lnTo>
                          <a:pt x="283" y="226"/>
                        </a:lnTo>
                        <a:lnTo>
                          <a:pt x="274" y="230"/>
                        </a:lnTo>
                        <a:lnTo>
                          <a:pt x="264" y="234"/>
                        </a:lnTo>
                        <a:lnTo>
                          <a:pt x="253" y="237"/>
                        </a:lnTo>
                        <a:lnTo>
                          <a:pt x="240" y="240"/>
                        </a:lnTo>
                        <a:lnTo>
                          <a:pt x="227" y="243"/>
                        </a:lnTo>
                        <a:lnTo>
                          <a:pt x="212" y="245"/>
                        </a:lnTo>
                        <a:lnTo>
                          <a:pt x="197" y="247"/>
                        </a:lnTo>
                        <a:lnTo>
                          <a:pt x="181" y="249"/>
                        </a:lnTo>
                        <a:lnTo>
                          <a:pt x="164" y="250"/>
                        </a:lnTo>
                        <a:lnTo>
                          <a:pt x="146" y="250"/>
                        </a:lnTo>
                        <a:lnTo>
                          <a:pt x="128" y="251"/>
                        </a:lnTo>
                        <a:lnTo>
                          <a:pt x="119" y="251"/>
                        </a:lnTo>
                        <a:lnTo>
                          <a:pt x="110" y="250"/>
                        </a:lnTo>
                        <a:lnTo>
                          <a:pt x="101" y="250"/>
                        </a:lnTo>
                        <a:lnTo>
                          <a:pt x="92" y="250"/>
                        </a:lnTo>
                        <a:lnTo>
                          <a:pt x="84" y="249"/>
                        </a:lnTo>
                        <a:lnTo>
                          <a:pt x="75" y="248"/>
                        </a:lnTo>
                        <a:lnTo>
                          <a:pt x="67" y="248"/>
                        </a:lnTo>
                        <a:lnTo>
                          <a:pt x="58" y="247"/>
                        </a:lnTo>
                        <a:lnTo>
                          <a:pt x="51" y="246"/>
                        </a:lnTo>
                        <a:lnTo>
                          <a:pt x="43" y="244"/>
                        </a:lnTo>
                        <a:lnTo>
                          <a:pt x="35" y="243"/>
                        </a:lnTo>
                        <a:lnTo>
                          <a:pt x="28" y="242"/>
                        </a:lnTo>
                        <a:lnTo>
                          <a:pt x="21" y="240"/>
                        </a:lnTo>
                        <a:lnTo>
                          <a:pt x="14" y="238"/>
                        </a:lnTo>
                        <a:lnTo>
                          <a:pt x="7" y="237"/>
                        </a:lnTo>
                        <a:lnTo>
                          <a:pt x="1" y="23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6B6B6B">
                          <a:gamma/>
                          <a:tint val="40000"/>
                          <a:invGamma/>
                        </a:srgbClr>
                      </a:gs>
                      <a:gs pos="100000">
                        <a:srgbClr val="6B6B6B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8" name="Freeform 24"/>
                  <p:cNvSpPr>
                    <a:spLocks/>
                  </p:cNvSpPr>
                  <p:nvPr/>
                </p:nvSpPr>
                <p:spPr bwMode="auto">
                  <a:xfrm>
                    <a:off x="3280" y="1485"/>
                    <a:ext cx="574" cy="132"/>
                  </a:xfrm>
                  <a:custGeom>
                    <a:avLst/>
                    <a:gdLst/>
                    <a:ahLst/>
                    <a:cxnLst>
                      <a:cxn ang="0">
                        <a:pos x="195" y="1"/>
                      </a:cxn>
                      <a:cxn ang="0">
                        <a:pos x="228" y="2"/>
                      </a:cxn>
                      <a:cxn ang="0">
                        <a:pos x="261" y="6"/>
                      </a:cxn>
                      <a:cxn ang="0">
                        <a:pos x="288" y="11"/>
                      </a:cxn>
                      <a:cxn ang="0">
                        <a:pos x="312" y="17"/>
                      </a:cxn>
                      <a:cxn ang="0">
                        <a:pos x="331" y="25"/>
                      </a:cxn>
                      <a:cxn ang="0">
                        <a:pos x="345" y="33"/>
                      </a:cxn>
                      <a:cxn ang="0">
                        <a:pos x="352" y="42"/>
                      </a:cxn>
                      <a:cxn ang="0">
                        <a:pos x="352" y="51"/>
                      </a:cxn>
                      <a:cxn ang="0">
                        <a:pos x="345" y="61"/>
                      </a:cxn>
                      <a:cxn ang="0">
                        <a:pos x="331" y="69"/>
                      </a:cxn>
                      <a:cxn ang="0">
                        <a:pos x="312" y="76"/>
                      </a:cxn>
                      <a:cxn ang="0">
                        <a:pos x="288" y="83"/>
                      </a:cxn>
                      <a:cxn ang="0">
                        <a:pos x="261" y="87"/>
                      </a:cxn>
                      <a:cxn ang="0">
                        <a:pos x="228" y="91"/>
                      </a:cxn>
                      <a:cxn ang="0">
                        <a:pos x="195" y="93"/>
                      </a:cxn>
                      <a:cxn ang="0">
                        <a:pos x="158" y="93"/>
                      </a:cxn>
                      <a:cxn ang="0">
                        <a:pos x="124" y="91"/>
                      </a:cxn>
                      <a:cxn ang="0">
                        <a:pos x="92" y="87"/>
                      </a:cxn>
                      <a:cxn ang="0">
                        <a:pos x="64" y="83"/>
                      </a:cxn>
                      <a:cxn ang="0">
                        <a:pos x="40" y="76"/>
                      </a:cxn>
                      <a:cxn ang="0">
                        <a:pos x="22" y="69"/>
                      </a:cxn>
                      <a:cxn ang="0">
                        <a:pos x="8" y="61"/>
                      </a:cxn>
                      <a:cxn ang="0">
                        <a:pos x="1" y="51"/>
                      </a:cxn>
                      <a:cxn ang="0">
                        <a:pos x="1" y="42"/>
                      </a:cxn>
                      <a:cxn ang="0">
                        <a:pos x="8" y="33"/>
                      </a:cxn>
                      <a:cxn ang="0">
                        <a:pos x="22" y="25"/>
                      </a:cxn>
                      <a:cxn ang="0">
                        <a:pos x="40" y="17"/>
                      </a:cxn>
                      <a:cxn ang="0">
                        <a:pos x="64" y="11"/>
                      </a:cxn>
                      <a:cxn ang="0">
                        <a:pos x="92" y="6"/>
                      </a:cxn>
                      <a:cxn ang="0">
                        <a:pos x="124" y="2"/>
                      </a:cxn>
                      <a:cxn ang="0">
                        <a:pos x="158" y="1"/>
                      </a:cxn>
                    </a:cxnLst>
                    <a:rect l="0" t="0" r="r" b="b"/>
                    <a:pathLst>
                      <a:path w="354" h="94">
                        <a:moveTo>
                          <a:pt x="177" y="0"/>
                        </a:moveTo>
                        <a:lnTo>
                          <a:pt x="195" y="1"/>
                        </a:lnTo>
                        <a:lnTo>
                          <a:pt x="212" y="1"/>
                        </a:lnTo>
                        <a:lnTo>
                          <a:pt x="228" y="2"/>
                        </a:lnTo>
                        <a:lnTo>
                          <a:pt x="245" y="4"/>
                        </a:lnTo>
                        <a:lnTo>
                          <a:pt x="261" y="6"/>
                        </a:lnTo>
                        <a:lnTo>
                          <a:pt x="275" y="8"/>
                        </a:lnTo>
                        <a:lnTo>
                          <a:pt x="288" y="11"/>
                        </a:lnTo>
                        <a:lnTo>
                          <a:pt x="301" y="14"/>
                        </a:lnTo>
                        <a:lnTo>
                          <a:pt x="312" y="17"/>
                        </a:lnTo>
                        <a:lnTo>
                          <a:pt x="322" y="21"/>
                        </a:lnTo>
                        <a:lnTo>
                          <a:pt x="331" y="25"/>
                        </a:lnTo>
                        <a:lnTo>
                          <a:pt x="339" y="29"/>
                        </a:lnTo>
                        <a:lnTo>
                          <a:pt x="345" y="33"/>
                        </a:lnTo>
                        <a:lnTo>
                          <a:pt x="349" y="38"/>
                        </a:lnTo>
                        <a:lnTo>
                          <a:pt x="352" y="42"/>
                        </a:lnTo>
                        <a:lnTo>
                          <a:pt x="353" y="47"/>
                        </a:lnTo>
                        <a:lnTo>
                          <a:pt x="352" y="51"/>
                        </a:lnTo>
                        <a:lnTo>
                          <a:pt x="349" y="56"/>
                        </a:lnTo>
                        <a:lnTo>
                          <a:pt x="345" y="61"/>
                        </a:lnTo>
                        <a:lnTo>
                          <a:pt x="339" y="65"/>
                        </a:lnTo>
                        <a:lnTo>
                          <a:pt x="331" y="69"/>
                        </a:lnTo>
                        <a:lnTo>
                          <a:pt x="322" y="73"/>
                        </a:lnTo>
                        <a:lnTo>
                          <a:pt x="312" y="76"/>
                        </a:lnTo>
                        <a:lnTo>
                          <a:pt x="301" y="80"/>
                        </a:lnTo>
                        <a:lnTo>
                          <a:pt x="288" y="83"/>
                        </a:lnTo>
                        <a:lnTo>
                          <a:pt x="275" y="85"/>
                        </a:lnTo>
                        <a:lnTo>
                          <a:pt x="261" y="87"/>
                        </a:lnTo>
                        <a:lnTo>
                          <a:pt x="245" y="89"/>
                        </a:lnTo>
                        <a:lnTo>
                          <a:pt x="228" y="91"/>
                        </a:lnTo>
                        <a:lnTo>
                          <a:pt x="212" y="92"/>
                        </a:lnTo>
                        <a:lnTo>
                          <a:pt x="195" y="93"/>
                        </a:lnTo>
                        <a:lnTo>
                          <a:pt x="177" y="93"/>
                        </a:lnTo>
                        <a:lnTo>
                          <a:pt x="158" y="93"/>
                        </a:lnTo>
                        <a:lnTo>
                          <a:pt x="142" y="92"/>
                        </a:lnTo>
                        <a:lnTo>
                          <a:pt x="124" y="91"/>
                        </a:lnTo>
                        <a:lnTo>
                          <a:pt x="108" y="89"/>
                        </a:lnTo>
                        <a:lnTo>
                          <a:pt x="92" y="87"/>
                        </a:lnTo>
                        <a:lnTo>
                          <a:pt x="78" y="85"/>
                        </a:lnTo>
                        <a:lnTo>
                          <a:pt x="64" y="83"/>
                        </a:lnTo>
                        <a:lnTo>
                          <a:pt x="52" y="80"/>
                        </a:lnTo>
                        <a:lnTo>
                          <a:pt x="40" y="76"/>
                        </a:lnTo>
                        <a:lnTo>
                          <a:pt x="30" y="73"/>
                        </a:lnTo>
                        <a:lnTo>
                          <a:pt x="22" y="69"/>
                        </a:lnTo>
                        <a:lnTo>
                          <a:pt x="14" y="65"/>
                        </a:lnTo>
                        <a:lnTo>
                          <a:pt x="8" y="61"/>
                        </a:lnTo>
                        <a:lnTo>
                          <a:pt x="4" y="56"/>
                        </a:lnTo>
                        <a:lnTo>
                          <a:pt x="1" y="51"/>
                        </a:lnTo>
                        <a:lnTo>
                          <a:pt x="0" y="47"/>
                        </a:lnTo>
                        <a:lnTo>
                          <a:pt x="1" y="42"/>
                        </a:lnTo>
                        <a:lnTo>
                          <a:pt x="4" y="38"/>
                        </a:lnTo>
                        <a:lnTo>
                          <a:pt x="8" y="33"/>
                        </a:lnTo>
                        <a:lnTo>
                          <a:pt x="14" y="29"/>
                        </a:lnTo>
                        <a:lnTo>
                          <a:pt x="22" y="25"/>
                        </a:lnTo>
                        <a:lnTo>
                          <a:pt x="30" y="21"/>
                        </a:lnTo>
                        <a:lnTo>
                          <a:pt x="40" y="17"/>
                        </a:lnTo>
                        <a:lnTo>
                          <a:pt x="52" y="14"/>
                        </a:lnTo>
                        <a:lnTo>
                          <a:pt x="64" y="11"/>
                        </a:lnTo>
                        <a:lnTo>
                          <a:pt x="78" y="8"/>
                        </a:lnTo>
                        <a:lnTo>
                          <a:pt x="92" y="6"/>
                        </a:lnTo>
                        <a:lnTo>
                          <a:pt x="108" y="4"/>
                        </a:lnTo>
                        <a:lnTo>
                          <a:pt x="124" y="2"/>
                        </a:lnTo>
                        <a:lnTo>
                          <a:pt x="142" y="1"/>
                        </a:lnTo>
                        <a:lnTo>
                          <a:pt x="158" y="1"/>
                        </a:lnTo>
                        <a:lnTo>
                          <a:pt x="177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9" name="Freeform 25"/>
                  <p:cNvSpPr>
                    <a:spLocks/>
                  </p:cNvSpPr>
                  <p:nvPr/>
                </p:nvSpPr>
                <p:spPr bwMode="auto">
                  <a:xfrm>
                    <a:off x="3429" y="1519"/>
                    <a:ext cx="276" cy="63"/>
                  </a:xfrm>
                  <a:custGeom>
                    <a:avLst/>
                    <a:gdLst/>
                    <a:ahLst/>
                    <a:cxnLst>
                      <a:cxn ang="0">
                        <a:pos x="93" y="0"/>
                      </a:cxn>
                      <a:cxn ang="0">
                        <a:pos x="110" y="1"/>
                      </a:cxn>
                      <a:cxn ang="0">
                        <a:pos x="125" y="2"/>
                      </a:cxn>
                      <a:cxn ang="0">
                        <a:pos x="138" y="5"/>
                      </a:cxn>
                      <a:cxn ang="0">
                        <a:pos x="150" y="8"/>
                      </a:cxn>
                      <a:cxn ang="0">
                        <a:pos x="159" y="11"/>
                      </a:cxn>
                      <a:cxn ang="0">
                        <a:pos x="165" y="15"/>
                      </a:cxn>
                      <a:cxn ang="0">
                        <a:pos x="169" y="19"/>
                      </a:cxn>
                      <a:cxn ang="0">
                        <a:pos x="169" y="24"/>
                      </a:cxn>
                      <a:cxn ang="0">
                        <a:pos x="165" y="28"/>
                      </a:cxn>
                      <a:cxn ang="0">
                        <a:pos x="159" y="32"/>
                      </a:cxn>
                      <a:cxn ang="0">
                        <a:pos x="150" y="36"/>
                      </a:cxn>
                      <a:cxn ang="0">
                        <a:pos x="138" y="39"/>
                      </a:cxn>
                      <a:cxn ang="0">
                        <a:pos x="125" y="42"/>
                      </a:cxn>
                      <a:cxn ang="0">
                        <a:pos x="110" y="43"/>
                      </a:cxn>
                      <a:cxn ang="0">
                        <a:pos x="93" y="44"/>
                      </a:cxn>
                      <a:cxn ang="0">
                        <a:pos x="76" y="44"/>
                      </a:cxn>
                      <a:cxn ang="0">
                        <a:pos x="60" y="43"/>
                      </a:cxn>
                      <a:cxn ang="0">
                        <a:pos x="45" y="42"/>
                      </a:cxn>
                      <a:cxn ang="0">
                        <a:pos x="31" y="39"/>
                      </a:cxn>
                      <a:cxn ang="0">
                        <a:pos x="19" y="36"/>
                      </a:cxn>
                      <a:cxn ang="0">
                        <a:pos x="10" y="32"/>
                      </a:cxn>
                      <a:cxn ang="0">
                        <a:pos x="4" y="28"/>
                      </a:cxn>
                      <a:cxn ang="0">
                        <a:pos x="1" y="24"/>
                      </a:cxn>
                      <a:cxn ang="0">
                        <a:pos x="1" y="19"/>
                      </a:cxn>
                      <a:cxn ang="0">
                        <a:pos x="4" y="15"/>
                      </a:cxn>
                      <a:cxn ang="0">
                        <a:pos x="10" y="11"/>
                      </a:cxn>
                      <a:cxn ang="0">
                        <a:pos x="19" y="8"/>
                      </a:cxn>
                      <a:cxn ang="0">
                        <a:pos x="31" y="5"/>
                      </a:cxn>
                      <a:cxn ang="0">
                        <a:pos x="45" y="2"/>
                      </a:cxn>
                      <a:cxn ang="0">
                        <a:pos x="60" y="1"/>
                      </a:cxn>
                      <a:cxn ang="0">
                        <a:pos x="76" y="0"/>
                      </a:cxn>
                    </a:cxnLst>
                    <a:rect l="0" t="0" r="r" b="b"/>
                    <a:pathLst>
                      <a:path w="170" h="45">
                        <a:moveTo>
                          <a:pt x="85" y="0"/>
                        </a:moveTo>
                        <a:lnTo>
                          <a:pt x="93" y="0"/>
                        </a:lnTo>
                        <a:lnTo>
                          <a:pt x="102" y="0"/>
                        </a:lnTo>
                        <a:lnTo>
                          <a:pt x="110" y="1"/>
                        </a:lnTo>
                        <a:lnTo>
                          <a:pt x="117" y="1"/>
                        </a:lnTo>
                        <a:lnTo>
                          <a:pt x="125" y="2"/>
                        </a:lnTo>
                        <a:lnTo>
                          <a:pt x="132" y="3"/>
                        </a:lnTo>
                        <a:lnTo>
                          <a:pt x="138" y="5"/>
                        </a:lnTo>
                        <a:lnTo>
                          <a:pt x="144" y="6"/>
                        </a:lnTo>
                        <a:lnTo>
                          <a:pt x="150" y="8"/>
                        </a:lnTo>
                        <a:lnTo>
                          <a:pt x="155" y="9"/>
                        </a:lnTo>
                        <a:lnTo>
                          <a:pt x="159" y="11"/>
                        </a:lnTo>
                        <a:lnTo>
                          <a:pt x="163" y="13"/>
                        </a:lnTo>
                        <a:lnTo>
                          <a:pt x="165" y="15"/>
                        </a:lnTo>
                        <a:lnTo>
                          <a:pt x="168" y="17"/>
                        </a:lnTo>
                        <a:lnTo>
                          <a:pt x="169" y="19"/>
                        </a:lnTo>
                        <a:lnTo>
                          <a:pt x="169" y="22"/>
                        </a:lnTo>
                        <a:lnTo>
                          <a:pt x="169" y="24"/>
                        </a:lnTo>
                        <a:lnTo>
                          <a:pt x="168" y="26"/>
                        </a:lnTo>
                        <a:lnTo>
                          <a:pt x="165" y="28"/>
                        </a:lnTo>
                        <a:lnTo>
                          <a:pt x="163" y="30"/>
                        </a:lnTo>
                        <a:lnTo>
                          <a:pt x="159" y="32"/>
                        </a:lnTo>
                        <a:lnTo>
                          <a:pt x="155" y="34"/>
                        </a:lnTo>
                        <a:lnTo>
                          <a:pt x="150" y="36"/>
                        </a:lnTo>
                        <a:lnTo>
                          <a:pt x="144" y="37"/>
                        </a:lnTo>
                        <a:lnTo>
                          <a:pt x="138" y="39"/>
                        </a:lnTo>
                        <a:lnTo>
                          <a:pt x="132" y="40"/>
                        </a:lnTo>
                        <a:lnTo>
                          <a:pt x="125" y="42"/>
                        </a:lnTo>
                        <a:lnTo>
                          <a:pt x="117" y="42"/>
                        </a:lnTo>
                        <a:lnTo>
                          <a:pt x="110" y="43"/>
                        </a:lnTo>
                        <a:lnTo>
                          <a:pt x="102" y="44"/>
                        </a:lnTo>
                        <a:lnTo>
                          <a:pt x="93" y="44"/>
                        </a:lnTo>
                        <a:lnTo>
                          <a:pt x="85" y="44"/>
                        </a:lnTo>
                        <a:lnTo>
                          <a:pt x="76" y="44"/>
                        </a:lnTo>
                        <a:lnTo>
                          <a:pt x="68" y="44"/>
                        </a:lnTo>
                        <a:lnTo>
                          <a:pt x="60" y="43"/>
                        </a:lnTo>
                        <a:lnTo>
                          <a:pt x="52" y="42"/>
                        </a:lnTo>
                        <a:lnTo>
                          <a:pt x="45" y="42"/>
                        </a:lnTo>
                        <a:lnTo>
                          <a:pt x="37" y="40"/>
                        </a:lnTo>
                        <a:lnTo>
                          <a:pt x="31" y="39"/>
                        </a:lnTo>
                        <a:lnTo>
                          <a:pt x="25" y="37"/>
                        </a:lnTo>
                        <a:lnTo>
                          <a:pt x="19" y="36"/>
                        </a:lnTo>
                        <a:lnTo>
                          <a:pt x="15" y="34"/>
                        </a:lnTo>
                        <a:lnTo>
                          <a:pt x="10" y="32"/>
                        </a:lnTo>
                        <a:lnTo>
                          <a:pt x="7" y="30"/>
                        </a:lnTo>
                        <a:lnTo>
                          <a:pt x="4" y="28"/>
                        </a:lnTo>
                        <a:lnTo>
                          <a:pt x="2" y="26"/>
                        </a:lnTo>
                        <a:lnTo>
                          <a:pt x="1" y="24"/>
                        </a:lnTo>
                        <a:lnTo>
                          <a:pt x="0" y="22"/>
                        </a:lnTo>
                        <a:lnTo>
                          <a:pt x="1" y="19"/>
                        </a:lnTo>
                        <a:lnTo>
                          <a:pt x="2" y="17"/>
                        </a:lnTo>
                        <a:lnTo>
                          <a:pt x="4" y="15"/>
                        </a:lnTo>
                        <a:lnTo>
                          <a:pt x="7" y="13"/>
                        </a:lnTo>
                        <a:lnTo>
                          <a:pt x="10" y="11"/>
                        </a:lnTo>
                        <a:lnTo>
                          <a:pt x="15" y="9"/>
                        </a:lnTo>
                        <a:lnTo>
                          <a:pt x="19" y="8"/>
                        </a:lnTo>
                        <a:lnTo>
                          <a:pt x="25" y="6"/>
                        </a:lnTo>
                        <a:lnTo>
                          <a:pt x="31" y="5"/>
                        </a:lnTo>
                        <a:lnTo>
                          <a:pt x="37" y="3"/>
                        </a:lnTo>
                        <a:lnTo>
                          <a:pt x="45" y="2"/>
                        </a:lnTo>
                        <a:lnTo>
                          <a:pt x="52" y="1"/>
                        </a:lnTo>
                        <a:lnTo>
                          <a:pt x="60" y="1"/>
                        </a:lnTo>
                        <a:lnTo>
                          <a:pt x="68" y="0"/>
                        </a:lnTo>
                        <a:lnTo>
                          <a:pt x="76" y="0"/>
                        </a:lnTo>
                        <a:lnTo>
                          <a:pt x="8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724" name="Text Box 26"/>
              <p:cNvSpPr txBox="1">
                <a:spLocks noChangeArrowheads="1"/>
              </p:cNvSpPr>
              <p:nvPr/>
            </p:nvSpPr>
            <p:spPr bwMode="auto">
              <a:xfrm>
                <a:off x="6912" y="5396"/>
                <a:ext cx="2340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kumimoji="0" lang="ko-KR" altLang="ko-KR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506" name="Rectangle 44"/>
            <p:cNvSpPr>
              <a:spLocks noChangeArrowheads="1"/>
            </p:cNvSpPr>
            <p:nvPr/>
          </p:nvSpPr>
          <p:spPr bwMode="auto">
            <a:xfrm>
              <a:off x="2170656" y="3624633"/>
              <a:ext cx="496344" cy="3166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자금정보</a:t>
              </a:r>
            </a:p>
          </p:txBody>
        </p:sp>
        <p:sp>
          <p:nvSpPr>
            <p:cNvPr id="507" name="Rectangle 45"/>
            <p:cNvSpPr>
              <a:spLocks noChangeArrowheads="1"/>
            </p:cNvSpPr>
            <p:nvPr/>
          </p:nvSpPr>
          <p:spPr bwMode="auto">
            <a:xfrm>
              <a:off x="2170656" y="4026149"/>
              <a:ext cx="496344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구매정보</a:t>
              </a:r>
            </a:p>
          </p:txBody>
        </p:sp>
        <p:sp>
          <p:nvSpPr>
            <p:cNvPr id="508" name="Rectangle 46"/>
            <p:cNvSpPr>
              <a:spLocks noChangeArrowheads="1"/>
            </p:cNvSpPr>
            <p:nvPr/>
          </p:nvSpPr>
          <p:spPr bwMode="auto">
            <a:xfrm>
              <a:off x="2170656" y="4443583"/>
              <a:ext cx="496344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생산정보</a:t>
              </a:r>
            </a:p>
          </p:txBody>
        </p:sp>
        <p:sp>
          <p:nvSpPr>
            <p:cNvPr id="509" name="Rectangle 47"/>
            <p:cNvSpPr>
              <a:spLocks noChangeArrowheads="1"/>
            </p:cNvSpPr>
            <p:nvPr/>
          </p:nvSpPr>
          <p:spPr bwMode="auto">
            <a:xfrm>
              <a:off x="2170656" y="4841561"/>
              <a:ext cx="496344" cy="3166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인사정보</a:t>
              </a:r>
            </a:p>
          </p:txBody>
        </p:sp>
        <p:sp>
          <p:nvSpPr>
            <p:cNvPr id="510" name="Rectangle 48"/>
            <p:cNvSpPr>
              <a:spLocks noChangeArrowheads="1"/>
            </p:cNvSpPr>
            <p:nvPr/>
          </p:nvSpPr>
          <p:spPr bwMode="auto">
            <a:xfrm>
              <a:off x="2170656" y="5260764"/>
              <a:ext cx="496344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영업정보</a:t>
              </a:r>
            </a:p>
          </p:txBody>
        </p:sp>
        <p:sp>
          <p:nvSpPr>
            <p:cNvPr id="511" name="Text Box 49"/>
            <p:cNvSpPr txBox="1">
              <a:spLocks noChangeArrowheads="1"/>
            </p:cNvSpPr>
            <p:nvPr/>
          </p:nvSpPr>
          <p:spPr bwMode="auto">
            <a:xfrm>
              <a:off x="3321235" y="3904102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구매전략</a:t>
              </a:r>
            </a:p>
          </p:txBody>
        </p:sp>
        <p:sp>
          <p:nvSpPr>
            <p:cNvPr id="512" name="Text Box 50"/>
            <p:cNvSpPr txBox="1">
              <a:spLocks noChangeArrowheads="1"/>
            </p:cNvSpPr>
            <p:nvPr/>
          </p:nvSpPr>
          <p:spPr bwMode="auto">
            <a:xfrm>
              <a:off x="2790708" y="3900564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자금분석</a:t>
              </a:r>
            </a:p>
          </p:txBody>
        </p:sp>
        <p:sp>
          <p:nvSpPr>
            <p:cNvPr id="513" name="Text Box 51"/>
            <p:cNvSpPr txBox="1">
              <a:spLocks noChangeArrowheads="1"/>
            </p:cNvSpPr>
            <p:nvPr/>
          </p:nvSpPr>
          <p:spPr bwMode="auto">
            <a:xfrm>
              <a:off x="2896246" y="5227157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인사분석</a:t>
              </a:r>
            </a:p>
          </p:txBody>
        </p:sp>
        <p:grpSp>
          <p:nvGrpSpPr>
            <p:cNvPr id="514" name="Group 52"/>
            <p:cNvGrpSpPr>
              <a:grpSpLocks/>
            </p:cNvGrpSpPr>
            <p:nvPr/>
          </p:nvGrpSpPr>
          <p:grpSpPr bwMode="auto">
            <a:xfrm>
              <a:off x="392723" y="4006692"/>
              <a:ext cx="726198" cy="1082499"/>
              <a:chOff x="6714" y="4658"/>
              <a:chExt cx="2880" cy="2160"/>
            </a:xfrm>
          </p:grpSpPr>
          <p:grpSp>
            <p:nvGrpSpPr>
              <p:cNvPr id="716" name="Group 53"/>
              <p:cNvGrpSpPr>
                <a:grpSpLocks/>
              </p:cNvGrpSpPr>
              <p:nvPr/>
            </p:nvGrpSpPr>
            <p:grpSpPr bwMode="auto">
              <a:xfrm>
                <a:off x="6714" y="4658"/>
                <a:ext cx="2880" cy="2160"/>
                <a:chOff x="3280" y="1485"/>
                <a:chExt cx="574" cy="700"/>
              </a:xfrm>
            </p:grpSpPr>
            <p:sp>
              <p:nvSpPr>
                <p:cNvPr id="718" name="Freeform 54"/>
                <p:cNvSpPr>
                  <a:spLocks/>
                </p:cNvSpPr>
                <p:nvPr/>
              </p:nvSpPr>
              <p:spPr bwMode="auto">
                <a:xfrm>
                  <a:off x="3280" y="1550"/>
                  <a:ext cx="76" cy="587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6" y="237"/>
                    </a:cxn>
                    <a:cxn ang="0">
                      <a:pos x="36" y="234"/>
                    </a:cxn>
                    <a:cxn ang="0">
                      <a:pos x="26" y="230"/>
                    </a:cxn>
                    <a:cxn ang="0">
                      <a:pos x="19" y="226"/>
                    </a:cxn>
                    <a:cxn ang="0">
                      <a:pos x="12" y="223"/>
                    </a:cxn>
                    <a:cxn ang="0">
                      <a:pos x="7" y="218"/>
                    </a:cxn>
                    <a:cxn ang="0">
                      <a:pos x="3" y="214"/>
                    </a:cxn>
                    <a:cxn ang="0">
                      <a:pos x="1" y="210"/>
                    </a:cxn>
                    <a:cxn ang="0">
                      <a:pos x="0" y="205"/>
                    </a:cxn>
                    <a:cxn ang="0">
                      <a:pos x="0" y="0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47" h="238">
                      <a:moveTo>
                        <a:pt x="45" y="0"/>
                      </a:moveTo>
                      <a:lnTo>
                        <a:pt x="46" y="237"/>
                      </a:lnTo>
                      <a:lnTo>
                        <a:pt x="36" y="234"/>
                      </a:lnTo>
                      <a:lnTo>
                        <a:pt x="26" y="230"/>
                      </a:lnTo>
                      <a:lnTo>
                        <a:pt x="19" y="226"/>
                      </a:lnTo>
                      <a:lnTo>
                        <a:pt x="12" y="223"/>
                      </a:lnTo>
                      <a:lnTo>
                        <a:pt x="7" y="218"/>
                      </a:lnTo>
                      <a:lnTo>
                        <a:pt x="3" y="214"/>
                      </a:lnTo>
                      <a:lnTo>
                        <a:pt x="1" y="210"/>
                      </a:lnTo>
                      <a:lnTo>
                        <a:pt x="0" y="205"/>
                      </a:lnTo>
                      <a:lnTo>
                        <a:pt x="0" y="0"/>
                      </a:lnTo>
                      <a:lnTo>
                        <a:pt x="4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/>
                    </a:gs>
                    <a:gs pos="100000">
                      <a:srgbClr val="919191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grpSp>
              <p:nvGrpSpPr>
                <p:cNvPr id="719" name="Group 55"/>
                <p:cNvGrpSpPr>
                  <a:grpSpLocks/>
                </p:cNvGrpSpPr>
                <p:nvPr/>
              </p:nvGrpSpPr>
              <p:grpSpPr bwMode="auto">
                <a:xfrm>
                  <a:off x="3280" y="1485"/>
                  <a:ext cx="574" cy="700"/>
                  <a:chOff x="3280" y="1485"/>
                  <a:chExt cx="574" cy="700"/>
                </a:xfrm>
              </p:grpSpPr>
              <p:sp>
                <p:nvSpPr>
                  <p:cNvPr id="720" name="Freeform 56"/>
                  <p:cNvSpPr>
                    <a:spLocks/>
                  </p:cNvSpPr>
                  <p:nvPr/>
                </p:nvSpPr>
                <p:spPr bwMode="auto">
                  <a:xfrm>
                    <a:off x="3357" y="1550"/>
                    <a:ext cx="497" cy="6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05" y="0"/>
                      </a:cxn>
                      <a:cxn ang="0">
                        <a:pos x="305" y="203"/>
                      </a:cxn>
                      <a:cxn ang="0">
                        <a:pos x="303" y="208"/>
                      </a:cxn>
                      <a:cxn ang="0">
                        <a:pos x="301" y="213"/>
                      </a:cxn>
                      <a:cxn ang="0">
                        <a:pos x="297" y="217"/>
                      </a:cxn>
                      <a:cxn ang="0">
                        <a:pos x="290" y="222"/>
                      </a:cxn>
                      <a:cxn ang="0">
                        <a:pos x="283" y="226"/>
                      </a:cxn>
                      <a:cxn ang="0">
                        <a:pos x="274" y="230"/>
                      </a:cxn>
                      <a:cxn ang="0">
                        <a:pos x="264" y="234"/>
                      </a:cxn>
                      <a:cxn ang="0">
                        <a:pos x="253" y="237"/>
                      </a:cxn>
                      <a:cxn ang="0">
                        <a:pos x="240" y="240"/>
                      </a:cxn>
                      <a:cxn ang="0">
                        <a:pos x="227" y="243"/>
                      </a:cxn>
                      <a:cxn ang="0">
                        <a:pos x="212" y="245"/>
                      </a:cxn>
                      <a:cxn ang="0">
                        <a:pos x="197" y="247"/>
                      </a:cxn>
                      <a:cxn ang="0">
                        <a:pos x="181" y="249"/>
                      </a:cxn>
                      <a:cxn ang="0">
                        <a:pos x="164" y="250"/>
                      </a:cxn>
                      <a:cxn ang="0">
                        <a:pos x="146" y="250"/>
                      </a:cxn>
                      <a:cxn ang="0">
                        <a:pos x="128" y="251"/>
                      </a:cxn>
                      <a:cxn ang="0">
                        <a:pos x="119" y="251"/>
                      </a:cxn>
                      <a:cxn ang="0">
                        <a:pos x="110" y="250"/>
                      </a:cxn>
                      <a:cxn ang="0">
                        <a:pos x="101" y="250"/>
                      </a:cxn>
                      <a:cxn ang="0">
                        <a:pos x="92" y="250"/>
                      </a:cxn>
                      <a:cxn ang="0">
                        <a:pos x="84" y="249"/>
                      </a:cxn>
                      <a:cxn ang="0">
                        <a:pos x="75" y="248"/>
                      </a:cxn>
                      <a:cxn ang="0">
                        <a:pos x="67" y="248"/>
                      </a:cxn>
                      <a:cxn ang="0">
                        <a:pos x="58" y="247"/>
                      </a:cxn>
                      <a:cxn ang="0">
                        <a:pos x="51" y="246"/>
                      </a:cxn>
                      <a:cxn ang="0">
                        <a:pos x="43" y="244"/>
                      </a:cxn>
                      <a:cxn ang="0">
                        <a:pos x="35" y="243"/>
                      </a:cxn>
                      <a:cxn ang="0">
                        <a:pos x="28" y="242"/>
                      </a:cxn>
                      <a:cxn ang="0">
                        <a:pos x="21" y="240"/>
                      </a:cxn>
                      <a:cxn ang="0">
                        <a:pos x="14" y="238"/>
                      </a:cxn>
                      <a:cxn ang="0">
                        <a:pos x="7" y="237"/>
                      </a:cxn>
                      <a:cxn ang="0">
                        <a:pos x="1" y="23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06" h="252">
                        <a:moveTo>
                          <a:pt x="0" y="0"/>
                        </a:moveTo>
                        <a:lnTo>
                          <a:pt x="305" y="0"/>
                        </a:lnTo>
                        <a:lnTo>
                          <a:pt x="305" y="203"/>
                        </a:lnTo>
                        <a:lnTo>
                          <a:pt x="303" y="208"/>
                        </a:lnTo>
                        <a:lnTo>
                          <a:pt x="301" y="213"/>
                        </a:lnTo>
                        <a:lnTo>
                          <a:pt x="297" y="217"/>
                        </a:lnTo>
                        <a:lnTo>
                          <a:pt x="290" y="222"/>
                        </a:lnTo>
                        <a:lnTo>
                          <a:pt x="283" y="226"/>
                        </a:lnTo>
                        <a:lnTo>
                          <a:pt x="274" y="230"/>
                        </a:lnTo>
                        <a:lnTo>
                          <a:pt x="264" y="234"/>
                        </a:lnTo>
                        <a:lnTo>
                          <a:pt x="253" y="237"/>
                        </a:lnTo>
                        <a:lnTo>
                          <a:pt x="240" y="240"/>
                        </a:lnTo>
                        <a:lnTo>
                          <a:pt x="227" y="243"/>
                        </a:lnTo>
                        <a:lnTo>
                          <a:pt x="212" y="245"/>
                        </a:lnTo>
                        <a:lnTo>
                          <a:pt x="197" y="247"/>
                        </a:lnTo>
                        <a:lnTo>
                          <a:pt x="181" y="249"/>
                        </a:lnTo>
                        <a:lnTo>
                          <a:pt x="164" y="250"/>
                        </a:lnTo>
                        <a:lnTo>
                          <a:pt x="146" y="250"/>
                        </a:lnTo>
                        <a:lnTo>
                          <a:pt x="128" y="251"/>
                        </a:lnTo>
                        <a:lnTo>
                          <a:pt x="119" y="251"/>
                        </a:lnTo>
                        <a:lnTo>
                          <a:pt x="110" y="250"/>
                        </a:lnTo>
                        <a:lnTo>
                          <a:pt x="101" y="250"/>
                        </a:lnTo>
                        <a:lnTo>
                          <a:pt x="92" y="250"/>
                        </a:lnTo>
                        <a:lnTo>
                          <a:pt x="84" y="249"/>
                        </a:lnTo>
                        <a:lnTo>
                          <a:pt x="75" y="248"/>
                        </a:lnTo>
                        <a:lnTo>
                          <a:pt x="67" y="248"/>
                        </a:lnTo>
                        <a:lnTo>
                          <a:pt x="58" y="247"/>
                        </a:lnTo>
                        <a:lnTo>
                          <a:pt x="51" y="246"/>
                        </a:lnTo>
                        <a:lnTo>
                          <a:pt x="43" y="244"/>
                        </a:lnTo>
                        <a:lnTo>
                          <a:pt x="35" y="243"/>
                        </a:lnTo>
                        <a:lnTo>
                          <a:pt x="28" y="242"/>
                        </a:lnTo>
                        <a:lnTo>
                          <a:pt x="21" y="240"/>
                        </a:lnTo>
                        <a:lnTo>
                          <a:pt x="14" y="238"/>
                        </a:lnTo>
                        <a:lnTo>
                          <a:pt x="7" y="237"/>
                        </a:lnTo>
                        <a:lnTo>
                          <a:pt x="1" y="23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6B6B6B">
                          <a:gamma/>
                          <a:tint val="40000"/>
                          <a:invGamma/>
                        </a:srgbClr>
                      </a:gs>
                      <a:gs pos="100000">
                        <a:srgbClr val="6B6B6B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1" name="Freeform 57"/>
                  <p:cNvSpPr>
                    <a:spLocks/>
                  </p:cNvSpPr>
                  <p:nvPr/>
                </p:nvSpPr>
                <p:spPr bwMode="auto">
                  <a:xfrm>
                    <a:off x="3280" y="1485"/>
                    <a:ext cx="574" cy="132"/>
                  </a:xfrm>
                  <a:custGeom>
                    <a:avLst/>
                    <a:gdLst/>
                    <a:ahLst/>
                    <a:cxnLst>
                      <a:cxn ang="0">
                        <a:pos x="195" y="1"/>
                      </a:cxn>
                      <a:cxn ang="0">
                        <a:pos x="228" y="2"/>
                      </a:cxn>
                      <a:cxn ang="0">
                        <a:pos x="261" y="6"/>
                      </a:cxn>
                      <a:cxn ang="0">
                        <a:pos x="288" y="11"/>
                      </a:cxn>
                      <a:cxn ang="0">
                        <a:pos x="312" y="17"/>
                      </a:cxn>
                      <a:cxn ang="0">
                        <a:pos x="331" y="25"/>
                      </a:cxn>
                      <a:cxn ang="0">
                        <a:pos x="345" y="33"/>
                      </a:cxn>
                      <a:cxn ang="0">
                        <a:pos x="352" y="42"/>
                      </a:cxn>
                      <a:cxn ang="0">
                        <a:pos x="352" y="51"/>
                      </a:cxn>
                      <a:cxn ang="0">
                        <a:pos x="345" y="61"/>
                      </a:cxn>
                      <a:cxn ang="0">
                        <a:pos x="331" y="69"/>
                      </a:cxn>
                      <a:cxn ang="0">
                        <a:pos x="312" y="76"/>
                      </a:cxn>
                      <a:cxn ang="0">
                        <a:pos x="288" y="83"/>
                      </a:cxn>
                      <a:cxn ang="0">
                        <a:pos x="261" y="87"/>
                      </a:cxn>
                      <a:cxn ang="0">
                        <a:pos x="228" y="91"/>
                      </a:cxn>
                      <a:cxn ang="0">
                        <a:pos x="195" y="93"/>
                      </a:cxn>
                      <a:cxn ang="0">
                        <a:pos x="158" y="93"/>
                      </a:cxn>
                      <a:cxn ang="0">
                        <a:pos x="124" y="91"/>
                      </a:cxn>
                      <a:cxn ang="0">
                        <a:pos x="92" y="87"/>
                      </a:cxn>
                      <a:cxn ang="0">
                        <a:pos x="64" y="83"/>
                      </a:cxn>
                      <a:cxn ang="0">
                        <a:pos x="40" y="76"/>
                      </a:cxn>
                      <a:cxn ang="0">
                        <a:pos x="22" y="69"/>
                      </a:cxn>
                      <a:cxn ang="0">
                        <a:pos x="8" y="61"/>
                      </a:cxn>
                      <a:cxn ang="0">
                        <a:pos x="1" y="51"/>
                      </a:cxn>
                      <a:cxn ang="0">
                        <a:pos x="1" y="42"/>
                      </a:cxn>
                      <a:cxn ang="0">
                        <a:pos x="8" y="33"/>
                      </a:cxn>
                      <a:cxn ang="0">
                        <a:pos x="22" y="25"/>
                      </a:cxn>
                      <a:cxn ang="0">
                        <a:pos x="40" y="17"/>
                      </a:cxn>
                      <a:cxn ang="0">
                        <a:pos x="64" y="11"/>
                      </a:cxn>
                      <a:cxn ang="0">
                        <a:pos x="92" y="6"/>
                      </a:cxn>
                      <a:cxn ang="0">
                        <a:pos x="124" y="2"/>
                      </a:cxn>
                      <a:cxn ang="0">
                        <a:pos x="158" y="1"/>
                      </a:cxn>
                    </a:cxnLst>
                    <a:rect l="0" t="0" r="r" b="b"/>
                    <a:pathLst>
                      <a:path w="354" h="94">
                        <a:moveTo>
                          <a:pt x="177" y="0"/>
                        </a:moveTo>
                        <a:lnTo>
                          <a:pt x="195" y="1"/>
                        </a:lnTo>
                        <a:lnTo>
                          <a:pt x="212" y="1"/>
                        </a:lnTo>
                        <a:lnTo>
                          <a:pt x="228" y="2"/>
                        </a:lnTo>
                        <a:lnTo>
                          <a:pt x="245" y="4"/>
                        </a:lnTo>
                        <a:lnTo>
                          <a:pt x="261" y="6"/>
                        </a:lnTo>
                        <a:lnTo>
                          <a:pt x="275" y="8"/>
                        </a:lnTo>
                        <a:lnTo>
                          <a:pt x="288" y="11"/>
                        </a:lnTo>
                        <a:lnTo>
                          <a:pt x="301" y="14"/>
                        </a:lnTo>
                        <a:lnTo>
                          <a:pt x="312" y="17"/>
                        </a:lnTo>
                        <a:lnTo>
                          <a:pt x="322" y="21"/>
                        </a:lnTo>
                        <a:lnTo>
                          <a:pt x="331" y="25"/>
                        </a:lnTo>
                        <a:lnTo>
                          <a:pt x="339" y="29"/>
                        </a:lnTo>
                        <a:lnTo>
                          <a:pt x="345" y="33"/>
                        </a:lnTo>
                        <a:lnTo>
                          <a:pt x="349" y="38"/>
                        </a:lnTo>
                        <a:lnTo>
                          <a:pt x="352" y="42"/>
                        </a:lnTo>
                        <a:lnTo>
                          <a:pt x="353" y="47"/>
                        </a:lnTo>
                        <a:lnTo>
                          <a:pt x="352" y="51"/>
                        </a:lnTo>
                        <a:lnTo>
                          <a:pt x="349" y="56"/>
                        </a:lnTo>
                        <a:lnTo>
                          <a:pt x="345" y="61"/>
                        </a:lnTo>
                        <a:lnTo>
                          <a:pt x="339" y="65"/>
                        </a:lnTo>
                        <a:lnTo>
                          <a:pt x="331" y="69"/>
                        </a:lnTo>
                        <a:lnTo>
                          <a:pt x="322" y="73"/>
                        </a:lnTo>
                        <a:lnTo>
                          <a:pt x="312" y="76"/>
                        </a:lnTo>
                        <a:lnTo>
                          <a:pt x="301" y="80"/>
                        </a:lnTo>
                        <a:lnTo>
                          <a:pt x="288" y="83"/>
                        </a:lnTo>
                        <a:lnTo>
                          <a:pt x="275" y="85"/>
                        </a:lnTo>
                        <a:lnTo>
                          <a:pt x="261" y="87"/>
                        </a:lnTo>
                        <a:lnTo>
                          <a:pt x="245" y="89"/>
                        </a:lnTo>
                        <a:lnTo>
                          <a:pt x="228" y="91"/>
                        </a:lnTo>
                        <a:lnTo>
                          <a:pt x="212" y="92"/>
                        </a:lnTo>
                        <a:lnTo>
                          <a:pt x="195" y="93"/>
                        </a:lnTo>
                        <a:lnTo>
                          <a:pt x="177" y="93"/>
                        </a:lnTo>
                        <a:lnTo>
                          <a:pt x="158" y="93"/>
                        </a:lnTo>
                        <a:lnTo>
                          <a:pt x="142" y="92"/>
                        </a:lnTo>
                        <a:lnTo>
                          <a:pt x="124" y="91"/>
                        </a:lnTo>
                        <a:lnTo>
                          <a:pt x="108" y="89"/>
                        </a:lnTo>
                        <a:lnTo>
                          <a:pt x="92" y="87"/>
                        </a:lnTo>
                        <a:lnTo>
                          <a:pt x="78" y="85"/>
                        </a:lnTo>
                        <a:lnTo>
                          <a:pt x="64" y="83"/>
                        </a:lnTo>
                        <a:lnTo>
                          <a:pt x="52" y="80"/>
                        </a:lnTo>
                        <a:lnTo>
                          <a:pt x="40" y="76"/>
                        </a:lnTo>
                        <a:lnTo>
                          <a:pt x="30" y="73"/>
                        </a:lnTo>
                        <a:lnTo>
                          <a:pt x="22" y="69"/>
                        </a:lnTo>
                        <a:lnTo>
                          <a:pt x="14" y="65"/>
                        </a:lnTo>
                        <a:lnTo>
                          <a:pt x="8" y="61"/>
                        </a:lnTo>
                        <a:lnTo>
                          <a:pt x="4" y="56"/>
                        </a:lnTo>
                        <a:lnTo>
                          <a:pt x="1" y="51"/>
                        </a:lnTo>
                        <a:lnTo>
                          <a:pt x="0" y="47"/>
                        </a:lnTo>
                        <a:lnTo>
                          <a:pt x="1" y="42"/>
                        </a:lnTo>
                        <a:lnTo>
                          <a:pt x="4" y="38"/>
                        </a:lnTo>
                        <a:lnTo>
                          <a:pt x="8" y="33"/>
                        </a:lnTo>
                        <a:lnTo>
                          <a:pt x="14" y="29"/>
                        </a:lnTo>
                        <a:lnTo>
                          <a:pt x="22" y="25"/>
                        </a:lnTo>
                        <a:lnTo>
                          <a:pt x="30" y="21"/>
                        </a:lnTo>
                        <a:lnTo>
                          <a:pt x="40" y="17"/>
                        </a:lnTo>
                        <a:lnTo>
                          <a:pt x="52" y="14"/>
                        </a:lnTo>
                        <a:lnTo>
                          <a:pt x="64" y="11"/>
                        </a:lnTo>
                        <a:lnTo>
                          <a:pt x="78" y="8"/>
                        </a:lnTo>
                        <a:lnTo>
                          <a:pt x="92" y="6"/>
                        </a:lnTo>
                        <a:lnTo>
                          <a:pt x="108" y="4"/>
                        </a:lnTo>
                        <a:lnTo>
                          <a:pt x="124" y="2"/>
                        </a:lnTo>
                        <a:lnTo>
                          <a:pt x="142" y="1"/>
                        </a:lnTo>
                        <a:lnTo>
                          <a:pt x="158" y="1"/>
                        </a:lnTo>
                        <a:lnTo>
                          <a:pt x="177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2" name="Freeform 58"/>
                  <p:cNvSpPr>
                    <a:spLocks/>
                  </p:cNvSpPr>
                  <p:nvPr/>
                </p:nvSpPr>
                <p:spPr bwMode="auto">
                  <a:xfrm>
                    <a:off x="3429" y="1519"/>
                    <a:ext cx="276" cy="63"/>
                  </a:xfrm>
                  <a:custGeom>
                    <a:avLst/>
                    <a:gdLst/>
                    <a:ahLst/>
                    <a:cxnLst>
                      <a:cxn ang="0">
                        <a:pos x="93" y="0"/>
                      </a:cxn>
                      <a:cxn ang="0">
                        <a:pos x="110" y="1"/>
                      </a:cxn>
                      <a:cxn ang="0">
                        <a:pos x="125" y="2"/>
                      </a:cxn>
                      <a:cxn ang="0">
                        <a:pos x="138" y="5"/>
                      </a:cxn>
                      <a:cxn ang="0">
                        <a:pos x="150" y="8"/>
                      </a:cxn>
                      <a:cxn ang="0">
                        <a:pos x="159" y="11"/>
                      </a:cxn>
                      <a:cxn ang="0">
                        <a:pos x="165" y="15"/>
                      </a:cxn>
                      <a:cxn ang="0">
                        <a:pos x="169" y="19"/>
                      </a:cxn>
                      <a:cxn ang="0">
                        <a:pos x="169" y="24"/>
                      </a:cxn>
                      <a:cxn ang="0">
                        <a:pos x="165" y="28"/>
                      </a:cxn>
                      <a:cxn ang="0">
                        <a:pos x="159" y="32"/>
                      </a:cxn>
                      <a:cxn ang="0">
                        <a:pos x="150" y="36"/>
                      </a:cxn>
                      <a:cxn ang="0">
                        <a:pos x="138" y="39"/>
                      </a:cxn>
                      <a:cxn ang="0">
                        <a:pos x="125" y="42"/>
                      </a:cxn>
                      <a:cxn ang="0">
                        <a:pos x="110" y="43"/>
                      </a:cxn>
                      <a:cxn ang="0">
                        <a:pos x="93" y="44"/>
                      </a:cxn>
                      <a:cxn ang="0">
                        <a:pos x="76" y="44"/>
                      </a:cxn>
                      <a:cxn ang="0">
                        <a:pos x="60" y="43"/>
                      </a:cxn>
                      <a:cxn ang="0">
                        <a:pos x="45" y="42"/>
                      </a:cxn>
                      <a:cxn ang="0">
                        <a:pos x="31" y="39"/>
                      </a:cxn>
                      <a:cxn ang="0">
                        <a:pos x="19" y="36"/>
                      </a:cxn>
                      <a:cxn ang="0">
                        <a:pos x="10" y="32"/>
                      </a:cxn>
                      <a:cxn ang="0">
                        <a:pos x="4" y="28"/>
                      </a:cxn>
                      <a:cxn ang="0">
                        <a:pos x="1" y="24"/>
                      </a:cxn>
                      <a:cxn ang="0">
                        <a:pos x="1" y="19"/>
                      </a:cxn>
                      <a:cxn ang="0">
                        <a:pos x="4" y="15"/>
                      </a:cxn>
                      <a:cxn ang="0">
                        <a:pos x="10" y="11"/>
                      </a:cxn>
                      <a:cxn ang="0">
                        <a:pos x="19" y="8"/>
                      </a:cxn>
                      <a:cxn ang="0">
                        <a:pos x="31" y="5"/>
                      </a:cxn>
                      <a:cxn ang="0">
                        <a:pos x="45" y="2"/>
                      </a:cxn>
                      <a:cxn ang="0">
                        <a:pos x="60" y="1"/>
                      </a:cxn>
                      <a:cxn ang="0">
                        <a:pos x="76" y="0"/>
                      </a:cxn>
                    </a:cxnLst>
                    <a:rect l="0" t="0" r="r" b="b"/>
                    <a:pathLst>
                      <a:path w="170" h="45">
                        <a:moveTo>
                          <a:pt x="85" y="0"/>
                        </a:moveTo>
                        <a:lnTo>
                          <a:pt x="93" y="0"/>
                        </a:lnTo>
                        <a:lnTo>
                          <a:pt x="102" y="0"/>
                        </a:lnTo>
                        <a:lnTo>
                          <a:pt x="110" y="1"/>
                        </a:lnTo>
                        <a:lnTo>
                          <a:pt x="117" y="1"/>
                        </a:lnTo>
                        <a:lnTo>
                          <a:pt x="125" y="2"/>
                        </a:lnTo>
                        <a:lnTo>
                          <a:pt x="132" y="3"/>
                        </a:lnTo>
                        <a:lnTo>
                          <a:pt x="138" y="5"/>
                        </a:lnTo>
                        <a:lnTo>
                          <a:pt x="144" y="6"/>
                        </a:lnTo>
                        <a:lnTo>
                          <a:pt x="150" y="8"/>
                        </a:lnTo>
                        <a:lnTo>
                          <a:pt x="155" y="9"/>
                        </a:lnTo>
                        <a:lnTo>
                          <a:pt x="159" y="11"/>
                        </a:lnTo>
                        <a:lnTo>
                          <a:pt x="163" y="13"/>
                        </a:lnTo>
                        <a:lnTo>
                          <a:pt x="165" y="15"/>
                        </a:lnTo>
                        <a:lnTo>
                          <a:pt x="168" y="17"/>
                        </a:lnTo>
                        <a:lnTo>
                          <a:pt x="169" y="19"/>
                        </a:lnTo>
                        <a:lnTo>
                          <a:pt x="169" y="22"/>
                        </a:lnTo>
                        <a:lnTo>
                          <a:pt x="169" y="24"/>
                        </a:lnTo>
                        <a:lnTo>
                          <a:pt x="168" y="26"/>
                        </a:lnTo>
                        <a:lnTo>
                          <a:pt x="165" y="28"/>
                        </a:lnTo>
                        <a:lnTo>
                          <a:pt x="163" y="30"/>
                        </a:lnTo>
                        <a:lnTo>
                          <a:pt x="159" y="32"/>
                        </a:lnTo>
                        <a:lnTo>
                          <a:pt x="155" y="34"/>
                        </a:lnTo>
                        <a:lnTo>
                          <a:pt x="150" y="36"/>
                        </a:lnTo>
                        <a:lnTo>
                          <a:pt x="144" y="37"/>
                        </a:lnTo>
                        <a:lnTo>
                          <a:pt x="138" y="39"/>
                        </a:lnTo>
                        <a:lnTo>
                          <a:pt x="132" y="40"/>
                        </a:lnTo>
                        <a:lnTo>
                          <a:pt x="125" y="42"/>
                        </a:lnTo>
                        <a:lnTo>
                          <a:pt x="117" y="42"/>
                        </a:lnTo>
                        <a:lnTo>
                          <a:pt x="110" y="43"/>
                        </a:lnTo>
                        <a:lnTo>
                          <a:pt x="102" y="44"/>
                        </a:lnTo>
                        <a:lnTo>
                          <a:pt x="93" y="44"/>
                        </a:lnTo>
                        <a:lnTo>
                          <a:pt x="85" y="44"/>
                        </a:lnTo>
                        <a:lnTo>
                          <a:pt x="76" y="44"/>
                        </a:lnTo>
                        <a:lnTo>
                          <a:pt x="68" y="44"/>
                        </a:lnTo>
                        <a:lnTo>
                          <a:pt x="60" y="43"/>
                        </a:lnTo>
                        <a:lnTo>
                          <a:pt x="52" y="42"/>
                        </a:lnTo>
                        <a:lnTo>
                          <a:pt x="45" y="42"/>
                        </a:lnTo>
                        <a:lnTo>
                          <a:pt x="37" y="40"/>
                        </a:lnTo>
                        <a:lnTo>
                          <a:pt x="31" y="39"/>
                        </a:lnTo>
                        <a:lnTo>
                          <a:pt x="25" y="37"/>
                        </a:lnTo>
                        <a:lnTo>
                          <a:pt x="19" y="36"/>
                        </a:lnTo>
                        <a:lnTo>
                          <a:pt x="15" y="34"/>
                        </a:lnTo>
                        <a:lnTo>
                          <a:pt x="10" y="32"/>
                        </a:lnTo>
                        <a:lnTo>
                          <a:pt x="7" y="30"/>
                        </a:lnTo>
                        <a:lnTo>
                          <a:pt x="4" y="28"/>
                        </a:lnTo>
                        <a:lnTo>
                          <a:pt x="2" y="26"/>
                        </a:lnTo>
                        <a:lnTo>
                          <a:pt x="1" y="24"/>
                        </a:lnTo>
                        <a:lnTo>
                          <a:pt x="0" y="22"/>
                        </a:lnTo>
                        <a:lnTo>
                          <a:pt x="1" y="19"/>
                        </a:lnTo>
                        <a:lnTo>
                          <a:pt x="2" y="17"/>
                        </a:lnTo>
                        <a:lnTo>
                          <a:pt x="4" y="15"/>
                        </a:lnTo>
                        <a:lnTo>
                          <a:pt x="7" y="13"/>
                        </a:lnTo>
                        <a:lnTo>
                          <a:pt x="10" y="11"/>
                        </a:lnTo>
                        <a:lnTo>
                          <a:pt x="15" y="9"/>
                        </a:lnTo>
                        <a:lnTo>
                          <a:pt x="19" y="8"/>
                        </a:lnTo>
                        <a:lnTo>
                          <a:pt x="25" y="6"/>
                        </a:lnTo>
                        <a:lnTo>
                          <a:pt x="31" y="5"/>
                        </a:lnTo>
                        <a:lnTo>
                          <a:pt x="37" y="3"/>
                        </a:lnTo>
                        <a:lnTo>
                          <a:pt x="45" y="2"/>
                        </a:lnTo>
                        <a:lnTo>
                          <a:pt x="52" y="1"/>
                        </a:lnTo>
                        <a:lnTo>
                          <a:pt x="60" y="1"/>
                        </a:lnTo>
                        <a:lnTo>
                          <a:pt x="68" y="0"/>
                        </a:lnTo>
                        <a:lnTo>
                          <a:pt x="76" y="0"/>
                        </a:lnTo>
                        <a:lnTo>
                          <a:pt x="8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717" name="Text Box 59"/>
              <p:cNvSpPr txBox="1">
                <a:spLocks noChangeArrowheads="1"/>
              </p:cNvSpPr>
              <p:nvPr/>
            </p:nvSpPr>
            <p:spPr bwMode="auto">
              <a:xfrm>
                <a:off x="6912" y="5396"/>
                <a:ext cx="2340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kumimoji="0" lang="ko-KR" altLang="ko-KR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515" name="Rectangle 60"/>
            <p:cNvSpPr>
              <a:spLocks noChangeArrowheads="1"/>
            </p:cNvSpPr>
            <p:nvPr/>
          </p:nvSpPr>
          <p:spPr bwMode="auto">
            <a:xfrm>
              <a:off x="402113" y="4406438"/>
              <a:ext cx="701157" cy="695301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None/>
              </a:pPr>
              <a:r>
                <a:rPr kumimoji="0" lang="en-US" altLang="ko-KR" sz="1100">
                  <a:solidFill>
                    <a:schemeClr val="tx1"/>
                  </a:solidFill>
                  <a:latin typeface="맑은 고딕" pitchFamily="50" charset="-127"/>
                </a:rPr>
                <a:t>Operational Data Store</a:t>
              </a:r>
            </a:p>
          </p:txBody>
        </p:sp>
        <p:sp>
          <p:nvSpPr>
            <p:cNvPr id="516" name="Rectangle 61"/>
            <p:cNvSpPr>
              <a:spLocks noChangeArrowheads="1"/>
            </p:cNvSpPr>
            <p:nvPr/>
          </p:nvSpPr>
          <p:spPr bwMode="auto">
            <a:xfrm>
              <a:off x="1443453" y="4443583"/>
              <a:ext cx="701157" cy="86237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None/>
              </a:pPr>
              <a:r>
                <a:rPr kumimoji="0" lang="en-US" altLang="ko-KR" sz="1100" dirty="0">
                  <a:solidFill>
                    <a:schemeClr val="tx1"/>
                  </a:solidFill>
                  <a:latin typeface="맑은 고딕" pitchFamily="50" charset="-127"/>
                </a:rPr>
                <a:t>Enterprise </a:t>
              </a:r>
            </a:p>
            <a:p>
              <a:pPr algn="ctr">
                <a:lnSpc>
                  <a:spcPct val="80000"/>
                </a:lnSpc>
                <a:buNone/>
              </a:pPr>
              <a:r>
                <a:rPr kumimoji="0" lang="en-US" altLang="ko-KR" sz="1100" dirty="0">
                  <a:solidFill>
                    <a:schemeClr val="tx1"/>
                  </a:solidFill>
                  <a:latin typeface="맑은 고딕" pitchFamily="50" charset="-127"/>
                </a:rPr>
                <a:t>Data Warehouse</a:t>
              </a:r>
            </a:p>
          </p:txBody>
        </p:sp>
        <p:sp>
          <p:nvSpPr>
            <p:cNvPr id="517" name="Rectangle 69"/>
            <p:cNvSpPr>
              <a:spLocks noChangeArrowheads="1"/>
            </p:cNvSpPr>
            <p:nvPr/>
          </p:nvSpPr>
          <p:spPr bwMode="auto">
            <a:xfrm>
              <a:off x="3972587" y="2487302"/>
              <a:ext cx="1186333" cy="382216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" name="AutoShape 71" descr="1"/>
            <p:cNvSpPr>
              <a:spLocks noChangeArrowheads="1"/>
            </p:cNvSpPr>
            <p:nvPr/>
          </p:nvSpPr>
          <p:spPr bwMode="auto">
            <a:xfrm>
              <a:off x="426111" y="2696019"/>
              <a:ext cx="700113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 dirty="0">
                  <a:latin typeface="맑은 고딕" pitchFamily="50" charset="-127"/>
                </a:rPr>
                <a:t>ODS</a:t>
              </a:r>
            </a:p>
          </p:txBody>
        </p:sp>
        <p:sp>
          <p:nvSpPr>
            <p:cNvPr id="519" name="AutoShape 72" descr="1"/>
            <p:cNvSpPr>
              <a:spLocks noChangeArrowheads="1"/>
            </p:cNvSpPr>
            <p:nvPr/>
          </p:nvSpPr>
          <p:spPr bwMode="auto">
            <a:xfrm>
              <a:off x="1742867" y="2696019"/>
              <a:ext cx="700113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>
                  <a:latin typeface="맑은 고딕" pitchFamily="50" charset="-127"/>
                </a:rPr>
                <a:t>DW</a:t>
              </a:r>
            </a:p>
          </p:txBody>
        </p:sp>
        <p:sp>
          <p:nvSpPr>
            <p:cNvPr id="520" name="AutoShape 73" descr="1"/>
            <p:cNvSpPr>
              <a:spLocks noChangeArrowheads="1"/>
            </p:cNvSpPr>
            <p:nvPr/>
          </p:nvSpPr>
          <p:spPr bwMode="auto">
            <a:xfrm>
              <a:off x="3079447" y="2696019"/>
              <a:ext cx="700114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>
                  <a:latin typeface="맑은 고딕" pitchFamily="50" charset="-127"/>
                </a:rPr>
                <a:t>Data Mart</a:t>
              </a:r>
            </a:p>
          </p:txBody>
        </p:sp>
        <p:sp>
          <p:nvSpPr>
            <p:cNvPr id="521" name="Text Box 75"/>
            <p:cNvSpPr txBox="1">
              <a:spLocks noChangeArrowheads="1"/>
            </p:cNvSpPr>
            <p:nvPr/>
          </p:nvSpPr>
          <p:spPr bwMode="auto">
            <a:xfrm>
              <a:off x="414744" y="5229250"/>
              <a:ext cx="1218603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변환 및 정제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</a:rPr>
                <a:t>(ETL)</a:t>
              </a:r>
            </a:p>
          </p:txBody>
        </p:sp>
        <p:sp>
          <p:nvSpPr>
            <p:cNvPr id="522" name="Text Box 76"/>
            <p:cNvSpPr txBox="1">
              <a:spLocks noChangeArrowheads="1"/>
            </p:cNvSpPr>
            <p:nvPr/>
          </p:nvSpPr>
          <p:spPr bwMode="auto">
            <a:xfrm>
              <a:off x="2598445" y="5450024"/>
              <a:ext cx="582659" cy="624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추출 및 </a:t>
              </a:r>
              <a:endParaRPr lang="en-US" altLang="ko-KR" sz="1000" dirty="0" smtClean="0">
                <a:solidFill>
                  <a:schemeClr val="tx1"/>
                </a:solidFill>
                <a:latin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요약</a:t>
              </a:r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23" name="Line 77"/>
            <p:cNvSpPr>
              <a:spLocks noChangeShapeType="1"/>
            </p:cNvSpPr>
            <p:nvPr/>
          </p:nvSpPr>
          <p:spPr bwMode="auto">
            <a:xfrm>
              <a:off x="3711740" y="5770176"/>
              <a:ext cx="36831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4" name="Text Box 78"/>
            <p:cNvSpPr txBox="1">
              <a:spLocks noChangeArrowheads="1"/>
            </p:cNvSpPr>
            <p:nvPr/>
          </p:nvSpPr>
          <p:spPr bwMode="auto">
            <a:xfrm>
              <a:off x="2790708" y="4594861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생산분석</a:t>
              </a:r>
            </a:p>
          </p:txBody>
        </p:sp>
        <p:sp>
          <p:nvSpPr>
            <p:cNvPr id="525" name="Text Box 79"/>
            <p:cNvSpPr txBox="1">
              <a:spLocks noChangeArrowheads="1"/>
            </p:cNvSpPr>
            <p:nvPr/>
          </p:nvSpPr>
          <p:spPr bwMode="auto">
            <a:xfrm>
              <a:off x="3366788" y="4579780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영업분석</a:t>
              </a:r>
            </a:p>
          </p:txBody>
        </p:sp>
        <p:sp>
          <p:nvSpPr>
            <p:cNvPr id="526" name="Rectangle 80"/>
            <p:cNvSpPr>
              <a:spLocks noChangeArrowheads="1"/>
            </p:cNvSpPr>
            <p:nvPr/>
          </p:nvSpPr>
          <p:spPr bwMode="auto">
            <a:xfrm>
              <a:off x="261256" y="2478458"/>
              <a:ext cx="3665422" cy="383101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527" name="Group 81"/>
            <p:cNvGrpSpPr>
              <a:grpSpLocks/>
            </p:cNvGrpSpPr>
            <p:nvPr/>
          </p:nvGrpSpPr>
          <p:grpSpPr bwMode="auto">
            <a:xfrm>
              <a:off x="3054406" y="3560957"/>
              <a:ext cx="344318" cy="327227"/>
              <a:chOff x="2802" y="1344"/>
              <a:chExt cx="1523" cy="839"/>
            </a:xfrm>
          </p:grpSpPr>
          <p:sp>
            <p:nvSpPr>
              <p:cNvPr id="701" name="Oval 82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702" name="Group 83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703" name="Rectangle 84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704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5" name="Rectangle 86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6" name="Line 87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07" name="Rectangle 88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8" name="Rectangle 89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9" name="Rectangle 90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10" name="Rectangle 91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11" name="Line 92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2" name="Line 93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3" name="Line 94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5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28" name="Group 97"/>
            <p:cNvGrpSpPr>
              <a:grpSpLocks/>
            </p:cNvGrpSpPr>
            <p:nvPr/>
          </p:nvGrpSpPr>
          <p:grpSpPr bwMode="auto">
            <a:xfrm>
              <a:off x="3449850" y="3566264"/>
              <a:ext cx="345361" cy="327225"/>
              <a:chOff x="2802" y="1344"/>
              <a:chExt cx="1523" cy="839"/>
            </a:xfrm>
          </p:grpSpPr>
          <p:sp>
            <p:nvSpPr>
              <p:cNvPr id="686" name="Oval 98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87" name="Group 99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88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89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1" name="Line 103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6" name="Line 108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7" name="Line 109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8" name="Line 110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9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0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29" name="Group 113"/>
            <p:cNvGrpSpPr>
              <a:grpSpLocks/>
            </p:cNvGrpSpPr>
            <p:nvPr/>
          </p:nvGrpSpPr>
          <p:grpSpPr bwMode="auto">
            <a:xfrm>
              <a:off x="3053362" y="4263167"/>
              <a:ext cx="344318" cy="327225"/>
              <a:chOff x="2802" y="1344"/>
              <a:chExt cx="1523" cy="839"/>
            </a:xfrm>
          </p:grpSpPr>
          <p:sp>
            <p:nvSpPr>
              <p:cNvPr id="671" name="Oval 114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72" name="Group 115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74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5" name="Rectangle 118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6" name="Line 119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9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81" name="Line 124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2" name="Line 125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3" name="Line 126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4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5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30" name="Group 129"/>
            <p:cNvGrpSpPr>
              <a:grpSpLocks/>
            </p:cNvGrpSpPr>
            <p:nvPr/>
          </p:nvGrpSpPr>
          <p:grpSpPr bwMode="auto">
            <a:xfrm>
              <a:off x="3449850" y="4270242"/>
              <a:ext cx="345361" cy="327225"/>
              <a:chOff x="2802" y="1344"/>
              <a:chExt cx="1523" cy="839"/>
            </a:xfrm>
          </p:grpSpPr>
          <p:sp>
            <p:nvSpPr>
              <p:cNvPr id="656" name="Oval 130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57" name="Group 131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5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5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1" name="Line 135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2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3" name="Rectangle 137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4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6" name="Line 140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7" name="Line 141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8" name="Line 142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9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0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31" name="Group 145"/>
            <p:cNvGrpSpPr>
              <a:grpSpLocks/>
            </p:cNvGrpSpPr>
            <p:nvPr/>
          </p:nvGrpSpPr>
          <p:grpSpPr bwMode="auto">
            <a:xfrm>
              <a:off x="3053362" y="4910544"/>
              <a:ext cx="344318" cy="327225"/>
              <a:chOff x="2802" y="1344"/>
              <a:chExt cx="1523" cy="839"/>
            </a:xfrm>
          </p:grpSpPr>
          <p:sp>
            <p:nvSpPr>
              <p:cNvPr id="641" name="Oval 146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42" name="Group 147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4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44" name="Rectangle 149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5" name="Rectangle 150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6" name="Line 151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47" name="Rectangle 152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8" name="Rectangle 153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9" name="Rectangle 154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50" name="Rectangle 155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51" name="Line 156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2" name="Line 157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3" name="Line 158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4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5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532" name="Text Box 161"/>
            <p:cNvSpPr txBox="1">
              <a:spLocks noChangeArrowheads="1"/>
            </p:cNvSpPr>
            <p:nvPr/>
          </p:nvSpPr>
          <p:spPr bwMode="auto">
            <a:xfrm>
              <a:off x="3082341" y="5971817"/>
              <a:ext cx="822661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MDB Mart</a:t>
              </a:r>
            </a:p>
          </p:txBody>
        </p:sp>
        <p:pic>
          <p:nvPicPr>
            <p:cNvPr id="533" name="Picture 162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59953" y="5506625"/>
              <a:ext cx="196157" cy="344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4" name="Picture 16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 rot="21354665">
              <a:off x="3462371" y="5649898"/>
              <a:ext cx="204504" cy="360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5" name="AutoShape 164" descr="1"/>
            <p:cNvSpPr>
              <a:spLocks noChangeArrowheads="1"/>
            </p:cNvSpPr>
            <p:nvPr/>
          </p:nvSpPr>
          <p:spPr bwMode="auto">
            <a:xfrm>
              <a:off x="4172918" y="2706632"/>
              <a:ext cx="843058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>
                  <a:latin typeface="맑은 고딕" pitchFamily="50" charset="-127"/>
                </a:rPr>
                <a:t>OLAP System</a:t>
              </a:r>
            </a:p>
          </p:txBody>
        </p:sp>
        <p:pic>
          <p:nvPicPr>
            <p:cNvPr id="536" name="Picture 165" descr="Access7_bi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</a:blip>
            <a:srcRect/>
            <a:stretch>
              <a:fillRect/>
            </a:stretch>
          </p:blipFill>
          <p:spPr bwMode="auto">
            <a:xfrm>
              <a:off x="4460893" y="3529119"/>
              <a:ext cx="452830" cy="585470"/>
            </a:xfrm>
            <a:prstGeom prst="rect">
              <a:avLst/>
            </a:prstGeom>
            <a:noFill/>
          </p:spPr>
        </p:pic>
        <p:pic>
          <p:nvPicPr>
            <p:cNvPr id="537" name="Picture 166" descr="Access3_bi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4654963" y="3675929"/>
              <a:ext cx="476829" cy="606694"/>
            </a:xfrm>
            <a:prstGeom prst="rect">
              <a:avLst/>
            </a:prstGeom>
            <a:noFill/>
          </p:spPr>
        </p:pic>
        <p:sp>
          <p:nvSpPr>
            <p:cNvPr id="538" name="Rectangle 167"/>
            <p:cNvSpPr>
              <a:spLocks noChangeArrowheads="1"/>
            </p:cNvSpPr>
            <p:nvPr/>
          </p:nvSpPr>
          <p:spPr bwMode="auto">
            <a:xfrm>
              <a:off x="3218218" y="5467712"/>
              <a:ext cx="559256" cy="716360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0" name="Text Box 171"/>
            <p:cNvSpPr txBox="1">
              <a:spLocks noChangeArrowheads="1"/>
            </p:cNvSpPr>
            <p:nvPr/>
          </p:nvSpPr>
          <p:spPr bwMode="auto">
            <a:xfrm>
              <a:off x="4419951" y="4549711"/>
              <a:ext cx="798617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Pivot 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</a:p>
          </p:txBody>
        </p:sp>
        <p:grpSp>
          <p:nvGrpSpPr>
            <p:cNvPr id="541" name="Group 172"/>
            <p:cNvGrpSpPr>
              <a:grpSpLocks/>
            </p:cNvGrpSpPr>
            <p:nvPr/>
          </p:nvGrpSpPr>
          <p:grpSpPr bwMode="auto">
            <a:xfrm>
              <a:off x="3978847" y="4017305"/>
              <a:ext cx="439267" cy="550094"/>
              <a:chOff x="725" y="1618"/>
              <a:chExt cx="632" cy="522"/>
            </a:xfrm>
          </p:grpSpPr>
          <p:sp>
            <p:nvSpPr>
              <p:cNvPr id="553" name="Freeform 173"/>
              <p:cNvSpPr>
                <a:spLocks/>
              </p:cNvSpPr>
              <p:nvPr/>
            </p:nvSpPr>
            <p:spPr bwMode="auto">
              <a:xfrm>
                <a:off x="725" y="1618"/>
                <a:ext cx="632" cy="516"/>
              </a:xfrm>
              <a:custGeom>
                <a:avLst/>
                <a:gdLst/>
                <a:ahLst/>
                <a:cxnLst>
                  <a:cxn ang="0">
                    <a:pos x="1714" y="64"/>
                  </a:cxn>
                  <a:cxn ang="0">
                    <a:pos x="1629" y="55"/>
                  </a:cxn>
                  <a:cxn ang="0">
                    <a:pos x="1498" y="42"/>
                  </a:cxn>
                  <a:cxn ang="0">
                    <a:pos x="1333" y="26"/>
                  </a:cxn>
                  <a:cxn ang="0">
                    <a:pos x="1148" y="13"/>
                  </a:cxn>
                  <a:cxn ang="0">
                    <a:pos x="957" y="3"/>
                  </a:cxn>
                  <a:cxn ang="0">
                    <a:pos x="772" y="0"/>
                  </a:cxn>
                  <a:cxn ang="0">
                    <a:pos x="605" y="5"/>
                  </a:cxn>
                  <a:cxn ang="0">
                    <a:pos x="472" y="23"/>
                  </a:cxn>
                  <a:cxn ang="0">
                    <a:pos x="375" y="53"/>
                  </a:cxn>
                  <a:cxn ang="0">
                    <a:pos x="293" y="90"/>
                  </a:cxn>
                  <a:cxn ang="0">
                    <a:pos x="221" y="129"/>
                  </a:cxn>
                  <a:cxn ang="0">
                    <a:pos x="161" y="170"/>
                  </a:cxn>
                  <a:cxn ang="0">
                    <a:pos x="113" y="210"/>
                  </a:cxn>
                  <a:cxn ang="0">
                    <a:pos x="75" y="245"/>
                  </a:cxn>
                  <a:cxn ang="0">
                    <a:pos x="46" y="274"/>
                  </a:cxn>
                  <a:cxn ang="0">
                    <a:pos x="22" y="309"/>
                  </a:cxn>
                  <a:cxn ang="0">
                    <a:pos x="165" y="1390"/>
                  </a:cxn>
                  <a:cxn ang="0">
                    <a:pos x="174" y="1417"/>
                  </a:cxn>
                  <a:cxn ang="0">
                    <a:pos x="192" y="1448"/>
                  </a:cxn>
                  <a:cxn ang="0">
                    <a:pos x="215" y="1481"/>
                  </a:cxn>
                  <a:cxn ang="0">
                    <a:pos x="248" y="1507"/>
                  </a:cxn>
                  <a:cxn ang="0">
                    <a:pos x="280" y="1518"/>
                  </a:cxn>
                  <a:cxn ang="0">
                    <a:pos x="309" y="1525"/>
                  </a:cxn>
                  <a:cxn ang="0">
                    <a:pos x="341" y="1529"/>
                  </a:cxn>
                  <a:cxn ang="0">
                    <a:pos x="373" y="1534"/>
                  </a:cxn>
                  <a:cxn ang="0">
                    <a:pos x="402" y="1535"/>
                  </a:cxn>
                  <a:cxn ang="0">
                    <a:pos x="438" y="1536"/>
                  </a:cxn>
                  <a:cxn ang="0">
                    <a:pos x="1141" y="1548"/>
                  </a:cxn>
                  <a:cxn ang="0">
                    <a:pos x="1174" y="1547"/>
                  </a:cxn>
                  <a:cxn ang="0">
                    <a:pos x="1243" y="1547"/>
                  </a:cxn>
                  <a:cxn ang="0">
                    <a:pos x="1333" y="1544"/>
                  </a:cxn>
                  <a:cxn ang="0">
                    <a:pos x="1439" y="1542"/>
                  </a:cxn>
                  <a:cxn ang="0">
                    <a:pos x="1546" y="1539"/>
                  </a:cxn>
                  <a:cxn ang="0">
                    <a:pos x="1649" y="1538"/>
                  </a:cxn>
                  <a:cxn ang="0">
                    <a:pos x="1735" y="1535"/>
                  </a:cxn>
                  <a:cxn ang="0">
                    <a:pos x="1794" y="1534"/>
                  </a:cxn>
                  <a:cxn ang="0">
                    <a:pos x="1822" y="1531"/>
                  </a:cxn>
                  <a:cxn ang="0">
                    <a:pos x="1852" y="1504"/>
                  </a:cxn>
                  <a:cxn ang="0">
                    <a:pos x="1873" y="1474"/>
                  </a:cxn>
                  <a:cxn ang="0">
                    <a:pos x="1890" y="1441"/>
                  </a:cxn>
                  <a:cxn ang="0">
                    <a:pos x="1895" y="1409"/>
                  </a:cxn>
                  <a:cxn ang="0">
                    <a:pos x="1895" y="1369"/>
                  </a:cxn>
                  <a:cxn ang="0">
                    <a:pos x="1893" y="1297"/>
                  </a:cxn>
                  <a:cxn ang="0">
                    <a:pos x="1890" y="1202"/>
                  </a:cxn>
                  <a:cxn ang="0">
                    <a:pos x="1889" y="1093"/>
                  </a:cxn>
                  <a:cxn ang="0">
                    <a:pos x="1886" y="979"/>
                  </a:cxn>
                  <a:cxn ang="0">
                    <a:pos x="1881" y="867"/>
                  </a:cxn>
                  <a:cxn ang="0">
                    <a:pos x="1879" y="768"/>
                  </a:cxn>
                  <a:cxn ang="0">
                    <a:pos x="1873" y="691"/>
                  </a:cxn>
                  <a:cxn ang="0">
                    <a:pos x="1870" y="643"/>
                  </a:cxn>
                  <a:cxn ang="0">
                    <a:pos x="1860" y="600"/>
                  </a:cxn>
                  <a:cxn ang="0">
                    <a:pos x="1847" y="534"/>
                  </a:cxn>
                  <a:cxn ang="0">
                    <a:pos x="1828" y="456"/>
                  </a:cxn>
                  <a:cxn ang="0">
                    <a:pos x="1810" y="370"/>
                  </a:cxn>
                  <a:cxn ang="0">
                    <a:pos x="1790" y="283"/>
                  </a:cxn>
                  <a:cxn ang="0">
                    <a:pos x="1770" y="203"/>
                  </a:cxn>
                  <a:cxn ang="0">
                    <a:pos x="1755" y="135"/>
                  </a:cxn>
                  <a:cxn ang="0">
                    <a:pos x="1744" y="88"/>
                  </a:cxn>
                  <a:cxn ang="0">
                    <a:pos x="1739" y="68"/>
                  </a:cxn>
                </a:cxnLst>
                <a:rect l="0" t="0" r="r" b="b"/>
                <a:pathLst>
                  <a:path w="1896" h="1548">
                    <a:moveTo>
                      <a:pt x="1739" y="68"/>
                    </a:moveTo>
                    <a:lnTo>
                      <a:pt x="1738" y="66"/>
                    </a:lnTo>
                    <a:lnTo>
                      <a:pt x="1736" y="66"/>
                    </a:lnTo>
                    <a:lnTo>
                      <a:pt x="1732" y="66"/>
                    </a:lnTo>
                    <a:lnTo>
                      <a:pt x="1728" y="66"/>
                    </a:lnTo>
                    <a:lnTo>
                      <a:pt x="1722" y="65"/>
                    </a:lnTo>
                    <a:lnTo>
                      <a:pt x="1714" y="64"/>
                    </a:lnTo>
                    <a:lnTo>
                      <a:pt x="1704" y="64"/>
                    </a:lnTo>
                    <a:lnTo>
                      <a:pt x="1696" y="62"/>
                    </a:lnTo>
                    <a:lnTo>
                      <a:pt x="1684" y="61"/>
                    </a:lnTo>
                    <a:lnTo>
                      <a:pt x="1672" y="59"/>
                    </a:lnTo>
                    <a:lnTo>
                      <a:pt x="1658" y="58"/>
                    </a:lnTo>
                    <a:lnTo>
                      <a:pt x="1645" y="56"/>
                    </a:lnTo>
                    <a:lnTo>
                      <a:pt x="1629" y="55"/>
                    </a:lnTo>
                    <a:lnTo>
                      <a:pt x="1613" y="53"/>
                    </a:lnTo>
                    <a:lnTo>
                      <a:pt x="1595" y="51"/>
                    </a:lnTo>
                    <a:lnTo>
                      <a:pt x="1578" y="49"/>
                    </a:lnTo>
                    <a:lnTo>
                      <a:pt x="1559" y="48"/>
                    </a:lnTo>
                    <a:lnTo>
                      <a:pt x="1539" y="45"/>
                    </a:lnTo>
                    <a:lnTo>
                      <a:pt x="1519" y="43"/>
                    </a:lnTo>
                    <a:lnTo>
                      <a:pt x="1498" y="42"/>
                    </a:lnTo>
                    <a:lnTo>
                      <a:pt x="1476" y="39"/>
                    </a:lnTo>
                    <a:lnTo>
                      <a:pt x="1453" y="36"/>
                    </a:lnTo>
                    <a:lnTo>
                      <a:pt x="1430" y="35"/>
                    </a:lnTo>
                    <a:lnTo>
                      <a:pt x="1407" y="33"/>
                    </a:lnTo>
                    <a:lnTo>
                      <a:pt x="1383" y="30"/>
                    </a:lnTo>
                    <a:lnTo>
                      <a:pt x="1359" y="29"/>
                    </a:lnTo>
                    <a:lnTo>
                      <a:pt x="1333" y="26"/>
                    </a:lnTo>
                    <a:lnTo>
                      <a:pt x="1308" y="23"/>
                    </a:lnTo>
                    <a:lnTo>
                      <a:pt x="1282" y="21"/>
                    </a:lnTo>
                    <a:lnTo>
                      <a:pt x="1256" y="20"/>
                    </a:lnTo>
                    <a:lnTo>
                      <a:pt x="1230" y="17"/>
                    </a:lnTo>
                    <a:lnTo>
                      <a:pt x="1203" y="16"/>
                    </a:lnTo>
                    <a:lnTo>
                      <a:pt x="1176" y="14"/>
                    </a:lnTo>
                    <a:lnTo>
                      <a:pt x="1148" y="13"/>
                    </a:lnTo>
                    <a:lnTo>
                      <a:pt x="1121" y="10"/>
                    </a:lnTo>
                    <a:lnTo>
                      <a:pt x="1093" y="10"/>
                    </a:lnTo>
                    <a:lnTo>
                      <a:pt x="1066" y="7"/>
                    </a:lnTo>
                    <a:lnTo>
                      <a:pt x="1039" y="5"/>
                    </a:lnTo>
                    <a:lnTo>
                      <a:pt x="1012" y="4"/>
                    </a:lnTo>
                    <a:lnTo>
                      <a:pt x="984" y="4"/>
                    </a:lnTo>
                    <a:lnTo>
                      <a:pt x="957" y="3"/>
                    </a:lnTo>
                    <a:lnTo>
                      <a:pt x="929" y="3"/>
                    </a:lnTo>
                    <a:lnTo>
                      <a:pt x="902" y="1"/>
                    </a:lnTo>
                    <a:lnTo>
                      <a:pt x="875" y="1"/>
                    </a:lnTo>
                    <a:lnTo>
                      <a:pt x="849" y="0"/>
                    </a:lnTo>
                    <a:lnTo>
                      <a:pt x="823" y="0"/>
                    </a:lnTo>
                    <a:lnTo>
                      <a:pt x="797" y="0"/>
                    </a:lnTo>
                    <a:lnTo>
                      <a:pt x="772" y="0"/>
                    </a:lnTo>
                    <a:lnTo>
                      <a:pt x="746" y="0"/>
                    </a:lnTo>
                    <a:lnTo>
                      <a:pt x="721" y="0"/>
                    </a:lnTo>
                    <a:lnTo>
                      <a:pt x="697" y="1"/>
                    </a:lnTo>
                    <a:lnTo>
                      <a:pt x="674" y="1"/>
                    </a:lnTo>
                    <a:lnTo>
                      <a:pt x="650" y="3"/>
                    </a:lnTo>
                    <a:lnTo>
                      <a:pt x="627" y="4"/>
                    </a:lnTo>
                    <a:lnTo>
                      <a:pt x="605" y="5"/>
                    </a:lnTo>
                    <a:lnTo>
                      <a:pt x="584" y="7"/>
                    </a:lnTo>
                    <a:lnTo>
                      <a:pt x="563" y="10"/>
                    </a:lnTo>
                    <a:lnTo>
                      <a:pt x="543" y="11"/>
                    </a:lnTo>
                    <a:lnTo>
                      <a:pt x="524" y="14"/>
                    </a:lnTo>
                    <a:lnTo>
                      <a:pt x="507" y="17"/>
                    </a:lnTo>
                    <a:lnTo>
                      <a:pt x="489" y="20"/>
                    </a:lnTo>
                    <a:lnTo>
                      <a:pt x="472" y="23"/>
                    </a:lnTo>
                    <a:lnTo>
                      <a:pt x="457" y="27"/>
                    </a:lnTo>
                    <a:lnTo>
                      <a:pt x="443" y="32"/>
                    </a:lnTo>
                    <a:lnTo>
                      <a:pt x="428" y="36"/>
                    </a:lnTo>
                    <a:lnTo>
                      <a:pt x="415" y="39"/>
                    </a:lnTo>
                    <a:lnTo>
                      <a:pt x="402" y="43"/>
                    </a:lnTo>
                    <a:lnTo>
                      <a:pt x="389" y="49"/>
                    </a:lnTo>
                    <a:lnTo>
                      <a:pt x="375" y="53"/>
                    </a:lnTo>
                    <a:lnTo>
                      <a:pt x="363" y="58"/>
                    </a:lnTo>
                    <a:lnTo>
                      <a:pt x="350" y="62"/>
                    </a:lnTo>
                    <a:lnTo>
                      <a:pt x="338" y="68"/>
                    </a:lnTo>
                    <a:lnTo>
                      <a:pt x="327" y="74"/>
                    </a:lnTo>
                    <a:lnTo>
                      <a:pt x="315" y="78"/>
                    </a:lnTo>
                    <a:lnTo>
                      <a:pt x="303" y="84"/>
                    </a:lnTo>
                    <a:lnTo>
                      <a:pt x="293" y="90"/>
                    </a:lnTo>
                    <a:lnTo>
                      <a:pt x="282" y="94"/>
                    </a:lnTo>
                    <a:lnTo>
                      <a:pt x="271" y="100"/>
                    </a:lnTo>
                    <a:lnTo>
                      <a:pt x="261" y="106"/>
                    </a:lnTo>
                    <a:lnTo>
                      <a:pt x="251" y="112"/>
                    </a:lnTo>
                    <a:lnTo>
                      <a:pt x="241" y="117"/>
                    </a:lnTo>
                    <a:lnTo>
                      <a:pt x="231" y="123"/>
                    </a:lnTo>
                    <a:lnTo>
                      <a:pt x="221" y="129"/>
                    </a:lnTo>
                    <a:lnTo>
                      <a:pt x="212" y="135"/>
                    </a:lnTo>
                    <a:lnTo>
                      <a:pt x="202" y="141"/>
                    </a:lnTo>
                    <a:lnTo>
                      <a:pt x="193" y="146"/>
                    </a:lnTo>
                    <a:lnTo>
                      <a:pt x="186" y="152"/>
                    </a:lnTo>
                    <a:lnTo>
                      <a:pt x="177" y="158"/>
                    </a:lnTo>
                    <a:lnTo>
                      <a:pt x="168" y="164"/>
                    </a:lnTo>
                    <a:lnTo>
                      <a:pt x="161" y="170"/>
                    </a:lnTo>
                    <a:lnTo>
                      <a:pt x="154" y="175"/>
                    </a:lnTo>
                    <a:lnTo>
                      <a:pt x="147" y="181"/>
                    </a:lnTo>
                    <a:lnTo>
                      <a:pt x="138" y="187"/>
                    </a:lnTo>
                    <a:lnTo>
                      <a:pt x="132" y="193"/>
                    </a:lnTo>
                    <a:lnTo>
                      <a:pt x="125" y="199"/>
                    </a:lnTo>
                    <a:lnTo>
                      <a:pt x="119" y="204"/>
                    </a:lnTo>
                    <a:lnTo>
                      <a:pt x="113" y="210"/>
                    </a:lnTo>
                    <a:lnTo>
                      <a:pt x="107" y="215"/>
                    </a:lnTo>
                    <a:lnTo>
                      <a:pt x="100" y="220"/>
                    </a:lnTo>
                    <a:lnTo>
                      <a:pt x="94" y="225"/>
                    </a:lnTo>
                    <a:lnTo>
                      <a:pt x="89" y="229"/>
                    </a:lnTo>
                    <a:lnTo>
                      <a:pt x="84" y="235"/>
                    </a:lnTo>
                    <a:lnTo>
                      <a:pt x="78" y="241"/>
                    </a:lnTo>
                    <a:lnTo>
                      <a:pt x="75" y="245"/>
                    </a:lnTo>
                    <a:lnTo>
                      <a:pt x="70" y="250"/>
                    </a:lnTo>
                    <a:lnTo>
                      <a:pt x="65" y="255"/>
                    </a:lnTo>
                    <a:lnTo>
                      <a:pt x="61" y="258"/>
                    </a:lnTo>
                    <a:lnTo>
                      <a:pt x="57" y="263"/>
                    </a:lnTo>
                    <a:lnTo>
                      <a:pt x="54" y="267"/>
                    </a:lnTo>
                    <a:lnTo>
                      <a:pt x="51" y="271"/>
                    </a:lnTo>
                    <a:lnTo>
                      <a:pt x="46" y="274"/>
                    </a:lnTo>
                    <a:lnTo>
                      <a:pt x="45" y="280"/>
                    </a:lnTo>
                    <a:lnTo>
                      <a:pt x="38" y="286"/>
                    </a:lnTo>
                    <a:lnTo>
                      <a:pt x="33" y="292"/>
                    </a:lnTo>
                    <a:lnTo>
                      <a:pt x="29" y="297"/>
                    </a:lnTo>
                    <a:lnTo>
                      <a:pt x="26" y="302"/>
                    </a:lnTo>
                    <a:lnTo>
                      <a:pt x="23" y="305"/>
                    </a:lnTo>
                    <a:lnTo>
                      <a:pt x="22" y="309"/>
                    </a:lnTo>
                    <a:lnTo>
                      <a:pt x="20" y="311"/>
                    </a:lnTo>
                    <a:lnTo>
                      <a:pt x="20" y="311"/>
                    </a:lnTo>
                    <a:lnTo>
                      <a:pt x="0" y="597"/>
                    </a:lnTo>
                    <a:lnTo>
                      <a:pt x="61" y="1160"/>
                    </a:lnTo>
                    <a:lnTo>
                      <a:pt x="164" y="1387"/>
                    </a:lnTo>
                    <a:lnTo>
                      <a:pt x="164" y="1388"/>
                    </a:lnTo>
                    <a:lnTo>
                      <a:pt x="165" y="1390"/>
                    </a:lnTo>
                    <a:lnTo>
                      <a:pt x="167" y="1394"/>
                    </a:lnTo>
                    <a:lnTo>
                      <a:pt x="168" y="1400"/>
                    </a:lnTo>
                    <a:lnTo>
                      <a:pt x="168" y="1403"/>
                    </a:lnTo>
                    <a:lnTo>
                      <a:pt x="170" y="1406"/>
                    </a:lnTo>
                    <a:lnTo>
                      <a:pt x="171" y="1409"/>
                    </a:lnTo>
                    <a:lnTo>
                      <a:pt x="174" y="1413"/>
                    </a:lnTo>
                    <a:lnTo>
                      <a:pt x="174" y="1417"/>
                    </a:lnTo>
                    <a:lnTo>
                      <a:pt x="177" y="1422"/>
                    </a:lnTo>
                    <a:lnTo>
                      <a:pt x="179" y="1426"/>
                    </a:lnTo>
                    <a:lnTo>
                      <a:pt x="181" y="1430"/>
                    </a:lnTo>
                    <a:lnTo>
                      <a:pt x="183" y="1435"/>
                    </a:lnTo>
                    <a:lnTo>
                      <a:pt x="186" y="1439"/>
                    </a:lnTo>
                    <a:lnTo>
                      <a:pt x="187" y="1443"/>
                    </a:lnTo>
                    <a:lnTo>
                      <a:pt x="192" y="1448"/>
                    </a:lnTo>
                    <a:lnTo>
                      <a:pt x="193" y="1452"/>
                    </a:lnTo>
                    <a:lnTo>
                      <a:pt x="196" y="1458"/>
                    </a:lnTo>
                    <a:lnTo>
                      <a:pt x="200" y="1462"/>
                    </a:lnTo>
                    <a:lnTo>
                      <a:pt x="203" y="1467"/>
                    </a:lnTo>
                    <a:lnTo>
                      <a:pt x="206" y="1471"/>
                    </a:lnTo>
                    <a:lnTo>
                      <a:pt x="210" y="1477"/>
                    </a:lnTo>
                    <a:lnTo>
                      <a:pt x="215" y="1481"/>
                    </a:lnTo>
                    <a:lnTo>
                      <a:pt x="219" y="1486"/>
                    </a:lnTo>
                    <a:lnTo>
                      <a:pt x="224" y="1490"/>
                    </a:lnTo>
                    <a:lnTo>
                      <a:pt x="228" y="1493"/>
                    </a:lnTo>
                    <a:lnTo>
                      <a:pt x="232" y="1497"/>
                    </a:lnTo>
                    <a:lnTo>
                      <a:pt x="238" y="1502"/>
                    </a:lnTo>
                    <a:lnTo>
                      <a:pt x="242" y="1503"/>
                    </a:lnTo>
                    <a:lnTo>
                      <a:pt x="248" y="1507"/>
                    </a:lnTo>
                    <a:lnTo>
                      <a:pt x="254" y="1509"/>
                    </a:lnTo>
                    <a:lnTo>
                      <a:pt x="261" y="1513"/>
                    </a:lnTo>
                    <a:lnTo>
                      <a:pt x="264" y="1513"/>
                    </a:lnTo>
                    <a:lnTo>
                      <a:pt x="267" y="1515"/>
                    </a:lnTo>
                    <a:lnTo>
                      <a:pt x="271" y="1516"/>
                    </a:lnTo>
                    <a:lnTo>
                      <a:pt x="276" y="1518"/>
                    </a:lnTo>
                    <a:lnTo>
                      <a:pt x="280" y="1518"/>
                    </a:lnTo>
                    <a:lnTo>
                      <a:pt x="285" y="1519"/>
                    </a:lnTo>
                    <a:lnTo>
                      <a:pt x="287" y="1520"/>
                    </a:lnTo>
                    <a:lnTo>
                      <a:pt x="293" y="1522"/>
                    </a:lnTo>
                    <a:lnTo>
                      <a:pt x="296" y="1522"/>
                    </a:lnTo>
                    <a:lnTo>
                      <a:pt x="300" y="1523"/>
                    </a:lnTo>
                    <a:lnTo>
                      <a:pt x="305" y="1523"/>
                    </a:lnTo>
                    <a:lnTo>
                      <a:pt x="309" y="1525"/>
                    </a:lnTo>
                    <a:lnTo>
                      <a:pt x="314" y="1526"/>
                    </a:lnTo>
                    <a:lnTo>
                      <a:pt x="318" y="1526"/>
                    </a:lnTo>
                    <a:lnTo>
                      <a:pt x="324" y="1528"/>
                    </a:lnTo>
                    <a:lnTo>
                      <a:pt x="328" y="1528"/>
                    </a:lnTo>
                    <a:lnTo>
                      <a:pt x="332" y="1528"/>
                    </a:lnTo>
                    <a:lnTo>
                      <a:pt x="337" y="1529"/>
                    </a:lnTo>
                    <a:lnTo>
                      <a:pt x="341" y="1529"/>
                    </a:lnTo>
                    <a:lnTo>
                      <a:pt x="347" y="1531"/>
                    </a:lnTo>
                    <a:lnTo>
                      <a:pt x="351" y="1531"/>
                    </a:lnTo>
                    <a:lnTo>
                      <a:pt x="356" y="1532"/>
                    </a:lnTo>
                    <a:lnTo>
                      <a:pt x="360" y="1532"/>
                    </a:lnTo>
                    <a:lnTo>
                      <a:pt x="366" y="1534"/>
                    </a:lnTo>
                    <a:lnTo>
                      <a:pt x="369" y="1534"/>
                    </a:lnTo>
                    <a:lnTo>
                      <a:pt x="373" y="1534"/>
                    </a:lnTo>
                    <a:lnTo>
                      <a:pt x="377" y="1534"/>
                    </a:lnTo>
                    <a:lnTo>
                      <a:pt x="382" y="1534"/>
                    </a:lnTo>
                    <a:lnTo>
                      <a:pt x="386" y="1534"/>
                    </a:lnTo>
                    <a:lnTo>
                      <a:pt x="390" y="1535"/>
                    </a:lnTo>
                    <a:lnTo>
                      <a:pt x="393" y="1535"/>
                    </a:lnTo>
                    <a:lnTo>
                      <a:pt x="398" y="1535"/>
                    </a:lnTo>
                    <a:lnTo>
                      <a:pt x="402" y="1535"/>
                    </a:lnTo>
                    <a:lnTo>
                      <a:pt x="405" y="1535"/>
                    </a:lnTo>
                    <a:lnTo>
                      <a:pt x="409" y="1535"/>
                    </a:lnTo>
                    <a:lnTo>
                      <a:pt x="414" y="1535"/>
                    </a:lnTo>
                    <a:lnTo>
                      <a:pt x="420" y="1536"/>
                    </a:lnTo>
                    <a:lnTo>
                      <a:pt x="427" y="1536"/>
                    </a:lnTo>
                    <a:lnTo>
                      <a:pt x="433" y="1536"/>
                    </a:lnTo>
                    <a:lnTo>
                      <a:pt x="438" y="1536"/>
                    </a:lnTo>
                    <a:lnTo>
                      <a:pt x="441" y="1536"/>
                    </a:lnTo>
                    <a:lnTo>
                      <a:pt x="447" y="1536"/>
                    </a:lnTo>
                    <a:lnTo>
                      <a:pt x="450" y="1536"/>
                    </a:lnTo>
                    <a:lnTo>
                      <a:pt x="453" y="1536"/>
                    </a:lnTo>
                    <a:lnTo>
                      <a:pt x="453" y="1536"/>
                    </a:lnTo>
                    <a:lnTo>
                      <a:pt x="454" y="1538"/>
                    </a:lnTo>
                    <a:lnTo>
                      <a:pt x="1141" y="1548"/>
                    </a:lnTo>
                    <a:lnTo>
                      <a:pt x="1143" y="1547"/>
                    </a:lnTo>
                    <a:lnTo>
                      <a:pt x="1148" y="1547"/>
                    </a:lnTo>
                    <a:lnTo>
                      <a:pt x="1151" y="1547"/>
                    </a:lnTo>
                    <a:lnTo>
                      <a:pt x="1156" y="1547"/>
                    </a:lnTo>
                    <a:lnTo>
                      <a:pt x="1161" y="1547"/>
                    </a:lnTo>
                    <a:lnTo>
                      <a:pt x="1169" y="1547"/>
                    </a:lnTo>
                    <a:lnTo>
                      <a:pt x="1174" y="1547"/>
                    </a:lnTo>
                    <a:lnTo>
                      <a:pt x="1183" y="1547"/>
                    </a:lnTo>
                    <a:lnTo>
                      <a:pt x="1190" y="1547"/>
                    </a:lnTo>
                    <a:lnTo>
                      <a:pt x="1201" y="1547"/>
                    </a:lnTo>
                    <a:lnTo>
                      <a:pt x="1209" y="1547"/>
                    </a:lnTo>
                    <a:lnTo>
                      <a:pt x="1221" y="1547"/>
                    </a:lnTo>
                    <a:lnTo>
                      <a:pt x="1231" y="1547"/>
                    </a:lnTo>
                    <a:lnTo>
                      <a:pt x="1243" y="1547"/>
                    </a:lnTo>
                    <a:lnTo>
                      <a:pt x="1253" y="1545"/>
                    </a:lnTo>
                    <a:lnTo>
                      <a:pt x="1266" y="1545"/>
                    </a:lnTo>
                    <a:lnTo>
                      <a:pt x="1278" y="1545"/>
                    </a:lnTo>
                    <a:lnTo>
                      <a:pt x="1292" y="1545"/>
                    </a:lnTo>
                    <a:lnTo>
                      <a:pt x="1305" y="1544"/>
                    </a:lnTo>
                    <a:lnTo>
                      <a:pt x="1318" y="1544"/>
                    </a:lnTo>
                    <a:lnTo>
                      <a:pt x="1333" y="1544"/>
                    </a:lnTo>
                    <a:lnTo>
                      <a:pt x="1347" y="1544"/>
                    </a:lnTo>
                    <a:lnTo>
                      <a:pt x="1362" y="1544"/>
                    </a:lnTo>
                    <a:lnTo>
                      <a:pt x="1376" y="1544"/>
                    </a:lnTo>
                    <a:lnTo>
                      <a:pt x="1391" y="1542"/>
                    </a:lnTo>
                    <a:lnTo>
                      <a:pt x="1407" y="1542"/>
                    </a:lnTo>
                    <a:lnTo>
                      <a:pt x="1423" y="1542"/>
                    </a:lnTo>
                    <a:lnTo>
                      <a:pt x="1439" y="1542"/>
                    </a:lnTo>
                    <a:lnTo>
                      <a:pt x="1453" y="1542"/>
                    </a:lnTo>
                    <a:lnTo>
                      <a:pt x="1469" y="1542"/>
                    </a:lnTo>
                    <a:lnTo>
                      <a:pt x="1484" y="1541"/>
                    </a:lnTo>
                    <a:lnTo>
                      <a:pt x="1500" y="1541"/>
                    </a:lnTo>
                    <a:lnTo>
                      <a:pt x="1516" y="1541"/>
                    </a:lnTo>
                    <a:lnTo>
                      <a:pt x="1532" y="1541"/>
                    </a:lnTo>
                    <a:lnTo>
                      <a:pt x="1546" y="1539"/>
                    </a:lnTo>
                    <a:lnTo>
                      <a:pt x="1562" y="1539"/>
                    </a:lnTo>
                    <a:lnTo>
                      <a:pt x="1577" y="1539"/>
                    </a:lnTo>
                    <a:lnTo>
                      <a:pt x="1591" y="1539"/>
                    </a:lnTo>
                    <a:lnTo>
                      <a:pt x="1606" y="1538"/>
                    </a:lnTo>
                    <a:lnTo>
                      <a:pt x="1620" y="1538"/>
                    </a:lnTo>
                    <a:lnTo>
                      <a:pt x="1635" y="1538"/>
                    </a:lnTo>
                    <a:lnTo>
                      <a:pt x="1649" y="1538"/>
                    </a:lnTo>
                    <a:lnTo>
                      <a:pt x="1662" y="1536"/>
                    </a:lnTo>
                    <a:lnTo>
                      <a:pt x="1675" y="1536"/>
                    </a:lnTo>
                    <a:lnTo>
                      <a:pt x="1687" y="1536"/>
                    </a:lnTo>
                    <a:lnTo>
                      <a:pt x="1700" y="1536"/>
                    </a:lnTo>
                    <a:lnTo>
                      <a:pt x="1712" y="1536"/>
                    </a:lnTo>
                    <a:lnTo>
                      <a:pt x="1723" y="1535"/>
                    </a:lnTo>
                    <a:lnTo>
                      <a:pt x="1735" y="1535"/>
                    </a:lnTo>
                    <a:lnTo>
                      <a:pt x="1745" y="1535"/>
                    </a:lnTo>
                    <a:lnTo>
                      <a:pt x="1754" y="1535"/>
                    </a:lnTo>
                    <a:lnTo>
                      <a:pt x="1764" y="1535"/>
                    </a:lnTo>
                    <a:lnTo>
                      <a:pt x="1773" y="1535"/>
                    </a:lnTo>
                    <a:lnTo>
                      <a:pt x="1780" y="1535"/>
                    </a:lnTo>
                    <a:lnTo>
                      <a:pt x="1787" y="1534"/>
                    </a:lnTo>
                    <a:lnTo>
                      <a:pt x="1794" y="1534"/>
                    </a:lnTo>
                    <a:lnTo>
                      <a:pt x="1800" y="1534"/>
                    </a:lnTo>
                    <a:lnTo>
                      <a:pt x="1805" y="1534"/>
                    </a:lnTo>
                    <a:lnTo>
                      <a:pt x="1809" y="1532"/>
                    </a:lnTo>
                    <a:lnTo>
                      <a:pt x="1813" y="1532"/>
                    </a:lnTo>
                    <a:lnTo>
                      <a:pt x="1815" y="1532"/>
                    </a:lnTo>
                    <a:lnTo>
                      <a:pt x="1818" y="1532"/>
                    </a:lnTo>
                    <a:lnTo>
                      <a:pt x="1822" y="1531"/>
                    </a:lnTo>
                    <a:lnTo>
                      <a:pt x="1828" y="1528"/>
                    </a:lnTo>
                    <a:lnTo>
                      <a:pt x="1834" y="1523"/>
                    </a:lnTo>
                    <a:lnTo>
                      <a:pt x="1839" y="1518"/>
                    </a:lnTo>
                    <a:lnTo>
                      <a:pt x="1842" y="1515"/>
                    </a:lnTo>
                    <a:lnTo>
                      <a:pt x="1845" y="1512"/>
                    </a:lnTo>
                    <a:lnTo>
                      <a:pt x="1848" y="1507"/>
                    </a:lnTo>
                    <a:lnTo>
                      <a:pt x="1852" y="1504"/>
                    </a:lnTo>
                    <a:lnTo>
                      <a:pt x="1855" y="1500"/>
                    </a:lnTo>
                    <a:lnTo>
                      <a:pt x="1858" y="1496"/>
                    </a:lnTo>
                    <a:lnTo>
                      <a:pt x="1861" y="1491"/>
                    </a:lnTo>
                    <a:lnTo>
                      <a:pt x="1865" y="1489"/>
                    </a:lnTo>
                    <a:lnTo>
                      <a:pt x="1868" y="1483"/>
                    </a:lnTo>
                    <a:lnTo>
                      <a:pt x="1871" y="1478"/>
                    </a:lnTo>
                    <a:lnTo>
                      <a:pt x="1873" y="1474"/>
                    </a:lnTo>
                    <a:lnTo>
                      <a:pt x="1877" y="1470"/>
                    </a:lnTo>
                    <a:lnTo>
                      <a:pt x="1879" y="1464"/>
                    </a:lnTo>
                    <a:lnTo>
                      <a:pt x="1881" y="1459"/>
                    </a:lnTo>
                    <a:lnTo>
                      <a:pt x="1884" y="1455"/>
                    </a:lnTo>
                    <a:lnTo>
                      <a:pt x="1886" y="1451"/>
                    </a:lnTo>
                    <a:lnTo>
                      <a:pt x="1887" y="1445"/>
                    </a:lnTo>
                    <a:lnTo>
                      <a:pt x="1890" y="1441"/>
                    </a:lnTo>
                    <a:lnTo>
                      <a:pt x="1890" y="1435"/>
                    </a:lnTo>
                    <a:lnTo>
                      <a:pt x="1893" y="1430"/>
                    </a:lnTo>
                    <a:lnTo>
                      <a:pt x="1893" y="1426"/>
                    </a:lnTo>
                    <a:lnTo>
                      <a:pt x="1895" y="1422"/>
                    </a:lnTo>
                    <a:lnTo>
                      <a:pt x="1895" y="1416"/>
                    </a:lnTo>
                    <a:lnTo>
                      <a:pt x="1896" y="1413"/>
                    </a:lnTo>
                    <a:lnTo>
                      <a:pt x="1895" y="1409"/>
                    </a:lnTo>
                    <a:lnTo>
                      <a:pt x="1895" y="1406"/>
                    </a:lnTo>
                    <a:lnTo>
                      <a:pt x="1895" y="1401"/>
                    </a:lnTo>
                    <a:lnTo>
                      <a:pt x="1895" y="1397"/>
                    </a:lnTo>
                    <a:lnTo>
                      <a:pt x="1895" y="1390"/>
                    </a:lnTo>
                    <a:lnTo>
                      <a:pt x="1895" y="1384"/>
                    </a:lnTo>
                    <a:lnTo>
                      <a:pt x="1895" y="1377"/>
                    </a:lnTo>
                    <a:lnTo>
                      <a:pt x="1895" y="1369"/>
                    </a:lnTo>
                    <a:lnTo>
                      <a:pt x="1895" y="1361"/>
                    </a:lnTo>
                    <a:lnTo>
                      <a:pt x="1895" y="1352"/>
                    </a:lnTo>
                    <a:lnTo>
                      <a:pt x="1895" y="1340"/>
                    </a:lnTo>
                    <a:lnTo>
                      <a:pt x="1895" y="1332"/>
                    </a:lnTo>
                    <a:lnTo>
                      <a:pt x="1893" y="1320"/>
                    </a:lnTo>
                    <a:lnTo>
                      <a:pt x="1893" y="1308"/>
                    </a:lnTo>
                    <a:lnTo>
                      <a:pt x="1893" y="1297"/>
                    </a:lnTo>
                    <a:lnTo>
                      <a:pt x="1893" y="1285"/>
                    </a:lnTo>
                    <a:lnTo>
                      <a:pt x="1893" y="1272"/>
                    </a:lnTo>
                    <a:lnTo>
                      <a:pt x="1892" y="1259"/>
                    </a:lnTo>
                    <a:lnTo>
                      <a:pt x="1892" y="1246"/>
                    </a:lnTo>
                    <a:lnTo>
                      <a:pt x="1892" y="1231"/>
                    </a:lnTo>
                    <a:lnTo>
                      <a:pt x="1892" y="1217"/>
                    </a:lnTo>
                    <a:lnTo>
                      <a:pt x="1890" y="1202"/>
                    </a:lnTo>
                    <a:lnTo>
                      <a:pt x="1890" y="1188"/>
                    </a:lnTo>
                    <a:lnTo>
                      <a:pt x="1890" y="1172"/>
                    </a:lnTo>
                    <a:lnTo>
                      <a:pt x="1890" y="1156"/>
                    </a:lnTo>
                    <a:lnTo>
                      <a:pt x="1890" y="1140"/>
                    </a:lnTo>
                    <a:lnTo>
                      <a:pt x="1890" y="1125"/>
                    </a:lnTo>
                    <a:lnTo>
                      <a:pt x="1890" y="1109"/>
                    </a:lnTo>
                    <a:lnTo>
                      <a:pt x="1889" y="1093"/>
                    </a:lnTo>
                    <a:lnTo>
                      <a:pt x="1889" y="1076"/>
                    </a:lnTo>
                    <a:lnTo>
                      <a:pt x="1889" y="1060"/>
                    </a:lnTo>
                    <a:lnTo>
                      <a:pt x="1889" y="1045"/>
                    </a:lnTo>
                    <a:lnTo>
                      <a:pt x="1887" y="1028"/>
                    </a:lnTo>
                    <a:lnTo>
                      <a:pt x="1887" y="1012"/>
                    </a:lnTo>
                    <a:lnTo>
                      <a:pt x="1886" y="995"/>
                    </a:lnTo>
                    <a:lnTo>
                      <a:pt x="1886" y="979"/>
                    </a:lnTo>
                    <a:lnTo>
                      <a:pt x="1884" y="961"/>
                    </a:lnTo>
                    <a:lnTo>
                      <a:pt x="1884" y="945"/>
                    </a:lnTo>
                    <a:lnTo>
                      <a:pt x="1884" y="929"/>
                    </a:lnTo>
                    <a:lnTo>
                      <a:pt x="1884" y="913"/>
                    </a:lnTo>
                    <a:lnTo>
                      <a:pt x="1883" y="897"/>
                    </a:lnTo>
                    <a:lnTo>
                      <a:pt x="1883" y="881"/>
                    </a:lnTo>
                    <a:lnTo>
                      <a:pt x="1881" y="867"/>
                    </a:lnTo>
                    <a:lnTo>
                      <a:pt x="1881" y="852"/>
                    </a:lnTo>
                    <a:lnTo>
                      <a:pt x="1881" y="836"/>
                    </a:lnTo>
                    <a:lnTo>
                      <a:pt x="1880" y="822"/>
                    </a:lnTo>
                    <a:lnTo>
                      <a:pt x="1880" y="809"/>
                    </a:lnTo>
                    <a:lnTo>
                      <a:pt x="1880" y="794"/>
                    </a:lnTo>
                    <a:lnTo>
                      <a:pt x="1879" y="781"/>
                    </a:lnTo>
                    <a:lnTo>
                      <a:pt x="1879" y="768"/>
                    </a:lnTo>
                    <a:lnTo>
                      <a:pt x="1877" y="755"/>
                    </a:lnTo>
                    <a:lnTo>
                      <a:pt x="1877" y="743"/>
                    </a:lnTo>
                    <a:lnTo>
                      <a:pt x="1876" y="732"/>
                    </a:lnTo>
                    <a:lnTo>
                      <a:pt x="1876" y="720"/>
                    </a:lnTo>
                    <a:lnTo>
                      <a:pt x="1874" y="710"/>
                    </a:lnTo>
                    <a:lnTo>
                      <a:pt x="1874" y="700"/>
                    </a:lnTo>
                    <a:lnTo>
                      <a:pt x="1873" y="691"/>
                    </a:lnTo>
                    <a:lnTo>
                      <a:pt x="1873" y="682"/>
                    </a:lnTo>
                    <a:lnTo>
                      <a:pt x="1871" y="674"/>
                    </a:lnTo>
                    <a:lnTo>
                      <a:pt x="1871" y="666"/>
                    </a:lnTo>
                    <a:lnTo>
                      <a:pt x="1871" y="658"/>
                    </a:lnTo>
                    <a:lnTo>
                      <a:pt x="1871" y="652"/>
                    </a:lnTo>
                    <a:lnTo>
                      <a:pt x="1870" y="648"/>
                    </a:lnTo>
                    <a:lnTo>
                      <a:pt x="1870" y="643"/>
                    </a:lnTo>
                    <a:lnTo>
                      <a:pt x="1868" y="637"/>
                    </a:lnTo>
                    <a:lnTo>
                      <a:pt x="1867" y="633"/>
                    </a:lnTo>
                    <a:lnTo>
                      <a:pt x="1867" y="627"/>
                    </a:lnTo>
                    <a:lnTo>
                      <a:pt x="1865" y="621"/>
                    </a:lnTo>
                    <a:lnTo>
                      <a:pt x="1863" y="614"/>
                    </a:lnTo>
                    <a:lnTo>
                      <a:pt x="1861" y="607"/>
                    </a:lnTo>
                    <a:lnTo>
                      <a:pt x="1860" y="600"/>
                    </a:lnTo>
                    <a:lnTo>
                      <a:pt x="1860" y="591"/>
                    </a:lnTo>
                    <a:lnTo>
                      <a:pt x="1857" y="582"/>
                    </a:lnTo>
                    <a:lnTo>
                      <a:pt x="1855" y="573"/>
                    </a:lnTo>
                    <a:lnTo>
                      <a:pt x="1854" y="563"/>
                    </a:lnTo>
                    <a:lnTo>
                      <a:pt x="1851" y="555"/>
                    </a:lnTo>
                    <a:lnTo>
                      <a:pt x="1848" y="544"/>
                    </a:lnTo>
                    <a:lnTo>
                      <a:pt x="1847" y="534"/>
                    </a:lnTo>
                    <a:lnTo>
                      <a:pt x="1844" y="524"/>
                    </a:lnTo>
                    <a:lnTo>
                      <a:pt x="1842" y="514"/>
                    </a:lnTo>
                    <a:lnTo>
                      <a:pt x="1839" y="502"/>
                    </a:lnTo>
                    <a:lnTo>
                      <a:pt x="1836" y="491"/>
                    </a:lnTo>
                    <a:lnTo>
                      <a:pt x="1834" y="479"/>
                    </a:lnTo>
                    <a:lnTo>
                      <a:pt x="1832" y="467"/>
                    </a:lnTo>
                    <a:lnTo>
                      <a:pt x="1828" y="456"/>
                    </a:lnTo>
                    <a:lnTo>
                      <a:pt x="1826" y="443"/>
                    </a:lnTo>
                    <a:lnTo>
                      <a:pt x="1823" y="431"/>
                    </a:lnTo>
                    <a:lnTo>
                      <a:pt x="1820" y="419"/>
                    </a:lnTo>
                    <a:lnTo>
                      <a:pt x="1818" y="406"/>
                    </a:lnTo>
                    <a:lnTo>
                      <a:pt x="1815" y="395"/>
                    </a:lnTo>
                    <a:lnTo>
                      <a:pt x="1812" y="382"/>
                    </a:lnTo>
                    <a:lnTo>
                      <a:pt x="1810" y="370"/>
                    </a:lnTo>
                    <a:lnTo>
                      <a:pt x="1806" y="357"/>
                    </a:lnTo>
                    <a:lnTo>
                      <a:pt x="1805" y="344"/>
                    </a:lnTo>
                    <a:lnTo>
                      <a:pt x="1800" y="332"/>
                    </a:lnTo>
                    <a:lnTo>
                      <a:pt x="1799" y="321"/>
                    </a:lnTo>
                    <a:lnTo>
                      <a:pt x="1796" y="308"/>
                    </a:lnTo>
                    <a:lnTo>
                      <a:pt x="1793" y="295"/>
                    </a:lnTo>
                    <a:lnTo>
                      <a:pt x="1790" y="283"/>
                    </a:lnTo>
                    <a:lnTo>
                      <a:pt x="1787" y="271"/>
                    </a:lnTo>
                    <a:lnTo>
                      <a:pt x="1784" y="260"/>
                    </a:lnTo>
                    <a:lnTo>
                      <a:pt x="1781" y="248"/>
                    </a:lnTo>
                    <a:lnTo>
                      <a:pt x="1778" y="236"/>
                    </a:lnTo>
                    <a:lnTo>
                      <a:pt x="1775" y="225"/>
                    </a:lnTo>
                    <a:lnTo>
                      <a:pt x="1773" y="213"/>
                    </a:lnTo>
                    <a:lnTo>
                      <a:pt x="1770" y="203"/>
                    </a:lnTo>
                    <a:lnTo>
                      <a:pt x="1767" y="191"/>
                    </a:lnTo>
                    <a:lnTo>
                      <a:pt x="1765" y="181"/>
                    </a:lnTo>
                    <a:lnTo>
                      <a:pt x="1762" y="171"/>
                    </a:lnTo>
                    <a:lnTo>
                      <a:pt x="1761" y="161"/>
                    </a:lnTo>
                    <a:lnTo>
                      <a:pt x="1759" y="152"/>
                    </a:lnTo>
                    <a:lnTo>
                      <a:pt x="1757" y="143"/>
                    </a:lnTo>
                    <a:lnTo>
                      <a:pt x="1755" y="135"/>
                    </a:lnTo>
                    <a:lnTo>
                      <a:pt x="1754" y="127"/>
                    </a:lnTo>
                    <a:lnTo>
                      <a:pt x="1751" y="119"/>
                    </a:lnTo>
                    <a:lnTo>
                      <a:pt x="1749" y="112"/>
                    </a:lnTo>
                    <a:lnTo>
                      <a:pt x="1748" y="104"/>
                    </a:lnTo>
                    <a:lnTo>
                      <a:pt x="1746" y="98"/>
                    </a:lnTo>
                    <a:lnTo>
                      <a:pt x="1745" y="93"/>
                    </a:lnTo>
                    <a:lnTo>
                      <a:pt x="1744" y="88"/>
                    </a:lnTo>
                    <a:lnTo>
                      <a:pt x="1742" y="82"/>
                    </a:lnTo>
                    <a:lnTo>
                      <a:pt x="1742" y="80"/>
                    </a:lnTo>
                    <a:lnTo>
                      <a:pt x="1741" y="75"/>
                    </a:lnTo>
                    <a:lnTo>
                      <a:pt x="1741" y="74"/>
                    </a:lnTo>
                    <a:lnTo>
                      <a:pt x="1739" y="68"/>
                    </a:lnTo>
                    <a:lnTo>
                      <a:pt x="1739" y="68"/>
                    </a:lnTo>
                    <a:lnTo>
                      <a:pt x="1739" y="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4" name="Freeform 174"/>
              <p:cNvSpPr>
                <a:spLocks/>
              </p:cNvSpPr>
              <p:nvPr/>
            </p:nvSpPr>
            <p:spPr bwMode="auto">
              <a:xfrm>
                <a:off x="933" y="1678"/>
                <a:ext cx="124" cy="121"/>
              </a:xfrm>
              <a:custGeom>
                <a:avLst/>
                <a:gdLst/>
                <a:ahLst/>
                <a:cxnLst>
                  <a:cxn ang="0">
                    <a:pos x="349" y="170"/>
                  </a:cxn>
                  <a:cxn ang="0">
                    <a:pos x="338" y="187"/>
                  </a:cxn>
                  <a:cxn ang="0">
                    <a:pos x="331" y="202"/>
                  </a:cxn>
                  <a:cxn ang="0">
                    <a:pos x="321" y="222"/>
                  </a:cxn>
                  <a:cxn ang="0">
                    <a:pos x="311" y="241"/>
                  </a:cxn>
                  <a:cxn ang="0">
                    <a:pos x="302" y="260"/>
                  </a:cxn>
                  <a:cxn ang="0">
                    <a:pos x="295" y="276"/>
                  </a:cxn>
                  <a:cxn ang="0">
                    <a:pos x="289" y="292"/>
                  </a:cxn>
                  <a:cxn ang="0">
                    <a:pos x="282" y="314"/>
                  </a:cxn>
                  <a:cxn ang="0">
                    <a:pos x="270" y="334"/>
                  </a:cxn>
                  <a:cxn ang="0">
                    <a:pos x="251" y="351"/>
                  </a:cxn>
                  <a:cxn ang="0">
                    <a:pos x="234" y="359"/>
                  </a:cxn>
                  <a:cxn ang="0">
                    <a:pos x="214" y="361"/>
                  </a:cxn>
                  <a:cxn ang="0">
                    <a:pos x="195" y="361"/>
                  </a:cxn>
                  <a:cxn ang="0">
                    <a:pos x="172" y="357"/>
                  </a:cxn>
                  <a:cxn ang="0">
                    <a:pos x="151" y="351"/>
                  </a:cxn>
                  <a:cxn ang="0">
                    <a:pos x="131" y="344"/>
                  </a:cxn>
                  <a:cxn ang="0">
                    <a:pos x="115" y="337"/>
                  </a:cxn>
                  <a:cxn ang="0">
                    <a:pos x="99" y="330"/>
                  </a:cxn>
                  <a:cxn ang="0">
                    <a:pos x="89" y="325"/>
                  </a:cxn>
                  <a:cxn ang="0">
                    <a:pos x="71" y="318"/>
                  </a:cxn>
                  <a:cxn ang="0">
                    <a:pos x="51" y="305"/>
                  </a:cxn>
                  <a:cxn ang="0">
                    <a:pos x="42" y="290"/>
                  </a:cxn>
                  <a:cxn ang="0">
                    <a:pos x="38" y="273"/>
                  </a:cxn>
                  <a:cxn ang="0">
                    <a:pos x="35" y="255"/>
                  </a:cxn>
                  <a:cxn ang="0">
                    <a:pos x="34" y="241"/>
                  </a:cxn>
                  <a:cxn ang="0">
                    <a:pos x="35" y="223"/>
                  </a:cxn>
                  <a:cxn ang="0">
                    <a:pos x="39" y="202"/>
                  </a:cxn>
                  <a:cxn ang="0">
                    <a:pos x="47" y="183"/>
                  </a:cxn>
                  <a:cxn ang="0">
                    <a:pos x="13" y="139"/>
                  </a:cxn>
                  <a:cxn ang="0">
                    <a:pos x="6" y="125"/>
                  </a:cxn>
                  <a:cxn ang="0">
                    <a:pos x="0" y="103"/>
                  </a:cxn>
                  <a:cxn ang="0">
                    <a:pos x="6" y="81"/>
                  </a:cxn>
                  <a:cxn ang="0">
                    <a:pos x="19" y="64"/>
                  </a:cxn>
                  <a:cxn ang="0">
                    <a:pos x="34" y="54"/>
                  </a:cxn>
                  <a:cxn ang="0">
                    <a:pos x="52" y="49"/>
                  </a:cxn>
                  <a:cxn ang="0">
                    <a:pos x="118" y="70"/>
                  </a:cxn>
                  <a:cxn ang="0">
                    <a:pos x="138" y="64"/>
                  </a:cxn>
                  <a:cxn ang="0">
                    <a:pos x="154" y="49"/>
                  </a:cxn>
                  <a:cxn ang="0">
                    <a:pos x="163" y="30"/>
                  </a:cxn>
                  <a:cxn ang="0">
                    <a:pos x="177" y="11"/>
                  </a:cxn>
                  <a:cxn ang="0">
                    <a:pos x="193" y="10"/>
                  </a:cxn>
                  <a:cxn ang="0">
                    <a:pos x="208" y="13"/>
                  </a:cxn>
                  <a:cxn ang="0">
                    <a:pos x="227" y="20"/>
                  </a:cxn>
                  <a:cxn ang="0">
                    <a:pos x="238" y="23"/>
                  </a:cxn>
                  <a:cxn ang="0">
                    <a:pos x="257" y="26"/>
                  </a:cxn>
                  <a:cxn ang="0">
                    <a:pos x="275" y="29"/>
                  </a:cxn>
                  <a:cxn ang="0">
                    <a:pos x="372" y="38"/>
                  </a:cxn>
                </a:cxnLst>
                <a:rect l="0" t="0" r="r" b="b"/>
                <a:pathLst>
                  <a:path w="372" h="363">
                    <a:moveTo>
                      <a:pt x="372" y="38"/>
                    </a:moveTo>
                    <a:lnTo>
                      <a:pt x="350" y="104"/>
                    </a:lnTo>
                    <a:lnTo>
                      <a:pt x="350" y="170"/>
                    </a:lnTo>
                    <a:lnTo>
                      <a:pt x="349" y="170"/>
                    </a:lnTo>
                    <a:lnTo>
                      <a:pt x="347" y="173"/>
                    </a:lnTo>
                    <a:lnTo>
                      <a:pt x="344" y="177"/>
                    </a:lnTo>
                    <a:lnTo>
                      <a:pt x="341" y="183"/>
                    </a:lnTo>
                    <a:lnTo>
                      <a:pt x="338" y="187"/>
                    </a:lnTo>
                    <a:lnTo>
                      <a:pt x="337" y="190"/>
                    </a:lnTo>
                    <a:lnTo>
                      <a:pt x="336" y="194"/>
                    </a:lnTo>
                    <a:lnTo>
                      <a:pt x="333" y="199"/>
                    </a:lnTo>
                    <a:lnTo>
                      <a:pt x="331" y="202"/>
                    </a:lnTo>
                    <a:lnTo>
                      <a:pt x="328" y="208"/>
                    </a:lnTo>
                    <a:lnTo>
                      <a:pt x="325" y="212"/>
                    </a:lnTo>
                    <a:lnTo>
                      <a:pt x="324" y="218"/>
                    </a:lnTo>
                    <a:lnTo>
                      <a:pt x="321" y="222"/>
                    </a:lnTo>
                    <a:lnTo>
                      <a:pt x="318" y="226"/>
                    </a:lnTo>
                    <a:lnTo>
                      <a:pt x="315" y="231"/>
                    </a:lnTo>
                    <a:lnTo>
                      <a:pt x="314" y="237"/>
                    </a:lnTo>
                    <a:lnTo>
                      <a:pt x="311" y="241"/>
                    </a:lnTo>
                    <a:lnTo>
                      <a:pt x="308" y="247"/>
                    </a:lnTo>
                    <a:lnTo>
                      <a:pt x="307" y="251"/>
                    </a:lnTo>
                    <a:lnTo>
                      <a:pt x="305" y="257"/>
                    </a:lnTo>
                    <a:lnTo>
                      <a:pt x="302" y="260"/>
                    </a:lnTo>
                    <a:lnTo>
                      <a:pt x="299" y="264"/>
                    </a:lnTo>
                    <a:lnTo>
                      <a:pt x="298" y="269"/>
                    </a:lnTo>
                    <a:lnTo>
                      <a:pt x="296" y="273"/>
                    </a:lnTo>
                    <a:lnTo>
                      <a:pt x="295" y="276"/>
                    </a:lnTo>
                    <a:lnTo>
                      <a:pt x="293" y="280"/>
                    </a:lnTo>
                    <a:lnTo>
                      <a:pt x="292" y="283"/>
                    </a:lnTo>
                    <a:lnTo>
                      <a:pt x="292" y="287"/>
                    </a:lnTo>
                    <a:lnTo>
                      <a:pt x="289" y="292"/>
                    </a:lnTo>
                    <a:lnTo>
                      <a:pt x="288" y="298"/>
                    </a:lnTo>
                    <a:lnTo>
                      <a:pt x="286" y="302"/>
                    </a:lnTo>
                    <a:lnTo>
                      <a:pt x="283" y="308"/>
                    </a:lnTo>
                    <a:lnTo>
                      <a:pt x="282" y="314"/>
                    </a:lnTo>
                    <a:lnTo>
                      <a:pt x="279" y="319"/>
                    </a:lnTo>
                    <a:lnTo>
                      <a:pt x="276" y="324"/>
                    </a:lnTo>
                    <a:lnTo>
                      <a:pt x="275" y="330"/>
                    </a:lnTo>
                    <a:lnTo>
                      <a:pt x="270" y="334"/>
                    </a:lnTo>
                    <a:lnTo>
                      <a:pt x="266" y="338"/>
                    </a:lnTo>
                    <a:lnTo>
                      <a:pt x="262" y="343"/>
                    </a:lnTo>
                    <a:lnTo>
                      <a:pt x="257" y="347"/>
                    </a:lnTo>
                    <a:lnTo>
                      <a:pt x="251" y="351"/>
                    </a:lnTo>
                    <a:lnTo>
                      <a:pt x="246" y="354"/>
                    </a:lnTo>
                    <a:lnTo>
                      <a:pt x="241" y="356"/>
                    </a:lnTo>
                    <a:lnTo>
                      <a:pt x="238" y="357"/>
                    </a:lnTo>
                    <a:lnTo>
                      <a:pt x="234" y="359"/>
                    </a:lnTo>
                    <a:lnTo>
                      <a:pt x="230" y="360"/>
                    </a:lnTo>
                    <a:lnTo>
                      <a:pt x="225" y="361"/>
                    </a:lnTo>
                    <a:lnTo>
                      <a:pt x="219" y="361"/>
                    </a:lnTo>
                    <a:lnTo>
                      <a:pt x="214" y="361"/>
                    </a:lnTo>
                    <a:lnTo>
                      <a:pt x="209" y="363"/>
                    </a:lnTo>
                    <a:lnTo>
                      <a:pt x="205" y="361"/>
                    </a:lnTo>
                    <a:lnTo>
                      <a:pt x="199" y="361"/>
                    </a:lnTo>
                    <a:lnTo>
                      <a:pt x="195" y="361"/>
                    </a:lnTo>
                    <a:lnTo>
                      <a:pt x="189" y="360"/>
                    </a:lnTo>
                    <a:lnTo>
                      <a:pt x="183" y="359"/>
                    </a:lnTo>
                    <a:lnTo>
                      <a:pt x="177" y="357"/>
                    </a:lnTo>
                    <a:lnTo>
                      <a:pt x="172" y="357"/>
                    </a:lnTo>
                    <a:lnTo>
                      <a:pt x="167" y="356"/>
                    </a:lnTo>
                    <a:lnTo>
                      <a:pt x="161" y="354"/>
                    </a:lnTo>
                    <a:lnTo>
                      <a:pt x="156" y="353"/>
                    </a:lnTo>
                    <a:lnTo>
                      <a:pt x="151" y="351"/>
                    </a:lnTo>
                    <a:lnTo>
                      <a:pt x="145" y="350"/>
                    </a:lnTo>
                    <a:lnTo>
                      <a:pt x="140" y="347"/>
                    </a:lnTo>
                    <a:lnTo>
                      <a:pt x="135" y="345"/>
                    </a:lnTo>
                    <a:lnTo>
                      <a:pt x="131" y="344"/>
                    </a:lnTo>
                    <a:lnTo>
                      <a:pt x="127" y="343"/>
                    </a:lnTo>
                    <a:lnTo>
                      <a:pt x="122" y="340"/>
                    </a:lnTo>
                    <a:lnTo>
                      <a:pt x="119" y="338"/>
                    </a:lnTo>
                    <a:lnTo>
                      <a:pt x="115" y="337"/>
                    </a:lnTo>
                    <a:lnTo>
                      <a:pt x="112" y="335"/>
                    </a:lnTo>
                    <a:lnTo>
                      <a:pt x="106" y="332"/>
                    </a:lnTo>
                    <a:lnTo>
                      <a:pt x="102" y="331"/>
                    </a:lnTo>
                    <a:lnTo>
                      <a:pt x="99" y="330"/>
                    </a:lnTo>
                    <a:lnTo>
                      <a:pt x="99" y="330"/>
                    </a:lnTo>
                    <a:lnTo>
                      <a:pt x="96" y="328"/>
                    </a:lnTo>
                    <a:lnTo>
                      <a:pt x="93" y="327"/>
                    </a:lnTo>
                    <a:lnTo>
                      <a:pt x="89" y="325"/>
                    </a:lnTo>
                    <a:lnTo>
                      <a:pt x="83" y="324"/>
                    </a:lnTo>
                    <a:lnTo>
                      <a:pt x="79" y="321"/>
                    </a:lnTo>
                    <a:lnTo>
                      <a:pt x="74" y="319"/>
                    </a:lnTo>
                    <a:lnTo>
                      <a:pt x="71" y="318"/>
                    </a:lnTo>
                    <a:lnTo>
                      <a:pt x="67" y="316"/>
                    </a:lnTo>
                    <a:lnTo>
                      <a:pt x="60" y="312"/>
                    </a:lnTo>
                    <a:lnTo>
                      <a:pt x="54" y="308"/>
                    </a:lnTo>
                    <a:lnTo>
                      <a:pt x="51" y="305"/>
                    </a:lnTo>
                    <a:lnTo>
                      <a:pt x="48" y="302"/>
                    </a:lnTo>
                    <a:lnTo>
                      <a:pt x="47" y="299"/>
                    </a:lnTo>
                    <a:lnTo>
                      <a:pt x="45" y="295"/>
                    </a:lnTo>
                    <a:lnTo>
                      <a:pt x="42" y="290"/>
                    </a:lnTo>
                    <a:lnTo>
                      <a:pt x="41" y="286"/>
                    </a:lnTo>
                    <a:lnTo>
                      <a:pt x="39" y="282"/>
                    </a:lnTo>
                    <a:lnTo>
                      <a:pt x="39" y="277"/>
                    </a:lnTo>
                    <a:lnTo>
                      <a:pt x="38" y="273"/>
                    </a:lnTo>
                    <a:lnTo>
                      <a:pt x="37" y="269"/>
                    </a:lnTo>
                    <a:lnTo>
                      <a:pt x="35" y="263"/>
                    </a:lnTo>
                    <a:lnTo>
                      <a:pt x="35" y="260"/>
                    </a:lnTo>
                    <a:lnTo>
                      <a:pt x="35" y="255"/>
                    </a:lnTo>
                    <a:lnTo>
                      <a:pt x="34" y="251"/>
                    </a:lnTo>
                    <a:lnTo>
                      <a:pt x="34" y="248"/>
                    </a:lnTo>
                    <a:lnTo>
                      <a:pt x="34" y="245"/>
                    </a:lnTo>
                    <a:lnTo>
                      <a:pt x="34" y="241"/>
                    </a:lnTo>
                    <a:lnTo>
                      <a:pt x="34" y="238"/>
                    </a:lnTo>
                    <a:lnTo>
                      <a:pt x="34" y="232"/>
                    </a:lnTo>
                    <a:lnTo>
                      <a:pt x="34" y="228"/>
                    </a:lnTo>
                    <a:lnTo>
                      <a:pt x="35" y="223"/>
                    </a:lnTo>
                    <a:lnTo>
                      <a:pt x="37" y="218"/>
                    </a:lnTo>
                    <a:lnTo>
                      <a:pt x="38" y="212"/>
                    </a:lnTo>
                    <a:lnTo>
                      <a:pt x="39" y="208"/>
                    </a:lnTo>
                    <a:lnTo>
                      <a:pt x="39" y="202"/>
                    </a:lnTo>
                    <a:lnTo>
                      <a:pt x="41" y="197"/>
                    </a:lnTo>
                    <a:lnTo>
                      <a:pt x="42" y="193"/>
                    </a:lnTo>
                    <a:lnTo>
                      <a:pt x="44" y="189"/>
                    </a:lnTo>
                    <a:lnTo>
                      <a:pt x="47" y="183"/>
                    </a:lnTo>
                    <a:lnTo>
                      <a:pt x="47" y="181"/>
                    </a:lnTo>
                    <a:lnTo>
                      <a:pt x="18" y="146"/>
                    </a:lnTo>
                    <a:lnTo>
                      <a:pt x="16" y="144"/>
                    </a:lnTo>
                    <a:lnTo>
                      <a:pt x="13" y="139"/>
                    </a:lnTo>
                    <a:lnTo>
                      <a:pt x="12" y="136"/>
                    </a:lnTo>
                    <a:lnTo>
                      <a:pt x="9" y="132"/>
                    </a:lnTo>
                    <a:lnTo>
                      <a:pt x="7" y="128"/>
                    </a:lnTo>
                    <a:lnTo>
                      <a:pt x="6" y="125"/>
                    </a:lnTo>
                    <a:lnTo>
                      <a:pt x="3" y="119"/>
                    </a:lnTo>
                    <a:lnTo>
                      <a:pt x="2" y="113"/>
                    </a:lnTo>
                    <a:lnTo>
                      <a:pt x="0" y="107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1"/>
                    </a:lnTo>
                    <a:lnTo>
                      <a:pt x="3" y="85"/>
                    </a:lnTo>
                    <a:lnTo>
                      <a:pt x="6" y="81"/>
                    </a:lnTo>
                    <a:lnTo>
                      <a:pt x="7" y="75"/>
                    </a:lnTo>
                    <a:lnTo>
                      <a:pt x="10" y="71"/>
                    </a:lnTo>
                    <a:lnTo>
                      <a:pt x="15" y="67"/>
                    </a:lnTo>
                    <a:lnTo>
                      <a:pt x="19" y="64"/>
                    </a:lnTo>
                    <a:lnTo>
                      <a:pt x="22" y="59"/>
                    </a:lnTo>
                    <a:lnTo>
                      <a:pt x="26" y="58"/>
                    </a:lnTo>
                    <a:lnTo>
                      <a:pt x="31" y="55"/>
                    </a:lnTo>
                    <a:lnTo>
                      <a:pt x="34" y="54"/>
                    </a:lnTo>
                    <a:lnTo>
                      <a:pt x="41" y="51"/>
                    </a:lnTo>
                    <a:lnTo>
                      <a:pt x="47" y="49"/>
                    </a:lnTo>
                    <a:lnTo>
                      <a:pt x="50" y="49"/>
                    </a:lnTo>
                    <a:lnTo>
                      <a:pt x="52" y="49"/>
                    </a:lnTo>
                    <a:lnTo>
                      <a:pt x="86" y="94"/>
                    </a:lnTo>
                    <a:lnTo>
                      <a:pt x="115" y="71"/>
                    </a:lnTo>
                    <a:lnTo>
                      <a:pt x="115" y="70"/>
                    </a:lnTo>
                    <a:lnTo>
                      <a:pt x="118" y="70"/>
                    </a:lnTo>
                    <a:lnTo>
                      <a:pt x="121" y="68"/>
                    </a:lnTo>
                    <a:lnTo>
                      <a:pt x="127" y="68"/>
                    </a:lnTo>
                    <a:lnTo>
                      <a:pt x="132" y="65"/>
                    </a:lnTo>
                    <a:lnTo>
                      <a:pt x="138" y="64"/>
                    </a:lnTo>
                    <a:lnTo>
                      <a:pt x="142" y="61"/>
                    </a:lnTo>
                    <a:lnTo>
                      <a:pt x="148" y="58"/>
                    </a:lnTo>
                    <a:lnTo>
                      <a:pt x="153" y="54"/>
                    </a:lnTo>
                    <a:lnTo>
                      <a:pt x="154" y="49"/>
                    </a:lnTo>
                    <a:lnTo>
                      <a:pt x="157" y="45"/>
                    </a:lnTo>
                    <a:lnTo>
                      <a:pt x="158" y="40"/>
                    </a:lnTo>
                    <a:lnTo>
                      <a:pt x="160" y="36"/>
                    </a:lnTo>
                    <a:lnTo>
                      <a:pt x="163" y="30"/>
                    </a:lnTo>
                    <a:lnTo>
                      <a:pt x="166" y="24"/>
                    </a:lnTo>
                    <a:lnTo>
                      <a:pt x="172" y="19"/>
                    </a:lnTo>
                    <a:lnTo>
                      <a:pt x="174" y="14"/>
                    </a:lnTo>
                    <a:lnTo>
                      <a:pt x="177" y="11"/>
                    </a:lnTo>
                    <a:lnTo>
                      <a:pt x="182" y="10"/>
                    </a:lnTo>
                    <a:lnTo>
                      <a:pt x="186" y="10"/>
                    </a:lnTo>
                    <a:lnTo>
                      <a:pt x="189" y="10"/>
                    </a:lnTo>
                    <a:lnTo>
                      <a:pt x="193" y="10"/>
                    </a:lnTo>
                    <a:lnTo>
                      <a:pt x="196" y="10"/>
                    </a:lnTo>
                    <a:lnTo>
                      <a:pt x="202" y="11"/>
                    </a:lnTo>
                    <a:lnTo>
                      <a:pt x="205" y="11"/>
                    </a:lnTo>
                    <a:lnTo>
                      <a:pt x="208" y="13"/>
                    </a:lnTo>
                    <a:lnTo>
                      <a:pt x="212" y="14"/>
                    </a:lnTo>
                    <a:lnTo>
                      <a:pt x="215" y="16"/>
                    </a:lnTo>
                    <a:lnTo>
                      <a:pt x="221" y="19"/>
                    </a:lnTo>
                    <a:lnTo>
                      <a:pt x="227" y="20"/>
                    </a:lnTo>
                    <a:lnTo>
                      <a:pt x="228" y="20"/>
                    </a:lnTo>
                    <a:lnTo>
                      <a:pt x="233" y="20"/>
                    </a:lnTo>
                    <a:lnTo>
                      <a:pt x="235" y="22"/>
                    </a:lnTo>
                    <a:lnTo>
                      <a:pt x="238" y="23"/>
                    </a:lnTo>
                    <a:lnTo>
                      <a:pt x="243" y="23"/>
                    </a:lnTo>
                    <a:lnTo>
                      <a:pt x="248" y="24"/>
                    </a:lnTo>
                    <a:lnTo>
                      <a:pt x="253" y="24"/>
                    </a:lnTo>
                    <a:lnTo>
                      <a:pt x="257" y="26"/>
                    </a:lnTo>
                    <a:lnTo>
                      <a:pt x="262" y="26"/>
                    </a:lnTo>
                    <a:lnTo>
                      <a:pt x="266" y="27"/>
                    </a:lnTo>
                    <a:lnTo>
                      <a:pt x="270" y="27"/>
                    </a:lnTo>
                    <a:lnTo>
                      <a:pt x="275" y="29"/>
                    </a:lnTo>
                    <a:lnTo>
                      <a:pt x="279" y="30"/>
                    </a:lnTo>
                    <a:lnTo>
                      <a:pt x="282" y="30"/>
                    </a:lnTo>
                    <a:lnTo>
                      <a:pt x="341" y="0"/>
                    </a:lnTo>
                    <a:lnTo>
                      <a:pt x="372" y="38"/>
                    </a:lnTo>
                    <a:lnTo>
                      <a:pt x="372" y="38"/>
                    </a:lnTo>
                    <a:close/>
                  </a:path>
                </a:pathLst>
              </a:custGeom>
              <a:solidFill>
                <a:srgbClr val="FFDE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5" name="Freeform 175"/>
              <p:cNvSpPr>
                <a:spLocks/>
              </p:cNvSpPr>
              <p:nvPr/>
            </p:nvSpPr>
            <p:spPr bwMode="auto">
              <a:xfrm>
                <a:off x="989" y="1837"/>
                <a:ext cx="41" cy="164"/>
              </a:xfrm>
              <a:custGeom>
                <a:avLst/>
                <a:gdLst/>
                <a:ahLst/>
                <a:cxnLst>
                  <a:cxn ang="0">
                    <a:pos x="28" y="7"/>
                  </a:cxn>
                  <a:cxn ang="0">
                    <a:pos x="35" y="23"/>
                  </a:cxn>
                  <a:cxn ang="0">
                    <a:pos x="45" y="46"/>
                  </a:cxn>
                  <a:cxn ang="0">
                    <a:pos x="52" y="62"/>
                  </a:cxn>
                  <a:cxn ang="0">
                    <a:pos x="58" y="77"/>
                  </a:cxn>
                  <a:cxn ang="0">
                    <a:pos x="63" y="93"/>
                  </a:cxn>
                  <a:cxn ang="0">
                    <a:pos x="68" y="107"/>
                  </a:cxn>
                  <a:cxn ang="0">
                    <a:pos x="74" y="123"/>
                  </a:cxn>
                  <a:cxn ang="0">
                    <a:pos x="79" y="138"/>
                  </a:cxn>
                  <a:cxn ang="0">
                    <a:pos x="83" y="154"/>
                  </a:cxn>
                  <a:cxn ang="0">
                    <a:pos x="86" y="168"/>
                  </a:cxn>
                  <a:cxn ang="0">
                    <a:pos x="89" y="183"/>
                  </a:cxn>
                  <a:cxn ang="0">
                    <a:pos x="90" y="197"/>
                  </a:cxn>
                  <a:cxn ang="0">
                    <a:pos x="92" y="213"/>
                  </a:cxn>
                  <a:cxn ang="0">
                    <a:pos x="93" y="234"/>
                  </a:cxn>
                  <a:cxn ang="0">
                    <a:pos x="96" y="257"/>
                  </a:cxn>
                  <a:cxn ang="0">
                    <a:pos x="99" y="280"/>
                  </a:cxn>
                  <a:cxn ang="0">
                    <a:pos x="102" y="306"/>
                  </a:cxn>
                  <a:cxn ang="0">
                    <a:pos x="105" y="331"/>
                  </a:cxn>
                  <a:cxn ang="0">
                    <a:pos x="108" y="357"/>
                  </a:cxn>
                  <a:cxn ang="0">
                    <a:pos x="111" y="383"/>
                  </a:cxn>
                  <a:cxn ang="0">
                    <a:pos x="112" y="406"/>
                  </a:cxn>
                  <a:cxn ang="0">
                    <a:pos x="115" y="428"/>
                  </a:cxn>
                  <a:cxn ang="0">
                    <a:pos x="118" y="448"/>
                  </a:cxn>
                  <a:cxn ang="0">
                    <a:pos x="119" y="464"/>
                  </a:cxn>
                  <a:cxn ang="0">
                    <a:pos x="122" y="485"/>
                  </a:cxn>
                  <a:cxn ang="0">
                    <a:pos x="22" y="489"/>
                  </a:cxn>
                  <a:cxn ang="0">
                    <a:pos x="19" y="472"/>
                  </a:cxn>
                  <a:cxn ang="0">
                    <a:pos x="16" y="451"/>
                  </a:cxn>
                  <a:cxn ang="0">
                    <a:pos x="13" y="437"/>
                  </a:cxn>
                  <a:cxn ang="0">
                    <a:pos x="12" y="419"/>
                  </a:cxn>
                  <a:cxn ang="0">
                    <a:pos x="9" y="401"/>
                  </a:cxn>
                  <a:cxn ang="0">
                    <a:pos x="7" y="380"/>
                  </a:cxn>
                  <a:cxn ang="0">
                    <a:pos x="5" y="360"/>
                  </a:cxn>
                  <a:cxn ang="0">
                    <a:pos x="3" y="338"/>
                  </a:cxn>
                  <a:cxn ang="0">
                    <a:pos x="2" y="318"/>
                  </a:cxn>
                  <a:cxn ang="0">
                    <a:pos x="2" y="297"/>
                  </a:cxn>
                  <a:cxn ang="0">
                    <a:pos x="0" y="277"/>
                  </a:cxn>
                  <a:cxn ang="0">
                    <a:pos x="2" y="258"/>
                  </a:cxn>
                  <a:cxn ang="0">
                    <a:pos x="3" y="242"/>
                  </a:cxn>
                  <a:cxn ang="0">
                    <a:pos x="5" y="228"/>
                  </a:cxn>
                  <a:cxn ang="0">
                    <a:pos x="6" y="212"/>
                  </a:cxn>
                  <a:cxn ang="0">
                    <a:pos x="7" y="197"/>
                  </a:cxn>
                  <a:cxn ang="0">
                    <a:pos x="9" y="181"/>
                  </a:cxn>
                  <a:cxn ang="0">
                    <a:pos x="12" y="167"/>
                  </a:cxn>
                  <a:cxn ang="0">
                    <a:pos x="13" y="151"/>
                  </a:cxn>
                  <a:cxn ang="0">
                    <a:pos x="15" y="136"/>
                  </a:cxn>
                  <a:cxn ang="0">
                    <a:pos x="18" y="117"/>
                  </a:cxn>
                  <a:cxn ang="0">
                    <a:pos x="21" y="93"/>
                  </a:cxn>
                  <a:cxn ang="0">
                    <a:pos x="22" y="74"/>
                  </a:cxn>
                  <a:cxn ang="0">
                    <a:pos x="23" y="61"/>
                  </a:cxn>
                  <a:cxn ang="0">
                    <a:pos x="25" y="0"/>
                  </a:cxn>
                </a:cxnLst>
                <a:rect l="0" t="0" r="r" b="b"/>
                <a:pathLst>
                  <a:path w="124" h="492">
                    <a:moveTo>
                      <a:pt x="25" y="0"/>
                    </a:moveTo>
                    <a:lnTo>
                      <a:pt x="25" y="1"/>
                    </a:lnTo>
                    <a:lnTo>
                      <a:pt x="26" y="5"/>
                    </a:lnTo>
                    <a:lnTo>
                      <a:pt x="28" y="7"/>
                    </a:lnTo>
                    <a:lnTo>
                      <a:pt x="29" y="11"/>
                    </a:lnTo>
                    <a:lnTo>
                      <a:pt x="31" y="14"/>
                    </a:lnTo>
                    <a:lnTo>
                      <a:pt x="34" y="19"/>
                    </a:lnTo>
                    <a:lnTo>
                      <a:pt x="35" y="23"/>
                    </a:lnTo>
                    <a:lnTo>
                      <a:pt x="36" y="29"/>
                    </a:lnTo>
                    <a:lnTo>
                      <a:pt x="39" y="35"/>
                    </a:lnTo>
                    <a:lnTo>
                      <a:pt x="42" y="40"/>
                    </a:lnTo>
                    <a:lnTo>
                      <a:pt x="45" y="46"/>
                    </a:lnTo>
                    <a:lnTo>
                      <a:pt x="48" y="52"/>
                    </a:lnTo>
                    <a:lnTo>
                      <a:pt x="50" y="55"/>
                    </a:lnTo>
                    <a:lnTo>
                      <a:pt x="51" y="59"/>
                    </a:lnTo>
                    <a:lnTo>
                      <a:pt x="52" y="62"/>
                    </a:lnTo>
                    <a:lnTo>
                      <a:pt x="54" y="66"/>
                    </a:lnTo>
                    <a:lnTo>
                      <a:pt x="55" y="69"/>
                    </a:lnTo>
                    <a:lnTo>
                      <a:pt x="57" y="74"/>
                    </a:lnTo>
                    <a:lnTo>
                      <a:pt x="58" y="77"/>
                    </a:lnTo>
                    <a:lnTo>
                      <a:pt x="58" y="81"/>
                    </a:lnTo>
                    <a:lnTo>
                      <a:pt x="60" y="84"/>
                    </a:lnTo>
                    <a:lnTo>
                      <a:pt x="61" y="88"/>
                    </a:lnTo>
                    <a:lnTo>
                      <a:pt x="63" y="93"/>
                    </a:lnTo>
                    <a:lnTo>
                      <a:pt x="66" y="96"/>
                    </a:lnTo>
                    <a:lnTo>
                      <a:pt x="66" y="100"/>
                    </a:lnTo>
                    <a:lnTo>
                      <a:pt x="67" y="104"/>
                    </a:lnTo>
                    <a:lnTo>
                      <a:pt x="68" y="107"/>
                    </a:lnTo>
                    <a:lnTo>
                      <a:pt x="70" y="112"/>
                    </a:lnTo>
                    <a:lnTo>
                      <a:pt x="71" y="116"/>
                    </a:lnTo>
                    <a:lnTo>
                      <a:pt x="73" y="119"/>
                    </a:lnTo>
                    <a:lnTo>
                      <a:pt x="74" y="123"/>
                    </a:lnTo>
                    <a:lnTo>
                      <a:pt x="76" y="127"/>
                    </a:lnTo>
                    <a:lnTo>
                      <a:pt x="77" y="130"/>
                    </a:lnTo>
                    <a:lnTo>
                      <a:pt x="79" y="135"/>
                    </a:lnTo>
                    <a:lnTo>
                      <a:pt x="79" y="138"/>
                    </a:lnTo>
                    <a:lnTo>
                      <a:pt x="80" y="142"/>
                    </a:lnTo>
                    <a:lnTo>
                      <a:pt x="80" y="146"/>
                    </a:lnTo>
                    <a:lnTo>
                      <a:pt x="81" y="149"/>
                    </a:lnTo>
                    <a:lnTo>
                      <a:pt x="83" y="154"/>
                    </a:lnTo>
                    <a:lnTo>
                      <a:pt x="84" y="158"/>
                    </a:lnTo>
                    <a:lnTo>
                      <a:pt x="84" y="161"/>
                    </a:lnTo>
                    <a:lnTo>
                      <a:pt x="86" y="165"/>
                    </a:lnTo>
                    <a:lnTo>
                      <a:pt x="86" y="168"/>
                    </a:lnTo>
                    <a:lnTo>
                      <a:pt x="87" y="173"/>
                    </a:lnTo>
                    <a:lnTo>
                      <a:pt x="87" y="175"/>
                    </a:lnTo>
                    <a:lnTo>
                      <a:pt x="89" y="180"/>
                    </a:lnTo>
                    <a:lnTo>
                      <a:pt x="89" y="183"/>
                    </a:lnTo>
                    <a:lnTo>
                      <a:pt x="90" y="187"/>
                    </a:lnTo>
                    <a:lnTo>
                      <a:pt x="90" y="188"/>
                    </a:lnTo>
                    <a:lnTo>
                      <a:pt x="90" y="193"/>
                    </a:lnTo>
                    <a:lnTo>
                      <a:pt x="90" y="197"/>
                    </a:lnTo>
                    <a:lnTo>
                      <a:pt x="90" y="200"/>
                    </a:lnTo>
                    <a:lnTo>
                      <a:pt x="90" y="204"/>
                    </a:lnTo>
                    <a:lnTo>
                      <a:pt x="90" y="209"/>
                    </a:lnTo>
                    <a:lnTo>
                      <a:pt x="92" y="213"/>
                    </a:lnTo>
                    <a:lnTo>
                      <a:pt x="92" y="219"/>
                    </a:lnTo>
                    <a:lnTo>
                      <a:pt x="92" y="223"/>
                    </a:lnTo>
                    <a:lnTo>
                      <a:pt x="93" y="229"/>
                    </a:lnTo>
                    <a:lnTo>
                      <a:pt x="93" y="234"/>
                    </a:lnTo>
                    <a:lnTo>
                      <a:pt x="95" y="239"/>
                    </a:lnTo>
                    <a:lnTo>
                      <a:pt x="95" y="245"/>
                    </a:lnTo>
                    <a:lnTo>
                      <a:pt x="96" y="251"/>
                    </a:lnTo>
                    <a:lnTo>
                      <a:pt x="96" y="257"/>
                    </a:lnTo>
                    <a:lnTo>
                      <a:pt x="97" y="263"/>
                    </a:lnTo>
                    <a:lnTo>
                      <a:pt x="97" y="268"/>
                    </a:lnTo>
                    <a:lnTo>
                      <a:pt x="97" y="274"/>
                    </a:lnTo>
                    <a:lnTo>
                      <a:pt x="99" y="280"/>
                    </a:lnTo>
                    <a:lnTo>
                      <a:pt x="99" y="287"/>
                    </a:lnTo>
                    <a:lnTo>
                      <a:pt x="100" y="293"/>
                    </a:lnTo>
                    <a:lnTo>
                      <a:pt x="100" y="299"/>
                    </a:lnTo>
                    <a:lnTo>
                      <a:pt x="102" y="306"/>
                    </a:lnTo>
                    <a:lnTo>
                      <a:pt x="102" y="312"/>
                    </a:lnTo>
                    <a:lnTo>
                      <a:pt x="102" y="319"/>
                    </a:lnTo>
                    <a:lnTo>
                      <a:pt x="103" y="325"/>
                    </a:lnTo>
                    <a:lnTo>
                      <a:pt x="105" y="331"/>
                    </a:lnTo>
                    <a:lnTo>
                      <a:pt x="106" y="338"/>
                    </a:lnTo>
                    <a:lnTo>
                      <a:pt x="106" y="344"/>
                    </a:lnTo>
                    <a:lnTo>
                      <a:pt x="108" y="351"/>
                    </a:lnTo>
                    <a:lnTo>
                      <a:pt x="108" y="357"/>
                    </a:lnTo>
                    <a:lnTo>
                      <a:pt x="109" y="364"/>
                    </a:lnTo>
                    <a:lnTo>
                      <a:pt x="109" y="370"/>
                    </a:lnTo>
                    <a:lnTo>
                      <a:pt x="109" y="377"/>
                    </a:lnTo>
                    <a:lnTo>
                      <a:pt x="111" y="383"/>
                    </a:lnTo>
                    <a:lnTo>
                      <a:pt x="111" y="389"/>
                    </a:lnTo>
                    <a:lnTo>
                      <a:pt x="111" y="395"/>
                    </a:lnTo>
                    <a:lnTo>
                      <a:pt x="112" y="401"/>
                    </a:lnTo>
                    <a:lnTo>
                      <a:pt x="112" y="406"/>
                    </a:lnTo>
                    <a:lnTo>
                      <a:pt x="113" y="412"/>
                    </a:lnTo>
                    <a:lnTo>
                      <a:pt x="113" y="418"/>
                    </a:lnTo>
                    <a:lnTo>
                      <a:pt x="115" y="424"/>
                    </a:lnTo>
                    <a:lnTo>
                      <a:pt x="115" y="428"/>
                    </a:lnTo>
                    <a:lnTo>
                      <a:pt x="116" y="434"/>
                    </a:lnTo>
                    <a:lnTo>
                      <a:pt x="116" y="438"/>
                    </a:lnTo>
                    <a:lnTo>
                      <a:pt x="118" y="443"/>
                    </a:lnTo>
                    <a:lnTo>
                      <a:pt x="118" y="448"/>
                    </a:lnTo>
                    <a:lnTo>
                      <a:pt x="119" y="453"/>
                    </a:lnTo>
                    <a:lnTo>
                      <a:pt x="119" y="457"/>
                    </a:lnTo>
                    <a:lnTo>
                      <a:pt x="119" y="462"/>
                    </a:lnTo>
                    <a:lnTo>
                      <a:pt x="119" y="464"/>
                    </a:lnTo>
                    <a:lnTo>
                      <a:pt x="121" y="469"/>
                    </a:lnTo>
                    <a:lnTo>
                      <a:pt x="121" y="475"/>
                    </a:lnTo>
                    <a:lnTo>
                      <a:pt x="122" y="482"/>
                    </a:lnTo>
                    <a:lnTo>
                      <a:pt x="122" y="485"/>
                    </a:lnTo>
                    <a:lnTo>
                      <a:pt x="122" y="488"/>
                    </a:lnTo>
                    <a:lnTo>
                      <a:pt x="122" y="491"/>
                    </a:lnTo>
                    <a:lnTo>
                      <a:pt x="124" y="492"/>
                    </a:lnTo>
                    <a:lnTo>
                      <a:pt x="22" y="489"/>
                    </a:lnTo>
                    <a:lnTo>
                      <a:pt x="22" y="486"/>
                    </a:lnTo>
                    <a:lnTo>
                      <a:pt x="21" y="482"/>
                    </a:lnTo>
                    <a:lnTo>
                      <a:pt x="19" y="476"/>
                    </a:lnTo>
                    <a:lnTo>
                      <a:pt x="19" y="472"/>
                    </a:lnTo>
                    <a:lnTo>
                      <a:pt x="18" y="466"/>
                    </a:lnTo>
                    <a:lnTo>
                      <a:pt x="18" y="460"/>
                    </a:lnTo>
                    <a:lnTo>
                      <a:pt x="16" y="456"/>
                    </a:lnTo>
                    <a:lnTo>
                      <a:pt x="16" y="451"/>
                    </a:lnTo>
                    <a:lnTo>
                      <a:pt x="15" y="448"/>
                    </a:lnTo>
                    <a:lnTo>
                      <a:pt x="15" y="444"/>
                    </a:lnTo>
                    <a:lnTo>
                      <a:pt x="15" y="440"/>
                    </a:lnTo>
                    <a:lnTo>
                      <a:pt x="13" y="437"/>
                    </a:lnTo>
                    <a:lnTo>
                      <a:pt x="13" y="433"/>
                    </a:lnTo>
                    <a:lnTo>
                      <a:pt x="13" y="428"/>
                    </a:lnTo>
                    <a:lnTo>
                      <a:pt x="12" y="424"/>
                    </a:lnTo>
                    <a:lnTo>
                      <a:pt x="12" y="419"/>
                    </a:lnTo>
                    <a:lnTo>
                      <a:pt x="10" y="415"/>
                    </a:lnTo>
                    <a:lnTo>
                      <a:pt x="10" y="411"/>
                    </a:lnTo>
                    <a:lnTo>
                      <a:pt x="10" y="405"/>
                    </a:lnTo>
                    <a:lnTo>
                      <a:pt x="9" y="401"/>
                    </a:lnTo>
                    <a:lnTo>
                      <a:pt x="9" y="396"/>
                    </a:lnTo>
                    <a:lnTo>
                      <a:pt x="9" y="392"/>
                    </a:lnTo>
                    <a:lnTo>
                      <a:pt x="7" y="386"/>
                    </a:lnTo>
                    <a:lnTo>
                      <a:pt x="7" y="380"/>
                    </a:lnTo>
                    <a:lnTo>
                      <a:pt x="6" y="374"/>
                    </a:lnTo>
                    <a:lnTo>
                      <a:pt x="6" y="370"/>
                    </a:lnTo>
                    <a:lnTo>
                      <a:pt x="6" y="364"/>
                    </a:lnTo>
                    <a:lnTo>
                      <a:pt x="5" y="360"/>
                    </a:lnTo>
                    <a:lnTo>
                      <a:pt x="5" y="354"/>
                    </a:lnTo>
                    <a:lnTo>
                      <a:pt x="5" y="350"/>
                    </a:lnTo>
                    <a:lnTo>
                      <a:pt x="3" y="342"/>
                    </a:lnTo>
                    <a:lnTo>
                      <a:pt x="3" y="338"/>
                    </a:lnTo>
                    <a:lnTo>
                      <a:pt x="3" y="332"/>
                    </a:lnTo>
                    <a:lnTo>
                      <a:pt x="3" y="328"/>
                    </a:lnTo>
                    <a:lnTo>
                      <a:pt x="2" y="322"/>
                    </a:lnTo>
                    <a:lnTo>
                      <a:pt x="2" y="318"/>
                    </a:lnTo>
                    <a:lnTo>
                      <a:pt x="2" y="312"/>
                    </a:lnTo>
                    <a:lnTo>
                      <a:pt x="2" y="308"/>
                    </a:lnTo>
                    <a:lnTo>
                      <a:pt x="2" y="302"/>
                    </a:lnTo>
                    <a:lnTo>
                      <a:pt x="2" y="297"/>
                    </a:lnTo>
                    <a:lnTo>
                      <a:pt x="0" y="292"/>
                    </a:lnTo>
                    <a:lnTo>
                      <a:pt x="0" y="287"/>
                    </a:lnTo>
                    <a:lnTo>
                      <a:pt x="0" y="281"/>
                    </a:lnTo>
                    <a:lnTo>
                      <a:pt x="0" y="277"/>
                    </a:lnTo>
                    <a:lnTo>
                      <a:pt x="0" y="273"/>
                    </a:lnTo>
                    <a:lnTo>
                      <a:pt x="2" y="268"/>
                    </a:lnTo>
                    <a:lnTo>
                      <a:pt x="2" y="263"/>
                    </a:lnTo>
                    <a:lnTo>
                      <a:pt x="2" y="258"/>
                    </a:lnTo>
                    <a:lnTo>
                      <a:pt x="2" y="255"/>
                    </a:lnTo>
                    <a:lnTo>
                      <a:pt x="2" y="251"/>
                    </a:lnTo>
                    <a:lnTo>
                      <a:pt x="2" y="247"/>
                    </a:lnTo>
                    <a:lnTo>
                      <a:pt x="3" y="242"/>
                    </a:lnTo>
                    <a:lnTo>
                      <a:pt x="3" y="238"/>
                    </a:lnTo>
                    <a:lnTo>
                      <a:pt x="3" y="235"/>
                    </a:lnTo>
                    <a:lnTo>
                      <a:pt x="3" y="231"/>
                    </a:lnTo>
                    <a:lnTo>
                      <a:pt x="5" y="228"/>
                    </a:lnTo>
                    <a:lnTo>
                      <a:pt x="5" y="223"/>
                    </a:lnTo>
                    <a:lnTo>
                      <a:pt x="5" y="219"/>
                    </a:lnTo>
                    <a:lnTo>
                      <a:pt x="5" y="216"/>
                    </a:lnTo>
                    <a:lnTo>
                      <a:pt x="6" y="212"/>
                    </a:lnTo>
                    <a:lnTo>
                      <a:pt x="6" y="207"/>
                    </a:lnTo>
                    <a:lnTo>
                      <a:pt x="7" y="204"/>
                    </a:lnTo>
                    <a:lnTo>
                      <a:pt x="7" y="200"/>
                    </a:lnTo>
                    <a:lnTo>
                      <a:pt x="7" y="197"/>
                    </a:lnTo>
                    <a:lnTo>
                      <a:pt x="9" y="193"/>
                    </a:lnTo>
                    <a:lnTo>
                      <a:pt x="9" y="188"/>
                    </a:lnTo>
                    <a:lnTo>
                      <a:pt x="9" y="186"/>
                    </a:lnTo>
                    <a:lnTo>
                      <a:pt x="9" y="181"/>
                    </a:lnTo>
                    <a:lnTo>
                      <a:pt x="10" y="177"/>
                    </a:lnTo>
                    <a:lnTo>
                      <a:pt x="10" y="174"/>
                    </a:lnTo>
                    <a:lnTo>
                      <a:pt x="10" y="170"/>
                    </a:lnTo>
                    <a:lnTo>
                      <a:pt x="12" y="167"/>
                    </a:lnTo>
                    <a:lnTo>
                      <a:pt x="12" y="162"/>
                    </a:lnTo>
                    <a:lnTo>
                      <a:pt x="12" y="158"/>
                    </a:lnTo>
                    <a:lnTo>
                      <a:pt x="12" y="155"/>
                    </a:lnTo>
                    <a:lnTo>
                      <a:pt x="13" y="151"/>
                    </a:lnTo>
                    <a:lnTo>
                      <a:pt x="13" y="148"/>
                    </a:lnTo>
                    <a:lnTo>
                      <a:pt x="15" y="143"/>
                    </a:lnTo>
                    <a:lnTo>
                      <a:pt x="15" y="141"/>
                    </a:lnTo>
                    <a:lnTo>
                      <a:pt x="15" y="136"/>
                    </a:lnTo>
                    <a:lnTo>
                      <a:pt x="16" y="133"/>
                    </a:lnTo>
                    <a:lnTo>
                      <a:pt x="16" y="129"/>
                    </a:lnTo>
                    <a:lnTo>
                      <a:pt x="16" y="123"/>
                    </a:lnTo>
                    <a:lnTo>
                      <a:pt x="18" y="117"/>
                    </a:lnTo>
                    <a:lnTo>
                      <a:pt x="18" y="110"/>
                    </a:lnTo>
                    <a:lnTo>
                      <a:pt x="19" y="104"/>
                    </a:lnTo>
                    <a:lnTo>
                      <a:pt x="19" y="98"/>
                    </a:lnTo>
                    <a:lnTo>
                      <a:pt x="21" y="93"/>
                    </a:lnTo>
                    <a:lnTo>
                      <a:pt x="21" y="87"/>
                    </a:lnTo>
                    <a:lnTo>
                      <a:pt x="22" y="81"/>
                    </a:lnTo>
                    <a:lnTo>
                      <a:pt x="22" y="78"/>
                    </a:lnTo>
                    <a:lnTo>
                      <a:pt x="22" y="74"/>
                    </a:lnTo>
                    <a:lnTo>
                      <a:pt x="22" y="69"/>
                    </a:lnTo>
                    <a:lnTo>
                      <a:pt x="23" y="66"/>
                    </a:lnTo>
                    <a:lnTo>
                      <a:pt x="23" y="64"/>
                    </a:lnTo>
                    <a:lnTo>
                      <a:pt x="23" y="61"/>
                    </a:lnTo>
                    <a:lnTo>
                      <a:pt x="23" y="58"/>
                    </a:lnTo>
                    <a:lnTo>
                      <a:pt x="25" y="5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B0D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6" name="Freeform 176"/>
              <p:cNvSpPr>
                <a:spLocks/>
              </p:cNvSpPr>
              <p:nvPr/>
            </p:nvSpPr>
            <p:spPr bwMode="auto">
              <a:xfrm>
                <a:off x="829" y="1987"/>
                <a:ext cx="170" cy="92"/>
              </a:xfrm>
              <a:custGeom>
                <a:avLst/>
                <a:gdLst/>
                <a:ahLst/>
                <a:cxnLst>
                  <a:cxn ang="0">
                    <a:pos x="497" y="76"/>
                  </a:cxn>
                  <a:cxn ang="0">
                    <a:pos x="475" y="76"/>
                  </a:cxn>
                  <a:cxn ang="0">
                    <a:pos x="453" y="76"/>
                  </a:cxn>
                  <a:cxn ang="0">
                    <a:pos x="421" y="115"/>
                  </a:cxn>
                  <a:cxn ang="0">
                    <a:pos x="414" y="101"/>
                  </a:cxn>
                  <a:cxn ang="0">
                    <a:pos x="401" y="83"/>
                  </a:cxn>
                  <a:cxn ang="0">
                    <a:pos x="385" y="72"/>
                  </a:cxn>
                  <a:cxn ang="0">
                    <a:pos x="370" y="67"/>
                  </a:cxn>
                  <a:cxn ang="0">
                    <a:pos x="351" y="64"/>
                  </a:cxn>
                  <a:cxn ang="0">
                    <a:pos x="330" y="62"/>
                  </a:cxn>
                  <a:cxn ang="0">
                    <a:pos x="306" y="59"/>
                  </a:cxn>
                  <a:cxn ang="0">
                    <a:pos x="283" y="57"/>
                  </a:cxn>
                  <a:cxn ang="0">
                    <a:pos x="260" y="57"/>
                  </a:cxn>
                  <a:cxn ang="0">
                    <a:pos x="241" y="57"/>
                  </a:cxn>
                  <a:cxn ang="0">
                    <a:pos x="224" y="57"/>
                  </a:cxn>
                  <a:cxn ang="0">
                    <a:pos x="199" y="47"/>
                  </a:cxn>
                  <a:cxn ang="0">
                    <a:pos x="122" y="105"/>
                  </a:cxn>
                  <a:cxn ang="0">
                    <a:pos x="105" y="115"/>
                  </a:cxn>
                  <a:cxn ang="0">
                    <a:pos x="87" y="112"/>
                  </a:cxn>
                  <a:cxn ang="0">
                    <a:pos x="68" y="98"/>
                  </a:cxn>
                  <a:cxn ang="0">
                    <a:pos x="54" y="77"/>
                  </a:cxn>
                  <a:cxn ang="0">
                    <a:pos x="49" y="62"/>
                  </a:cxn>
                  <a:cxn ang="0">
                    <a:pos x="51" y="44"/>
                  </a:cxn>
                  <a:cxn ang="0">
                    <a:pos x="57" y="27"/>
                  </a:cxn>
                  <a:cxn ang="0">
                    <a:pos x="65" y="8"/>
                  </a:cxn>
                  <a:cxn ang="0">
                    <a:pos x="57" y="14"/>
                  </a:cxn>
                  <a:cxn ang="0">
                    <a:pos x="39" y="30"/>
                  </a:cxn>
                  <a:cxn ang="0">
                    <a:pos x="23" y="46"/>
                  </a:cxn>
                  <a:cxn ang="0">
                    <a:pos x="15" y="53"/>
                  </a:cxn>
                  <a:cxn ang="0">
                    <a:pos x="7" y="70"/>
                  </a:cxn>
                  <a:cxn ang="0">
                    <a:pos x="3" y="93"/>
                  </a:cxn>
                  <a:cxn ang="0">
                    <a:pos x="0" y="115"/>
                  </a:cxn>
                  <a:cxn ang="0">
                    <a:pos x="0" y="128"/>
                  </a:cxn>
                  <a:cxn ang="0">
                    <a:pos x="4" y="144"/>
                  </a:cxn>
                  <a:cxn ang="0">
                    <a:pos x="10" y="165"/>
                  </a:cxn>
                  <a:cxn ang="0">
                    <a:pos x="63" y="214"/>
                  </a:cxn>
                  <a:cxn ang="0">
                    <a:pos x="80" y="226"/>
                  </a:cxn>
                  <a:cxn ang="0">
                    <a:pos x="106" y="242"/>
                  </a:cxn>
                  <a:cxn ang="0">
                    <a:pos x="131" y="258"/>
                  </a:cxn>
                  <a:cxn ang="0">
                    <a:pos x="147" y="265"/>
                  </a:cxn>
                  <a:cxn ang="0">
                    <a:pos x="166" y="268"/>
                  </a:cxn>
                  <a:cxn ang="0">
                    <a:pos x="180" y="271"/>
                  </a:cxn>
                  <a:cxn ang="0">
                    <a:pos x="196" y="272"/>
                  </a:cxn>
                  <a:cxn ang="0">
                    <a:pos x="215" y="275"/>
                  </a:cxn>
                  <a:cxn ang="0">
                    <a:pos x="227" y="278"/>
                  </a:cxn>
                  <a:cxn ang="0">
                    <a:pos x="500" y="231"/>
                  </a:cxn>
                  <a:cxn ang="0">
                    <a:pos x="501" y="217"/>
                  </a:cxn>
                  <a:cxn ang="0">
                    <a:pos x="507" y="195"/>
                  </a:cxn>
                  <a:cxn ang="0">
                    <a:pos x="507" y="178"/>
                  </a:cxn>
                  <a:cxn ang="0">
                    <a:pos x="505" y="157"/>
                  </a:cxn>
                  <a:cxn ang="0">
                    <a:pos x="504" y="141"/>
                  </a:cxn>
                </a:cxnLst>
                <a:rect l="0" t="0" r="r" b="b"/>
                <a:pathLst>
                  <a:path w="510" h="278">
                    <a:moveTo>
                      <a:pt x="510" y="79"/>
                    </a:moveTo>
                    <a:lnTo>
                      <a:pt x="505" y="77"/>
                    </a:lnTo>
                    <a:lnTo>
                      <a:pt x="501" y="77"/>
                    </a:lnTo>
                    <a:lnTo>
                      <a:pt x="497" y="76"/>
                    </a:lnTo>
                    <a:lnTo>
                      <a:pt x="492" y="76"/>
                    </a:lnTo>
                    <a:lnTo>
                      <a:pt x="486" y="76"/>
                    </a:lnTo>
                    <a:lnTo>
                      <a:pt x="481" y="76"/>
                    </a:lnTo>
                    <a:lnTo>
                      <a:pt x="475" y="76"/>
                    </a:lnTo>
                    <a:lnTo>
                      <a:pt x="469" y="76"/>
                    </a:lnTo>
                    <a:lnTo>
                      <a:pt x="465" y="76"/>
                    </a:lnTo>
                    <a:lnTo>
                      <a:pt x="459" y="76"/>
                    </a:lnTo>
                    <a:lnTo>
                      <a:pt x="453" y="76"/>
                    </a:lnTo>
                    <a:lnTo>
                      <a:pt x="450" y="76"/>
                    </a:lnTo>
                    <a:lnTo>
                      <a:pt x="444" y="76"/>
                    </a:lnTo>
                    <a:lnTo>
                      <a:pt x="441" y="76"/>
                    </a:lnTo>
                    <a:lnTo>
                      <a:pt x="421" y="115"/>
                    </a:lnTo>
                    <a:lnTo>
                      <a:pt x="421" y="112"/>
                    </a:lnTo>
                    <a:lnTo>
                      <a:pt x="418" y="108"/>
                    </a:lnTo>
                    <a:lnTo>
                      <a:pt x="417" y="104"/>
                    </a:lnTo>
                    <a:lnTo>
                      <a:pt x="414" y="101"/>
                    </a:lnTo>
                    <a:lnTo>
                      <a:pt x="412" y="96"/>
                    </a:lnTo>
                    <a:lnTo>
                      <a:pt x="409" y="92"/>
                    </a:lnTo>
                    <a:lnTo>
                      <a:pt x="405" y="88"/>
                    </a:lnTo>
                    <a:lnTo>
                      <a:pt x="401" y="83"/>
                    </a:lnTo>
                    <a:lnTo>
                      <a:pt x="396" y="79"/>
                    </a:lnTo>
                    <a:lnTo>
                      <a:pt x="391" y="76"/>
                    </a:lnTo>
                    <a:lnTo>
                      <a:pt x="388" y="75"/>
                    </a:lnTo>
                    <a:lnTo>
                      <a:pt x="385" y="72"/>
                    </a:lnTo>
                    <a:lnTo>
                      <a:pt x="380" y="70"/>
                    </a:lnTo>
                    <a:lnTo>
                      <a:pt x="378" y="69"/>
                    </a:lnTo>
                    <a:lnTo>
                      <a:pt x="373" y="67"/>
                    </a:lnTo>
                    <a:lnTo>
                      <a:pt x="370" y="67"/>
                    </a:lnTo>
                    <a:lnTo>
                      <a:pt x="366" y="66"/>
                    </a:lnTo>
                    <a:lnTo>
                      <a:pt x="362" y="66"/>
                    </a:lnTo>
                    <a:lnTo>
                      <a:pt x="357" y="64"/>
                    </a:lnTo>
                    <a:lnTo>
                      <a:pt x="351" y="64"/>
                    </a:lnTo>
                    <a:lnTo>
                      <a:pt x="346" y="63"/>
                    </a:lnTo>
                    <a:lnTo>
                      <a:pt x="341" y="63"/>
                    </a:lnTo>
                    <a:lnTo>
                      <a:pt x="335" y="62"/>
                    </a:lnTo>
                    <a:lnTo>
                      <a:pt x="330" y="62"/>
                    </a:lnTo>
                    <a:lnTo>
                      <a:pt x="324" y="60"/>
                    </a:lnTo>
                    <a:lnTo>
                      <a:pt x="318" y="60"/>
                    </a:lnTo>
                    <a:lnTo>
                      <a:pt x="312" y="60"/>
                    </a:lnTo>
                    <a:lnTo>
                      <a:pt x="306" y="59"/>
                    </a:lnTo>
                    <a:lnTo>
                      <a:pt x="301" y="59"/>
                    </a:lnTo>
                    <a:lnTo>
                      <a:pt x="295" y="59"/>
                    </a:lnTo>
                    <a:lnTo>
                      <a:pt x="289" y="57"/>
                    </a:lnTo>
                    <a:lnTo>
                      <a:pt x="283" y="57"/>
                    </a:lnTo>
                    <a:lnTo>
                      <a:pt x="277" y="57"/>
                    </a:lnTo>
                    <a:lnTo>
                      <a:pt x="272" y="57"/>
                    </a:lnTo>
                    <a:lnTo>
                      <a:pt x="266" y="57"/>
                    </a:lnTo>
                    <a:lnTo>
                      <a:pt x="260" y="57"/>
                    </a:lnTo>
                    <a:lnTo>
                      <a:pt x="256" y="57"/>
                    </a:lnTo>
                    <a:lnTo>
                      <a:pt x="251" y="57"/>
                    </a:lnTo>
                    <a:lnTo>
                      <a:pt x="247" y="57"/>
                    </a:lnTo>
                    <a:lnTo>
                      <a:pt x="241" y="57"/>
                    </a:lnTo>
                    <a:lnTo>
                      <a:pt x="238" y="57"/>
                    </a:lnTo>
                    <a:lnTo>
                      <a:pt x="235" y="57"/>
                    </a:lnTo>
                    <a:lnTo>
                      <a:pt x="228" y="57"/>
                    </a:lnTo>
                    <a:lnTo>
                      <a:pt x="224" y="57"/>
                    </a:lnTo>
                    <a:lnTo>
                      <a:pt x="221" y="57"/>
                    </a:lnTo>
                    <a:lnTo>
                      <a:pt x="219" y="57"/>
                    </a:lnTo>
                    <a:lnTo>
                      <a:pt x="180" y="70"/>
                    </a:lnTo>
                    <a:lnTo>
                      <a:pt x="199" y="47"/>
                    </a:lnTo>
                    <a:lnTo>
                      <a:pt x="129" y="96"/>
                    </a:lnTo>
                    <a:lnTo>
                      <a:pt x="128" y="96"/>
                    </a:lnTo>
                    <a:lnTo>
                      <a:pt x="125" y="101"/>
                    </a:lnTo>
                    <a:lnTo>
                      <a:pt x="122" y="105"/>
                    </a:lnTo>
                    <a:lnTo>
                      <a:pt x="116" y="109"/>
                    </a:lnTo>
                    <a:lnTo>
                      <a:pt x="112" y="111"/>
                    </a:lnTo>
                    <a:lnTo>
                      <a:pt x="109" y="114"/>
                    </a:lnTo>
                    <a:lnTo>
                      <a:pt x="105" y="115"/>
                    </a:lnTo>
                    <a:lnTo>
                      <a:pt x="102" y="115"/>
                    </a:lnTo>
                    <a:lnTo>
                      <a:pt x="96" y="115"/>
                    </a:lnTo>
                    <a:lnTo>
                      <a:pt x="92" y="115"/>
                    </a:lnTo>
                    <a:lnTo>
                      <a:pt x="87" y="112"/>
                    </a:lnTo>
                    <a:lnTo>
                      <a:pt x="83" y="109"/>
                    </a:lnTo>
                    <a:lnTo>
                      <a:pt x="77" y="107"/>
                    </a:lnTo>
                    <a:lnTo>
                      <a:pt x="73" y="102"/>
                    </a:lnTo>
                    <a:lnTo>
                      <a:pt x="68" y="98"/>
                    </a:lnTo>
                    <a:lnTo>
                      <a:pt x="65" y="95"/>
                    </a:lnTo>
                    <a:lnTo>
                      <a:pt x="60" y="88"/>
                    </a:lnTo>
                    <a:lnTo>
                      <a:pt x="55" y="82"/>
                    </a:lnTo>
                    <a:lnTo>
                      <a:pt x="54" y="77"/>
                    </a:lnTo>
                    <a:lnTo>
                      <a:pt x="52" y="73"/>
                    </a:lnTo>
                    <a:lnTo>
                      <a:pt x="51" y="70"/>
                    </a:lnTo>
                    <a:lnTo>
                      <a:pt x="51" y="66"/>
                    </a:lnTo>
                    <a:lnTo>
                      <a:pt x="49" y="62"/>
                    </a:lnTo>
                    <a:lnTo>
                      <a:pt x="49" y="57"/>
                    </a:lnTo>
                    <a:lnTo>
                      <a:pt x="51" y="53"/>
                    </a:lnTo>
                    <a:lnTo>
                      <a:pt x="51" y="50"/>
                    </a:lnTo>
                    <a:lnTo>
                      <a:pt x="51" y="44"/>
                    </a:lnTo>
                    <a:lnTo>
                      <a:pt x="52" y="40"/>
                    </a:lnTo>
                    <a:lnTo>
                      <a:pt x="54" y="34"/>
                    </a:lnTo>
                    <a:lnTo>
                      <a:pt x="55" y="31"/>
                    </a:lnTo>
                    <a:lnTo>
                      <a:pt x="57" y="27"/>
                    </a:lnTo>
                    <a:lnTo>
                      <a:pt x="58" y="22"/>
                    </a:lnTo>
                    <a:lnTo>
                      <a:pt x="61" y="18"/>
                    </a:lnTo>
                    <a:lnTo>
                      <a:pt x="63" y="15"/>
                    </a:lnTo>
                    <a:lnTo>
                      <a:pt x="65" y="8"/>
                    </a:lnTo>
                    <a:lnTo>
                      <a:pt x="73" y="0"/>
                    </a:lnTo>
                    <a:lnTo>
                      <a:pt x="65" y="8"/>
                    </a:lnTo>
                    <a:lnTo>
                      <a:pt x="61" y="9"/>
                    </a:lnTo>
                    <a:lnTo>
                      <a:pt x="57" y="14"/>
                    </a:lnTo>
                    <a:lnTo>
                      <a:pt x="52" y="18"/>
                    </a:lnTo>
                    <a:lnTo>
                      <a:pt x="48" y="22"/>
                    </a:lnTo>
                    <a:lnTo>
                      <a:pt x="44" y="27"/>
                    </a:lnTo>
                    <a:lnTo>
                      <a:pt x="39" y="30"/>
                    </a:lnTo>
                    <a:lnTo>
                      <a:pt x="35" y="34"/>
                    </a:lnTo>
                    <a:lnTo>
                      <a:pt x="31" y="38"/>
                    </a:lnTo>
                    <a:lnTo>
                      <a:pt x="26" y="41"/>
                    </a:lnTo>
                    <a:lnTo>
                      <a:pt x="23" y="46"/>
                    </a:lnTo>
                    <a:lnTo>
                      <a:pt x="20" y="47"/>
                    </a:lnTo>
                    <a:lnTo>
                      <a:pt x="19" y="50"/>
                    </a:lnTo>
                    <a:lnTo>
                      <a:pt x="18" y="51"/>
                    </a:lnTo>
                    <a:lnTo>
                      <a:pt x="15" y="53"/>
                    </a:lnTo>
                    <a:lnTo>
                      <a:pt x="13" y="57"/>
                    </a:lnTo>
                    <a:lnTo>
                      <a:pt x="12" y="62"/>
                    </a:lnTo>
                    <a:lnTo>
                      <a:pt x="9" y="64"/>
                    </a:lnTo>
                    <a:lnTo>
                      <a:pt x="7" y="70"/>
                    </a:lnTo>
                    <a:lnTo>
                      <a:pt x="6" y="76"/>
                    </a:lnTo>
                    <a:lnTo>
                      <a:pt x="4" y="83"/>
                    </a:lnTo>
                    <a:lnTo>
                      <a:pt x="3" y="88"/>
                    </a:lnTo>
                    <a:lnTo>
                      <a:pt x="3" y="93"/>
                    </a:lnTo>
                    <a:lnTo>
                      <a:pt x="2" y="99"/>
                    </a:lnTo>
                    <a:lnTo>
                      <a:pt x="2" y="105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18"/>
                    </a:lnTo>
                    <a:lnTo>
                      <a:pt x="0" y="123"/>
                    </a:lnTo>
                    <a:lnTo>
                      <a:pt x="0" y="125"/>
                    </a:lnTo>
                    <a:lnTo>
                      <a:pt x="0" y="128"/>
                    </a:lnTo>
                    <a:lnTo>
                      <a:pt x="0" y="133"/>
                    </a:lnTo>
                    <a:lnTo>
                      <a:pt x="2" y="136"/>
                    </a:lnTo>
                    <a:lnTo>
                      <a:pt x="3" y="140"/>
                    </a:lnTo>
                    <a:lnTo>
                      <a:pt x="4" y="144"/>
                    </a:lnTo>
                    <a:lnTo>
                      <a:pt x="4" y="147"/>
                    </a:lnTo>
                    <a:lnTo>
                      <a:pt x="6" y="152"/>
                    </a:lnTo>
                    <a:lnTo>
                      <a:pt x="9" y="157"/>
                    </a:lnTo>
                    <a:lnTo>
                      <a:pt x="10" y="165"/>
                    </a:lnTo>
                    <a:lnTo>
                      <a:pt x="12" y="168"/>
                    </a:lnTo>
                    <a:lnTo>
                      <a:pt x="13" y="169"/>
                    </a:lnTo>
                    <a:lnTo>
                      <a:pt x="60" y="213"/>
                    </a:lnTo>
                    <a:lnTo>
                      <a:pt x="63" y="214"/>
                    </a:lnTo>
                    <a:lnTo>
                      <a:pt x="65" y="215"/>
                    </a:lnTo>
                    <a:lnTo>
                      <a:pt x="70" y="218"/>
                    </a:lnTo>
                    <a:lnTo>
                      <a:pt x="74" y="221"/>
                    </a:lnTo>
                    <a:lnTo>
                      <a:pt x="80" y="226"/>
                    </a:lnTo>
                    <a:lnTo>
                      <a:pt x="86" y="230"/>
                    </a:lnTo>
                    <a:lnTo>
                      <a:pt x="93" y="234"/>
                    </a:lnTo>
                    <a:lnTo>
                      <a:pt x="100" y="239"/>
                    </a:lnTo>
                    <a:lnTo>
                      <a:pt x="106" y="242"/>
                    </a:lnTo>
                    <a:lnTo>
                      <a:pt x="113" y="246"/>
                    </a:lnTo>
                    <a:lnTo>
                      <a:pt x="121" y="250"/>
                    </a:lnTo>
                    <a:lnTo>
                      <a:pt x="125" y="253"/>
                    </a:lnTo>
                    <a:lnTo>
                      <a:pt x="131" y="258"/>
                    </a:lnTo>
                    <a:lnTo>
                      <a:pt x="135" y="259"/>
                    </a:lnTo>
                    <a:lnTo>
                      <a:pt x="139" y="262"/>
                    </a:lnTo>
                    <a:lnTo>
                      <a:pt x="142" y="263"/>
                    </a:lnTo>
                    <a:lnTo>
                      <a:pt x="147" y="265"/>
                    </a:lnTo>
                    <a:lnTo>
                      <a:pt x="153" y="265"/>
                    </a:lnTo>
                    <a:lnTo>
                      <a:pt x="160" y="266"/>
                    </a:lnTo>
                    <a:lnTo>
                      <a:pt x="163" y="266"/>
                    </a:lnTo>
                    <a:lnTo>
                      <a:pt x="166" y="268"/>
                    </a:lnTo>
                    <a:lnTo>
                      <a:pt x="170" y="268"/>
                    </a:lnTo>
                    <a:lnTo>
                      <a:pt x="173" y="269"/>
                    </a:lnTo>
                    <a:lnTo>
                      <a:pt x="177" y="269"/>
                    </a:lnTo>
                    <a:lnTo>
                      <a:pt x="180" y="271"/>
                    </a:lnTo>
                    <a:lnTo>
                      <a:pt x="184" y="271"/>
                    </a:lnTo>
                    <a:lnTo>
                      <a:pt x="189" y="272"/>
                    </a:lnTo>
                    <a:lnTo>
                      <a:pt x="192" y="272"/>
                    </a:lnTo>
                    <a:lnTo>
                      <a:pt x="196" y="272"/>
                    </a:lnTo>
                    <a:lnTo>
                      <a:pt x="199" y="272"/>
                    </a:lnTo>
                    <a:lnTo>
                      <a:pt x="203" y="274"/>
                    </a:lnTo>
                    <a:lnTo>
                      <a:pt x="209" y="274"/>
                    </a:lnTo>
                    <a:lnTo>
                      <a:pt x="215" y="275"/>
                    </a:lnTo>
                    <a:lnTo>
                      <a:pt x="219" y="276"/>
                    </a:lnTo>
                    <a:lnTo>
                      <a:pt x="224" y="276"/>
                    </a:lnTo>
                    <a:lnTo>
                      <a:pt x="225" y="276"/>
                    </a:lnTo>
                    <a:lnTo>
                      <a:pt x="227" y="278"/>
                    </a:lnTo>
                    <a:lnTo>
                      <a:pt x="346" y="272"/>
                    </a:lnTo>
                    <a:lnTo>
                      <a:pt x="431" y="259"/>
                    </a:lnTo>
                    <a:lnTo>
                      <a:pt x="500" y="233"/>
                    </a:lnTo>
                    <a:lnTo>
                      <a:pt x="500" y="231"/>
                    </a:lnTo>
                    <a:lnTo>
                      <a:pt x="500" y="230"/>
                    </a:lnTo>
                    <a:lnTo>
                      <a:pt x="500" y="227"/>
                    </a:lnTo>
                    <a:lnTo>
                      <a:pt x="501" y="223"/>
                    </a:lnTo>
                    <a:lnTo>
                      <a:pt x="501" y="217"/>
                    </a:lnTo>
                    <a:lnTo>
                      <a:pt x="502" y="213"/>
                    </a:lnTo>
                    <a:lnTo>
                      <a:pt x="504" y="205"/>
                    </a:lnTo>
                    <a:lnTo>
                      <a:pt x="507" y="199"/>
                    </a:lnTo>
                    <a:lnTo>
                      <a:pt x="507" y="195"/>
                    </a:lnTo>
                    <a:lnTo>
                      <a:pt x="507" y="191"/>
                    </a:lnTo>
                    <a:lnTo>
                      <a:pt x="507" y="186"/>
                    </a:lnTo>
                    <a:lnTo>
                      <a:pt x="507" y="182"/>
                    </a:lnTo>
                    <a:lnTo>
                      <a:pt x="507" y="178"/>
                    </a:lnTo>
                    <a:lnTo>
                      <a:pt x="507" y="172"/>
                    </a:lnTo>
                    <a:lnTo>
                      <a:pt x="507" y="168"/>
                    </a:lnTo>
                    <a:lnTo>
                      <a:pt x="507" y="163"/>
                    </a:lnTo>
                    <a:lnTo>
                      <a:pt x="505" y="157"/>
                    </a:lnTo>
                    <a:lnTo>
                      <a:pt x="505" y="153"/>
                    </a:lnTo>
                    <a:lnTo>
                      <a:pt x="504" y="149"/>
                    </a:lnTo>
                    <a:lnTo>
                      <a:pt x="504" y="146"/>
                    </a:lnTo>
                    <a:lnTo>
                      <a:pt x="504" y="141"/>
                    </a:lnTo>
                    <a:lnTo>
                      <a:pt x="504" y="140"/>
                    </a:lnTo>
                    <a:lnTo>
                      <a:pt x="510" y="79"/>
                    </a:lnTo>
                    <a:lnTo>
                      <a:pt x="510" y="79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7" name="Freeform 177"/>
              <p:cNvSpPr>
                <a:spLocks/>
              </p:cNvSpPr>
              <p:nvPr/>
            </p:nvSpPr>
            <p:spPr bwMode="auto">
              <a:xfrm>
                <a:off x="831" y="1782"/>
                <a:ext cx="168" cy="219"/>
              </a:xfrm>
              <a:custGeom>
                <a:avLst/>
                <a:gdLst/>
                <a:ahLst/>
                <a:cxnLst>
                  <a:cxn ang="0">
                    <a:pos x="414" y="212"/>
                  </a:cxn>
                  <a:cxn ang="0">
                    <a:pos x="390" y="187"/>
                  </a:cxn>
                  <a:cxn ang="0">
                    <a:pos x="366" y="164"/>
                  </a:cxn>
                  <a:cxn ang="0">
                    <a:pos x="346" y="139"/>
                  </a:cxn>
                  <a:cxn ang="0">
                    <a:pos x="329" y="116"/>
                  </a:cxn>
                  <a:cxn ang="0">
                    <a:pos x="301" y="81"/>
                  </a:cxn>
                  <a:cxn ang="0">
                    <a:pos x="281" y="52"/>
                  </a:cxn>
                  <a:cxn ang="0">
                    <a:pos x="265" y="43"/>
                  </a:cxn>
                  <a:cxn ang="0">
                    <a:pos x="233" y="53"/>
                  </a:cxn>
                  <a:cxn ang="0">
                    <a:pos x="212" y="62"/>
                  </a:cxn>
                  <a:cxn ang="0">
                    <a:pos x="188" y="71"/>
                  </a:cxn>
                  <a:cxn ang="0">
                    <a:pos x="166" y="82"/>
                  </a:cxn>
                  <a:cxn ang="0">
                    <a:pos x="143" y="94"/>
                  </a:cxn>
                  <a:cxn ang="0">
                    <a:pos x="106" y="116"/>
                  </a:cxn>
                  <a:cxn ang="0">
                    <a:pos x="77" y="145"/>
                  </a:cxn>
                  <a:cxn ang="0">
                    <a:pos x="60" y="177"/>
                  </a:cxn>
                  <a:cxn ang="0">
                    <a:pos x="53" y="199"/>
                  </a:cxn>
                  <a:cxn ang="0">
                    <a:pos x="48" y="223"/>
                  </a:cxn>
                  <a:cxn ang="0">
                    <a:pos x="47" y="263"/>
                  </a:cxn>
                  <a:cxn ang="0">
                    <a:pos x="50" y="296"/>
                  </a:cxn>
                  <a:cxn ang="0">
                    <a:pos x="53" y="324"/>
                  </a:cxn>
                  <a:cxn ang="0">
                    <a:pos x="61" y="353"/>
                  </a:cxn>
                  <a:cxn ang="0">
                    <a:pos x="73" y="374"/>
                  </a:cxn>
                  <a:cxn ang="0">
                    <a:pos x="86" y="398"/>
                  </a:cxn>
                  <a:cxn ang="0">
                    <a:pos x="101" y="425"/>
                  </a:cxn>
                  <a:cxn ang="0">
                    <a:pos x="101" y="427"/>
                  </a:cxn>
                  <a:cxn ang="0">
                    <a:pos x="72" y="399"/>
                  </a:cxn>
                  <a:cxn ang="0">
                    <a:pos x="38" y="382"/>
                  </a:cxn>
                  <a:cxn ang="0">
                    <a:pos x="21" y="402"/>
                  </a:cxn>
                  <a:cxn ang="0">
                    <a:pos x="12" y="435"/>
                  </a:cxn>
                  <a:cxn ang="0">
                    <a:pos x="5" y="476"/>
                  </a:cxn>
                  <a:cxn ang="0">
                    <a:pos x="0" y="515"/>
                  </a:cxn>
                  <a:cxn ang="0">
                    <a:pos x="0" y="544"/>
                  </a:cxn>
                  <a:cxn ang="0">
                    <a:pos x="8" y="573"/>
                  </a:cxn>
                  <a:cxn ang="0">
                    <a:pos x="29" y="602"/>
                  </a:cxn>
                  <a:cxn ang="0">
                    <a:pos x="51" y="607"/>
                  </a:cxn>
                  <a:cxn ang="0">
                    <a:pos x="82" y="605"/>
                  </a:cxn>
                  <a:cxn ang="0">
                    <a:pos x="105" y="601"/>
                  </a:cxn>
                  <a:cxn ang="0">
                    <a:pos x="133" y="591"/>
                  </a:cxn>
                  <a:cxn ang="0">
                    <a:pos x="165" y="582"/>
                  </a:cxn>
                  <a:cxn ang="0">
                    <a:pos x="194" y="589"/>
                  </a:cxn>
                  <a:cxn ang="0">
                    <a:pos x="218" y="614"/>
                  </a:cxn>
                  <a:cxn ang="0">
                    <a:pos x="452" y="351"/>
                  </a:cxn>
                  <a:cxn ang="0">
                    <a:pos x="456" y="328"/>
                  </a:cxn>
                  <a:cxn ang="0">
                    <a:pos x="464" y="296"/>
                  </a:cxn>
                  <a:cxn ang="0">
                    <a:pos x="471" y="260"/>
                  </a:cxn>
                  <a:cxn ang="0">
                    <a:pos x="478" y="229"/>
                  </a:cxn>
                  <a:cxn ang="0">
                    <a:pos x="484" y="209"/>
                  </a:cxn>
                  <a:cxn ang="0">
                    <a:pos x="504" y="190"/>
                  </a:cxn>
                  <a:cxn ang="0">
                    <a:pos x="500" y="171"/>
                  </a:cxn>
                  <a:cxn ang="0">
                    <a:pos x="494" y="142"/>
                  </a:cxn>
                  <a:cxn ang="0">
                    <a:pos x="491" y="122"/>
                  </a:cxn>
                  <a:cxn ang="0">
                    <a:pos x="494" y="98"/>
                  </a:cxn>
                  <a:cxn ang="0">
                    <a:pos x="484" y="91"/>
                  </a:cxn>
                  <a:cxn ang="0">
                    <a:pos x="452" y="77"/>
                  </a:cxn>
                  <a:cxn ang="0">
                    <a:pos x="429" y="66"/>
                  </a:cxn>
                  <a:cxn ang="0">
                    <a:pos x="395" y="49"/>
                  </a:cxn>
                  <a:cxn ang="0">
                    <a:pos x="372" y="33"/>
                  </a:cxn>
                </a:cxnLst>
                <a:rect l="0" t="0" r="r" b="b"/>
                <a:pathLst>
                  <a:path w="506" h="658">
                    <a:moveTo>
                      <a:pt x="340" y="0"/>
                    </a:moveTo>
                    <a:lnTo>
                      <a:pt x="314" y="29"/>
                    </a:lnTo>
                    <a:lnTo>
                      <a:pt x="429" y="225"/>
                    </a:lnTo>
                    <a:lnTo>
                      <a:pt x="423" y="220"/>
                    </a:lnTo>
                    <a:lnTo>
                      <a:pt x="419" y="216"/>
                    </a:lnTo>
                    <a:lnTo>
                      <a:pt x="414" y="212"/>
                    </a:lnTo>
                    <a:lnTo>
                      <a:pt x="410" y="209"/>
                    </a:lnTo>
                    <a:lnTo>
                      <a:pt x="405" y="203"/>
                    </a:lnTo>
                    <a:lnTo>
                      <a:pt x="401" y="200"/>
                    </a:lnTo>
                    <a:lnTo>
                      <a:pt x="398" y="196"/>
                    </a:lnTo>
                    <a:lnTo>
                      <a:pt x="394" y="191"/>
                    </a:lnTo>
                    <a:lnTo>
                      <a:pt x="390" y="187"/>
                    </a:lnTo>
                    <a:lnTo>
                      <a:pt x="385" y="184"/>
                    </a:lnTo>
                    <a:lnTo>
                      <a:pt x="381" y="178"/>
                    </a:lnTo>
                    <a:lnTo>
                      <a:pt x="378" y="175"/>
                    </a:lnTo>
                    <a:lnTo>
                      <a:pt x="374" y="171"/>
                    </a:lnTo>
                    <a:lnTo>
                      <a:pt x="369" y="167"/>
                    </a:lnTo>
                    <a:lnTo>
                      <a:pt x="366" y="164"/>
                    </a:lnTo>
                    <a:lnTo>
                      <a:pt x="363" y="159"/>
                    </a:lnTo>
                    <a:lnTo>
                      <a:pt x="359" y="155"/>
                    </a:lnTo>
                    <a:lnTo>
                      <a:pt x="355" y="151"/>
                    </a:lnTo>
                    <a:lnTo>
                      <a:pt x="352" y="146"/>
                    </a:lnTo>
                    <a:lnTo>
                      <a:pt x="349" y="143"/>
                    </a:lnTo>
                    <a:lnTo>
                      <a:pt x="346" y="139"/>
                    </a:lnTo>
                    <a:lnTo>
                      <a:pt x="343" y="135"/>
                    </a:lnTo>
                    <a:lnTo>
                      <a:pt x="340" y="132"/>
                    </a:lnTo>
                    <a:lnTo>
                      <a:pt x="337" y="127"/>
                    </a:lnTo>
                    <a:lnTo>
                      <a:pt x="334" y="125"/>
                    </a:lnTo>
                    <a:lnTo>
                      <a:pt x="331" y="120"/>
                    </a:lnTo>
                    <a:lnTo>
                      <a:pt x="329" y="116"/>
                    </a:lnTo>
                    <a:lnTo>
                      <a:pt x="326" y="113"/>
                    </a:lnTo>
                    <a:lnTo>
                      <a:pt x="320" y="106"/>
                    </a:lnTo>
                    <a:lnTo>
                      <a:pt x="315" y="100"/>
                    </a:lnTo>
                    <a:lnTo>
                      <a:pt x="310" y="93"/>
                    </a:lnTo>
                    <a:lnTo>
                      <a:pt x="305" y="87"/>
                    </a:lnTo>
                    <a:lnTo>
                      <a:pt x="301" y="81"/>
                    </a:lnTo>
                    <a:lnTo>
                      <a:pt x="298" y="75"/>
                    </a:lnTo>
                    <a:lnTo>
                      <a:pt x="294" y="69"/>
                    </a:lnTo>
                    <a:lnTo>
                      <a:pt x="289" y="65"/>
                    </a:lnTo>
                    <a:lnTo>
                      <a:pt x="286" y="61"/>
                    </a:lnTo>
                    <a:lnTo>
                      <a:pt x="285" y="56"/>
                    </a:lnTo>
                    <a:lnTo>
                      <a:pt x="281" y="52"/>
                    </a:lnTo>
                    <a:lnTo>
                      <a:pt x="279" y="49"/>
                    </a:lnTo>
                    <a:lnTo>
                      <a:pt x="278" y="46"/>
                    </a:lnTo>
                    <a:lnTo>
                      <a:pt x="275" y="45"/>
                    </a:lnTo>
                    <a:lnTo>
                      <a:pt x="272" y="42"/>
                    </a:lnTo>
                    <a:lnTo>
                      <a:pt x="270" y="42"/>
                    </a:lnTo>
                    <a:lnTo>
                      <a:pt x="265" y="43"/>
                    </a:lnTo>
                    <a:lnTo>
                      <a:pt x="257" y="46"/>
                    </a:lnTo>
                    <a:lnTo>
                      <a:pt x="250" y="48"/>
                    </a:lnTo>
                    <a:lnTo>
                      <a:pt x="244" y="50"/>
                    </a:lnTo>
                    <a:lnTo>
                      <a:pt x="240" y="50"/>
                    </a:lnTo>
                    <a:lnTo>
                      <a:pt x="237" y="52"/>
                    </a:lnTo>
                    <a:lnTo>
                      <a:pt x="233" y="53"/>
                    </a:lnTo>
                    <a:lnTo>
                      <a:pt x="230" y="55"/>
                    </a:lnTo>
                    <a:lnTo>
                      <a:pt x="225" y="56"/>
                    </a:lnTo>
                    <a:lnTo>
                      <a:pt x="223" y="58"/>
                    </a:lnTo>
                    <a:lnTo>
                      <a:pt x="218" y="59"/>
                    </a:lnTo>
                    <a:lnTo>
                      <a:pt x="215" y="61"/>
                    </a:lnTo>
                    <a:lnTo>
                      <a:pt x="212" y="62"/>
                    </a:lnTo>
                    <a:lnTo>
                      <a:pt x="208" y="64"/>
                    </a:lnTo>
                    <a:lnTo>
                      <a:pt x="204" y="65"/>
                    </a:lnTo>
                    <a:lnTo>
                      <a:pt x="199" y="66"/>
                    </a:lnTo>
                    <a:lnTo>
                      <a:pt x="196" y="68"/>
                    </a:lnTo>
                    <a:lnTo>
                      <a:pt x="192" y="69"/>
                    </a:lnTo>
                    <a:lnTo>
                      <a:pt x="188" y="71"/>
                    </a:lnTo>
                    <a:lnTo>
                      <a:pt x="185" y="74"/>
                    </a:lnTo>
                    <a:lnTo>
                      <a:pt x="182" y="75"/>
                    </a:lnTo>
                    <a:lnTo>
                      <a:pt x="178" y="77"/>
                    </a:lnTo>
                    <a:lnTo>
                      <a:pt x="173" y="78"/>
                    </a:lnTo>
                    <a:lnTo>
                      <a:pt x="169" y="81"/>
                    </a:lnTo>
                    <a:lnTo>
                      <a:pt x="166" y="82"/>
                    </a:lnTo>
                    <a:lnTo>
                      <a:pt x="163" y="84"/>
                    </a:lnTo>
                    <a:lnTo>
                      <a:pt x="159" y="87"/>
                    </a:lnTo>
                    <a:lnTo>
                      <a:pt x="156" y="88"/>
                    </a:lnTo>
                    <a:lnTo>
                      <a:pt x="151" y="90"/>
                    </a:lnTo>
                    <a:lnTo>
                      <a:pt x="147" y="91"/>
                    </a:lnTo>
                    <a:lnTo>
                      <a:pt x="143" y="94"/>
                    </a:lnTo>
                    <a:lnTo>
                      <a:pt x="140" y="95"/>
                    </a:lnTo>
                    <a:lnTo>
                      <a:pt x="133" y="100"/>
                    </a:lnTo>
                    <a:lnTo>
                      <a:pt x="125" y="104"/>
                    </a:lnTo>
                    <a:lnTo>
                      <a:pt x="119" y="109"/>
                    </a:lnTo>
                    <a:lnTo>
                      <a:pt x="112" y="111"/>
                    </a:lnTo>
                    <a:lnTo>
                      <a:pt x="106" y="116"/>
                    </a:lnTo>
                    <a:lnTo>
                      <a:pt x="101" y="122"/>
                    </a:lnTo>
                    <a:lnTo>
                      <a:pt x="95" y="126"/>
                    </a:lnTo>
                    <a:lnTo>
                      <a:pt x="90" y="130"/>
                    </a:lnTo>
                    <a:lnTo>
                      <a:pt x="85" y="135"/>
                    </a:lnTo>
                    <a:lnTo>
                      <a:pt x="82" y="141"/>
                    </a:lnTo>
                    <a:lnTo>
                      <a:pt x="77" y="145"/>
                    </a:lnTo>
                    <a:lnTo>
                      <a:pt x="73" y="149"/>
                    </a:lnTo>
                    <a:lnTo>
                      <a:pt x="70" y="154"/>
                    </a:lnTo>
                    <a:lnTo>
                      <a:pt x="69" y="159"/>
                    </a:lnTo>
                    <a:lnTo>
                      <a:pt x="64" y="167"/>
                    </a:lnTo>
                    <a:lnTo>
                      <a:pt x="61" y="174"/>
                    </a:lnTo>
                    <a:lnTo>
                      <a:pt x="60" y="177"/>
                    </a:lnTo>
                    <a:lnTo>
                      <a:pt x="59" y="181"/>
                    </a:lnTo>
                    <a:lnTo>
                      <a:pt x="57" y="184"/>
                    </a:lnTo>
                    <a:lnTo>
                      <a:pt x="57" y="188"/>
                    </a:lnTo>
                    <a:lnTo>
                      <a:pt x="56" y="191"/>
                    </a:lnTo>
                    <a:lnTo>
                      <a:pt x="54" y="194"/>
                    </a:lnTo>
                    <a:lnTo>
                      <a:pt x="53" y="199"/>
                    </a:lnTo>
                    <a:lnTo>
                      <a:pt x="53" y="203"/>
                    </a:lnTo>
                    <a:lnTo>
                      <a:pt x="51" y="206"/>
                    </a:lnTo>
                    <a:lnTo>
                      <a:pt x="50" y="209"/>
                    </a:lnTo>
                    <a:lnTo>
                      <a:pt x="50" y="213"/>
                    </a:lnTo>
                    <a:lnTo>
                      <a:pt x="50" y="216"/>
                    </a:lnTo>
                    <a:lnTo>
                      <a:pt x="48" y="223"/>
                    </a:lnTo>
                    <a:lnTo>
                      <a:pt x="48" y="229"/>
                    </a:lnTo>
                    <a:lnTo>
                      <a:pt x="47" y="236"/>
                    </a:lnTo>
                    <a:lnTo>
                      <a:pt x="47" y="244"/>
                    </a:lnTo>
                    <a:lnTo>
                      <a:pt x="47" y="249"/>
                    </a:lnTo>
                    <a:lnTo>
                      <a:pt x="47" y="257"/>
                    </a:lnTo>
                    <a:lnTo>
                      <a:pt x="47" y="263"/>
                    </a:lnTo>
                    <a:lnTo>
                      <a:pt x="47" y="270"/>
                    </a:lnTo>
                    <a:lnTo>
                      <a:pt x="47" y="274"/>
                    </a:lnTo>
                    <a:lnTo>
                      <a:pt x="47" y="280"/>
                    </a:lnTo>
                    <a:lnTo>
                      <a:pt x="48" y="286"/>
                    </a:lnTo>
                    <a:lnTo>
                      <a:pt x="48" y="292"/>
                    </a:lnTo>
                    <a:lnTo>
                      <a:pt x="50" y="296"/>
                    </a:lnTo>
                    <a:lnTo>
                      <a:pt x="50" y="302"/>
                    </a:lnTo>
                    <a:lnTo>
                      <a:pt x="50" y="308"/>
                    </a:lnTo>
                    <a:lnTo>
                      <a:pt x="51" y="312"/>
                    </a:lnTo>
                    <a:lnTo>
                      <a:pt x="51" y="316"/>
                    </a:lnTo>
                    <a:lnTo>
                      <a:pt x="53" y="321"/>
                    </a:lnTo>
                    <a:lnTo>
                      <a:pt x="53" y="324"/>
                    </a:lnTo>
                    <a:lnTo>
                      <a:pt x="54" y="328"/>
                    </a:lnTo>
                    <a:lnTo>
                      <a:pt x="56" y="334"/>
                    </a:lnTo>
                    <a:lnTo>
                      <a:pt x="57" y="340"/>
                    </a:lnTo>
                    <a:lnTo>
                      <a:pt x="59" y="344"/>
                    </a:lnTo>
                    <a:lnTo>
                      <a:pt x="61" y="350"/>
                    </a:lnTo>
                    <a:lnTo>
                      <a:pt x="61" y="353"/>
                    </a:lnTo>
                    <a:lnTo>
                      <a:pt x="63" y="355"/>
                    </a:lnTo>
                    <a:lnTo>
                      <a:pt x="66" y="360"/>
                    </a:lnTo>
                    <a:lnTo>
                      <a:pt x="67" y="363"/>
                    </a:lnTo>
                    <a:lnTo>
                      <a:pt x="69" y="366"/>
                    </a:lnTo>
                    <a:lnTo>
                      <a:pt x="70" y="370"/>
                    </a:lnTo>
                    <a:lnTo>
                      <a:pt x="73" y="374"/>
                    </a:lnTo>
                    <a:lnTo>
                      <a:pt x="74" y="377"/>
                    </a:lnTo>
                    <a:lnTo>
                      <a:pt x="76" y="382"/>
                    </a:lnTo>
                    <a:lnTo>
                      <a:pt x="79" y="386"/>
                    </a:lnTo>
                    <a:lnTo>
                      <a:pt x="82" y="390"/>
                    </a:lnTo>
                    <a:lnTo>
                      <a:pt x="83" y="395"/>
                    </a:lnTo>
                    <a:lnTo>
                      <a:pt x="86" y="398"/>
                    </a:lnTo>
                    <a:lnTo>
                      <a:pt x="88" y="402"/>
                    </a:lnTo>
                    <a:lnTo>
                      <a:pt x="89" y="405"/>
                    </a:lnTo>
                    <a:lnTo>
                      <a:pt x="92" y="409"/>
                    </a:lnTo>
                    <a:lnTo>
                      <a:pt x="95" y="415"/>
                    </a:lnTo>
                    <a:lnTo>
                      <a:pt x="99" y="421"/>
                    </a:lnTo>
                    <a:lnTo>
                      <a:pt x="101" y="425"/>
                    </a:lnTo>
                    <a:lnTo>
                      <a:pt x="104" y="430"/>
                    </a:lnTo>
                    <a:lnTo>
                      <a:pt x="105" y="431"/>
                    </a:lnTo>
                    <a:lnTo>
                      <a:pt x="106" y="432"/>
                    </a:lnTo>
                    <a:lnTo>
                      <a:pt x="105" y="431"/>
                    </a:lnTo>
                    <a:lnTo>
                      <a:pt x="104" y="430"/>
                    </a:lnTo>
                    <a:lnTo>
                      <a:pt x="101" y="427"/>
                    </a:lnTo>
                    <a:lnTo>
                      <a:pt x="98" y="424"/>
                    </a:lnTo>
                    <a:lnTo>
                      <a:pt x="93" y="419"/>
                    </a:lnTo>
                    <a:lnTo>
                      <a:pt x="89" y="415"/>
                    </a:lnTo>
                    <a:lnTo>
                      <a:pt x="83" y="409"/>
                    </a:lnTo>
                    <a:lnTo>
                      <a:pt x="77" y="405"/>
                    </a:lnTo>
                    <a:lnTo>
                      <a:pt x="72" y="399"/>
                    </a:lnTo>
                    <a:lnTo>
                      <a:pt x="66" y="395"/>
                    </a:lnTo>
                    <a:lnTo>
                      <a:pt x="60" y="390"/>
                    </a:lnTo>
                    <a:lnTo>
                      <a:pt x="54" y="386"/>
                    </a:lnTo>
                    <a:lnTo>
                      <a:pt x="48" y="383"/>
                    </a:lnTo>
                    <a:lnTo>
                      <a:pt x="43" y="382"/>
                    </a:lnTo>
                    <a:lnTo>
                      <a:pt x="38" y="382"/>
                    </a:lnTo>
                    <a:lnTo>
                      <a:pt x="34" y="383"/>
                    </a:lnTo>
                    <a:lnTo>
                      <a:pt x="31" y="385"/>
                    </a:lnTo>
                    <a:lnTo>
                      <a:pt x="27" y="390"/>
                    </a:lnTo>
                    <a:lnTo>
                      <a:pt x="25" y="393"/>
                    </a:lnTo>
                    <a:lnTo>
                      <a:pt x="24" y="398"/>
                    </a:lnTo>
                    <a:lnTo>
                      <a:pt x="21" y="402"/>
                    </a:lnTo>
                    <a:lnTo>
                      <a:pt x="19" y="406"/>
                    </a:lnTo>
                    <a:lnTo>
                      <a:pt x="18" y="411"/>
                    </a:lnTo>
                    <a:lnTo>
                      <a:pt x="16" y="417"/>
                    </a:lnTo>
                    <a:lnTo>
                      <a:pt x="15" y="422"/>
                    </a:lnTo>
                    <a:lnTo>
                      <a:pt x="14" y="430"/>
                    </a:lnTo>
                    <a:lnTo>
                      <a:pt x="12" y="435"/>
                    </a:lnTo>
                    <a:lnTo>
                      <a:pt x="11" y="443"/>
                    </a:lnTo>
                    <a:lnTo>
                      <a:pt x="9" y="448"/>
                    </a:lnTo>
                    <a:lnTo>
                      <a:pt x="9" y="456"/>
                    </a:lnTo>
                    <a:lnTo>
                      <a:pt x="8" y="463"/>
                    </a:lnTo>
                    <a:lnTo>
                      <a:pt x="6" y="470"/>
                    </a:lnTo>
                    <a:lnTo>
                      <a:pt x="5" y="476"/>
                    </a:lnTo>
                    <a:lnTo>
                      <a:pt x="5" y="483"/>
                    </a:lnTo>
                    <a:lnTo>
                      <a:pt x="3" y="491"/>
                    </a:lnTo>
                    <a:lnTo>
                      <a:pt x="2" y="496"/>
                    </a:lnTo>
                    <a:lnTo>
                      <a:pt x="2" y="504"/>
                    </a:lnTo>
                    <a:lnTo>
                      <a:pt x="2" y="509"/>
                    </a:lnTo>
                    <a:lnTo>
                      <a:pt x="0" y="515"/>
                    </a:lnTo>
                    <a:lnTo>
                      <a:pt x="0" y="521"/>
                    </a:lnTo>
                    <a:lnTo>
                      <a:pt x="0" y="527"/>
                    </a:lnTo>
                    <a:lnTo>
                      <a:pt x="0" y="531"/>
                    </a:lnTo>
                    <a:lnTo>
                      <a:pt x="0" y="536"/>
                    </a:lnTo>
                    <a:lnTo>
                      <a:pt x="0" y="541"/>
                    </a:lnTo>
                    <a:lnTo>
                      <a:pt x="0" y="544"/>
                    </a:lnTo>
                    <a:lnTo>
                      <a:pt x="0" y="549"/>
                    </a:lnTo>
                    <a:lnTo>
                      <a:pt x="0" y="553"/>
                    </a:lnTo>
                    <a:lnTo>
                      <a:pt x="2" y="559"/>
                    </a:lnTo>
                    <a:lnTo>
                      <a:pt x="3" y="563"/>
                    </a:lnTo>
                    <a:lnTo>
                      <a:pt x="5" y="569"/>
                    </a:lnTo>
                    <a:lnTo>
                      <a:pt x="8" y="573"/>
                    </a:lnTo>
                    <a:lnTo>
                      <a:pt x="9" y="578"/>
                    </a:lnTo>
                    <a:lnTo>
                      <a:pt x="12" y="582"/>
                    </a:lnTo>
                    <a:lnTo>
                      <a:pt x="14" y="586"/>
                    </a:lnTo>
                    <a:lnTo>
                      <a:pt x="19" y="592"/>
                    </a:lnTo>
                    <a:lnTo>
                      <a:pt x="24" y="598"/>
                    </a:lnTo>
                    <a:lnTo>
                      <a:pt x="29" y="602"/>
                    </a:lnTo>
                    <a:lnTo>
                      <a:pt x="34" y="605"/>
                    </a:lnTo>
                    <a:lnTo>
                      <a:pt x="37" y="605"/>
                    </a:lnTo>
                    <a:lnTo>
                      <a:pt x="40" y="607"/>
                    </a:lnTo>
                    <a:lnTo>
                      <a:pt x="44" y="607"/>
                    </a:lnTo>
                    <a:lnTo>
                      <a:pt x="48" y="607"/>
                    </a:lnTo>
                    <a:lnTo>
                      <a:pt x="51" y="607"/>
                    </a:lnTo>
                    <a:lnTo>
                      <a:pt x="57" y="607"/>
                    </a:lnTo>
                    <a:lnTo>
                      <a:pt x="61" y="607"/>
                    </a:lnTo>
                    <a:lnTo>
                      <a:pt x="67" y="608"/>
                    </a:lnTo>
                    <a:lnTo>
                      <a:pt x="72" y="607"/>
                    </a:lnTo>
                    <a:lnTo>
                      <a:pt x="76" y="607"/>
                    </a:lnTo>
                    <a:lnTo>
                      <a:pt x="82" y="605"/>
                    </a:lnTo>
                    <a:lnTo>
                      <a:pt x="86" y="605"/>
                    </a:lnTo>
                    <a:lnTo>
                      <a:pt x="90" y="604"/>
                    </a:lnTo>
                    <a:lnTo>
                      <a:pt x="95" y="604"/>
                    </a:lnTo>
                    <a:lnTo>
                      <a:pt x="98" y="604"/>
                    </a:lnTo>
                    <a:lnTo>
                      <a:pt x="102" y="602"/>
                    </a:lnTo>
                    <a:lnTo>
                      <a:pt x="105" y="601"/>
                    </a:lnTo>
                    <a:lnTo>
                      <a:pt x="108" y="600"/>
                    </a:lnTo>
                    <a:lnTo>
                      <a:pt x="112" y="598"/>
                    </a:lnTo>
                    <a:lnTo>
                      <a:pt x="118" y="597"/>
                    </a:lnTo>
                    <a:lnTo>
                      <a:pt x="122" y="595"/>
                    </a:lnTo>
                    <a:lnTo>
                      <a:pt x="127" y="592"/>
                    </a:lnTo>
                    <a:lnTo>
                      <a:pt x="133" y="591"/>
                    </a:lnTo>
                    <a:lnTo>
                      <a:pt x="138" y="589"/>
                    </a:lnTo>
                    <a:lnTo>
                      <a:pt x="144" y="586"/>
                    </a:lnTo>
                    <a:lnTo>
                      <a:pt x="150" y="585"/>
                    </a:lnTo>
                    <a:lnTo>
                      <a:pt x="154" y="584"/>
                    </a:lnTo>
                    <a:lnTo>
                      <a:pt x="160" y="584"/>
                    </a:lnTo>
                    <a:lnTo>
                      <a:pt x="165" y="582"/>
                    </a:lnTo>
                    <a:lnTo>
                      <a:pt x="169" y="581"/>
                    </a:lnTo>
                    <a:lnTo>
                      <a:pt x="173" y="581"/>
                    </a:lnTo>
                    <a:lnTo>
                      <a:pt x="176" y="582"/>
                    </a:lnTo>
                    <a:lnTo>
                      <a:pt x="182" y="584"/>
                    </a:lnTo>
                    <a:lnTo>
                      <a:pt x="189" y="588"/>
                    </a:lnTo>
                    <a:lnTo>
                      <a:pt x="194" y="589"/>
                    </a:lnTo>
                    <a:lnTo>
                      <a:pt x="196" y="592"/>
                    </a:lnTo>
                    <a:lnTo>
                      <a:pt x="201" y="597"/>
                    </a:lnTo>
                    <a:lnTo>
                      <a:pt x="205" y="600"/>
                    </a:lnTo>
                    <a:lnTo>
                      <a:pt x="211" y="604"/>
                    </a:lnTo>
                    <a:lnTo>
                      <a:pt x="215" y="610"/>
                    </a:lnTo>
                    <a:lnTo>
                      <a:pt x="218" y="614"/>
                    </a:lnTo>
                    <a:lnTo>
                      <a:pt x="221" y="615"/>
                    </a:lnTo>
                    <a:lnTo>
                      <a:pt x="265" y="645"/>
                    </a:lnTo>
                    <a:lnTo>
                      <a:pt x="464" y="658"/>
                    </a:lnTo>
                    <a:lnTo>
                      <a:pt x="450" y="357"/>
                    </a:lnTo>
                    <a:lnTo>
                      <a:pt x="450" y="354"/>
                    </a:lnTo>
                    <a:lnTo>
                      <a:pt x="452" y="351"/>
                    </a:lnTo>
                    <a:lnTo>
                      <a:pt x="452" y="347"/>
                    </a:lnTo>
                    <a:lnTo>
                      <a:pt x="452" y="345"/>
                    </a:lnTo>
                    <a:lnTo>
                      <a:pt x="453" y="341"/>
                    </a:lnTo>
                    <a:lnTo>
                      <a:pt x="453" y="338"/>
                    </a:lnTo>
                    <a:lnTo>
                      <a:pt x="455" y="332"/>
                    </a:lnTo>
                    <a:lnTo>
                      <a:pt x="456" y="328"/>
                    </a:lnTo>
                    <a:lnTo>
                      <a:pt x="456" y="322"/>
                    </a:lnTo>
                    <a:lnTo>
                      <a:pt x="458" y="318"/>
                    </a:lnTo>
                    <a:lnTo>
                      <a:pt x="459" y="312"/>
                    </a:lnTo>
                    <a:lnTo>
                      <a:pt x="461" y="306"/>
                    </a:lnTo>
                    <a:lnTo>
                      <a:pt x="461" y="300"/>
                    </a:lnTo>
                    <a:lnTo>
                      <a:pt x="464" y="296"/>
                    </a:lnTo>
                    <a:lnTo>
                      <a:pt x="464" y="289"/>
                    </a:lnTo>
                    <a:lnTo>
                      <a:pt x="465" y="283"/>
                    </a:lnTo>
                    <a:lnTo>
                      <a:pt x="466" y="277"/>
                    </a:lnTo>
                    <a:lnTo>
                      <a:pt x="468" y="271"/>
                    </a:lnTo>
                    <a:lnTo>
                      <a:pt x="469" y="265"/>
                    </a:lnTo>
                    <a:lnTo>
                      <a:pt x="471" y="260"/>
                    </a:lnTo>
                    <a:lnTo>
                      <a:pt x="472" y="254"/>
                    </a:lnTo>
                    <a:lnTo>
                      <a:pt x="474" y="248"/>
                    </a:lnTo>
                    <a:lnTo>
                      <a:pt x="474" y="242"/>
                    </a:lnTo>
                    <a:lnTo>
                      <a:pt x="475" y="238"/>
                    </a:lnTo>
                    <a:lnTo>
                      <a:pt x="477" y="233"/>
                    </a:lnTo>
                    <a:lnTo>
                      <a:pt x="478" y="229"/>
                    </a:lnTo>
                    <a:lnTo>
                      <a:pt x="478" y="226"/>
                    </a:lnTo>
                    <a:lnTo>
                      <a:pt x="480" y="222"/>
                    </a:lnTo>
                    <a:lnTo>
                      <a:pt x="481" y="219"/>
                    </a:lnTo>
                    <a:lnTo>
                      <a:pt x="482" y="218"/>
                    </a:lnTo>
                    <a:lnTo>
                      <a:pt x="482" y="213"/>
                    </a:lnTo>
                    <a:lnTo>
                      <a:pt x="484" y="209"/>
                    </a:lnTo>
                    <a:lnTo>
                      <a:pt x="487" y="206"/>
                    </a:lnTo>
                    <a:lnTo>
                      <a:pt x="488" y="203"/>
                    </a:lnTo>
                    <a:lnTo>
                      <a:pt x="493" y="199"/>
                    </a:lnTo>
                    <a:lnTo>
                      <a:pt x="497" y="196"/>
                    </a:lnTo>
                    <a:lnTo>
                      <a:pt x="501" y="191"/>
                    </a:lnTo>
                    <a:lnTo>
                      <a:pt x="504" y="190"/>
                    </a:lnTo>
                    <a:lnTo>
                      <a:pt x="506" y="187"/>
                    </a:lnTo>
                    <a:lnTo>
                      <a:pt x="506" y="184"/>
                    </a:lnTo>
                    <a:lnTo>
                      <a:pt x="503" y="181"/>
                    </a:lnTo>
                    <a:lnTo>
                      <a:pt x="503" y="178"/>
                    </a:lnTo>
                    <a:lnTo>
                      <a:pt x="501" y="174"/>
                    </a:lnTo>
                    <a:lnTo>
                      <a:pt x="500" y="171"/>
                    </a:lnTo>
                    <a:lnTo>
                      <a:pt x="498" y="165"/>
                    </a:lnTo>
                    <a:lnTo>
                      <a:pt x="497" y="161"/>
                    </a:lnTo>
                    <a:lnTo>
                      <a:pt x="497" y="157"/>
                    </a:lnTo>
                    <a:lnTo>
                      <a:pt x="496" y="152"/>
                    </a:lnTo>
                    <a:lnTo>
                      <a:pt x="494" y="146"/>
                    </a:lnTo>
                    <a:lnTo>
                      <a:pt x="494" y="142"/>
                    </a:lnTo>
                    <a:lnTo>
                      <a:pt x="493" y="138"/>
                    </a:lnTo>
                    <a:lnTo>
                      <a:pt x="493" y="133"/>
                    </a:lnTo>
                    <a:lnTo>
                      <a:pt x="491" y="129"/>
                    </a:lnTo>
                    <a:lnTo>
                      <a:pt x="491" y="126"/>
                    </a:lnTo>
                    <a:lnTo>
                      <a:pt x="491" y="123"/>
                    </a:lnTo>
                    <a:lnTo>
                      <a:pt x="491" y="122"/>
                    </a:lnTo>
                    <a:lnTo>
                      <a:pt x="491" y="117"/>
                    </a:lnTo>
                    <a:lnTo>
                      <a:pt x="491" y="113"/>
                    </a:lnTo>
                    <a:lnTo>
                      <a:pt x="491" y="109"/>
                    </a:lnTo>
                    <a:lnTo>
                      <a:pt x="493" y="104"/>
                    </a:lnTo>
                    <a:lnTo>
                      <a:pt x="493" y="101"/>
                    </a:lnTo>
                    <a:lnTo>
                      <a:pt x="494" y="98"/>
                    </a:lnTo>
                    <a:lnTo>
                      <a:pt x="494" y="95"/>
                    </a:lnTo>
                    <a:lnTo>
                      <a:pt x="496" y="95"/>
                    </a:lnTo>
                    <a:lnTo>
                      <a:pt x="494" y="95"/>
                    </a:lnTo>
                    <a:lnTo>
                      <a:pt x="491" y="94"/>
                    </a:lnTo>
                    <a:lnTo>
                      <a:pt x="488" y="93"/>
                    </a:lnTo>
                    <a:lnTo>
                      <a:pt x="484" y="91"/>
                    </a:lnTo>
                    <a:lnTo>
                      <a:pt x="478" y="88"/>
                    </a:lnTo>
                    <a:lnTo>
                      <a:pt x="472" y="85"/>
                    </a:lnTo>
                    <a:lnTo>
                      <a:pt x="465" y="82"/>
                    </a:lnTo>
                    <a:lnTo>
                      <a:pt x="459" y="80"/>
                    </a:lnTo>
                    <a:lnTo>
                      <a:pt x="455" y="78"/>
                    </a:lnTo>
                    <a:lnTo>
                      <a:pt x="452" y="77"/>
                    </a:lnTo>
                    <a:lnTo>
                      <a:pt x="448" y="74"/>
                    </a:lnTo>
                    <a:lnTo>
                      <a:pt x="445" y="72"/>
                    </a:lnTo>
                    <a:lnTo>
                      <a:pt x="440" y="71"/>
                    </a:lnTo>
                    <a:lnTo>
                      <a:pt x="436" y="69"/>
                    </a:lnTo>
                    <a:lnTo>
                      <a:pt x="433" y="68"/>
                    </a:lnTo>
                    <a:lnTo>
                      <a:pt x="429" y="66"/>
                    </a:lnTo>
                    <a:lnTo>
                      <a:pt x="421" y="62"/>
                    </a:lnTo>
                    <a:lnTo>
                      <a:pt x="416" y="59"/>
                    </a:lnTo>
                    <a:lnTo>
                      <a:pt x="410" y="56"/>
                    </a:lnTo>
                    <a:lnTo>
                      <a:pt x="405" y="53"/>
                    </a:lnTo>
                    <a:lnTo>
                      <a:pt x="400" y="52"/>
                    </a:lnTo>
                    <a:lnTo>
                      <a:pt x="395" y="49"/>
                    </a:lnTo>
                    <a:lnTo>
                      <a:pt x="391" y="46"/>
                    </a:lnTo>
                    <a:lnTo>
                      <a:pt x="388" y="45"/>
                    </a:lnTo>
                    <a:lnTo>
                      <a:pt x="382" y="40"/>
                    </a:lnTo>
                    <a:lnTo>
                      <a:pt x="378" y="37"/>
                    </a:lnTo>
                    <a:lnTo>
                      <a:pt x="374" y="34"/>
                    </a:lnTo>
                    <a:lnTo>
                      <a:pt x="372" y="33"/>
                    </a:lnTo>
                    <a:lnTo>
                      <a:pt x="372" y="32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8" name="Freeform 178"/>
              <p:cNvSpPr>
                <a:spLocks/>
              </p:cNvSpPr>
              <p:nvPr/>
            </p:nvSpPr>
            <p:spPr bwMode="auto">
              <a:xfrm>
                <a:off x="1279" y="2048"/>
                <a:ext cx="62" cy="31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80" y="0"/>
                  </a:cxn>
                  <a:cxn ang="0">
                    <a:pos x="171" y="0"/>
                  </a:cxn>
                  <a:cxn ang="0">
                    <a:pos x="161" y="0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30" y="0"/>
                  </a:cxn>
                  <a:cxn ang="0">
                    <a:pos x="123" y="1"/>
                  </a:cxn>
                  <a:cxn ang="0">
                    <a:pos x="116" y="1"/>
                  </a:cxn>
                  <a:cxn ang="0">
                    <a:pos x="107" y="1"/>
                  </a:cxn>
                  <a:cxn ang="0">
                    <a:pos x="100" y="1"/>
                  </a:cxn>
                  <a:cxn ang="0">
                    <a:pos x="93" y="1"/>
                  </a:cxn>
                  <a:cxn ang="0">
                    <a:pos x="85" y="1"/>
                  </a:cxn>
                  <a:cxn ang="0">
                    <a:pos x="77" y="1"/>
                  </a:cxn>
                  <a:cxn ang="0">
                    <a:pos x="69" y="1"/>
                  </a:cxn>
                  <a:cxn ang="0">
                    <a:pos x="62" y="1"/>
                  </a:cxn>
                  <a:cxn ang="0">
                    <a:pos x="55" y="1"/>
                  </a:cxn>
                  <a:cxn ang="0">
                    <a:pos x="45" y="1"/>
                  </a:cxn>
                  <a:cxn ang="0">
                    <a:pos x="35" y="2"/>
                  </a:cxn>
                  <a:cxn ang="0">
                    <a:pos x="24" y="2"/>
                  </a:cxn>
                  <a:cxn ang="0">
                    <a:pos x="16" y="2"/>
                  </a:cxn>
                  <a:cxn ang="0">
                    <a:pos x="14" y="4"/>
                  </a:cxn>
                  <a:cxn ang="0">
                    <a:pos x="13" y="10"/>
                  </a:cxn>
                  <a:cxn ang="0">
                    <a:pos x="10" y="18"/>
                  </a:cxn>
                  <a:cxn ang="0">
                    <a:pos x="7" y="27"/>
                  </a:cxn>
                  <a:cxn ang="0">
                    <a:pos x="7" y="34"/>
                  </a:cxn>
                  <a:cxn ang="0">
                    <a:pos x="4" y="43"/>
                  </a:cxn>
                  <a:cxn ang="0">
                    <a:pos x="3" y="50"/>
                  </a:cxn>
                  <a:cxn ang="0">
                    <a:pos x="1" y="59"/>
                  </a:cxn>
                  <a:cxn ang="0">
                    <a:pos x="1" y="66"/>
                  </a:cxn>
                  <a:cxn ang="0">
                    <a:pos x="1" y="74"/>
                  </a:cxn>
                  <a:cxn ang="0">
                    <a:pos x="0" y="82"/>
                  </a:cxn>
                  <a:cxn ang="0">
                    <a:pos x="1" y="91"/>
                  </a:cxn>
                  <a:cxn ang="0">
                    <a:pos x="6" y="94"/>
                  </a:cxn>
                  <a:cxn ang="0">
                    <a:pos x="10" y="94"/>
                  </a:cxn>
                  <a:cxn ang="0">
                    <a:pos x="19" y="94"/>
                  </a:cxn>
                  <a:cxn ang="0">
                    <a:pos x="29" y="94"/>
                  </a:cxn>
                  <a:cxn ang="0">
                    <a:pos x="42" y="94"/>
                  </a:cxn>
                  <a:cxn ang="0">
                    <a:pos x="52" y="94"/>
                  </a:cxn>
                  <a:cxn ang="0">
                    <a:pos x="59" y="94"/>
                  </a:cxn>
                  <a:cxn ang="0">
                    <a:pos x="67" y="94"/>
                  </a:cxn>
                  <a:cxn ang="0">
                    <a:pos x="74" y="94"/>
                  </a:cxn>
                  <a:cxn ang="0">
                    <a:pos x="83" y="94"/>
                  </a:cxn>
                  <a:cxn ang="0">
                    <a:pos x="90" y="94"/>
                  </a:cxn>
                  <a:cxn ang="0">
                    <a:pos x="98" y="94"/>
                  </a:cxn>
                  <a:cxn ang="0">
                    <a:pos x="106" y="94"/>
                  </a:cxn>
                  <a:cxn ang="0">
                    <a:pos x="113" y="94"/>
                  </a:cxn>
                  <a:cxn ang="0">
                    <a:pos x="120" y="94"/>
                  </a:cxn>
                  <a:cxn ang="0">
                    <a:pos x="130" y="94"/>
                  </a:cxn>
                  <a:cxn ang="0">
                    <a:pos x="145" y="94"/>
                  </a:cxn>
                  <a:cxn ang="0">
                    <a:pos x="155" y="94"/>
                  </a:cxn>
                  <a:cxn ang="0">
                    <a:pos x="165" y="94"/>
                  </a:cxn>
                  <a:cxn ang="0">
                    <a:pos x="174" y="94"/>
                  </a:cxn>
                  <a:cxn ang="0">
                    <a:pos x="187" y="0"/>
                  </a:cxn>
                </a:cxnLst>
                <a:rect l="0" t="0" r="r" b="b"/>
                <a:pathLst>
                  <a:path w="187" h="94">
                    <a:moveTo>
                      <a:pt x="187" y="0"/>
                    </a:moveTo>
                    <a:lnTo>
                      <a:pt x="186" y="0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67" y="0"/>
                    </a:lnTo>
                    <a:lnTo>
                      <a:pt x="161" y="0"/>
                    </a:lnTo>
                    <a:lnTo>
                      <a:pt x="155" y="0"/>
                    </a:lnTo>
                    <a:lnTo>
                      <a:pt x="148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8" y="1"/>
                    </a:lnTo>
                    <a:lnTo>
                      <a:pt x="123" y="1"/>
                    </a:lnTo>
                    <a:lnTo>
                      <a:pt x="119" y="1"/>
                    </a:lnTo>
                    <a:lnTo>
                      <a:pt x="116" y="1"/>
                    </a:lnTo>
                    <a:lnTo>
                      <a:pt x="112" y="1"/>
                    </a:lnTo>
                    <a:lnTo>
                      <a:pt x="107" y="1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1"/>
                    </a:lnTo>
                    <a:lnTo>
                      <a:pt x="93" y="1"/>
                    </a:lnTo>
                    <a:lnTo>
                      <a:pt x="88" y="1"/>
                    </a:lnTo>
                    <a:lnTo>
                      <a:pt x="85" y="1"/>
                    </a:lnTo>
                    <a:lnTo>
                      <a:pt x="81" y="1"/>
                    </a:lnTo>
                    <a:lnTo>
                      <a:pt x="77" y="1"/>
                    </a:lnTo>
                    <a:lnTo>
                      <a:pt x="74" y="1"/>
                    </a:lnTo>
                    <a:lnTo>
                      <a:pt x="69" y="1"/>
                    </a:lnTo>
                    <a:lnTo>
                      <a:pt x="67" y="1"/>
                    </a:lnTo>
                    <a:lnTo>
                      <a:pt x="62" y="1"/>
                    </a:lnTo>
                    <a:lnTo>
                      <a:pt x="58" y="1"/>
                    </a:lnTo>
                    <a:lnTo>
                      <a:pt x="55" y="1"/>
                    </a:lnTo>
                    <a:lnTo>
                      <a:pt x="52" y="1"/>
                    </a:lnTo>
                    <a:lnTo>
                      <a:pt x="45" y="1"/>
                    </a:lnTo>
                    <a:lnTo>
                      <a:pt x="40" y="2"/>
                    </a:lnTo>
                    <a:lnTo>
                      <a:pt x="35" y="2"/>
                    </a:lnTo>
                    <a:lnTo>
                      <a:pt x="29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3" y="5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18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31"/>
                    </a:lnTo>
                    <a:lnTo>
                      <a:pt x="7" y="34"/>
                    </a:lnTo>
                    <a:lnTo>
                      <a:pt x="6" y="39"/>
                    </a:lnTo>
                    <a:lnTo>
                      <a:pt x="4" y="43"/>
                    </a:lnTo>
                    <a:lnTo>
                      <a:pt x="4" y="47"/>
                    </a:lnTo>
                    <a:lnTo>
                      <a:pt x="3" y="50"/>
                    </a:lnTo>
                    <a:lnTo>
                      <a:pt x="3" y="55"/>
                    </a:lnTo>
                    <a:lnTo>
                      <a:pt x="1" y="59"/>
                    </a:lnTo>
                    <a:lnTo>
                      <a:pt x="1" y="63"/>
                    </a:lnTo>
                    <a:lnTo>
                      <a:pt x="1" y="66"/>
                    </a:lnTo>
                    <a:lnTo>
                      <a:pt x="1" y="71"/>
                    </a:lnTo>
                    <a:lnTo>
                      <a:pt x="1" y="74"/>
                    </a:lnTo>
                    <a:lnTo>
                      <a:pt x="1" y="78"/>
                    </a:lnTo>
                    <a:lnTo>
                      <a:pt x="0" y="82"/>
                    </a:lnTo>
                    <a:lnTo>
                      <a:pt x="1" y="88"/>
                    </a:lnTo>
                    <a:lnTo>
                      <a:pt x="1" y="91"/>
                    </a:lnTo>
                    <a:lnTo>
                      <a:pt x="4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4" y="94"/>
                    </a:lnTo>
                    <a:lnTo>
                      <a:pt x="19" y="94"/>
                    </a:lnTo>
                    <a:lnTo>
                      <a:pt x="24" y="94"/>
                    </a:lnTo>
                    <a:lnTo>
                      <a:pt x="29" y="94"/>
                    </a:lnTo>
                    <a:lnTo>
                      <a:pt x="36" y="94"/>
                    </a:lnTo>
                    <a:lnTo>
                      <a:pt x="42" y="94"/>
                    </a:lnTo>
                    <a:lnTo>
                      <a:pt x="49" y="94"/>
                    </a:lnTo>
                    <a:lnTo>
                      <a:pt x="52" y="94"/>
                    </a:lnTo>
                    <a:lnTo>
                      <a:pt x="56" y="94"/>
                    </a:lnTo>
                    <a:lnTo>
                      <a:pt x="59" y="94"/>
                    </a:lnTo>
                    <a:lnTo>
                      <a:pt x="64" y="94"/>
                    </a:lnTo>
                    <a:lnTo>
                      <a:pt x="67" y="94"/>
                    </a:lnTo>
                    <a:lnTo>
                      <a:pt x="71" y="94"/>
                    </a:lnTo>
                    <a:lnTo>
                      <a:pt x="74" y="94"/>
                    </a:lnTo>
                    <a:lnTo>
                      <a:pt x="78" y="94"/>
                    </a:lnTo>
                    <a:lnTo>
                      <a:pt x="83" y="94"/>
                    </a:lnTo>
                    <a:lnTo>
                      <a:pt x="87" y="94"/>
                    </a:lnTo>
                    <a:lnTo>
                      <a:pt x="90" y="94"/>
                    </a:lnTo>
                    <a:lnTo>
                      <a:pt x="94" y="94"/>
                    </a:lnTo>
                    <a:lnTo>
                      <a:pt x="98" y="94"/>
                    </a:lnTo>
                    <a:lnTo>
                      <a:pt x="101" y="94"/>
                    </a:lnTo>
                    <a:lnTo>
                      <a:pt x="106" y="94"/>
                    </a:lnTo>
                    <a:lnTo>
                      <a:pt x="110" y="94"/>
                    </a:lnTo>
                    <a:lnTo>
                      <a:pt x="113" y="94"/>
                    </a:lnTo>
                    <a:lnTo>
                      <a:pt x="117" y="94"/>
                    </a:lnTo>
                    <a:lnTo>
                      <a:pt x="120" y="94"/>
                    </a:lnTo>
                    <a:lnTo>
                      <a:pt x="125" y="94"/>
                    </a:lnTo>
                    <a:lnTo>
                      <a:pt x="130" y="94"/>
                    </a:lnTo>
                    <a:lnTo>
                      <a:pt x="138" y="94"/>
                    </a:lnTo>
                    <a:lnTo>
                      <a:pt x="145" y="94"/>
                    </a:lnTo>
                    <a:lnTo>
                      <a:pt x="151" y="94"/>
                    </a:lnTo>
                    <a:lnTo>
                      <a:pt x="155" y="94"/>
                    </a:lnTo>
                    <a:lnTo>
                      <a:pt x="161" y="94"/>
                    </a:lnTo>
                    <a:lnTo>
                      <a:pt x="165" y="94"/>
                    </a:lnTo>
                    <a:lnTo>
                      <a:pt x="170" y="94"/>
                    </a:lnTo>
                    <a:lnTo>
                      <a:pt x="174" y="94"/>
                    </a:lnTo>
                    <a:lnTo>
                      <a:pt x="177" y="94"/>
                    </a:lnTo>
                    <a:lnTo>
                      <a:pt x="187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0EB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9" name="Freeform 179"/>
              <p:cNvSpPr>
                <a:spLocks/>
              </p:cNvSpPr>
              <p:nvPr/>
            </p:nvSpPr>
            <p:spPr bwMode="auto">
              <a:xfrm>
                <a:off x="1294" y="1980"/>
                <a:ext cx="58" cy="43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35" y="7"/>
                  </a:cxn>
                  <a:cxn ang="0">
                    <a:pos x="32" y="13"/>
                  </a:cxn>
                  <a:cxn ang="0">
                    <a:pos x="29" y="20"/>
                  </a:cxn>
                  <a:cxn ang="0">
                    <a:pos x="28" y="29"/>
                  </a:cxn>
                  <a:cxn ang="0">
                    <a:pos x="23" y="37"/>
                  </a:cxn>
                  <a:cxn ang="0">
                    <a:pos x="21" y="49"/>
                  </a:cxn>
                  <a:cxn ang="0">
                    <a:pos x="18" y="61"/>
                  </a:cxn>
                  <a:cxn ang="0">
                    <a:pos x="13" y="72"/>
                  </a:cxn>
                  <a:cxn ang="0">
                    <a:pos x="10" y="83"/>
                  </a:cxn>
                  <a:cxn ang="0">
                    <a:pos x="6" y="93"/>
                  </a:cxn>
                  <a:cxn ang="0">
                    <a:pos x="5" y="103"/>
                  </a:cxn>
                  <a:cxn ang="0">
                    <a:pos x="2" y="112"/>
                  </a:cxn>
                  <a:cxn ang="0">
                    <a:pos x="0" y="117"/>
                  </a:cxn>
                  <a:cxn ang="0">
                    <a:pos x="0" y="125"/>
                  </a:cxn>
                  <a:cxn ang="0">
                    <a:pos x="3" y="128"/>
                  </a:cxn>
                  <a:cxn ang="0">
                    <a:pos x="9" y="128"/>
                  </a:cxn>
                  <a:cxn ang="0">
                    <a:pos x="16" y="128"/>
                  </a:cxn>
                  <a:cxn ang="0">
                    <a:pos x="26" y="128"/>
                  </a:cxn>
                  <a:cxn ang="0">
                    <a:pos x="38" y="128"/>
                  </a:cxn>
                  <a:cxn ang="0">
                    <a:pos x="48" y="128"/>
                  </a:cxn>
                  <a:cxn ang="0">
                    <a:pos x="55" y="128"/>
                  </a:cxn>
                  <a:cxn ang="0">
                    <a:pos x="63" y="128"/>
                  </a:cxn>
                  <a:cxn ang="0">
                    <a:pos x="70" y="128"/>
                  </a:cxn>
                  <a:cxn ang="0">
                    <a:pos x="79" y="129"/>
                  </a:cxn>
                  <a:cxn ang="0">
                    <a:pos x="86" y="129"/>
                  </a:cxn>
                  <a:cxn ang="0">
                    <a:pos x="93" y="129"/>
                  </a:cxn>
                  <a:cxn ang="0">
                    <a:pos x="100" y="129"/>
                  </a:cxn>
                  <a:cxn ang="0">
                    <a:pos x="108" y="129"/>
                  </a:cxn>
                  <a:cxn ang="0">
                    <a:pos x="115" y="129"/>
                  </a:cxn>
                  <a:cxn ang="0">
                    <a:pos x="125" y="129"/>
                  </a:cxn>
                  <a:cxn ang="0">
                    <a:pos x="138" y="129"/>
                  </a:cxn>
                  <a:cxn ang="0">
                    <a:pos x="148" y="129"/>
                  </a:cxn>
                  <a:cxn ang="0">
                    <a:pos x="158" y="129"/>
                  </a:cxn>
                  <a:cxn ang="0">
                    <a:pos x="167" y="130"/>
                  </a:cxn>
                  <a:cxn ang="0">
                    <a:pos x="172" y="17"/>
                  </a:cxn>
                </a:cxnLst>
                <a:rect l="0" t="0" r="r" b="b"/>
                <a:pathLst>
                  <a:path w="172" h="130">
                    <a:moveTo>
                      <a:pt x="172" y="17"/>
                    </a:moveTo>
                    <a:lnTo>
                      <a:pt x="157" y="0"/>
                    </a:lnTo>
                    <a:lnTo>
                      <a:pt x="37" y="6"/>
                    </a:lnTo>
                    <a:lnTo>
                      <a:pt x="35" y="7"/>
                    </a:lnTo>
                    <a:lnTo>
                      <a:pt x="34" y="10"/>
                    </a:lnTo>
                    <a:lnTo>
                      <a:pt x="32" y="13"/>
                    </a:lnTo>
                    <a:lnTo>
                      <a:pt x="31" y="16"/>
                    </a:lnTo>
                    <a:lnTo>
                      <a:pt x="29" y="20"/>
                    </a:lnTo>
                    <a:lnTo>
                      <a:pt x="29" y="24"/>
                    </a:lnTo>
                    <a:lnTo>
                      <a:pt x="28" y="29"/>
                    </a:lnTo>
                    <a:lnTo>
                      <a:pt x="25" y="33"/>
                    </a:lnTo>
                    <a:lnTo>
                      <a:pt x="23" y="37"/>
                    </a:lnTo>
                    <a:lnTo>
                      <a:pt x="22" y="43"/>
                    </a:lnTo>
                    <a:lnTo>
                      <a:pt x="21" y="49"/>
                    </a:lnTo>
                    <a:lnTo>
                      <a:pt x="19" y="55"/>
                    </a:lnTo>
                    <a:lnTo>
                      <a:pt x="18" y="61"/>
                    </a:lnTo>
                    <a:lnTo>
                      <a:pt x="16" y="67"/>
                    </a:lnTo>
                    <a:lnTo>
                      <a:pt x="13" y="72"/>
                    </a:lnTo>
                    <a:lnTo>
                      <a:pt x="12" y="77"/>
                    </a:lnTo>
                    <a:lnTo>
                      <a:pt x="10" y="83"/>
                    </a:lnTo>
                    <a:lnTo>
                      <a:pt x="9" y="88"/>
                    </a:lnTo>
                    <a:lnTo>
                      <a:pt x="6" y="93"/>
                    </a:lnTo>
                    <a:lnTo>
                      <a:pt x="5" y="97"/>
                    </a:lnTo>
                    <a:lnTo>
                      <a:pt x="5" y="103"/>
                    </a:lnTo>
                    <a:lnTo>
                      <a:pt x="3" y="107"/>
                    </a:lnTo>
                    <a:lnTo>
                      <a:pt x="2" y="112"/>
                    </a:lnTo>
                    <a:lnTo>
                      <a:pt x="2" y="116"/>
                    </a:lnTo>
                    <a:lnTo>
                      <a:pt x="0" y="117"/>
                    </a:lnTo>
                    <a:lnTo>
                      <a:pt x="0" y="122"/>
                    </a:lnTo>
                    <a:lnTo>
                      <a:pt x="0" y="125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6" y="128"/>
                    </a:lnTo>
                    <a:lnTo>
                      <a:pt x="9" y="128"/>
                    </a:lnTo>
                    <a:lnTo>
                      <a:pt x="12" y="128"/>
                    </a:lnTo>
                    <a:lnTo>
                      <a:pt x="16" y="128"/>
                    </a:lnTo>
                    <a:lnTo>
                      <a:pt x="22" y="128"/>
                    </a:lnTo>
                    <a:lnTo>
                      <a:pt x="26" y="128"/>
                    </a:lnTo>
                    <a:lnTo>
                      <a:pt x="32" y="128"/>
                    </a:lnTo>
                    <a:lnTo>
                      <a:pt x="38" y="128"/>
                    </a:lnTo>
                    <a:lnTo>
                      <a:pt x="45" y="128"/>
                    </a:lnTo>
                    <a:lnTo>
                      <a:pt x="48" y="128"/>
                    </a:lnTo>
                    <a:lnTo>
                      <a:pt x="51" y="128"/>
                    </a:lnTo>
                    <a:lnTo>
                      <a:pt x="55" y="128"/>
                    </a:lnTo>
                    <a:lnTo>
                      <a:pt x="60" y="128"/>
                    </a:lnTo>
                    <a:lnTo>
                      <a:pt x="63" y="128"/>
                    </a:lnTo>
                    <a:lnTo>
                      <a:pt x="67" y="128"/>
                    </a:lnTo>
                    <a:lnTo>
                      <a:pt x="70" y="128"/>
                    </a:lnTo>
                    <a:lnTo>
                      <a:pt x="74" y="129"/>
                    </a:lnTo>
                    <a:lnTo>
                      <a:pt x="79" y="129"/>
                    </a:lnTo>
                    <a:lnTo>
                      <a:pt x="82" y="129"/>
                    </a:lnTo>
                    <a:lnTo>
                      <a:pt x="86" y="129"/>
                    </a:lnTo>
                    <a:lnTo>
                      <a:pt x="90" y="129"/>
                    </a:lnTo>
                    <a:lnTo>
                      <a:pt x="93" y="129"/>
                    </a:lnTo>
                    <a:lnTo>
                      <a:pt x="98" y="129"/>
                    </a:lnTo>
                    <a:lnTo>
                      <a:pt x="100" y="129"/>
                    </a:lnTo>
                    <a:lnTo>
                      <a:pt x="103" y="129"/>
                    </a:lnTo>
                    <a:lnTo>
                      <a:pt x="108" y="129"/>
                    </a:lnTo>
                    <a:lnTo>
                      <a:pt x="111" y="129"/>
                    </a:lnTo>
                    <a:lnTo>
                      <a:pt x="115" y="129"/>
                    </a:lnTo>
                    <a:lnTo>
                      <a:pt x="119" y="129"/>
                    </a:lnTo>
                    <a:lnTo>
                      <a:pt x="125" y="129"/>
                    </a:lnTo>
                    <a:lnTo>
                      <a:pt x="132" y="129"/>
                    </a:lnTo>
                    <a:lnTo>
                      <a:pt x="138" y="129"/>
                    </a:lnTo>
                    <a:lnTo>
                      <a:pt x="144" y="129"/>
                    </a:lnTo>
                    <a:lnTo>
                      <a:pt x="148" y="129"/>
                    </a:lnTo>
                    <a:lnTo>
                      <a:pt x="154" y="129"/>
                    </a:lnTo>
                    <a:lnTo>
                      <a:pt x="158" y="129"/>
                    </a:lnTo>
                    <a:lnTo>
                      <a:pt x="163" y="130"/>
                    </a:lnTo>
                    <a:lnTo>
                      <a:pt x="167" y="130"/>
                    </a:lnTo>
                    <a:lnTo>
                      <a:pt x="170" y="130"/>
                    </a:lnTo>
                    <a:lnTo>
                      <a:pt x="172" y="17"/>
                    </a:lnTo>
                    <a:lnTo>
                      <a:pt x="172" y="17"/>
                    </a:lnTo>
                    <a:close/>
                  </a:path>
                </a:pathLst>
              </a:custGeom>
              <a:solidFill>
                <a:srgbClr val="C4DB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0" name="Freeform 180"/>
              <p:cNvSpPr>
                <a:spLocks/>
              </p:cNvSpPr>
              <p:nvPr/>
            </p:nvSpPr>
            <p:spPr bwMode="auto">
              <a:xfrm>
                <a:off x="1296" y="1980"/>
                <a:ext cx="54" cy="2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159" y="0"/>
                  </a:cxn>
                  <a:cxn ang="0">
                    <a:pos x="156" y="0"/>
                  </a:cxn>
                  <a:cxn ang="0">
                    <a:pos x="153" y="0"/>
                  </a:cxn>
                  <a:cxn ang="0">
                    <a:pos x="149" y="0"/>
                  </a:cxn>
                  <a:cxn ang="0">
                    <a:pos x="145" y="0"/>
                  </a:cxn>
                  <a:cxn ang="0">
                    <a:pos x="140" y="0"/>
                  </a:cxn>
                  <a:cxn ang="0">
                    <a:pos x="135" y="0"/>
                  </a:cxn>
                  <a:cxn ang="0">
                    <a:pos x="129" y="0"/>
                  </a:cxn>
                  <a:cxn ang="0">
                    <a:pos x="122" y="0"/>
                  </a:cxn>
                  <a:cxn ang="0">
                    <a:pos x="116" y="0"/>
                  </a:cxn>
                  <a:cxn ang="0">
                    <a:pos x="108" y="0"/>
                  </a:cxn>
                  <a:cxn ang="0">
                    <a:pos x="103" y="0"/>
                  </a:cxn>
                  <a:cxn ang="0">
                    <a:pos x="98" y="0"/>
                  </a:cxn>
                  <a:cxn ang="0">
                    <a:pos x="94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79" y="1"/>
                  </a:cxn>
                  <a:cxn ang="0">
                    <a:pos x="74" y="3"/>
                  </a:cxn>
                  <a:cxn ang="0">
                    <a:pos x="69" y="3"/>
                  </a:cxn>
                  <a:cxn ang="0">
                    <a:pos x="66" y="3"/>
                  </a:cxn>
                  <a:cxn ang="0">
                    <a:pos x="62" y="3"/>
                  </a:cxn>
                  <a:cxn ang="0">
                    <a:pos x="59" y="3"/>
                  </a:cxn>
                  <a:cxn ang="0">
                    <a:pos x="52" y="3"/>
                  </a:cxn>
                  <a:cxn ang="0">
                    <a:pos x="46" y="4"/>
                  </a:cxn>
                  <a:cxn ang="0">
                    <a:pos x="39" y="4"/>
                  </a:cxn>
                  <a:cxn ang="0">
                    <a:pos x="33" y="4"/>
                  </a:cxn>
                  <a:cxn ang="0">
                    <a:pos x="27" y="4"/>
                  </a:cxn>
                  <a:cxn ang="0">
                    <a:pos x="21" y="4"/>
                  </a:cxn>
                  <a:cxn ang="0">
                    <a:pos x="16" y="4"/>
                  </a:cxn>
                  <a:cxn ang="0">
                    <a:pos x="13" y="4"/>
                  </a:cxn>
                  <a:cxn ang="0">
                    <a:pos x="8" y="4"/>
                  </a:cxn>
                  <a:cxn ang="0">
                    <a:pos x="5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6">
                    <a:moveTo>
                      <a:pt x="162" y="0"/>
                    </a:moveTo>
                    <a:lnTo>
                      <a:pt x="159" y="0"/>
                    </a:lnTo>
                    <a:lnTo>
                      <a:pt x="156" y="0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0"/>
                    </a:lnTo>
                    <a:lnTo>
                      <a:pt x="135" y="0"/>
                    </a:lnTo>
                    <a:lnTo>
                      <a:pt x="129" y="0"/>
                    </a:lnTo>
                    <a:lnTo>
                      <a:pt x="122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8" y="0"/>
                    </a:lnTo>
                    <a:lnTo>
                      <a:pt x="94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79" y="1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6" y="3"/>
                    </a:lnTo>
                    <a:lnTo>
                      <a:pt x="62" y="3"/>
                    </a:lnTo>
                    <a:lnTo>
                      <a:pt x="59" y="3"/>
                    </a:lnTo>
                    <a:lnTo>
                      <a:pt x="52" y="3"/>
                    </a:lnTo>
                    <a:lnTo>
                      <a:pt x="46" y="4"/>
                    </a:lnTo>
                    <a:lnTo>
                      <a:pt x="39" y="4"/>
                    </a:lnTo>
                    <a:lnTo>
                      <a:pt x="33" y="4"/>
                    </a:lnTo>
                    <a:lnTo>
                      <a:pt x="27" y="4"/>
                    </a:lnTo>
                    <a:lnTo>
                      <a:pt x="21" y="4"/>
                    </a:lnTo>
                    <a:lnTo>
                      <a:pt x="16" y="4"/>
                    </a:lnTo>
                    <a:lnTo>
                      <a:pt x="13" y="4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1" name="Freeform 181"/>
              <p:cNvSpPr>
                <a:spLocks/>
              </p:cNvSpPr>
              <p:nvPr/>
            </p:nvSpPr>
            <p:spPr bwMode="auto">
              <a:xfrm>
                <a:off x="794" y="2098"/>
                <a:ext cx="92" cy="32"/>
              </a:xfrm>
              <a:custGeom>
                <a:avLst/>
                <a:gdLst/>
                <a:ahLst/>
                <a:cxnLst>
                  <a:cxn ang="0">
                    <a:pos x="232" y="5"/>
                  </a:cxn>
                  <a:cxn ang="0">
                    <a:pos x="225" y="5"/>
                  </a:cxn>
                  <a:cxn ang="0">
                    <a:pos x="216" y="5"/>
                  </a:cxn>
                  <a:cxn ang="0">
                    <a:pos x="211" y="5"/>
                  </a:cxn>
                  <a:cxn ang="0">
                    <a:pos x="203" y="5"/>
                  </a:cxn>
                  <a:cxn ang="0">
                    <a:pos x="195" y="5"/>
                  </a:cxn>
                  <a:cxn ang="0">
                    <a:pos x="186" y="4"/>
                  </a:cxn>
                  <a:cxn ang="0">
                    <a:pos x="177" y="4"/>
                  </a:cxn>
                  <a:cxn ang="0">
                    <a:pos x="167" y="2"/>
                  </a:cxn>
                  <a:cxn ang="0">
                    <a:pos x="158" y="2"/>
                  </a:cxn>
                  <a:cxn ang="0">
                    <a:pos x="148" y="2"/>
                  </a:cxn>
                  <a:cxn ang="0">
                    <a:pos x="138" y="1"/>
                  </a:cxn>
                  <a:cxn ang="0">
                    <a:pos x="128" y="1"/>
                  </a:cxn>
                  <a:cxn ang="0">
                    <a:pos x="118" y="1"/>
                  </a:cxn>
                  <a:cxn ang="0">
                    <a:pos x="106" y="1"/>
                  </a:cxn>
                  <a:cxn ang="0">
                    <a:pos x="96" y="0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0"/>
                  </a:cxn>
                  <a:cxn ang="0">
                    <a:pos x="47" y="0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3" y="0"/>
                  </a:cxn>
                  <a:cxn ang="0">
                    <a:pos x="13" y="0"/>
                  </a:cxn>
                  <a:cxn ang="0">
                    <a:pos x="4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14"/>
                  </a:cxn>
                  <a:cxn ang="0">
                    <a:pos x="2" y="27"/>
                  </a:cxn>
                  <a:cxn ang="0">
                    <a:pos x="3" y="37"/>
                  </a:cxn>
                  <a:cxn ang="0">
                    <a:pos x="4" y="45"/>
                  </a:cxn>
                  <a:cxn ang="0">
                    <a:pos x="6" y="55"/>
                  </a:cxn>
                  <a:cxn ang="0">
                    <a:pos x="7" y="68"/>
                  </a:cxn>
                  <a:cxn ang="0">
                    <a:pos x="9" y="79"/>
                  </a:cxn>
                  <a:cxn ang="0">
                    <a:pos x="10" y="85"/>
                  </a:cxn>
                  <a:cxn ang="0">
                    <a:pos x="49" y="93"/>
                  </a:cxn>
                  <a:cxn ang="0">
                    <a:pos x="235" y="7"/>
                  </a:cxn>
                </a:cxnLst>
                <a:rect l="0" t="0" r="r" b="b"/>
                <a:pathLst>
                  <a:path w="277" h="95">
                    <a:moveTo>
                      <a:pt x="235" y="7"/>
                    </a:moveTo>
                    <a:lnTo>
                      <a:pt x="232" y="5"/>
                    </a:lnTo>
                    <a:lnTo>
                      <a:pt x="229" y="5"/>
                    </a:lnTo>
                    <a:lnTo>
                      <a:pt x="225" y="5"/>
                    </a:lnTo>
                    <a:lnTo>
                      <a:pt x="221" y="5"/>
                    </a:lnTo>
                    <a:lnTo>
                      <a:pt x="216" y="5"/>
                    </a:lnTo>
                    <a:lnTo>
                      <a:pt x="214" y="5"/>
                    </a:lnTo>
                    <a:lnTo>
                      <a:pt x="211" y="5"/>
                    </a:lnTo>
                    <a:lnTo>
                      <a:pt x="206" y="5"/>
                    </a:lnTo>
                    <a:lnTo>
                      <a:pt x="203" y="5"/>
                    </a:lnTo>
                    <a:lnTo>
                      <a:pt x="199" y="5"/>
                    </a:lnTo>
                    <a:lnTo>
                      <a:pt x="195" y="5"/>
                    </a:lnTo>
                    <a:lnTo>
                      <a:pt x="192" y="5"/>
                    </a:lnTo>
                    <a:lnTo>
                      <a:pt x="186" y="4"/>
                    </a:lnTo>
                    <a:lnTo>
                      <a:pt x="182" y="4"/>
                    </a:lnTo>
                    <a:lnTo>
                      <a:pt x="177" y="4"/>
                    </a:lnTo>
                    <a:lnTo>
                      <a:pt x="173" y="4"/>
                    </a:lnTo>
                    <a:lnTo>
                      <a:pt x="167" y="2"/>
                    </a:lnTo>
                    <a:lnTo>
                      <a:pt x="163" y="2"/>
                    </a:lnTo>
                    <a:lnTo>
                      <a:pt x="158" y="2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2"/>
                    </a:lnTo>
                    <a:lnTo>
                      <a:pt x="138" y="1"/>
                    </a:lnTo>
                    <a:lnTo>
                      <a:pt x="132" y="1"/>
                    </a:lnTo>
                    <a:lnTo>
                      <a:pt x="128" y="1"/>
                    </a:lnTo>
                    <a:lnTo>
                      <a:pt x="122" y="1"/>
                    </a:lnTo>
                    <a:lnTo>
                      <a:pt x="118" y="1"/>
                    </a:lnTo>
                    <a:lnTo>
                      <a:pt x="112" y="1"/>
                    </a:lnTo>
                    <a:lnTo>
                      <a:pt x="106" y="1"/>
                    </a:lnTo>
                    <a:lnTo>
                      <a:pt x="100" y="1"/>
                    </a:lnTo>
                    <a:lnTo>
                      <a:pt x="96" y="0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4" y="42"/>
                    </a:lnTo>
                    <a:lnTo>
                      <a:pt x="4" y="45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7" y="62"/>
                    </a:lnTo>
                    <a:lnTo>
                      <a:pt x="7" y="68"/>
                    </a:lnTo>
                    <a:lnTo>
                      <a:pt x="9" y="75"/>
                    </a:lnTo>
                    <a:lnTo>
                      <a:pt x="9" y="79"/>
                    </a:lnTo>
                    <a:lnTo>
                      <a:pt x="10" y="84"/>
                    </a:lnTo>
                    <a:lnTo>
                      <a:pt x="10" y="85"/>
                    </a:lnTo>
                    <a:lnTo>
                      <a:pt x="12" y="87"/>
                    </a:lnTo>
                    <a:lnTo>
                      <a:pt x="49" y="93"/>
                    </a:lnTo>
                    <a:lnTo>
                      <a:pt x="277" y="95"/>
                    </a:lnTo>
                    <a:lnTo>
                      <a:pt x="235" y="7"/>
                    </a:lnTo>
                    <a:lnTo>
                      <a:pt x="235" y="7"/>
                    </a:lnTo>
                    <a:close/>
                  </a:path>
                </a:pathLst>
              </a:custGeom>
              <a:solidFill>
                <a:srgbClr val="B5C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2" name="Freeform 182"/>
              <p:cNvSpPr>
                <a:spLocks/>
              </p:cNvSpPr>
              <p:nvPr/>
            </p:nvSpPr>
            <p:spPr bwMode="auto">
              <a:xfrm>
                <a:off x="763" y="2047"/>
                <a:ext cx="94" cy="3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1" y="100"/>
                  </a:cxn>
                  <a:cxn ang="0">
                    <a:pos x="39" y="100"/>
                  </a:cxn>
                  <a:cxn ang="0">
                    <a:pos x="44" y="100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2"/>
                  </a:cxn>
                  <a:cxn ang="0">
                    <a:pos x="79" y="102"/>
                  </a:cxn>
                  <a:cxn ang="0">
                    <a:pos x="87" y="102"/>
                  </a:cxn>
                  <a:cxn ang="0">
                    <a:pos x="99" y="102"/>
                  </a:cxn>
                  <a:cxn ang="0">
                    <a:pos x="111" y="103"/>
                  </a:cxn>
                  <a:cxn ang="0">
                    <a:pos x="122" y="103"/>
                  </a:cxn>
                  <a:cxn ang="0">
                    <a:pos x="134" y="103"/>
                  </a:cxn>
                  <a:cxn ang="0">
                    <a:pos x="145" y="105"/>
                  </a:cxn>
                  <a:cxn ang="0">
                    <a:pos x="158" y="105"/>
                  </a:cxn>
                  <a:cxn ang="0">
                    <a:pos x="170" y="105"/>
                  </a:cxn>
                  <a:cxn ang="0">
                    <a:pos x="182" y="106"/>
                  </a:cxn>
                  <a:cxn ang="0">
                    <a:pos x="193" y="106"/>
                  </a:cxn>
                  <a:cxn ang="0">
                    <a:pos x="205" y="106"/>
                  </a:cxn>
                  <a:cxn ang="0">
                    <a:pos x="215" y="106"/>
                  </a:cxn>
                  <a:cxn ang="0">
                    <a:pos x="227" y="108"/>
                  </a:cxn>
                  <a:cxn ang="0">
                    <a:pos x="235" y="108"/>
                  </a:cxn>
                  <a:cxn ang="0">
                    <a:pos x="246" y="108"/>
                  </a:cxn>
                  <a:cxn ang="0">
                    <a:pos x="253" y="108"/>
                  </a:cxn>
                  <a:cxn ang="0">
                    <a:pos x="262" y="108"/>
                  </a:cxn>
                  <a:cxn ang="0">
                    <a:pos x="273" y="108"/>
                  </a:cxn>
                  <a:cxn ang="0">
                    <a:pos x="280" y="108"/>
                  </a:cxn>
                  <a:cxn ang="0">
                    <a:pos x="279" y="106"/>
                  </a:cxn>
                  <a:cxn ang="0">
                    <a:pos x="273" y="99"/>
                  </a:cxn>
                  <a:cxn ang="0">
                    <a:pos x="267" y="93"/>
                  </a:cxn>
                  <a:cxn ang="0">
                    <a:pos x="262" y="86"/>
                  </a:cxn>
                  <a:cxn ang="0">
                    <a:pos x="256" y="77"/>
                  </a:cxn>
                  <a:cxn ang="0">
                    <a:pos x="250" y="67"/>
                  </a:cxn>
                  <a:cxn ang="0">
                    <a:pos x="243" y="58"/>
                  </a:cxn>
                  <a:cxn ang="0">
                    <a:pos x="237" y="47"/>
                  </a:cxn>
                  <a:cxn ang="0">
                    <a:pos x="230" y="38"/>
                  </a:cxn>
                  <a:cxn ang="0">
                    <a:pos x="224" y="28"/>
                  </a:cxn>
                  <a:cxn ang="0">
                    <a:pos x="219" y="20"/>
                  </a:cxn>
                  <a:cxn ang="0">
                    <a:pos x="215" y="13"/>
                  </a:cxn>
                  <a:cxn ang="0">
                    <a:pos x="211" y="6"/>
                  </a:cxn>
                  <a:cxn ang="0">
                    <a:pos x="208" y="2"/>
                  </a:cxn>
                  <a:cxn ang="0">
                    <a:pos x="208" y="0"/>
                  </a:cxn>
                </a:cxnLst>
                <a:rect l="0" t="0" r="r" b="b"/>
                <a:pathLst>
                  <a:path w="282" h="108">
                    <a:moveTo>
                      <a:pt x="208" y="0"/>
                    </a:moveTo>
                    <a:lnTo>
                      <a:pt x="0" y="7"/>
                    </a:lnTo>
                    <a:lnTo>
                      <a:pt x="28" y="100"/>
                    </a:lnTo>
                    <a:lnTo>
                      <a:pt x="31" y="100"/>
                    </a:lnTo>
                    <a:lnTo>
                      <a:pt x="34" y="100"/>
                    </a:lnTo>
                    <a:lnTo>
                      <a:pt x="39" y="100"/>
                    </a:lnTo>
                    <a:lnTo>
                      <a:pt x="41" y="100"/>
                    </a:lnTo>
                    <a:lnTo>
                      <a:pt x="44" y="100"/>
                    </a:lnTo>
                    <a:lnTo>
                      <a:pt x="48" y="100"/>
                    </a:lnTo>
                    <a:lnTo>
                      <a:pt x="52" y="102"/>
                    </a:lnTo>
                    <a:lnTo>
                      <a:pt x="55" y="102"/>
                    </a:lnTo>
                    <a:lnTo>
                      <a:pt x="60" y="102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3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7" y="102"/>
                    </a:lnTo>
                    <a:lnTo>
                      <a:pt x="93" y="102"/>
                    </a:lnTo>
                    <a:lnTo>
                      <a:pt x="99" y="102"/>
                    </a:lnTo>
                    <a:lnTo>
                      <a:pt x="105" y="102"/>
                    </a:lnTo>
                    <a:lnTo>
                      <a:pt x="111" y="103"/>
                    </a:lnTo>
                    <a:lnTo>
                      <a:pt x="116" y="103"/>
                    </a:lnTo>
                    <a:lnTo>
                      <a:pt x="122" y="103"/>
                    </a:lnTo>
                    <a:lnTo>
                      <a:pt x="128" y="103"/>
                    </a:lnTo>
                    <a:lnTo>
                      <a:pt x="134" y="103"/>
                    </a:lnTo>
                    <a:lnTo>
                      <a:pt x="140" y="103"/>
                    </a:lnTo>
                    <a:lnTo>
                      <a:pt x="145" y="105"/>
                    </a:lnTo>
                    <a:lnTo>
                      <a:pt x="153" y="105"/>
                    </a:lnTo>
                    <a:lnTo>
                      <a:pt x="158" y="105"/>
                    </a:lnTo>
                    <a:lnTo>
                      <a:pt x="164" y="105"/>
                    </a:lnTo>
                    <a:lnTo>
                      <a:pt x="170" y="105"/>
                    </a:lnTo>
                    <a:lnTo>
                      <a:pt x="176" y="105"/>
                    </a:lnTo>
                    <a:lnTo>
                      <a:pt x="182" y="106"/>
                    </a:lnTo>
                    <a:lnTo>
                      <a:pt x="187" y="106"/>
                    </a:lnTo>
                    <a:lnTo>
                      <a:pt x="193" y="106"/>
                    </a:lnTo>
                    <a:lnTo>
                      <a:pt x="199" y="106"/>
                    </a:lnTo>
                    <a:lnTo>
                      <a:pt x="205" y="106"/>
                    </a:lnTo>
                    <a:lnTo>
                      <a:pt x="211" y="106"/>
                    </a:lnTo>
                    <a:lnTo>
                      <a:pt x="215" y="106"/>
                    </a:lnTo>
                    <a:lnTo>
                      <a:pt x="221" y="106"/>
                    </a:lnTo>
                    <a:lnTo>
                      <a:pt x="227" y="108"/>
                    </a:lnTo>
                    <a:lnTo>
                      <a:pt x="231" y="108"/>
                    </a:lnTo>
                    <a:lnTo>
                      <a:pt x="235" y="108"/>
                    </a:lnTo>
                    <a:lnTo>
                      <a:pt x="241" y="108"/>
                    </a:lnTo>
                    <a:lnTo>
                      <a:pt x="246" y="108"/>
                    </a:lnTo>
                    <a:lnTo>
                      <a:pt x="250" y="108"/>
                    </a:lnTo>
                    <a:lnTo>
                      <a:pt x="253" y="108"/>
                    </a:lnTo>
                    <a:lnTo>
                      <a:pt x="257" y="108"/>
                    </a:lnTo>
                    <a:lnTo>
                      <a:pt x="262" y="108"/>
                    </a:lnTo>
                    <a:lnTo>
                      <a:pt x="267" y="108"/>
                    </a:lnTo>
                    <a:lnTo>
                      <a:pt x="273" y="108"/>
                    </a:lnTo>
                    <a:lnTo>
                      <a:pt x="277" y="108"/>
                    </a:lnTo>
                    <a:lnTo>
                      <a:pt x="280" y="108"/>
                    </a:lnTo>
                    <a:lnTo>
                      <a:pt x="282" y="108"/>
                    </a:lnTo>
                    <a:lnTo>
                      <a:pt x="279" y="106"/>
                    </a:lnTo>
                    <a:lnTo>
                      <a:pt x="275" y="102"/>
                    </a:lnTo>
                    <a:lnTo>
                      <a:pt x="273" y="99"/>
                    </a:lnTo>
                    <a:lnTo>
                      <a:pt x="270" y="96"/>
                    </a:lnTo>
                    <a:lnTo>
                      <a:pt x="267" y="93"/>
                    </a:lnTo>
                    <a:lnTo>
                      <a:pt x="266" y="90"/>
                    </a:lnTo>
                    <a:lnTo>
                      <a:pt x="262" y="86"/>
                    </a:lnTo>
                    <a:lnTo>
                      <a:pt x="259" y="81"/>
                    </a:lnTo>
                    <a:lnTo>
                      <a:pt x="256" y="77"/>
                    </a:lnTo>
                    <a:lnTo>
                      <a:pt x="253" y="73"/>
                    </a:lnTo>
                    <a:lnTo>
                      <a:pt x="250" y="67"/>
                    </a:lnTo>
                    <a:lnTo>
                      <a:pt x="247" y="63"/>
                    </a:lnTo>
                    <a:lnTo>
                      <a:pt x="243" y="58"/>
                    </a:lnTo>
                    <a:lnTo>
                      <a:pt x="241" y="52"/>
                    </a:lnTo>
                    <a:lnTo>
                      <a:pt x="237" y="47"/>
                    </a:lnTo>
                    <a:lnTo>
                      <a:pt x="234" y="42"/>
                    </a:lnTo>
                    <a:lnTo>
                      <a:pt x="230" y="38"/>
                    </a:lnTo>
                    <a:lnTo>
                      <a:pt x="228" y="33"/>
                    </a:lnTo>
                    <a:lnTo>
                      <a:pt x="224" y="28"/>
                    </a:lnTo>
                    <a:lnTo>
                      <a:pt x="222" y="23"/>
                    </a:lnTo>
                    <a:lnTo>
                      <a:pt x="219" y="20"/>
                    </a:lnTo>
                    <a:lnTo>
                      <a:pt x="217" y="16"/>
                    </a:lnTo>
                    <a:lnTo>
                      <a:pt x="215" y="13"/>
                    </a:lnTo>
                    <a:lnTo>
                      <a:pt x="212" y="9"/>
                    </a:lnTo>
                    <a:lnTo>
                      <a:pt x="211" y="6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8" y="0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B5C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3" name="Freeform 183"/>
              <p:cNvSpPr>
                <a:spLocks/>
              </p:cNvSpPr>
              <p:nvPr/>
            </p:nvSpPr>
            <p:spPr bwMode="auto">
              <a:xfrm>
                <a:off x="744" y="1982"/>
                <a:ext cx="64" cy="3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4"/>
                  </a:cxn>
                  <a:cxn ang="0">
                    <a:pos x="9" y="8"/>
                  </a:cxn>
                  <a:cxn ang="0">
                    <a:pos x="9" y="15"/>
                  </a:cxn>
                  <a:cxn ang="0">
                    <a:pos x="7" y="23"/>
                  </a:cxn>
                  <a:cxn ang="0">
                    <a:pos x="6" y="31"/>
                  </a:cxn>
                  <a:cxn ang="0">
                    <a:pos x="4" y="42"/>
                  </a:cxn>
                  <a:cxn ang="0">
                    <a:pos x="3" y="50"/>
                  </a:cxn>
                  <a:cxn ang="0">
                    <a:pos x="2" y="61"/>
                  </a:cxn>
                  <a:cxn ang="0">
                    <a:pos x="2" y="69"/>
                  </a:cxn>
                  <a:cxn ang="0">
                    <a:pos x="0" y="79"/>
                  </a:cxn>
                  <a:cxn ang="0">
                    <a:pos x="0" y="87"/>
                  </a:cxn>
                  <a:cxn ang="0">
                    <a:pos x="0" y="100"/>
                  </a:cxn>
                  <a:cxn ang="0">
                    <a:pos x="3" y="106"/>
                  </a:cxn>
                  <a:cxn ang="0">
                    <a:pos x="7" y="106"/>
                  </a:cxn>
                  <a:cxn ang="0">
                    <a:pos x="15" y="106"/>
                  </a:cxn>
                  <a:cxn ang="0">
                    <a:pos x="23" y="106"/>
                  </a:cxn>
                  <a:cxn ang="0">
                    <a:pos x="36" y="106"/>
                  </a:cxn>
                  <a:cxn ang="0">
                    <a:pos x="44" y="106"/>
                  </a:cxn>
                  <a:cxn ang="0">
                    <a:pos x="51" y="106"/>
                  </a:cxn>
                  <a:cxn ang="0">
                    <a:pos x="58" y="104"/>
                  </a:cxn>
                  <a:cxn ang="0">
                    <a:pos x="67" y="104"/>
                  </a:cxn>
                  <a:cxn ang="0">
                    <a:pos x="76" y="104"/>
                  </a:cxn>
                  <a:cxn ang="0">
                    <a:pos x="84" y="104"/>
                  </a:cxn>
                  <a:cxn ang="0">
                    <a:pos x="93" y="104"/>
                  </a:cxn>
                  <a:cxn ang="0">
                    <a:pos x="102" y="104"/>
                  </a:cxn>
                  <a:cxn ang="0">
                    <a:pos x="109" y="103"/>
                  </a:cxn>
                  <a:cxn ang="0">
                    <a:pos x="118" y="103"/>
                  </a:cxn>
                  <a:cxn ang="0">
                    <a:pos x="125" y="101"/>
                  </a:cxn>
                  <a:cxn ang="0">
                    <a:pos x="134" y="101"/>
                  </a:cxn>
                  <a:cxn ang="0">
                    <a:pos x="142" y="101"/>
                  </a:cxn>
                  <a:cxn ang="0">
                    <a:pos x="150" y="100"/>
                  </a:cxn>
                  <a:cxn ang="0">
                    <a:pos x="163" y="100"/>
                  </a:cxn>
                  <a:cxn ang="0">
                    <a:pos x="174" y="98"/>
                  </a:cxn>
                  <a:cxn ang="0">
                    <a:pos x="183" y="98"/>
                  </a:cxn>
                  <a:cxn ang="0">
                    <a:pos x="189" y="98"/>
                  </a:cxn>
                  <a:cxn ang="0">
                    <a:pos x="192" y="98"/>
                  </a:cxn>
                  <a:cxn ang="0">
                    <a:pos x="183" y="5"/>
                  </a:cxn>
                </a:cxnLst>
                <a:rect l="0" t="0" r="r" b="b"/>
                <a:pathLst>
                  <a:path w="192" h="106">
                    <a:moveTo>
                      <a:pt x="183" y="5"/>
                    </a:moveTo>
                    <a:lnTo>
                      <a:pt x="12" y="0"/>
                    </a:lnTo>
                    <a:lnTo>
                      <a:pt x="12" y="1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9" y="8"/>
                    </a:lnTo>
                    <a:lnTo>
                      <a:pt x="9" y="11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7" y="23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4" y="36"/>
                    </a:lnTo>
                    <a:lnTo>
                      <a:pt x="4" y="42"/>
                    </a:lnTo>
                    <a:lnTo>
                      <a:pt x="3" y="46"/>
                    </a:lnTo>
                    <a:lnTo>
                      <a:pt x="3" y="50"/>
                    </a:lnTo>
                    <a:lnTo>
                      <a:pt x="2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2" y="69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2" y="104"/>
                    </a:lnTo>
                    <a:lnTo>
                      <a:pt x="3" y="106"/>
                    </a:lnTo>
                    <a:lnTo>
                      <a:pt x="4" y="106"/>
                    </a:lnTo>
                    <a:lnTo>
                      <a:pt x="7" y="106"/>
                    </a:lnTo>
                    <a:lnTo>
                      <a:pt x="10" y="106"/>
                    </a:lnTo>
                    <a:lnTo>
                      <a:pt x="15" y="106"/>
                    </a:lnTo>
                    <a:lnTo>
                      <a:pt x="18" y="106"/>
                    </a:lnTo>
                    <a:lnTo>
                      <a:pt x="23" y="106"/>
                    </a:lnTo>
                    <a:lnTo>
                      <a:pt x="29" y="106"/>
                    </a:lnTo>
                    <a:lnTo>
                      <a:pt x="36" y="106"/>
                    </a:lnTo>
                    <a:lnTo>
                      <a:pt x="39" y="106"/>
                    </a:lnTo>
                    <a:lnTo>
                      <a:pt x="44" y="106"/>
                    </a:lnTo>
                    <a:lnTo>
                      <a:pt x="47" y="106"/>
                    </a:lnTo>
                    <a:lnTo>
                      <a:pt x="51" y="106"/>
                    </a:lnTo>
                    <a:lnTo>
                      <a:pt x="55" y="104"/>
                    </a:lnTo>
                    <a:lnTo>
                      <a:pt x="58" y="104"/>
                    </a:lnTo>
                    <a:lnTo>
                      <a:pt x="63" y="104"/>
                    </a:lnTo>
                    <a:lnTo>
                      <a:pt x="67" y="104"/>
                    </a:lnTo>
                    <a:lnTo>
                      <a:pt x="71" y="104"/>
                    </a:lnTo>
                    <a:lnTo>
                      <a:pt x="76" y="104"/>
                    </a:lnTo>
                    <a:lnTo>
                      <a:pt x="80" y="104"/>
                    </a:lnTo>
                    <a:lnTo>
                      <a:pt x="84" y="104"/>
                    </a:lnTo>
                    <a:lnTo>
                      <a:pt x="89" y="104"/>
                    </a:lnTo>
                    <a:lnTo>
                      <a:pt x="93" y="104"/>
                    </a:lnTo>
                    <a:lnTo>
                      <a:pt x="97" y="104"/>
                    </a:lnTo>
                    <a:lnTo>
                      <a:pt x="102" y="104"/>
                    </a:lnTo>
                    <a:lnTo>
                      <a:pt x="106" y="103"/>
                    </a:lnTo>
                    <a:lnTo>
                      <a:pt x="109" y="103"/>
                    </a:lnTo>
                    <a:lnTo>
                      <a:pt x="113" y="103"/>
                    </a:lnTo>
                    <a:lnTo>
                      <a:pt x="118" y="103"/>
                    </a:lnTo>
                    <a:lnTo>
                      <a:pt x="122" y="101"/>
                    </a:lnTo>
                    <a:lnTo>
                      <a:pt x="125" y="101"/>
                    </a:lnTo>
                    <a:lnTo>
                      <a:pt x="129" y="101"/>
                    </a:lnTo>
                    <a:lnTo>
                      <a:pt x="134" y="101"/>
                    </a:lnTo>
                    <a:lnTo>
                      <a:pt x="138" y="101"/>
                    </a:lnTo>
                    <a:lnTo>
                      <a:pt x="142" y="101"/>
                    </a:lnTo>
                    <a:lnTo>
                      <a:pt x="145" y="100"/>
                    </a:lnTo>
                    <a:lnTo>
                      <a:pt x="150" y="100"/>
                    </a:lnTo>
                    <a:lnTo>
                      <a:pt x="157" y="100"/>
                    </a:lnTo>
                    <a:lnTo>
                      <a:pt x="163" y="100"/>
                    </a:lnTo>
                    <a:lnTo>
                      <a:pt x="169" y="98"/>
                    </a:lnTo>
                    <a:lnTo>
                      <a:pt x="174" y="98"/>
                    </a:lnTo>
                    <a:lnTo>
                      <a:pt x="179" y="98"/>
                    </a:lnTo>
                    <a:lnTo>
                      <a:pt x="183" y="98"/>
                    </a:lnTo>
                    <a:lnTo>
                      <a:pt x="187" y="98"/>
                    </a:lnTo>
                    <a:lnTo>
                      <a:pt x="189" y="98"/>
                    </a:lnTo>
                    <a:lnTo>
                      <a:pt x="190" y="98"/>
                    </a:lnTo>
                    <a:lnTo>
                      <a:pt x="192" y="98"/>
                    </a:lnTo>
                    <a:lnTo>
                      <a:pt x="183" y="5"/>
                    </a:lnTo>
                    <a:lnTo>
                      <a:pt x="183" y="5"/>
                    </a:lnTo>
                    <a:close/>
                  </a:path>
                </a:pathLst>
              </a:custGeom>
              <a:solidFill>
                <a:srgbClr val="B5C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4" name="Freeform 184"/>
              <p:cNvSpPr>
                <a:spLocks/>
              </p:cNvSpPr>
              <p:nvPr/>
            </p:nvSpPr>
            <p:spPr bwMode="auto">
              <a:xfrm>
                <a:off x="996" y="2009"/>
                <a:ext cx="118" cy="58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59" y="0"/>
                  </a:cxn>
                  <a:cxn ang="0">
                    <a:pos x="78" y="2"/>
                  </a:cxn>
                  <a:cxn ang="0">
                    <a:pos x="88" y="2"/>
                  </a:cxn>
                  <a:cxn ang="0">
                    <a:pos x="100" y="2"/>
                  </a:cxn>
                  <a:cxn ang="0">
                    <a:pos x="111" y="3"/>
                  </a:cxn>
                  <a:cxn ang="0">
                    <a:pos x="124" y="3"/>
                  </a:cxn>
                  <a:cxn ang="0">
                    <a:pos x="136" y="3"/>
                  </a:cxn>
                  <a:cxn ang="0">
                    <a:pos x="148" y="3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2" y="5"/>
                  </a:cxn>
                  <a:cxn ang="0">
                    <a:pos x="200" y="6"/>
                  </a:cxn>
                  <a:cxn ang="0">
                    <a:pos x="214" y="8"/>
                  </a:cxn>
                  <a:cxn ang="0">
                    <a:pos x="226" y="9"/>
                  </a:cxn>
                  <a:cxn ang="0">
                    <a:pos x="239" y="13"/>
                  </a:cxn>
                  <a:cxn ang="0">
                    <a:pos x="256" y="25"/>
                  </a:cxn>
                  <a:cxn ang="0">
                    <a:pos x="274" y="38"/>
                  </a:cxn>
                  <a:cxn ang="0">
                    <a:pos x="287" y="50"/>
                  </a:cxn>
                  <a:cxn ang="0">
                    <a:pos x="294" y="57"/>
                  </a:cxn>
                  <a:cxn ang="0">
                    <a:pos x="354" y="137"/>
                  </a:cxn>
                  <a:cxn ang="0">
                    <a:pos x="348" y="153"/>
                  </a:cxn>
                  <a:cxn ang="0">
                    <a:pos x="336" y="164"/>
                  </a:cxn>
                  <a:cxn ang="0">
                    <a:pos x="326" y="169"/>
                  </a:cxn>
                  <a:cxn ang="0">
                    <a:pos x="317" y="169"/>
                  </a:cxn>
                  <a:cxn ang="0">
                    <a:pos x="307" y="169"/>
                  </a:cxn>
                  <a:cxn ang="0">
                    <a:pos x="294" y="169"/>
                  </a:cxn>
                  <a:cxn ang="0">
                    <a:pos x="280" y="170"/>
                  </a:cxn>
                  <a:cxn ang="0">
                    <a:pos x="265" y="170"/>
                  </a:cxn>
                  <a:cxn ang="0">
                    <a:pos x="249" y="172"/>
                  </a:cxn>
                  <a:cxn ang="0">
                    <a:pos x="236" y="172"/>
                  </a:cxn>
                  <a:cxn ang="0">
                    <a:pos x="225" y="173"/>
                  </a:cxn>
                  <a:cxn ang="0">
                    <a:pos x="211" y="173"/>
                  </a:cxn>
                  <a:cxn ang="0">
                    <a:pos x="58" y="119"/>
                  </a:cxn>
                  <a:cxn ang="0">
                    <a:pos x="47" y="122"/>
                  </a:cxn>
                  <a:cxn ang="0">
                    <a:pos x="36" y="124"/>
                  </a:cxn>
                  <a:cxn ang="0">
                    <a:pos x="23" y="122"/>
                  </a:cxn>
                  <a:cxn ang="0">
                    <a:pos x="11" y="117"/>
                  </a:cxn>
                  <a:cxn ang="0">
                    <a:pos x="4" y="103"/>
                  </a:cxn>
                  <a:cxn ang="0">
                    <a:pos x="1" y="90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1" y="57"/>
                  </a:cxn>
                  <a:cxn ang="0">
                    <a:pos x="39" y="0"/>
                  </a:cxn>
                </a:cxnLst>
                <a:rect l="0" t="0" r="r" b="b"/>
                <a:pathLst>
                  <a:path w="354" h="175">
                    <a:moveTo>
                      <a:pt x="39" y="0"/>
                    </a:move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1" y="2"/>
                    </a:lnTo>
                    <a:lnTo>
                      <a:pt x="84" y="2"/>
                    </a:lnTo>
                    <a:lnTo>
                      <a:pt x="88" y="2"/>
                    </a:lnTo>
                    <a:lnTo>
                      <a:pt x="92" y="2"/>
                    </a:lnTo>
                    <a:lnTo>
                      <a:pt x="95" y="2"/>
                    </a:lnTo>
                    <a:lnTo>
                      <a:pt x="100" y="2"/>
                    </a:lnTo>
                    <a:lnTo>
                      <a:pt x="104" y="2"/>
                    </a:lnTo>
                    <a:lnTo>
                      <a:pt x="107" y="3"/>
                    </a:lnTo>
                    <a:lnTo>
                      <a:pt x="111" y="3"/>
                    </a:lnTo>
                    <a:lnTo>
                      <a:pt x="116" y="3"/>
                    </a:lnTo>
                    <a:lnTo>
                      <a:pt x="120" y="3"/>
                    </a:lnTo>
                    <a:lnTo>
                      <a:pt x="124" y="3"/>
                    </a:lnTo>
                    <a:lnTo>
                      <a:pt x="129" y="3"/>
                    </a:lnTo>
                    <a:lnTo>
                      <a:pt x="132" y="3"/>
                    </a:lnTo>
                    <a:lnTo>
                      <a:pt x="136" y="3"/>
                    </a:lnTo>
                    <a:lnTo>
                      <a:pt x="140" y="3"/>
                    </a:lnTo>
                    <a:lnTo>
                      <a:pt x="143" y="3"/>
                    </a:lnTo>
                    <a:lnTo>
                      <a:pt x="148" y="3"/>
                    </a:lnTo>
                    <a:lnTo>
                      <a:pt x="152" y="3"/>
                    </a:lnTo>
                    <a:lnTo>
                      <a:pt x="156" y="5"/>
                    </a:lnTo>
                    <a:lnTo>
                      <a:pt x="161" y="5"/>
                    </a:lnTo>
                    <a:lnTo>
                      <a:pt x="164" y="5"/>
                    </a:lnTo>
                    <a:lnTo>
                      <a:pt x="168" y="5"/>
                    </a:lnTo>
                    <a:lnTo>
                      <a:pt x="172" y="5"/>
                    </a:lnTo>
                    <a:lnTo>
                      <a:pt x="175" y="5"/>
                    </a:lnTo>
                    <a:lnTo>
                      <a:pt x="180" y="5"/>
                    </a:lnTo>
                    <a:lnTo>
                      <a:pt x="182" y="5"/>
                    </a:lnTo>
                    <a:lnTo>
                      <a:pt x="187" y="6"/>
                    </a:lnTo>
                    <a:lnTo>
                      <a:pt x="193" y="6"/>
                    </a:lnTo>
                    <a:lnTo>
                      <a:pt x="200" y="6"/>
                    </a:lnTo>
                    <a:lnTo>
                      <a:pt x="204" y="6"/>
                    </a:lnTo>
                    <a:lnTo>
                      <a:pt x="211" y="8"/>
                    </a:lnTo>
                    <a:lnTo>
                      <a:pt x="214" y="8"/>
                    </a:lnTo>
                    <a:lnTo>
                      <a:pt x="219" y="8"/>
                    </a:lnTo>
                    <a:lnTo>
                      <a:pt x="223" y="9"/>
                    </a:lnTo>
                    <a:lnTo>
                      <a:pt x="226" y="9"/>
                    </a:lnTo>
                    <a:lnTo>
                      <a:pt x="230" y="9"/>
                    </a:lnTo>
                    <a:lnTo>
                      <a:pt x="235" y="12"/>
                    </a:lnTo>
                    <a:lnTo>
                      <a:pt x="239" y="13"/>
                    </a:lnTo>
                    <a:lnTo>
                      <a:pt x="245" y="18"/>
                    </a:lnTo>
                    <a:lnTo>
                      <a:pt x="251" y="21"/>
                    </a:lnTo>
                    <a:lnTo>
                      <a:pt x="256" y="25"/>
                    </a:lnTo>
                    <a:lnTo>
                      <a:pt x="262" y="29"/>
                    </a:lnTo>
                    <a:lnTo>
                      <a:pt x="268" y="35"/>
                    </a:lnTo>
                    <a:lnTo>
                      <a:pt x="274" y="38"/>
                    </a:lnTo>
                    <a:lnTo>
                      <a:pt x="278" y="42"/>
                    </a:lnTo>
                    <a:lnTo>
                      <a:pt x="283" y="47"/>
                    </a:lnTo>
                    <a:lnTo>
                      <a:pt x="287" y="50"/>
                    </a:lnTo>
                    <a:lnTo>
                      <a:pt x="290" y="53"/>
                    </a:lnTo>
                    <a:lnTo>
                      <a:pt x="293" y="56"/>
                    </a:lnTo>
                    <a:lnTo>
                      <a:pt x="294" y="57"/>
                    </a:lnTo>
                    <a:lnTo>
                      <a:pt x="296" y="58"/>
                    </a:lnTo>
                    <a:lnTo>
                      <a:pt x="354" y="135"/>
                    </a:lnTo>
                    <a:lnTo>
                      <a:pt x="354" y="137"/>
                    </a:lnTo>
                    <a:lnTo>
                      <a:pt x="352" y="141"/>
                    </a:lnTo>
                    <a:lnTo>
                      <a:pt x="351" y="146"/>
                    </a:lnTo>
                    <a:lnTo>
                      <a:pt x="348" y="153"/>
                    </a:lnTo>
                    <a:lnTo>
                      <a:pt x="344" y="157"/>
                    </a:lnTo>
                    <a:lnTo>
                      <a:pt x="339" y="163"/>
                    </a:lnTo>
                    <a:lnTo>
                      <a:pt x="336" y="164"/>
                    </a:lnTo>
                    <a:lnTo>
                      <a:pt x="333" y="167"/>
                    </a:lnTo>
                    <a:lnTo>
                      <a:pt x="329" y="167"/>
                    </a:lnTo>
                    <a:lnTo>
                      <a:pt x="326" y="169"/>
                    </a:lnTo>
                    <a:lnTo>
                      <a:pt x="323" y="169"/>
                    </a:lnTo>
                    <a:lnTo>
                      <a:pt x="322" y="169"/>
                    </a:lnTo>
                    <a:lnTo>
                      <a:pt x="317" y="169"/>
                    </a:lnTo>
                    <a:lnTo>
                      <a:pt x="315" y="169"/>
                    </a:lnTo>
                    <a:lnTo>
                      <a:pt x="310" y="169"/>
                    </a:lnTo>
                    <a:lnTo>
                      <a:pt x="307" y="169"/>
                    </a:lnTo>
                    <a:lnTo>
                      <a:pt x="303" y="169"/>
                    </a:lnTo>
                    <a:lnTo>
                      <a:pt x="299" y="169"/>
                    </a:lnTo>
                    <a:lnTo>
                      <a:pt x="294" y="169"/>
                    </a:lnTo>
                    <a:lnTo>
                      <a:pt x="290" y="169"/>
                    </a:lnTo>
                    <a:lnTo>
                      <a:pt x="284" y="169"/>
                    </a:lnTo>
                    <a:lnTo>
                      <a:pt x="280" y="170"/>
                    </a:lnTo>
                    <a:lnTo>
                      <a:pt x="274" y="170"/>
                    </a:lnTo>
                    <a:lnTo>
                      <a:pt x="270" y="170"/>
                    </a:lnTo>
                    <a:lnTo>
                      <a:pt x="265" y="170"/>
                    </a:lnTo>
                    <a:lnTo>
                      <a:pt x="261" y="172"/>
                    </a:lnTo>
                    <a:lnTo>
                      <a:pt x="254" y="172"/>
                    </a:lnTo>
                    <a:lnTo>
                      <a:pt x="249" y="172"/>
                    </a:lnTo>
                    <a:lnTo>
                      <a:pt x="245" y="172"/>
                    </a:lnTo>
                    <a:lnTo>
                      <a:pt x="240" y="172"/>
                    </a:lnTo>
                    <a:lnTo>
                      <a:pt x="236" y="172"/>
                    </a:lnTo>
                    <a:lnTo>
                      <a:pt x="232" y="173"/>
                    </a:lnTo>
                    <a:lnTo>
                      <a:pt x="229" y="173"/>
                    </a:lnTo>
                    <a:lnTo>
                      <a:pt x="225" y="173"/>
                    </a:lnTo>
                    <a:lnTo>
                      <a:pt x="219" y="173"/>
                    </a:lnTo>
                    <a:lnTo>
                      <a:pt x="214" y="173"/>
                    </a:lnTo>
                    <a:lnTo>
                      <a:pt x="211" y="173"/>
                    </a:lnTo>
                    <a:lnTo>
                      <a:pt x="210" y="175"/>
                    </a:lnTo>
                    <a:lnTo>
                      <a:pt x="111" y="166"/>
                    </a:lnTo>
                    <a:lnTo>
                      <a:pt x="58" y="119"/>
                    </a:lnTo>
                    <a:lnTo>
                      <a:pt x="56" y="119"/>
                    </a:lnTo>
                    <a:lnTo>
                      <a:pt x="50" y="122"/>
                    </a:lnTo>
                    <a:lnTo>
                      <a:pt x="47" y="122"/>
                    </a:lnTo>
                    <a:lnTo>
                      <a:pt x="45" y="122"/>
                    </a:lnTo>
                    <a:lnTo>
                      <a:pt x="40" y="122"/>
                    </a:lnTo>
                    <a:lnTo>
                      <a:pt x="36" y="124"/>
                    </a:lnTo>
                    <a:lnTo>
                      <a:pt x="31" y="124"/>
                    </a:lnTo>
                    <a:lnTo>
                      <a:pt x="27" y="124"/>
                    </a:lnTo>
                    <a:lnTo>
                      <a:pt x="23" y="122"/>
                    </a:lnTo>
                    <a:lnTo>
                      <a:pt x="18" y="122"/>
                    </a:lnTo>
                    <a:lnTo>
                      <a:pt x="14" y="119"/>
                    </a:lnTo>
                    <a:lnTo>
                      <a:pt x="11" y="117"/>
                    </a:lnTo>
                    <a:lnTo>
                      <a:pt x="8" y="114"/>
                    </a:lnTo>
                    <a:lnTo>
                      <a:pt x="7" y="109"/>
                    </a:lnTo>
                    <a:lnTo>
                      <a:pt x="4" y="103"/>
                    </a:lnTo>
                    <a:lnTo>
                      <a:pt x="2" y="99"/>
                    </a:lnTo>
                    <a:lnTo>
                      <a:pt x="1" y="93"/>
                    </a:lnTo>
                    <a:lnTo>
                      <a:pt x="1" y="90"/>
                    </a:lnTo>
                    <a:lnTo>
                      <a:pt x="0" y="85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1" y="57"/>
                    </a:lnTo>
                    <a:lnTo>
                      <a:pt x="1" y="56"/>
                    </a:lnTo>
                    <a:lnTo>
                      <a:pt x="11" y="22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DE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5" name="Freeform 185"/>
              <p:cNvSpPr>
                <a:spLocks/>
              </p:cNvSpPr>
              <p:nvPr/>
            </p:nvSpPr>
            <p:spPr bwMode="auto">
              <a:xfrm>
                <a:off x="886" y="2078"/>
                <a:ext cx="445" cy="62"/>
              </a:xfrm>
              <a:custGeom>
                <a:avLst/>
                <a:gdLst/>
                <a:ahLst/>
                <a:cxnLst>
                  <a:cxn ang="0">
                    <a:pos x="1279" y="62"/>
                  </a:cxn>
                  <a:cxn ang="0">
                    <a:pos x="323" y="160"/>
                  </a:cxn>
                  <a:cxn ang="0">
                    <a:pos x="56" y="100"/>
                  </a:cxn>
                  <a:cxn ang="0">
                    <a:pos x="31" y="86"/>
                  </a:cxn>
                  <a:cxn ang="0">
                    <a:pos x="5" y="61"/>
                  </a:cxn>
                  <a:cxn ang="0">
                    <a:pos x="0" y="36"/>
                  </a:cxn>
                  <a:cxn ang="0">
                    <a:pos x="8" y="15"/>
                  </a:cxn>
                  <a:cxn ang="0">
                    <a:pos x="28" y="0"/>
                  </a:cxn>
                  <a:cxn ang="0">
                    <a:pos x="51" y="0"/>
                  </a:cxn>
                  <a:cxn ang="0">
                    <a:pos x="82" y="1"/>
                  </a:cxn>
                  <a:cxn ang="0">
                    <a:pos x="99" y="3"/>
                  </a:cxn>
                  <a:cxn ang="0">
                    <a:pos x="125" y="3"/>
                  </a:cxn>
                  <a:cxn ang="0">
                    <a:pos x="157" y="6"/>
                  </a:cxn>
                  <a:cxn ang="0">
                    <a:pos x="179" y="7"/>
                  </a:cxn>
                  <a:cxn ang="0">
                    <a:pos x="240" y="15"/>
                  </a:cxn>
                  <a:cxn ang="0">
                    <a:pos x="237" y="36"/>
                  </a:cxn>
                  <a:cxn ang="0">
                    <a:pos x="244" y="58"/>
                  </a:cxn>
                  <a:cxn ang="0">
                    <a:pos x="263" y="68"/>
                  </a:cxn>
                  <a:cxn ang="0">
                    <a:pos x="281" y="74"/>
                  </a:cxn>
                  <a:cxn ang="0">
                    <a:pos x="344" y="89"/>
                  </a:cxn>
                  <a:cxn ang="0">
                    <a:pos x="343" y="112"/>
                  </a:cxn>
                  <a:cxn ang="0">
                    <a:pos x="353" y="128"/>
                  </a:cxn>
                  <a:cxn ang="0">
                    <a:pos x="378" y="128"/>
                  </a:cxn>
                  <a:cxn ang="0">
                    <a:pos x="398" y="128"/>
                  </a:cxn>
                  <a:cxn ang="0">
                    <a:pos x="417" y="125"/>
                  </a:cxn>
                  <a:cxn ang="0">
                    <a:pos x="436" y="123"/>
                  </a:cxn>
                  <a:cxn ang="0">
                    <a:pos x="459" y="121"/>
                  </a:cxn>
                  <a:cxn ang="0">
                    <a:pos x="484" y="113"/>
                  </a:cxn>
                  <a:cxn ang="0">
                    <a:pos x="513" y="103"/>
                  </a:cxn>
                  <a:cxn ang="0">
                    <a:pos x="532" y="97"/>
                  </a:cxn>
                  <a:cxn ang="0">
                    <a:pos x="551" y="92"/>
                  </a:cxn>
                  <a:cxn ang="0">
                    <a:pos x="581" y="80"/>
                  </a:cxn>
                  <a:cxn ang="0">
                    <a:pos x="609" y="70"/>
                  </a:cxn>
                  <a:cxn ang="0">
                    <a:pos x="628" y="64"/>
                  </a:cxn>
                  <a:cxn ang="0">
                    <a:pos x="610" y="76"/>
                  </a:cxn>
                  <a:cxn ang="0">
                    <a:pos x="583" y="102"/>
                  </a:cxn>
                  <a:cxn ang="0">
                    <a:pos x="574" y="126"/>
                  </a:cxn>
                  <a:cxn ang="0">
                    <a:pos x="596" y="134"/>
                  </a:cxn>
                  <a:cxn ang="0">
                    <a:pos x="619" y="135"/>
                  </a:cxn>
                  <a:cxn ang="0">
                    <a:pos x="646" y="138"/>
                  </a:cxn>
                  <a:cxn ang="0">
                    <a:pos x="671" y="137"/>
                  </a:cxn>
                  <a:cxn ang="0">
                    <a:pos x="696" y="137"/>
                  </a:cxn>
                  <a:cxn ang="0">
                    <a:pos x="674" y="103"/>
                  </a:cxn>
                  <a:cxn ang="0">
                    <a:pos x="691" y="99"/>
                  </a:cxn>
                  <a:cxn ang="0">
                    <a:pos x="718" y="92"/>
                  </a:cxn>
                  <a:cxn ang="0">
                    <a:pos x="748" y="84"/>
                  </a:cxn>
                  <a:cxn ang="0">
                    <a:pos x="779" y="78"/>
                  </a:cxn>
                  <a:cxn ang="0">
                    <a:pos x="806" y="77"/>
                  </a:cxn>
                  <a:cxn ang="0">
                    <a:pos x="822" y="77"/>
                  </a:cxn>
                  <a:cxn ang="0">
                    <a:pos x="840" y="81"/>
                  </a:cxn>
                  <a:cxn ang="0">
                    <a:pos x="861" y="87"/>
                  </a:cxn>
                  <a:cxn ang="0">
                    <a:pos x="887" y="96"/>
                  </a:cxn>
                  <a:cxn ang="0">
                    <a:pos x="912" y="103"/>
                  </a:cxn>
                  <a:cxn ang="0">
                    <a:pos x="932" y="112"/>
                  </a:cxn>
                  <a:cxn ang="0">
                    <a:pos x="956" y="122"/>
                  </a:cxn>
                  <a:cxn ang="0">
                    <a:pos x="983" y="119"/>
                  </a:cxn>
                  <a:cxn ang="0">
                    <a:pos x="1008" y="105"/>
                  </a:cxn>
                  <a:cxn ang="0">
                    <a:pos x="797" y="3"/>
                  </a:cxn>
                </a:cxnLst>
                <a:rect l="0" t="0" r="r" b="b"/>
                <a:pathLst>
                  <a:path w="1335" h="186">
                    <a:moveTo>
                      <a:pt x="797" y="3"/>
                    </a:moveTo>
                    <a:lnTo>
                      <a:pt x="957" y="62"/>
                    </a:lnTo>
                    <a:lnTo>
                      <a:pt x="1117" y="4"/>
                    </a:lnTo>
                    <a:lnTo>
                      <a:pt x="1159" y="17"/>
                    </a:lnTo>
                    <a:lnTo>
                      <a:pt x="1279" y="62"/>
                    </a:lnTo>
                    <a:lnTo>
                      <a:pt x="1317" y="142"/>
                    </a:lnTo>
                    <a:lnTo>
                      <a:pt x="1335" y="170"/>
                    </a:lnTo>
                    <a:lnTo>
                      <a:pt x="519" y="186"/>
                    </a:lnTo>
                    <a:lnTo>
                      <a:pt x="474" y="173"/>
                    </a:lnTo>
                    <a:lnTo>
                      <a:pt x="323" y="160"/>
                    </a:lnTo>
                    <a:lnTo>
                      <a:pt x="195" y="151"/>
                    </a:lnTo>
                    <a:lnTo>
                      <a:pt x="61" y="103"/>
                    </a:lnTo>
                    <a:lnTo>
                      <a:pt x="60" y="103"/>
                    </a:lnTo>
                    <a:lnTo>
                      <a:pt x="58" y="102"/>
                    </a:lnTo>
                    <a:lnTo>
                      <a:pt x="56" y="100"/>
                    </a:lnTo>
                    <a:lnTo>
                      <a:pt x="51" y="99"/>
                    </a:lnTo>
                    <a:lnTo>
                      <a:pt x="47" y="96"/>
                    </a:lnTo>
                    <a:lnTo>
                      <a:pt x="41" y="93"/>
                    </a:lnTo>
                    <a:lnTo>
                      <a:pt x="35" y="89"/>
                    </a:lnTo>
                    <a:lnTo>
                      <a:pt x="31" y="86"/>
                    </a:lnTo>
                    <a:lnTo>
                      <a:pt x="25" y="80"/>
                    </a:lnTo>
                    <a:lnTo>
                      <a:pt x="19" y="76"/>
                    </a:lnTo>
                    <a:lnTo>
                      <a:pt x="13" y="71"/>
                    </a:lnTo>
                    <a:lnTo>
                      <a:pt x="9" y="67"/>
                    </a:lnTo>
                    <a:lnTo>
                      <a:pt x="5" y="61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41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8"/>
                    </a:lnTo>
                    <a:lnTo>
                      <a:pt x="3" y="22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9" y="13"/>
                    </a:lnTo>
                    <a:lnTo>
                      <a:pt x="13" y="7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7" y="1"/>
                    </a:lnTo>
                    <a:lnTo>
                      <a:pt x="63" y="1"/>
                    </a:lnTo>
                    <a:lnTo>
                      <a:pt x="69" y="1"/>
                    </a:lnTo>
                    <a:lnTo>
                      <a:pt x="74" y="1"/>
                    </a:lnTo>
                    <a:lnTo>
                      <a:pt x="82" y="1"/>
                    </a:lnTo>
                    <a:lnTo>
                      <a:pt x="85" y="1"/>
                    </a:lnTo>
                    <a:lnTo>
                      <a:pt x="89" y="1"/>
                    </a:lnTo>
                    <a:lnTo>
                      <a:pt x="92" y="1"/>
                    </a:lnTo>
                    <a:lnTo>
                      <a:pt x="96" y="3"/>
                    </a:lnTo>
                    <a:lnTo>
                      <a:pt x="99" y="3"/>
                    </a:lnTo>
                    <a:lnTo>
                      <a:pt x="103" y="3"/>
                    </a:lnTo>
                    <a:lnTo>
                      <a:pt x="108" y="3"/>
                    </a:lnTo>
                    <a:lnTo>
                      <a:pt x="111" y="3"/>
                    </a:lnTo>
                    <a:lnTo>
                      <a:pt x="118" y="3"/>
                    </a:lnTo>
                    <a:lnTo>
                      <a:pt x="125" y="3"/>
                    </a:lnTo>
                    <a:lnTo>
                      <a:pt x="131" y="4"/>
                    </a:lnTo>
                    <a:lnTo>
                      <a:pt x="138" y="4"/>
                    </a:lnTo>
                    <a:lnTo>
                      <a:pt x="144" y="4"/>
                    </a:lnTo>
                    <a:lnTo>
                      <a:pt x="151" y="4"/>
                    </a:lnTo>
                    <a:lnTo>
                      <a:pt x="157" y="6"/>
                    </a:lnTo>
                    <a:lnTo>
                      <a:pt x="163" y="6"/>
                    </a:lnTo>
                    <a:lnTo>
                      <a:pt x="167" y="6"/>
                    </a:lnTo>
                    <a:lnTo>
                      <a:pt x="172" y="6"/>
                    </a:lnTo>
                    <a:lnTo>
                      <a:pt x="175" y="6"/>
                    </a:lnTo>
                    <a:lnTo>
                      <a:pt x="179" y="7"/>
                    </a:lnTo>
                    <a:lnTo>
                      <a:pt x="185" y="7"/>
                    </a:lnTo>
                    <a:lnTo>
                      <a:pt x="186" y="7"/>
                    </a:lnTo>
                    <a:lnTo>
                      <a:pt x="241" y="7"/>
                    </a:lnTo>
                    <a:lnTo>
                      <a:pt x="240" y="9"/>
                    </a:lnTo>
                    <a:lnTo>
                      <a:pt x="240" y="15"/>
                    </a:lnTo>
                    <a:lnTo>
                      <a:pt x="238" y="17"/>
                    </a:lnTo>
                    <a:lnTo>
                      <a:pt x="238" y="22"/>
                    </a:lnTo>
                    <a:lnTo>
                      <a:pt x="238" y="26"/>
                    </a:lnTo>
                    <a:lnTo>
                      <a:pt x="238" y="32"/>
                    </a:lnTo>
                    <a:lnTo>
                      <a:pt x="237" y="36"/>
                    </a:lnTo>
                    <a:lnTo>
                      <a:pt x="238" y="41"/>
                    </a:lnTo>
                    <a:lnTo>
                      <a:pt x="238" y="45"/>
                    </a:lnTo>
                    <a:lnTo>
                      <a:pt x="240" y="51"/>
                    </a:lnTo>
                    <a:lnTo>
                      <a:pt x="243" y="54"/>
                    </a:lnTo>
                    <a:lnTo>
                      <a:pt x="244" y="58"/>
                    </a:lnTo>
                    <a:lnTo>
                      <a:pt x="249" y="61"/>
                    </a:lnTo>
                    <a:lnTo>
                      <a:pt x="253" y="64"/>
                    </a:lnTo>
                    <a:lnTo>
                      <a:pt x="256" y="65"/>
                    </a:lnTo>
                    <a:lnTo>
                      <a:pt x="260" y="67"/>
                    </a:lnTo>
                    <a:lnTo>
                      <a:pt x="263" y="68"/>
                    </a:lnTo>
                    <a:lnTo>
                      <a:pt x="266" y="70"/>
                    </a:lnTo>
                    <a:lnTo>
                      <a:pt x="270" y="71"/>
                    </a:lnTo>
                    <a:lnTo>
                      <a:pt x="275" y="73"/>
                    </a:lnTo>
                    <a:lnTo>
                      <a:pt x="279" y="74"/>
                    </a:lnTo>
                    <a:lnTo>
                      <a:pt x="281" y="74"/>
                    </a:lnTo>
                    <a:lnTo>
                      <a:pt x="347" y="74"/>
                    </a:lnTo>
                    <a:lnTo>
                      <a:pt x="346" y="76"/>
                    </a:lnTo>
                    <a:lnTo>
                      <a:pt x="346" y="81"/>
                    </a:lnTo>
                    <a:lnTo>
                      <a:pt x="344" y="84"/>
                    </a:lnTo>
                    <a:lnTo>
                      <a:pt x="344" y="89"/>
                    </a:lnTo>
                    <a:lnTo>
                      <a:pt x="343" y="93"/>
                    </a:lnTo>
                    <a:lnTo>
                      <a:pt x="343" y="99"/>
                    </a:lnTo>
                    <a:lnTo>
                      <a:pt x="343" y="103"/>
                    </a:lnTo>
                    <a:lnTo>
                      <a:pt x="343" y="108"/>
                    </a:lnTo>
                    <a:lnTo>
                      <a:pt x="343" y="112"/>
                    </a:lnTo>
                    <a:lnTo>
                      <a:pt x="344" y="116"/>
                    </a:lnTo>
                    <a:lnTo>
                      <a:pt x="344" y="119"/>
                    </a:lnTo>
                    <a:lnTo>
                      <a:pt x="347" y="122"/>
                    </a:lnTo>
                    <a:lnTo>
                      <a:pt x="349" y="125"/>
                    </a:lnTo>
                    <a:lnTo>
                      <a:pt x="353" y="128"/>
                    </a:lnTo>
                    <a:lnTo>
                      <a:pt x="356" y="128"/>
                    </a:lnTo>
                    <a:lnTo>
                      <a:pt x="360" y="128"/>
                    </a:lnTo>
                    <a:lnTo>
                      <a:pt x="366" y="128"/>
                    </a:lnTo>
                    <a:lnTo>
                      <a:pt x="372" y="128"/>
                    </a:lnTo>
                    <a:lnTo>
                      <a:pt x="378" y="128"/>
                    </a:lnTo>
                    <a:lnTo>
                      <a:pt x="384" y="128"/>
                    </a:lnTo>
                    <a:lnTo>
                      <a:pt x="387" y="128"/>
                    </a:lnTo>
                    <a:lnTo>
                      <a:pt x="391" y="128"/>
                    </a:lnTo>
                    <a:lnTo>
                      <a:pt x="395" y="128"/>
                    </a:lnTo>
                    <a:lnTo>
                      <a:pt x="398" y="128"/>
                    </a:lnTo>
                    <a:lnTo>
                      <a:pt x="403" y="128"/>
                    </a:lnTo>
                    <a:lnTo>
                      <a:pt x="405" y="126"/>
                    </a:lnTo>
                    <a:lnTo>
                      <a:pt x="410" y="126"/>
                    </a:lnTo>
                    <a:lnTo>
                      <a:pt x="413" y="126"/>
                    </a:lnTo>
                    <a:lnTo>
                      <a:pt x="417" y="125"/>
                    </a:lnTo>
                    <a:lnTo>
                      <a:pt x="421" y="125"/>
                    </a:lnTo>
                    <a:lnTo>
                      <a:pt x="424" y="125"/>
                    </a:lnTo>
                    <a:lnTo>
                      <a:pt x="429" y="125"/>
                    </a:lnTo>
                    <a:lnTo>
                      <a:pt x="432" y="123"/>
                    </a:lnTo>
                    <a:lnTo>
                      <a:pt x="436" y="123"/>
                    </a:lnTo>
                    <a:lnTo>
                      <a:pt x="439" y="122"/>
                    </a:lnTo>
                    <a:lnTo>
                      <a:pt x="443" y="122"/>
                    </a:lnTo>
                    <a:lnTo>
                      <a:pt x="449" y="122"/>
                    </a:lnTo>
                    <a:lnTo>
                      <a:pt x="456" y="122"/>
                    </a:lnTo>
                    <a:lnTo>
                      <a:pt x="459" y="121"/>
                    </a:lnTo>
                    <a:lnTo>
                      <a:pt x="464" y="119"/>
                    </a:lnTo>
                    <a:lnTo>
                      <a:pt x="468" y="118"/>
                    </a:lnTo>
                    <a:lnTo>
                      <a:pt x="472" y="116"/>
                    </a:lnTo>
                    <a:lnTo>
                      <a:pt x="478" y="115"/>
                    </a:lnTo>
                    <a:lnTo>
                      <a:pt x="484" y="113"/>
                    </a:lnTo>
                    <a:lnTo>
                      <a:pt x="490" y="110"/>
                    </a:lnTo>
                    <a:lnTo>
                      <a:pt x="497" y="109"/>
                    </a:lnTo>
                    <a:lnTo>
                      <a:pt x="503" y="108"/>
                    </a:lnTo>
                    <a:lnTo>
                      <a:pt x="510" y="105"/>
                    </a:lnTo>
                    <a:lnTo>
                      <a:pt x="513" y="103"/>
                    </a:lnTo>
                    <a:lnTo>
                      <a:pt x="517" y="103"/>
                    </a:lnTo>
                    <a:lnTo>
                      <a:pt x="520" y="102"/>
                    </a:lnTo>
                    <a:lnTo>
                      <a:pt x="524" y="100"/>
                    </a:lnTo>
                    <a:lnTo>
                      <a:pt x="527" y="99"/>
                    </a:lnTo>
                    <a:lnTo>
                      <a:pt x="532" y="97"/>
                    </a:lnTo>
                    <a:lnTo>
                      <a:pt x="535" y="96"/>
                    </a:lnTo>
                    <a:lnTo>
                      <a:pt x="539" y="96"/>
                    </a:lnTo>
                    <a:lnTo>
                      <a:pt x="542" y="94"/>
                    </a:lnTo>
                    <a:lnTo>
                      <a:pt x="546" y="93"/>
                    </a:lnTo>
                    <a:lnTo>
                      <a:pt x="551" y="92"/>
                    </a:lnTo>
                    <a:lnTo>
                      <a:pt x="554" y="90"/>
                    </a:lnTo>
                    <a:lnTo>
                      <a:pt x="561" y="87"/>
                    </a:lnTo>
                    <a:lnTo>
                      <a:pt x="568" y="84"/>
                    </a:lnTo>
                    <a:lnTo>
                      <a:pt x="574" y="83"/>
                    </a:lnTo>
                    <a:lnTo>
                      <a:pt x="581" y="80"/>
                    </a:lnTo>
                    <a:lnTo>
                      <a:pt x="587" y="77"/>
                    </a:lnTo>
                    <a:lnTo>
                      <a:pt x="593" y="76"/>
                    </a:lnTo>
                    <a:lnTo>
                      <a:pt x="599" y="74"/>
                    </a:lnTo>
                    <a:lnTo>
                      <a:pt x="604" y="73"/>
                    </a:lnTo>
                    <a:lnTo>
                      <a:pt x="609" y="70"/>
                    </a:lnTo>
                    <a:lnTo>
                      <a:pt x="613" y="68"/>
                    </a:lnTo>
                    <a:lnTo>
                      <a:pt x="616" y="67"/>
                    </a:lnTo>
                    <a:lnTo>
                      <a:pt x="620" y="65"/>
                    </a:lnTo>
                    <a:lnTo>
                      <a:pt x="625" y="64"/>
                    </a:lnTo>
                    <a:lnTo>
                      <a:pt x="628" y="64"/>
                    </a:lnTo>
                    <a:lnTo>
                      <a:pt x="626" y="64"/>
                    </a:lnTo>
                    <a:lnTo>
                      <a:pt x="623" y="65"/>
                    </a:lnTo>
                    <a:lnTo>
                      <a:pt x="620" y="68"/>
                    </a:lnTo>
                    <a:lnTo>
                      <a:pt x="616" y="73"/>
                    </a:lnTo>
                    <a:lnTo>
                      <a:pt x="610" y="76"/>
                    </a:lnTo>
                    <a:lnTo>
                      <a:pt x="606" y="80"/>
                    </a:lnTo>
                    <a:lnTo>
                      <a:pt x="600" y="86"/>
                    </a:lnTo>
                    <a:lnTo>
                      <a:pt x="594" y="92"/>
                    </a:lnTo>
                    <a:lnTo>
                      <a:pt x="588" y="96"/>
                    </a:lnTo>
                    <a:lnTo>
                      <a:pt x="583" y="102"/>
                    </a:lnTo>
                    <a:lnTo>
                      <a:pt x="580" y="108"/>
                    </a:lnTo>
                    <a:lnTo>
                      <a:pt x="577" y="113"/>
                    </a:lnTo>
                    <a:lnTo>
                      <a:pt x="574" y="118"/>
                    </a:lnTo>
                    <a:lnTo>
                      <a:pt x="572" y="122"/>
                    </a:lnTo>
                    <a:lnTo>
                      <a:pt x="574" y="126"/>
                    </a:lnTo>
                    <a:lnTo>
                      <a:pt x="578" y="129"/>
                    </a:lnTo>
                    <a:lnTo>
                      <a:pt x="581" y="131"/>
                    </a:lnTo>
                    <a:lnTo>
                      <a:pt x="588" y="134"/>
                    </a:lnTo>
                    <a:lnTo>
                      <a:pt x="591" y="134"/>
                    </a:lnTo>
                    <a:lnTo>
                      <a:pt x="596" y="134"/>
                    </a:lnTo>
                    <a:lnTo>
                      <a:pt x="600" y="135"/>
                    </a:lnTo>
                    <a:lnTo>
                      <a:pt x="604" y="135"/>
                    </a:lnTo>
                    <a:lnTo>
                      <a:pt x="609" y="135"/>
                    </a:lnTo>
                    <a:lnTo>
                      <a:pt x="614" y="135"/>
                    </a:lnTo>
                    <a:lnTo>
                      <a:pt x="619" y="135"/>
                    </a:lnTo>
                    <a:lnTo>
                      <a:pt x="625" y="137"/>
                    </a:lnTo>
                    <a:lnTo>
                      <a:pt x="630" y="137"/>
                    </a:lnTo>
                    <a:lnTo>
                      <a:pt x="635" y="137"/>
                    </a:lnTo>
                    <a:lnTo>
                      <a:pt x="641" y="137"/>
                    </a:lnTo>
                    <a:lnTo>
                      <a:pt x="646" y="138"/>
                    </a:lnTo>
                    <a:lnTo>
                      <a:pt x="651" y="137"/>
                    </a:lnTo>
                    <a:lnTo>
                      <a:pt x="657" y="137"/>
                    </a:lnTo>
                    <a:lnTo>
                      <a:pt x="661" y="137"/>
                    </a:lnTo>
                    <a:lnTo>
                      <a:pt x="665" y="137"/>
                    </a:lnTo>
                    <a:lnTo>
                      <a:pt x="671" y="137"/>
                    </a:lnTo>
                    <a:lnTo>
                      <a:pt x="675" y="137"/>
                    </a:lnTo>
                    <a:lnTo>
                      <a:pt x="678" y="137"/>
                    </a:lnTo>
                    <a:lnTo>
                      <a:pt x="683" y="137"/>
                    </a:lnTo>
                    <a:lnTo>
                      <a:pt x="689" y="137"/>
                    </a:lnTo>
                    <a:lnTo>
                      <a:pt x="696" y="137"/>
                    </a:lnTo>
                    <a:lnTo>
                      <a:pt x="699" y="137"/>
                    </a:lnTo>
                    <a:lnTo>
                      <a:pt x="700" y="137"/>
                    </a:lnTo>
                    <a:lnTo>
                      <a:pt x="793" y="106"/>
                    </a:lnTo>
                    <a:lnTo>
                      <a:pt x="673" y="103"/>
                    </a:lnTo>
                    <a:lnTo>
                      <a:pt x="674" y="103"/>
                    </a:lnTo>
                    <a:lnTo>
                      <a:pt x="677" y="102"/>
                    </a:lnTo>
                    <a:lnTo>
                      <a:pt x="680" y="100"/>
                    </a:lnTo>
                    <a:lnTo>
                      <a:pt x="683" y="100"/>
                    </a:lnTo>
                    <a:lnTo>
                      <a:pt x="687" y="99"/>
                    </a:lnTo>
                    <a:lnTo>
                      <a:pt x="691" y="99"/>
                    </a:lnTo>
                    <a:lnTo>
                      <a:pt x="696" y="97"/>
                    </a:lnTo>
                    <a:lnTo>
                      <a:pt x="702" y="96"/>
                    </a:lnTo>
                    <a:lnTo>
                      <a:pt x="706" y="94"/>
                    </a:lnTo>
                    <a:lnTo>
                      <a:pt x="712" y="93"/>
                    </a:lnTo>
                    <a:lnTo>
                      <a:pt x="718" y="92"/>
                    </a:lnTo>
                    <a:lnTo>
                      <a:pt x="723" y="90"/>
                    </a:lnTo>
                    <a:lnTo>
                      <a:pt x="729" y="90"/>
                    </a:lnTo>
                    <a:lnTo>
                      <a:pt x="736" y="89"/>
                    </a:lnTo>
                    <a:lnTo>
                      <a:pt x="742" y="86"/>
                    </a:lnTo>
                    <a:lnTo>
                      <a:pt x="748" y="84"/>
                    </a:lnTo>
                    <a:lnTo>
                      <a:pt x="754" y="84"/>
                    </a:lnTo>
                    <a:lnTo>
                      <a:pt x="761" y="83"/>
                    </a:lnTo>
                    <a:lnTo>
                      <a:pt x="767" y="81"/>
                    </a:lnTo>
                    <a:lnTo>
                      <a:pt x="773" y="80"/>
                    </a:lnTo>
                    <a:lnTo>
                      <a:pt x="779" y="78"/>
                    </a:lnTo>
                    <a:lnTo>
                      <a:pt x="784" y="78"/>
                    </a:lnTo>
                    <a:lnTo>
                      <a:pt x="790" y="77"/>
                    </a:lnTo>
                    <a:lnTo>
                      <a:pt x="796" y="77"/>
                    </a:lnTo>
                    <a:lnTo>
                      <a:pt x="800" y="77"/>
                    </a:lnTo>
                    <a:lnTo>
                      <a:pt x="806" y="77"/>
                    </a:lnTo>
                    <a:lnTo>
                      <a:pt x="809" y="76"/>
                    </a:lnTo>
                    <a:lnTo>
                      <a:pt x="813" y="76"/>
                    </a:lnTo>
                    <a:lnTo>
                      <a:pt x="816" y="77"/>
                    </a:lnTo>
                    <a:lnTo>
                      <a:pt x="821" y="77"/>
                    </a:lnTo>
                    <a:lnTo>
                      <a:pt x="822" y="77"/>
                    </a:lnTo>
                    <a:lnTo>
                      <a:pt x="825" y="77"/>
                    </a:lnTo>
                    <a:lnTo>
                      <a:pt x="829" y="78"/>
                    </a:lnTo>
                    <a:lnTo>
                      <a:pt x="832" y="80"/>
                    </a:lnTo>
                    <a:lnTo>
                      <a:pt x="837" y="80"/>
                    </a:lnTo>
                    <a:lnTo>
                      <a:pt x="840" y="81"/>
                    </a:lnTo>
                    <a:lnTo>
                      <a:pt x="844" y="83"/>
                    </a:lnTo>
                    <a:lnTo>
                      <a:pt x="850" y="84"/>
                    </a:lnTo>
                    <a:lnTo>
                      <a:pt x="853" y="84"/>
                    </a:lnTo>
                    <a:lnTo>
                      <a:pt x="857" y="86"/>
                    </a:lnTo>
                    <a:lnTo>
                      <a:pt x="861" y="87"/>
                    </a:lnTo>
                    <a:lnTo>
                      <a:pt x="867" y="90"/>
                    </a:lnTo>
                    <a:lnTo>
                      <a:pt x="871" y="90"/>
                    </a:lnTo>
                    <a:lnTo>
                      <a:pt x="877" y="92"/>
                    </a:lnTo>
                    <a:lnTo>
                      <a:pt x="882" y="94"/>
                    </a:lnTo>
                    <a:lnTo>
                      <a:pt x="887" y="96"/>
                    </a:lnTo>
                    <a:lnTo>
                      <a:pt x="893" y="97"/>
                    </a:lnTo>
                    <a:lnTo>
                      <a:pt x="898" y="99"/>
                    </a:lnTo>
                    <a:lnTo>
                      <a:pt x="902" y="100"/>
                    </a:lnTo>
                    <a:lnTo>
                      <a:pt x="906" y="103"/>
                    </a:lnTo>
                    <a:lnTo>
                      <a:pt x="912" y="103"/>
                    </a:lnTo>
                    <a:lnTo>
                      <a:pt x="916" y="106"/>
                    </a:lnTo>
                    <a:lnTo>
                      <a:pt x="921" y="108"/>
                    </a:lnTo>
                    <a:lnTo>
                      <a:pt x="925" y="109"/>
                    </a:lnTo>
                    <a:lnTo>
                      <a:pt x="930" y="110"/>
                    </a:lnTo>
                    <a:lnTo>
                      <a:pt x="932" y="112"/>
                    </a:lnTo>
                    <a:lnTo>
                      <a:pt x="937" y="113"/>
                    </a:lnTo>
                    <a:lnTo>
                      <a:pt x="941" y="115"/>
                    </a:lnTo>
                    <a:lnTo>
                      <a:pt x="947" y="118"/>
                    </a:lnTo>
                    <a:lnTo>
                      <a:pt x="953" y="122"/>
                    </a:lnTo>
                    <a:lnTo>
                      <a:pt x="956" y="122"/>
                    </a:lnTo>
                    <a:lnTo>
                      <a:pt x="961" y="123"/>
                    </a:lnTo>
                    <a:lnTo>
                      <a:pt x="966" y="123"/>
                    </a:lnTo>
                    <a:lnTo>
                      <a:pt x="972" y="122"/>
                    </a:lnTo>
                    <a:lnTo>
                      <a:pt x="977" y="121"/>
                    </a:lnTo>
                    <a:lnTo>
                      <a:pt x="983" y="119"/>
                    </a:lnTo>
                    <a:lnTo>
                      <a:pt x="988" y="116"/>
                    </a:lnTo>
                    <a:lnTo>
                      <a:pt x="993" y="115"/>
                    </a:lnTo>
                    <a:lnTo>
                      <a:pt x="999" y="110"/>
                    </a:lnTo>
                    <a:lnTo>
                      <a:pt x="1004" y="109"/>
                    </a:lnTo>
                    <a:lnTo>
                      <a:pt x="1008" y="105"/>
                    </a:lnTo>
                    <a:lnTo>
                      <a:pt x="1011" y="103"/>
                    </a:lnTo>
                    <a:lnTo>
                      <a:pt x="1017" y="99"/>
                    </a:lnTo>
                    <a:lnTo>
                      <a:pt x="1020" y="97"/>
                    </a:lnTo>
                    <a:lnTo>
                      <a:pt x="916" y="62"/>
                    </a:lnTo>
                    <a:lnTo>
                      <a:pt x="797" y="3"/>
                    </a:lnTo>
                    <a:lnTo>
                      <a:pt x="797" y="3"/>
                    </a:lnTo>
                    <a:close/>
                  </a:path>
                </a:pathLst>
              </a:custGeom>
              <a:solidFill>
                <a:srgbClr val="949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6" name="Freeform 186"/>
              <p:cNvSpPr>
                <a:spLocks/>
              </p:cNvSpPr>
              <p:nvPr/>
            </p:nvSpPr>
            <p:spPr bwMode="auto">
              <a:xfrm>
                <a:off x="993" y="2063"/>
                <a:ext cx="158" cy="25"/>
              </a:xfrm>
              <a:custGeom>
                <a:avLst/>
                <a:gdLst/>
                <a:ahLst/>
                <a:cxnLst>
                  <a:cxn ang="0">
                    <a:pos x="409" y="10"/>
                  </a:cxn>
                  <a:cxn ang="0">
                    <a:pos x="402" y="9"/>
                  </a:cxn>
                  <a:cxn ang="0">
                    <a:pos x="396" y="7"/>
                  </a:cxn>
                  <a:cxn ang="0">
                    <a:pos x="387" y="6"/>
                  </a:cxn>
                  <a:cxn ang="0">
                    <a:pos x="377" y="6"/>
                  </a:cxn>
                  <a:cxn ang="0">
                    <a:pos x="366" y="4"/>
                  </a:cxn>
                  <a:cxn ang="0">
                    <a:pos x="354" y="4"/>
                  </a:cxn>
                  <a:cxn ang="0">
                    <a:pos x="340" y="4"/>
                  </a:cxn>
                  <a:cxn ang="0">
                    <a:pos x="325" y="3"/>
                  </a:cxn>
                  <a:cxn ang="0">
                    <a:pos x="309" y="3"/>
                  </a:cxn>
                  <a:cxn ang="0">
                    <a:pos x="293" y="3"/>
                  </a:cxn>
                  <a:cxn ang="0">
                    <a:pos x="276" y="1"/>
                  </a:cxn>
                  <a:cxn ang="0">
                    <a:pos x="260" y="1"/>
                  </a:cxn>
                  <a:cxn ang="0">
                    <a:pos x="242" y="1"/>
                  </a:cxn>
                  <a:cxn ang="0">
                    <a:pos x="225" y="1"/>
                  </a:cxn>
                  <a:cxn ang="0">
                    <a:pos x="206" y="1"/>
                  </a:cxn>
                  <a:cxn ang="0">
                    <a:pos x="189" y="1"/>
                  </a:cxn>
                  <a:cxn ang="0">
                    <a:pos x="171" y="0"/>
                  </a:cxn>
                  <a:cxn ang="0">
                    <a:pos x="154" y="0"/>
                  </a:cxn>
                  <a:cxn ang="0">
                    <a:pos x="138" y="0"/>
                  </a:cxn>
                  <a:cxn ang="0">
                    <a:pos x="120" y="0"/>
                  </a:cxn>
                  <a:cxn ang="0">
                    <a:pos x="106" y="0"/>
                  </a:cxn>
                  <a:cxn ang="0">
                    <a:pos x="91" y="0"/>
                  </a:cxn>
                  <a:cxn ang="0">
                    <a:pos x="78" y="0"/>
                  </a:cxn>
                  <a:cxn ang="0">
                    <a:pos x="67" y="0"/>
                  </a:cxn>
                  <a:cxn ang="0">
                    <a:pos x="55" y="0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0" y="52"/>
                  </a:cxn>
                  <a:cxn ang="0">
                    <a:pos x="475" y="68"/>
                  </a:cxn>
                  <a:cxn ang="0">
                    <a:pos x="473" y="67"/>
                  </a:cxn>
                  <a:cxn ang="0">
                    <a:pos x="466" y="60"/>
                  </a:cxn>
                  <a:cxn ang="0">
                    <a:pos x="457" y="52"/>
                  </a:cxn>
                  <a:cxn ang="0">
                    <a:pos x="447" y="42"/>
                  </a:cxn>
                  <a:cxn ang="0">
                    <a:pos x="435" y="32"/>
                  </a:cxn>
                  <a:cxn ang="0">
                    <a:pos x="425" y="23"/>
                  </a:cxn>
                  <a:cxn ang="0">
                    <a:pos x="416" y="16"/>
                  </a:cxn>
                  <a:cxn ang="0">
                    <a:pos x="412" y="12"/>
                  </a:cxn>
                </a:cxnLst>
                <a:rect l="0" t="0" r="r" b="b"/>
                <a:pathLst>
                  <a:path w="475" h="73">
                    <a:moveTo>
                      <a:pt x="412" y="12"/>
                    </a:moveTo>
                    <a:lnTo>
                      <a:pt x="409" y="10"/>
                    </a:lnTo>
                    <a:lnTo>
                      <a:pt x="406" y="9"/>
                    </a:lnTo>
                    <a:lnTo>
                      <a:pt x="402" y="9"/>
                    </a:lnTo>
                    <a:lnTo>
                      <a:pt x="400" y="7"/>
                    </a:lnTo>
                    <a:lnTo>
                      <a:pt x="396" y="7"/>
                    </a:lnTo>
                    <a:lnTo>
                      <a:pt x="392" y="7"/>
                    </a:lnTo>
                    <a:lnTo>
                      <a:pt x="387" y="6"/>
                    </a:lnTo>
                    <a:lnTo>
                      <a:pt x="382" y="6"/>
                    </a:lnTo>
                    <a:lnTo>
                      <a:pt x="377" y="6"/>
                    </a:lnTo>
                    <a:lnTo>
                      <a:pt x="371" y="6"/>
                    </a:lnTo>
                    <a:lnTo>
                      <a:pt x="366" y="4"/>
                    </a:lnTo>
                    <a:lnTo>
                      <a:pt x="360" y="4"/>
                    </a:lnTo>
                    <a:lnTo>
                      <a:pt x="354" y="4"/>
                    </a:lnTo>
                    <a:lnTo>
                      <a:pt x="347" y="4"/>
                    </a:lnTo>
                    <a:lnTo>
                      <a:pt x="340" y="4"/>
                    </a:lnTo>
                    <a:lnTo>
                      <a:pt x="332" y="4"/>
                    </a:lnTo>
                    <a:lnTo>
                      <a:pt x="325" y="3"/>
                    </a:lnTo>
                    <a:lnTo>
                      <a:pt x="318" y="3"/>
                    </a:lnTo>
                    <a:lnTo>
                      <a:pt x="309" y="3"/>
                    </a:lnTo>
                    <a:lnTo>
                      <a:pt x="302" y="3"/>
                    </a:lnTo>
                    <a:lnTo>
                      <a:pt x="293" y="3"/>
                    </a:lnTo>
                    <a:lnTo>
                      <a:pt x="286" y="3"/>
                    </a:lnTo>
                    <a:lnTo>
                      <a:pt x="276" y="1"/>
                    </a:lnTo>
                    <a:lnTo>
                      <a:pt x="268" y="1"/>
                    </a:lnTo>
                    <a:lnTo>
                      <a:pt x="260" y="1"/>
                    </a:lnTo>
                    <a:lnTo>
                      <a:pt x="251" y="1"/>
                    </a:lnTo>
                    <a:lnTo>
                      <a:pt x="242" y="1"/>
                    </a:lnTo>
                    <a:lnTo>
                      <a:pt x="234" y="1"/>
                    </a:lnTo>
                    <a:lnTo>
                      <a:pt x="225" y="1"/>
                    </a:lnTo>
                    <a:lnTo>
                      <a:pt x="216" y="1"/>
                    </a:lnTo>
                    <a:lnTo>
                      <a:pt x="206" y="1"/>
                    </a:lnTo>
                    <a:lnTo>
                      <a:pt x="197" y="1"/>
                    </a:lnTo>
                    <a:lnTo>
                      <a:pt x="189" y="1"/>
                    </a:lnTo>
                    <a:lnTo>
                      <a:pt x="180" y="1"/>
                    </a:lnTo>
                    <a:lnTo>
                      <a:pt x="171" y="0"/>
                    </a:lnTo>
                    <a:lnTo>
                      <a:pt x="162" y="0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38" y="0"/>
                    </a:lnTo>
                    <a:lnTo>
                      <a:pt x="129" y="0"/>
                    </a:lnTo>
                    <a:lnTo>
                      <a:pt x="120" y="0"/>
                    </a:lnTo>
                    <a:lnTo>
                      <a:pt x="114" y="0"/>
                    </a:lnTo>
                    <a:lnTo>
                      <a:pt x="106" y="0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1"/>
                    </a:lnTo>
                    <a:lnTo>
                      <a:pt x="0" y="52"/>
                    </a:lnTo>
                    <a:lnTo>
                      <a:pt x="13" y="73"/>
                    </a:lnTo>
                    <a:lnTo>
                      <a:pt x="475" y="68"/>
                    </a:lnTo>
                    <a:lnTo>
                      <a:pt x="475" y="67"/>
                    </a:lnTo>
                    <a:lnTo>
                      <a:pt x="473" y="67"/>
                    </a:lnTo>
                    <a:lnTo>
                      <a:pt x="469" y="64"/>
                    </a:lnTo>
                    <a:lnTo>
                      <a:pt x="466" y="60"/>
                    </a:lnTo>
                    <a:lnTo>
                      <a:pt x="461" y="55"/>
                    </a:lnTo>
                    <a:lnTo>
                      <a:pt x="457" y="52"/>
                    </a:lnTo>
                    <a:lnTo>
                      <a:pt x="451" y="48"/>
                    </a:lnTo>
                    <a:lnTo>
                      <a:pt x="447" y="42"/>
                    </a:lnTo>
                    <a:lnTo>
                      <a:pt x="441" y="38"/>
                    </a:lnTo>
                    <a:lnTo>
                      <a:pt x="435" y="32"/>
                    </a:lnTo>
                    <a:lnTo>
                      <a:pt x="430" y="28"/>
                    </a:lnTo>
                    <a:lnTo>
                      <a:pt x="425" y="23"/>
                    </a:lnTo>
                    <a:lnTo>
                      <a:pt x="419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2" y="12"/>
                    </a:lnTo>
                    <a:lnTo>
                      <a:pt x="412" y="12"/>
                    </a:lnTo>
                    <a:close/>
                  </a:path>
                </a:pathLst>
              </a:custGeom>
              <a:solidFill>
                <a:srgbClr val="B3B3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7" name="Freeform 187"/>
              <p:cNvSpPr>
                <a:spLocks/>
              </p:cNvSpPr>
              <p:nvPr/>
            </p:nvSpPr>
            <p:spPr bwMode="auto">
              <a:xfrm>
                <a:off x="1121" y="1942"/>
                <a:ext cx="184" cy="143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0" y="369"/>
                  </a:cxn>
                  <a:cxn ang="0">
                    <a:pos x="31" y="402"/>
                  </a:cxn>
                  <a:cxn ang="0">
                    <a:pos x="36" y="425"/>
                  </a:cxn>
                  <a:cxn ang="0">
                    <a:pos x="435" y="428"/>
                  </a:cxn>
                  <a:cxn ang="0">
                    <a:pos x="444" y="369"/>
                  </a:cxn>
                  <a:cxn ang="0">
                    <a:pos x="550" y="20"/>
                  </a:cxn>
                  <a:cxn ang="0">
                    <a:pos x="111" y="23"/>
                  </a:cxn>
                  <a:cxn ang="0">
                    <a:pos x="79" y="0"/>
                  </a:cxn>
                  <a:cxn ang="0">
                    <a:pos x="79" y="0"/>
                  </a:cxn>
                </a:cxnLst>
                <a:rect l="0" t="0" r="r" b="b"/>
                <a:pathLst>
                  <a:path w="550" h="428">
                    <a:moveTo>
                      <a:pt x="79" y="0"/>
                    </a:moveTo>
                    <a:lnTo>
                      <a:pt x="0" y="369"/>
                    </a:lnTo>
                    <a:lnTo>
                      <a:pt x="31" y="402"/>
                    </a:lnTo>
                    <a:lnTo>
                      <a:pt x="36" y="425"/>
                    </a:lnTo>
                    <a:lnTo>
                      <a:pt x="435" y="428"/>
                    </a:lnTo>
                    <a:lnTo>
                      <a:pt x="444" y="369"/>
                    </a:lnTo>
                    <a:lnTo>
                      <a:pt x="550" y="20"/>
                    </a:lnTo>
                    <a:lnTo>
                      <a:pt x="111" y="2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8" name="Freeform 188"/>
              <p:cNvSpPr>
                <a:spLocks/>
              </p:cNvSpPr>
              <p:nvPr/>
            </p:nvSpPr>
            <p:spPr bwMode="auto">
              <a:xfrm>
                <a:off x="976" y="1639"/>
                <a:ext cx="39" cy="40"/>
              </a:xfrm>
              <a:custGeom>
                <a:avLst/>
                <a:gdLst/>
                <a:ahLst/>
                <a:cxnLst>
                  <a:cxn ang="0">
                    <a:pos x="114" y="48"/>
                  </a:cxn>
                  <a:cxn ang="0">
                    <a:pos x="112" y="52"/>
                  </a:cxn>
                  <a:cxn ang="0">
                    <a:pos x="109" y="61"/>
                  </a:cxn>
                  <a:cxn ang="0">
                    <a:pos x="105" y="74"/>
                  </a:cxn>
                  <a:cxn ang="0">
                    <a:pos x="101" y="87"/>
                  </a:cxn>
                  <a:cxn ang="0">
                    <a:pos x="93" y="99"/>
                  </a:cxn>
                  <a:cxn ang="0">
                    <a:pos x="86" y="111"/>
                  </a:cxn>
                  <a:cxn ang="0">
                    <a:pos x="76" y="118"/>
                  </a:cxn>
                  <a:cxn ang="0">
                    <a:pos x="66" y="122"/>
                  </a:cxn>
                  <a:cxn ang="0">
                    <a:pos x="54" y="122"/>
                  </a:cxn>
                  <a:cxn ang="0">
                    <a:pos x="41" y="121"/>
                  </a:cxn>
                  <a:cxn ang="0">
                    <a:pos x="31" y="118"/>
                  </a:cxn>
                  <a:cxn ang="0">
                    <a:pos x="21" y="115"/>
                  </a:cxn>
                  <a:cxn ang="0">
                    <a:pos x="12" y="111"/>
                  </a:cxn>
                  <a:cxn ang="0">
                    <a:pos x="6" y="102"/>
                  </a:cxn>
                  <a:cxn ang="0">
                    <a:pos x="5" y="93"/>
                  </a:cxn>
                  <a:cxn ang="0">
                    <a:pos x="5" y="86"/>
                  </a:cxn>
                  <a:cxn ang="0">
                    <a:pos x="5" y="77"/>
                  </a:cxn>
                  <a:cxn ang="0">
                    <a:pos x="3" y="68"/>
                  </a:cxn>
                  <a:cxn ang="0">
                    <a:pos x="3" y="61"/>
                  </a:cxn>
                  <a:cxn ang="0">
                    <a:pos x="2" y="54"/>
                  </a:cxn>
                  <a:cxn ang="0">
                    <a:pos x="0" y="48"/>
                  </a:cxn>
                  <a:cxn ang="0">
                    <a:pos x="2" y="47"/>
                  </a:cxn>
                  <a:cxn ang="0">
                    <a:pos x="9" y="47"/>
                  </a:cxn>
                  <a:cxn ang="0">
                    <a:pos x="21" y="47"/>
                  </a:cxn>
                  <a:cxn ang="0">
                    <a:pos x="34" y="45"/>
                  </a:cxn>
                  <a:cxn ang="0">
                    <a:pos x="44" y="39"/>
                  </a:cxn>
                  <a:cxn ang="0">
                    <a:pos x="48" y="29"/>
                  </a:cxn>
                  <a:cxn ang="0">
                    <a:pos x="50" y="22"/>
                  </a:cxn>
                  <a:cxn ang="0">
                    <a:pos x="51" y="15"/>
                  </a:cxn>
                  <a:cxn ang="0">
                    <a:pos x="51" y="7"/>
                  </a:cxn>
                  <a:cxn ang="0">
                    <a:pos x="51" y="2"/>
                  </a:cxn>
                  <a:cxn ang="0">
                    <a:pos x="54" y="2"/>
                  </a:cxn>
                  <a:cxn ang="0">
                    <a:pos x="64" y="12"/>
                  </a:cxn>
                  <a:cxn ang="0">
                    <a:pos x="72" y="18"/>
                  </a:cxn>
                  <a:cxn ang="0">
                    <a:pos x="79" y="23"/>
                  </a:cxn>
                  <a:cxn ang="0">
                    <a:pos x="90" y="32"/>
                  </a:cxn>
                  <a:cxn ang="0">
                    <a:pos x="104" y="39"/>
                  </a:cxn>
                  <a:cxn ang="0">
                    <a:pos x="112" y="47"/>
                  </a:cxn>
                  <a:cxn ang="0">
                    <a:pos x="115" y="48"/>
                  </a:cxn>
                </a:cxnLst>
                <a:rect l="0" t="0" r="r" b="b"/>
                <a:pathLst>
                  <a:path w="115" h="122">
                    <a:moveTo>
                      <a:pt x="115" y="48"/>
                    </a:moveTo>
                    <a:lnTo>
                      <a:pt x="114" y="48"/>
                    </a:lnTo>
                    <a:lnTo>
                      <a:pt x="114" y="50"/>
                    </a:lnTo>
                    <a:lnTo>
                      <a:pt x="112" y="52"/>
                    </a:lnTo>
                    <a:lnTo>
                      <a:pt x="111" y="57"/>
                    </a:lnTo>
                    <a:lnTo>
                      <a:pt x="109" y="61"/>
                    </a:lnTo>
                    <a:lnTo>
                      <a:pt x="108" y="68"/>
                    </a:lnTo>
                    <a:lnTo>
                      <a:pt x="105" y="74"/>
                    </a:lnTo>
                    <a:lnTo>
                      <a:pt x="104" y="81"/>
                    </a:lnTo>
                    <a:lnTo>
                      <a:pt x="101" y="87"/>
                    </a:lnTo>
                    <a:lnTo>
                      <a:pt x="98" y="93"/>
                    </a:lnTo>
                    <a:lnTo>
                      <a:pt x="93" y="99"/>
                    </a:lnTo>
                    <a:lnTo>
                      <a:pt x="90" y="106"/>
                    </a:lnTo>
                    <a:lnTo>
                      <a:pt x="86" y="111"/>
                    </a:lnTo>
                    <a:lnTo>
                      <a:pt x="82" y="115"/>
                    </a:lnTo>
                    <a:lnTo>
                      <a:pt x="76" y="118"/>
                    </a:lnTo>
                    <a:lnTo>
                      <a:pt x="72" y="121"/>
                    </a:lnTo>
                    <a:lnTo>
                      <a:pt x="66" y="122"/>
                    </a:lnTo>
                    <a:lnTo>
                      <a:pt x="60" y="122"/>
                    </a:lnTo>
                    <a:lnTo>
                      <a:pt x="54" y="122"/>
                    </a:lnTo>
                    <a:lnTo>
                      <a:pt x="47" y="122"/>
                    </a:lnTo>
                    <a:lnTo>
                      <a:pt x="41" y="121"/>
                    </a:lnTo>
                    <a:lnTo>
                      <a:pt x="35" y="121"/>
                    </a:lnTo>
                    <a:lnTo>
                      <a:pt x="31" y="118"/>
                    </a:lnTo>
                    <a:lnTo>
                      <a:pt x="27" y="118"/>
                    </a:lnTo>
                    <a:lnTo>
                      <a:pt x="21" y="115"/>
                    </a:lnTo>
                    <a:lnTo>
                      <a:pt x="16" y="112"/>
                    </a:lnTo>
                    <a:lnTo>
                      <a:pt x="12" y="111"/>
                    </a:lnTo>
                    <a:lnTo>
                      <a:pt x="11" y="108"/>
                    </a:lnTo>
                    <a:lnTo>
                      <a:pt x="6" y="102"/>
                    </a:lnTo>
                    <a:lnTo>
                      <a:pt x="5" y="96"/>
                    </a:lnTo>
                    <a:lnTo>
                      <a:pt x="5" y="93"/>
                    </a:lnTo>
                    <a:lnTo>
                      <a:pt x="5" y="89"/>
                    </a:lnTo>
                    <a:lnTo>
                      <a:pt x="5" y="86"/>
                    </a:lnTo>
                    <a:lnTo>
                      <a:pt x="6" y="81"/>
                    </a:lnTo>
                    <a:lnTo>
                      <a:pt x="5" y="77"/>
                    </a:lnTo>
                    <a:lnTo>
                      <a:pt x="5" y="73"/>
                    </a:lnTo>
                    <a:lnTo>
                      <a:pt x="3" y="68"/>
                    </a:lnTo>
                    <a:lnTo>
                      <a:pt x="3" y="65"/>
                    </a:lnTo>
                    <a:lnTo>
                      <a:pt x="3" y="61"/>
                    </a:lnTo>
                    <a:lnTo>
                      <a:pt x="3" y="57"/>
                    </a:lnTo>
                    <a:lnTo>
                      <a:pt x="2" y="54"/>
                    </a:lnTo>
                    <a:lnTo>
                      <a:pt x="2" y="51"/>
                    </a:lnTo>
                    <a:lnTo>
                      <a:pt x="0" y="48"/>
                    </a:lnTo>
                    <a:lnTo>
                      <a:pt x="0" y="47"/>
                    </a:lnTo>
                    <a:lnTo>
                      <a:pt x="2" y="47"/>
                    </a:lnTo>
                    <a:lnTo>
                      <a:pt x="5" y="47"/>
                    </a:lnTo>
                    <a:lnTo>
                      <a:pt x="9" y="47"/>
                    </a:lnTo>
                    <a:lnTo>
                      <a:pt x="15" y="48"/>
                    </a:lnTo>
                    <a:lnTo>
                      <a:pt x="21" y="47"/>
                    </a:lnTo>
                    <a:lnTo>
                      <a:pt x="28" y="47"/>
                    </a:lnTo>
                    <a:lnTo>
                      <a:pt x="34" y="45"/>
                    </a:lnTo>
                    <a:lnTo>
                      <a:pt x="41" y="44"/>
                    </a:lnTo>
                    <a:lnTo>
                      <a:pt x="44" y="39"/>
                    </a:lnTo>
                    <a:lnTo>
                      <a:pt x="47" y="34"/>
                    </a:lnTo>
                    <a:lnTo>
                      <a:pt x="48" y="29"/>
                    </a:lnTo>
                    <a:lnTo>
                      <a:pt x="50" y="26"/>
                    </a:lnTo>
                    <a:lnTo>
                      <a:pt x="50" y="22"/>
                    </a:lnTo>
                    <a:lnTo>
                      <a:pt x="51" y="19"/>
                    </a:lnTo>
                    <a:lnTo>
                      <a:pt x="51" y="15"/>
                    </a:lnTo>
                    <a:lnTo>
                      <a:pt x="51" y="12"/>
                    </a:lnTo>
                    <a:lnTo>
                      <a:pt x="51" y="7"/>
                    </a:lnTo>
                    <a:lnTo>
                      <a:pt x="51" y="4"/>
                    </a:lnTo>
                    <a:lnTo>
                      <a:pt x="51" y="2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60" y="7"/>
                    </a:lnTo>
                    <a:lnTo>
                      <a:pt x="64" y="12"/>
                    </a:lnTo>
                    <a:lnTo>
                      <a:pt x="69" y="15"/>
                    </a:lnTo>
                    <a:lnTo>
                      <a:pt x="72" y="18"/>
                    </a:lnTo>
                    <a:lnTo>
                      <a:pt x="76" y="22"/>
                    </a:lnTo>
                    <a:lnTo>
                      <a:pt x="79" y="23"/>
                    </a:lnTo>
                    <a:lnTo>
                      <a:pt x="85" y="28"/>
                    </a:lnTo>
                    <a:lnTo>
                      <a:pt x="90" y="32"/>
                    </a:lnTo>
                    <a:lnTo>
                      <a:pt x="98" y="36"/>
                    </a:lnTo>
                    <a:lnTo>
                      <a:pt x="104" y="39"/>
                    </a:lnTo>
                    <a:lnTo>
                      <a:pt x="109" y="44"/>
                    </a:lnTo>
                    <a:lnTo>
                      <a:pt x="112" y="47"/>
                    </a:lnTo>
                    <a:lnTo>
                      <a:pt x="115" y="48"/>
                    </a:lnTo>
                    <a:lnTo>
                      <a:pt x="115" y="48"/>
                    </a:lnTo>
                    <a:close/>
                  </a:path>
                </a:pathLst>
              </a:custGeom>
              <a:solidFill>
                <a:srgbClr val="F5C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9" name="Freeform 189"/>
              <p:cNvSpPr>
                <a:spLocks/>
              </p:cNvSpPr>
              <p:nvPr/>
            </p:nvSpPr>
            <p:spPr bwMode="auto">
              <a:xfrm>
                <a:off x="935" y="1640"/>
                <a:ext cx="57" cy="61"/>
              </a:xfrm>
              <a:custGeom>
                <a:avLst/>
                <a:gdLst/>
                <a:ahLst/>
                <a:cxnLst>
                  <a:cxn ang="0">
                    <a:pos x="77" y="9"/>
                  </a:cxn>
                  <a:cxn ang="0">
                    <a:pos x="86" y="4"/>
                  </a:cxn>
                  <a:cxn ang="0">
                    <a:pos x="96" y="0"/>
                  </a:cxn>
                  <a:cxn ang="0">
                    <a:pos x="105" y="1"/>
                  </a:cxn>
                  <a:cxn ang="0">
                    <a:pos x="105" y="10"/>
                  </a:cxn>
                  <a:cxn ang="0">
                    <a:pos x="96" y="20"/>
                  </a:cxn>
                  <a:cxn ang="0">
                    <a:pos x="89" y="26"/>
                  </a:cxn>
                  <a:cxn ang="0">
                    <a:pos x="81" y="33"/>
                  </a:cxn>
                  <a:cxn ang="0">
                    <a:pos x="74" y="39"/>
                  </a:cxn>
                  <a:cxn ang="0">
                    <a:pos x="65" y="45"/>
                  </a:cxn>
                  <a:cxn ang="0">
                    <a:pos x="123" y="47"/>
                  </a:cxn>
                  <a:cxn ang="0">
                    <a:pos x="138" y="102"/>
                  </a:cxn>
                  <a:cxn ang="0">
                    <a:pos x="142" y="100"/>
                  </a:cxn>
                  <a:cxn ang="0">
                    <a:pos x="152" y="99"/>
                  </a:cxn>
                  <a:cxn ang="0">
                    <a:pos x="164" y="102"/>
                  </a:cxn>
                  <a:cxn ang="0">
                    <a:pos x="168" y="108"/>
                  </a:cxn>
                  <a:cxn ang="0">
                    <a:pos x="171" y="115"/>
                  </a:cxn>
                  <a:cxn ang="0">
                    <a:pos x="171" y="122"/>
                  </a:cxn>
                  <a:cxn ang="0">
                    <a:pos x="170" y="131"/>
                  </a:cxn>
                  <a:cxn ang="0">
                    <a:pos x="168" y="138"/>
                  </a:cxn>
                  <a:cxn ang="0">
                    <a:pos x="164" y="145"/>
                  </a:cxn>
                  <a:cxn ang="0">
                    <a:pos x="160" y="153"/>
                  </a:cxn>
                  <a:cxn ang="0">
                    <a:pos x="155" y="160"/>
                  </a:cxn>
                  <a:cxn ang="0">
                    <a:pos x="148" y="167"/>
                  </a:cxn>
                  <a:cxn ang="0">
                    <a:pos x="142" y="176"/>
                  </a:cxn>
                  <a:cxn ang="0">
                    <a:pos x="134" y="180"/>
                  </a:cxn>
                  <a:cxn ang="0">
                    <a:pos x="121" y="183"/>
                  </a:cxn>
                  <a:cxn ang="0">
                    <a:pos x="113" y="183"/>
                  </a:cxn>
                  <a:cxn ang="0">
                    <a:pos x="106" y="185"/>
                  </a:cxn>
                  <a:cxn ang="0">
                    <a:pos x="99" y="185"/>
                  </a:cxn>
                  <a:cxn ang="0">
                    <a:pos x="91" y="185"/>
                  </a:cxn>
                  <a:cxn ang="0">
                    <a:pos x="84" y="185"/>
                  </a:cxn>
                  <a:cxn ang="0">
                    <a:pos x="77" y="185"/>
                  </a:cxn>
                  <a:cxn ang="0">
                    <a:pos x="65" y="183"/>
                  </a:cxn>
                  <a:cxn ang="0">
                    <a:pos x="57" y="183"/>
                  </a:cxn>
                  <a:cxn ang="0">
                    <a:pos x="4" y="173"/>
                  </a:cxn>
                  <a:cxn ang="0">
                    <a:pos x="3" y="170"/>
                  </a:cxn>
                  <a:cxn ang="0">
                    <a:pos x="1" y="163"/>
                  </a:cxn>
                  <a:cxn ang="0">
                    <a:pos x="0" y="153"/>
                  </a:cxn>
                  <a:cxn ang="0">
                    <a:pos x="0" y="142"/>
                  </a:cxn>
                  <a:cxn ang="0">
                    <a:pos x="1" y="135"/>
                  </a:cxn>
                  <a:cxn ang="0">
                    <a:pos x="3" y="126"/>
                  </a:cxn>
                  <a:cxn ang="0">
                    <a:pos x="6" y="116"/>
                  </a:cxn>
                  <a:cxn ang="0">
                    <a:pos x="9" y="106"/>
                  </a:cxn>
                  <a:cxn ang="0">
                    <a:pos x="12" y="94"/>
                  </a:cxn>
                  <a:cxn ang="0">
                    <a:pos x="16" y="83"/>
                  </a:cxn>
                  <a:cxn ang="0">
                    <a:pos x="20" y="73"/>
                  </a:cxn>
                  <a:cxn ang="0">
                    <a:pos x="25" y="64"/>
                  </a:cxn>
                  <a:cxn ang="0">
                    <a:pos x="29" y="54"/>
                  </a:cxn>
                  <a:cxn ang="0">
                    <a:pos x="33" y="47"/>
                  </a:cxn>
                  <a:cxn ang="0">
                    <a:pos x="39" y="39"/>
                  </a:cxn>
                  <a:cxn ang="0">
                    <a:pos x="44" y="35"/>
                  </a:cxn>
                  <a:cxn ang="0">
                    <a:pos x="51" y="26"/>
                  </a:cxn>
                  <a:cxn ang="0">
                    <a:pos x="54" y="23"/>
                  </a:cxn>
                  <a:cxn ang="0">
                    <a:pos x="77" y="10"/>
                  </a:cxn>
                </a:cxnLst>
                <a:rect l="0" t="0" r="r" b="b"/>
                <a:pathLst>
                  <a:path w="171" h="185">
                    <a:moveTo>
                      <a:pt x="77" y="10"/>
                    </a:moveTo>
                    <a:lnTo>
                      <a:pt x="77" y="9"/>
                    </a:lnTo>
                    <a:lnTo>
                      <a:pt x="81" y="7"/>
                    </a:lnTo>
                    <a:lnTo>
                      <a:pt x="86" y="4"/>
                    </a:lnTo>
                    <a:lnTo>
                      <a:pt x="91" y="1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5" y="1"/>
                    </a:lnTo>
                    <a:lnTo>
                      <a:pt x="106" y="4"/>
                    </a:lnTo>
                    <a:lnTo>
                      <a:pt x="105" y="10"/>
                    </a:lnTo>
                    <a:lnTo>
                      <a:pt x="100" y="16"/>
                    </a:lnTo>
                    <a:lnTo>
                      <a:pt x="96" y="20"/>
                    </a:lnTo>
                    <a:lnTo>
                      <a:pt x="93" y="23"/>
                    </a:lnTo>
                    <a:lnTo>
                      <a:pt x="89" y="26"/>
                    </a:lnTo>
                    <a:lnTo>
                      <a:pt x="86" y="31"/>
                    </a:lnTo>
                    <a:lnTo>
                      <a:pt x="81" y="33"/>
                    </a:lnTo>
                    <a:lnTo>
                      <a:pt x="77" y="36"/>
                    </a:lnTo>
                    <a:lnTo>
                      <a:pt x="74" y="39"/>
                    </a:lnTo>
                    <a:lnTo>
                      <a:pt x="71" y="42"/>
                    </a:lnTo>
                    <a:lnTo>
                      <a:pt x="65" y="45"/>
                    </a:lnTo>
                    <a:lnTo>
                      <a:pt x="65" y="47"/>
                    </a:lnTo>
                    <a:lnTo>
                      <a:pt x="123" y="47"/>
                    </a:lnTo>
                    <a:lnTo>
                      <a:pt x="145" y="77"/>
                    </a:lnTo>
                    <a:lnTo>
                      <a:pt x="138" y="102"/>
                    </a:lnTo>
                    <a:lnTo>
                      <a:pt x="139" y="102"/>
                    </a:lnTo>
                    <a:lnTo>
                      <a:pt x="142" y="100"/>
                    </a:lnTo>
                    <a:lnTo>
                      <a:pt x="147" y="99"/>
                    </a:lnTo>
                    <a:lnTo>
                      <a:pt x="152" y="99"/>
                    </a:lnTo>
                    <a:lnTo>
                      <a:pt x="158" y="100"/>
                    </a:lnTo>
                    <a:lnTo>
                      <a:pt x="164" y="102"/>
                    </a:lnTo>
                    <a:lnTo>
                      <a:pt x="166" y="105"/>
                    </a:lnTo>
                    <a:lnTo>
                      <a:pt x="168" y="108"/>
                    </a:lnTo>
                    <a:lnTo>
                      <a:pt x="170" y="110"/>
                    </a:lnTo>
                    <a:lnTo>
                      <a:pt x="171" y="115"/>
                    </a:lnTo>
                    <a:lnTo>
                      <a:pt x="171" y="119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68" y="134"/>
                    </a:lnTo>
                    <a:lnTo>
                      <a:pt x="168" y="138"/>
                    </a:lnTo>
                    <a:lnTo>
                      <a:pt x="166" y="142"/>
                    </a:lnTo>
                    <a:lnTo>
                      <a:pt x="164" y="145"/>
                    </a:lnTo>
                    <a:lnTo>
                      <a:pt x="163" y="150"/>
                    </a:lnTo>
                    <a:lnTo>
                      <a:pt x="160" y="153"/>
                    </a:lnTo>
                    <a:lnTo>
                      <a:pt x="158" y="157"/>
                    </a:lnTo>
                    <a:lnTo>
                      <a:pt x="155" y="160"/>
                    </a:lnTo>
                    <a:lnTo>
                      <a:pt x="151" y="164"/>
                    </a:lnTo>
                    <a:lnTo>
                      <a:pt x="148" y="167"/>
                    </a:lnTo>
                    <a:lnTo>
                      <a:pt x="145" y="171"/>
                    </a:lnTo>
                    <a:lnTo>
                      <a:pt x="142" y="176"/>
                    </a:lnTo>
                    <a:lnTo>
                      <a:pt x="138" y="177"/>
                    </a:lnTo>
                    <a:lnTo>
                      <a:pt x="134" y="180"/>
                    </a:lnTo>
                    <a:lnTo>
                      <a:pt x="126" y="182"/>
                    </a:lnTo>
                    <a:lnTo>
                      <a:pt x="121" y="183"/>
                    </a:lnTo>
                    <a:lnTo>
                      <a:pt x="116" y="183"/>
                    </a:lnTo>
                    <a:lnTo>
                      <a:pt x="113" y="183"/>
                    </a:lnTo>
                    <a:lnTo>
                      <a:pt x="109" y="183"/>
                    </a:lnTo>
                    <a:lnTo>
                      <a:pt x="106" y="185"/>
                    </a:lnTo>
                    <a:lnTo>
                      <a:pt x="102" y="185"/>
                    </a:lnTo>
                    <a:lnTo>
                      <a:pt x="99" y="185"/>
                    </a:lnTo>
                    <a:lnTo>
                      <a:pt x="94" y="185"/>
                    </a:lnTo>
                    <a:lnTo>
                      <a:pt x="91" y="185"/>
                    </a:lnTo>
                    <a:lnTo>
                      <a:pt x="87" y="185"/>
                    </a:lnTo>
                    <a:lnTo>
                      <a:pt x="84" y="185"/>
                    </a:lnTo>
                    <a:lnTo>
                      <a:pt x="80" y="185"/>
                    </a:lnTo>
                    <a:lnTo>
                      <a:pt x="77" y="185"/>
                    </a:lnTo>
                    <a:lnTo>
                      <a:pt x="70" y="183"/>
                    </a:lnTo>
                    <a:lnTo>
                      <a:pt x="65" y="183"/>
                    </a:lnTo>
                    <a:lnTo>
                      <a:pt x="60" y="183"/>
                    </a:lnTo>
                    <a:lnTo>
                      <a:pt x="57" y="183"/>
                    </a:lnTo>
                    <a:lnTo>
                      <a:pt x="54" y="183"/>
                    </a:lnTo>
                    <a:lnTo>
                      <a:pt x="4" y="173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1" y="166"/>
                    </a:lnTo>
                    <a:lnTo>
                      <a:pt x="1" y="163"/>
                    </a:lnTo>
                    <a:lnTo>
                      <a:pt x="0" y="158"/>
                    </a:lnTo>
                    <a:lnTo>
                      <a:pt x="0" y="153"/>
                    </a:lnTo>
                    <a:lnTo>
                      <a:pt x="0" y="147"/>
                    </a:lnTo>
                    <a:lnTo>
                      <a:pt x="0" y="142"/>
                    </a:lnTo>
                    <a:lnTo>
                      <a:pt x="0" y="139"/>
                    </a:lnTo>
                    <a:lnTo>
                      <a:pt x="1" y="135"/>
                    </a:lnTo>
                    <a:lnTo>
                      <a:pt x="1" y="131"/>
                    </a:lnTo>
                    <a:lnTo>
                      <a:pt x="3" y="126"/>
                    </a:lnTo>
                    <a:lnTo>
                      <a:pt x="4" y="122"/>
                    </a:lnTo>
                    <a:lnTo>
                      <a:pt x="6" y="116"/>
                    </a:lnTo>
                    <a:lnTo>
                      <a:pt x="7" y="110"/>
                    </a:lnTo>
                    <a:lnTo>
                      <a:pt x="9" y="106"/>
                    </a:lnTo>
                    <a:lnTo>
                      <a:pt x="10" y="100"/>
                    </a:lnTo>
                    <a:lnTo>
                      <a:pt x="12" y="94"/>
                    </a:lnTo>
                    <a:lnTo>
                      <a:pt x="15" y="89"/>
                    </a:lnTo>
                    <a:lnTo>
                      <a:pt x="16" y="83"/>
                    </a:lnTo>
                    <a:lnTo>
                      <a:pt x="17" y="77"/>
                    </a:lnTo>
                    <a:lnTo>
                      <a:pt x="20" y="73"/>
                    </a:lnTo>
                    <a:lnTo>
                      <a:pt x="22" y="67"/>
                    </a:lnTo>
                    <a:lnTo>
                      <a:pt x="25" y="64"/>
                    </a:lnTo>
                    <a:lnTo>
                      <a:pt x="28" y="58"/>
                    </a:lnTo>
                    <a:lnTo>
                      <a:pt x="29" y="54"/>
                    </a:lnTo>
                    <a:lnTo>
                      <a:pt x="32" y="51"/>
                    </a:lnTo>
                    <a:lnTo>
                      <a:pt x="33" y="47"/>
                    </a:lnTo>
                    <a:lnTo>
                      <a:pt x="36" y="44"/>
                    </a:lnTo>
                    <a:lnTo>
                      <a:pt x="39" y="39"/>
                    </a:lnTo>
                    <a:lnTo>
                      <a:pt x="41" y="36"/>
                    </a:lnTo>
                    <a:lnTo>
                      <a:pt x="44" y="35"/>
                    </a:lnTo>
                    <a:lnTo>
                      <a:pt x="46" y="29"/>
                    </a:lnTo>
                    <a:lnTo>
                      <a:pt x="51" y="26"/>
                    </a:lnTo>
                    <a:lnTo>
                      <a:pt x="54" y="23"/>
                    </a:lnTo>
                    <a:lnTo>
                      <a:pt x="54" y="23"/>
                    </a:lnTo>
                    <a:lnTo>
                      <a:pt x="77" y="10"/>
                    </a:lnTo>
                    <a:lnTo>
                      <a:pt x="77" y="10"/>
                    </a:lnTo>
                    <a:close/>
                  </a:path>
                </a:pathLst>
              </a:custGeom>
              <a:solidFill>
                <a:srgbClr val="A68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0" name="Freeform 190"/>
              <p:cNvSpPr>
                <a:spLocks/>
              </p:cNvSpPr>
              <p:nvPr/>
            </p:nvSpPr>
            <p:spPr bwMode="auto">
              <a:xfrm>
                <a:off x="994" y="1636"/>
                <a:ext cx="68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"/>
                  </a:cxn>
                  <a:cxn ang="0">
                    <a:pos x="6" y="5"/>
                  </a:cxn>
                  <a:cxn ang="0">
                    <a:pos x="18" y="9"/>
                  </a:cxn>
                  <a:cxn ang="0">
                    <a:pos x="26" y="16"/>
                  </a:cxn>
                  <a:cxn ang="0">
                    <a:pos x="34" y="22"/>
                  </a:cxn>
                  <a:cxn ang="0">
                    <a:pos x="41" y="32"/>
                  </a:cxn>
                  <a:cxn ang="0">
                    <a:pos x="51" y="44"/>
                  </a:cxn>
                  <a:cxn ang="0">
                    <a:pos x="58" y="56"/>
                  </a:cxn>
                  <a:cxn ang="0">
                    <a:pos x="60" y="67"/>
                  </a:cxn>
                  <a:cxn ang="0">
                    <a:pos x="55" y="76"/>
                  </a:cxn>
                  <a:cxn ang="0">
                    <a:pos x="48" y="80"/>
                  </a:cxn>
                  <a:cxn ang="0">
                    <a:pos x="39" y="83"/>
                  </a:cxn>
                  <a:cxn ang="0">
                    <a:pos x="31" y="85"/>
                  </a:cxn>
                  <a:cxn ang="0">
                    <a:pos x="23" y="85"/>
                  </a:cxn>
                  <a:cxn ang="0">
                    <a:pos x="15" y="83"/>
                  </a:cxn>
                  <a:cxn ang="0">
                    <a:pos x="6" y="83"/>
                  </a:cxn>
                  <a:cxn ang="0">
                    <a:pos x="26" y="127"/>
                  </a:cxn>
                  <a:cxn ang="0">
                    <a:pos x="169" y="165"/>
                  </a:cxn>
                  <a:cxn ang="0">
                    <a:pos x="173" y="163"/>
                  </a:cxn>
                  <a:cxn ang="0">
                    <a:pos x="185" y="159"/>
                  </a:cxn>
                  <a:cxn ang="0">
                    <a:pos x="190" y="154"/>
                  </a:cxn>
                  <a:cxn ang="0">
                    <a:pos x="196" y="147"/>
                  </a:cxn>
                  <a:cxn ang="0">
                    <a:pos x="200" y="138"/>
                  </a:cxn>
                  <a:cxn ang="0">
                    <a:pos x="203" y="127"/>
                  </a:cxn>
                  <a:cxn ang="0">
                    <a:pos x="202" y="120"/>
                  </a:cxn>
                  <a:cxn ang="0">
                    <a:pos x="200" y="112"/>
                  </a:cxn>
                  <a:cxn ang="0">
                    <a:pos x="198" y="99"/>
                  </a:cxn>
                  <a:cxn ang="0">
                    <a:pos x="192" y="86"/>
                  </a:cxn>
                  <a:cxn ang="0">
                    <a:pos x="186" y="76"/>
                  </a:cxn>
                  <a:cxn ang="0">
                    <a:pos x="177" y="66"/>
                  </a:cxn>
                  <a:cxn ang="0">
                    <a:pos x="171" y="59"/>
                  </a:cxn>
                  <a:cxn ang="0">
                    <a:pos x="167" y="53"/>
                  </a:cxn>
                  <a:cxn ang="0">
                    <a:pos x="161" y="51"/>
                  </a:cxn>
                  <a:cxn ang="0">
                    <a:pos x="150" y="50"/>
                  </a:cxn>
                  <a:cxn ang="0">
                    <a:pos x="141" y="45"/>
                  </a:cxn>
                  <a:cxn ang="0">
                    <a:pos x="132" y="44"/>
                  </a:cxn>
                  <a:cxn ang="0">
                    <a:pos x="124" y="40"/>
                  </a:cxn>
                  <a:cxn ang="0">
                    <a:pos x="116" y="35"/>
                  </a:cxn>
                  <a:cxn ang="0">
                    <a:pos x="106" y="29"/>
                  </a:cxn>
                  <a:cxn ang="0">
                    <a:pos x="96" y="25"/>
                  </a:cxn>
                  <a:cxn ang="0">
                    <a:pos x="86" y="21"/>
                  </a:cxn>
                  <a:cxn ang="0">
                    <a:pos x="77" y="16"/>
                  </a:cxn>
                  <a:cxn ang="0">
                    <a:pos x="68" y="13"/>
                  </a:cxn>
                  <a:cxn ang="0">
                    <a:pos x="61" y="11"/>
                  </a:cxn>
                  <a:cxn ang="0">
                    <a:pos x="55" y="9"/>
                  </a:cxn>
                </a:cxnLst>
                <a:rect l="0" t="0" r="r" b="b"/>
                <a:pathLst>
                  <a:path w="203" h="165">
                    <a:moveTo>
                      <a:pt x="55" y="9"/>
                    </a:moveTo>
                    <a:lnTo>
                      <a:pt x="29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6" y="5"/>
                    </a:lnTo>
                    <a:lnTo>
                      <a:pt x="12" y="8"/>
                    </a:lnTo>
                    <a:lnTo>
                      <a:pt x="18" y="9"/>
                    </a:lnTo>
                    <a:lnTo>
                      <a:pt x="23" y="13"/>
                    </a:lnTo>
                    <a:lnTo>
                      <a:pt x="26" y="16"/>
                    </a:lnTo>
                    <a:lnTo>
                      <a:pt x="31" y="19"/>
                    </a:lnTo>
                    <a:lnTo>
                      <a:pt x="34" y="22"/>
                    </a:lnTo>
                    <a:lnTo>
                      <a:pt x="36" y="27"/>
                    </a:lnTo>
                    <a:lnTo>
                      <a:pt x="41" y="32"/>
                    </a:lnTo>
                    <a:lnTo>
                      <a:pt x="47" y="38"/>
                    </a:lnTo>
                    <a:lnTo>
                      <a:pt x="51" y="44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0" y="61"/>
                    </a:lnTo>
                    <a:lnTo>
                      <a:pt x="60" y="67"/>
                    </a:lnTo>
                    <a:lnTo>
                      <a:pt x="57" y="74"/>
                    </a:lnTo>
                    <a:lnTo>
                      <a:pt x="55" y="76"/>
                    </a:lnTo>
                    <a:lnTo>
                      <a:pt x="51" y="79"/>
                    </a:lnTo>
                    <a:lnTo>
                      <a:pt x="48" y="80"/>
                    </a:lnTo>
                    <a:lnTo>
                      <a:pt x="44" y="83"/>
                    </a:lnTo>
                    <a:lnTo>
                      <a:pt x="39" y="83"/>
                    </a:lnTo>
                    <a:lnTo>
                      <a:pt x="36" y="85"/>
                    </a:lnTo>
                    <a:lnTo>
                      <a:pt x="31" y="85"/>
                    </a:lnTo>
                    <a:lnTo>
                      <a:pt x="28" y="85"/>
                    </a:lnTo>
                    <a:lnTo>
                      <a:pt x="23" y="85"/>
                    </a:lnTo>
                    <a:lnTo>
                      <a:pt x="19" y="85"/>
                    </a:lnTo>
                    <a:lnTo>
                      <a:pt x="15" y="83"/>
                    </a:lnTo>
                    <a:lnTo>
                      <a:pt x="12" y="83"/>
                    </a:lnTo>
                    <a:lnTo>
                      <a:pt x="6" y="83"/>
                    </a:lnTo>
                    <a:lnTo>
                      <a:pt x="6" y="83"/>
                    </a:lnTo>
                    <a:lnTo>
                      <a:pt x="26" y="127"/>
                    </a:lnTo>
                    <a:lnTo>
                      <a:pt x="126" y="128"/>
                    </a:lnTo>
                    <a:lnTo>
                      <a:pt x="169" y="165"/>
                    </a:lnTo>
                    <a:lnTo>
                      <a:pt x="170" y="163"/>
                    </a:lnTo>
                    <a:lnTo>
                      <a:pt x="173" y="163"/>
                    </a:lnTo>
                    <a:lnTo>
                      <a:pt x="179" y="162"/>
                    </a:lnTo>
                    <a:lnTo>
                      <a:pt x="185" y="159"/>
                    </a:lnTo>
                    <a:lnTo>
                      <a:pt x="187" y="156"/>
                    </a:lnTo>
                    <a:lnTo>
                      <a:pt x="190" y="154"/>
                    </a:lnTo>
                    <a:lnTo>
                      <a:pt x="193" y="151"/>
                    </a:lnTo>
                    <a:lnTo>
                      <a:pt x="196" y="147"/>
                    </a:lnTo>
                    <a:lnTo>
                      <a:pt x="198" y="143"/>
                    </a:lnTo>
                    <a:lnTo>
                      <a:pt x="200" y="138"/>
                    </a:lnTo>
                    <a:lnTo>
                      <a:pt x="202" y="133"/>
                    </a:lnTo>
                    <a:lnTo>
                      <a:pt x="203" y="127"/>
                    </a:lnTo>
                    <a:lnTo>
                      <a:pt x="202" y="122"/>
                    </a:lnTo>
                    <a:lnTo>
                      <a:pt x="202" y="120"/>
                    </a:lnTo>
                    <a:lnTo>
                      <a:pt x="202" y="115"/>
                    </a:lnTo>
                    <a:lnTo>
                      <a:pt x="200" y="112"/>
                    </a:lnTo>
                    <a:lnTo>
                      <a:pt x="199" y="105"/>
                    </a:lnTo>
                    <a:lnTo>
                      <a:pt x="198" y="99"/>
                    </a:lnTo>
                    <a:lnTo>
                      <a:pt x="195" y="93"/>
                    </a:lnTo>
                    <a:lnTo>
                      <a:pt x="192" y="86"/>
                    </a:lnTo>
                    <a:lnTo>
                      <a:pt x="189" y="80"/>
                    </a:lnTo>
                    <a:lnTo>
                      <a:pt x="186" y="76"/>
                    </a:lnTo>
                    <a:lnTo>
                      <a:pt x="182" y="70"/>
                    </a:lnTo>
                    <a:lnTo>
                      <a:pt x="177" y="66"/>
                    </a:lnTo>
                    <a:lnTo>
                      <a:pt x="174" y="61"/>
                    </a:lnTo>
                    <a:lnTo>
                      <a:pt x="171" y="59"/>
                    </a:lnTo>
                    <a:lnTo>
                      <a:pt x="167" y="54"/>
                    </a:lnTo>
                    <a:lnTo>
                      <a:pt x="167" y="53"/>
                    </a:lnTo>
                    <a:lnTo>
                      <a:pt x="164" y="53"/>
                    </a:lnTo>
                    <a:lnTo>
                      <a:pt x="161" y="51"/>
                    </a:lnTo>
                    <a:lnTo>
                      <a:pt x="155" y="51"/>
                    </a:lnTo>
                    <a:lnTo>
                      <a:pt x="150" y="50"/>
                    </a:lnTo>
                    <a:lnTo>
                      <a:pt x="145" y="47"/>
                    </a:lnTo>
                    <a:lnTo>
                      <a:pt x="141" y="45"/>
                    </a:lnTo>
                    <a:lnTo>
                      <a:pt x="137" y="44"/>
                    </a:lnTo>
                    <a:lnTo>
                      <a:pt x="132" y="44"/>
                    </a:lnTo>
                    <a:lnTo>
                      <a:pt x="128" y="41"/>
                    </a:lnTo>
                    <a:lnTo>
                      <a:pt x="124" y="40"/>
                    </a:lnTo>
                    <a:lnTo>
                      <a:pt x="119" y="38"/>
                    </a:lnTo>
                    <a:lnTo>
                      <a:pt x="116" y="35"/>
                    </a:lnTo>
                    <a:lnTo>
                      <a:pt x="110" y="32"/>
                    </a:lnTo>
                    <a:lnTo>
                      <a:pt x="106" y="29"/>
                    </a:lnTo>
                    <a:lnTo>
                      <a:pt x="100" y="27"/>
                    </a:lnTo>
                    <a:lnTo>
                      <a:pt x="96" y="25"/>
                    </a:lnTo>
                    <a:lnTo>
                      <a:pt x="90" y="22"/>
                    </a:lnTo>
                    <a:lnTo>
                      <a:pt x="86" y="21"/>
                    </a:lnTo>
                    <a:lnTo>
                      <a:pt x="80" y="19"/>
                    </a:lnTo>
                    <a:lnTo>
                      <a:pt x="77" y="16"/>
                    </a:lnTo>
                    <a:lnTo>
                      <a:pt x="71" y="15"/>
                    </a:lnTo>
                    <a:lnTo>
                      <a:pt x="68" y="13"/>
                    </a:lnTo>
                    <a:lnTo>
                      <a:pt x="64" y="12"/>
                    </a:lnTo>
                    <a:lnTo>
                      <a:pt x="61" y="11"/>
                    </a:lnTo>
                    <a:lnTo>
                      <a:pt x="57" y="9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BD91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1" name="Freeform 191"/>
              <p:cNvSpPr>
                <a:spLocks/>
              </p:cNvSpPr>
              <p:nvPr/>
            </p:nvSpPr>
            <p:spPr bwMode="auto">
              <a:xfrm>
                <a:off x="994" y="1778"/>
                <a:ext cx="200" cy="280"/>
              </a:xfrm>
              <a:custGeom>
                <a:avLst/>
                <a:gdLst/>
                <a:ahLst/>
                <a:cxnLst>
                  <a:cxn ang="0">
                    <a:pos x="122" y="102"/>
                  </a:cxn>
                  <a:cxn ang="0">
                    <a:pos x="135" y="73"/>
                  </a:cxn>
                  <a:cxn ang="0">
                    <a:pos x="150" y="47"/>
                  </a:cxn>
                  <a:cxn ang="0">
                    <a:pos x="161" y="32"/>
                  </a:cxn>
                  <a:cxn ang="0">
                    <a:pos x="193" y="38"/>
                  </a:cxn>
                  <a:cxn ang="0">
                    <a:pos x="232" y="47"/>
                  </a:cxn>
                  <a:cxn ang="0">
                    <a:pos x="272" y="60"/>
                  </a:cxn>
                  <a:cxn ang="0">
                    <a:pos x="308" y="73"/>
                  </a:cxn>
                  <a:cxn ang="0">
                    <a:pos x="334" y="86"/>
                  </a:cxn>
                  <a:cxn ang="0">
                    <a:pos x="363" y="111"/>
                  </a:cxn>
                  <a:cxn ang="0">
                    <a:pos x="379" y="137"/>
                  </a:cxn>
                  <a:cxn ang="0">
                    <a:pos x="389" y="138"/>
                  </a:cxn>
                  <a:cxn ang="0">
                    <a:pos x="412" y="140"/>
                  </a:cxn>
                  <a:cxn ang="0">
                    <a:pos x="417" y="162"/>
                  </a:cxn>
                  <a:cxn ang="0">
                    <a:pos x="418" y="182"/>
                  </a:cxn>
                  <a:cxn ang="0">
                    <a:pos x="426" y="208"/>
                  </a:cxn>
                  <a:cxn ang="0">
                    <a:pos x="436" y="233"/>
                  </a:cxn>
                  <a:cxn ang="0">
                    <a:pos x="450" y="259"/>
                  </a:cxn>
                  <a:cxn ang="0">
                    <a:pos x="472" y="284"/>
                  </a:cxn>
                  <a:cxn ang="0">
                    <a:pos x="497" y="303"/>
                  </a:cxn>
                  <a:cxn ang="0">
                    <a:pos x="523" y="321"/>
                  </a:cxn>
                  <a:cxn ang="0">
                    <a:pos x="547" y="339"/>
                  </a:cxn>
                  <a:cxn ang="0">
                    <a:pos x="571" y="364"/>
                  </a:cxn>
                  <a:cxn ang="0">
                    <a:pos x="588" y="390"/>
                  </a:cxn>
                  <a:cxn ang="0">
                    <a:pos x="594" y="416"/>
                  </a:cxn>
                  <a:cxn ang="0">
                    <a:pos x="598" y="442"/>
                  </a:cxn>
                  <a:cxn ang="0">
                    <a:pos x="600" y="473"/>
                  </a:cxn>
                  <a:cxn ang="0">
                    <a:pos x="465" y="486"/>
                  </a:cxn>
                  <a:cxn ang="0">
                    <a:pos x="234" y="680"/>
                  </a:cxn>
                  <a:cxn ang="0">
                    <a:pos x="121" y="605"/>
                  </a:cxn>
                  <a:cxn ang="0">
                    <a:pos x="145" y="592"/>
                  </a:cxn>
                  <a:cxn ang="0">
                    <a:pos x="173" y="573"/>
                  </a:cxn>
                  <a:cxn ang="0">
                    <a:pos x="203" y="547"/>
                  </a:cxn>
                  <a:cxn ang="0">
                    <a:pos x="232" y="515"/>
                  </a:cxn>
                  <a:cxn ang="0">
                    <a:pos x="248" y="484"/>
                  </a:cxn>
                  <a:cxn ang="0">
                    <a:pos x="259" y="459"/>
                  </a:cxn>
                  <a:cxn ang="0">
                    <a:pos x="269" y="433"/>
                  </a:cxn>
                  <a:cxn ang="0">
                    <a:pos x="277" y="406"/>
                  </a:cxn>
                  <a:cxn ang="0">
                    <a:pos x="285" y="378"/>
                  </a:cxn>
                  <a:cxn ang="0">
                    <a:pos x="292" y="352"/>
                  </a:cxn>
                  <a:cxn ang="0">
                    <a:pos x="298" y="329"/>
                  </a:cxn>
                  <a:cxn ang="0">
                    <a:pos x="304" y="297"/>
                  </a:cxn>
                  <a:cxn ang="0">
                    <a:pos x="177" y="516"/>
                  </a:cxn>
                  <a:cxn ang="0">
                    <a:pos x="150" y="535"/>
                  </a:cxn>
                  <a:cxn ang="0">
                    <a:pos x="121" y="550"/>
                  </a:cxn>
                  <a:cxn ang="0">
                    <a:pos x="110" y="529"/>
                  </a:cxn>
                  <a:cxn ang="0">
                    <a:pos x="102" y="494"/>
                  </a:cxn>
                  <a:cxn ang="0">
                    <a:pos x="95" y="458"/>
                  </a:cxn>
                  <a:cxn ang="0">
                    <a:pos x="87" y="426"/>
                  </a:cxn>
                  <a:cxn ang="0">
                    <a:pos x="81" y="398"/>
                  </a:cxn>
                  <a:cxn ang="0">
                    <a:pos x="77" y="381"/>
                  </a:cxn>
                  <a:cxn ang="0">
                    <a:pos x="68" y="352"/>
                  </a:cxn>
                  <a:cxn ang="0">
                    <a:pos x="58" y="314"/>
                  </a:cxn>
                  <a:cxn ang="0">
                    <a:pos x="48" y="276"/>
                  </a:cxn>
                  <a:cxn ang="0">
                    <a:pos x="38" y="247"/>
                  </a:cxn>
                  <a:cxn ang="0">
                    <a:pos x="26" y="217"/>
                  </a:cxn>
                  <a:cxn ang="0">
                    <a:pos x="7" y="191"/>
                  </a:cxn>
                  <a:cxn ang="0">
                    <a:pos x="34" y="60"/>
                  </a:cxn>
                  <a:cxn ang="0">
                    <a:pos x="60" y="60"/>
                  </a:cxn>
                  <a:cxn ang="0">
                    <a:pos x="79" y="41"/>
                  </a:cxn>
                  <a:cxn ang="0">
                    <a:pos x="96" y="18"/>
                  </a:cxn>
                  <a:cxn ang="0">
                    <a:pos x="108" y="0"/>
                  </a:cxn>
                </a:cxnLst>
                <a:rect l="0" t="0" r="r" b="b"/>
                <a:pathLst>
                  <a:path w="600" h="841">
                    <a:moveTo>
                      <a:pt x="112" y="125"/>
                    </a:moveTo>
                    <a:lnTo>
                      <a:pt x="115" y="118"/>
                    </a:lnTo>
                    <a:lnTo>
                      <a:pt x="116" y="114"/>
                    </a:lnTo>
                    <a:lnTo>
                      <a:pt x="118" y="109"/>
                    </a:lnTo>
                    <a:lnTo>
                      <a:pt x="121" y="105"/>
                    </a:lnTo>
                    <a:lnTo>
                      <a:pt x="122" y="102"/>
                    </a:lnTo>
                    <a:lnTo>
                      <a:pt x="124" y="96"/>
                    </a:lnTo>
                    <a:lnTo>
                      <a:pt x="126" y="92"/>
                    </a:lnTo>
                    <a:lnTo>
                      <a:pt x="129" y="88"/>
                    </a:lnTo>
                    <a:lnTo>
                      <a:pt x="131" y="82"/>
                    </a:lnTo>
                    <a:lnTo>
                      <a:pt x="134" y="77"/>
                    </a:lnTo>
                    <a:lnTo>
                      <a:pt x="135" y="73"/>
                    </a:lnTo>
                    <a:lnTo>
                      <a:pt x="138" y="67"/>
                    </a:lnTo>
                    <a:lnTo>
                      <a:pt x="141" y="63"/>
                    </a:lnTo>
                    <a:lnTo>
                      <a:pt x="142" y="59"/>
                    </a:lnTo>
                    <a:lnTo>
                      <a:pt x="144" y="54"/>
                    </a:lnTo>
                    <a:lnTo>
                      <a:pt x="147" y="51"/>
                    </a:lnTo>
                    <a:lnTo>
                      <a:pt x="150" y="47"/>
                    </a:lnTo>
                    <a:lnTo>
                      <a:pt x="151" y="44"/>
                    </a:lnTo>
                    <a:lnTo>
                      <a:pt x="153" y="40"/>
                    </a:lnTo>
                    <a:lnTo>
                      <a:pt x="155" y="38"/>
                    </a:lnTo>
                    <a:lnTo>
                      <a:pt x="157" y="35"/>
                    </a:lnTo>
                    <a:lnTo>
                      <a:pt x="160" y="32"/>
                    </a:lnTo>
                    <a:lnTo>
                      <a:pt x="161" y="32"/>
                    </a:lnTo>
                    <a:lnTo>
                      <a:pt x="166" y="32"/>
                    </a:lnTo>
                    <a:lnTo>
                      <a:pt x="171" y="32"/>
                    </a:lnTo>
                    <a:lnTo>
                      <a:pt x="176" y="34"/>
                    </a:lnTo>
                    <a:lnTo>
                      <a:pt x="182" y="35"/>
                    </a:lnTo>
                    <a:lnTo>
                      <a:pt x="187" y="37"/>
                    </a:lnTo>
                    <a:lnTo>
                      <a:pt x="193" y="38"/>
                    </a:lnTo>
                    <a:lnTo>
                      <a:pt x="199" y="38"/>
                    </a:lnTo>
                    <a:lnTo>
                      <a:pt x="206" y="41"/>
                    </a:lnTo>
                    <a:lnTo>
                      <a:pt x="212" y="43"/>
                    </a:lnTo>
                    <a:lnTo>
                      <a:pt x="218" y="44"/>
                    </a:lnTo>
                    <a:lnTo>
                      <a:pt x="225" y="45"/>
                    </a:lnTo>
                    <a:lnTo>
                      <a:pt x="232" y="47"/>
                    </a:lnTo>
                    <a:lnTo>
                      <a:pt x="238" y="50"/>
                    </a:lnTo>
                    <a:lnTo>
                      <a:pt x="245" y="51"/>
                    </a:lnTo>
                    <a:lnTo>
                      <a:pt x="251" y="53"/>
                    </a:lnTo>
                    <a:lnTo>
                      <a:pt x="259" y="56"/>
                    </a:lnTo>
                    <a:lnTo>
                      <a:pt x="264" y="57"/>
                    </a:lnTo>
                    <a:lnTo>
                      <a:pt x="272" y="60"/>
                    </a:lnTo>
                    <a:lnTo>
                      <a:pt x="277" y="61"/>
                    </a:lnTo>
                    <a:lnTo>
                      <a:pt x="285" y="63"/>
                    </a:lnTo>
                    <a:lnTo>
                      <a:pt x="290" y="66"/>
                    </a:lnTo>
                    <a:lnTo>
                      <a:pt x="296" y="69"/>
                    </a:lnTo>
                    <a:lnTo>
                      <a:pt x="302" y="70"/>
                    </a:lnTo>
                    <a:lnTo>
                      <a:pt x="308" y="73"/>
                    </a:lnTo>
                    <a:lnTo>
                      <a:pt x="312" y="76"/>
                    </a:lnTo>
                    <a:lnTo>
                      <a:pt x="317" y="77"/>
                    </a:lnTo>
                    <a:lnTo>
                      <a:pt x="321" y="80"/>
                    </a:lnTo>
                    <a:lnTo>
                      <a:pt x="327" y="82"/>
                    </a:lnTo>
                    <a:lnTo>
                      <a:pt x="330" y="85"/>
                    </a:lnTo>
                    <a:lnTo>
                      <a:pt x="334" y="86"/>
                    </a:lnTo>
                    <a:lnTo>
                      <a:pt x="337" y="89"/>
                    </a:lnTo>
                    <a:lnTo>
                      <a:pt x="341" y="92"/>
                    </a:lnTo>
                    <a:lnTo>
                      <a:pt x="347" y="96"/>
                    </a:lnTo>
                    <a:lnTo>
                      <a:pt x="353" y="101"/>
                    </a:lnTo>
                    <a:lnTo>
                      <a:pt x="357" y="105"/>
                    </a:lnTo>
                    <a:lnTo>
                      <a:pt x="363" y="111"/>
                    </a:lnTo>
                    <a:lnTo>
                      <a:pt x="366" y="114"/>
                    </a:lnTo>
                    <a:lnTo>
                      <a:pt x="369" y="120"/>
                    </a:lnTo>
                    <a:lnTo>
                      <a:pt x="372" y="122"/>
                    </a:lnTo>
                    <a:lnTo>
                      <a:pt x="375" y="127"/>
                    </a:lnTo>
                    <a:lnTo>
                      <a:pt x="378" y="133"/>
                    </a:lnTo>
                    <a:lnTo>
                      <a:pt x="379" y="137"/>
                    </a:lnTo>
                    <a:lnTo>
                      <a:pt x="379" y="140"/>
                    </a:lnTo>
                    <a:lnTo>
                      <a:pt x="381" y="141"/>
                    </a:lnTo>
                    <a:lnTo>
                      <a:pt x="381" y="140"/>
                    </a:lnTo>
                    <a:lnTo>
                      <a:pt x="383" y="140"/>
                    </a:lnTo>
                    <a:lnTo>
                      <a:pt x="385" y="140"/>
                    </a:lnTo>
                    <a:lnTo>
                      <a:pt x="389" y="138"/>
                    </a:lnTo>
                    <a:lnTo>
                      <a:pt x="394" y="138"/>
                    </a:lnTo>
                    <a:lnTo>
                      <a:pt x="398" y="137"/>
                    </a:lnTo>
                    <a:lnTo>
                      <a:pt x="402" y="137"/>
                    </a:lnTo>
                    <a:lnTo>
                      <a:pt x="407" y="136"/>
                    </a:lnTo>
                    <a:lnTo>
                      <a:pt x="410" y="137"/>
                    </a:lnTo>
                    <a:lnTo>
                      <a:pt x="412" y="140"/>
                    </a:lnTo>
                    <a:lnTo>
                      <a:pt x="412" y="143"/>
                    </a:lnTo>
                    <a:lnTo>
                      <a:pt x="414" y="147"/>
                    </a:lnTo>
                    <a:lnTo>
                      <a:pt x="414" y="152"/>
                    </a:lnTo>
                    <a:lnTo>
                      <a:pt x="415" y="154"/>
                    </a:lnTo>
                    <a:lnTo>
                      <a:pt x="415" y="157"/>
                    </a:lnTo>
                    <a:lnTo>
                      <a:pt x="417" y="162"/>
                    </a:lnTo>
                    <a:lnTo>
                      <a:pt x="417" y="165"/>
                    </a:lnTo>
                    <a:lnTo>
                      <a:pt x="418" y="169"/>
                    </a:lnTo>
                    <a:lnTo>
                      <a:pt x="418" y="173"/>
                    </a:lnTo>
                    <a:lnTo>
                      <a:pt x="418" y="176"/>
                    </a:lnTo>
                    <a:lnTo>
                      <a:pt x="418" y="178"/>
                    </a:lnTo>
                    <a:lnTo>
                      <a:pt x="418" y="182"/>
                    </a:lnTo>
                    <a:lnTo>
                      <a:pt x="420" y="186"/>
                    </a:lnTo>
                    <a:lnTo>
                      <a:pt x="421" y="191"/>
                    </a:lnTo>
                    <a:lnTo>
                      <a:pt x="423" y="198"/>
                    </a:lnTo>
                    <a:lnTo>
                      <a:pt x="423" y="201"/>
                    </a:lnTo>
                    <a:lnTo>
                      <a:pt x="424" y="205"/>
                    </a:lnTo>
                    <a:lnTo>
                      <a:pt x="426" y="208"/>
                    </a:lnTo>
                    <a:lnTo>
                      <a:pt x="427" y="213"/>
                    </a:lnTo>
                    <a:lnTo>
                      <a:pt x="428" y="217"/>
                    </a:lnTo>
                    <a:lnTo>
                      <a:pt x="430" y="220"/>
                    </a:lnTo>
                    <a:lnTo>
                      <a:pt x="431" y="224"/>
                    </a:lnTo>
                    <a:lnTo>
                      <a:pt x="433" y="229"/>
                    </a:lnTo>
                    <a:lnTo>
                      <a:pt x="436" y="233"/>
                    </a:lnTo>
                    <a:lnTo>
                      <a:pt x="437" y="237"/>
                    </a:lnTo>
                    <a:lnTo>
                      <a:pt x="440" y="242"/>
                    </a:lnTo>
                    <a:lnTo>
                      <a:pt x="443" y="246"/>
                    </a:lnTo>
                    <a:lnTo>
                      <a:pt x="444" y="250"/>
                    </a:lnTo>
                    <a:lnTo>
                      <a:pt x="447" y="255"/>
                    </a:lnTo>
                    <a:lnTo>
                      <a:pt x="450" y="259"/>
                    </a:lnTo>
                    <a:lnTo>
                      <a:pt x="455" y="263"/>
                    </a:lnTo>
                    <a:lnTo>
                      <a:pt x="457" y="268"/>
                    </a:lnTo>
                    <a:lnTo>
                      <a:pt x="460" y="271"/>
                    </a:lnTo>
                    <a:lnTo>
                      <a:pt x="465" y="275"/>
                    </a:lnTo>
                    <a:lnTo>
                      <a:pt x="469" y="279"/>
                    </a:lnTo>
                    <a:lnTo>
                      <a:pt x="472" y="284"/>
                    </a:lnTo>
                    <a:lnTo>
                      <a:pt x="476" y="287"/>
                    </a:lnTo>
                    <a:lnTo>
                      <a:pt x="481" y="290"/>
                    </a:lnTo>
                    <a:lnTo>
                      <a:pt x="484" y="294"/>
                    </a:lnTo>
                    <a:lnTo>
                      <a:pt x="488" y="295"/>
                    </a:lnTo>
                    <a:lnTo>
                      <a:pt x="492" y="300"/>
                    </a:lnTo>
                    <a:lnTo>
                      <a:pt x="497" y="303"/>
                    </a:lnTo>
                    <a:lnTo>
                      <a:pt x="501" y="307"/>
                    </a:lnTo>
                    <a:lnTo>
                      <a:pt x="505" y="308"/>
                    </a:lnTo>
                    <a:lnTo>
                      <a:pt x="510" y="313"/>
                    </a:lnTo>
                    <a:lnTo>
                      <a:pt x="514" y="314"/>
                    </a:lnTo>
                    <a:lnTo>
                      <a:pt x="518" y="319"/>
                    </a:lnTo>
                    <a:lnTo>
                      <a:pt x="523" y="321"/>
                    </a:lnTo>
                    <a:lnTo>
                      <a:pt x="527" y="324"/>
                    </a:lnTo>
                    <a:lnTo>
                      <a:pt x="531" y="327"/>
                    </a:lnTo>
                    <a:lnTo>
                      <a:pt x="536" y="332"/>
                    </a:lnTo>
                    <a:lnTo>
                      <a:pt x="539" y="333"/>
                    </a:lnTo>
                    <a:lnTo>
                      <a:pt x="543" y="337"/>
                    </a:lnTo>
                    <a:lnTo>
                      <a:pt x="547" y="339"/>
                    </a:lnTo>
                    <a:lnTo>
                      <a:pt x="550" y="343"/>
                    </a:lnTo>
                    <a:lnTo>
                      <a:pt x="555" y="346"/>
                    </a:lnTo>
                    <a:lnTo>
                      <a:pt x="558" y="349"/>
                    </a:lnTo>
                    <a:lnTo>
                      <a:pt x="562" y="352"/>
                    </a:lnTo>
                    <a:lnTo>
                      <a:pt x="565" y="356"/>
                    </a:lnTo>
                    <a:lnTo>
                      <a:pt x="571" y="364"/>
                    </a:lnTo>
                    <a:lnTo>
                      <a:pt x="576" y="371"/>
                    </a:lnTo>
                    <a:lnTo>
                      <a:pt x="579" y="374"/>
                    </a:lnTo>
                    <a:lnTo>
                      <a:pt x="582" y="378"/>
                    </a:lnTo>
                    <a:lnTo>
                      <a:pt x="584" y="382"/>
                    </a:lnTo>
                    <a:lnTo>
                      <a:pt x="587" y="387"/>
                    </a:lnTo>
                    <a:lnTo>
                      <a:pt x="588" y="390"/>
                    </a:lnTo>
                    <a:lnTo>
                      <a:pt x="588" y="394"/>
                    </a:lnTo>
                    <a:lnTo>
                      <a:pt x="590" y="398"/>
                    </a:lnTo>
                    <a:lnTo>
                      <a:pt x="591" y="403"/>
                    </a:lnTo>
                    <a:lnTo>
                      <a:pt x="592" y="407"/>
                    </a:lnTo>
                    <a:lnTo>
                      <a:pt x="594" y="412"/>
                    </a:lnTo>
                    <a:lnTo>
                      <a:pt x="594" y="416"/>
                    </a:lnTo>
                    <a:lnTo>
                      <a:pt x="595" y="420"/>
                    </a:lnTo>
                    <a:lnTo>
                      <a:pt x="595" y="425"/>
                    </a:lnTo>
                    <a:lnTo>
                      <a:pt x="597" y="429"/>
                    </a:lnTo>
                    <a:lnTo>
                      <a:pt x="597" y="433"/>
                    </a:lnTo>
                    <a:lnTo>
                      <a:pt x="598" y="438"/>
                    </a:lnTo>
                    <a:lnTo>
                      <a:pt x="598" y="442"/>
                    </a:lnTo>
                    <a:lnTo>
                      <a:pt x="598" y="446"/>
                    </a:lnTo>
                    <a:lnTo>
                      <a:pt x="598" y="449"/>
                    </a:lnTo>
                    <a:lnTo>
                      <a:pt x="600" y="454"/>
                    </a:lnTo>
                    <a:lnTo>
                      <a:pt x="600" y="461"/>
                    </a:lnTo>
                    <a:lnTo>
                      <a:pt x="600" y="468"/>
                    </a:lnTo>
                    <a:lnTo>
                      <a:pt x="600" y="473"/>
                    </a:lnTo>
                    <a:lnTo>
                      <a:pt x="600" y="478"/>
                    </a:lnTo>
                    <a:lnTo>
                      <a:pt x="600" y="483"/>
                    </a:lnTo>
                    <a:lnTo>
                      <a:pt x="600" y="486"/>
                    </a:lnTo>
                    <a:lnTo>
                      <a:pt x="600" y="489"/>
                    </a:lnTo>
                    <a:lnTo>
                      <a:pt x="600" y="489"/>
                    </a:lnTo>
                    <a:lnTo>
                      <a:pt x="465" y="486"/>
                    </a:lnTo>
                    <a:lnTo>
                      <a:pt x="424" y="677"/>
                    </a:lnTo>
                    <a:lnTo>
                      <a:pt x="394" y="792"/>
                    </a:lnTo>
                    <a:lnTo>
                      <a:pt x="381" y="841"/>
                    </a:lnTo>
                    <a:lnTo>
                      <a:pt x="347" y="760"/>
                    </a:lnTo>
                    <a:lnTo>
                      <a:pt x="267" y="693"/>
                    </a:lnTo>
                    <a:lnTo>
                      <a:pt x="234" y="680"/>
                    </a:lnTo>
                    <a:lnTo>
                      <a:pt x="164" y="674"/>
                    </a:lnTo>
                    <a:lnTo>
                      <a:pt x="138" y="670"/>
                    </a:lnTo>
                    <a:lnTo>
                      <a:pt x="115" y="609"/>
                    </a:lnTo>
                    <a:lnTo>
                      <a:pt x="115" y="609"/>
                    </a:lnTo>
                    <a:lnTo>
                      <a:pt x="118" y="608"/>
                    </a:lnTo>
                    <a:lnTo>
                      <a:pt x="121" y="605"/>
                    </a:lnTo>
                    <a:lnTo>
                      <a:pt x="126" y="602"/>
                    </a:lnTo>
                    <a:lnTo>
                      <a:pt x="129" y="600"/>
                    </a:lnTo>
                    <a:lnTo>
                      <a:pt x="134" y="597"/>
                    </a:lnTo>
                    <a:lnTo>
                      <a:pt x="137" y="596"/>
                    </a:lnTo>
                    <a:lnTo>
                      <a:pt x="141" y="595"/>
                    </a:lnTo>
                    <a:lnTo>
                      <a:pt x="145" y="592"/>
                    </a:lnTo>
                    <a:lnTo>
                      <a:pt x="150" y="589"/>
                    </a:lnTo>
                    <a:lnTo>
                      <a:pt x="154" y="586"/>
                    </a:lnTo>
                    <a:lnTo>
                      <a:pt x="160" y="584"/>
                    </a:lnTo>
                    <a:lnTo>
                      <a:pt x="163" y="580"/>
                    </a:lnTo>
                    <a:lnTo>
                      <a:pt x="169" y="577"/>
                    </a:lnTo>
                    <a:lnTo>
                      <a:pt x="173" y="573"/>
                    </a:lnTo>
                    <a:lnTo>
                      <a:pt x="179" y="570"/>
                    </a:lnTo>
                    <a:lnTo>
                      <a:pt x="183" y="565"/>
                    </a:lnTo>
                    <a:lnTo>
                      <a:pt x="189" y="561"/>
                    </a:lnTo>
                    <a:lnTo>
                      <a:pt x="193" y="557"/>
                    </a:lnTo>
                    <a:lnTo>
                      <a:pt x="199" y="552"/>
                    </a:lnTo>
                    <a:lnTo>
                      <a:pt x="203" y="547"/>
                    </a:lnTo>
                    <a:lnTo>
                      <a:pt x="209" y="542"/>
                    </a:lnTo>
                    <a:lnTo>
                      <a:pt x="214" y="538"/>
                    </a:lnTo>
                    <a:lnTo>
                      <a:pt x="218" y="534"/>
                    </a:lnTo>
                    <a:lnTo>
                      <a:pt x="222" y="528"/>
                    </a:lnTo>
                    <a:lnTo>
                      <a:pt x="228" y="520"/>
                    </a:lnTo>
                    <a:lnTo>
                      <a:pt x="232" y="515"/>
                    </a:lnTo>
                    <a:lnTo>
                      <a:pt x="237" y="510"/>
                    </a:lnTo>
                    <a:lnTo>
                      <a:pt x="240" y="503"/>
                    </a:lnTo>
                    <a:lnTo>
                      <a:pt x="244" y="497"/>
                    </a:lnTo>
                    <a:lnTo>
                      <a:pt x="245" y="493"/>
                    </a:lnTo>
                    <a:lnTo>
                      <a:pt x="247" y="489"/>
                    </a:lnTo>
                    <a:lnTo>
                      <a:pt x="248" y="484"/>
                    </a:lnTo>
                    <a:lnTo>
                      <a:pt x="251" y="481"/>
                    </a:lnTo>
                    <a:lnTo>
                      <a:pt x="253" y="477"/>
                    </a:lnTo>
                    <a:lnTo>
                      <a:pt x="254" y="473"/>
                    </a:lnTo>
                    <a:lnTo>
                      <a:pt x="256" y="468"/>
                    </a:lnTo>
                    <a:lnTo>
                      <a:pt x="257" y="465"/>
                    </a:lnTo>
                    <a:lnTo>
                      <a:pt x="259" y="459"/>
                    </a:lnTo>
                    <a:lnTo>
                      <a:pt x="260" y="457"/>
                    </a:lnTo>
                    <a:lnTo>
                      <a:pt x="263" y="452"/>
                    </a:lnTo>
                    <a:lnTo>
                      <a:pt x="264" y="448"/>
                    </a:lnTo>
                    <a:lnTo>
                      <a:pt x="266" y="442"/>
                    </a:lnTo>
                    <a:lnTo>
                      <a:pt x="267" y="438"/>
                    </a:lnTo>
                    <a:lnTo>
                      <a:pt x="269" y="433"/>
                    </a:lnTo>
                    <a:lnTo>
                      <a:pt x="270" y="429"/>
                    </a:lnTo>
                    <a:lnTo>
                      <a:pt x="272" y="423"/>
                    </a:lnTo>
                    <a:lnTo>
                      <a:pt x="273" y="420"/>
                    </a:lnTo>
                    <a:lnTo>
                      <a:pt x="275" y="414"/>
                    </a:lnTo>
                    <a:lnTo>
                      <a:pt x="277" y="410"/>
                    </a:lnTo>
                    <a:lnTo>
                      <a:pt x="277" y="406"/>
                    </a:lnTo>
                    <a:lnTo>
                      <a:pt x="279" y="401"/>
                    </a:lnTo>
                    <a:lnTo>
                      <a:pt x="280" y="397"/>
                    </a:lnTo>
                    <a:lnTo>
                      <a:pt x="282" y="391"/>
                    </a:lnTo>
                    <a:lnTo>
                      <a:pt x="283" y="387"/>
                    </a:lnTo>
                    <a:lnTo>
                      <a:pt x="285" y="382"/>
                    </a:lnTo>
                    <a:lnTo>
                      <a:pt x="285" y="378"/>
                    </a:lnTo>
                    <a:lnTo>
                      <a:pt x="288" y="374"/>
                    </a:lnTo>
                    <a:lnTo>
                      <a:pt x="288" y="369"/>
                    </a:lnTo>
                    <a:lnTo>
                      <a:pt x="289" y="365"/>
                    </a:lnTo>
                    <a:lnTo>
                      <a:pt x="290" y="359"/>
                    </a:lnTo>
                    <a:lnTo>
                      <a:pt x="290" y="356"/>
                    </a:lnTo>
                    <a:lnTo>
                      <a:pt x="292" y="352"/>
                    </a:lnTo>
                    <a:lnTo>
                      <a:pt x="293" y="348"/>
                    </a:lnTo>
                    <a:lnTo>
                      <a:pt x="293" y="345"/>
                    </a:lnTo>
                    <a:lnTo>
                      <a:pt x="295" y="340"/>
                    </a:lnTo>
                    <a:lnTo>
                      <a:pt x="296" y="336"/>
                    </a:lnTo>
                    <a:lnTo>
                      <a:pt x="296" y="333"/>
                    </a:lnTo>
                    <a:lnTo>
                      <a:pt x="298" y="329"/>
                    </a:lnTo>
                    <a:lnTo>
                      <a:pt x="298" y="326"/>
                    </a:lnTo>
                    <a:lnTo>
                      <a:pt x="299" y="319"/>
                    </a:lnTo>
                    <a:lnTo>
                      <a:pt x="302" y="313"/>
                    </a:lnTo>
                    <a:lnTo>
                      <a:pt x="302" y="307"/>
                    </a:lnTo>
                    <a:lnTo>
                      <a:pt x="304" y="301"/>
                    </a:lnTo>
                    <a:lnTo>
                      <a:pt x="304" y="297"/>
                    </a:lnTo>
                    <a:lnTo>
                      <a:pt x="305" y="294"/>
                    </a:lnTo>
                    <a:lnTo>
                      <a:pt x="306" y="290"/>
                    </a:lnTo>
                    <a:lnTo>
                      <a:pt x="308" y="288"/>
                    </a:lnTo>
                    <a:lnTo>
                      <a:pt x="179" y="515"/>
                    </a:lnTo>
                    <a:lnTo>
                      <a:pt x="179" y="515"/>
                    </a:lnTo>
                    <a:lnTo>
                      <a:pt x="177" y="516"/>
                    </a:lnTo>
                    <a:lnTo>
                      <a:pt x="173" y="518"/>
                    </a:lnTo>
                    <a:lnTo>
                      <a:pt x="170" y="520"/>
                    </a:lnTo>
                    <a:lnTo>
                      <a:pt x="166" y="523"/>
                    </a:lnTo>
                    <a:lnTo>
                      <a:pt x="161" y="528"/>
                    </a:lnTo>
                    <a:lnTo>
                      <a:pt x="155" y="532"/>
                    </a:lnTo>
                    <a:lnTo>
                      <a:pt x="150" y="535"/>
                    </a:lnTo>
                    <a:lnTo>
                      <a:pt x="144" y="539"/>
                    </a:lnTo>
                    <a:lnTo>
                      <a:pt x="138" y="542"/>
                    </a:lnTo>
                    <a:lnTo>
                      <a:pt x="132" y="545"/>
                    </a:lnTo>
                    <a:lnTo>
                      <a:pt x="128" y="547"/>
                    </a:lnTo>
                    <a:lnTo>
                      <a:pt x="124" y="548"/>
                    </a:lnTo>
                    <a:lnTo>
                      <a:pt x="121" y="550"/>
                    </a:lnTo>
                    <a:lnTo>
                      <a:pt x="118" y="550"/>
                    </a:lnTo>
                    <a:lnTo>
                      <a:pt x="116" y="548"/>
                    </a:lnTo>
                    <a:lnTo>
                      <a:pt x="115" y="545"/>
                    </a:lnTo>
                    <a:lnTo>
                      <a:pt x="113" y="539"/>
                    </a:lnTo>
                    <a:lnTo>
                      <a:pt x="112" y="534"/>
                    </a:lnTo>
                    <a:lnTo>
                      <a:pt x="110" y="529"/>
                    </a:lnTo>
                    <a:lnTo>
                      <a:pt x="109" y="525"/>
                    </a:lnTo>
                    <a:lnTo>
                      <a:pt x="108" y="519"/>
                    </a:lnTo>
                    <a:lnTo>
                      <a:pt x="106" y="513"/>
                    </a:lnTo>
                    <a:lnTo>
                      <a:pt x="105" y="507"/>
                    </a:lnTo>
                    <a:lnTo>
                      <a:pt x="103" y="500"/>
                    </a:lnTo>
                    <a:lnTo>
                      <a:pt x="102" y="494"/>
                    </a:lnTo>
                    <a:lnTo>
                      <a:pt x="100" y="487"/>
                    </a:lnTo>
                    <a:lnTo>
                      <a:pt x="99" y="480"/>
                    </a:lnTo>
                    <a:lnTo>
                      <a:pt x="97" y="473"/>
                    </a:lnTo>
                    <a:lnTo>
                      <a:pt x="96" y="467"/>
                    </a:lnTo>
                    <a:lnTo>
                      <a:pt x="95" y="462"/>
                    </a:lnTo>
                    <a:lnTo>
                      <a:pt x="95" y="458"/>
                    </a:lnTo>
                    <a:lnTo>
                      <a:pt x="93" y="455"/>
                    </a:lnTo>
                    <a:lnTo>
                      <a:pt x="93" y="452"/>
                    </a:lnTo>
                    <a:lnTo>
                      <a:pt x="92" y="445"/>
                    </a:lnTo>
                    <a:lnTo>
                      <a:pt x="90" y="439"/>
                    </a:lnTo>
                    <a:lnTo>
                      <a:pt x="89" y="432"/>
                    </a:lnTo>
                    <a:lnTo>
                      <a:pt x="87" y="426"/>
                    </a:lnTo>
                    <a:lnTo>
                      <a:pt x="86" y="420"/>
                    </a:lnTo>
                    <a:lnTo>
                      <a:pt x="86" y="414"/>
                    </a:lnTo>
                    <a:lnTo>
                      <a:pt x="84" y="409"/>
                    </a:lnTo>
                    <a:lnTo>
                      <a:pt x="83" y="406"/>
                    </a:lnTo>
                    <a:lnTo>
                      <a:pt x="81" y="401"/>
                    </a:lnTo>
                    <a:lnTo>
                      <a:pt x="81" y="398"/>
                    </a:lnTo>
                    <a:lnTo>
                      <a:pt x="80" y="394"/>
                    </a:lnTo>
                    <a:lnTo>
                      <a:pt x="80" y="393"/>
                    </a:lnTo>
                    <a:lnTo>
                      <a:pt x="80" y="390"/>
                    </a:lnTo>
                    <a:lnTo>
                      <a:pt x="79" y="387"/>
                    </a:lnTo>
                    <a:lnTo>
                      <a:pt x="77" y="384"/>
                    </a:lnTo>
                    <a:lnTo>
                      <a:pt x="77" y="381"/>
                    </a:lnTo>
                    <a:lnTo>
                      <a:pt x="76" y="377"/>
                    </a:lnTo>
                    <a:lnTo>
                      <a:pt x="74" y="372"/>
                    </a:lnTo>
                    <a:lnTo>
                      <a:pt x="73" y="368"/>
                    </a:lnTo>
                    <a:lnTo>
                      <a:pt x="71" y="364"/>
                    </a:lnTo>
                    <a:lnTo>
                      <a:pt x="70" y="358"/>
                    </a:lnTo>
                    <a:lnTo>
                      <a:pt x="68" y="352"/>
                    </a:lnTo>
                    <a:lnTo>
                      <a:pt x="67" y="346"/>
                    </a:lnTo>
                    <a:lnTo>
                      <a:pt x="65" y="339"/>
                    </a:lnTo>
                    <a:lnTo>
                      <a:pt x="64" y="333"/>
                    </a:lnTo>
                    <a:lnTo>
                      <a:pt x="63" y="327"/>
                    </a:lnTo>
                    <a:lnTo>
                      <a:pt x="61" y="320"/>
                    </a:lnTo>
                    <a:lnTo>
                      <a:pt x="58" y="314"/>
                    </a:lnTo>
                    <a:lnTo>
                      <a:pt x="57" y="307"/>
                    </a:lnTo>
                    <a:lnTo>
                      <a:pt x="55" y="301"/>
                    </a:lnTo>
                    <a:lnTo>
                      <a:pt x="52" y="295"/>
                    </a:lnTo>
                    <a:lnTo>
                      <a:pt x="51" y="290"/>
                    </a:lnTo>
                    <a:lnTo>
                      <a:pt x="50" y="284"/>
                    </a:lnTo>
                    <a:lnTo>
                      <a:pt x="48" y="276"/>
                    </a:lnTo>
                    <a:lnTo>
                      <a:pt x="45" y="271"/>
                    </a:lnTo>
                    <a:lnTo>
                      <a:pt x="44" y="265"/>
                    </a:lnTo>
                    <a:lnTo>
                      <a:pt x="42" y="260"/>
                    </a:lnTo>
                    <a:lnTo>
                      <a:pt x="41" y="256"/>
                    </a:lnTo>
                    <a:lnTo>
                      <a:pt x="39" y="252"/>
                    </a:lnTo>
                    <a:lnTo>
                      <a:pt x="38" y="247"/>
                    </a:lnTo>
                    <a:lnTo>
                      <a:pt x="36" y="243"/>
                    </a:lnTo>
                    <a:lnTo>
                      <a:pt x="36" y="240"/>
                    </a:lnTo>
                    <a:lnTo>
                      <a:pt x="34" y="234"/>
                    </a:lnTo>
                    <a:lnTo>
                      <a:pt x="31" y="229"/>
                    </a:lnTo>
                    <a:lnTo>
                      <a:pt x="29" y="223"/>
                    </a:lnTo>
                    <a:lnTo>
                      <a:pt x="26" y="217"/>
                    </a:lnTo>
                    <a:lnTo>
                      <a:pt x="22" y="211"/>
                    </a:lnTo>
                    <a:lnTo>
                      <a:pt x="19" y="207"/>
                    </a:lnTo>
                    <a:lnTo>
                      <a:pt x="16" y="202"/>
                    </a:lnTo>
                    <a:lnTo>
                      <a:pt x="13" y="198"/>
                    </a:lnTo>
                    <a:lnTo>
                      <a:pt x="10" y="194"/>
                    </a:lnTo>
                    <a:lnTo>
                      <a:pt x="7" y="191"/>
                    </a:lnTo>
                    <a:lnTo>
                      <a:pt x="6" y="186"/>
                    </a:lnTo>
                    <a:lnTo>
                      <a:pt x="3" y="185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10" y="83"/>
                    </a:lnTo>
                    <a:lnTo>
                      <a:pt x="34" y="60"/>
                    </a:lnTo>
                    <a:lnTo>
                      <a:pt x="34" y="60"/>
                    </a:lnTo>
                    <a:lnTo>
                      <a:pt x="36" y="61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2" y="63"/>
                    </a:lnTo>
                    <a:lnTo>
                      <a:pt x="60" y="60"/>
                    </a:lnTo>
                    <a:lnTo>
                      <a:pt x="63" y="57"/>
                    </a:lnTo>
                    <a:lnTo>
                      <a:pt x="65" y="56"/>
                    </a:lnTo>
                    <a:lnTo>
                      <a:pt x="68" y="53"/>
                    </a:lnTo>
                    <a:lnTo>
                      <a:pt x="73" y="50"/>
                    </a:lnTo>
                    <a:lnTo>
                      <a:pt x="74" y="45"/>
                    </a:lnTo>
                    <a:lnTo>
                      <a:pt x="79" y="41"/>
                    </a:lnTo>
                    <a:lnTo>
                      <a:pt x="80" y="37"/>
                    </a:lnTo>
                    <a:lnTo>
                      <a:pt x="84" y="32"/>
                    </a:lnTo>
                    <a:lnTo>
                      <a:pt x="86" y="28"/>
                    </a:lnTo>
                    <a:lnTo>
                      <a:pt x="90" y="25"/>
                    </a:lnTo>
                    <a:lnTo>
                      <a:pt x="93" y="21"/>
                    </a:lnTo>
                    <a:lnTo>
                      <a:pt x="96" y="18"/>
                    </a:lnTo>
                    <a:lnTo>
                      <a:pt x="97" y="14"/>
                    </a:lnTo>
                    <a:lnTo>
                      <a:pt x="99" y="11"/>
                    </a:lnTo>
                    <a:lnTo>
                      <a:pt x="102" y="6"/>
                    </a:lnTo>
                    <a:lnTo>
                      <a:pt x="103" y="5"/>
                    </a:lnTo>
                    <a:lnTo>
                      <a:pt x="106" y="2"/>
                    </a:lnTo>
                    <a:lnTo>
                      <a:pt x="108" y="0"/>
                    </a:lnTo>
                    <a:lnTo>
                      <a:pt x="121" y="14"/>
                    </a:lnTo>
                    <a:lnTo>
                      <a:pt x="112" y="125"/>
                    </a:lnTo>
                    <a:lnTo>
                      <a:pt x="112" y="125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2" name="Freeform 192"/>
              <p:cNvSpPr>
                <a:spLocks/>
              </p:cNvSpPr>
              <p:nvPr/>
            </p:nvSpPr>
            <p:spPr bwMode="auto">
              <a:xfrm>
                <a:off x="833" y="1768"/>
                <a:ext cx="96" cy="63"/>
              </a:xfrm>
              <a:custGeom>
                <a:avLst/>
                <a:gdLst/>
                <a:ahLst/>
                <a:cxnLst>
                  <a:cxn ang="0">
                    <a:pos x="283" y="0"/>
                  </a:cxn>
                  <a:cxn ang="0">
                    <a:pos x="274" y="2"/>
                  </a:cxn>
                  <a:cxn ang="0">
                    <a:pos x="264" y="7"/>
                  </a:cxn>
                  <a:cxn ang="0">
                    <a:pos x="252" y="11"/>
                  </a:cxn>
                  <a:cxn ang="0">
                    <a:pos x="242" y="15"/>
                  </a:cxn>
                  <a:cxn ang="0">
                    <a:pos x="235" y="18"/>
                  </a:cxn>
                  <a:cxn ang="0">
                    <a:pos x="228" y="21"/>
                  </a:cxn>
                  <a:cxn ang="0">
                    <a:pos x="220" y="26"/>
                  </a:cxn>
                  <a:cxn ang="0">
                    <a:pos x="213" y="30"/>
                  </a:cxn>
                  <a:cxn ang="0">
                    <a:pos x="206" y="33"/>
                  </a:cxn>
                  <a:cxn ang="0">
                    <a:pos x="197" y="37"/>
                  </a:cxn>
                  <a:cxn ang="0">
                    <a:pos x="190" y="42"/>
                  </a:cxn>
                  <a:cxn ang="0">
                    <a:pos x="181" y="46"/>
                  </a:cxn>
                  <a:cxn ang="0">
                    <a:pos x="174" y="50"/>
                  </a:cxn>
                  <a:cxn ang="0">
                    <a:pos x="165" y="55"/>
                  </a:cxn>
                  <a:cxn ang="0">
                    <a:pos x="158" y="61"/>
                  </a:cxn>
                  <a:cxn ang="0">
                    <a:pos x="149" y="65"/>
                  </a:cxn>
                  <a:cxn ang="0">
                    <a:pos x="142" y="69"/>
                  </a:cxn>
                  <a:cxn ang="0">
                    <a:pos x="133" y="75"/>
                  </a:cxn>
                  <a:cxn ang="0">
                    <a:pos x="126" y="79"/>
                  </a:cxn>
                  <a:cxn ang="0">
                    <a:pos x="119" y="84"/>
                  </a:cxn>
                  <a:cxn ang="0">
                    <a:pos x="111" y="88"/>
                  </a:cxn>
                  <a:cxn ang="0">
                    <a:pos x="100" y="95"/>
                  </a:cxn>
                  <a:cxn ang="0">
                    <a:pos x="87" y="106"/>
                  </a:cxn>
                  <a:cxn ang="0">
                    <a:pos x="77" y="114"/>
                  </a:cxn>
                  <a:cxn ang="0">
                    <a:pos x="66" y="123"/>
                  </a:cxn>
                  <a:cxn ang="0">
                    <a:pos x="58" y="132"/>
                  </a:cxn>
                  <a:cxn ang="0">
                    <a:pos x="49" y="137"/>
                  </a:cxn>
                  <a:cxn ang="0">
                    <a:pos x="42" y="145"/>
                  </a:cxn>
                  <a:cxn ang="0">
                    <a:pos x="30" y="155"/>
                  </a:cxn>
                  <a:cxn ang="0">
                    <a:pos x="20" y="167"/>
                  </a:cxn>
                  <a:cxn ang="0">
                    <a:pos x="11" y="175"/>
                  </a:cxn>
                  <a:cxn ang="0">
                    <a:pos x="6" y="183"/>
                  </a:cxn>
                  <a:cxn ang="0">
                    <a:pos x="0" y="188"/>
                  </a:cxn>
                  <a:cxn ang="0">
                    <a:pos x="136" y="107"/>
                  </a:cxn>
                  <a:cxn ang="0">
                    <a:pos x="287" y="0"/>
                  </a:cxn>
                </a:cxnLst>
                <a:rect l="0" t="0" r="r" b="b"/>
                <a:pathLst>
                  <a:path w="287" h="190">
                    <a:moveTo>
                      <a:pt x="287" y="0"/>
                    </a:moveTo>
                    <a:lnTo>
                      <a:pt x="283" y="0"/>
                    </a:lnTo>
                    <a:lnTo>
                      <a:pt x="278" y="1"/>
                    </a:lnTo>
                    <a:lnTo>
                      <a:pt x="274" y="2"/>
                    </a:lnTo>
                    <a:lnTo>
                      <a:pt x="270" y="4"/>
                    </a:lnTo>
                    <a:lnTo>
                      <a:pt x="264" y="7"/>
                    </a:lnTo>
                    <a:lnTo>
                      <a:pt x="258" y="8"/>
                    </a:lnTo>
                    <a:lnTo>
                      <a:pt x="252" y="11"/>
                    </a:lnTo>
                    <a:lnTo>
                      <a:pt x="247" y="14"/>
                    </a:lnTo>
                    <a:lnTo>
                      <a:pt x="242" y="15"/>
                    </a:lnTo>
                    <a:lnTo>
                      <a:pt x="239" y="17"/>
                    </a:lnTo>
                    <a:lnTo>
                      <a:pt x="235" y="18"/>
                    </a:lnTo>
                    <a:lnTo>
                      <a:pt x="232" y="20"/>
                    </a:lnTo>
                    <a:lnTo>
                      <a:pt x="228" y="21"/>
                    </a:lnTo>
                    <a:lnTo>
                      <a:pt x="225" y="24"/>
                    </a:lnTo>
                    <a:lnTo>
                      <a:pt x="220" y="26"/>
                    </a:lnTo>
                    <a:lnTo>
                      <a:pt x="217" y="27"/>
                    </a:lnTo>
                    <a:lnTo>
                      <a:pt x="213" y="30"/>
                    </a:lnTo>
                    <a:lnTo>
                      <a:pt x="210" y="31"/>
                    </a:lnTo>
                    <a:lnTo>
                      <a:pt x="206" y="33"/>
                    </a:lnTo>
                    <a:lnTo>
                      <a:pt x="202" y="36"/>
                    </a:lnTo>
                    <a:lnTo>
                      <a:pt x="197" y="37"/>
                    </a:lnTo>
                    <a:lnTo>
                      <a:pt x="194" y="40"/>
                    </a:lnTo>
                    <a:lnTo>
                      <a:pt x="190" y="42"/>
                    </a:lnTo>
                    <a:lnTo>
                      <a:pt x="186" y="45"/>
                    </a:lnTo>
                    <a:lnTo>
                      <a:pt x="181" y="46"/>
                    </a:lnTo>
                    <a:lnTo>
                      <a:pt x="178" y="49"/>
                    </a:lnTo>
                    <a:lnTo>
                      <a:pt x="174" y="50"/>
                    </a:lnTo>
                    <a:lnTo>
                      <a:pt x="170" y="53"/>
                    </a:lnTo>
                    <a:lnTo>
                      <a:pt x="165" y="55"/>
                    </a:lnTo>
                    <a:lnTo>
                      <a:pt x="161" y="58"/>
                    </a:lnTo>
                    <a:lnTo>
                      <a:pt x="158" y="61"/>
                    </a:lnTo>
                    <a:lnTo>
                      <a:pt x="154" y="63"/>
                    </a:lnTo>
                    <a:lnTo>
                      <a:pt x="149" y="65"/>
                    </a:lnTo>
                    <a:lnTo>
                      <a:pt x="145" y="68"/>
                    </a:lnTo>
                    <a:lnTo>
                      <a:pt x="142" y="69"/>
                    </a:lnTo>
                    <a:lnTo>
                      <a:pt x="138" y="72"/>
                    </a:lnTo>
                    <a:lnTo>
                      <a:pt x="133" y="75"/>
                    </a:lnTo>
                    <a:lnTo>
                      <a:pt x="129" y="76"/>
                    </a:lnTo>
                    <a:lnTo>
                      <a:pt x="126" y="79"/>
                    </a:lnTo>
                    <a:lnTo>
                      <a:pt x="123" y="82"/>
                    </a:lnTo>
                    <a:lnTo>
                      <a:pt x="119" y="84"/>
                    </a:lnTo>
                    <a:lnTo>
                      <a:pt x="114" y="87"/>
                    </a:lnTo>
                    <a:lnTo>
                      <a:pt x="111" y="88"/>
                    </a:lnTo>
                    <a:lnTo>
                      <a:pt x="107" y="91"/>
                    </a:lnTo>
                    <a:lnTo>
                      <a:pt x="100" y="95"/>
                    </a:lnTo>
                    <a:lnTo>
                      <a:pt x="94" y="101"/>
                    </a:lnTo>
                    <a:lnTo>
                      <a:pt x="87" y="106"/>
                    </a:lnTo>
                    <a:lnTo>
                      <a:pt x="81" y="110"/>
                    </a:lnTo>
                    <a:lnTo>
                      <a:pt x="77" y="114"/>
                    </a:lnTo>
                    <a:lnTo>
                      <a:pt x="72" y="120"/>
                    </a:lnTo>
                    <a:lnTo>
                      <a:pt x="66" y="123"/>
                    </a:lnTo>
                    <a:lnTo>
                      <a:pt x="62" y="127"/>
                    </a:lnTo>
                    <a:lnTo>
                      <a:pt x="58" y="132"/>
                    </a:lnTo>
                    <a:lnTo>
                      <a:pt x="53" y="135"/>
                    </a:lnTo>
                    <a:lnTo>
                      <a:pt x="49" y="137"/>
                    </a:lnTo>
                    <a:lnTo>
                      <a:pt x="45" y="142"/>
                    </a:lnTo>
                    <a:lnTo>
                      <a:pt x="42" y="145"/>
                    </a:lnTo>
                    <a:lnTo>
                      <a:pt x="37" y="149"/>
                    </a:lnTo>
                    <a:lnTo>
                      <a:pt x="30" y="155"/>
                    </a:lnTo>
                    <a:lnTo>
                      <a:pt x="26" y="161"/>
                    </a:lnTo>
                    <a:lnTo>
                      <a:pt x="20" y="167"/>
                    </a:lnTo>
                    <a:lnTo>
                      <a:pt x="16" y="171"/>
                    </a:lnTo>
                    <a:lnTo>
                      <a:pt x="11" y="175"/>
                    </a:lnTo>
                    <a:lnTo>
                      <a:pt x="8" y="180"/>
                    </a:lnTo>
                    <a:lnTo>
                      <a:pt x="6" y="183"/>
                    </a:lnTo>
                    <a:lnTo>
                      <a:pt x="4" y="185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136" y="107"/>
                    </a:lnTo>
                    <a:lnTo>
                      <a:pt x="278" y="42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3" name="Freeform 193"/>
              <p:cNvSpPr>
                <a:spLocks/>
              </p:cNvSpPr>
              <p:nvPr/>
            </p:nvSpPr>
            <p:spPr bwMode="auto">
              <a:xfrm>
                <a:off x="803" y="1858"/>
                <a:ext cx="69" cy="187"/>
              </a:xfrm>
              <a:custGeom>
                <a:avLst/>
                <a:gdLst/>
                <a:ahLst/>
                <a:cxnLst>
                  <a:cxn ang="0">
                    <a:pos x="77" y="15"/>
                  </a:cxn>
                  <a:cxn ang="0">
                    <a:pos x="66" y="35"/>
                  </a:cxn>
                  <a:cxn ang="0">
                    <a:pos x="59" y="55"/>
                  </a:cxn>
                  <a:cxn ang="0">
                    <a:pos x="49" y="76"/>
                  </a:cxn>
                  <a:cxn ang="0">
                    <a:pos x="40" y="102"/>
                  </a:cxn>
                  <a:cxn ang="0">
                    <a:pos x="30" y="128"/>
                  </a:cxn>
                  <a:cxn ang="0">
                    <a:pos x="21" y="156"/>
                  </a:cxn>
                  <a:cxn ang="0">
                    <a:pos x="14" y="185"/>
                  </a:cxn>
                  <a:cxn ang="0">
                    <a:pos x="7" y="212"/>
                  </a:cxn>
                  <a:cxn ang="0">
                    <a:pos x="3" y="241"/>
                  </a:cxn>
                  <a:cxn ang="0">
                    <a:pos x="1" y="270"/>
                  </a:cxn>
                  <a:cxn ang="0">
                    <a:pos x="0" y="296"/>
                  </a:cxn>
                  <a:cxn ang="0">
                    <a:pos x="3" y="324"/>
                  </a:cxn>
                  <a:cxn ang="0">
                    <a:pos x="6" y="353"/>
                  </a:cxn>
                  <a:cxn ang="0">
                    <a:pos x="11" y="381"/>
                  </a:cxn>
                  <a:cxn ang="0">
                    <a:pos x="17" y="407"/>
                  </a:cxn>
                  <a:cxn ang="0">
                    <a:pos x="24" y="433"/>
                  </a:cxn>
                  <a:cxn ang="0">
                    <a:pos x="30" y="456"/>
                  </a:cxn>
                  <a:cxn ang="0">
                    <a:pos x="37" y="478"/>
                  </a:cxn>
                  <a:cxn ang="0">
                    <a:pos x="46" y="500"/>
                  </a:cxn>
                  <a:cxn ang="0">
                    <a:pos x="55" y="524"/>
                  </a:cxn>
                  <a:cxn ang="0">
                    <a:pos x="93" y="559"/>
                  </a:cxn>
                  <a:cxn ang="0">
                    <a:pos x="94" y="532"/>
                  </a:cxn>
                  <a:cxn ang="0">
                    <a:pos x="97" y="510"/>
                  </a:cxn>
                  <a:cxn ang="0">
                    <a:pos x="101" y="488"/>
                  </a:cxn>
                  <a:cxn ang="0">
                    <a:pos x="109" y="469"/>
                  </a:cxn>
                  <a:cxn ang="0">
                    <a:pos x="119" y="452"/>
                  </a:cxn>
                  <a:cxn ang="0">
                    <a:pos x="135" y="426"/>
                  </a:cxn>
                  <a:cxn ang="0">
                    <a:pos x="149" y="407"/>
                  </a:cxn>
                  <a:cxn ang="0">
                    <a:pos x="206" y="366"/>
                  </a:cxn>
                  <a:cxn ang="0">
                    <a:pos x="187" y="368"/>
                  </a:cxn>
                  <a:cxn ang="0">
                    <a:pos x="154" y="372"/>
                  </a:cxn>
                  <a:cxn ang="0">
                    <a:pos x="126" y="382"/>
                  </a:cxn>
                  <a:cxn ang="0">
                    <a:pos x="104" y="401"/>
                  </a:cxn>
                  <a:cxn ang="0">
                    <a:pos x="87" y="427"/>
                  </a:cxn>
                  <a:cxn ang="0">
                    <a:pos x="80" y="443"/>
                  </a:cxn>
                  <a:cxn ang="0">
                    <a:pos x="74" y="430"/>
                  </a:cxn>
                  <a:cxn ang="0">
                    <a:pos x="66" y="402"/>
                  </a:cxn>
                  <a:cxn ang="0">
                    <a:pos x="61" y="382"/>
                  </a:cxn>
                  <a:cxn ang="0">
                    <a:pos x="56" y="363"/>
                  </a:cxn>
                  <a:cxn ang="0">
                    <a:pos x="52" y="344"/>
                  </a:cxn>
                  <a:cxn ang="0">
                    <a:pos x="48" y="325"/>
                  </a:cxn>
                  <a:cxn ang="0">
                    <a:pos x="42" y="299"/>
                  </a:cxn>
                  <a:cxn ang="0">
                    <a:pos x="40" y="276"/>
                  </a:cxn>
                  <a:cxn ang="0">
                    <a:pos x="40" y="257"/>
                  </a:cxn>
                  <a:cxn ang="0">
                    <a:pos x="45" y="231"/>
                  </a:cxn>
                  <a:cxn ang="0">
                    <a:pos x="51" y="201"/>
                  </a:cxn>
                  <a:cxn ang="0">
                    <a:pos x="58" y="167"/>
                  </a:cxn>
                  <a:cxn ang="0">
                    <a:pos x="65" y="137"/>
                  </a:cxn>
                  <a:cxn ang="0">
                    <a:pos x="71" y="109"/>
                  </a:cxn>
                  <a:cxn ang="0">
                    <a:pos x="80" y="90"/>
                  </a:cxn>
                  <a:cxn ang="0">
                    <a:pos x="84" y="67"/>
                  </a:cxn>
                  <a:cxn ang="0">
                    <a:pos x="85" y="48"/>
                  </a:cxn>
                  <a:cxn ang="0">
                    <a:pos x="85" y="26"/>
                  </a:cxn>
                  <a:cxn ang="0">
                    <a:pos x="84" y="3"/>
                  </a:cxn>
                </a:cxnLst>
                <a:rect l="0" t="0" r="r" b="b"/>
                <a:pathLst>
                  <a:path w="207" h="562">
                    <a:moveTo>
                      <a:pt x="84" y="0"/>
                    </a:moveTo>
                    <a:lnTo>
                      <a:pt x="82" y="2"/>
                    </a:lnTo>
                    <a:lnTo>
                      <a:pt x="80" y="7"/>
                    </a:lnTo>
                    <a:lnTo>
                      <a:pt x="78" y="10"/>
                    </a:lnTo>
                    <a:lnTo>
                      <a:pt x="77" y="15"/>
                    </a:lnTo>
                    <a:lnTo>
                      <a:pt x="74" y="19"/>
                    </a:lnTo>
                    <a:lnTo>
                      <a:pt x="71" y="26"/>
                    </a:lnTo>
                    <a:lnTo>
                      <a:pt x="69" y="29"/>
                    </a:lnTo>
                    <a:lnTo>
                      <a:pt x="68" y="32"/>
                    </a:lnTo>
                    <a:lnTo>
                      <a:pt x="66" y="35"/>
                    </a:lnTo>
                    <a:lnTo>
                      <a:pt x="65" y="39"/>
                    </a:lnTo>
                    <a:lnTo>
                      <a:pt x="64" y="42"/>
                    </a:lnTo>
                    <a:lnTo>
                      <a:pt x="62" y="47"/>
                    </a:lnTo>
                    <a:lnTo>
                      <a:pt x="59" y="50"/>
                    </a:lnTo>
                    <a:lnTo>
                      <a:pt x="59" y="55"/>
                    </a:lnTo>
                    <a:lnTo>
                      <a:pt x="56" y="58"/>
                    </a:lnTo>
                    <a:lnTo>
                      <a:pt x="55" y="63"/>
                    </a:lnTo>
                    <a:lnTo>
                      <a:pt x="52" y="67"/>
                    </a:lnTo>
                    <a:lnTo>
                      <a:pt x="52" y="73"/>
                    </a:lnTo>
                    <a:lnTo>
                      <a:pt x="49" y="76"/>
                    </a:lnTo>
                    <a:lnTo>
                      <a:pt x="48" y="81"/>
                    </a:lnTo>
                    <a:lnTo>
                      <a:pt x="46" y="86"/>
                    </a:lnTo>
                    <a:lnTo>
                      <a:pt x="45" y="92"/>
                    </a:lnTo>
                    <a:lnTo>
                      <a:pt x="42" y="96"/>
                    </a:lnTo>
                    <a:lnTo>
                      <a:pt x="40" y="102"/>
                    </a:lnTo>
                    <a:lnTo>
                      <a:pt x="39" y="106"/>
                    </a:lnTo>
                    <a:lnTo>
                      <a:pt x="36" y="112"/>
                    </a:lnTo>
                    <a:lnTo>
                      <a:pt x="35" y="118"/>
                    </a:lnTo>
                    <a:lnTo>
                      <a:pt x="33" y="122"/>
                    </a:lnTo>
                    <a:lnTo>
                      <a:pt x="30" y="128"/>
                    </a:lnTo>
                    <a:lnTo>
                      <a:pt x="29" y="134"/>
                    </a:lnTo>
                    <a:lnTo>
                      <a:pt x="27" y="138"/>
                    </a:lnTo>
                    <a:lnTo>
                      <a:pt x="24" y="144"/>
                    </a:lnTo>
                    <a:lnTo>
                      <a:pt x="23" y="150"/>
                    </a:lnTo>
                    <a:lnTo>
                      <a:pt x="21" y="156"/>
                    </a:lnTo>
                    <a:lnTo>
                      <a:pt x="20" y="161"/>
                    </a:lnTo>
                    <a:lnTo>
                      <a:pt x="19" y="167"/>
                    </a:lnTo>
                    <a:lnTo>
                      <a:pt x="17" y="173"/>
                    </a:lnTo>
                    <a:lnTo>
                      <a:pt x="16" y="179"/>
                    </a:lnTo>
                    <a:lnTo>
                      <a:pt x="14" y="185"/>
                    </a:lnTo>
                    <a:lnTo>
                      <a:pt x="13" y="190"/>
                    </a:lnTo>
                    <a:lnTo>
                      <a:pt x="11" y="196"/>
                    </a:lnTo>
                    <a:lnTo>
                      <a:pt x="10" y="202"/>
                    </a:lnTo>
                    <a:lnTo>
                      <a:pt x="8" y="206"/>
                    </a:lnTo>
                    <a:lnTo>
                      <a:pt x="7" y="212"/>
                    </a:lnTo>
                    <a:lnTo>
                      <a:pt x="6" y="218"/>
                    </a:lnTo>
                    <a:lnTo>
                      <a:pt x="6" y="225"/>
                    </a:lnTo>
                    <a:lnTo>
                      <a:pt x="4" y="230"/>
                    </a:lnTo>
                    <a:lnTo>
                      <a:pt x="3" y="235"/>
                    </a:lnTo>
                    <a:lnTo>
                      <a:pt x="3" y="241"/>
                    </a:lnTo>
                    <a:lnTo>
                      <a:pt x="3" y="247"/>
                    </a:lnTo>
                    <a:lnTo>
                      <a:pt x="1" y="253"/>
                    </a:lnTo>
                    <a:lnTo>
                      <a:pt x="1" y="259"/>
                    </a:lnTo>
                    <a:lnTo>
                      <a:pt x="1" y="264"/>
                    </a:lnTo>
                    <a:lnTo>
                      <a:pt x="1" y="270"/>
                    </a:lnTo>
                    <a:lnTo>
                      <a:pt x="1" y="275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0" y="291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1" y="307"/>
                    </a:lnTo>
                    <a:lnTo>
                      <a:pt x="1" y="312"/>
                    </a:lnTo>
                    <a:lnTo>
                      <a:pt x="1" y="318"/>
                    </a:lnTo>
                    <a:lnTo>
                      <a:pt x="3" y="324"/>
                    </a:lnTo>
                    <a:lnTo>
                      <a:pt x="3" y="330"/>
                    </a:lnTo>
                    <a:lnTo>
                      <a:pt x="3" y="336"/>
                    </a:lnTo>
                    <a:lnTo>
                      <a:pt x="4" y="341"/>
                    </a:lnTo>
                    <a:lnTo>
                      <a:pt x="6" y="347"/>
                    </a:lnTo>
                    <a:lnTo>
                      <a:pt x="6" y="353"/>
                    </a:lnTo>
                    <a:lnTo>
                      <a:pt x="7" y="359"/>
                    </a:lnTo>
                    <a:lnTo>
                      <a:pt x="8" y="363"/>
                    </a:lnTo>
                    <a:lnTo>
                      <a:pt x="8" y="369"/>
                    </a:lnTo>
                    <a:lnTo>
                      <a:pt x="10" y="375"/>
                    </a:lnTo>
                    <a:lnTo>
                      <a:pt x="11" y="381"/>
                    </a:lnTo>
                    <a:lnTo>
                      <a:pt x="11" y="385"/>
                    </a:lnTo>
                    <a:lnTo>
                      <a:pt x="13" y="391"/>
                    </a:lnTo>
                    <a:lnTo>
                      <a:pt x="14" y="395"/>
                    </a:lnTo>
                    <a:lnTo>
                      <a:pt x="16" y="401"/>
                    </a:lnTo>
                    <a:lnTo>
                      <a:pt x="17" y="407"/>
                    </a:lnTo>
                    <a:lnTo>
                      <a:pt x="19" y="413"/>
                    </a:lnTo>
                    <a:lnTo>
                      <a:pt x="20" y="417"/>
                    </a:lnTo>
                    <a:lnTo>
                      <a:pt x="21" y="423"/>
                    </a:lnTo>
                    <a:lnTo>
                      <a:pt x="23" y="427"/>
                    </a:lnTo>
                    <a:lnTo>
                      <a:pt x="24" y="433"/>
                    </a:lnTo>
                    <a:lnTo>
                      <a:pt x="26" y="439"/>
                    </a:lnTo>
                    <a:lnTo>
                      <a:pt x="27" y="443"/>
                    </a:lnTo>
                    <a:lnTo>
                      <a:pt x="27" y="448"/>
                    </a:lnTo>
                    <a:lnTo>
                      <a:pt x="29" y="452"/>
                    </a:lnTo>
                    <a:lnTo>
                      <a:pt x="30" y="456"/>
                    </a:lnTo>
                    <a:lnTo>
                      <a:pt x="33" y="461"/>
                    </a:lnTo>
                    <a:lnTo>
                      <a:pt x="33" y="465"/>
                    </a:lnTo>
                    <a:lnTo>
                      <a:pt x="35" y="469"/>
                    </a:lnTo>
                    <a:lnTo>
                      <a:pt x="36" y="474"/>
                    </a:lnTo>
                    <a:lnTo>
                      <a:pt x="37" y="478"/>
                    </a:lnTo>
                    <a:lnTo>
                      <a:pt x="39" y="481"/>
                    </a:lnTo>
                    <a:lnTo>
                      <a:pt x="40" y="485"/>
                    </a:lnTo>
                    <a:lnTo>
                      <a:pt x="40" y="488"/>
                    </a:lnTo>
                    <a:lnTo>
                      <a:pt x="43" y="493"/>
                    </a:lnTo>
                    <a:lnTo>
                      <a:pt x="46" y="500"/>
                    </a:lnTo>
                    <a:lnTo>
                      <a:pt x="48" y="506"/>
                    </a:lnTo>
                    <a:lnTo>
                      <a:pt x="49" y="511"/>
                    </a:lnTo>
                    <a:lnTo>
                      <a:pt x="52" y="516"/>
                    </a:lnTo>
                    <a:lnTo>
                      <a:pt x="53" y="520"/>
                    </a:lnTo>
                    <a:lnTo>
                      <a:pt x="55" y="524"/>
                    </a:lnTo>
                    <a:lnTo>
                      <a:pt x="58" y="529"/>
                    </a:lnTo>
                    <a:lnTo>
                      <a:pt x="59" y="532"/>
                    </a:lnTo>
                    <a:lnTo>
                      <a:pt x="93" y="562"/>
                    </a:lnTo>
                    <a:lnTo>
                      <a:pt x="93" y="561"/>
                    </a:lnTo>
                    <a:lnTo>
                      <a:pt x="93" y="559"/>
                    </a:lnTo>
                    <a:lnTo>
                      <a:pt x="93" y="555"/>
                    </a:lnTo>
                    <a:lnTo>
                      <a:pt x="93" y="552"/>
                    </a:lnTo>
                    <a:lnTo>
                      <a:pt x="93" y="545"/>
                    </a:lnTo>
                    <a:lnTo>
                      <a:pt x="93" y="539"/>
                    </a:lnTo>
                    <a:lnTo>
                      <a:pt x="94" y="532"/>
                    </a:lnTo>
                    <a:lnTo>
                      <a:pt x="96" y="526"/>
                    </a:lnTo>
                    <a:lnTo>
                      <a:pt x="96" y="522"/>
                    </a:lnTo>
                    <a:lnTo>
                      <a:pt x="96" y="517"/>
                    </a:lnTo>
                    <a:lnTo>
                      <a:pt x="96" y="513"/>
                    </a:lnTo>
                    <a:lnTo>
                      <a:pt x="97" y="510"/>
                    </a:lnTo>
                    <a:lnTo>
                      <a:pt x="97" y="506"/>
                    </a:lnTo>
                    <a:lnTo>
                      <a:pt x="98" y="501"/>
                    </a:lnTo>
                    <a:lnTo>
                      <a:pt x="100" y="497"/>
                    </a:lnTo>
                    <a:lnTo>
                      <a:pt x="101" y="494"/>
                    </a:lnTo>
                    <a:lnTo>
                      <a:pt x="101" y="488"/>
                    </a:lnTo>
                    <a:lnTo>
                      <a:pt x="103" y="485"/>
                    </a:lnTo>
                    <a:lnTo>
                      <a:pt x="104" y="481"/>
                    </a:lnTo>
                    <a:lnTo>
                      <a:pt x="106" y="477"/>
                    </a:lnTo>
                    <a:lnTo>
                      <a:pt x="107" y="474"/>
                    </a:lnTo>
                    <a:lnTo>
                      <a:pt x="109" y="469"/>
                    </a:lnTo>
                    <a:lnTo>
                      <a:pt x="111" y="466"/>
                    </a:lnTo>
                    <a:lnTo>
                      <a:pt x="113" y="463"/>
                    </a:lnTo>
                    <a:lnTo>
                      <a:pt x="114" y="459"/>
                    </a:lnTo>
                    <a:lnTo>
                      <a:pt x="116" y="456"/>
                    </a:lnTo>
                    <a:lnTo>
                      <a:pt x="119" y="452"/>
                    </a:lnTo>
                    <a:lnTo>
                      <a:pt x="120" y="449"/>
                    </a:lnTo>
                    <a:lnTo>
                      <a:pt x="125" y="443"/>
                    </a:lnTo>
                    <a:lnTo>
                      <a:pt x="127" y="437"/>
                    </a:lnTo>
                    <a:lnTo>
                      <a:pt x="132" y="432"/>
                    </a:lnTo>
                    <a:lnTo>
                      <a:pt x="135" y="426"/>
                    </a:lnTo>
                    <a:lnTo>
                      <a:pt x="139" y="421"/>
                    </a:lnTo>
                    <a:lnTo>
                      <a:pt x="142" y="417"/>
                    </a:lnTo>
                    <a:lnTo>
                      <a:pt x="145" y="413"/>
                    </a:lnTo>
                    <a:lnTo>
                      <a:pt x="146" y="410"/>
                    </a:lnTo>
                    <a:lnTo>
                      <a:pt x="149" y="407"/>
                    </a:lnTo>
                    <a:lnTo>
                      <a:pt x="151" y="404"/>
                    </a:lnTo>
                    <a:lnTo>
                      <a:pt x="154" y="401"/>
                    </a:lnTo>
                    <a:lnTo>
                      <a:pt x="155" y="401"/>
                    </a:lnTo>
                    <a:lnTo>
                      <a:pt x="207" y="366"/>
                    </a:lnTo>
                    <a:lnTo>
                      <a:pt x="206" y="366"/>
                    </a:lnTo>
                    <a:lnTo>
                      <a:pt x="204" y="366"/>
                    </a:lnTo>
                    <a:lnTo>
                      <a:pt x="201" y="366"/>
                    </a:lnTo>
                    <a:lnTo>
                      <a:pt x="197" y="366"/>
                    </a:lnTo>
                    <a:lnTo>
                      <a:pt x="193" y="366"/>
                    </a:lnTo>
                    <a:lnTo>
                      <a:pt x="187" y="368"/>
                    </a:lnTo>
                    <a:lnTo>
                      <a:pt x="181" y="368"/>
                    </a:lnTo>
                    <a:lnTo>
                      <a:pt x="175" y="369"/>
                    </a:lnTo>
                    <a:lnTo>
                      <a:pt x="168" y="369"/>
                    </a:lnTo>
                    <a:lnTo>
                      <a:pt x="161" y="371"/>
                    </a:lnTo>
                    <a:lnTo>
                      <a:pt x="154" y="372"/>
                    </a:lnTo>
                    <a:lnTo>
                      <a:pt x="148" y="373"/>
                    </a:lnTo>
                    <a:lnTo>
                      <a:pt x="141" y="375"/>
                    </a:lnTo>
                    <a:lnTo>
                      <a:pt x="135" y="378"/>
                    </a:lnTo>
                    <a:lnTo>
                      <a:pt x="130" y="379"/>
                    </a:lnTo>
                    <a:lnTo>
                      <a:pt x="126" y="382"/>
                    </a:lnTo>
                    <a:lnTo>
                      <a:pt x="122" y="384"/>
                    </a:lnTo>
                    <a:lnTo>
                      <a:pt x="117" y="388"/>
                    </a:lnTo>
                    <a:lnTo>
                      <a:pt x="113" y="391"/>
                    </a:lnTo>
                    <a:lnTo>
                      <a:pt x="109" y="397"/>
                    </a:lnTo>
                    <a:lnTo>
                      <a:pt x="104" y="401"/>
                    </a:lnTo>
                    <a:lnTo>
                      <a:pt x="101" y="407"/>
                    </a:lnTo>
                    <a:lnTo>
                      <a:pt x="97" y="413"/>
                    </a:lnTo>
                    <a:lnTo>
                      <a:pt x="94" y="418"/>
                    </a:lnTo>
                    <a:lnTo>
                      <a:pt x="90" y="423"/>
                    </a:lnTo>
                    <a:lnTo>
                      <a:pt x="87" y="427"/>
                    </a:lnTo>
                    <a:lnTo>
                      <a:pt x="85" y="432"/>
                    </a:lnTo>
                    <a:lnTo>
                      <a:pt x="82" y="436"/>
                    </a:lnTo>
                    <a:lnTo>
                      <a:pt x="81" y="439"/>
                    </a:lnTo>
                    <a:lnTo>
                      <a:pt x="80" y="442"/>
                    </a:lnTo>
                    <a:lnTo>
                      <a:pt x="80" y="443"/>
                    </a:lnTo>
                    <a:lnTo>
                      <a:pt x="80" y="445"/>
                    </a:lnTo>
                    <a:lnTo>
                      <a:pt x="78" y="443"/>
                    </a:lnTo>
                    <a:lnTo>
                      <a:pt x="77" y="439"/>
                    </a:lnTo>
                    <a:lnTo>
                      <a:pt x="75" y="434"/>
                    </a:lnTo>
                    <a:lnTo>
                      <a:pt x="74" y="430"/>
                    </a:lnTo>
                    <a:lnTo>
                      <a:pt x="72" y="426"/>
                    </a:lnTo>
                    <a:lnTo>
                      <a:pt x="72" y="421"/>
                    </a:lnTo>
                    <a:lnTo>
                      <a:pt x="71" y="416"/>
                    </a:lnTo>
                    <a:lnTo>
                      <a:pt x="68" y="410"/>
                    </a:lnTo>
                    <a:lnTo>
                      <a:pt x="66" y="402"/>
                    </a:lnTo>
                    <a:lnTo>
                      <a:pt x="65" y="397"/>
                    </a:lnTo>
                    <a:lnTo>
                      <a:pt x="64" y="392"/>
                    </a:lnTo>
                    <a:lnTo>
                      <a:pt x="64" y="389"/>
                    </a:lnTo>
                    <a:lnTo>
                      <a:pt x="62" y="385"/>
                    </a:lnTo>
                    <a:lnTo>
                      <a:pt x="61" y="382"/>
                    </a:lnTo>
                    <a:lnTo>
                      <a:pt x="59" y="378"/>
                    </a:lnTo>
                    <a:lnTo>
                      <a:pt x="59" y="375"/>
                    </a:lnTo>
                    <a:lnTo>
                      <a:pt x="59" y="371"/>
                    </a:lnTo>
                    <a:lnTo>
                      <a:pt x="58" y="368"/>
                    </a:lnTo>
                    <a:lnTo>
                      <a:pt x="56" y="363"/>
                    </a:lnTo>
                    <a:lnTo>
                      <a:pt x="56" y="359"/>
                    </a:lnTo>
                    <a:lnTo>
                      <a:pt x="55" y="356"/>
                    </a:lnTo>
                    <a:lnTo>
                      <a:pt x="53" y="352"/>
                    </a:lnTo>
                    <a:lnTo>
                      <a:pt x="52" y="347"/>
                    </a:lnTo>
                    <a:lnTo>
                      <a:pt x="52" y="344"/>
                    </a:lnTo>
                    <a:lnTo>
                      <a:pt x="51" y="340"/>
                    </a:lnTo>
                    <a:lnTo>
                      <a:pt x="51" y="337"/>
                    </a:lnTo>
                    <a:lnTo>
                      <a:pt x="49" y="333"/>
                    </a:lnTo>
                    <a:lnTo>
                      <a:pt x="48" y="328"/>
                    </a:lnTo>
                    <a:lnTo>
                      <a:pt x="48" y="325"/>
                    </a:lnTo>
                    <a:lnTo>
                      <a:pt x="46" y="321"/>
                    </a:lnTo>
                    <a:lnTo>
                      <a:pt x="46" y="314"/>
                    </a:lnTo>
                    <a:lnTo>
                      <a:pt x="45" y="307"/>
                    </a:lnTo>
                    <a:lnTo>
                      <a:pt x="43" y="304"/>
                    </a:lnTo>
                    <a:lnTo>
                      <a:pt x="42" y="299"/>
                    </a:lnTo>
                    <a:lnTo>
                      <a:pt x="42" y="296"/>
                    </a:lnTo>
                    <a:lnTo>
                      <a:pt x="42" y="294"/>
                    </a:lnTo>
                    <a:lnTo>
                      <a:pt x="40" y="288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0" y="272"/>
                    </a:lnTo>
                    <a:lnTo>
                      <a:pt x="40" y="267"/>
                    </a:lnTo>
                    <a:lnTo>
                      <a:pt x="40" y="264"/>
                    </a:lnTo>
                    <a:lnTo>
                      <a:pt x="40" y="260"/>
                    </a:lnTo>
                    <a:lnTo>
                      <a:pt x="40" y="257"/>
                    </a:lnTo>
                    <a:lnTo>
                      <a:pt x="42" y="251"/>
                    </a:lnTo>
                    <a:lnTo>
                      <a:pt x="43" y="247"/>
                    </a:lnTo>
                    <a:lnTo>
                      <a:pt x="43" y="243"/>
                    </a:lnTo>
                    <a:lnTo>
                      <a:pt x="45" y="237"/>
                    </a:lnTo>
                    <a:lnTo>
                      <a:pt x="45" y="231"/>
                    </a:lnTo>
                    <a:lnTo>
                      <a:pt x="46" y="225"/>
                    </a:lnTo>
                    <a:lnTo>
                      <a:pt x="48" y="219"/>
                    </a:lnTo>
                    <a:lnTo>
                      <a:pt x="49" y="214"/>
                    </a:lnTo>
                    <a:lnTo>
                      <a:pt x="49" y="206"/>
                    </a:lnTo>
                    <a:lnTo>
                      <a:pt x="51" y="201"/>
                    </a:lnTo>
                    <a:lnTo>
                      <a:pt x="52" y="193"/>
                    </a:lnTo>
                    <a:lnTo>
                      <a:pt x="53" y="188"/>
                    </a:lnTo>
                    <a:lnTo>
                      <a:pt x="55" y="180"/>
                    </a:lnTo>
                    <a:lnTo>
                      <a:pt x="56" y="174"/>
                    </a:lnTo>
                    <a:lnTo>
                      <a:pt x="58" y="167"/>
                    </a:lnTo>
                    <a:lnTo>
                      <a:pt x="59" y="161"/>
                    </a:lnTo>
                    <a:lnTo>
                      <a:pt x="59" y="156"/>
                    </a:lnTo>
                    <a:lnTo>
                      <a:pt x="62" y="148"/>
                    </a:lnTo>
                    <a:lnTo>
                      <a:pt x="64" y="142"/>
                    </a:lnTo>
                    <a:lnTo>
                      <a:pt x="65" y="137"/>
                    </a:lnTo>
                    <a:lnTo>
                      <a:pt x="65" y="131"/>
                    </a:lnTo>
                    <a:lnTo>
                      <a:pt x="68" y="125"/>
                    </a:lnTo>
                    <a:lnTo>
                      <a:pt x="69" y="119"/>
                    </a:lnTo>
                    <a:lnTo>
                      <a:pt x="71" y="115"/>
                    </a:lnTo>
                    <a:lnTo>
                      <a:pt x="71" y="109"/>
                    </a:lnTo>
                    <a:lnTo>
                      <a:pt x="74" y="105"/>
                    </a:lnTo>
                    <a:lnTo>
                      <a:pt x="75" y="100"/>
                    </a:lnTo>
                    <a:lnTo>
                      <a:pt x="77" y="96"/>
                    </a:lnTo>
                    <a:lnTo>
                      <a:pt x="78" y="93"/>
                    </a:lnTo>
                    <a:lnTo>
                      <a:pt x="80" y="90"/>
                    </a:lnTo>
                    <a:lnTo>
                      <a:pt x="81" y="84"/>
                    </a:lnTo>
                    <a:lnTo>
                      <a:pt x="82" y="77"/>
                    </a:lnTo>
                    <a:lnTo>
                      <a:pt x="82" y="74"/>
                    </a:lnTo>
                    <a:lnTo>
                      <a:pt x="84" y="70"/>
                    </a:lnTo>
                    <a:lnTo>
                      <a:pt x="84" y="67"/>
                    </a:lnTo>
                    <a:lnTo>
                      <a:pt x="85" y="63"/>
                    </a:lnTo>
                    <a:lnTo>
                      <a:pt x="85" y="60"/>
                    </a:lnTo>
                    <a:lnTo>
                      <a:pt x="85" y="55"/>
                    </a:lnTo>
                    <a:lnTo>
                      <a:pt x="85" y="51"/>
                    </a:lnTo>
                    <a:lnTo>
                      <a:pt x="85" y="48"/>
                    </a:lnTo>
                    <a:lnTo>
                      <a:pt x="85" y="44"/>
                    </a:lnTo>
                    <a:lnTo>
                      <a:pt x="85" y="41"/>
                    </a:lnTo>
                    <a:lnTo>
                      <a:pt x="85" y="36"/>
                    </a:lnTo>
                    <a:lnTo>
                      <a:pt x="87" y="34"/>
                    </a:lnTo>
                    <a:lnTo>
                      <a:pt x="85" y="26"/>
                    </a:lnTo>
                    <a:lnTo>
                      <a:pt x="85" y="20"/>
                    </a:lnTo>
                    <a:lnTo>
                      <a:pt x="84" y="15"/>
                    </a:lnTo>
                    <a:lnTo>
                      <a:pt x="84" y="10"/>
                    </a:lnTo>
                    <a:lnTo>
                      <a:pt x="84" y="6"/>
                    </a:lnTo>
                    <a:lnTo>
                      <a:pt x="84" y="3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4" name="Freeform 194"/>
              <p:cNvSpPr>
                <a:spLocks/>
              </p:cNvSpPr>
              <p:nvPr/>
            </p:nvSpPr>
            <p:spPr bwMode="auto">
              <a:xfrm>
                <a:off x="833" y="2001"/>
                <a:ext cx="286" cy="135"/>
              </a:xfrm>
              <a:custGeom>
                <a:avLst/>
                <a:gdLst/>
                <a:ahLst/>
                <a:cxnLst>
                  <a:cxn ang="0">
                    <a:pos x="30" y="169"/>
                  </a:cxn>
                  <a:cxn ang="0">
                    <a:pos x="53" y="192"/>
                  </a:cxn>
                  <a:cxn ang="0">
                    <a:pos x="85" y="217"/>
                  </a:cxn>
                  <a:cxn ang="0">
                    <a:pos x="120" y="234"/>
                  </a:cxn>
                  <a:cxn ang="0">
                    <a:pos x="142" y="241"/>
                  </a:cxn>
                  <a:cxn ang="0">
                    <a:pos x="165" y="244"/>
                  </a:cxn>
                  <a:cxn ang="0">
                    <a:pos x="186" y="244"/>
                  </a:cxn>
                  <a:cxn ang="0">
                    <a:pos x="223" y="246"/>
                  </a:cxn>
                  <a:cxn ang="0">
                    <a:pos x="258" y="244"/>
                  </a:cxn>
                  <a:cxn ang="0">
                    <a:pos x="283" y="241"/>
                  </a:cxn>
                  <a:cxn ang="0">
                    <a:pos x="303" y="240"/>
                  </a:cxn>
                  <a:cxn ang="0">
                    <a:pos x="296" y="251"/>
                  </a:cxn>
                  <a:cxn ang="0">
                    <a:pos x="271" y="279"/>
                  </a:cxn>
                  <a:cxn ang="0">
                    <a:pos x="251" y="302"/>
                  </a:cxn>
                  <a:cxn ang="0">
                    <a:pos x="228" y="314"/>
                  </a:cxn>
                  <a:cxn ang="0">
                    <a:pos x="203" y="315"/>
                  </a:cxn>
                  <a:cxn ang="0">
                    <a:pos x="171" y="302"/>
                  </a:cxn>
                  <a:cxn ang="0">
                    <a:pos x="172" y="312"/>
                  </a:cxn>
                  <a:cxn ang="0">
                    <a:pos x="183" y="334"/>
                  </a:cxn>
                  <a:cxn ang="0">
                    <a:pos x="199" y="359"/>
                  </a:cxn>
                  <a:cxn ang="0">
                    <a:pos x="225" y="385"/>
                  </a:cxn>
                  <a:cxn ang="0">
                    <a:pos x="248" y="395"/>
                  </a:cxn>
                  <a:cxn ang="0">
                    <a:pos x="283" y="400"/>
                  </a:cxn>
                  <a:cxn ang="0">
                    <a:pos x="322" y="401"/>
                  </a:cxn>
                  <a:cxn ang="0">
                    <a:pos x="360" y="402"/>
                  </a:cxn>
                  <a:cxn ang="0">
                    <a:pos x="389" y="404"/>
                  </a:cxn>
                  <a:cxn ang="0">
                    <a:pos x="422" y="353"/>
                  </a:cxn>
                  <a:cxn ang="0">
                    <a:pos x="434" y="331"/>
                  </a:cxn>
                  <a:cxn ang="0">
                    <a:pos x="454" y="298"/>
                  </a:cxn>
                  <a:cxn ang="0">
                    <a:pos x="482" y="278"/>
                  </a:cxn>
                  <a:cxn ang="0">
                    <a:pos x="505" y="267"/>
                  </a:cxn>
                  <a:cxn ang="0">
                    <a:pos x="499" y="248"/>
                  </a:cxn>
                  <a:cxn ang="0">
                    <a:pos x="498" y="217"/>
                  </a:cxn>
                  <a:cxn ang="0">
                    <a:pos x="521" y="198"/>
                  </a:cxn>
                  <a:cxn ang="0">
                    <a:pos x="551" y="196"/>
                  </a:cxn>
                  <a:cxn ang="0">
                    <a:pos x="810" y="185"/>
                  </a:cxn>
                  <a:cxn ang="0">
                    <a:pos x="564" y="124"/>
                  </a:cxn>
                  <a:cxn ang="0">
                    <a:pos x="541" y="128"/>
                  </a:cxn>
                  <a:cxn ang="0">
                    <a:pos x="517" y="128"/>
                  </a:cxn>
                  <a:cxn ang="0">
                    <a:pos x="495" y="113"/>
                  </a:cxn>
                  <a:cxn ang="0">
                    <a:pos x="528" y="0"/>
                  </a:cxn>
                  <a:cxn ang="0">
                    <a:pos x="505" y="19"/>
                  </a:cxn>
                  <a:cxn ang="0">
                    <a:pos x="480" y="52"/>
                  </a:cxn>
                  <a:cxn ang="0">
                    <a:pos x="473" y="81"/>
                  </a:cxn>
                  <a:cxn ang="0">
                    <a:pos x="473" y="108"/>
                  </a:cxn>
                  <a:cxn ang="0">
                    <a:pos x="476" y="137"/>
                  </a:cxn>
                  <a:cxn ang="0">
                    <a:pos x="386" y="206"/>
                  </a:cxn>
                  <a:cxn ang="0">
                    <a:pos x="361" y="208"/>
                  </a:cxn>
                  <a:cxn ang="0">
                    <a:pos x="329" y="205"/>
                  </a:cxn>
                  <a:cxn ang="0">
                    <a:pos x="297" y="192"/>
                  </a:cxn>
                  <a:cxn ang="0">
                    <a:pos x="265" y="182"/>
                  </a:cxn>
                  <a:cxn ang="0">
                    <a:pos x="239" y="174"/>
                  </a:cxn>
                  <a:cxn ang="0">
                    <a:pos x="254" y="206"/>
                  </a:cxn>
                  <a:cxn ang="0">
                    <a:pos x="229" y="208"/>
                  </a:cxn>
                  <a:cxn ang="0">
                    <a:pos x="199" y="203"/>
                  </a:cxn>
                  <a:cxn ang="0">
                    <a:pos x="171" y="196"/>
                  </a:cxn>
                  <a:cxn ang="0">
                    <a:pos x="149" y="183"/>
                  </a:cxn>
                  <a:cxn ang="0">
                    <a:pos x="129" y="158"/>
                  </a:cxn>
                  <a:cxn ang="0">
                    <a:pos x="109" y="128"/>
                  </a:cxn>
                  <a:cxn ang="0">
                    <a:pos x="90" y="97"/>
                  </a:cxn>
                  <a:cxn ang="0">
                    <a:pos x="74" y="70"/>
                  </a:cxn>
                  <a:cxn ang="0">
                    <a:pos x="0" y="124"/>
                  </a:cxn>
                </a:cxnLst>
                <a:rect l="0" t="0" r="r" b="b"/>
                <a:pathLst>
                  <a:path w="858" h="404">
                    <a:moveTo>
                      <a:pt x="17" y="153"/>
                    </a:moveTo>
                    <a:lnTo>
                      <a:pt x="17" y="154"/>
                    </a:lnTo>
                    <a:lnTo>
                      <a:pt x="20" y="157"/>
                    </a:lnTo>
                    <a:lnTo>
                      <a:pt x="23" y="160"/>
                    </a:lnTo>
                    <a:lnTo>
                      <a:pt x="29" y="166"/>
                    </a:lnTo>
                    <a:lnTo>
                      <a:pt x="30" y="169"/>
                    </a:lnTo>
                    <a:lnTo>
                      <a:pt x="33" y="173"/>
                    </a:lnTo>
                    <a:lnTo>
                      <a:pt x="37" y="177"/>
                    </a:lnTo>
                    <a:lnTo>
                      <a:pt x="42" y="180"/>
                    </a:lnTo>
                    <a:lnTo>
                      <a:pt x="45" y="185"/>
                    </a:lnTo>
                    <a:lnTo>
                      <a:pt x="49" y="189"/>
                    </a:lnTo>
                    <a:lnTo>
                      <a:pt x="53" y="192"/>
                    </a:lnTo>
                    <a:lnTo>
                      <a:pt x="59" y="196"/>
                    </a:lnTo>
                    <a:lnTo>
                      <a:pt x="64" y="201"/>
                    </a:lnTo>
                    <a:lnTo>
                      <a:pt x="68" y="205"/>
                    </a:lnTo>
                    <a:lnTo>
                      <a:pt x="74" y="209"/>
                    </a:lnTo>
                    <a:lnTo>
                      <a:pt x="80" y="214"/>
                    </a:lnTo>
                    <a:lnTo>
                      <a:pt x="85" y="217"/>
                    </a:lnTo>
                    <a:lnTo>
                      <a:pt x="91" y="221"/>
                    </a:lnTo>
                    <a:lnTo>
                      <a:pt x="98" y="224"/>
                    </a:lnTo>
                    <a:lnTo>
                      <a:pt x="104" y="227"/>
                    </a:lnTo>
                    <a:lnTo>
                      <a:pt x="110" y="230"/>
                    </a:lnTo>
                    <a:lnTo>
                      <a:pt x="117" y="234"/>
                    </a:lnTo>
                    <a:lnTo>
                      <a:pt x="120" y="234"/>
                    </a:lnTo>
                    <a:lnTo>
                      <a:pt x="123" y="235"/>
                    </a:lnTo>
                    <a:lnTo>
                      <a:pt x="127" y="237"/>
                    </a:lnTo>
                    <a:lnTo>
                      <a:pt x="132" y="238"/>
                    </a:lnTo>
                    <a:lnTo>
                      <a:pt x="135" y="240"/>
                    </a:lnTo>
                    <a:lnTo>
                      <a:pt x="139" y="240"/>
                    </a:lnTo>
                    <a:lnTo>
                      <a:pt x="142" y="241"/>
                    </a:lnTo>
                    <a:lnTo>
                      <a:pt x="146" y="243"/>
                    </a:lnTo>
                    <a:lnTo>
                      <a:pt x="149" y="243"/>
                    </a:lnTo>
                    <a:lnTo>
                      <a:pt x="154" y="243"/>
                    </a:lnTo>
                    <a:lnTo>
                      <a:pt x="158" y="244"/>
                    </a:lnTo>
                    <a:lnTo>
                      <a:pt x="161" y="244"/>
                    </a:lnTo>
                    <a:lnTo>
                      <a:pt x="165" y="244"/>
                    </a:lnTo>
                    <a:lnTo>
                      <a:pt x="168" y="244"/>
                    </a:lnTo>
                    <a:lnTo>
                      <a:pt x="172" y="244"/>
                    </a:lnTo>
                    <a:lnTo>
                      <a:pt x="175" y="244"/>
                    </a:lnTo>
                    <a:lnTo>
                      <a:pt x="178" y="244"/>
                    </a:lnTo>
                    <a:lnTo>
                      <a:pt x="183" y="244"/>
                    </a:lnTo>
                    <a:lnTo>
                      <a:pt x="186" y="244"/>
                    </a:lnTo>
                    <a:lnTo>
                      <a:pt x="190" y="246"/>
                    </a:lnTo>
                    <a:lnTo>
                      <a:pt x="197" y="246"/>
                    </a:lnTo>
                    <a:lnTo>
                      <a:pt x="204" y="246"/>
                    </a:lnTo>
                    <a:lnTo>
                      <a:pt x="210" y="246"/>
                    </a:lnTo>
                    <a:lnTo>
                      <a:pt x="217" y="246"/>
                    </a:lnTo>
                    <a:lnTo>
                      <a:pt x="223" y="246"/>
                    </a:lnTo>
                    <a:lnTo>
                      <a:pt x="229" y="246"/>
                    </a:lnTo>
                    <a:lnTo>
                      <a:pt x="235" y="244"/>
                    </a:lnTo>
                    <a:lnTo>
                      <a:pt x="241" y="244"/>
                    </a:lnTo>
                    <a:lnTo>
                      <a:pt x="247" y="244"/>
                    </a:lnTo>
                    <a:lnTo>
                      <a:pt x="252" y="244"/>
                    </a:lnTo>
                    <a:lnTo>
                      <a:pt x="258" y="244"/>
                    </a:lnTo>
                    <a:lnTo>
                      <a:pt x="262" y="244"/>
                    </a:lnTo>
                    <a:lnTo>
                      <a:pt x="267" y="243"/>
                    </a:lnTo>
                    <a:lnTo>
                      <a:pt x="271" y="243"/>
                    </a:lnTo>
                    <a:lnTo>
                      <a:pt x="276" y="241"/>
                    </a:lnTo>
                    <a:lnTo>
                      <a:pt x="280" y="241"/>
                    </a:lnTo>
                    <a:lnTo>
                      <a:pt x="283" y="241"/>
                    </a:lnTo>
                    <a:lnTo>
                      <a:pt x="287" y="240"/>
                    </a:lnTo>
                    <a:lnTo>
                      <a:pt x="290" y="240"/>
                    </a:lnTo>
                    <a:lnTo>
                      <a:pt x="293" y="240"/>
                    </a:lnTo>
                    <a:lnTo>
                      <a:pt x="297" y="240"/>
                    </a:lnTo>
                    <a:lnTo>
                      <a:pt x="302" y="240"/>
                    </a:lnTo>
                    <a:lnTo>
                      <a:pt x="303" y="240"/>
                    </a:lnTo>
                    <a:lnTo>
                      <a:pt x="305" y="240"/>
                    </a:lnTo>
                    <a:lnTo>
                      <a:pt x="303" y="240"/>
                    </a:lnTo>
                    <a:lnTo>
                      <a:pt x="302" y="243"/>
                    </a:lnTo>
                    <a:lnTo>
                      <a:pt x="300" y="246"/>
                    </a:lnTo>
                    <a:lnTo>
                      <a:pt x="297" y="247"/>
                    </a:lnTo>
                    <a:lnTo>
                      <a:pt x="296" y="251"/>
                    </a:lnTo>
                    <a:lnTo>
                      <a:pt x="293" y="254"/>
                    </a:lnTo>
                    <a:lnTo>
                      <a:pt x="290" y="259"/>
                    </a:lnTo>
                    <a:lnTo>
                      <a:pt x="286" y="263"/>
                    </a:lnTo>
                    <a:lnTo>
                      <a:pt x="281" y="267"/>
                    </a:lnTo>
                    <a:lnTo>
                      <a:pt x="278" y="273"/>
                    </a:lnTo>
                    <a:lnTo>
                      <a:pt x="271" y="279"/>
                    </a:lnTo>
                    <a:lnTo>
                      <a:pt x="267" y="285"/>
                    </a:lnTo>
                    <a:lnTo>
                      <a:pt x="264" y="289"/>
                    </a:lnTo>
                    <a:lnTo>
                      <a:pt x="260" y="292"/>
                    </a:lnTo>
                    <a:lnTo>
                      <a:pt x="257" y="296"/>
                    </a:lnTo>
                    <a:lnTo>
                      <a:pt x="254" y="299"/>
                    </a:lnTo>
                    <a:lnTo>
                      <a:pt x="251" y="302"/>
                    </a:lnTo>
                    <a:lnTo>
                      <a:pt x="247" y="305"/>
                    </a:lnTo>
                    <a:lnTo>
                      <a:pt x="242" y="308"/>
                    </a:lnTo>
                    <a:lnTo>
                      <a:pt x="239" y="309"/>
                    </a:lnTo>
                    <a:lnTo>
                      <a:pt x="235" y="311"/>
                    </a:lnTo>
                    <a:lnTo>
                      <a:pt x="232" y="312"/>
                    </a:lnTo>
                    <a:lnTo>
                      <a:pt x="228" y="314"/>
                    </a:lnTo>
                    <a:lnTo>
                      <a:pt x="225" y="315"/>
                    </a:lnTo>
                    <a:lnTo>
                      <a:pt x="220" y="315"/>
                    </a:lnTo>
                    <a:lnTo>
                      <a:pt x="216" y="315"/>
                    </a:lnTo>
                    <a:lnTo>
                      <a:pt x="213" y="315"/>
                    </a:lnTo>
                    <a:lnTo>
                      <a:pt x="210" y="315"/>
                    </a:lnTo>
                    <a:lnTo>
                      <a:pt x="203" y="315"/>
                    </a:lnTo>
                    <a:lnTo>
                      <a:pt x="197" y="314"/>
                    </a:lnTo>
                    <a:lnTo>
                      <a:pt x="190" y="311"/>
                    </a:lnTo>
                    <a:lnTo>
                      <a:pt x="184" y="309"/>
                    </a:lnTo>
                    <a:lnTo>
                      <a:pt x="178" y="307"/>
                    </a:lnTo>
                    <a:lnTo>
                      <a:pt x="175" y="305"/>
                    </a:lnTo>
                    <a:lnTo>
                      <a:pt x="171" y="302"/>
                    </a:lnTo>
                    <a:lnTo>
                      <a:pt x="170" y="301"/>
                    </a:lnTo>
                    <a:lnTo>
                      <a:pt x="167" y="299"/>
                    </a:lnTo>
                    <a:lnTo>
                      <a:pt x="167" y="301"/>
                    </a:lnTo>
                    <a:lnTo>
                      <a:pt x="168" y="304"/>
                    </a:lnTo>
                    <a:lnTo>
                      <a:pt x="170" y="307"/>
                    </a:lnTo>
                    <a:lnTo>
                      <a:pt x="172" y="312"/>
                    </a:lnTo>
                    <a:lnTo>
                      <a:pt x="174" y="315"/>
                    </a:lnTo>
                    <a:lnTo>
                      <a:pt x="175" y="318"/>
                    </a:lnTo>
                    <a:lnTo>
                      <a:pt x="177" y="321"/>
                    </a:lnTo>
                    <a:lnTo>
                      <a:pt x="178" y="325"/>
                    </a:lnTo>
                    <a:lnTo>
                      <a:pt x="181" y="330"/>
                    </a:lnTo>
                    <a:lnTo>
                      <a:pt x="183" y="334"/>
                    </a:lnTo>
                    <a:lnTo>
                      <a:pt x="186" y="337"/>
                    </a:lnTo>
                    <a:lnTo>
                      <a:pt x="188" y="341"/>
                    </a:lnTo>
                    <a:lnTo>
                      <a:pt x="190" y="346"/>
                    </a:lnTo>
                    <a:lnTo>
                      <a:pt x="193" y="350"/>
                    </a:lnTo>
                    <a:lnTo>
                      <a:pt x="196" y="353"/>
                    </a:lnTo>
                    <a:lnTo>
                      <a:pt x="199" y="359"/>
                    </a:lnTo>
                    <a:lnTo>
                      <a:pt x="202" y="362"/>
                    </a:lnTo>
                    <a:lnTo>
                      <a:pt x="204" y="366"/>
                    </a:lnTo>
                    <a:lnTo>
                      <a:pt x="207" y="369"/>
                    </a:lnTo>
                    <a:lnTo>
                      <a:pt x="210" y="373"/>
                    </a:lnTo>
                    <a:lnTo>
                      <a:pt x="217" y="379"/>
                    </a:lnTo>
                    <a:lnTo>
                      <a:pt x="225" y="385"/>
                    </a:lnTo>
                    <a:lnTo>
                      <a:pt x="228" y="388"/>
                    </a:lnTo>
                    <a:lnTo>
                      <a:pt x="232" y="389"/>
                    </a:lnTo>
                    <a:lnTo>
                      <a:pt x="236" y="391"/>
                    </a:lnTo>
                    <a:lnTo>
                      <a:pt x="241" y="394"/>
                    </a:lnTo>
                    <a:lnTo>
                      <a:pt x="245" y="394"/>
                    </a:lnTo>
                    <a:lnTo>
                      <a:pt x="248" y="395"/>
                    </a:lnTo>
                    <a:lnTo>
                      <a:pt x="254" y="395"/>
                    </a:lnTo>
                    <a:lnTo>
                      <a:pt x="260" y="397"/>
                    </a:lnTo>
                    <a:lnTo>
                      <a:pt x="264" y="397"/>
                    </a:lnTo>
                    <a:lnTo>
                      <a:pt x="270" y="398"/>
                    </a:lnTo>
                    <a:lnTo>
                      <a:pt x="277" y="398"/>
                    </a:lnTo>
                    <a:lnTo>
                      <a:pt x="283" y="400"/>
                    </a:lnTo>
                    <a:lnTo>
                      <a:pt x="289" y="400"/>
                    </a:lnTo>
                    <a:lnTo>
                      <a:pt x="296" y="400"/>
                    </a:lnTo>
                    <a:lnTo>
                      <a:pt x="302" y="400"/>
                    </a:lnTo>
                    <a:lnTo>
                      <a:pt x="309" y="401"/>
                    </a:lnTo>
                    <a:lnTo>
                      <a:pt x="316" y="401"/>
                    </a:lnTo>
                    <a:lnTo>
                      <a:pt x="322" y="401"/>
                    </a:lnTo>
                    <a:lnTo>
                      <a:pt x="329" y="402"/>
                    </a:lnTo>
                    <a:lnTo>
                      <a:pt x="337" y="402"/>
                    </a:lnTo>
                    <a:lnTo>
                      <a:pt x="342" y="402"/>
                    </a:lnTo>
                    <a:lnTo>
                      <a:pt x="348" y="402"/>
                    </a:lnTo>
                    <a:lnTo>
                      <a:pt x="354" y="402"/>
                    </a:lnTo>
                    <a:lnTo>
                      <a:pt x="360" y="402"/>
                    </a:lnTo>
                    <a:lnTo>
                      <a:pt x="366" y="402"/>
                    </a:lnTo>
                    <a:lnTo>
                      <a:pt x="371" y="402"/>
                    </a:lnTo>
                    <a:lnTo>
                      <a:pt x="376" y="402"/>
                    </a:lnTo>
                    <a:lnTo>
                      <a:pt x="382" y="404"/>
                    </a:lnTo>
                    <a:lnTo>
                      <a:pt x="384" y="404"/>
                    </a:lnTo>
                    <a:lnTo>
                      <a:pt x="389" y="404"/>
                    </a:lnTo>
                    <a:lnTo>
                      <a:pt x="392" y="404"/>
                    </a:lnTo>
                    <a:lnTo>
                      <a:pt x="395" y="404"/>
                    </a:lnTo>
                    <a:lnTo>
                      <a:pt x="399" y="404"/>
                    </a:lnTo>
                    <a:lnTo>
                      <a:pt x="400" y="404"/>
                    </a:lnTo>
                    <a:lnTo>
                      <a:pt x="422" y="354"/>
                    </a:lnTo>
                    <a:lnTo>
                      <a:pt x="422" y="353"/>
                    </a:lnTo>
                    <a:lnTo>
                      <a:pt x="422" y="353"/>
                    </a:lnTo>
                    <a:lnTo>
                      <a:pt x="424" y="349"/>
                    </a:lnTo>
                    <a:lnTo>
                      <a:pt x="427" y="346"/>
                    </a:lnTo>
                    <a:lnTo>
                      <a:pt x="428" y="340"/>
                    </a:lnTo>
                    <a:lnTo>
                      <a:pt x="431" y="336"/>
                    </a:lnTo>
                    <a:lnTo>
                      <a:pt x="434" y="331"/>
                    </a:lnTo>
                    <a:lnTo>
                      <a:pt x="438" y="325"/>
                    </a:lnTo>
                    <a:lnTo>
                      <a:pt x="441" y="320"/>
                    </a:lnTo>
                    <a:lnTo>
                      <a:pt x="444" y="314"/>
                    </a:lnTo>
                    <a:lnTo>
                      <a:pt x="447" y="308"/>
                    </a:lnTo>
                    <a:lnTo>
                      <a:pt x="451" y="304"/>
                    </a:lnTo>
                    <a:lnTo>
                      <a:pt x="454" y="298"/>
                    </a:lnTo>
                    <a:lnTo>
                      <a:pt x="457" y="295"/>
                    </a:lnTo>
                    <a:lnTo>
                      <a:pt x="460" y="291"/>
                    </a:lnTo>
                    <a:lnTo>
                      <a:pt x="464" y="289"/>
                    </a:lnTo>
                    <a:lnTo>
                      <a:pt x="469" y="285"/>
                    </a:lnTo>
                    <a:lnTo>
                      <a:pt x="476" y="282"/>
                    </a:lnTo>
                    <a:lnTo>
                      <a:pt x="482" y="278"/>
                    </a:lnTo>
                    <a:lnTo>
                      <a:pt x="489" y="275"/>
                    </a:lnTo>
                    <a:lnTo>
                      <a:pt x="495" y="272"/>
                    </a:lnTo>
                    <a:lnTo>
                      <a:pt x="501" y="270"/>
                    </a:lnTo>
                    <a:lnTo>
                      <a:pt x="503" y="269"/>
                    </a:lnTo>
                    <a:lnTo>
                      <a:pt x="505" y="269"/>
                    </a:lnTo>
                    <a:lnTo>
                      <a:pt x="505" y="267"/>
                    </a:lnTo>
                    <a:lnTo>
                      <a:pt x="503" y="266"/>
                    </a:lnTo>
                    <a:lnTo>
                      <a:pt x="502" y="263"/>
                    </a:lnTo>
                    <a:lnTo>
                      <a:pt x="502" y="259"/>
                    </a:lnTo>
                    <a:lnTo>
                      <a:pt x="501" y="256"/>
                    </a:lnTo>
                    <a:lnTo>
                      <a:pt x="499" y="253"/>
                    </a:lnTo>
                    <a:lnTo>
                      <a:pt x="499" y="248"/>
                    </a:lnTo>
                    <a:lnTo>
                      <a:pt x="498" y="244"/>
                    </a:lnTo>
                    <a:lnTo>
                      <a:pt x="498" y="240"/>
                    </a:lnTo>
                    <a:lnTo>
                      <a:pt x="498" y="234"/>
                    </a:lnTo>
                    <a:lnTo>
                      <a:pt x="498" y="228"/>
                    </a:lnTo>
                    <a:lnTo>
                      <a:pt x="498" y="222"/>
                    </a:lnTo>
                    <a:lnTo>
                      <a:pt x="498" y="217"/>
                    </a:lnTo>
                    <a:lnTo>
                      <a:pt x="499" y="212"/>
                    </a:lnTo>
                    <a:lnTo>
                      <a:pt x="502" y="208"/>
                    </a:lnTo>
                    <a:lnTo>
                      <a:pt x="506" y="203"/>
                    </a:lnTo>
                    <a:lnTo>
                      <a:pt x="511" y="201"/>
                    </a:lnTo>
                    <a:lnTo>
                      <a:pt x="515" y="199"/>
                    </a:lnTo>
                    <a:lnTo>
                      <a:pt x="521" y="198"/>
                    </a:lnTo>
                    <a:lnTo>
                      <a:pt x="527" y="198"/>
                    </a:lnTo>
                    <a:lnTo>
                      <a:pt x="533" y="196"/>
                    </a:lnTo>
                    <a:lnTo>
                      <a:pt x="538" y="196"/>
                    </a:lnTo>
                    <a:lnTo>
                      <a:pt x="543" y="196"/>
                    </a:lnTo>
                    <a:lnTo>
                      <a:pt x="548" y="196"/>
                    </a:lnTo>
                    <a:lnTo>
                      <a:pt x="551" y="196"/>
                    </a:lnTo>
                    <a:lnTo>
                      <a:pt x="554" y="196"/>
                    </a:lnTo>
                    <a:lnTo>
                      <a:pt x="557" y="196"/>
                    </a:lnTo>
                    <a:lnTo>
                      <a:pt x="557" y="198"/>
                    </a:lnTo>
                    <a:lnTo>
                      <a:pt x="662" y="203"/>
                    </a:lnTo>
                    <a:lnTo>
                      <a:pt x="858" y="208"/>
                    </a:lnTo>
                    <a:lnTo>
                      <a:pt x="810" y="185"/>
                    </a:lnTo>
                    <a:lnTo>
                      <a:pt x="653" y="179"/>
                    </a:lnTo>
                    <a:lnTo>
                      <a:pt x="595" y="142"/>
                    </a:lnTo>
                    <a:lnTo>
                      <a:pt x="573" y="122"/>
                    </a:lnTo>
                    <a:lnTo>
                      <a:pt x="570" y="122"/>
                    </a:lnTo>
                    <a:lnTo>
                      <a:pt x="567" y="124"/>
                    </a:lnTo>
                    <a:lnTo>
                      <a:pt x="564" y="124"/>
                    </a:lnTo>
                    <a:lnTo>
                      <a:pt x="562" y="125"/>
                    </a:lnTo>
                    <a:lnTo>
                      <a:pt x="557" y="125"/>
                    </a:lnTo>
                    <a:lnTo>
                      <a:pt x="554" y="126"/>
                    </a:lnTo>
                    <a:lnTo>
                      <a:pt x="550" y="126"/>
                    </a:lnTo>
                    <a:lnTo>
                      <a:pt x="546" y="128"/>
                    </a:lnTo>
                    <a:lnTo>
                      <a:pt x="541" y="128"/>
                    </a:lnTo>
                    <a:lnTo>
                      <a:pt x="538" y="129"/>
                    </a:lnTo>
                    <a:lnTo>
                      <a:pt x="533" y="129"/>
                    </a:lnTo>
                    <a:lnTo>
                      <a:pt x="528" y="129"/>
                    </a:lnTo>
                    <a:lnTo>
                      <a:pt x="525" y="129"/>
                    </a:lnTo>
                    <a:lnTo>
                      <a:pt x="521" y="129"/>
                    </a:lnTo>
                    <a:lnTo>
                      <a:pt x="517" y="128"/>
                    </a:lnTo>
                    <a:lnTo>
                      <a:pt x="512" y="126"/>
                    </a:lnTo>
                    <a:lnTo>
                      <a:pt x="509" y="126"/>
                    </a:lnTo>
                    <a:lnTo>
                      <a:pt x="506" y="125"/>
                    </a:lnTo>
                    <a:lnTo>
                      <a:pt x="502" y="122"/>
                    </a:lnTo>
                    <a:lnTo>
                      <a:pt x="499" y="118"/>
                    </a:lnTo>
                    <a:lnTo>
                      <a:pt x="495" y="113"/>
                    </a:lnTo>
                    <a:lnTo>
                      <a:pt x="493" y="112"/>
                    </a:lnTo>
                    <a:lnTo>
                      <a:pt x="493" y="109"/>
                    </a:lnTo>
                    <a:lnTo>
                      <a:pt x="493" y="70"/>
                    </a:lnTo>
                    <a:lnTo>
                      <a:pt x="517" y="33"/>
                    </a:lnTo>
                    <a:lnTo>
                      <a:pt x="544" y="2"/>
                    </a:lnTo>
                    <a:lnTo>
                      <a:pt x="528" y="0"/>
                    </a:lnTo>
                    <a:lnTo>
                      <a:pt x="525" y="0"/>
                    </a:lnTo>
                    <a:lnTo>
                      <a:pt x="521" y="4"/>
                    </a:lnTo>
                    <a:lnTo>
                      <a:pt x="518" y="6"/>
                    </a:lnTo>
                    <a:lnTo>
                      <a:pt x="514" y="10"/>
                    </a:lnTo>
                    <a:lnTo>
                      <a:pt x="509" y="13"/>
                    </a:lnTo>
                    <a:lnTo>
                      <a:pt x="505" y="19"/>
                    </a:lnTo>
                    <a:lnTo>
                      <a:pt x="501" y="22"/>
                    </a:lnTo>
                    <a:lnTo>
                      <a:pt x="496" y="28"/>
                    </a:lnTo>
                    <a:lnTo>
                      <a:pt x="492" y="33"/>
                    </a:lnTo>
                    <a:lnTo>
                      <a:pt x="488" y="39"/>
                    </a:lnTo>
                    <a:lnTo>
                      <a:pt x="483" y="45"/>
                    </a:lnTo>
                    <a:lnTo>
                      <a:pt x="480" y="52"/>
                    </a:lnTo>
                    <a:lnTo>
                      <a:pt x="479" y="55"/>
                    </a:lnTo>
                    <a:lnTo>
                      <a:pt x="477" y="60"/>
                    </a:lnTo>
                    <a:lnTo>
                      <a:pt x="476" y="64"/>
                    </a:lnTo>
                    <a:lnTo>
                      <a:pt x="476" y="67"/>
                    </a:lnTo>
                    <a:lnTo>
                      <a:pt x="474" y="74"/>
                    </a:lnTo>
                    <a:lnTo>
                      <a:pt x="473" y="81"/>
                    </a:lnTo>
                    <a:lnTo>
                      <a:pt x="473" y="84"/>
                    </a:lnTo>
                    <a:lnTo>
                      <a:pt x="473" y="89"/>
                    </a:lnTo>
                    <a:lnTo>
                      <a:pt x="473" y="92"/>
                    </a:lnTo>
                    <a:lnTo>
                      <a:pt x="473" y="96"/>
                    </a:lnTo>
                    <a:lnTo>
                      <a:pt x="473" y="102"/>
                    </a:lnTo>
                    <a:lnTo>
                      <a:pt x="473" y="108"/>
                    </a:lnTo>
                    <a:lnTo>
                      <a:pt x="473" y="113"/>
                    </a:lnTo>
                    <a:lnTo>
                      <a:pt x="474" y="119"/>
                    </a:lnTo>
                    <a:lnTo>
                      <a:pt x="474" y="124"/>
                    </a:lnTo>
                    <a:lnTo>
                      <a:pt x="476" y="128"/>
                    </a:lnTo>
                    <a:lnTo>
                      <a:pt x="476" y="132"/>
                    </a:lnTo>
                    <a:lnTo>
                      <a:pt x="476" y="137"/>
                    </a:lnTo>
                    <a:lnTo>
                      <a:pt x="477" y="141"/>
                    </a:lnTo>
                    <a:lnTo>
                      <a:pt x="479" y="142"/>
                    </a:lnTo>
                    <a:lnTo>
                      <a:pt x="400" y="169"/>
                    </a:lnTo>
                    <a:lnTo>
                      <a:pt x="371" y="147"/>
                    </a:lnTo>
                    <a:lnTo>
                      <a:pt x="389" y="206"/>
                    </a:lnTo>
                    <a:lnTo>
                      <a:pt x="386" y="206"/>
                    </a:lnTo>
                    <a:lnTo>
                      <a:pt x="382" y="206"/>
                    </a:lnTo>
                    <a:lnTo>
                      <a:pt x="377" y="206"/>
                    </a:lnTo>
                    <a:lnTo>
                      <a:pt x="374" y="208"/>
                    </a:lnTo>
                    <a:lnTo>
                      <a:pt x="370" y="208"/>
                    </a:lnTo>
                    <a:lnTo>
                      <a:pt x="366" y="209"/>
                    </a:lnTo>
                    <a:lnTo>
                      <a:pt x="361" y="208"/>
                    </a:lnTo>
                    <a:lnTo>
                      <a:pt x="355" y="208"/>
                    </a:lnTo>
                    <a:lnTo>
                      <a:pt x="351" y="208"/>
                    </a:lnTo>
                    <a:lnTo>
                      <a:pt x="345" y="208"/>
                    </a:lnTo>
                    <a:lnTo>
                      <a:pt x="339" y="206"/>
                    </a:lnTo>
                    <a:lnTo>
                      <a:pt x="334" y="206"/>
                    </a:lnTo>
                    <a:lnTo>
                      <a:pt x="329" y="205"/>
                    </a:lnTo>
                    <a:lnTo>
                      <a:pt x="325" y="203"/>
                    </a:lnTo>
                    <a:lnTo>
                      <a:pt x="319" y="201"/>
                    </a:lnTo>
                    <a:lnTo>
                      <a:pt x="313" y="199"/>
                    </a:lnTo>
                    <a:lnTo>
                      <a:pt x="307" y="196"/>
                    </a:lnTo>
                    <a:lnTo>
                      <a:pt x="300" y="193"/>
                    </a:lnTo>
                    <a:lnTo>
                      <a:pt x="297" y="192"/>
                    </a:lnTo>
                    <a:lnTo>
                      <a:pt x="293" y="190"/>
                    </a:lnTo>
                    <a:lnTo>
                      <a:pt x="290" y="189"/>
                    </a:lnTo>
                    <a:lnTo>
                      <a:pt x="286" y="189"/>
                    </a:lnTo>
                    <a:lnTo>
                      <a:pt x="278" y="186"/>
                    </a:lnTo>
                    <a:lnTo>
                      <a:pt x="273" y="185"/>
                    </a:lnTo>
                    <a:lnTo>
                      <a:pt x="265" y="182"/>
                    </a:lnTo>
                    <a:lnTo>
                      <a:pt x="260" y="180"/>
                    </a:lnTo>
                    <a:lnTo>
                      <a:pt x="254" y="177"/>
                    </a:lnTo>
                    <a:lnTo>
                      <a:pt x="249" y="177"/>
                    </a:lnTo>
                    <a:lnTo>
                      <a:pt x="245" y="174"/>
                    </a:lnTo>
                    <a:lnTo>
                      <a:pt x="241" y="174"/>
                    </a:lnTo>
                    <a:lnTo>
                      <a:pt x="239" y="174"/>
                    </a:lnTo>
                    <a:lnTo>
                      <a:pt x="273" y="206"/>
                    </a:lnTo>
                    <a:lnTo>
                      <a:pt x="271" y="206"/>
                    </a:lnTo>
                    <a:lnTo>
                      <a:pt x="268" y="206"/>
                    </a:lnTo>
                    <a:lnTo>
                      <a:pt x="264" y="206"/>
                    </a:lnTo>
                    <a:lnTo>
                      <a:pt x="258" y="206"/>
                    </a:lnTo>
                    <a:lnTo>
                      <a:pt x="254" y="206"/>
                    </a:lnTo>
                    <a:lnTo>
                      <a:pt x="251" y="206"/>
                    </a:lnTo>
                    <a:lnTo>
                      <a:pt x="247" y="206"/>
                    </a:lnTo>
                    <a:lnTo>
                      <a:pt x="242" y="208"/>
                    </a:lnTo>
                    <a:lnTo>
                      <a:pt x="238" y="208"/>
                    </a:lnTo>
                    <a:lnTo>
                      <a:pt x="233" y="208"/>
                    </a:lnTo>
                    <a:lnTo>
                      <a:pt x="229" y="208"/>
                    </a:lnTo>
                    <a:lnTo>
                      <a:pt x="225" y="208"/>
                    </a:lnTo>
                    <a:lnTo>
                      <a:pt x="219" y="206"/>
                    </a:lnTo>
                    <a:lnTo>
                      <a:pt x="215" y="206"/>
                    </a:lnTo>
                    <a:lnTo>
                      <a:pt x="209" y="205"/>
                    </a:lnTo>
                    <a:lnTo>
                      <a:pt x="204" y="205"/>
                    </a:lnTo>
                    <a:lnTo>
                      <a:pt x="199" y="203"/>
                    </a:lnTo>
                    <a:lnTo>
                      <a:pt x="194" y="203"/>
                    </a:lnTo>
                    <a:lnTo>
                      <a:pt x="188" y="203"/>
                    </a:lnTo>
                    <a:lnTo>
                      <a:pt x="186" y="202"/>
                    </a:lnTo>
                    <a:lnTo>
                      <a:pt x="180" y="201"/>
                    </a:lnTo>
                    <a:lnTo>
                      <a:pt x="175" y="199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2" y="193"/>
                    </a:lnTo>
                    <a:lnTo>
                      <a:pt x="159" y="192"/>
                    </a:lnTo>
                    <a:lnTo>
                      <a:pt x="155" y="189"/>
                    </a:lnTo>
                    <a:lnTo>
                      <a:pt x="154" y="187"/>
                    </a:lnTo>
                    <a:lnTo>
                      <a:pt x="149" y="183"/>
                    </a:lnTo>
                    <a:lnTo>
                      <a:pt x="146" y="180"/>
                    </a:lnTo>
                    <a:lnTo>
                      <a:pt x="143" y="176"/>
                    </a:lnTo>
                    <a:lnTo>
                      <a:pt x="141" y="173"/>
                    </a:lnTo>
                    <a:lnTo>
                      <a:pt x="136" y="169"/>
                    </a:lnTo>
                    <a:lnTo>
                      <a:pt x="133" y="164"/>
                    </a:lnTo>
                    <a:lnTo>
                      <a:pt x="129" y="158"/>
                    </a:lnTo>
                    <a:lnTo>
                      <a:pt x="126" y="154"/>
                    </a:lnTo>
                    <a:lnTo>
                      <a:pt x="123" y="150"/>
                    </a:lnTo>
                    <a:lnTo>
                      <a:pt x="119" y="144"/>
                    </a:lnTo>
                    <a:lnTo>
                      <a:pt x="116" y="140"/>
                    </a:lnTo>
                    <a:lnTo>
                      <a:pt x="113" y="134"/>
                    </a:lnTo>
                    <a:lnTo>
                      <a:pt x="109" y="128"/>
                    </a:lnTo>
                    <a:lnTo>
                      <a:pt x="106" y="122"/>
                    </a:lnTo>
                    <a:lnTo>
                      <a:pt x="103" y="118"/>
                    </a:lnTo>
                    <a:lnTo>
                      <a:pt x="100" y="113"/>
                    </a:lnTo>
                    <a:lnTo>
                      <a:pt x="96" y="108"/>
                    </a:lnTo>
                    <a:lnTo>
                      <a:pt x="93" y="102"/>
                    </a:lnTo>
                    <a:lnTo>
                      <a:pt x="90" y="97"/>
                    </a:lnTo>
                    <a:lnTo>
                      <a:pt x="87" y="93"/>
                    </a:lnTo>
                    <a:lnTo>
                      <a:pt x="85" y="89"/>
                    </a:lnTo>
                    <a:lnTo>
                      <a:pt x="82" y="83"/>
                    </a:lnTo>
                    <a:lnTo>
                      <a:pt x="81" y="80"/>
                    </a:lnTo>
                    <a:lnTo>
                      <a:pt x="78" y="77"/>
                    </a:lnTo>
                    <a:lnTo>
                      <a:pt x="74" y="70"/>
                    </a:lnTo>
                    <a:lnTo>
                      <a:pt x="72" y="65"/>
                    </a:lnTo>
                    <a:lnTo>
                      <a:pt x="69" y="63"/>
                    </a:lnTo>
                    <a:lnTo>
                      <a:pt x="69" y="61"/>
                    </a:lnTo>
                    <a:lnTo>
                      <a:pt x="59" y="86"/>
                    </a:lnTo>
                    <a:lnTo>
                      <a:pt x="56" y="147"/>
                    </a:lnTo>
                    <a:lnTo>
                      <a:pt x="0" y="124"/>
                    </a:lnTo>
                    <a:lnTo>
                      <a:pt x="17" y="153"/>
                    </a:lnTo>
                    <a:lnTo>
                      <a:pt x="17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5" name="Freeform 195"/>
              <p:cNvSpPr>
                <a:spLocks/>
              </p:cNvSpPr>
              <p:nvPr/>
            </p:nvSpPr>
            <p:spPr bwMode="auto">
              <a:xfrm>
                <a:off x="1039" y="1771"/>
                <a:ext cx="112" cy="63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14" y="21"/>
                  </a:cxn>
                  <a:cxn ang="0">
                    <a:pos x="29" y="24"/>
                  </a:cxn>
                  <a:cxn ang="0">
                    <a:pos x="46" y="29"/>
                  </a:cxn>
                  <a:cxn ang="0">
                    <a:pos x="66" y="35"/>
                  </a:cxn>
                  <a:cxn ang="0">
                    <a:pos x="82" y="39"/>
                  </a:cxn>
                  <a:cxn ang="0">
                    <a:pos x="94" y="42"/>
                  </a:cxn>
                  <a:cxn ang="0">
                    <a:pos x="111" y="46"/>
                  </a:cxn>
                  <a:cxn ang="0">
                    <a:pos x="123" y="51"/>
                  </a:cxn>
                  <a:cxn ang="0">
                    <a:pos x="142" y="56"/>
                  </a:cxn>
                  <a:cxn ang="0">
                    <a:pos x="161" y="64"/>
                  </a:cxn>
                  <a:cxn ang="0">
                    <a:pos x="177" y="71"/>
                  </a:cxn>
                  <a:cxn ang="0">
                    <a:pos x="190" y="78"/>
                  </a:cxn>
                  <a:cxn ang="0">
                    <a:pos x="203" y="85"/>
                  </a:cxn>
                  <a:cxn ang="0">
                    <a:pos x="216" y="96"/>
                  </a:cxn>
                  <a:cxn ang="0">
                    <a:pos x="231" y="107"/>
                  </a:cxn>
                  <a:cxn ang="0">
                    <a:pos x="248" y="123"/>
                  </a:cxn>
                  <a:cxn ang="0">
                    <a:pos x="260" y="135"/>
                  </a:cxn>
                  <a:cxn ang="0">
                    <a:pos x="264" y="141"/>
                  </a:cxn>
                  <a:cxn ang="0">
                    <a:pos x="310" y="180"/>
                  </a:cxn>
                  <a:cxn ang="0">
                    <a:pos x="331" y="117"/>
                  </a:cxn>
                  <a:cxn ang="0">
                    <a:pos x="318" y="114"/>
                  </a:cxn>
                  <a:cxn ang="0">
                    <a:pos x="302" y="109"/>
                  </a:cxn>
                  <a:cxn ang="0">
                    <a:pos x="286" y="101"/>
                  </a:cxn>
                  <a:cxn ang="0">
                    <a:pos x="273" y="91"/>
                  </a:cxn>
                  <a:cxn ang="0">
                    <a:pos x="257" y="80"/>
                  </a:cxn>
                  <a:cxn ang="0">
                    <a:pos x="245" y="72"/>
                  </a:cxn>
                  <a:cxn ang="0">
                    <a:pos x="231" y="65"/>
                  </a:cxn>
                  <a:cxn ang="0">
                    <a:pos x="217" y="58"/>
                  </a:cxn>
                  <a:cxn ang="0">
                    <a:pos x="202" y="49"/>
                  </a:cxn>
                  <a:cxn ang="0">
                    <a:pos x="186" y="42"/>
                  </a:cxn>
                  <a:cxn ang="0">
                    <a:pos x="168" y="35"/>
                  </a:cxn>
                  <a:cxn ang="0">
                    <a:pos x="151" y="29"/>
                  </a:cxn>
                  <a:cxn ang="0">
                    <a:pos x="135" y="23"/>
                  </a:cxn>
                  <a:cxn ang="0">
                    <a:pos x="120" y="19"/>
                  </a:cxn>
                  <a:cxn ang="0">
                    <a:pos x="103" y="14"/>
                  </a:cxn>
                  <a:cxn ang="0">
                    <a:pos x="88" y="10"/>
                  </a:cxn>
                  <a:cxn ang="0">
                    <a:pos x="72" y="7"/>
                  </a:cxn>
                  <a:cxn ang="0">
                    <a:pos x="59" y="5"/>
                  </a:cxn>
                  <a:cxn ang="0">
                    <a:pos x="46" y="3"/>
                  </a:cxn>
                  <a:cxn ang="0">
                    <a:pos x="33" y="3"/>
                  </a:cxn>
                  <a:cxn ang="0">
                    <a:pos x="21" y="1"/>
                  </a:cxn>
                  <a:cxn ang="0">
                    <a:pos x="8" y="0"/>
                  </a:cxn>
                  <a:cxn ang="0">
                    <a:pos x="0" y="19"/>
                  </a:cxn>
                </a:cxnLst>
                <a:rect l="0" t="0" r="r" b="b"/>
                <a:pathLst>
                  <a:path w="337" h="189">
                    <a:moveTo>
                      <a:pt x="0" y="19"/>
                    </a:moveTo>
                    <a:lnTo>
                      <a:pt x="1" y="19"/>
                    </a:lnTo>
                    <a:lnTo>
                      <a:pt x="4" y="20"/>
                    </a:lnTo>
                    <a:lnTo>
                      <a:pt x="7" y="20"/>
                    </a:lnTo>
                    <a:lnTo>
                      <a:pt x="11" y="21"/>
                    </a:lnTo>
                    <a:lnTo>
                      <a:pt x="14" y="21"/>
                    </a:lnTo>
                    <a:lnTo>
                      <a:pt x="20" y="23"/>
                    </a:lnTo>
                    <a:lnTo>
                      <a:pt x="23" y="23"/>
                    </a:lnTo>
                    <a:lnTo>
                      <a:pt x="29" y="24"/>
                    </a:lnTo>
                    <a:lnTo>
                      <a:pt x="35" y="26"/>
                    </a:lnTo>
                    <a:lnTo>
                      <a:pt x="40" y="27"/>
                    </a:lnTo>
                    <a:lnTo>
                      <a:pt x="46" y="29"/>
                    </a:lnTo>
                    <a:lnTo>
                      <a:pt x="52" y="30"/>
                    </a:lnTo>
                    <a:lnTo>
                      <a:pt x="59" y="33"/>
                    </a:lnTo>
                    <a:lnTo>
                      <a:pt x="66" y="35"/>
                    </a:lnTo>
                    <a:lnTo>
                      <a:pt x="72" y="36"/>
                    </a:lnTo>
                    <a:lnTo>
                      <a:pt x="80" y="37"/>
                    </a:lnTo>
                    <a:lnTo>
                      <a:pt x="82" y="39"/>
                    </a:lnTo>
                    <a:lnTo>
                      <a:pt x="87" y="40"/>
                    </a:lnTo>
                    <a:lnTo>
                      <a:pt x="90" y="40"/>
                    </a:lnTo>
                    <a:lnTo>
                      <a:pt x="94" y="42"/>
                    </a:lnTo>
                    <a:lnTo>
                      <a:pt x="101" y="43"/>
                    </a:lnTo>
                    <a:lnTo>
                      <a:pt x="107" y="46"/>
                    </a:lnTo>
                    <a:lnTo>
                      <a:pt x="111" y="46"/>
                    </a:lnTo>
                    <a:lnTo>
                      <a:pt x="114" y="48"/>
                    </a:lnTo>
                    <a:lnTo>
                      <a:pt x="119" y="48"/>
                    </a:lnTo>
                    <a:lnTo>
                      <a:pt x="123" y="51"/>
                    </a:lnTo>
                    <a:lnTo>
                      <a:pt x="129" y="52"/>
                    </a:lnTo>
                    <a:lnTo>
                      <a:pt x="136" y="53"/>
                    </a:lnTo>
                    <a:lnTo>
                      <a:pt x="142" y="56"/>
                    </a:lnTo>
                    <a:lnTo>
                      <a:pt x="149" y="59"/>
                    </a:lnTo>
                    <a:lnTo>
                      <a:pt x="155" y="61"/>
                    </a:lnTo>
                    <a:lnTo>
                      <a:pt x="161" y="64"/>
                    </a:lnTo>
                    <a:lnTo>
                      <a:pt x="167" y="65"/>
                    </a:lnTo>
                    <a:lnTo>
                      <a:pt x="172" y="68"/>
                    </a:lnTo>
                    <a:lnTo>
                      <a:pt x="177" y="71"/>
                    </a:lnTo>
                    <a:lnTo>
                      <a:pt x="181" y="72"/>
                    </a:lnTo>
                    <a:lnTo>
                      <a:pt x="186" y="75"/>
                    </a:lnTo>
                    <a:lnTo>
                      <a:pt x="190" y="78"/>
                    </a:lnTo>
                    <a:lnTo>
                      <a:pt x="194" y="80"/>
                    </a:lnTo>
                    <a:lnTo>
                      <a:pt x="199" y="84"/>
                    </a:lnTo>
                    <a:lnTo>
                      <a:pt x="203" y="85"/>
                    </a:lnTo>
                    <a:lnTo>
                      <a:pt x="207" y="90"/>
                    </a:lnTo>
                    <a:lnTo>
                      <a:pt x="212" y="91"/>
                    </a:lnTo>
                    <a:lnTo>
                      <a:pt x="216" y="96"/>
                    </a:lnTo>
                    <a:lnTo>
                      <a:pt x="219" y="97"/>
                    </a:lnTo>
                    <a:lnTo>
                      <a:pt x="223" y="101"/>
                    </a:lnTo>
                    <a:lnTo>
                      <a:pt x="231" y="107"/>
                    </a:lnTo>
                    <a:lnTo>
                      <a:pt x="238" y="113"/>
                    </a:lnTo>
                    <a:lnTo>
                      <a:pt x="242" y="119"/>
                    </a:lnTo>
                    <a:lnTo>
                      <a:pt x="248" y="123"/>
                    </a:lnTo>
                    <a:lnTo>
                      <a:pt x="251" y="127"/>
                    </a:lnTo>
                    <a:lnTo>
                      <a:pt x="257" y="132"/>
                    </a:lnTo>
                    <a:lnTo>
                      <a:pt x="260" y="135"/>
                    </a:lnTo>
                    <a:lnTo>
                      <a:pt x="262" y="138"/>
                    </a:lnTo>
                    <a:lnTo>
                      <a:pt x="262" y="139"/>
                    </a:lnTo>
                    <a:lnTo>
                      <a:pt x="264" y="141"/>
                    </a:lnTo>
                    <a:lnTo>
                      <a:pt x="306" y="130"/>
                    </a:lnTo>
                    <a:lnTo>
                      <a:pt x="296" y="189"/>
                    </a:lnTo>
                    <a:lnTo>
                      <a:pt x="310" y="180"/>
                    </a:lnTo>
                    <a:lnTo>
                      <a:pt x="337" y="120"/>
                    </a:lnTo>
                    <a:lnTo>
                      <a:pt x="335" y="119"/>
                    </a:lnTo>
                    <a:lnTo>
                      <a:pt x="331" y="117"/>
                    </a:lnTo>
                    <a:lnTo>
                      <a:pt x="326" y="116"/>
                    </a:lnTo>
                    <a:lnTo>
                      <a:pt x="322" y="116"/>
                    </a:lnTo>
                    <a:lnTo>
                      <a:pt x="318" y="114"/>
                    </a:lnTo>
                    <a:lnTo>
                      <a:pt x="313" y="113"/>
                    </a:lnTo>
                    <a:lnTo>
                      <a:pt x="307" y="110"/>
                    </a:lnTo>
                    <a:lnTo>
                      <a:pt x="302" y="109"/>
                    </a:lnTo>
                    <a:lnTo>
                      <a:pt x="297" y="106"/>
                    </a:lnTo>
                    <a:lnTo>
                      <a:pt x="292" y="104"/>
                    </a:lnTo>
                    <a:lnTo>
                      <a:pt x="286" y="101"/>
                    </a:lnTo>
                    <a:lnTo>
                      <a:pt x="281" y="98"/>
                    </a:lnTo>
                    <a:lnTo>
                      <a:pt x="276" y="96"/>
                    </a:lnTo>
                    <a:lnTo>
                      <a:pt x="273" y="91"/>
                    </a:lnTo>
                    <a:lnTo>
                      <a:pt x="267" y="87"/>
                    </a:lnTo>
                    <a:lnTo>
                      <a:pt x="261" y="82"/>
                    </a:lnTo>
                    <a:lnTo>
                      <a:pt x="257" y="80"/>
                    </a:lnTo>
                    <a:lnTo>
                      <a:pt x="252" y="78"/>
                    </a:lnTo>
                    <a:lnTo>
                      <a:pt x="249" y="75"/>
                    </a:lnTo>
                    <a:lnTo>
                      <a:pt x="245" y="72"/>
                    </a:lnTo>
                    <a:lnTo>
                      <a:pt x="241" y="69"/>
                    </a:lnTo>
                    <a:lnTo>
                      <a:pt x="236" y="68"/>
                    </a:lnTo>
                    <a:lnTo>
                      <a:pt x="231" y="65"/>
                    </a:lnTo>
                    <a:lnTo>
                      <a:pt x="226" y="62"/>
                    </a:lnTo>
                    <a:lnTo>
                      <a:pt x="222" y="59"/>
                    </a:lnTo>
                    <a:lnTo>
                      <a:pt x="217" y="58"/>
                    </a:lnTo>
                    <a:lnTo>
                      <a:pt x="212" y="55"/>
                    </a:lnTo>
                    <a:lnTo>
                      <a:pt x="207" y="53"/>
                    </a:lnTo>
                    <a:lnTo>
                      <a:pt x="202" y="49"/>
                    </a:lnTo>
                    <a:lnTo>
                      <a:pt x="196" y="46"/>
                    </a:lnTo>
                    <a:lnTo>
                      <a:pt x="190" y="45"/>
                    </a:lnTo>
                    <a:lnTo>
                      <a:pt x="186" y="42"/>
                    </a:lnTo>
                    <a:lnTo>
                      <a:pt x="180" y="40"/>
                    </a:lnTo>
                    <a:lnTo>
                      <a:pt x="174" y="37"/>
                    </a:lnTo>
                    <a:lnTo>
                      <a:pt x="168" y="35"/>
                    </a:lnTo>
                    <a:lnTo>
                      <a:pt x="164" y="33"/>
                    </a:lnTo>
                    <a:lnTo>
                      <a:pt x="156" y="30"/>
                    </a:lnTo>
                    <a:lnTo>
                      <a:pt x="151" y="29"/>
                    </a:lnTo>
                    <a:lnTo>
                      <a:pt x="145" y="27"/>
                    </a:lnTo>
                    <a:lnTo>
                      <a:pt x="141" y="24"/>
                    </a:lnTo>
                    <a:lnTo>
                      <a:pt x="135" y="23"/>
                    </a:lnTo>
                    <a:lnTo>
                      <a:pt x="129" y="21"/>
                    </a:lnTo>
                    <a:lnTo>
                      <a:pt x="125" y="20"/>
                    </a:lnTo>
                    <a:lnTo>
                      <a:pt x="120" y="19"/>
                    </a:lnTo>
                    <a:lnTo>
                      <a:pt x="114" y="17"/>
                    </a:lnTo>
                    <a:lnTo>
                      <a:pt x="109" y="16"/>
                    </a:lnTo>
                    <a:lnTo>
                      <a:pt x="103" y="14"/>
                    </a:lnTo>
                    <a:lnTo>
                      <a:pt x="98" y="13"/>
                    </a:lnTo>
                    <a:lnTo>
                      <a:pt x="93" y="11"/>
                    </a:lnTo>
                    <a:lnTo>
                      <a:pt x="88" y="10"/>
                    </a:lnTo>
                    <a:lnTo>
                      <a:pt x="82" y="10"/>
                    </a:lnTo>
                    <a:lnTo>
                      <a:pt x="78" y="8"/>
                    </a:lnTo>
                    <a:lnTo>
                      <a:pt x="72" y="7"/>
                    </a:lnTo>
                    <a:lnTo>
                      <a:pt x="68" y="7"/>
                    </a:lnTo>
                    <a:lnTo>
                      <a:pt x="64" y="5"/>
                    </a:lnTo>
                    <a:lnTo>
                      <a:pt x="59" y="5"/>
                    </a:lnTo>
                    <a:lnTo>
                      <a:pt x="53" y="4"/>
                    </a:lnTo>
                    <a:lnTo>
                      <a:pt x="51" y="4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37" y="3"/>
                    </a:lnTo>
                    <a:lnTo>
                      <a:pt x="33" y="3"/>
                    </a:lnTo>
                    <a:lnTo>
                      <a:pt x="30" y="1"/>
                    </a:lnTo>
                    <a:lnTo>
                      <a:pt x="27" y="1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6" name="Freeform 196"/>
              <p:cNvSpPr>
                <a:spLocks/>
              </p:cNvSpPr>
              <p:nvPr/>
            </p:nvSpPr>
            <p:spPr bwMode="auto">
              <a:xfrm>
                <a:off x="1154" y="1831"/>
                <a:ext cx="58" cy="107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8" y="17"/>
                  </a:cxn>
                  <a:cxn ang="0">
                    <a:pos x="14" y="30"/>
                  </a:cxn>
                  <a:cxn ang="0">
                    <a:pos x="22" y="43"/>
                  </a:cxn>
                  <a:cxn ang="0">
                    <a:pos x="30" y="59"/>
                  </a:cxn>
                  <a:cxn ang="0">
                    <a:pos x="40" y="75"/>
                  </a:cxn>
                  <a:cxn ang="0">
                    <a:pos x="51" y="91"/>
                  </a:cxn>
                  <a:cxn ang="0">
                    <a:pos x="62" y="106"/>
                  </a:cxn>
                  <a:cxn ang="0">
                    <a:pos x="74" y="120"/>
                  </a:cxn>
                  <a:cxn ang="0">
                    <a:pos x="85" y="132"/>
                  </a:cxn>
                  <a:cxn ang="0">
                    <a:pos x="97" y="142"/>
                  </a:cxn>
                  <a:cxn ang="0">
                    <a:pos x="109" y="151"/>
                  </a:cxn>
                  <a:cxn ang="0">
                    <a:pos x="119" y="161"/>
                  </a:cxn>
                  <a:cxn ang="0">
                    <a:pos x="133" y="174"/>
                  </a:cxn>
                  <a:cxn ang="0">
                    <a:pos x="151" y="190"/>
                  </a:cxn>
                  <a:cxn ang="0">
                    <a:pos x="164" y="207"/>
                  </a:cxn>
                  <a:cxn ang="0">
                    <a:pos x="173" y="225"/>
                  </a:cxn>
                  <a:cxn ang="0">
                    <a:pos x="174" y="244"/>
                  </a:cxn>
                  <a:cxn ang="0">
                    <a:pos x="173" y="258"/>
                  </a:cxn>
                  <a:cxn ang="0">
                    <a:pos x="173" y="269"/>
                  </a:cxn>
                  <a:cxn ang="0">
                    <a:pos x="171" y="280"/>
                  </a:cxn>
                  <a:cxn ang="0">
                    <a:pos x="165" y="298"/>
                  </a:cxn>
                  <a:cxn ang="0">
                    <a:pos x="162" y="309"/>
                  </a:cxn>
                  <a:cxn ang="0">
                    <a:pos x="139" y="322"/>
                  </a:cxn>
                  <a:cxn ang="0">
                    <a:pos x="139" y="316"/>
                  </a:cxn>
                  <a:cxn ang="0">
                    <a:pos x="139" y="303"/>
                  </a:cxn>
                  <a:cxn ang="0">
                    <a:pos x="138" y="284"/>
                  </a:cxn>
                  <a:cxn ang="0">
                    <a:pos x="136" y="266"/>
                  </a:cxn>
                  <a:cxn ang="0">
                    <a:pos x="133" y="245"/>
                  </a:cxn>
                  <a:cxn ang="0">
                    <a:pos x="125" y="229"/>
                  </a:cxn>
                  <a:cxn ang="0">
                    <a:pos x="110" y="212"/>
                  </a:cxn>
                  <a:cxn ang="0">
                    <a:pos x="91" y="194"/>
                  </a:cxn>
                  <a:cxn ang="0">
                    <a:pos x="71" y="177"/>
                  </a:cxn>
                  <a:cxn ang="0">
                    <a:pos x="53" y="161"/>
                  </a:cxn>
                  <a:cxn ang="0">
                    <a:pos x="42" y="146"/>
                  </a:cxn>
                  <a:cxn ang="0">
                    <a:pos x="35" y="133"/>
                  </a:cxn>
                  <a:cxn ang="0">
                    <a:pos x="29" y="122"/>
                  </a:cxn>
                  <a:cxn ang="0">
                    <a:pos x="23" y="110"/>
                  </a:cxn>
                  <a:cxn ang="0">
                    <a:pos x="17" y="97"/>
                  </a:cxn>
                  <a:cxn ang="0">
                    <a:pos x="11" y="85"/>
                  </a:cxn>
                  <a:cxn ang="0">
                    <a:pos x="7" y="74"/>
                  </a:cxn>
                  <a:cxn ang="0">
                    <a:pos x="4" y="65"/>
                  </a:cxn>
                  <a:cxn ang="0">
                    <a:pos x="0" y="54"/>
                  </a:cxn>
                </a:cxnLst>
                <a:rect l="0" t="0" r="r" b="b"/>
                <a:pathLst>
                  <a:path w="174" h="322">
                    <a:moveTo>
                      <a:pt x="0" y="0"/>
                    </a:moveTo>
                    <a:lnTo>
                      <a:pt x="0" y="1"/>
                    </a:lnTo>
                    <a:lnTo>
                      <a:pt x="1" y="4"/>
                    </a:lnTo>
                    <a:lnTo>
                      <a:pt x="4" y="9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2"/>
                    </a:lnTo>
                    <a:lnTo>
                      <a:pt x="11" y="24"/>
                    </a:lnTo>
                    <a:lnTo>
                      <a:pt x="14" y="30"/>
                    </a:lnTo>
                    <a:lnTo>
                      <a:pt x="17" y="33"/>
                    </a:lnTo>
                    <a:lnTo>
                      <a:pt x="19" y="39"/>
                    </a:lnTo>
                    <a:lnTo>
                      <a:pt x="22" y="43"/>
                    </a:lnTo>
                    <a:lnTo>
                      <a:pt x="24" y="49"/>
                    </a:lnTo>
                    <a:lnTo>
                      <a:pt x="27" y="54"/>
                    </a:lnTo>
                    <a:lnTo>
                      <a:pt x="30" y="59"/>
                    </a:lnTo>
                    <a:lnTo>
                      <a:pt x="33" y="64"/>
                    </a:lnTo>
                    <a:lnTo>
                      <a:pt x="36" y="70"/>
                    </a:lnTo>
                    <a:lnTo>
                      <a:pt x="40" y="75"/>
                    </a:lnTo>
                    <a:lnTo>
                      <a:pt x="43" y="80"/>
                    </a:lnTo>
                    <a:lnTo>
                      <a:pt x="48" y="85"/>
                    </a:lnTo>
                    <a:lnTo>
                      <a:pt x="51" y="91"/>
                    </a:lnTo>
                    <a:lnTo>
                      <a:pt x="55" y="96"/>
                    </a:lnTo>
                    <a:lnTo>
                      <a:pt x="58" y="101"/>
                    </a:lnTo>
                    <a:lnTo>
                      <a:pt x="62" y="106"/>
                    </a:lnTo>
                    <a:lnTo>
                      <a:pt x="67" y="112"/>
                    </a:lnTo>
                    <a:lnTo>
                      <a:pt x="69" y="116"/>
                    </a:lnTo>
                    <a:lnTo>
                      <a:pt x="74" y="120"/>
                    </a:lnTo>
                    <a:lnTo>
                      <a:pt x="78" y="125"/>
                    </a:lnTo>
                    <a:lnTo>
                      <a:pt x="81" y="129"/>
                    </a:lnTo>
                    <a:lnTo>
                      <a:pt x="85" y="132"/>
                    </a:lnTo>
                    <a:lnTo>
                      <a:pt x="88" y="135"/>
                    </a:lnTo>
                    <a:lnTo>
                      <a:pt x="93" y="138"/>
                    </a:lnTo>
                    <a:lnTo>
                      <a:pt x="97" y="142"/>
                    </a:lnTo>
                    <a:lnTo>
                      <a:pt x="100" y="145"/>
                    </a:lnTo>
                    <a:lnTo>
                      <a:pt x="104" y="148"/>
                    </a:lnTo>
                    <a:lnTo>
                      <a:pt x="109" y="151"/>
                    </a:lnTo>
                    <a:lnTo>
                      <a:pt x="112" y="155"/>
                    </a:lnTo>
                    <a:lnTo>
                      <a:pt x="116" y="158"/>
                    </a:lnTo>
                    <a:lnTo>
                      <a:pt x="119" y="161"/>
                    </a:lnTo>
                    <a:lnTo>
                      <a:pt x="122" y="164"/>
                    </a:lnTo>
                    <a:lnTo>
                      <a:pt x="126" y="167"/>
                    </a:lnTo>
                    <a:lnTo>
                      <a:pt x="133" y="174"/>
                    </a:lnTo>
                    <a:lnTo>
                      <a:pt x="141" y="180"/>
                    </a:lnTo>
                    <a:lnTo>
                      <a:pt x="145" y="186"/>
                    </a:lnTo>
                    <a:lnTo>
                      <a:pt x="151" y="190"/>
                    </a:lnTo>
                    <a:lnTo>
                      <a:pt x="155" y="196"/>
                    </a:lnTo>
                    <a:lnTo>
                      <a:pt x="161" y="202"/>
                    </a:lnTo>
                    <a:lnTo>
                      <a:pt x="164" y="207"/>
                    </a:lnTo>
                    <a:lnTo>
                      <a:pt x="168" y="213"/>
                    </a:lnTo>
                    <a:lnTo>
                      <a:pt x="171" y="219"/>
                    </a:lnTo>
                    <a:lnTo>
                      <a:pt x="173" y="225"/>
                    </a:lnTo>
                    <a:lnTo>
                      <a:pt x="174" y="231"/>
                    </a:lnTo>
                    <a:lnTo>
                      <a:pt x="174" y="238"/>
                    </a:lnTo>
                    <a:lnTo>
                      <a:pt x="174" y="244"/>
                    </a:lnTo>
                    <a:lnTo>
                      <a:pt x="174" y="251"/>
                    </a:lnTo>
                    <a:lnTo>
                      <a:pt x="174" y="255"/>
                    </a:lnTo>
                    <a:lnTo>
                      <a:pt x="173" y="258"/>
                    </a:lnTo>
                    <a:lnTo>
                      <a:pt x="173" y="261"/>
                    </a:lnTo>
                    <a:lnTo>
                      <a:pt x="173" y="266"/>
                    </a:lnTo>
                    <a:lnTo>
                      <a:pt x="173" y="269"/>
                    </a:lnTo>
                    <a:lnTo>
                      <a:pt x="171" y="273"/>
                    </a:lnTo>
                    <a:lnTo>
                      <a:pt x="171" y="276"/>
                    </a:lnTo>
                    <a:lnTo>
                      <a:pt x="171" y="280"/>
                    </a:lnTo>
                    <a:lnTo>
                      <a:pt x="168" y="286"/>
                    </a:lnTo>
                    <a:lnTo>
                      <a:pt x="167" y="292"/>
                    </a:lnTo>
                    <a:lnTo>
                      <a:pt x="165" y="298"/>
                    </a:lnTo>
                    <a:lnTo>
                      <a:pt x="165" y="302"/>
                    </a:lnTo>
                    <a:lnTo>
                      <a:pt x="164" y="306"/>
                    </a:lnTo>
                    <a:lnTo>
                      <a:pt x="162" y="309"/>
                    </a:lnTo>
                    <a:lnTo>
                      <a:pt x="162" y="311"/>
                    </a:lnTo>
                    <a:lnTo>
                      <a:pt x="162" y="312"/>
                    </a:lnTo>
                    <a:lnTo>
                      <a:pt x="139" y="322"/>
                    </a:lnTo>
                    <a:lnTo>
                      <a:pt x="139" y="321"/>
                    </a:lnTo>
                    <a:lnTo>
                      <a:pt x="139" y="319"/>
                    </a:lnTo>
                    <a:lnTo>
                      <a:pt x="139" y="316"/>
                    </a:lnTo>
                    <a:lnTo>
                      <a:pt x="139" y="312"/>
                    </a:lnTo>
                    <a:lnTo>
                      <a:pt x="139" y="308"/>
                    </a:lnTo>
                    <a:lnTo>
                      <a:pt x="139" y="303"/>
                    </a:lnTo>
                    <a:lnTo>
                      <a:pt x="139" y="298"/>
                    </a:lnTo>
                    <a:lnTo>
                      <a:pt x="139" y="292"/>
                    </a:lnTo>
                    <a:lnTo>
                      <a:pt x="138" y="284"/>
                    </a:lnTo>
                    <a:lnTo>
                      <a:pt x="138" y="279"/>
                    </a:lnTo>
                    <a:lnTo>
                      <a:pt x="136" y="271"/>
                    </a:lnTo>
                    <a:lnTo>
                      <a:pt x="136" y="266"/>
                    </a:lnTo>
                    <a:lnTo>
                      <a:pt x="135" y="258"/>
                    </a:lnTo>
                    <a:lnTo>
                      <a:pt x="135" y="251"/>
                    </a:lnTo>
                    <a:lnTo>
                      <a:pt x="133" y="245"/>
                    </a:lnTo>
                    <a:lnTo>
                      <a:pt x="132" y="241"/>
                    </a:lnTo>
                    <a:lnTo>
                      <a:pt x="129" y="235"/>
                    </a:lnTo>
                    <a:lnTo>
                      <a:pt x="125" y="229"/>
                    </a:lnTo>
                    <a:lnTo>
                      <a:pt x="120" y="223"/>
                    </a:lnTo>
                    <a:lnTo>
                      <a:pt x="116" y="218"/>
                    </a:lnTo>
                    <a:lnTo>
                      <a:pt x="110" y="212"/>
                    </a:lnTo>
                    <a:lnTo>
                      <a:pt x="104" y="206"/>
                    </a:lnTo>
                    <a:lnTo>
                      <a:pt x="98" y="200"/>
                    </a:lnTo>
                    <a:lnTo>
                      <a:pt x="91" y="194"/>
                    </a:lnTo>
                    <a:lnTo>
                      <a:pt x="84" y="189"/>
                    </a:lnTo>
                    <a:lnTo>
                      <a:pt x="78" y="183"/>
                    </a:lnTo>
                    <a:lnTo>
                      <a:pt x="71" y="177"/>
                    </a:lnTo>
                    <a:lnTo>
                      <a:pt x="65" y="171"/>
                    </a:lnTo>
                    <a:lnTo>
                      <a:pt x="59" y="165"/>
                    </a:lnTo>
                    <a:lnTo>
                      <a:pt x="53" y="161"/>
                    </a:lnTo>
                    <a:lnTo>
                      <a:pt x="49" y="155"/>
                    </a:lnTo>
                    <a:lnTo>
                      <a:pt x="46" y="152"/>
                    </a:lnTo>
                    <a:lnTo>
                      <a:pt x="42" y="146"/>
                    </a:lnTo>
                    <a:lnTo>
                      <a:pt x="38" y="141"/>
                    </a:lnTo>
                    <a:lnTo>
                      <a:pt x="36" y="136"/>
                    </a:lnTo>
                    <a:lnTo>
                      <a:pt x="35" y="133"/>
                    </a:lnTo>
                    <a:lnTo>
                      <a:pt x="32" y="131"/>
                    </a:lnTo>
                    <a:lnTo>
                      <a:pt x="30" y="126"/>
                    </a:lnTo>
                    <a:lnTo>
                      <a:pt x="29" y="122"/>
                    </a:lnTo>
                    <a:lnTo>
                      <a:pt x="26" y="117"/>
                    </a:lnTo>
                    <a:lnTo>
                      <a:pt x="24" y="113"/>
                    </a:lnTo>
                    <a:lnTo>
                      <a:pt x="23" y="110"/>
                    </a:lnTo>
                    <a:lnTo>
                      <a:pt x="20" y="106"/>
                    </a:lnTo>
                    <a:lnTo>
                      <a:pt x="19" y="101"/>
                    </a:lnTo>
                    <a:lnTo>
                      <a:pt x="17" y="97"/>
                    </a:lnTo>
                    <a:lnTo>
                      <a:pt x="16" y="93"/>
                    </a:lnTo>
                    <a:lnTo>
                      <a:pt x="14" y="88"/>
                    </a:lnTo>
                    <a:lnTo>
                      <a:pt x="11" y="85"/>
                    </a:lnTo>
                    <a:lnTo>
                      <a:pt x="11" y="81"/>
                    </a:lnTo>
                    <a:lnTo>
                      <a:pt x="10" y="78"/>
                    </a:lnTo>
                    <a:lnTo>
                      <a:pt x="7" y="74"/>
                    </a:lnTo>
                    <a:lnTo>
                      <a:pt x="6" y="71"/>
                    </a:lnTo>
                    <a:lnTo>
                      <a:pt x="6" y="67"/>
                    </a:lnTo>
                    <a:lnTo>
                      <a:pt x="4" y="65"/>
                    </a:lnTo>
                    <a:lnTo>
                      <a:pt x="3" y="59"/>
                    </a:lnTo>
                    <a:lnTo>
                      <a:pt x="1" y="55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7" name="Freeform 197"/>
              <p:cNvSpPr>
                <a:spLocks/>
              </p:cNvSpPr>
              <p:nvPr/>
            </p:nvSpPr>
            <p:spPr bwMode="auto">
              <a:xfrm>
                <a:off x="1105" y="1859"/>
                <a:ext cx="35" cy="152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25" y="62"/>
                  </a:cxn>
                  <a:cxn ang="0">
                    <a:pos x="19" y="84"/>
                  </a:cxn>
                  <a:cxn ang="0">
                    <a:pos x="13" y="109"/>
                  </a:cxn>
                  <a:cxn ang="0">
                    <a:pos x="9" y="128"/>
                  </a:cxn>
                  <a:cxn ang="0">
                    <a:pos x="6" y="141"/>
                  </a:cxn>
                  <a:cxn ang="0">
                    <a:pos x="3" y="157"/>
                  </a:cxn>
                  <a:cxn ang="0">
                    <a:pos x="0" y="180"/>
                  </a:cxn>
                  <a:cxn ang="0">
                    <a:pos x="0" y="206"/>
                  </a:cxn>
                  <a:cxn ang="0">
                    <a:pos x="3" y="227"/>
                  </a:cxn>
                  <a:cxn ang="0">
                    <a:pos x="5" y="241"/>
                  </a:cxn>
                  <a:cxn ang="0">
                    <a:pos x="9" y="257"/>
                  </a:cxn>
                  <a:cxn ang="0">
                    <a:pos x="13" y="275"/>
                  </a:cxn>
                  <a:cxn ang="0">
                    <a:pos x="19" y="293"/>
                  </a:cxn>
                  <a:cxn ang="0">
                    <a:pos x="25" y="312"/>
                  </a:cxn>
                  <a:cxn ang="0">
                    <a:pos x="31" y="331"/>
                  </a:cxn>
                  <a:cxn ang="0">
                    <a:pos x="35" y="350"/>
                  </a:cxn>
                  <a:cxn ang="0">
                    <a:pos x="41" y="366"/>
                  </a:cxn>
                  <a:cxn ang="0">
                    <a:pos x="47" y="383"/>
                  </a:cxn>
                  <a:cxn ang="0">
                    <a:pos x="51" y="398"/>
                  </a:cxn>
                  <a:cxn ang="0">
                    <a:pos x="57" y="415"/>
                  </a:cxn>
                  <a:cxn ang="0">
                    <a:pos x="64" y="434"/>
                  </a:cxn>
                  <a:cxn ang="0">
                    <a:pos x="87" y="447"/>
                  </a:cxn>
                  <a:cxn ang="0">
                    <a:pos x="81" y="431"/>
                  </a:cxn>
                  <a:cxn ang="0">
                    <a:pos x="73" y="408"/>
                  </a:cxn>
                  <a:cxn ang="0">
                    <a:pos x="68" y="394"/>
                  </a:cxn>
                  <a:cxn ang="0">
                    <a:pos x="61" y="372"/>
                  </a:cxn>
                  <a:cxn ang="0">
                    <a:pos x="55" y="356"/>
                  </a:cxn>
                  <a:cxn ang="0">
                    <a:pos x="51" y="341"/>
                  </a:cxn>
                  <a:cxn ang="0">
                    <a:pos x="45" y="321"/>
                  </a:cxn>
                  <a:cxn ang="0">
                    <a:pos x="38" y="296"/>
                  </a:cxn>
                  <a:cxn ang="0">
                    <a:pos x="35" y="279"/>
                  </a:cxn>
                  <a:cxn ang="0">
                    <a:pos x="35" y="266"/>
                  </a:cxn>
                  <a:cxn ang="0">
                    <a:pos x="41" y="250"/>
                  </a:cxn>
                  <a:cxn ang="0">
                    <a:pos x="50" y="232"/>
                  </a:cxn>
                  <a:cxn ang="0">
                    <a:pos x="60" y="214"/>
                  </a:cxn>
                  <a:cxn ang="0">
                    <a:pos x="71" y="195"/>
                  </a:cxn>
                  <a:cxn ang="0">
                    <a:pos x="81" y="174"/>
                  </a:cxn>
                  <a:cxn ang="0">
                    <a:pos x="90" y="155"/>
                  </a:cxn>
                  <a:cxn ang="0">
                    <a:pos x="96" y="137"/>
                  </a:cxn>
                  <a:cxn ang="0">
                    <a:pos x="97" y="115"/>
                  </a:cxn>
                  <a:cxn ang="0">
                    <a:pos x="100" y="93"/>
                  </a:cxn>
                  <a:cxn ang="0">
                    <a:pos x="102" y="71"/>
                  </a:cxn>
                  <a:cxn ang="0">
                    <a:pos x="103" y="49"/>
                  </a:cxn>
                  <a:cxn ang="0">
                    <a:pos x="105" y="29"/>
                  </a:cxn>
                  <a:cxn ang="0">
                    <a:pos x="105" y="15"/>
                  </a:cxn>
                  <a:cxn ang="0">
                    <a:pos x="106" y="0"/>
                  </a:cxn>
                  <a:cxn ang="0">
                    <a:pos x="102" y="9"/>
                  </a:cxn>
                  <a:cxn ang="0">
                    <a:pos x="93" y="31"/>
                  </a:cxn>
                  <a:cxn ang="0">
                    <a:pos x="84" y="49"/>
                  </a:cxn>
                  <a:cxn ang="0">
                    <a:pos x="77" y="71"/>
                  </a:cxn>
                  <a:cxn ang="0">
                    <a:pos x="71" y="96"/>
                  </a:cxn>
                  <a:cxn ang="0">
                    <a:pos x="65" y="122"/>
                  </a:cxn>
                  <a:cxn ang="0">
                    <a:pos x="60" y="147"/>
                  </a:cxn>
                  <a:cxn ang="0">
                    <a:pos x="51" y="164"/>
                  </a:cxn>
                  <a:cxn ang="0">
                    <a:pos x="36" y="170"/>
                  </a:cxn>
                  <a:cxn ang="0">
                    <a:pos x="29" y="154"/>
                  </a:cxn>
                  <a:cxn ang="0">
                    <a:pos x="34" y="41"/>
                  </a:cxn>
                </a:cxnLst>
                <a:rect l="0" t="0" r="r" b="b"/>
                <a:pathLst>
                  <a:path w="106" h="455">
                    <a:moveTo>
                      <a:pt x="34" y="41"/>
                    </a:moveTo>
                    <a:lnTo>
                      <a:pt x="32" y="41"/>
                    </a:lnTo>
                    <a:lnTo>
                      <a:pt x="31" y="45"/>
                    </a:lnTo>
                    <a:lnTo>
                      <a:pt x="29" y="47"/>
                    </a:lnTo>
                    <a:lnTo>
                      <a:pt x="28" y="51"/>
                    </a:lnTo>
                    <a:lnTo>
                      <a:pt x="28" y="54"/>
                    </a:lnTo>
                    <a:lnTo>
                      <a:pt x="26" y="58"/>
                    </a:lnTo>
                    <a:lnTo>
                      <a:pt x="25" y="62"/>
                    </a:lnTo>
                    <a:lnTo>
                      <a:pt x="23" y="67"/>
                    </a:lnTo>
                    <a:lnTo>
                      <a:pt x="22" y="73"/>
                    </a:lnTo>
                    <a:lnTo>
                      <a:pt x="20" y="78"/>
                    </a:lnTo>
                    <a:lnTo>
                      <a:pt x="19" y="84"/>
                    </a:lnTo>
                    <a:lnTo>
                      <a:pt x="18" y="90"/>
                    </a:lnTo>
                    <a:lnTo>
                      <a:pt x="16" y="96"/>
                    </a:lnTo>
                    <a:lnTo>
                      <a:pt x="15" y="103"/>
                    </a:lnTo>
                    <a:lnTo>
                      <a:pt x="13" y="109"/>
                    </a:lnTo>
                    <a:lnTo>
                      <a:pt x="10" y="116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9" y="128"/>
                    </a:lnTo>
                    <a:lnTo>
                      <a:pt x="9" y="131"/>
                    </a:lnTo>
                    <a:lnTo>
                      <a:pt x="7" y="134"/>
                    </a:lnTo>
                    <a:lnTo>
                      <a:pt x="6" y="138"/>
                    </a:lnTo>
                    <a:lnTo>
                      <a:pt x="6" y="141"/>
                    </a:lnTo>
                    <a:lnTo>
                      <a:pt x="6" y="145"/>
                    </a:lnTo>
                    <a:lnTo>
                      <a:pt x="5" y="148"/>
                    </a:lnTo>
                    <a:lnTo>
                      <a:pt x="5" y="153"/>
                    </a:lnTo>
                    <a:lnTo>
                      <a:pt x="3" y="157"/>
                    </a:lnTo>
                    <a:lnTo>
                      <a:pt x="3" y="160"/>
                    </a:lnTo>
                    <a:lnTo>
                      <a:pt x="3" y="167"/>
                    </a:lnTo>
                    <a:lnTo>
                      <a:pt x="2" y="174"/>
                    </a:lnTo>
                    <a:lnTo>
                      <a:pt x="0" y="180"/>
                    </a:lnTo>
                    <a:lnTo>
                      <a:pt x="0" y="187"/>
                    </a:lnTo>
                    <a:lnTo>
                      <a:pt x="0" y="193"/>
                    </a:lnTo>
                    <a:lnTo>
                      <a:pt x="0" y="200"/>
                    </a:lnTo>
                    <a:lnTo>
                      <a:pt x="0" y="206"/>
                    </a:lnTo>
                    <a:lnTo>
                      <a:pt x="2" y="212"/>
                    </a:lnTo>
                    <a:lnTo>
                      <a:pt x="2" y="216"/>
                    </a:lnTo>
                    <a:lnTo>
                      <a:pt x="3" y="224"/>
                    </a:lnTo>
                    <a:lnTo>
                      <a:pt x="3" y="227"/>
                    </a:lnTo>
                    <a:lnTo>
                      <a:pt x="3" y="230"/>
                    </a:lnTo>
                    <a:lnTo>
                      <a:pt x="3" y="234"/>
                    </a:lnTo>
                    <a:lnTo>
                      <a:pt x="5" y="238"/>
                    </a:lnTo>
                    <a:lnTo>
                      <a:pt x="5" y="241"/>
                    </a:lnTo>
                    <a:lnTo>
                      <a:pt x="6" y="246"/>
                    </a:lnTo>
                    <a:lnTo>
                      <a:pt x="7" y="248"/>
                    </a:lnTo>
                    <a:lnTo>
                      <a:pt x="9" y="254"/>
                    </a:lnTo>
                    <a:lnTo>
                      <a:pt x="9" y="257"/>
                    </a:lnTo>
                    <a:lnTo>
                      <a:pt x="10" y="261"/>
                    </a:lnTo>
                    <a:lnTo>
                      <a:pt x="10" y="266"/>
                    </a:lnTo>
                    <a:lnTo>
                      <a:pt x="13" y="272"/>
                    </a:lnTo>
                    <a:lnTo>
                      <a:pt x="13" y="275"/>
                    </a:lnTo>
                    <a:lnTo>
                      <a:pt x="15" y="279"/>
                    </a:lnTo>
                    <a:lnTo>
                      <a:pt x="16" y="285"/>
                    </a:lnTo>
                    <a:lnTo>
                      <a:pt x="18" y="289"/>
                    </a:lnTo>
                    <a:lnTo>
                      <a:pt x="19" y="293"/>
                    </a:lnTo>
                    <a:lnTo>
                      <a:pt x="20" y="298"/>
                    </a:lnTo>
                    <a:lnTo>
                      <a:pt x="20" y="302"/>
                    </a:lnTo>
                    <a:lnTo>
                      <a:pt x="23" y="308"/>
                    </a:lnTo>
                    <a:lnTo>
                      <a:pt x="25" y="312"/>
                    </a:lnTo>
                    <a:lnTo>
                      <a:pt x="26" y="317"/>
                    </a:lnTo>
                    <a:lnTo>
                      <a:pt x="28" y="321"/>
                    </a:lnTo>
                    <a:lnTo>
                      <a:pt x="29" y="327"/>
                    </a:lnTo>
                    <a:lnTo>
                      <a:pt x="31" y="331"/>
                    </a:lnTo>
                    <a:lnTo>
                      <a:pt x="32" y="336"/>
                    </a:lnTo>
                    <a:lnTo>
                      <a:pt x="34" y="341"/>
                    </a:lnTo>
                    <a:lnTo>
                      <a:pt x="35" y="346"/>
                    </a:lnTo>
                    <a:lnTo>
                      <a:pt x="35" y="350"/>
                    </a:lnTo>
                    <a:lnTo>
                      <a:pt x="36" y="354"/>
                    </a:lnTo>
                    <a:lnTo>
                      <a:pt x="38" y="359"/>
                    </a:lnTo>
                    <a:lnTo>
                      <a:pt x="41" y="363"/>
                    </a:lnTo>
                    <a:lnTo>
                      <a:pt x="41" y="366"/>
                    </a:lnTo>
                    <a:lnTo>
                      <a:pt x="42" y="372"/>
                    </a:lnTo>
                    <a:lnTo>
                      <a:pt x="44" y="376"/>
                    </a:lnTo>
                    <a:lnTo>
                      <a:pt x="45" y="381"/>
                    </a:lnTo>
                    <a:lnTo>
                      <a:pt x="47" y="383"/>
                    </a:lnTo>
                    <a:lnTo>
                      <a:pt x="48" y="388"/>
                    </a:lnTo>
                    <a:lnTo>
                      <a:pt x="48" y="391"/>
                    </a:lnTo>
                    <a:lnTo>
                      <a:pt x="51" y="395"/>
                    </a:lnTo>
                    <a:lnTo>
                      <a:pt x="51" y="398"/>
                    </a:lnTo>
                    <a:lnTo>
                      <a:pt x="52" y="402"/>
                    </a:lnTo>
                    <a:lnTo>
                      <a:pt x="54" y="405"/>
                    </a:lnTo>
                    <a:lnTo>
                      <a:pt x="55" y="410"/>
                    </a:lnTo>
                    <a:lnTo>
                      <a:pt x="57" y="415"/>
                    </a:lnTo>
                    <a:lnTo>
                      <a:pt x="58" y="420"/>
                    </a:lnTo>
                    <a:lnTo>
                      <a:pt x="60" y="424"/>
                    </a:lnTo>
                    <a:lnTo>
                      <a:pt x="61" y="429"/>
                    </a:lnTo>
                    <a:lnTo>
                      <a:pt x="64" y="434"/>
                    </a:lnTo>
                    <a:lnTo>
                      <a:pt x="65" y="437"/>
                    </a:lnTo>
                    <a:lnTo>
                      <a:pt x="90" y="455"/>
                    </a:lnTo>
                    <a:lnTo>
                      <a:pt x="89" y="453"/>
                    </a:lnTo>
                    <a:lnTo>
                      <a:pt x="87" y="447"/>
                    </a:lnTo>
                    <a:lnTo>
                      <a:pt x="86" y="445"/>
                    </a:lnTo>
                    <a:lnTo>
                      <a:pt x="84" y="440"/>
                    </a:lnTo>
                    <a:lnTo>
                      <a:pt x="83" y="436"/>
                    </a:lnTo>
                    <a:lnTo>
                      <a:pt x="81" y="431"/>
                    </a:lnTo>
                    <a:lnTo>
                      <a:pt x="79" y="426"/>
                    </a:lnTo>
                    <a:lnTo>
                      <a:pt x="77" y="420"/>
                    </a:lnTo>
                    <a:lnTo>
                      <a:pt x="76" y="414"/>
                    </a:lnTo>
                    <a:lnTo>
                      <a:pt x="73" y="408"/>
                    </a:lnTo>
                    <a:lnTo>
                      <a:pt x="71" y="404"/>
                    </a:lnTo>
                    <a:lnTo>
                      <a:pt x="71" y="401"/>
                    </a:lnTo>
                    <a:lnTo>
                      <a:pt x="70" y="397"/>
                    </a:lnTo>
                    <a:lnTo>
                      <a:pt x="68" y="394"/>
                    </a:lnTo>
                    <a:lnTo>
                      <a:pt x="65" y="386"/>
                    </a:lnTo>
                    <a:lnTo>
                      <a:pt x="64" y="379"/>
                    </a:lnTo>
                    <a:lnTo>
                      <a:pt x="63" y="376"/>
                    </a:lnTo>
                    <a:lnTo>
                      <a:pt x="61" y="372"/>
                    </a:lnTo>
                    <a:lnTo>
                      <a:pt x="60" y="368"/>
                    </a:lnTo>
                    <a:lnTo>
                      <a:pt x="60" y="365"/>
                    </a:lnTo>
                    <a:lnTo>
                      <a:pt x="57" y="360"/>
                    </a:lnTo>
                    <a:lnTo>
                      <a:pt x="55" y="356"/>
                    </a:lnTo>
                    <a:lnTo>
                      <a:pt x="54" y="353"/>
                    </a:lnTo>
                    <a:lnTo>
                      <a:pt x="54" y="349"/>
                    </a:lnTo>
                    <a:lnTo>
                      <a:pt x="52" y="346"/>
                    </a:lnTo>
                    <a:lnTo>
                      <a:pt x="51" y="341"/>
                    </a:lnTo>
                    <a:lnTo>
                      <a:pt x="50" y="337"/>
                    </a:lnTo>
                    <a:lnTo>
                      <a:pt x="50" y="334"/>
                    </a:lnTo>
                    <a:lnTo>
                      <a:pt x="47" y="327"/>
                    </a:lnTo>
                    <a:lnTo>
                      <a:pt x="45" y="321"/>
                    </a:lnTo>
                    <a:lnTo>
                      <a:pt x="44" y="314"/>
                    </a:lnTo>
                    <a:lnTo>
                      <a:pt x="41" y="308"/>
                    </a:lnTo>
                    <a:lnTo>
                      <a:pt x="39" y="302"/>
                    </a:lnTo>
                    <a:lnTo>
                      <a:pt x="38" y="296"/>
                    </a:lnTo>
                    <a:lnTo>
                      <a:pt x="36" y="291"/>
                    </a:lnTo>
                    <a:lnTo>
                      <a:pt x="36" y="286"/>
                    </a:lnTo>
                    <a:lnTo>
                      <a:pt x="35" y="282"/>
                    </a:lnTo>
                    <a:lnTo>
                      <a:pt x="35" y="279"/>
                    </a:lnTo>
                    <a:lnTo>
                      <a:pt x="34" y="276"/>
                    </a:lnTo>
                    <a:lnTo>
                      <a:pt x="34" y="272"/>
                    </a:lnTo>
                    <a:lnTo>
                      <a:pt x="34" y="269"/>
                    </a:lnTo>
                    <a:lnTo>
                      <a:pt x="35" y="266"/>
                    </a:lnTo>
                    <a:lnTo>
                      <a:pt x="35" y="261"/>
                    </a:lnTo>
                    <a:lnTo>
                      <a:pt x="36" y="257"/>
                    </a:lnTo>
                    <a:lnTo>
                      <a:pt x="39" y="254"/>
                    </a:lnTo>
                    <a:lnTo>
                      <a:pt x="41" y="250"/>
                    </a:lnTo>
                    <a:lnTo>
                      <a:pt x="42" y="246"/>
                    </a:lnTo>
                    <a:lnTo>
                      <a:pt x="44" y="241"/>
                    </a:lnTo>
                    <a:lnTo>
                      <a:pt x="47" y="235"/>
                    </a:lnTo>
                    <a:lnTo>
                      <a:pt x="50" y="232"/>
                    </a:lnTo>
                    <a:lnTo>
                      <a:pt x="51" y="227"/>
                    </a:lnTo>
                    <a:lnTo>
                      <a:pt x="54" y="222"/>
                    </a:lnTo>
                    <a:lnTo>
                      <a:pt x="57" y="218"/>
                    </a:lnTo>
                    <a:lnTo>
                      <a:pt x="60" y="214"/>
                    </a:lnTo>
                    <a:lnTo>
                      <a:pt x="63" y="209"/>
                    </a:lnTo>
                    <a:lnTo>
                      <a:pt x="65" y="203"/>
                    </a:lnTo>
                    <a:lnTo>
                      <a:pt x="67" y="199"/>
                    </a:lnTo>
                    <a:lnTo>
                      <a:pt x="71" y="195"/>
                    </a:lnTo>
                    <a:lnTo>
                      <a:pt x="73" y="189"/>
                    </a:lnTo>
                    <a:lnTo>
                      <a:pt x="76" y="185"/>
                    </a:lnTo>
                    <a:lnTo>
                      <a:pt x="79" y="179"/>
                    </a:lnTo>
                    <a:lnTo>
                      <a:pt x="81" y="174"/>
                    </a:lnTo>
                    <a:lnTo>
                      <a:pt x="83" y="170"/>
                    </a:lnTo>
                    <a:lnTo>
                      <a:pt x="86" y="164"/>
                    </a:lnTo>
                    <a:lnTo>
                      <a:pt x="87" y="160"/>
                    </a:lnTo>
                    <a:lnTo>
                      <a:pt x="90" y="155"/>
                    </a:lnTo>
                    <a:lnTo>
                      <a:pt x="92" y="150"/>
                    </a:lnTo>
                    <a:lnTo>
                      <a:pt x="93" y="145"/>
                    </a:lnTo>
                    <a:lnTo>
                      <a:pt x="95" y="141"/>
                    </a:lnTo>
                    <a:lnTo>
                      <a:pt x="96" y="137"/>
                    </a:lnTo>
                    <a:lnTo>
                      <a:pt x="96" y="131"/>
                    </a:lnTo>
                    <a:lnTo>
                      <a:pt x="96" y="126"/>
                    </a:lnTo>
                    <a:lnTo>
                      <a:pt x="97" y="121"/>
                    </a:lnTo>
                    <a:lnTo>
                      <a:pt x="97" y="115"/>
                    </a:lnTo>
                    <a:lnTo>
                      <a:pt x="97" y="109"/>
                    </a:lnTo>
                    <a:lnTo>
                      <a:pt x="99" y="105"/>
                    </a:lnTo>
                    <a:lnTo>
                      <a:pt x="99" y="99"/>
                    </a:lnTo>
                    <a:lnTo>
                      <a:pt x="100" y="93"/>
                    </a:lnTo>
                    <a:lnTo>
                      <a:pt x="100" y="87"/>
                    </a:lnTo>
                    <a:lnTo>
                      <a:pt x="100" y="81"/>
                    </a:lnTo>
                    <a:lnTo>
                      <a:pt x="102" y="76"/>
                    </a:lnTo>
                    <a:lnTo>
                      <a:pt x="102" y="71"/>
                    </a:lnTo>
                    <a:lnTo>
                      <a:pt x="102" y="64"/>
                    </a:lnTo>
                    <a:lnTo>
                      <a:pt x="102" y="58"/>
                    </a:lnTo>
                    <a:lnTo>
                      <a:pt x="103" y="54"/>
                    </a:lnTo>
                    <a:lnTo>
                      <a:pt x="103" y="49"/>
                    </a:lnTo>
                    <a:lnTo>
                      <a:pt x="103" y="44"/>
                    </a:lnTo>
                    <a:lnTo>
                      <a:pt x="103" y="39"/>
                    </a:lnTo>
                    <a:lnTo>
                      <a:pt x="103" y="33"/>
                    </a:lnTo>
                    <a:lnTo>
                      <a:pt x="105" y="29"/>
                    </a:lnTo>
                    <a:lnTo>
                      <a:pt x="105" y="25"/>
                    </a:lnTo>
                    <a:lnTo>
                      <a:pt x="105" y="22"/>
                    </a:lnTo>
                    <a:lnTo>
                      <a:pt x="105" y="17"/>
                    </a:lnTo>
                    <a:lnTo>
                      <a:pt x="105" y="15"/>
                    </a:lnTo>
                    <a:lnTo>
                      <a:pt x="105" y="7"/>
                    </a:lnTo>
                    <a:lnTo>
                      <a:pt x="106" y="3"/>
                    </a:lnTo>
                    <a:lnTo>
                      <a:pt x="106" y="1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5" y="1"/>
                    </a:lnTo>
                    <a:lnTo>
                      <a:pt x="103" y="4"/>
                    </a:lnTo>
                    <a:lnTo>
                      <a:pt x="102" y="9"/>
                    </a:lnTo>
                    <a:lnTo>
                      <a:pt x="100" y="13"/>
                    </a:lnTo>
                    <a:lnTo>
                      <a:pt x="97" y="17"/>
                    </a:lnTo>
                    <a:lnTo>
                      <a:pt x="96" y="23"/>
                    </a:lnTo>
                    <a:lnTo>
                      <a:pt x="93" y="31"/>
                    </a:lnTo>
                    <a:lnTo>
                      <a:pt x="90" y="36"/>
                    </a:lnTo>
                    <a:lnTo>
                      <a:pt x="87" y="44"/>
                    </a:lnTo>
                    <a:lnTo>
                      <a:pt x="86" y="47"/>
                    </a:lnTo>
                    <a:lnTo>
                      <a:pt x="84" y="49"/>
                    </a:lnTo>
                    <a:lnTo>
                      <a:pt x="83" y="54"/>
                    </a:lnTo>
                    <a:lnTo>
                      <a:pt x="83" y="58"/>
                    </a:lnTo>
                    <a:lnTo>
                      <a:pt x="80" y="64"/>
                    </a:lnTo>
                    <a:lnTo>
                      <a:pt x="77" y="71"/>
                    </a:lnTo>
                    <a:lnTo>
                      <a:pt x="76" y="77"/>
                    </a:lnTo>
                    <a:lnTo>
                      <a:pt x="76" y="84"/>
                    </a:lnTo>
                    <a:lnTo>
                      <a:pt x="73" y="90"/>
                    </a:lnTo>
                    <a:lnTo>
                      <a:pt x="71" y="96"/>
                    </a:lnTo>
                    <a:lnTo>
                      <a:pt x="70" y="103"/>
                    </a:lnTo>
                    <a:lnTo>
                      <a:pt x="68" y="109"/>
                    </a:lnTo>
                    <a:lnTo>
                      <a:pt x="67" y="115"/>
                    </a:lnTo>
                    <a:lnTo>
                      <a:pt x="65" y="122"/>
                    </a:lnTo>
                    <a:lnTo>
                      <a:pt x="64" y="128"/>
                    </a:lnTo>
                    <a:lnTo>
                      <a:pt x="63" y="135"/>
                    </a:lnTo>
                    <a:lnTo>
                      <a:pt x="61" y="141"/>
                    </a:lnTo>
                    <a:lnTo>
                      <a:pt x="60" y="147"/>
                    </a:lnTo>
                    <a:lnTo>
                      <a:pt x="57" y="153"/>
                    </a:lnTo>
                    <a:lnTo>
                      <a:pt x="55" y="158"/>
                    </a:lnTo>
                    <a:lnTo>
                      <a:pt x="52" y="161"/>
                    </a:lnTo>
                    <a:lnTo>
                      <a:pt x="51" y="164"/>
                    </a:lnTo>
                    <a:lnTo>
                      <a:pt x="48" y="167"/>
                    </a:lnTo>
                    <a:lnTo>
                      <a:pt x="47" y="170"/>
                    </a:lnTo>
                    <a:lnTo>
                      <a:pt x="41" y="171"/>
                    </a:lnTo>
                    <a:lnTo>
                      <a:pt x="36" y="170"/>
                    </a:lnTo>
                    <a:lnTo>
                      <a:pt x="34" y="166"/>
                    </a:lnTo>
                    <a:lnTo>
                      <a:pt x="32" y="163"/>
                    </a:lnTo>
                    <a:lnTo>
                      <a:pt x="29" y="157"/>
                    </a:lnTo>
                    <a:lnTo>
                      <a:pt x="29" y="154"/>
                    </a:lnTo>
                    <a:lnTo>
                      <a:pt x="29" y="150"/>
                    </a:lnTo>
                    <a:lnTo>
                      <a:pt x="29" y="150"/>
                    </a:lnTo>
                    <a:lnTo>
                      <a:pt x="34" y="41"/>
                    </a:lnTo>
                    <a:lnTo>
                      <a:pt x="34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8" name="Freeform 198"/>
              <p:cNvSpPr>
                <a:spLocks/>
              </p:cNvSpPr>
              <p:nvPr/>
            </p:nvSpPr>
            <p:spPr bwMode="auto">
              <a:xfrm>
                <a:off x="862" y="1840"/>
                <a:ext cx="69" cy="15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9" y="17"/>
                  </a:cxn>
                  <a:cxn ang="0">
                    <a:pos x="17" y="35"/>
                  </a:cxn>
                  <a:cxn ang="0">
                    <a:pos x="24" y="51"/>
                  </a:cxn>
                  <a:cxn ang="0">
                    <a:pos x="30" y="62"/>
                  </a:cxn>
                  <a:cxn ang="0">
                    <a:pos x="36" y="74"/>
                  </a:cxn>
                  <a:cxn ang="0">
                    <a:pos x="42" y="86"/>
                  </a:cxn>
                  <a:cxn ang="0">
                    <a:pos x="48" y="97"/>
                  </a:cxn>
                  <a:cxn ang="0">
                    <a:pos x="54" y="109"/>
                  </a:cxn>
                  <a:cxn ang="0">
                    <a:pos x="58" y="120"/>
                  </a:cxn>
                  <a:cxn ang="0">
                    <a:pos x="64" y="132"/>
                  </a:cxn>
                  <a:cxn ang="0">
                    <a:pos x="70" y="144"/>
                  </a:cxn>
                  <a:cxn ang="0">
                    <a:pos x="74" y="155"/>
                  </a:cxn>
                  <a:cxn ang="0">
                    <a:pos x="81" y="174"/>
                  </a:cxn>
                  <a:cxn ang="0">
                    <a:pos x="87" y="192"/>
                  </a:cxn>
                  <a:cxn ang="0">
                    <a:pos x="88" y="206"/>
                  </a:cxn>
                  <a:cxn ang="0">
                    <a:pos x="91" y="227"/>
                  </a:cxn>
                  <a:cxn ang="0">
                    <a:pos x="91" y="238"/>
                  </a:cxn>
                  <a:cxn ang="0">
                    <a:pos x="91" y="250"/>
                  </a:cxn>
                  <a:cxn ang="0">
                    <a:pos x="93" y="261"/>
                  </a:cxn>
                  <a:cxn ang="0">
                    <a:pos x="94" y="274"/>
                  </a:cxn>
                  <a:cxn ang="0">
                    <a:pos x="94" y="288"/>
                  </a:cxn>
                  <a:cxn ang="0">
                    <a:pos x="96" y="301"/>
                  </a:cxn>
                  <a:cxn ang="0">
                    <a:pos x="96" y="314"/>
                  </a:cxn>
                  <a:cxn ang="0">
                    <a:pos x="96" y="325"/>
                  </a:cxn>
                  <a:cxn ang="0">
                    <a:pos x="96" y="337"/>
                  </a:cxn>
                  <a:cxn ang="0">
                    <a:pos x="97" y="354"/>
                  </a:cxn>
                  <a:cxn ang="0">
                    <a:pos x="99" y="373"/>
                  </a:cxn>
                  <a:cxn ang="0">
                    <a:pos x="99" y="386"/>
                  </a:cxn>
                  <a:cxn ang="0">
                    <a:pos x="42" y="369"/>
                  </a:cxn>
                  <a:cxn ang="0">
                    <a:pos x="33" y="375"/>
                  </a:cxn>
                  <a:cxn ang="0">
                    <a:pos x="32" y="388"/>
                  </a:cxn>
                  <a:cxn ang="0">
                    <a:pos x="36" y="395"/>
                  </a:cxn>
                  <a:cxn ang="0">
                    <a:pos x="51" y="405"/>
                  </a:cxn>
                  <a:cxn ang="0">
                    <a:pos x="67" y="415"/>
                  </a:cxn>
                  <a:cxn ang="0">
                    <a:pos x="81" y="424"/>
                  </a:cxn>
                  <a:cxn ang="0">
                    <a:pos x="90" y="428"/>
                  </a:cxn>
                  <a:cxn ang="0">
                    <a:pos x="154" y="456"/>
                  </a:cxn>
                  <a:cxn ang="0">
                    <a:pos x="205" y="199"/>
                  </a:cxn>
                  <a:cxn ang="0">
                    <a:pos x="202" y="189"/>
                  </a:cxn>
                  <a:cxn ang="0">
                    <a:pos x="191" y="181"/>
                  </a:cxn>
                  <a:cxn ang="0">
                    <a:pos x="180" y="187"/>
                  </a:cxn>
                  <a:cxn ang="0">
                    <a:pos x="167" y="199"/>
                  </a:cxn>
                  <a:cxn ang="0">
                    <a:pos x="154" y="216"/>
                  </a:cxn>
                  <a:cxn ang="0">
                    <a:pos x="141" y="231"/>
                  </a:cxn>
                  <a:cxn ang="0">
                    <a:pos x="133" y="243"/>
                  </a:cxn>
                  <a:cxn ang="0">
                    <a:pos x="120" y="173"/>
                  </a:cxn>
                  <a:cxn ang="0">
                    <a:pos x="0" y="0"/>
                  </a:cxn>
                </a:cxnLst>
                <a:rect l="0" t="0" r="r" b="b"/>
                <a:pathLst>
                  <a:path w="206" h="456">
                    <a:moveTo>
                      <a:pt x="0" y="0"/>
                    </a:moveTo>
                    <a:lnTo>
                      <a:pt x="0" y="1"/>
                    </a:lnTo>
                    <a:lnTo>
                      <a:pt x="3" y="6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11" y="23"/>
                    </a:lnTo>
                    <a:lnTo>
                      <a:pt x="13" y="29"/>
                    </a:lnTo>
                    <a:lnTo>
                      <a:pt x="17" y="35"/>
                    </a:lnTo>
                    <a:lnTo>
                      <a:pt x="20" y="41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27" y="54"/>
                    </a:lnTo>
                    <a:lnTo>
                      <a:pt x="29" y="58"/>
                    </a:lnTo>
                    <a:lnTo>
                      <a:pt x="30" y="62"/>
                    </a:lnTo>
                    <a:lnTo>
                      <a:pt x="33" y="67"/>
                    </a:lnTo>
                    <a:lnTo>
                      <a:pt x="35" y="70"/>
                    </a:lnTo>
                    <a:lnTo>
                      <a:pt x="36" y="74"/>
                    </a:lnTo>
                    <a:lnTo>
                      <a:pt x="39" y="78"/>
                    </a:lnTo>
                    <a:lnTo>
                      <a:pt x="40" y="81"/>
                    </a:lnTo>
                    <a:lnTo>
                      <a:pt x="42" y="86"/>
                    </a:lnTo>
                    <a:lnTo>
                      <a:pt x="43" y="90"/>
                    </a:lnTo>
                    <a:lnTo>
                      <a:pt x="46" y="93"/>
                    </a:lnTo>
                    <a:lnTo>
                      <a:pt x="48" y="97"/>
                    </a:lnTo>
                    <a:lnTo>
                      <a:pt x="49" y="102"/>
                    </a:lnTo>
                    <a:lnTo>
                      <a:pt x="51" y="105"/>
                    </a:lnTo>
                    <a:lnTo>
                      <a:pt x="54" y="109"/>
                    </a:lnTo>
                    <a:lnTo>
                      <a:pt x="55" y="113"/>
                    </a:lnTo>
                    <a:lnTo>
                      <a:pt x="56" y="116"/>
                    </a:lnTo>
                    <a:lnTo>
                      <a:pt x="58" y="120"/>
                    </a:lnTo>
                    <a:lnTo>
                      <a:pt x="61" y="125"/>
                    </a:lnTo>
                    <a:lnTo>
                      <a:pt x="62" y="129"/>
                    </a:lnTo>
                    <a:lnTo>
                      <a:pt x="64" y="132"/>
                    </a:lnTo>
                    <a:lnTo>
                      <a:pt x="67" y="136"/>
                    </a:lnTo>
                    <a:lnTo>
                      <a:pt x="68" y="141"/>
                    </a:lnTo>
                    <a:lnTo>
                      <a:pt x="70" y="144"/>
                    </a:lnTo>
                    <a:lnTo>
                      <a:pt x="71" y="148"/>
                    </a:lnTo>
                    <a:lnTo>
                      <a:pt x="72" y="151"/>
                    </a:lnTo>
                    <a:lnTo>
                      <a:pt x="74" y="155"/>
                    </a:lnTo>
                    <a:lnTo>
                      <a:pt x="75" y="161"/>
                    </a:lnTo>
                    <a:lnTo>
                      <a:pt x="80" y="168"/>
                    </a:lnTo>
                    <a:lnTo>
                      <a:pt x="81" y="174"/>
                    </a:lnTo>
                    <a:lnTo>
                      <a:pt x="83" y="180"/>
                    </a:lnTo>
                    <a:lnTo>
                      <a:pt x="84" y="186"/>
                    </a:lnTo>
                    <a:lnTo>
                      <a:pt x="87" y="192"/>
                    </a:lnTo>
                    <a:lnTo>
                      <a:pt x="87" y="195"/>
                    </a:lnTo>
                    <a:lnTo>
                      <a:pt x="87" y="200"/>
                    </a:lnTo>
                    <a:lnTo>
                      <a:pt x="88" y="206"/>
                    </a:lnTo>
                    <a:lnTo>
                      <a:pt x="90" y="212"/>
                    </a:lnTo>
                    <a:lnTo>
                      <a:pt x="90" y="219"/>
                    </a:lnTo>
                    <a:lnTo>
                      <a:pt x="91" y="227"/>
                    </a:lnTo>
                    <a:lnTo>
                      <a:pt x="91" y="229"/>
                    </a:lnTo>
                    <a:lnTo>
                      <a:pt x="91" y="234"/>
                    </a:lnTo>
                    <a:lnTo>
                      <a:pt x="91" y="238"/>
                    </a:lnTo>
                    <a:lnTo>
                      <a:pt x="91" y="243"/>
                    </a:lnTo>
                    <a:lnTo>
                      <a:pt x="91" y="247"/>
                    </a:lnTo>
                    <a:lnTo>
                      <a:pt x="91" y="250"/>
                    </a:lnTo>
                    <a:lnTo>
                      <a:pt x="91" y="254"/>
                    </a:lnTo>
                    <a:lnTo>
                      <a:pt x="93" y="258"/>
                    </a:lnTo>
                    <a:lnTo>
                      <a:pt x="93" y="261"/>
                    </a:lnTo>
                    <a:lnTo>
                      <a:pt x="93" y="267"/>
                    </a:lnTo>
                    <a:lnTo>
                      <a:pt x="93" y="270"/>
                    </a:lnTo>
                    <a:lnTo>
                      <a:pt x="94" y="274"/>
                    </a:lnTo>
                    <a:lnTo>
                      <a:pt x="94" y="279"/>
                    </a:lnTo>
                    <a:lnTo>
                      <a:pt x="94" y="283"/>
                    </a:lnTo>
                    <a:lnTo>
                      <a:pt x="94" y="288"/>
                    </a:lnTo>
                    <a:lnTo>
                      <a:pt x="94" y="292"/>
                    </a:lnTo>
                    <a:lnTo>
                      <a:pt x="94" y="296"/>
                    </a:lnTo>
                    <a:lnTo>
                      <a:pt x="96" y="301"/>
                    </a:lnTo>
                    <a:lnTo>
                      <a:pt x="96" y="305"/>
                    </a:lnTo>
                    <a:lnTo>
                      <a:pt x="96" y="309"/>
                    </a:lnTo>
                    <a:lnTo>
                      <a:pt x="96" y="314"/>
                    </a:lnTo>
                    <a:lnTo>
                      <a:pt x="96" y="317"/>
                    </a:lnTo>
                    <a:lnTo>
                      <a:pt x="96" y="321"/>
                    </a:lnTo>
                    <a:lnTo>
                      <a:pt x="96" y="325"/>
                    </a:lnTo>
                    <a:lnTo>
                      <a:pt x="96" y="330"/>
                    </a:lnTo>
                    <a:lnTo>
                      <a:pt x="96" y="333"/>
                    </a:lnTo>
                    <a:lnTo>
                      <a:pt x="96" y="337"/>
                    </a:lnTo>
                    <a:lnTo>
                      <a:pt x="97" y="341"/>
                    </a:lnTo>
                    <a:lnTo>
                      <a:pt x="97" y="347"/>
                    </a:lnTo>
                    <a:lnTo>
                      <a:pt x="97" y="354"/>
                    </a:lnTo>
                    <a:lnTo>
                      <a:pt x="97" y="362"/>
                    </a:lnTo>
                    <a:lnTo>
                      <a:pt x="99" y="367"/>
                    </a:lnTo>
                    <a:lnTo>
                      <a:pt x="99" y="373"/>
                    </a:lnTo>
                    <a:lnTo>
                      <a:pt x="99" y="378"/>
                    </a:lnTo>
                    <a:lnTo>
                      <a:pt x="99" y="380"/>
                    </a:lnTo>
                    <a:lnTo>
                      <a:pt x="99" y="386"/>
                    </a:lnTo>
                    <a:lnTo>
                      <a:pt x="99" y="391"/>
                    </a:lnTo>
                    <a:lnTo>
                      <a:pt x="99" y="394"/>
                    </a:lnTo>
                    <a:lnTo>
                      <a:pt x="42" y="369"/>
                    </a:lnTo>
                    <a:lnTo>
                      <a:pt x="39" y="370"/>
                    </a:lnTo>
                    <a:lnTo>
                      <a:pt x="35" y="373"/>
                    </a:lnTo>
                    <a:lnTo>
                      <a:pt x="33" y="375"/>
                    </a:lnTo>
                    <a:lnTo>
                      <a:pt x="30" y="379"/>
                    </a:lnTo>
                    <a:lnTo>
                      <a:pt x="30" y="382"/>
                    </a:lnTo>
                    <a:lnTo>
                      <a:pt x="32" y="388"/>
                    </a:lnTo>
                    <a:lnTo>
                      <a:pt x="32" y="389"/>
                    </a:lnTo>
                    <a:lnTo>
                      <a:pt x="35" y="394"/>
                    </a:lnTo>
                    <a:lnTo>
                      <a:pt x="36" y="395"/>
                    </a:lnTo>
                    <a:lnTo>
                      <a:pt x="42" y="399"/>
                    </a:lnTo>
                    <a:lnTo>
                      <a:pt x="45" y="402"/>
                    </a:lnTo>
                    <a:lnTo>
                      <a:pt x="51" y="405"/>
                    </a:lnTo>
                    <a:lnTo>
                      <a:pt x="55" y="410"/>
                    </a:lnTo>
                    <a:lnTo>
                      <a:pt x="61" y="412"/>
                    </a:lnTo>
                    <a:lnTo>
                      <a:pt x="67" y="415"/>
                    </a:lnTo>
                    <a:lnTo>
                      <a:pt x="72" y="418"/>
                    </a:lnTo>
                    <a:lnTo>
                      <a:pt x="77" y="421"/>
                    </a:lnTo>
                    <a:lnTo>
                      <a:pt x="81" y="424"/>
                    </a:lnTo>
                    <a:lnTo>
                      <a:pt x="85" y="424"/>
                    </a:lnTo>
                    <a:lnTo>
                      <a:pt x="88" y="427"/>
                    </a:lnTo>
                    <a:lnTo>
                      <a:pt x="90" y="428"/>
                    </a:lnTo>
                    <a:lnTo>
                      <a:pt x="91" y="428"/>
                    </a:lnTo>
                    <a:lnTo>
                      <a:pt x="120" y="449"/>
                    </a:lnTo>
                    <a:lnTo>
                      <a:pt x="154" y="456"/>
                    </a:lnTo>
                    <a:lnTo>
                      <a:pt x="145" y="280"/>
                    </a:lnTo>
                    <a:lnTo>
                      <a:pt x="206" y="199"/>
                    </a:lnTo>
                    <a:lnTo>
                      <a:pt x="205" y="199"/>
                    </a:lnTo>
                    <a:lnTo>
                      <a:pt x="205" y="196"/>
                    </a:lnTo>
                    <a:lnTo>
                      <a:pt x="203" y="192"/>
                    </a:lnTo>
                    <a:lnTo>
                      <a:pt x="202" y="189"/>
                    </a:lnTo>
                    <a:lnTo>
                      <a:pt x="197" y="186"/>
                    </a:lnTo>
                    <a:lnTo>
                      <a:pt x="194" y="183"/>
                    </a:lnTo>
                    <a:lnTo>
                      <a:pt x="191" y="181"/>
                    </a:lnTo>
                    <a:lnTo>
                      <a:pt x="187" y="184"/>
                    </a:lnTo>
                    <a:lnTo>
                      <a:pt x="184" y="184"/>
                    </a:lnTo>
                    <a:lnTo>
                      <a:pt x="180" y="187"/>
                    </a:lnTo>
                    <a:lnTo>
                      <a:pt x="177" y="190"/>
                    </a:lnTo>
                    <a:lnTo>
                      <a:pt x="173" y="195"/>
                    </a:lnTo>
                    <a:lnTo>
                      <a:pt x="167" y="199"/>
                    </a:lnTo>
                    <a:lnTo>
                      <a:pt x="164" y="205"/>
                    </a:lnTo>
                    <a:lnTo>
                      <a:pt x="158" y="211"/>
                    </a:lnTo>
                    <a:lnTo>
                      <a:pt x="154" y="216"/>
                    </a:lnTo>
                    <a:lnTo>
                      <a:pt x="149" y="222"/>
                    </a:lnTo>
                    <a:lnTo>
                      <a:pt x="145" y="227"/>
                    </a:lnTo>
                    <a:lnTo>
                      <a:pt x="141" y="231"/>
                    </a:lnTo>
                    <a:lnTo>
                      <a:pt x="139" y="237"/>
                    </a:lnTo>
                    <a:lnTo>
                      <a:pt x="136" y="240"/>
                    </a:lnTo>
                    <a:lnTo>
                      <a:pt x="133" y="243"/>
                    </a:lnTo>
                    <a:lnTo>
                      <a:pt x="132" y="244"/>
                    </a:lnTo>
                    <a:lnTo>
                      <a:pt x="132" y="245"/>
                    </a:lnTo>
                    <a:lnTo>
                      <a:pt x="120" y="173"/>
                    </a:lnTo>
                    <a:lnTo>
                      <a:pt x="32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9" name="Freeform 199"/>
              <p:cNvSpPr>
                <a:spLocks/>
              </p:cNvSpPr>
              <p:nvPr/>
            </p:nvSpPr>
            <p:spPr bwMode="auto">
              <a:xfrm>
                <a:off x="906" y="1837"/>
                <a:ext cx="26" cy="63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7" y="10"/>
                  </a:cxn>
                  <a:cxn ang="0">
                    <a:pos x="57" y="16"/>
                  </a:cxn>
                  <a:cxn ang="0">
                    <a:pos x="57" y="23"/>
                  </a:cxn>
                  <a:cxn ang="0">
                    <a:pos x="57" y="31"/>
                  </a:cxn>
                  <a:cxn ang="0">
                    <a:pos x="57" y="39"/>
                  </a:cxn>
                  <a:cxn ang="0">
                    <a:pos x="56" y="48"/>
                  </a:cxn>
                  <a:cxn ang="0">
                    <a:pos x="54" y="57"/>
                  </a:cxn>
                  <a:cxn ang="0">
                    <a:pos x="54" y="66"/>
                  </a:cxn>
                  <a:cxn ang="0">
                    <a:pos x="53" y="76"/>
                  </a:cxn>
                  <a:cxn ang="0">
                    <a:pos x="50" y="83"/>
                  </a:cxn>
                  <a:cxn ang="0">
                    <a:pos x="48" y="92"/>
                  </a:cxn>
                  <a:cxn ang="0">
                    <a:pos x="45" y="99"/>
                  </a:cxn>
                  <a:cxn ang="0">
                    <a:pos x="43" y="108"/>
                  </a:cxn>
                  <a:cxn ang="0">
                    <a:pos x="34" y="119"/>
                  </a:cxn>
                  <a:cxn ang="0">
                    <a:pos x="27" y="128"/>
                  </a:cxn>
                  <a:cxn ang="0">
                    <a:pos x="19" y="137"/>
                  </a:cxn>
                  <a:cxn ang="0">
                    <a:pos x="14" y="144"/>
                  </a:cxn>
                  <a:cxn ang="0">
                    <a:pos x="3" y="153"/>
                  </a:cxn>
                  <a:cxn ang="0">
                    <a:pos x="0" y="156"/>
                  </a:cxn>
                  <a:cxn ang="0">
                    <a:pos x="0" y="163"/>
                  </a:cxn>
                  <a:cxn ang="0">
                    <a:pos x="2" y="170"/>
                  </a:cxn>
                  <a:cxn ang="0">
                    <a:pos x="5" y="177"/>
                  </a:cxn>
                  <a:cxn ang="0">
                    <a:pos x="12" y="189"/>
                  </a:cxn>
                  <a:cxn ang="0">
                    <a:pos x="19" y="189"/>
                  </a:cxn>
                  <a:cxn ang="0">
                    <a:pos x="30" y="185"/>
                  </a:cxn>
                  <a:cxn ang="0">
                    <a:pos x="38" y="176"/>
                  </a:cxn>
                  <a:cxn ang="0">
                    <a:pos x="47" y="166"/>
                  </a:cxn>
                  <a:cxn ang="0">
                    <a:pos x="54" y="154"/>
                  </a:cxn>
                  <a:cxn ang="0">
                    <a:pos x="61" y="144"/>
                  </a:cxn>
                  <a:cxn ang="0">
                    <a:pos x="66" y="131"/>
                  </a:cxn>
                  <a:cxn ang="0">
                    <a:pos x="70" y="119"/>
                  </a:cxn>
                  <a:cxn ang="0">
                    <a:pos x="73" y="108"/>
                  </a:cxn>
                  <a:cxn ang="0">
                    <a:pos x="76" y="99"/>
                  </a:cxn>
                  <a:cxn ang="0">
                    <a:pos x="76" y="87"/>
                  </a:cxn>
                  <a:cxn ang="0">
                    <a:pos x="77" y="74"/>
                  </a:cxn>
                  <a:cxn ang="0">
                    <a:pos x="77" y="61"/>
                  </a:cxn>
                  <a:cxn ang="0">
                    <a:pos x="77" y="48"/>
                  </a:cxn>
                  <a:cxn ang="0">
                    <a:pos x="77" y="35"/>
                  </a:cxn>
                  <a:cxn ang="0">
                    <a:pos x="77" y="26"/>
                  </a:cxn>
                  <a:cxn ang="0">
                    <a:pos x="77" y="19"/>
                  </a:cxn>
                  <a:cxn ang="0">
                    <a:pos x="79" y="18"/>
                  </a:cxn>
                  <a:cxn ang="0">
                    <a:pos x="57" y="0"/>
                  </a:cxn>
                </a:cxnLst>
                <a:rect l="0" t="0" r="r" b="b"/>
                <a:pathLst>
                  <a:path w="79" h="189">
                    <a:moveTo>
                      <a:pt x="57" y="0"/>
                    </a:moveTo>
                    <a:lnTo>
                      <a:pt x="57" y="2"/>
                    </a:lnTo>
                    <a:lnTo>
                      <a:pt x="57" y="6"/>
                    </a:lnTo>
                    <a:lnTo>
                      <a:pt x="57" y="10"/>
                    </a:lnTo>
                    <a:lnTo>
                      <a:pt x="57" y="13"/>
                    </a:lnTo>
                    <a:lnTo>
                      <a:pt x="57" y="16"/>
                    </a:lnTo>
                    <a:lnTo>
                      <a:pt x="57" y="19"/>
                    </a:lnTo>
                    <a:lnTo>
                      <a:pt x="57" y="23"/>
                    </a:lnTo>
                    <a:lnTo>
                      <a:pt x="57" y="26"/>
                    </a:lnTo>
                    <a:lnTo>
                      <a:pt x="57" y="31"/>
                    </a:lnTo>
                    <a:lnTo>
                      <a:pt x="57" y="35"/>
                    </a:lnTo>
                    <a:lnTo>
                      <a:pt x="57" y="39"/>
                    </a:lnTo>
                    <a:lnTo>
                      <a:pt x="56" y="44"/>
                    </a:lnTo>
                    <a:lnTo>
                      <a:pt x="56" y="48"/>
                    </a:lnTo>
                    <a:lnTo>
                      <a:pt x="54" y="53"/>
                    </a:lnTo>
                    <a:lnTo>
                      <a:pt x="54" y="57"/>
                    </a:lnTo>
                    <a:lnTo>
                      <a:pt x="54" y="61"/>
                    </a:lnTo>
                    <a:lnTo>
                      <a:pt x="54" y="66"/>
                    </a:lnTo>
                    <a:lnTo>
                      <a:pt x="53" y="70"/>
                    </a:lnTo>
                    <a:lnTo>
                      <a:pt x="53" y="76"/>
                    </a:lnTo>
                    <a:lnTo>
                      <a:pt x="51" y="79"/>
                    </a:lnTo>
                    <a:lnTo>
                      <a:pt x="50" y="83"/>
                    </a:lnTo>
                    <a:lnTo>
                      <a:pt x="48" y="87"/>
                    </a:lnTo>
                    <a:lnTo>
                      <a:pt x="48" y="92"/>
                    </a:lnTo>
                    <a:lnTo>
                      <a:pt x="47" y="95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43" y="108"/>
                    </a:lnTo>
                    <a:lnTo>
                      <a:pt x="38" y="114"/>
                    </a:lnTo>
                    <a:lnTo>
                      <a:pt x="34" y="119"/>
                    </a:lnTo>
                    <a:lnTo>
                      <a:pt x="30" y="124"/>
                    </a:lnTo>
                    <a:lnTo>
                      <a:pt x="27" y="128"/>
                    </a:lnTo>
                    <a:lnTo>
                      <a:pt x="22" y="132"/>
                    </a:lnTo>
                    <a:lnTo>
                      <a:pt x="19" y="137"/>
                    </a:lnTo>
                    <a:lnTo>
                      <a:pt x="16" y="140"/>
                    </a:lnTo>
                    <a:lnTo>
                      <a:pt x="14" y="144"/>
                    </a:lnTo>
                    <a:lnTo>
                      <a:pt x="8" y="148"/>
                    </a:lnTo>
                    <a:lnTo>
                      <a:pt x="3" y="153"/>
                    </a:lnTo>
                    <a:lnTo>
                      <a:pt x="0" y="154"/>
                    </a:lnTo>
                    <a:lnTo>
                      <a:pt x="0" y="156"/>
                    </a:lnTo>
                    <a:lnTo>
                      <a:pt x="0" y="157"/>
                    </a:lnTo>
                    <a:lnTo>
                      <a:pt x="0" y="163"/>
                    </a:lnTo>
                    <a:lnTo>
                      <a:pt x="0" y="166"/>
                    </a:lnTo>
                    <a:lnTo>
                      <a:pt x="2" y="170"/>
                    </a:lnTo>
                    <a:lnTo>
                      <a:pt x="2" y="175"/>
                    </a:lnTo>
                    <a:lnTo>
                      <a:pt x="5" y="177"/>
                    </a:lnTo>
                    <a:lnTo>
                      <a:pt x="8" y="185"/>
                    </a:lnTo>
                    <a:lnTo>
                      <a:pt x="12" y="189"/>
                    </a:lnTo>
                    <a:lnTo>
                      <a:pt x="15" y="189"/>
                    </a:lnTo>
                    <a:lnTo>
                      <a:pt x="19" y="189"/>
                    </a:lnTo>
                    <a:lnTo>
                      <a:pt x="24" y="188"/>
                    </a:lnTo>
                    <a:lnTo>
                      <a:pt x="30" y="185"/>
                    </a:lnTo>
                    <a:lnTo>
                      <a:pt x="34" y="180"/>
                    </a:lnTo>
                    <a:lnTo>
                      <a:pt x="38" y="176"/>
                    </a:lnTo>
                    <a:lnTo>
                      <a:pt x="43" y="170"/>
                    </a:lnTo>
                    <a:lnTo>
                      <a:pt x="47" y="166"/>
                    </a:lnTo>
                    <a:lnTo>
                      <a:pt x="50" y="160"/>
                    </a:lnTo>
                    <a:lnTo>
                      <a:pt x="54" y="154"/>
                    </a:lnTo>
                    <a:lnTo>
                      <a:pt x="57" y="148"/>
                    </a:lnTo>
                    <a:lnTo>
                      <a:pt x="61" y="144"/>
                    </a:lnTo>
                    <a:lnTo>
                      <a:pt x="63" y="137"/>
                    </a:lnTo>
                    <a:lnTo>
                      <a:pt x="66" y="131"/>
                    </a:lnTo>
                    <a:lnTo>
                      <a:pt x="67" y="125"/>
                    </a:lnTo>
                    <a:lnTo>
                      <a:pt x="70" y="119"/>
                    </a:lnTo>
                    <a:lnTo>
                      <a:pt x="72" y="114"/>
                    </a:lnTo>
                    <a:lnTo>
                      <a:pt x="73" y="108"/>
                    </a:lnTo>
                    <a:lnTo>
                      <a:pt x="75" y="103"/>
                    </a:lnTo>
                    <a:lnTo>
                      <a:pt x="76" y="99"/>
                    </a:lnTo>
                    <a:lnTo>
                      <a:pt x="76" y="93"/>
                    </a:lnTo>
                    <a:lnTo>
                      <a:pt x="76" y="87"/>
                    </a:lnTo>
                    <a:lnTo>
                      <a:pt x="76" y="80"/>
                    </a:lnTo>
                    <a:lnTo>
                      <a:pt x="77" y="74"/>
                    </a:lnTo>
                    <a:lnTo>
                      <a:pt x="77" y="67"/>
                    </a:lnTo>
                    <a:lnTo>
                      <a:pt x="77" y="61"/>
                    </a:lnTo>
                    <a:lnTo>
                      <a:pt x="77" y="54"/>
                    </a:lnTo>
                    <a:lnTo>
                      <a:pt x="77" y="48"/>
                    </a:lnTo>
                    <a:lnTo>
                      <a:pt x="77" y="41"/>
                    </a:lnTo>
                    <a:lnTo>
                      <a:pt x="77" y="35"/>
                    </a:lnTo>
                    <a:lnTo>
                      <a:pt x="77" y="29"/>
                    </a:lnTo>
                    <a:lnTo>
                      <a:pt x="77" y="26"/>
                    </a:lnTo>
                    <a:lnTo>
                      <a:pt x="77" y="22"/>
                    </a:lnTo>
                    <a:lnTo>
                      <a:pt x="77" y="19"/>
                    </a:lnTo>
                    <a:lnTo>
                      <a:pt x="77" y="18"/>
                    </a:lnTo>
                    <a:lnTo>
                      <a:pt x="79" y="18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0" name="Freeform 200"/>
              <p:cNvSpPr>
                <a:spLocks/>
              </p:cNvSpPr>
              <p:nvPr/>
            </p:nvSpPr>
            <p:spPr bwMode="auto">
              <a:xfrm>
                <a:off x="855" y="1843"/>
                <a:ext cx="35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1" y="13"/>
                  </a:cxn>
                  <a:cxn ang="0">
                    <a:pos x="1" y="21"/>
                  </a:cxn>
                  <a:cxn ang="0">
                    <a:pos x="2" y="32"/>
                  </a:cxn>
                  <a:cxn ang="0">
                    <a:pos x="4" y="42"/>
                  </a:cxn>
                  <a:cxn ang="0">
                    <a:pos x="5" y="55"/>
                  </a:cxn>
                  <a:cxn ang="0">
                    <a:pos x="7" y="68"/>
                  </a:cxn>
                  <a:cxn ang="0">
                    <a:pos x="8" y="81"/>
                  </a:cxn>
                  <a:cxn ang="0">
                    <a:pos x="11" y="94"/>
                  </a:cxn>
                  <a:cxn ang="0">
                    <a:pos x="14" y="107"/>
                  </a:cxn>
                  <a:cxn ang="0">
                    <a:pos x="17" y="120"/>
                  </a:cxn>
                  <a:cxn ang="0">
                    <a:pos x="21" y="133"/>
                  </a:cxn>
                  <a:cxn ang="0">
                    <a:pos x="26" y="145"/>
                  </a:cxn>
                  <a:cxn ang="0">
                    <a:pos x="30" y="157"/>
                  </a:cxn>
                  <a:cxn ang="0">
                    <a:pos x="34" y="165"/>
                  </a:cxn>
                  <a:cxn ang="0">
                    <a:pos x="40" y="174"/>
                  </a:cxn>
                  <a:cxn ang="0">
                    <a:pos x="46" y="183"/>
                  </a:cxn>
                  <a:cxn ang="0">
                    <a:pos x="52" y="191"/>
                  </a:cxn>
                  <a:cxn ang="0">
                    <a:pos x="58" y="200"/>
                  </a:cxn>
                  <a:cxn ang="0">
                    <a:pos x="63" y="207"/>
                  </a:cxn>
                  <a:cxn ang="0">
                    <a:pos x="69" y="215"/>
                  </a:cxn>
                  <a:cxn ang="0">
                    <a:pos x="77" y="223"/>
                  </a:cxn>
                  <a:cxn ang="0">
                    <a:pos x="84" y="232"/>
                  </a:cxn>
                  <a:cxn ang="0">
                    <a:pos x="94" y="244"/>
                  </a:cxn>
                  <a:cxn ang="0">
                    <a:pos x="101" y="251"/>
                  </a:cxn>
                  <a:cxn ang="0">
                    <a:pos x="106" y="254"/>
                  </a:cxn>
                  <a:cxn ang="0">
                    <a:pos x="106" y="254"/>
                  </a:cxn>
                  <a:cxn ang="0">
                    <a:pos x="103" y="247"/>
                  </a:cxn>
                  <a:cxn ang="0">
                    <a:pos x="97" y="238"/>
                  </a:cxn>
                  <a:cxn ang="0">
                    <a:pos x="94" y="231"/>
                  </a:cxn>
                  <a:cxn ang="0">
                    <a:pos x="90" y="222"/>
                  </a:cxn>
                  <a:cxn ang="0">
                    <a:pos x="85" y="213"/>
                  </a:cxn>
                  <a:cxn ang="0">
                    <a:pos x="79" y="203"/>
                  </a:cxn>
                  <a:cxn ang="0">
                    <a:pos x="75" y="193"/>
                  </a:cxn>
                  <a:cxn ang="0">
                    <a:pos x="69" y="181"/>
                  </a:cxn>
                  <a:cxn ang="0">
                    <a:pos x="65" y="171"/>
                  </a:cxn>
                  <a:cxn ang="0">
                    <a:pos x="59" y="159"/>
                  </a:cxn>
                  <a:cxn ang="0">
                    <a:pos x="55" y="149"/>
                  </a:cxn>
                  <a:cxn ang="0">
                    <a:pos x="50" y="139"/>
                  </a:cxn>
                  <a:cxn ang="0">
                    <a:pos x="46" y="129"/>
                  </a:cxn>
                  <a:cxn ang="0">
                    <a:pos x="42" y="120"/>
                  </a:cxn>
                  <a:cxn ang="0">
                    <a:pos x="37" y="109"/>
                  </a:cxn>
                  <a:cxn ang="0">
                    <a:pos x="34" y="98"/>
                  </a:cxn>
                  <a:cxn ang="0">
                    <a:pos x="30" y="88"/>
                  </a:cxn>
                  <a:cxn ang="0">
                    <a:pos x="26" y="78"/>
                  </a:cxn>
                  <a:cxn ang="0">
                    <a:pos x="21" y="68"/>
                  </a:cxn>
                  <a:cxn ang="0">
                    <a:pos x="18" y="56"/>
                  </a:cxn>
                  <a:cxn ang="0">
                    <a:pos x="16" y="46"/>
                  </a:cxn>
                  <a:cxn ang="0">
                    <a:pos x="11" y="37"/>
                  </a:cxn>
                  <a:cxn ang="0">
                    <a:pos x="8" y="29"/>
                  </a:cxn>
                  <a:cxn ang="0">
                    <a:pos x="5" y="21"/>
                  </a:cxn>
                  <a:cxn ang="0">
                    <a:pos x="4" y="14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7" h="255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1" y="21"/>
                    </a:lnTo>
                    <a:lnTo>
                      <a:pt x="1" y="26"/>
                    </a:lnTo>
                    <a:lnTo>
                      <a:pt x="2" y="32"/>
                    </a:lnTo>
                    <a:lnTo>
                      <a:pt x="2" y="37"/>
                    </a:lnTo>
                    <a:lnTo>
                      <a:pt x="4" y="42"/>
                    </a:lnTo>
                    <a:lnTo>
                      <a:pt x="4" y="48"/>
                    </a:lnTo>
                    <a:lnTo>
                      <a:pt x="5" y="55"/>
                    </a:lnTo>
                    <a:lnTo>
                      <a:pt x="7" y="62"/>
                    </a:lnTo>
                    <a:lnTo>
                      <a:pt x="7" y="68"/>
                    </a:lnTo>
                    <a:lnTo>
                      <a:pt x="8" y="74"/>
                    </a:lnTo>
                    <a:lnTo>
                      <a:pt x="8" y="81"/>
                    </a:lnTo>
                    <a:lnTo>
                      <a:pt x="10" y="88"/>
                    </a:lnTo>
                    <a:lnTo>
                      <a:pt x="11" y="94"/>
                    </a:lnTo>
                    <a:lnTo>
                      <a:pt x="13" y="101"/>
                    </a:lnTo>
                    <a:lnTo>
                      <a:pt x="14" y="107"/>
                    </a:lnTo>
                    <a:lnTo>
                      <a:pt x="17" y="114"/>
                    </a:lnTo>
                    <a:lnTo>
                      <a:pt x="17" y="120"/>
                    </a:lnTo>
                    <a:lnTo>
                      <a:pt x="20" y="127"/>
                    </a:lnTo>
                    <a:lnTo>
                      <a:pt x="21" y="133"/>
                    </a:lnTo>
                    <a:lnTo>
                      <a:pt x="23" y="139"/>
                    </a:lnTo>
                    <a:lnTo>
                      <a:pt x="26" y="145"/>
                    </a:lnTo>
                    <a:lnTo>
                      <a:pt x="27" y="151"/>
                    </a:lnTo>
                    <a:lnTo>
                      <a:pt x="30" y="157"/>
                    </a:lnTo>
                    <a:lnTo>
                      <a:pt x="33" y="161"/>
                    </a:lnTo>
                    <a:lnTo>
                      <a:pt x="34" y="165"/>
                    </a:lnTo>
                    <a:lnTo>
                      <a:pt x="37" y="170"/>
                    </a:lnTo>
                    <a:lnTo>
                      <a:pt x="40" y="174"/>
                    </a:lnTo>
                    <a:lnTo>
                      <a:pt x="43" y="178"/>
                    </a:lnTo>
                    <a:lnTo>
                      <a:pt x="46" y="183"/>
                    </a:lnTo>
                    <a:lnTo>
                      <a:pt x="49" y="187"/>
                    </a:lnTo>
                    <a:lnTo>
                      <a:pt x="52" y="191"/>
                    </a:lnTo>
                    <a:lnTo>
                      <a:pt x="55" y="196"/>
                    </a:lnTo>
                    <a:lnTo>
                      <a:pt x="58" y="200"/>
                    </a:lnTo>
                    <a:lnTo>
                      <a:pt x="61" y="204"/>
                    </a:lnTo>
                    <a:lnTo>
                      <a:pt x="63" y="207"/>
                    </a:lnTo>
                    <a:lnTo>
                      <a:pt x="66" y="212"/>
                    </a:lnTo>
                    <a:lnTo>
                      <a:pt x="69" y="215"/>
                    </a:lnTo>
                    <a:lnTo>
                      <a:pt x="72" y="219"/>
                    </a:lnTo>
                    <a:lnTo>
                      <a:pt x="77" y="223"/>
                    </a:lnTo>
                    <a:lnTo>
                      <a:pt x="79" y="226"/>
                    </a:lnTo>
                    <a:lnTo>
                      <a:pt x="84" y="232"/>
                    </a:lnTo>
                    <a:lnTo>
                      <a:pt x="90" y="238"/>
                    </a:lnTo>
                    <a:lnTo>
                      <a:pt x="94" y="244"/>
                    </a:lnTo>
                    <a:lnTo>
                      <a:pt x="98" y="248"/>
                    </a:lnTo>
                    <a:lnTo>
                      <a:pt x="101" y="251"/>
                    </a:lnTo>
                    <a:lnTo>
                      <a:pt x="104" y="252"/>
                    </a:lnTo>
                    <a:lnTo>
                      <a:pt x="106" y="254"/>
                    </a:lnTo>
                    <a:lnTo>
                      <a:pt x="107" y="255"/>
                    </a:lnTo>
                    <a:lnTo>
                      <a:pt x="106" y="254"/>
                    </a:lnTo>
                    <a:lnTo>
                      <a:pt x="104" y="252"/>
                    </a:lnTo>
                    <a:lnTo>
                      <a:pt x="103" y="247"/>
                    </a:lnTo>
                    <a:lnTo>
                      <a:pt x="100" y="242"/>
                    </a:lnTo>
                    <a:lnTo>
                      <a:pt x="97" y="238"/>
                    </a:lnTo>
                    <a:lnTo>
                      <a:pt x="95" y="234"/>
                    </a:lnTo>
                    <a:lnTo>
                      <a:pt x="94" y="231"/>
                    </a:lnTo>
                    <a:lnTo>
                      <a:pt x="93" y="226"/>
                    </a:lnTo>
                    <a:lnTo>
                      <a:pt x="90" y="222"/>
                    </a:lnTo>
                    <a:lnTo>
                      <a:pt x="88" y="218"/>
                    </a:lnTo>
                    <a:lnTo>
                      <a:pt x="85" y="213"/>
                    </a:lnTo>
                    <a:lnTo>
                      <a:pt x="84" y="209"/>
                    </a:lnTo>
                    <a:lnTo>
                      <a:pt x="79" y="203"/>
                    </a:lnTo>
                    <a:lnTo>
                      <a:pt x="78" y="197"/>
                    </a:lnTo>
                    <a:lnTo>
                      <a:pt x="75" y="193"/>
                    </a:lnTo>
                    <a:lnTo>
                      <a:pt x="72" y="187"/>
                    </a:lnTo>
                    <a:lnTo>
                      <a:pt x="69" y="181"/>
                    </a:lnTo>
                    <a:lnTo>
                      <a:pt x="68" y="177"/>
                    </a:lnTo>
                    <a:lnTo>
                      <a:pt x="65" y="171"/>
                    </a:lnTo>
                    <a:lnTo>
                      <a:pt x="62" y="165"/>
                    </a:lnTo>
                    <a:lnTo>
                      <a:pt x="59" y="159"/>
                    </a:lnTo>
                    <a:lnTo>
                      <a:pt x="58" y="155"/>
                    </a:lnTo>
                    <a:lnTo>
                      <a:pt x="55" y="149"/>
                    </a:lnTo>
                    <a:lnTo>
                      <a:pt x="53" y="145"/>
                    </a:lnTo>
                    <a:lnTo>
                      <a:pt x="50" y="139"/>
                    </a:lnTo>
                    <a:lnTo>
                      <a:pt x="47" y="133"/>
                    </a:lnTo>
                    <a:lnTo>
                      <a:pt x="46" y="129"/>
                    </a:lnTo>
                    <a:lnTo>
                      <a:pt x="45" y="125"/>
                    </a:lnTo>
                    <a:lnTo>
                      <a:pt x="42" y="120"/>
                    </a:lnTo>
                    <a:lnTo>
                      <a:pt x="40" y="114"/>
                    </a:lnTo>
                    <a:lnTo>
                      <a:pt x="37" y="109"/>
                    </a:lnTo>
                    <a:lnTo>
                      <a:pt x="36" y="104"/>
                    </a:lnTo>
                    <a:lnTo>
                      <a:pt x="34" y="98"/>
                    </a:lnTo>
                    <a:lnTo>
                      <a:pt x="32" y="94"/>
                    </a:lnTo>
                    <a:lnTo>
                      <a:pt x="30" y="88"/>
                    </a:lnTo>
                    <a:lnTo>
                      <a:pt x="29" y="84"/>
                    </a:lnTo>
                    <a:lnTo>
                      <a:pt x="26" y="78"/>
                    </a:lnTo>
                    <a:lnTo>
                      <a:pt x="24" y="72"/>
                    </a:lnTo>
                    <a:lnTo>
                      <a:pt x="21" y="68"/>
                    </a:lnTo>
                    <a:lnTo>
                      <a:pt x="20" y="62"/>
                    </a:lnTo>
                    <a:lnTo>
                      <a:pt x="18" y="56"/>
                    </a:lnTo>
                    <a:lnTo>
                      <a:pt x="17" y="52"/>
                    </a:lnTo>
                    <a:lnTo>
                      <a:pt x="16" y="46"/>
                    </a:lnTo>
                    <a:lnTo>
                      <a:pt x="14" y="43"/>
                    </a:lnTo>
                    <a:lnTo>
                      <a:pt x="11" y="37"/>
                    </a:lnTo>
                    <a:lnTo>
                      <a:pt x="10" y="33"/>
                    </a:lnTo>
                    <a:lnTo>
                      <a:pt x="8" y="29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5" y="17"/>
                    </a:lnTo>
                    <a:lnTo>
                      <a:pt x="4" y="14"/>
                    </a:lnTo>
                    <a:lnTo>
                      <a:pt x="4" y="11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1" name="Freeform 201"/>
              <p:cNvSpPr>
                <a:spLocks/>
              </p:cNvSpPr>
              <p:nvPr/>
            </p:nvSpPr>
            <p:spPr bwMode="auto">
              <a:xfrm>
                <a:off x="974" y="1837"/>
                <a:ext cx="25" cy="161"/>
              </a:xfrm>
              <a:custGeom>
                <a:avLst/>
                <a:gdLst/>
                <a:ahLst/>
                <a:cxnLst>
                  <a:cxn ang="0">
                    <a:pos x="51" y="7"/>
                  </a:cxn>
                  <a:cxn ang="0">
                    <a:pos x="43" y="24"/>
                  </a:cxn>
                  <a:cxn ang="0">
                    <a:pos x="33" y="46"/>
                  </a:cxn>
                  <a:cxn ang="0">
                    <a:pos x="29" y="61"/>
                  </a:cxn>
                  <a:cxn ang="0">
                    <a:pos x="23" y="78"/>
                  </a:cxn>
                  <a:cxn ang="0">
                    <a:pos x="17" y="94"/>
                  </a:cxn>
                  <a:cxn ang="0">
                    <a:pos x="11" y="113"/>
                  </a:cxn>
                  <a:cxn ang="0">
                    <a:pos x="7" y="133"/>
                  </a:cxn>
                  <a:cxn ang="0">
                    <a:pos x="4" y="155"/>
                  </a:cxn>
                  <a:cxn ang="0">
                    <a:pos x="1" y="175"/>
                  </a:cxn>
                  <a:cxn ang="0">
                    <a:pos x="0" y="199"/>
                  </a:cxn>
                  <a:cxn ang="0">
                    <a:pos x="0" y="220"/>
                  </a:cxn>
                  <a:cxn ang="0">
                    <a:pos x="1" y="242"/>
                  </a:cxn>
                  <a:cxn ang="0">
                    <a:pos x="4" y="265"/>
                  </a:cxn>
                  <a:cxn ang="0">
                    <a:pos x="6" y="287"/>
                  </a:cxn>
                  <a:cxn ang="0">
                    <a:pos x="7" y="309"/>
                  </a:cxn>
                  <a:cxn ang="0">
                    <a:pos x="10" y="331"/>
                  </a:cxn>
                  <a:cxn ang="0">
                    <a:pos x="11" y="350"/>
                  </a:cxn>
                  <a:cxn ang="0">
                    <a:pos x="13" y="370"/>
                  </a:cxn>
                  <a:cxn ang="0">
                    <a:pos x="16" y="387"/>
                  </a:cxn>
                  <a:cxn ang="0">
                    <a:pos x="17" y="406"/>
                  </a:cxn>
                  <a:cxn ang="0">
                    <a:pos x="19" y="421"/>
                  </a:cxn>
                  <a:cxn ang="0">
                    <a:pos x="20" y="438"/>
                  </a:cxn>
                  <a:cxn ang="0">
                    <a:pos x="23" y="460"/>
                  </a:cxn>
                  <a:cxn ang="0">
                    <a:pos x="24" y="475"/>
                  </a:cxn>
                  <a:cxn ang="0">
                    <a:pos x="39" y="479"/>
                  </a:cxn>
                  <a:cxn ang="0">
                    <a:pos x="37" y="463"/>
                  </a:cxn>
                  <a:cxn ang="0">
                    <a:pos x="36" y="443"/>
                  </a:cxn>
                  <a:cxn ang="0">
                    <a:pos x="36" y="427"/>
                  </a:cxn>
                  <a:cxn ang="0">
                    <a:pos x="36" y="408"/>
                  </a:cxn>
                  <a:cxn ang="0">
                    <a:pos x="36" y="389"/>
                  </a:cxn>
                  <a:cxn ang="0">
                    <a:pos x="35" y="369"/>
                  </a:cxn>
                  <a:cxn ang="0">
                    <a:pos x="33" y="345"/>
                  </a:cxn>
                  <a:cxn ang="0">
                    <a:pos x="33" y="324"/>
                  </a:cxn>
                  <a:cxn ang="0">
                    <a:pos x="33" y="300"/>
                  </a:cxn>
                  <a:cxn ang="0">
                    <a:pos x="33" y="279"/>
                  </a:cxn>
                  <a:cxn ang="0">
                    <a:pos x="33" y="257"/>
                  </a:cxn>
                  <a:cxn ang="0">
                    <a:pos x="33" y="238"/>
                  </a:cxn>
                  <a:cxn ang="0">
                    <a:pos x="33" y="219"/>
                  </a:cxn>
                  <a:cxn ang="0">
                    <a:pos x="33" y="202"/>
                  </a:cxn>
                  <a:cxn ang="0">
                    <a:pos x="33" y="186"/>
                  </a:cxn>
                  <a:cxn ang="0">
                    <a:pos x="35" y="168"/>
                  </a:cxn>
                  <a:cxn ang="0">
                    <a:pos x="36" y="152"/>
                  </a:cxn>
                  <a:cxn ang="0">
                    <a:pos x="39" y="136"/>
                  </a:cxn>
                  <a:cxn ang="0">
                    <a:pos x="42" y="120"/>
                  </a:cxn>
                  <a:cxn ang="0">
                    <a:pos x="45" y="106"/>
                  </a:cxn>
                  <a:cxn ang="0">
                    <a:pos x="49" y="87"/>
                  </a:cxn>
                  <a:cxn ang="0">
                    <a:pos x="55" y="62"/>
                  </a:cxn>
                  <a:cxn ang="0">
                    <a:pos x="59" y="43"/>
                  </a:cxn>
                  <a:cxn ang="0">
                    <a:pos x="62" y="32"/>
                  </a:cxn>
                  <a:cxn ang="0">
                    <a:pos x="56" y="0"/>
                  </a:cxn>
                </a:cxnLst>
                <a:rect l="0" t="0" r="r" b="b"/>
                <a:pathLst>
                  <a:path w="75" h="482">
                    <a:moveTo>
                      <a:pt x="56" y="0"/>
                    </a:moveTo>
                    <a:lnTo>
                      <a:pt x="55" y="1"/>
                    </a:lnTo>
                    <a:lnTo>
                      <a:pt x="53" y="5"/>
                    </a:lnTo>
                    <a:lnTo>
                      <a:pt x="51" y="7"/>
                    </a:lnTo>
                    <a:lnTo>
                      <a:pt x="49" y="11"/>
                    </a:lnTo>
                    <a:lnTo>
                      <a:pt x="48" y="16"/>
                    </a:lnTo>
                    <a:lnTo>
                      <a:pt x="46" y="20"/>
                    </a:lnTo>
                    <a:lnTo>
                      <a:pt x="43" y="24"/>
                    </a:lnTo>
                    <a:lnTo>
                      <a:pt x="40" y="30"/>
                    </a:lnTo>
                    <a:lnTo>
                      <a:pt x="37" y="36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32" y="49"/>
                    </a:lnTo>
                    <a:lnTo>
                      <a:pt x="32" y="53"/>
                    </a:lnTo>
                    <a:lnTo>
                      <a:pt x="30" y="58"/>
                    </a:lnTo>
                    <a:lnTo>
                      <a:pt x="29" y="61"/>
                    </a:lnTo>
                    <a:lnTo>
                      <a:pt x="27" y="65"/>
                    </a:lnTo>
                    <a:lnTo>
                      <a:pt x="26" y="69"/>
                    </a:lnTo>
                    <a:lnTo>
                      <a:pt x="24" y="74"/>
                    </a:lnTo>
                    <a:lnTo>
                      <a:pt x="23" y="78"/>
                    </a:lnTo>
                    <a:lnTo>
                      <a:pt x="21" y="81"/>
                    </a:lnTo>
                    <a:lnTo>
                      <a:pt x="20" y="87"/>
                    </a:lnTo>
                    <a:lnTo>
                      <a:pt x="19" y="91"/>
                    </a:lnTo>
                    <a:lnTo>
                      <a:pt x="17" y="94"/>
                    </a:lnTo>
                    <a:lnTo>
                      <a:pt x="16" y="100"/>
                    </a:lnTo>
                    <a:lnTo>
                      <a:pt x="14" y="104"/>
                    </a:lnTo>
                    <a:lnTo>
                      <a:pt x="14" y="110"/>
                    </a:lnTo>
                    <a:lnTo>
                      <a:pt x="11" y="113"/>
                    </a:lnTo>
                    <a:lnTo>
                      <a:pt x="11" y="119"/>
                    </a:lnTo>
                    <a:lnTo>
                      <a:pt x="10" y="123"/>
                    </a:lnTo>
                    <a:lnTo>
                      <a:pt x="8" y="129"/>
                    </a:lnTo>
                    <a:lnTo>
                      <a:pt x="7" y="133"/>
                    </a:lnTo>
                    <a:lnTo>
                      <a:pt x="7" y="139"/>
                    </a:lnTo>
                    <a:lnTo>
                      <a:pt x="6" y="143"/>
                    </a:lnTo>
                    <a:lnTo>
                      <a:pt x="6" y="149"/>
                    </a:lnTo>
                    <a:lnTo>
                      <a:pt x="4" y="155"/>
                    </a:lnTo>
                    <a:lnTo>
                      <a:pt x="4" y="159"/>
                    </a:lnTo>
                    <a:lnTo>
                      <a:pt x="3" y="165"/>
                    </a:lnTo>
                    <a:lnTo>
                      <a:pt x="3" y="171"/>
                    </a:lnTo>
                    <a:lnTo>
                      <a:pt x="1" y="175"/>
                    </a:lnTo>
                    <a:lnTo>
                      <a:pt x="1" y="181"/>
                    </a:lnTo>
                    <a:lnTo>
                      <a:pt x="0" y="187"/>
                    </a:lnTo>
                    <a:lnTo>
                      <a:pt x="0" y="193"/>
                    </a:lnTo>
                    <a:lnTo>
                      <a:pt x="0" y="199"/>
                    </a:lnTo>
                    <a:lnTo>
                      <a:pt x="0" y="204"/>
                    </a:lnTo>
                    <a:lnTo>
                      <a:pt x="0" y="209"/>
                    </a:lnTo>
                    <a:lnTo>
                      <a:pt x="0" y="215"/>
                    </a:lnTo>
                    <a:lnTo>
                      <a:pt x="0" y="220"/>
                    </a:lnTo>
                    <a:lnTo>
                      <a:pt x="0" y="226"/>
                    </a:lnTo>
                    <a:lnTo>
                      <a:pt x="1" y="232"/>
                    </a:lnTo>
                    <a:lnTo>
                      <a:pt x="1" y="238"/>
                    </a:lnTo>
                    <a:lnTo>
                      <a:pt x="1" y="242"/>
                    </a:lnTo>
                    <a:lnTo>
                      <a:pt x="3" y="250"/>
                    </a:lnTo>
                    <a:lnTo>
                      <a:pt x="3" y="254"/>
                    </a:lnTo>
                    <a:lnTo>
                      <a:pt x="4" y="260"/>
                    </a:lnTo>
                    <a:lnTo>
                      <a:pt x="4" y="265"/>
                    </a:lnTo>
                    <a:lnTo>
                      <a:pt x="4" y="271"/>
                    </a:lnTo>
                    <a:lnTo>
                      <a:pt x="6" y="276"/>
                    </a:lnTo>
                    <a:lnTo>
                      <a:pt x="6" y="281"/>
                    </a:lnTo>
                    <a:lnTo>
                      <a:pt x="6" y="287"/>
                    </a:lnTo>
                    <a:lnTo>
                      <a:pt x="6" y="293"/>
                    </a:lnTo>
                    <a:lnTo>
                      <a:pt x="7" y="297"/>
                    </a:lnTo>
                    <a:lnTo>
                      <a:pt x="7" y="303"/>
                    </a:lnTo>
                    <a:lnTo>
                      <a:pt x="7" y="309"/>
                    </a:lnTo>
                    <a:lnTo>
                      <a:pt x="8" y="315"/>
                    </a:lnTo>
                    <a:lnTo>
                      <a:pt x="8" y="319"/>
                    </a:lnTo>
                    <a:lnTo>
                      <a:pt x="10" y="325"/>
                    </a:lnTo>
                    <a:lnTo>
                      <a:pt x="10" y="331"/>
                    </a:lnTo>
                    <a:lnTo>
                      <a:pt x="10" y="335"/>
                    </a:lnTo>
                    <a:lnTo>
                      <a:pt x="11" y="341"/>
                    </a:lnTo>
                    <a:lnTo>
                      <a:pt x="11" y="345"/>
                    </a:lnTo>
                    <a:lnTo>
                      <a:pt x="11" y="350"/>
                    </a:lnTo>
                    <a:lnTo>
                      <a:pt x="11" y="356"/>
                    </a:lnTo>
                    <a:lnTo>
                      <a:pt x="13" y="361"/>
                    </a:lnTo>
                    <a:lnTo>
                      <a:pt x="13" y="366"/>
                    </a:lnTo>
                    <a:lnTo>
                      <a:pt x="13" y="370"/>
                    </a:lnTo>
                    <a:lnTo>
                      <a:pt x="14" y="374"/>
                    </a:lnTo>
                    <a:lnTo>
                      <a:pt x="14" y="379"/>
                    </a:lnTo>
                    <a:lnTo>
                      <a:pt x="16" y="385"/>
                    </a:lnTo>
                    <a:lnTo>
                      <a:pt x="16" y="387"/>
                    </a:lnTo>
                    <a:lnTo>
                      <a:pt x="16" y="393"/>
                    </a:lnTo>
                    <a:lnTo>
                      <a:pt x="17" y="398"/>
                    </a:lnTo>
                    <a:lnTo>
                      <a:pt x="17" y="402"/>
                    </a:lnTo>
                    <a:lnTo>
                      <a:pt x="17" y="406"/>
                    </a:lnTo>
                    <a:lnTo>
                      <a:pt x="17" y="411"/>
                    </a:lnTo>
                    <a:lnTo>
                      <a:pt x="19" y="414"/>
                    </a:lnTo>
                    <a:lnTo>
                      <a:pt x="19" y="418"/>
                    </a:lnTo>
                    <a:lnTo>
                      <a:pt x="19" y="421"/>
                    </a:lnTo>
                    <a:lnTo>
                      <a:pt x="19" y="425"/>
                    </a:lnTo>
                    <a:lnTo>
                      <a:pt x="19" y="428"/>
                    </a:lnTo>
                    <a:lnTo>
                      <a:pt x="20" y="433"/>
                    </a:lnTo>
                    <a:lnTo>
                      <a:pt x="20" y="438"/>
                    </a:lnTo>
                    <a:lnTo>
                      <a:pt x="21" y="446"/>
                    </a:lnTo>
                    <a:lnTo>
                      <a:pt x="21" y="450"/>
                    </a:lnTo>
                    <a:lnTo>
                      <a:pt x="23" y="456"/>
                    </a:lnTo>
                    <a:lnTo>
                      <a:pt x="23" y="460"/>
                    </a:lnTo>
                    <a:lnTo>
                      <a:pt x="23" y="464"/>
                    </a:lnTo>
                    <a:lnTo>
                      <a:pt x="23" y="469"/>
                    </a:lnTo>
                    <a:lnTo>
                      <a:pt x="24" y="472"/>
                    </a:lnTo>
                    <a:lnTo>
                      <a:pt x="24" y="475"/>
                    </a:lnTo>
                    <a:lnTo>
                      <a:pt x="24" y="478"/>
                    </a:lnTo>
                    <a:lnTo>
                      <a:pt x="39" y="482"/>
                    </a:lnTo>
                    <a:lnTo>
                      <a:pt x="39" y="480"/>
                    </a:lnTo>
                    <a:lnTo>
                      <a:pt x="39" y="479"/>
                    </a:lnTo>
                    <a:lnTo>
                      <a:pt x="39" y="476"/>
                    </a:lnTo>
                    <a:lnTo>
                      <a:pt x="39" y="473"/>
                    </a:lnTo>
                    <a:lnTo>
                      <a:pt x="37" y="469"/>
                    </a:lnTo>
                    <a:lnTo>
                      <a:pt x="37" y="463"/>
                    </a:lnTo>
                    <a:lnTo>
                      <a:pt x="37" y="457"/>
                    </a:lnTo>
                    <a:lnTo>
                      <a:pt x="37" y="451"/>
                    </a:lnTo>
                    <a:lnTo>
                      <a:pt x="36" y="447"/>
                    </a:lnTo>
                    <a:lnTo>
                      <a:pt x="36" y="443"/>
                    </a:lnTo>
                    <a:lnTo>
                      <a:pt x="36" y="440"/>
                    </a:lnTo>
                    <a:lnTo>
                      <a:pt x="36" y="435"/>
                    </a:lnTo>
                    <a:lnTo>
                      <a:pt x="36" y="431"/>
                    </a:lnTo>
                    <a:lnTo>
                      <a:pt x="36" y="427"/>
                    </a:lnTo>
                    <a:lnTo>
                      <a:pt x="36" y="422"/>
                    </a:lnTo>
                    <a:lnTo>
                      <a:pt x="36" y="418"/>
                    </a:lnTo>
                    <a:lnTo>
                      <a:pt x="36" y="412"/>
                    </a:lnTo>
                    <a:lnTo>
                      <a:pt x="36" y="408"/>
                    </a:lnTo>
                    <a:lnTo>
                      <a:pt x="36" y="403"/>
                    </a:lnTo>
                    <a:lnTo>
                      <a:pt x="36" y="399"/>
                    </a:lnTo>
                    <a:lnTo>
                      <a:pt x="36" y="393"/>
                    </a:lnTo>
                    <a:lnTo>
                      <a:pt x="36" y="389"/>
                    </a:lnTo>
                    <a:lnTo>
                      <a:pt x="36" y="383"/>
                    </a:lnTo>
                    <a:lnTo>
                      <a:pt x="36" y="379"/>
                    </a:lnTo>
                    <a:lnTo>
                      <a:pt x="35" y="373"/>
                    </a:lnTo>
                    <a:lnTo>
                      <a:pt x="35" y="369"/>
                    </a:lnTo>
                    <a:lnTo>
                      <a:pt x="35" y="361"/>
                    </a:lnTo>
                    <a:lnTo>
                      <a:pt x="35" y="357"/>
                    </a:lnTo>
                    <a:lnTo>
                      <a:pt x="33" y="351"/>
                    </a:lnTo>
                    <a:lnTo>
                      <a:pt x="33" y="345"/>
                    </a:lnTo>
                    <a:lnTo>
                      <a:pt x="33" y="340"/>
                    </a:lnTo>
                    <a:lnTo>
                      <a:pt x="33" y="335"/>
                    </a:lnTo>
                    <a:lnTo>
                      <a:pt x="33" y="329"/>
                    </a:lnTo>
                    <a:lnTo>
                      <a:pt x="33" y="324"/>
                    </a:lnTo>
                    <a:lnTo>
                      <a:pt x="33" y="318"/>
                    </a:lnTo>
                    <a:lnTo>
                      <a:pt x="33" y="312"/>
                    </a:lnTo>
                    <a:lnTo>
                      <a:pt x="33" y="306"/>
                    </a:lnTo>
                    <a:lnTo>
                      <a:pt x="33" y="300"/>
                    </a:lnTo>
                    <a:lnTo>
                      <a:pt x="33" y="296"/>
                    </a:lnTo>
                    <a:lnTo>
                      <a:pt x="33" y="290"/>
                    </a:lnTo>
                    <a:lnTo>
                      <a:pt x="33" y="284"/>
                    </a:lnTo>
                    <a:lnTo>
                      <a:pt x="33" y="279"/>
                    </a:lnTo>
                    <a:lnTo>
                      <a:pt x="33" y="274"/>
                    </a:lnTo>
                    <a:lnTo>
                      <a:pt x="33" y="268"/>
                    </a:lnTo>
                    <a:lnTo>
                      <a:pt x="33" y="263"/>
                    </a:lnTo>
                    <a:lnTo>
                      <a:pt x="33" y="257"/>
                    </a:lnTo>
                    <a:lnTo>
                      <a:pt x="33" y="252"/>
                    </a:lnTo>
                    <a:lnTo>
                      <a:pt x="33" y="248"/>
                    </a:lnTo>
                    <a:lnTo>
                      <a:pt x="33" y="242"/>
                    </a:lnTo>
                    <a:lnTo>
                      <a:pt x="33" y="238"/>
                    </a:lnTo>
                    <a:lnTo>
                      <a:pt x="33" y="232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19"/>
                    </a:lnTo>
                    <a:lnTo>
                      <a:pt x="33" y="215"/>
                    </a:lnTo>
                    <a:lnTo>
                      <a:pt x="33" y="210"/>
                    </a:lnTo>
                    <a:lnTo>
                      <a:pt x="33" y="206"/>
                    </a:lnTo>
                    <a:lnTo>
                      <a:pt x="33" y="202"/>
                    </a:lnTo>
                    <a:lnTo>
                      <a:pt x="33" y="199"/>
                    </a:lnTo>
                    <a:lnTo>
                      <a:pt x="33" y="194"/>
                    </a:lnTo>
                    <a:lnTo>
                      <a:pt x="33" y="190"/>
                    </a:lnTo>
                    <a:lnTo>
                      <a:pt x="33" y="186"/>
                    </a:lnTo>
                    <a:lnTo>
                      <a:pt x="35" y="181"/>
                    </a:lnTo>
                    <a:lnTo>
                      <a:pt x="35" y="177"/>
                    </a:lnTo>
                    <a:lnTo>
                      <a:pt x="35" y="173"/>
                    </a:lnTo>
                    <a:lnTo>
                      <a:pt x="35" y="168"/>
                    </a:lnTo>
                    <a:lnTo>
                      <a:pt x="36" y="164"/>
                    </a:lnTo>
                    <a:lnTo>
                      <a:pt x="36" y="161"/>
                    </a:lnTo>
                    <a:lnTo>
                      <a:pt x="36" y="157"/>
                    </a:lnTo>
                    <a:lnTo>
                      <a:pt x="36" y="152"/>
                    </a:lnTo>
                    <a:lnTo>
                      <a:pt x="37" y="148"/>
                    </a:lnTo>
                    <a:lnTo>
                      <a:pt x="39" y="145"/>
                    </a:lnTo>
                    <a:lnTo>
                      <a:pt x="39" y="141"/>
                    </a:lnTo>
                    <a:lnTo>
                      <a:pt x="39" y="136"/>
                    </a:lnTo>
                    <a:lnTo>
                      <a:pt x="40" y="132"/>
                    </a:lnTo>
                    <a:lnTo>
                      <a:pt x="40" y="129"/>
                    </a:lnTo>
                    <a:lnTo>
                      <a:pt x="42" y="125"/>
                    </a:lnTo>
                    <a:lnTo>
                      <a:pt x="42" y="120"/>
                    </a:lnTo>
                    <a:lnTo>
                      <a:pt x="43" y="117"/>
                    </a:lnTo>
                    <a:lnTo>
                      <a:pt x="43" y="113"/>
                    </a:lnTo>
                    <a:lnTo>
                      <a:pt x="43" y="110"/>
                    </a:lnTo>
                    <a:lnTo>
                      <a:pt x="45" y="106"/>
                    </a:lnTo>
                    <a:lnTo>
                      <a:pt x="45" y="103"/>
                    </a:lnTo>
                    <a:lnTo>
                      <a:pt x="46" y="98"/>
                    </a:lnTo>
                    <a:lnTo>
                      <a:pt x="48" y="93"/>
                    </a:lnTo>
                    <a:lnTo>
                      <a:pt x="49" y="87"/>
                    </a:lnTo>
                    <a:lnTo>
                      <a:pt x="51" y="80"/>
                    </a:lnTo>
                    <a:lnTo>
                      <a:pt x="52" y="74"/>
                    </a:lnTo>
                    <a:lnTo>
                      <a:pt x="53" y="66"/>
                    </a:lnTo>
                    <a:lnTo>
                      <a:pt x="55" y="62"/>
                    </a:lnTo>
                    <a:lnTo>
                      <a:pt x="55" y="56"/>
                    </a:lnTo>
                    <a:lnTo>
                      <a:pt x="56" y="52"/>
                    </a:lnTo>
                    <a:lnTo>
                      <a:pt x="58" y="48"/>
                    </a:lnTo>
                    <a:lnTo>
                      <a:pt x="59" y="43"/>
                    </a:lnTo>
                    <a:lnTo>
                      <a:pt x="61" y="40"/>
                    </a:lnTo>
                    <a:lnTo>
                      <a:pt x="61" y="36"/>
                    </a:lnTo>
                    <a:lnTo>
                      <a:pt x="62" y="35"/>
                    </a:lnTo>
                    <a:lnTo>
                      <a:pt x="62" y="32"/>
                    </a:lnTo>
                    <a:lnTo>
                      <a:pt x="64" y="29"/>
                    </a:lnTo>
                    <a:lnTo>
                      <a:pt x="65" y="29"/>
                    </a:lnTo>
                    <a:lnTo>
                      <a:pt x="75" y="5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2" name="Freeform 202"/>
              <p:cNvSpPr>
                <a:spLocks/>
              </p:cNvSpPr>
              <p:nvPr/>
            </p:nvSpPr>
            <p:spPr bwMode="auto">
              <a:xfrm>
                <a:off x="996" y="1835"/>
                <a:ext cx="40" cy="15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" y="35"/>
                  </a:cxn>
                  <a:cxn ang="0">
                    <a:pos x="9" y="45"/>
                  </a:cxn>
                  <a:cxn ang="0">
                    <a:pos x="14" y="60"/>
                  </a:cxn>
                  <a:cxn ang="0">
                    <a:pos x="22" y="77"/>
                  </a:cxn>
                  <a:cxn ang="0">
                    <a:pos x="28" y="95"/>
                  </a:cxn>
                  <a:cxn ang="0">
                    <a:pos x="35" y="114"/>
                  </a:cxn>
                  <a:cxn ang="0">
                    <a:pos x="39" y="131"/>
                  </a:cxn>
                  <a:cxn ang="0">
                    <a:pos x="45" y="149"/>
                  </a:cxn>
                  <a:cxn ang="0">
                    <a:pos x="48" y="165"/>
                  </a:cxn>
                  <a:cxn ang="0">
                    <a:pos x="49" y="181"/>
                  </a:cxn>
                  <a:cxn ang="0">
                    <a:pos x="49" y="189"/>
                  </a:cxn>
                  <a:cxn ang="0">
                    <a:pos x="51" y="201"/>
                  </a:cxn>
                  <a:cxn ang="0">
                    <a:pos x="51" y="214"/>
                  </a:cxn>
                  <a:cxn ang="0">
                    <a:pos x="52" y="227"/>
                  </a:cxn>
                  <a:cxn ang="0">
                    <a:pos x="52" y="240"/>
                  </a:cxn>
                  <a:cxn ang="0">
                    <a:pos x="54" y="255"/>
                  </a:cxn>
                  <a:cxn ang="0">
                    <a:pos x="55" y="269"/>
                  </a:cxn>
                  <a:cxn ang="0">
                    <a:pos x="57" y="285"/>
                  </a:cxn>
                  <a:cxn ang="0">
                    <a:pos x="57" y="300"/>
                  </a:cxn>
                  <a:cxn ang="0">
                    <a:pos x="57" y="314"/>
                  </a:cxn>
                  <a:cxn ang="0">
                    <a:pos x="58" y="329"/>
                  </a:cxn>
                  <a:cxn ang="0">
                    <a:pos x="58" y="343"/>
                  </a:cxn>
                  <a:cxn ang="0">
                    <a:pos x="58" y="355"/>
                  </a:cxn>
                  <a:cxn ang="0">
                    <a:pos x="59" y="366"/>
                  </a:cxn>
                  <a:cxn ang="0">
                    <a:pos x="61" y="381"/>
                  </a:cxn>
                  <a:cxn ang="0">
                    <a:pos x="61" y="397"/>
                  </a:cxn>
                  <a:cxn ang="0">
                    <a:pos x="61" y="404"/>
                  </a:cxn>
                  <a:cxn ang="0">
                    <a:pos x="119" y="413"/>
                  </a:cxn>
                  <a:cxn ang="0">
                    <a:pos x="116" y="404"/>
                  </a:cxn>
                  <a:cxn ang="0">
                    <a:pos x="113" y="395"/>
                  </a:cxn>
                  <a:cxn ang="0">
                    <a:pos x="109" y="380"/>
                  </a:cxn>
                  <a:cxn ang="0">
                    <a:pos x="104" y="362"/>
                  </a:cxn>
                  <a:cxn ang="0">
                    <a:pos x="100" y="345"/>
                  </a:cxn>
                  <a:cxn ang="0">
                    <a:pos x="99" y="333"/>
                  </a:cxn>
                  <a:cxn ang="0">
                    <a:pos x="94" y="321"/>
                  </a:cxn>
                  <a:cxn ang="0">
                    <a:pos x="93" y="310"/>
                  </a:cxn>
                  <a:cxn ang="0">
                    <a:pos x="90" y="297"/>
                  </a:cxn>
                  <a:cxn ang="0">
                    <a:pos x="89" y="285"/>
                  </a:cxn>
                  <a:cxn ang="0">
                    <a:pos x="86" y="272"/>
                  </a:cxn>
                  <a:cxn ang="0">
                    <a:pos x="83" y="259"/>
                  </a:cxn>
                  <a:cxn ang="0">
                    <a:pos x="81" y="247"/>
                  </a:cxn>
                  <a:cxn ang="0">
                    <a:pos x="80" y="234"/>
                  </a:cxn>
                  <a:cxn ang="0">
                    <a:pos x="78" y="223"/>
                  </a:cxn>
                  <a:cxn ang="0">
                    <a:pos x="77" y="211"/>
                  </a:cxn>
                  <a:cxn ang="0">
                    <a:pos x="74" y="198"/>
                  </a:cxn>
                  <a:cxn ang="0">
                    <a:pos x="73" y="186"/>
                  </a:cxn>
                  <a:cxn ang="0">
                    <a:pos x="68" y="173"/>
                  </a:cxn>
                  <a:cxn ang="0">
                    <a:pos x="67" y="162"/>
                  </a:cxn>
                  <a:cxn ang="0">
                    <a:pos x="64" y="150"/>
                  </a:cxn>
                  <a:cxn ang="0">
                    <a:pos x="61" y="137"/>
                  </a:cxn>
                  <a:cxn ang="0">
                    <a:pos x="57" y="125"/>
                  </a:cxn>
                  <a:cxn ang="0">
                    <a:pos x="55" y="115"/>
                  </a:cxn>
                  <a:cxn ang="0">
                    <a:pos x="51" y="101"/>
                  </a:cxn>
                  <a:cxn ang="0">
                    <a:pos x="44" y="82"/>
                  </a:cxn>
                  <a:cxn ang="0">
                    <a:pos x="38" y="64"/>
                  </a:cxn>
                  <a:cxn ang="0">
                    <a:pos x="33" y="53"/>
                  </a:cxn>
                  <a:cxn ang="0">
                    <a:pos x="29" y="43"/>
                  </a:cxn>
                  <a:cxn ang="0">
                    <a:pos x="28" y="37"/>
                  </a:cxn>
                  <a:cxn ang="0">
                    <a:pos x="0" y="24"/>
                  </a:cxn>
                </a:cxnLst>
                <a:rect l="0" t="0" r="r" b="b"/>
                <a:pathLst>
                  <a:path w="119" h="475">
                    <a:moveTo>
                      <a:pt x="0" y="24"/>
                    </a:moveTo>
                    <a:lnTo>
                      <a:pt x="0" y="24"/>
                    </a:lnTo>
                    <a:lnTo>
                      <a:pt x="0" y="27"/>
                    </a:lnTo>
                    <a:lnTo>
                      <a:pt x="1" y="29"/>
                    </a:lnTo>
                    <a:lnTo>
                      <a:pt x="3" y="32"/>
                    </a:lnTo>
                    <a:lnTo>
                      <a:pt x="4" y="35"/>
                    </a:lnTo>
                    <a:lnTo>
                      <a:pt x="6" y="38"/>
                    </a:lnTo>
                    <a:lnTo>
                      <a:pt x="7" y="43"/>
                    </a:lnTo>
                    <a:lnTo>
                      <a:pt x="9" y="45"/>
                    </a:lnTo>
                    <a:lnTo>
                      <a:pt x="12" y="50"/>
                    </a:lnTo>
                    <a:lnTo>
                      <a:pt x="13" y="56"/>
                    </a:lnTo>
                    <a:lnTo>
                      <a:pt x="14" y="60"/>
                    </a:lnTo>
                    <a:lnTo>
                      <a:pt x="17" y="66"/>
                    </a:lnTo>
                    <a:lnTo>
                      <a:pt x="19" y="72"/>
                    </a:lnTo>
                    <a:lnTo>
                      <a:pt x="22" y="77"/>
                    </a:lnTo>
                    <a:lnTo>
                      <a:pt x="25" y="83"/>
                    </a:lnTo>
                    <a:lnTo>
                      <a:pt x="26" y="89"/>
                    </a:lnTo>
                    <a:lnTo>
                      <a:pt x="28" y="95"/>
                    </a:lnTo>
                    <a:lnTo>
                      <a:pt x="30" y="101"/>
                    </a:lnTo>
                    <a:lnTo>
                      <a:pt x="32" y="106"/>
                    </a:lnTo>
                    <a:lnTo>
                      <a:pt x="35" y="114"/>
                    </a:lnTo>
                    <a:lnTo>
                      <a:pt x="36" y="120"/>
                    </a:lnTo>
                    <a:lnTo>
                      <a:pt x="38" y="125"/>
                    </a:lnTo>
                    <a:lnTo>
                      <a:pt x="39" y="131"/>
                    </a:lnTo>
                    <a:lnTo>
                      <a:pt x="42" y="137"/>
                    </a:lnTo>
                    <a:lnTo>
                      <a:pt x="44" y="143"/>
                    </a:lnTo>
                    <a:lnTo>
                      <a:pt x="45" y="149"/>
                    </a:lnTo>
                    <a:lnTo>
                      <a:pt x="45" y="154"/>
                    </a:lnTo>
                    <a:lnTo>
                      <a:pt x="46" y="160"/>
                    </a:lnTo>
                    <a:lnTo>
                      <a:pt x="48" y="165"/>
                    </a:lnTo>
                    <a:lnTo>
                      <a:pt x="49" y="170"/>
                    </a:lnTo>
                    <a:lnTo>
                      <a:pt x="49" y="175"/>
                    </a:lnTo>
                    <a:lnTo>
                      <a:pt x="49" y="181"/>
                    </a:lnTo>
                    <a:lnTo>
                      <a:pt x="49" y="182"/>
                    </a:lnTo>
                    <a:lnTo>
                      <a:pt x="49" y="186"/>
                    </a:lnTo>
                    <a:lnTo>
                      <a:pt x="49" y="189"/>
                    </a:lnTo>
                    <a:lnTo>
                      <a:pt x="51" y="194"/>
                    </a:lnTo>
                    <a:lnTo>
                      <a:pt x="51" y="196"/>
                    </a:lnTo>
                    <a:lnTo>
                      <a:pt x="51" y="201"/>
                    </a:lnTo>
                    <a:lnTo>
                      <a:pt x="51" y="205"/>
                    </a:lnTo>
                    <a:lnTo>
                      <a:pt x="51" y="210"/>
                    </a:lnTo>
                    <a:lnTo>
                      <a:pt x="51" y="214"/>
                    </a:lnTo>
                    <a:lnTo>
                      <a:pt x="52" y="217"/>
                    </a:lnTo>
                    <a:lnTo>
                      <a:pt x="52" y="221"/>
                    </a:lnTo>
                    <a:lnTo>
                      <a:pt x="52" y="227"/>
                    </a:lnTo>
                    <a:lnTo>
                      <a:pt x="52" y="231"/>
                    </a:lnTo>
                    <a:lnTo>
                      <a:pt x="52" y="236"/>
                    </a:lnTo>
                    <a:lnTo>
                      <a:pt x="52" y="240"/>
                    </a:lnTo>
                    <a:lnTo>
                      <a:pt x="54" y="244"/>
                    </a:lnTo>
                    <a:lnTo>
                      <a:pt x="54" y="250"/>
                    </a:lnTo>
                    <a:lnTo>
                      <a:pt x="54" y="255"/>
                    </a:lnTo>
                    <a:lnTo>
                      <a:pt x="54" y="259"/>
                    </a:lnTo>
                    <a:lnTo>
                      <a:pt x="55" y="265"/>
                    </a:lnTo>
                    <a:lnTo>
                      <a:pt x="55" y="269"/>
                    </a:lnTo>
                    <a:lnTo>
                      <a:pt x="55" y="275"/>
                    </a:lnTo>
                    <a:lnTo>
                      <a:pt x="55" y="279"/>
                    </a:lnTo>
                    <a:lnTo>
                      <a:pt x="57" y="285"/>
                    </a:lnTo>
                    <a:lnTo>
                      <a:pt x="57" y="289"/>
                    </a:lnTo>
                    <a:lnTo>
                      <a:pt x="57" y="295"/>
                    </a:lnTo>
                    <a:lnTo>
                      <a:pt x="57" y="300"/>
                    </a:lnTo>
                    <a:lnTo>
                      <a:pt x="57" y="305"/>
                    </a:lnTo>
                    <a:lnTo>
                      <a:pt x="57" y="310"/>
                    </a:lnTo>
                    <a:lnTo>
                      <a:pt x="57" y="314"/>
                    </a:lnTo>
                    <a:lnTo>
                      <a:pt x="57" y="319"/>
                    </a:lnTo>
                    <a:lnTo>
                      <a:pt x="58" y="324"/>
                    </a:lnTo>
                    <a:lnTo>
                      <a:pt x="58" y="329"/>
                    </a:lnTo>
                    <a:lnTo>
                      <a:pt x="58" y="333"/>
                    </a:lnTo>
                    <a:lnTo>
                      <a:pt x="58" y="337"/>
                    </a:lnTo>
                    <a:lnTo>
                      <a:pt x="58" y="343"/>
                    </a:lnTo>
                    <a:lnTo>
                      <a:pt x="58" y="346"/>
                    </a:lnTo>
                    <a:lnTo>
                      <a:pt x="58" y="350"/>
                    </a:lnTo>
                    <a:lnTo>
                      <a:pt x="58" y="355"/>
                    </a:lnTo>
                    <a:lnTo>
                      <a:pt x="59" y="359"/>
                    </a:lnTo>
                    <a:lnTo>
                      <a:pt x="59" y="364"/>
                    </a:lnTo>
                    <a:lnTo>
                      <a:pt x="59" y="366"/>
                    </a:lnTo>
                    <a:lnTo>
                      <a:pt x="59" y="371"/>
                    </a:lnTo>
                    <a:lnTo>
                      <a:pt x="61" y="375"/>
                    </a:lnTo>
                    <a:lnTo>
                      <a:pt x="61" y="381"/>
                    </a:lnTo>
                    <a:lnTo>
                      <a:pt x="61" y="387"/>
                    </a:lnTo>
                    <a:lnTo>
                      <a:pt x="61" y="393"/>
                    </a:lnTo>
                    <a:lnTo>
                      <a:pt x="61" y="397"/>
                    </a:lnTo>
                    <a:lnTo>
                      <a:pt x="61" y="400"/>
                    </a:lnTo>
                    <a:lnTo>
                      <a:pt x="61" y="403"/>
                    </a:lnTo>
                    <a:lnTo>
                      <a:pt x="61" y="404"/>
                    </a:lnTo>
                    <a:lnTo>
                      <a:pt x="62" y="406"/>
                    </a:lnTo>
                    <a:lnTo>
                      <a:pt x="74" y="475"/>
                    </a:lnTo>
                    <a:lnTo>
                      <a:pt x="119" y="413"/>
                    </a:lnTo>
                    <a:lnTo>
                      <a:pt x="118" y="411"/>
                    </a:lnTo>
                    <a:lnTo>
                      <a:pt x="118" y="409"/>
                    </a:lnTo>
                    <a:lnTo>
                      <a:pt x="116" y="404"/>
                    </a:lnTo>
                    <a:lnTo>
                      <a:pt x="115" y="401"/>
                    </a:lnTo>
                    <a:lnTo>
                      <a:pt x="115" y="398"/>
                    </a:lnTo>
                    <a:lnTo>
                      <a:pt x="113" y="395"/>
                    </a:lnTo>
                    <a:lnTo>
                      <a:pt x="112" y="390"/>
                    </a:lnTo>
                    <a:lnTo>
                      <a:pt x="110" y="385"/>
                    </a:lnTo>
                    <a:lnTo>
                      <a:pt x="109" y="380"/>
                    </a:lnTo>
                    <a:lnTo>
                      <a:pt x="107" y="374"/>
                    </a:lnTo>
                    <a:lnTo>
                      <a:pt x="106" y="368"/>
                    </a:lnTo>
                    <a:lnTo>
                      <a:pt x="104" y="362"/>
                    </a:lnTo>
                    <a:lnTo>
                      <a:pt x="103" y="355"/>
                    </a:lnTo>
                    <a:lnTo>
                      <a:pt x="102" y="349"/>
                    </a:lnTo>
                    <a:lnTo>
                      <a:pt x="100" y="345"/>
                    </a:lnTo>
                    <a:lnTo>
                      <a:pt x="100" y="340"/>
                    </a:lnTo>
                    <a:lnTo>
                      <a:pt x="99" y="337"/>
                    </a:lnTo>
                    <a:lnTo>
                      <a:pt x="99" y="333"/>
                    </a:lnTo>
                    <a:lnTo>
                      <a:pt x="97" y="330"/>
                    </a:lnTo>
                    <a:lnTo>
                      <a:pt x="96" y="326"/>
                    </a:lnTo>
                    <a:lnTo>
                      <a:pt x="94" y="321"/>
                    </a:lnTo>
                    <a:lnTo>
                      <a:pt x="94" y="319"/>
                    </a:lnTo>
                    <a:lnTo>
                      <a:pt x="93" y="314"/>
                    </a:lnTo>
                    <a:lnTo>
                      <a:pt x="93" y="310"/>
                    </a:lnTo>
                    <a:lnTo>
                      <a:pt x="91" y="305"/>
                    </a:lnTo>
                    <a:lnTo>
                      <a:pt x="91" y="301"/>
                    </a:lnTo>
                    <a:lnTo>
                      <a:pt x="90" y="297"/>
                    </a:lnTo>
                    <a:lnTo>
                      <a:pt x="90" y="294"/>
                    </a:lnTo>
                    <a:lnTo>
                      <a:pt x="89" y="289"/>
                    </a:lnTo>
                    <a:lnTo>
                      <a:pt x="89" y="285"/>
                    </a:lnTo>
                    <a:lnTo>
                      <a:pt x="87" y="281"/>
                    </a:lnTo>
                    <a:lnTo>
                      <a:pt x="87" y="276"/>
                    </a:lnTo>
                    <a:lnTo>
                      <a:pt x="86" y="272"/>
                    </a:lnTo>
                    <a:lnTo>
                      <a:pt x="84" y="269"/>
                    </a:lnTo>
                    <a:lnTo>
                      <a:pt x="83" y="263"/>
                    </a:lnTo>
                    <a:lnTo>
                      <a:pt x="83" y="259"/>
                    </a:lnTo>
                    <a:lnTo>
                      <a:pt x="81" y="256"/>
                    </a:lnTo>
                    <a:lnTo>
                      <a:pt x="81" y="252"/>
                    </a:lnTo>
                    <a:lnTo>
                      <a:pt x="81" y="247"/>
                    </a:lnTo>
                    <a:lnTo>
                      <a:pt x="80" y="243"/>
                    </a:lnTo>
                    <a:lnTo>
                      <a:pt x="80" y="239"/>
                    </a:lnTo>
                    <a:lnTo>
                      <a:pt x="80" y="234"/>
                    </a:lnTo>
                    <a:lnTo>
                      <a:pt x="80" y="231"/>
                    </a:lnTo>
                    <a:lnTo>
                      <a:pt x="78" y="227"/>
                    </a:lnTo>
                    <a:lnTo>
                      <a:pt x="78" y="223"/>
                    </a:lnTo>
                    <a:lnTo>
                      <a:pt x="78" y="218"/>
                    </a:lnTo>
                    <a:lnTo>
                      <a:pt x="77" y="214"/>
                    </a:lnTo>
                    <a:lnTo>
                      <a:pt x="77" y="211"/>
                    </a:lnTo>
                    <a:lnTo>
                      <a:pt x="75" y="207"/>
                    </a:lnTo>
                    <a:lnTo>
                      <a:pt x="75" y="202"/>
                    </a:lnTo>
                    <a:lnTo>
                      <a:pt x="74" y="198"/>
                    </a:lnTo>
                    <a:lnTo>
                      <a:pt x="74" y="194"/>
                    </a:lnTo>
                    <a:lnTo>
                      <a:pt x="73" y="189"/>
                    </a:lnTo>
                    <a:lnTo>
                      <a:pt x="73" y="186"/>
                    </a:lnTo>
                    <a:lnTo>
                      <a:pt x="71" y="182"/>
                    </a:lnTo>
                    <a:lnTo>
                      <a:pt x="70" y="178"/>
                    </a:lnTo>
                    <a:lnTo>
                      <a:pt x="68" y="173"/>
                    </a:lnTo>
                    <a:lnTo>
                      <a:pt x="68" y="169"/>
                    </a:lnTo>
                    <a:lnTo>
                      <a:pt x="67" y="165"/>
                    </a:lnTo>
                    <a:lnTo>
                      <a:pt x="67" y="162"/>
                    </a:lnTo>
                    <a:lnTo>
                      <a:pt x="65" y="157"/>
                    </a:lnTo>
                    <a:lnTo>
                      <a:pt x="65" y="153"/>
                    </a:lnTo>
                    <a:lnTo>
                      <a:pt x="64" y="150"/>
                    </a:lnTo>
                    <a:lnTo>
                      <a:pt x="62" y="146"/>
                    </a:lnTo>
                    <a:lnTo>
                      <a:pt x="61" y="141"/>
                    </a:lnTo>
                    <a:lnTo>
                      <a:pt x="61" y="137"/>
                    </a:lnTo>
                    <a:lnTo>
                      <a:pt x="59" y="134"/>
                    </a:lnTo>
                    <a:lnTo>
                      <a:pt x="58" y="130"/>
                    </a:lnTo>
                    <a:lnTo>
                      <a:pt x="57" y="125"/>
                    </a:lnTo>
                    <a:lnTo>
                      <a:pt x="57" y="122"/>
                    </a:lnTo>
                    <a:lnTo>
                      <a:pt x="55" y="120"/>
                    </a:lnTo>
                    <a:lnTo>
                      <a:pt x="55" y="115"/>
                    </a:lnTo>
                    <a:lnTo>
                      <a:pt x="54" y="111"/>
                    </a:lnTo>
                    <a:lnTo>
                      <a:pt x="52" y="108"/>
                    </a:lnTo>
                    <a:lnTo>
                      <a:pt x="51" y="101"/>
                    </a:lnTo>
                    <a:lnTo>
                      <a:pt x="49" y="95"/>
                    </a:lnTo>
                    <a:lnTo>
                      <a:pt x="46" y="88"/>
                    </a:lnTo>
                    <a:lnTo>
                      <a:pt x="44" y="82"/>
                    </a:lnTo>
                    <a:lnTo>
                      <a:pt x="42" y="76"/>
                    </a:lnTo>
                    <a:lnTo>
                      <a:pt x="41" y="70"/>
                    </a:lnTo>
                    <a:lnTo>
                      <a:pt x="38" y="64"/>
                    </a:lnTo>
                    <a:lnTo>
                      <a:pt x="36" y="60"/>
                    </a:lnTo>
                    <a:lnTo>
                      <a:pt x="35" y="56"/>
                    </a:lnTo>
                    <a:lnTo>
                      <a:pt x="33" y="53"/>
                    </a:lnTo>
                    <a:lnTo>
                      <a:pt x="32" y="48"/>
                    </a:lnTo>
                    <a:lnTo>
                      <a:pt x="30" y="45"/>
                    </a:lnTo>
                    <a:lnTo>
                      <a:pt x="29" y="43"/>
                    </a:lnTo>
                    <a:lnTo>
                      <a:pt x="29" y="40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3" name="Freeform 203"/>
              <p:cNvSpPr>
                <a:spLocks/>
              </p:cNvSpPr>
              <p:nvPr/>
            </p:nvSpPr>
            <p:spPr bwMode="auto">
              <a:xfrm>
                <a:off x="905" y="1991"/>
                <a:ext cx="107" cy="22"/>
              </a:xfrm>
              <a:custGeom>
                <a:avLst/>
                <a:gdLst/>
                <a:ahLst/>
                <a:cxnLst>
                  <a:cxn ang="0">
                    <a:pos x="220" y="22"/>
                  </a:cxn>
                  <a:cxn ang="0">
                    <a:pos x="213" y="20"/>
                  </a:cxn>
                  <a:cxn ang="0">
                    <a:pos x="206" y="19"/>
                  </a:cxn>
                  <a:cxn ang="0">
                    <a:pos x="194" y="18"/>
                  </a:cxn>
                  <a:cxn ang="0">
                    <a:pos x="181" y="15"/>
                  </a:cxn>
                  <a:cxn ang="0">
                    <a:pos x="174" y="15"/>
                  </a:cxn>
                  <a:cxn ang="0">
                    <a:pos x="167" y="15"/>
                  </a:cxn>
                  <a:cxn ang="0">
                    <a:pos x="158" y="13"/>
                  </a:cxn>
                  <a:cxn ang="0">
                    <a:pos x="149" y="12"/>
                  </a:cxn>
                  <a:cxn ang="0">
                    <a:pos x="140" y="10"/>
                  </a:cxn>
                  <a:cxn ang="0">
                    <a:pos x="132" y="10"/>
                  </a:cxn>
                  <a:cxn ang="0">
                    <a:pos x="123" y="9"/>
                  </a:cxn>
                  <a:cxn ang="0">
                    <a:pos x="113" y="9"/>
                  </a:cxn>
                  <a:cxn ang="0">
                    <a:pos x="103" y="7"/>
                  </a:cxn>
                  <a:cxn ang="0">
                    <a:pos x="94" y="6"/>
                  </a:cxn>
                  <a:cxn ang="0">
                    <a:pos x="85" y="4"/>
                  </a:cxn>
                  <a:cxn ang="0">
                    <a:pos x="77" y="4"/>
                  </a:cxn>
                  <a:cxn ang="0">
                    <a:pos x="68" y="3"/>
                  </a:cxn>
                  <a:cxn ang="0">
                    <a:pos x="61" y="3"/>
                  </a:cxn>
                  <a:cxn ang="0">
                    <a:pos x="53" y="2"/>
                  </a:cxn>
                  <a:cxn ang="0">
                    <a:pos x="47" y="2"/>
                  </a:cxn>
                  <a:cxn ang="0">
                    <a:pos x="37" y="0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193" y="67"/>
                  </a:cxn>
                  <a:cxn ang="0">
                    <a:pos x="194" y="61"/>
                  </a:cxn>
                  <a:cxn ang="0">
                    <a:pos x="198" y="48"/>
                  </a:cxn>
                  <a:cxn ang="0">
                    <a:pos x="206" y="35"/>
                  </a:cxn>
                  <a:cxn ang="0">
                    <a:pos x="213" y="34"/>
                  </a:cxn>
                  <a:cxn ang="0">
                    <a:pos x="220" y="35"/>
                  </a:cxn>
                  <a:cxn ang="0">
                    <a:pos x="232" y="36"/>
                  </a:cxn>
                  <a:cxn ang="0">
                    <a:pos x="239" y="38"/>
                  </a:cxn>
                  <a:cxn ang="0">
                    <a:pos x="248" y="39"/>
                  </a:cxn>
                  <a:cxn ang="0">
                    <a:pos x="257" y="39"/>
                  </a:cxn>
                  <a:cxn ang="0">
                    <a:pos x="265" y="41"/>
                  </a:cxn>
                  <a:cxn ang="0">
                    <a:pos x="274" y="41"/>
                  </a:cxn>
                  <a:cxn ang="0">
                    <a:pos x="281" y="42"/>
                  </a:cxn>
                  <a:cxn ang="0">
                    <a:pos x="288" y="42"/>
                  </a:cxn>
                  <a:cxn ang="0">
                    <a:pos x="296" y="44"/>
                  </a:cxn>
                  <a:cxn ang="0">
                    <a:pos x="306" y="44"/>
                  </a:cxn>
                  <a:cxn ang="0">
                    <a:pos x="310" y="45"/>
                  </a:cxn>
                  <a:cxn ang="0">
                    <a:pos x="320" y="23"/>
                  </a:cxn>
                </a:cxnLst>
                <a:rect l="0" t="0" r="r" b="b"/>
                <a:pathLst>
                  <a:path w="320" h="67">
                    <a:moveTo>
                      <a:pt x="320" y="23"/>
                    </a:moveTo>
                    <a:lnTo>
                      <a:pt x="220" y="22"/>
                    </a:lnTo>
                    <a:lnTo>
                      <a:pt x="219" y="20"/>
                    </a:lnTo>
                    <a:lnTo>
                      <a:pt x="213" y="20"/>
                    </a:lnTo>
                    <a:lnTo>
                      <a:pt x="209" y="19"/>
                    </a:lnTo>
                    <a:lnTo>
                      <a:pt x="206" y="19"/>
                    </a:lnTo>
                    <a:lnTo>
                      <a:pt x="200" y="18"/>
                    </a:lnTo>
                    <a:lnTo>
                      <a:pt x="194" y="18"/>
                    </a:lnTo>
                    <a:lnTo>
                      <a:pt x="188" y="16"/>
                    </a:lnTo>
                    <a:lnTo>
                      <a:pt x="181" y="15"/>
                    </a:lnTo>
                    <a:lnTo>
                      <a:pt x="178" y="15"/>
                    </a:lnTo>
                    <a:lnTo>
                      <a:pt x="174" y="15"/>
                    </a:lnTo>
                    <a:lnTo>
                      <a:pt x="169" y="15"/>
                    </a:lnTo>
                    <a:lnTo>
                      <a:pt x="167" y="15"/>
                    </a:lnTo>
                    <a:lnTo>
                      <a:pt x="162" y="13"/>
                    </a:lnTo>
                    <a:lnTo>
                      <a:pt x="158" y="13"/>
                    </a:lnTo>
                    <a:lnTo>
                      <a:pt x="153" y="12"/>
                    </a:lnTo>
                    <a:lnTo>
                      <a:pt x="149" y="12"/>
                    </a:lnTo>
                    <a:lnTo>
                      <a:pt x="145" y="12"/>
                    </a:lnTo>
                    <a:lnTo>
                      <a:pt x="140" y="10"/>
                    </a:lnTo>
                    <a:lnTo>
                      <a:pt x="136" y="10"/>
                    </a:lnTo>
                    <a:lnTo>
                      <a:pt x="132" y="10"/>
                    </a:lnTo>
                    <a:lnTo>
                      <a:pt x="127" y="9"/>
                    </a:lnTo>
                    <a:lnTo>
                      <a:pt x="123" y="9"/>
                    </a:lnTo>
                    <a:lnTo>
                      <a:pt x="117" y="9"/>
                    </a:lnTo>
                    <a:lnTo>
                      <a:pt x="113" y="9"/>
                    </a:lnTo>
                    <a:lnTo>
                      <a:pt x="107" y="7"/>
                    </a:lnTo>
                    <a:lnTo>
                      <a:pt x="103" y="7"/>
                    </a:lnTo>
                    <a:lnTo>
                      <a:pt x="98" y="6"/>
                    </a:lnTo>
                    <a:lnTo>
                      <a:pt x="94" y="6"/>
                    </a:lnTo>
                    <a:lnTo>
                      <a:pt x="90" y="6"/>
                    </a:lnTo>
                    <a:lnTo>
                      <a:pt x="85" y="4"/>
                    </a:lnTo>
                    <a:lnTo>
                      <a:pt x="81" y="4"/>
                    </a:lnTo>
                    <a:lnTo>
                      <a:pt x="77" y="4"/>
                    </a:lnTo>
                    <a:lnTo>
                      <a:pt x="72" y="3"/>
                    </a:lnTo>
                    <a:lnTo>
                      <a:pt x="68" y="3"/>
                    </a:lnTo>
                    <a:lnTo>
                      <a:pt x="63" y="3"/>
                    </a:lnTo>
                    <a:lnTo>
                      <a:pt x="61" y="3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0" y="22"/>
                    </a:lnTo>
                    <a:lnTo>
                      <a:pt x="177" y="45"/>
                    </a:lnTo>
                    <a:lnTo>
                      <a:pt x="193" y="67"/>
                    </a:lnTo>
                    <a:lnTo>
                      <a:pt x="193" y="65"/>
                    </a:lnTo>
                    <a:lnTo>
                      <a:pt x="194" y="61"/>
                    </a:lnTo>
                    <a:lnTo>
                      <a:pt x="196" y="54"/>
                    </a:lnTo>
                    <a:lnTo>
                      <a:pt x="198" y="48"/>
                    </a:lnTo>
                    <a:lnTo>
                      <a:pt x="201" y="41"/>
                    </a:lnTo>
                    <a:lnTo>
                      <a:pt x="206" y="35"/>
                    </a:lnTo>
                    <a:lnTo>
                      <a:pt x="210" y="32"/>
                    </a:lnTo>
                    <a:lnTo>
                      <a:pt x="213" y="34"/>
                    </a:lnTo>
                    <a:lnTo>
                      <a:pt x="216" y="34"/>
                    </a:lnTo>
                    <a:lnTo>
                      <a:pt x="220" y="35"/>
                    </a:lnTo>
                    <a:lnTo>
                      <a:pt x="225" y="35"/>
                    </a:lnTo>
                    <a:lnTo>
                      <a:pt x="232" y="36"/>
                    </a:lnTo>
                    <a:lnTo>
                      <a:pt x="236" y="36"/>
                    </a:lnTo>
                    <a:lnTo>
                      <a:pt x="239" y="38"/>
                    </a:lnTo>
                    <a:lnTo>
                      <a:pt x="243" y="38"/>
                    </a:lnTo>
                    <a:lnTo>
                      <a:pt x="248" y="39"/>
                    </a:lnTo>
                    <a:lnTo>
                      <a:pt x="252" y="39"/>
                    </a:lnTo>
                    <a:lnTo>
                      <a:pt x="257" y="39"/>
                    </a:lnTo>
                    <a:lnTo>
                      <a:pt x="261" y="41"/>
                    </a:lnTo>
                    <a:lnTo>
                      <a:pt x="265" y="41"/>
                    </a:lnTo>
                    <a:lnTo>
                      <a:pt x="270" y="41"/>
                    </a:lnTo>
                    <a:lnTo>
                      <a:pt x="274" y="41"/>
                    </a:lnTo>
                    <a:lnTo>
                      <a:pt x="277" y="41"/>
                    </a:lnTo>
                    <a:lnTo>
                      <a:pt x="281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91" y="42"/>
                    </a:lnTo>
                    <a:lnTo>
                      <a:pt x="296" y="44"/>
                    </a:lnTo>
                    <a:lnTo>
                      <a:pt x="302" y="44"/>
                    </a:lnTo>
                    <a:lnTo>
                      <a:pt x="306" y="44"/>
                    </a:lnTo>
                    <a:lnTo>
                      <a:pt x="309" y="44"/>
                    </a:lnTo>
                    <a:lnTo>
                      <a:pt x="310" y="45"/>
                    </a:lnTo>
                    <a:lnTo>
                      <a:pt x="320" y="23"/>
                    </a:lnTo>
                    <a:lnTo>
                      <a:pt x="32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4" name="Freeform 204"/>
              <p:cNvSpPr>
                <a:spLocks/>
              </p:cNvSpPr>
              <p:nvPr/>
            </p:nvSpPr>
            <p:spPr bwMode="auto">
              <a:xfrm>
                <a:off x="852" y="1989"/>
                <a:ext cx="53" cy="27"/>
              </a:xfrm>
              <a:custGeom>
                <a:avLst/>
                <a:gdLst/>
                <a:ahLst/>
                <a:cxnLst>
                  <a:cxn ang="0">
                    <a:pos x="158" y="6"/>
                  </a:cxn>
                  <a:cxn ang="0">
                    <a:pos x="149" y="3"/>
                  </a:cxn>
                  <a:cxn ang="0">
                    <a:pos x="141" y="1"/>
                  </a:cxn>
                  <a:cxn ang="0">
                    <a:pos x="129" y="1"/>
                  </a:cxn>
                  <a:cxn ang="0">
                    <a:pos x="119" y="0"/>
                  </a:cxn>
                  <a:cxn ang="0">
                    <a:pos x="112" y="0"/>
                  </a:cxn>
                  <a:cxn ang="0">
                    <a:pos x="104" y="0"/>
                  </a:cxn>
                  <a:cxn ang="0">
                    <a:pos x="96" y="0"/>
                  </a:cxn>
                  <a:cxn ang="0">
                    <a:pos x="87" y="1"/>
                  </a:cxn>
                  <a:cxn ang="0">
                    <a:pos x="78" y="3"/>
                  </a:cxn>
                  <a:cxn ang="0">
                    <a:pos x="68" y="4"/>
                  </a:cxn>
                  <a:cxn ang="0">
                    <a:pos x="59" y="7"/>
                  </a:cxn>
                  <a:cxn ang="0">
                    <a:pos x="51" y="8"/>
                  </a:cxn>
                  <a:cxn ang="0">
                    <a:pos x="43" y="11"/>
                  </a:cxn>
                  <a:cxn ang="0">
                    <a:pos x="33" y="17"/>
                  </a:cxn>
                  <a:cxn ang="0">
                    <a:pos x="23" y="24"/>
                  </a:cxn>
                  <a:cxn ang="0">
                    <a:pos x="14" y="32"/>
                  </a:cxn>
                  <a:cxn ang="0">
                    <a:pos x="9" y="39"/>
                  </a:cxn>
                  <a:cxn ang="0">
                    <a:pos x="4" y="46"/>
                  </a:cxn>
                  <a:cxn ang="0">
                    <a:pos x="1" y="49"/>
                  </a:cxn>
                  <a:cxn ang="0">
                    <a:pos x="0" y="58"/>
                  </a:cxn>
                  <a:cxn ang="0">
                    <a:pos x="0" y="69"/>
                  </a:cxn>
                  <a:cxn ang="0">
                    <a:pos x="4" y="75"/>
                  </a:cxn>
                  <a:cxn ang="0">
                    <a:pos x="10" y="80"/>
                  </a:cxn>
                  <a:cxn ang="0">
                    <a:pos x="20" y="80"/>
                  </a:cxn>
                  <a:cxn ang="0">
                    <a:pos x="29" y="75"/>
                  </a:cxn>
                  <a:cxn ang="0">
                    <a:pos x="36" y="72"/>
                  </a:cxn>
                  <a:cxn ang="0">
                    <a:pos x="43" y="67"/>
                  </a:cxn>
                  <a:cxn ang="0">
                    <a:pos x="52" y="59"/>
                  </a:cxn>
                  <a:cxn ang="0">
                    <a:pos x="58" y="51"/>
                  </a:cxn>
                  <a:cxn ang="0">
                    <a:pos x="61" y="49"/>
                  </a:cxn>
                  <a:cxn ang="0">
                    <a:pos x="68" y="42"/>
                  </a:cxn>
                  <a:cxn ang="0">
                    <a:pos x="80" y="32"/>
                  </a:cxn>
                  <a:cxn ang="0">
                    <a:pos x="93" y="23"/>
                  </a:cxn>
                  <a:cxn ang="0">
                    <a:pos x="102" y="20"/>
                  </a:cxn>
                  <a:cxn ang="0">
                    <a:pos x="110" y="17"/>
                  </a:cxn>
                  <a:cxn ang="0">
                    <a:pos x="119" y="14"/>
                  </a:cxn>
                  <a:cxn ang="0">
                    <a:pos x="131" y="13"/>
                  </a:cxn>
                  <a:cxn ang="0">
                    <a:pos x="139" y="10"/>
                  </a:cxn>
                  <a:cxn ang="0">
                    <a:pos x="148" y="8"/>
                  </a:cxn>
                  <a:cxn ang="0">
                    <a:pos x="157" y="7"/>
                  </a:cxn>
                  <a:cxn ang="0">
                    <a:pos x="160" y="7"/>
                  </a:cxn>
                </a:cxnLst>
                <a:rect l="0" t="0" r="r" b="b"/>
                <a:pathLst>
                  <a:path w="160" h="80">
                    <a:moveTo>
                      <a:pt x="160" y="7"/>
                    </a:moveTo>
                    <a:lnTo>
                      <a:pt x="158" y="6"/>
                    </a:lnTo>
                    <a:lnTo>
                      <a:pt x="154" y="4"/>
                    </a:lnTo>
                    <a:lnTo>
                      <a:pt x="149" y="3"/>
                    </a:lnTo>
                    <a:lnTo>
                      <a:pt x="145" y="3"/>
                    </a:lnTo>
                    <a:lnTo>
                      <a:pt x="141" y="1"/>
                    </a:lnTo>
                    <a:lnTo>
                      <a:pt x="136" y="1"/>
                    </a:lnTo>
                    <a:lnTo>
                      <a:pt x="129" y="1"/>
                    </a:lnTo>
                    <a:lnTo>
                      <a:pt x="123" y="0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2" y="0"/>
                    </a:lnTo>
                    <a:lnTo>
                      <a:pt x="109" y="0"/>
                    </a:lnTo>
                    <a:lnTo>
                      <a:pt x="104" y="0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1" y="1"/>
                    </a:lnTo>
                    <a:lnTo>
                      <a:pt x="87" y="1"/>
                    </a:lnTo>
                    <a:lnTo>
                      <a:pt x="83" y="3"/>
                    </a:lnTo>
                    <a:lnTo>
                      <a:pt x="78" y="3"/>
                    </a:lnTo>
                    <a:lnTo>
                      <a:pt x="74" y="4"/>
                    </a:lnTo>
                    <a:lnTo>
                      <a:pt x="68" y="4"/>
                    </a:lnTo>
                    <a:lnTo>
                      <a:pt x="64" y="6"/>
                    </a:lnTo>
                    <a:lnTo>
                      <a:pt x="59" y="7"/>
                    </a:lnTo>
                    <a:lnTo>
                      <a:pt x="55" y="7"/>
                    </a:lnTo>
                    <a:lnTo>
                      <a:pt x="51" y="8"/>
                    </a:lnTo>
                    <a:lnTo>
                      <a:pt x="46" y="10"/>
                    </a:lnTo>
                    <a:lnTo>
                      <a:pt x="43" y="11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27" y="20"/>
                    </a:lnTo>
                    <a:lnTo>
                      <a:pt x="23" y="24"/>
                    </a:lnTo>
                    <a:lnTo>
                      <a:pt x="19" y="29"/>
                    </a:lnTo>
                    <a:lnTo>
                      <a:pt x="14" y="32"/>
                    </a:lnTo>
                    <a:lnTo>
                      <a:pt x="11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4" y="46"/>
                    </a:lnTo>
                    <a:lnTo>
                      <a:pt x="3" y="49"/>
                    </a:lnTo>
                    <a:lnTo>
                      <a:pt x="1" y="49"/>
                    </a:lnTo>
                    <a:lnTo>
                      <a:pt x="1" y="54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69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7" y="78"/>
                    </a:lnTo>
                    <a:lnTo>
                      <a:pt x="10" y="80"/>
                    </a:lnTo>
                    <a:lnTo>
                      <a:pt x="16" y="80"/>
                    </a:lnTo>
                    <a:lnTo>
                      <a:pt x="20" y="80"/>
                    </a:lnTo>
                    <a:lnTo>
                      <a:pt x="25" y="78"/>
                    </a:lnTo>
                    <a:lnTo>
                      <a:pt x="29" y="75"/>
                    </a:lnTo>
                    <a:lnTo>
                      <a:pt x="33" y="75"/>
                    </a:lnTo>
                    <a:lnTo>
                      <a:pt x="36" y="72"/>
                    </a:lnTo>
                    <a:lnTo>
                      <a:pt x="41" y="69"/>
                    </a:lnTo>
                    <a:lnTo>
                      <a:pt x="43" y="67"/>
                    </a:lnTo>
                    <a:lnTo>
                      <a:pt x="48" y="65"/>
                    </a:lnTo>
                    <a:lnTo>
                      <a:pt x="52" y="59"/>
                    </a:lnTo>
                    <a:lnTo>
                      <a:pt x="56" y="55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61" y="49"/>
                    </a:lnTo>
                    <a:lnTo>
                      <a:pt x="64" y="46"/>
                    </a:lnTo>
                    <a:lnTo>
                      <a:pt x="68" y="42"/>
                    </a:lnTo>
                    <a:lnTo>
                      <a:pt x="74" y="38"/>
                    </a:lnTo>
                    <a:lnTo>
                      <a:pt x="80" y="32"/>
                    </a:lnTo>
                    <a:lnTo>
                      <a:pt x="87" y="27"/>
                    </a:lnTo>
                    <a:lnTo>
                      <a:pt x="93" y="23"/>
                    </a:lnTo>
                    <a:lnTo>
                      <a:pt x="100" y="22"/>
                    </a:lnTo>
                    <a:lnTo>
                      <a:pt x="102" y="20"/>
                    </a:lnTo>
                    <a:lnTo>
                      <a:pt x="106" y="19"/>
                    </a:lnTo>
                    <a:lnTo>
                      <a:pt x="110" y="17"/>
                    </a:lnTo>
                    <a:lnTo>
                      <a:pt x="115" y="16"/>
                    </a:lnTo>
                    <a:lnTo>
                      <a:pt x="119" y="14"/>
                    </a:lnTo>
                    <a:lnTo>
                      <a:pt x="125" y="13"/>
                    </a:lnTo>
                    <a:lnTo>
                      <a:pt x="131" y="13"/>
                    </a:lnTo>
                    <a:lnTo>
                      <a:pt x="135" y="11"/>
                    </a:lnTo>
                    <a:lnTo>
                      <a:pt x="139" y="10"/>
                    </a:lnTo>
                    <a:lnTo>
                      <a:pt x="144" y="10"/>
                    </a:lnTo>
                    <a:lnTo>
                      <a:pt x="148" y="8"/>
                    </a:lnTo>
                    <a:lnTo>
                      <a:pt x="152" y="7"/>
                    </a:lnTo>
                    <a:lnTo>
                      <a:pt x="157" y="7"/>
                    </a:lnTo>
                    <a:lnTo>
                      <a:pt x="160" y="7"/>
                    </a:lnTo>
                    <a:lnTo>
                      <a:pt x="16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5" name="Freeform 205"/>
              <p:cNvSpPr>
                <a:spLocks/>
              </p:cNvSpPr>
              <p:nvPr/>
            </p:nvSpPr>
            <p:spPr bwMode="auto">
              <a:xfrm>
                <a:off x="1004" y="1998"/>
                <a:ext cx="75" cy="1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25" y="33"/>
                  </a:cxn>
                  <a:cxn ang="0">
                    <a:pos x="193" y="17"/>
                  </a:cxn>
                  <a:cxn ang="0">
                    <a:pos x="0" y="0"/>
                  </a:cxn>
                  <a:cxn ang="0">
                    <a:pos x="29" y="14"/>
                  </a:cxn>
                  <a:cxn ang="0">
                    <a:pos x="29" y="14"/>
                  </a:cxn>
                </a:cxnLst>
                <a:rect l="0" t="0" r="r" b="b"/>
                <a:pathLst>
                  <a:path w="225" h="33">
                    <a:moveTo>
                      <a:pt x="29" y="14"/>
                    </a:moveTo>
                    <a:lnTo>
                      <a:pt x="225" y="33"/>
                    </a:lnTo>
                    <a:lnTo>
                      <a:pt x="193" y="17"/>
                    </a:lnTo>
                    <a:lnTo>
                      <a:pt x="0" y="0"/>
                    </a:lnTo>
                    <a:lnTo>
                      <a:pt x="29" y="14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6" name="Freeform 206"/>
              <p:cNvSpPr>
                <a:spLocks/>
              </p:cNvSpPr>
              <p:nvPr/>
            </p:nvSpPr>
            <p:spPr bwMode="auto">
              <a:xfrm>
                <a:off x="1069" y="2004"/>
                <a:ext cx="53" cy="54"/>
              </a:xfrm>
              <a:custGeom>
                <a:avLst/>
                <a:gdLst/>
                <a:ahLst/>
                <a:cxnLst>
                  <a:cxn ang="0">
                    <a:pos x="28" y="16"/>
                  </a:cxn>
                  <a:cxn ang="0">
                    <a:pos x="83" y="70"/>
                  </a:cxn>
                  <a:cxn ang="0">
                    <a:pos x="109" y="89"/>
                  </a:cxn>
                  <a:cxn ang="0">
                    <a:pos x="140" y="164"/>
                  </a:cxn>
                  <a:cxn ang="0">
                    <a:pos x="158" y="154"/>
                  </a:cxn>
                  <a:cxn ang="0">
                    <a:pos x="122" y="79"/>
                  </a:cxn>
                  <a:cxn ang="0">
                    <a:pos x="67" y="28"/>
                  </a:cxn>
                  <a:cxn ang="0">
                    <a:pos x="31" y="0"/>
                  </a:cxn>
                  <a:cxn ang="0">
                    <a:pos x="0" y="3"/>
                  </a:cxn>
                  <a:cxn ang="0">
                    <a:pos x="28" y="16"/>
                  </a:cxn>
                  <a:cxn ang="0">
                    <a:pos x="28" y="16"/>
                  </a:cxn>
                </a:cxnLst>
                <a:rect l="0" t="0" r="r" b="b"/>
                <a:pathLst>
                  <a:path w="158" h="164">
                    <a:moveTo>
                      <a:pt x="28" y="16"/>
                    </a:moveTo>
                    <a:lnTo>
                      <a:pt x="83" y="70"/>
                    </a:lnTo>
                    <a:lnTo>
                      <a:pt x="109" y="89"/>
                    </a:lnTo>
                    <a:lnTo>
                      <a:pt x="140" y="164"/>
                    </a:lnTo>
                    <a:lnTo>
                      <a:pt x="158" y="154"/>
                    </a:lnTo>
                    <a:lnTo>
                      <a:pt x="122" y="79"/>
                    </a:lnTo>
                    <a:lnTo>
                      <a:pt x="67" y="28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28" y="16"/>
                    </a:lnTo>
                    <a:lnTo>
                      <a:pt x="2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7" name="Freeform 207"/>
              <p:cNvSpPr>
                <a:spLocks/>
              </p:cNvSpPr>
              <p:nvPr/>
            </p:nvSpPr>
            <p:spPr bwMode="auto">
              <a:xfrm>
                <a:off x="1065" y="2012"/>
                <a:ext cx="51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5" y="6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17" y="15"/>
                  </a:cxn>
                  <a:cxn ang="0">
                    <a:pos x="20" y="18"/>
                  </a:cxn>
                  <a:cxn ang="0">
                    <a:pos x="24" y="21"/>
                  </a:cxn>
                  <a:cxn ang="0">
                    <a:pos x="29" y="25"/>
                  </a:cxn>
                  <a:cxn ang="0">
                    <a:pos x="33" y="28"/>
                  </a:cxn>
                  <a:cxn ang="0">
                    <a:pos x="39" y="32"/>
                  </a:cxn>
                  <a:cxn ang="0">
                    <a:pos x="45" y="37"/>
                  </a:cxn>
                  <a:cxn ang="0">
                    <a:pos x="50" y="40"/>
                  </a:cxn>
                  <a:cxn ang="0">
                    <a:pos x="55" y="44"/>
                  </a:cxn>
                  <a:cxn ang="0">
                    <a:pos x="61" y="48"/>
                  </a:cxn>
                  <a:cxn ang="0">
                    <a:pos x="66" y="54"/>
                  </a:cxn>
                  <a:cxn ang="0">
                    <a:pos x="69" y="59"/>
                  </a:cxn>
                  <a:cxn ang="0">
                    <a:pos x="74" y="63"/>
                  </a:cxn>
                  <a:cxn ang="0">
                    <a:pos x="78" y="67"/>
                  </a:cxn>
                  <a:cxn ang="0">
                    <a:pos x="82" y="73"/>
                  </a:cxn>
                  <a:cxn ang="0">
                    <a:pos x="85" y="76"/>
                  </a:cxn>
                  <a:cxn ang="0">
                    <a:pos x="88" y="80"/>
                  </a:cxn>
                  <a:cxn ang="0">
                    <a:pos x="90" y="83"/>
                  </a:cxn>
                  <a:cxn ang="0">
                    <a:pos x="93" y="88"/>
                  </a:cxn>
                  <a:cxn ang="0">
                    <a:pos x="95" y="92"/>
                  </a:cxn>
                  <a:cxn ang="0">
                    <a:pos x="97" y="93"/>
                  </a:cxn>
                  <a:cxn ang="0">
                    <a:pos x="123" y="138"/>
                  </a:cxn>
                  <a:cxn ang="0">
                    <a:pos x="117" y="168"/>
                  </a:cxn>
                  <a:cxn ang="0">
                    <a:pos x="138" y="154"/>
                  </a:cxn>
                  <a:cxn ang="0">
                    <a:pos x="154" y="136"/>
                  </a:cxn>
                  <a:cxn ang="0">
                    <a:pos x="113" y="89"/>
                  </a:cxn>
                  <a:cxn ang="0">
                    <a:pos x="42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4" h="168">
                    <a:moveTo>
                      <a:pt x="0" y="0"/>
                    </a:moveTo>
                    <a:lnTo>
                      <a:pt x="3" y="2"/>
                    </a:lnTo>
                    <a:lnTo>
                      <a:pt x="5" y="6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7" y="15"/>
                    </a:lnTo>
                    <a:lnTo>
                      <a:pt x="20" y="18"/>
                    </a:lnTo>
                    <a:lnTo>
                      <a:pt x="24" y="21"/>
                    </a:lnTo>
                    <a:lnTo>
                      <a:pt x="29" y="25"/>
                    </a:lnTo>
                    <a:lnTo>
                      <a:pt x="33" y="28"/>
                    </a:lnTo>
                    <a:lnTo>
                      <a:pt x="39" y="32"/>
                    </a:lnTo>
                    <a:lnTo>
                      <a:pt x="45" y="37"/>
                    </a:lnTo>
                    <a:lnTo>
                      <a:pt x="50" y="40"/>
                    </a:lnTo>
                    <a:lnTo>
                      <a:pt x="55" y="44"/>
                    </a:lnTo>
                    <a:lnTo>
                      <a:pt x="61" y="48"/>
                    </a:lnTo>
                    <a:lnTo>
                      <a:pt x="66" y="54"/>
                    </a:lnTo>
                    <a:lnTo>
                      <a:pt x="69" y="59"/>
                    </a:lnTo>
                    <a:lnTo>
                      <a:pt x="74" y="63"/>
                    </a:lnTo>
                    <a:lnTo>
                      <a:pt x="78" y="67"/>
                    </a:lnTo>
                    <a:lnTo>
                      <a:pt x="82" y="73"/>
                    </a:lnTo>
                    <a:lnTo>
                      <a:pt x="85" y="76"/>
                    </a:lnTo>
                    <a:lnTo>
                      <a:pt x="88" y="80"/>
                    </a:lnTo>
                    <a:lnTo>
                      <a:pt x="90" y="83"/>
                    </a:lnTo>
                    <a:lnTo>
                      <a:pt x="93" y="88"/>
                    </a:lnTo>
                    <a:lnTo>
                      <a:pt x="95" y="92"/>
                    </a:lnTo>
                    <a:lnTo>
                      <a:pt x="97" y="93"/>
                    </a:lnTo>
                    <a:lnTo>
                      <a:pt x="123" y="138"/>
                    </a:lnTo>
                    <a:lnTo>
                      <a:pt x="117" y="168"/>
                    </a:lnTo>
                    <a:lnTo>
                      <a:pt x="138" y="154"/>
                    </a:lnTo>
                    <a:lnTo>
                      <a:pt x="154" y="136"/>
                    </a:lnTo>
                    <a:lnTo>
                      <a:pt x="113" y="89"/>
                    </a:lnTo>
                    <a:lnTo>
                      <a:pt x="42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8" name="Freeform 208"/>
              <p:cNvSpPr>
                <a:spLocks/>
              </p:cNvSpPr>
              <p:nvPr/>
            </p:nvSpPr>
            <p:spPr bwMode="auto">
              <a:xfrm>
                <a:off x="1048" y="2016"/>
                <a:ext cx="53" cy="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65"/>
                  </a:cxn>
                  <a:cxn ang="0">
                    <a:pos x="80" y="68"/>
                  </a:cxn>
                  <a:cxn ang="0">
                    <a:pos x="82" y="71"/>
                  </a:cxn>
                  <a:cxn ang="0">
                    <a:pos x="84" y="75"/>
                  </a:cxn>
                  <a:cxn ang="0">
                    <a:pos x="86" y="81"/>
                  </a:cxn>
                  <a:cxn ang="0">
                    <a:pos x="89" y="87"/>
                  </a:cxn>
                  <a:cxn ang="0">
                    <a:pos x="92" y="90"/>
                  </a:cxn>
                  <a:cxn ang="0">
                    <a:pos x="93" y="93"/>
                  </a:cxn>
                  <a:cxn ang="0">
                    <a:pos x="95" y="97"/>
                  </a:cxn>
                  <a:cxn ang="0">
                    <a:pos x="98" y="101"/>
                  </a:cxn>
                  <a:cxn ang="0">
                    <a:pos x="100" y="107"/>
                  </a:cxn>
                  <a:cxn ang="0">
                    <a:pos x="105" y="114"/>
                  </a:cxn>
                  <a:cxn ang="0">
                    <a:pos x="108" y="120"/>
                  </a:cxn>
                  <a:cxn ang="0">
                    <a:pos x="111" y="127"/>
                  </a:cxn>
                  <a:cxn ang="0">
                    <a:pos x="115" y="133"/>
                  </a:cxn>
                  <a:cxn ang="0">
                    <a:pos x="118" y="138"/>
                  </a:cxn>
                  <a:cxn ang="0">
                    <a:pos x="121" y="142"/>
                  </a:cxn>
                  <a:cxn ang="0">
                    <a:pos x="124" y="145"/>
                  </a:cxn>
                  <a:cxn ang="0">
                    <a:pos x="127" y="148"/>
                  </a:cxn>
                  <a:cxn ang="0">
                    <a:pos x="132" y="151"/>
                  </a:cxn>
                  <a:cxn ang="0">
                    <a:pos x="138" y="152"/>
                  </a:cxn>
                  <a:cxn ang="0">
                    <a:pos x="145" y="154"/>
                  </a:cxn>
                  <a:cxn ang="0">
                    <a:pos x="150" y="155"/>
                  </a:cxn>
                  <a:cxn ang="0">
                    <a:pos x="156" y="155"/>
                  </a:cxn>
                  <a:cxn ang="0">
                    <a:pos x="159" y="155"/>
                  </a:cxn>
                  <a:cxn ang="0">
                    <a:pos x="160" y="157"/>
                  </a:cxn>
                  <a:cxn ang="0">
                    <a:pos x="160" y="155"/>
                  </a:cxn>
                  <a:cxn ang="0">
                    <a:pos x="159" y="152"/>
                  </a:cxn>
                  <a:cxn ang="0">
                    <a:pos x="156" y="146"/>
                  </a:cxn>
                  <a:cxn ang="0">
                    <a:pos x="153" y="142"/>
                  </a:cxn>
                  <a:cxn ang="0">
                    <a:pos x="150" y="138"/>
                  </a:cxn>
                  <a:cxn ang="0">
                    <a:pos x="148" y="135"/>
                  </a:cxn>
                  <a:cxn ang="0">
                    <a:pos x="145" y="130"/>
                  </a:cxn>
                  <a:cxn ang="0">
                    <a:pos x="143" y="127"/>
                  </a:cxn>
                  <a:cxn ang="0">
                    <a:pos x="137" y="120"/>
                  </a:cxn>
                  <a:cxn ang="0">
                    <a:pos x="131" y="114"/>
                  </a:cxn>
                  <a:cxn ang="0">
                    <a:pos x="127" y="110"/>
                  </a:cxn>
                  <a:cxn ang="0">
                    <a:pos x="124" y="106"/>
                  </a:cxn>
                  <a:cxn ang="0">
                    <a:pos x="121" y="101"/>
                  </a:cxn>
                  <a:cxn ang="0">
                    <a:pos x="118" y="97"/>
                  </a:cxn>
                  <a:cxn ang="0">
                    <a:pos x="115" y="93"/>
                  </a:cxn>
                  <a:cxn ang="0">
                    <a:pos x="112" y="88"/>
                  </a:cxn>
                  <a:cxn ang="0">
                    <a:pos x="111" y="82"/>
                  </a:cxn>
                  <a:cxn ang="0">
                    <a:pos x="108" y="80"/>
                  </a:cxn>
                  <a:cxn ang="0">
                    <a:pos x="106" y="75"/>
                  </a:cxn>
                  <a:cxn ang="0">
                    <a:pos x="105" y="71"/>
                  </a:cxn>
                  <a:cxn ang="0">
                    <a:pos x="102" y="66"/>
                  </a:cxn>
                  <a:cxn ang="0">
                    <a:pos x="102" y="65"/>
                  </a:cxn>
                  <a:cxn ang="0">
                    <a:pos x="99" y="61"/>
                  </a:cxn>
                  <a:cxn ang="0">
                    <a:pos x="99" y="59"/>
                  </a:cxn>
                  <a:cxn ang="0">
                    <a:pos x="35" y="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0" h="157">
                    <a:moveTo>
                      <a:pt x="0" y="0"/>
                    </a:moveTo>
                    <a:lnTo>
                      <a:pt x="79" y="65"/>
                    </a:lnTo>
                    <a:lnTo>
                      <a:pt x="80" y="68"/>
                    </a:lnTo>
                    <a:lnTo>
                      <a:pt x="82" y="71"/>
                    </a:lnTo>
                    <a:lnTo>
                      <a:pt x="84" y="75"/>
                    </a:lnTo>
                    <a:lnTo>
                      <a:pt x="86" y="81"/>
                    </a:lnTo>
                    <a:lnTo>
                      <a:pt x="89" y="87"/>
                    </a:lnTo>
                    <a:lnTo>
                      <a:pt x="92" y="90"/>
                    </a:lnTo>
                    <a:lnTo>
                      <a:pt x="93" y="93"/>
                    </a:lnTo>
                    <a:lnTo>
                      <a:pt x="95" y="97"/>
                    </a:lnTo>
                    <a:lnTo>
                      <a:pt x="98" y="101"/>
                    </a:lnTo>
                    <a:lnTo>
                      <a:pt x="100" y="107"/>
                    </a:lnTo>
                    <a:lnTo>
                      <a:pt x="105" y="114"/>
                    </a:lnTo>
                    <a:lnTo>
                      <a:pt x="108" y="120"/>
                    </a:lnTo>
                    <a:lnTo>
                      <a:pt x="111" y="127"/>
                    </a:lnTo>
                    <a:lnTo>
                      <a:pt x="115" y="133"/>
                    </a:lnTo>
                    <a:lnTo>
                      <a:pt x="118" y="138"/>
                    </a:lnTo>
                    <a:lnTo>
                      <a:pt x="121" y="142"/>
                    </a:lnTo>
                    <a:lnTo>
                      <a:pt x="124" y="145"/>
                    </a:lnTo>
                    <a:lnTo>
                      <a:pt x="127" y="148"/>
                    </a:lnTo>
                    <a:lnTo>
                      <a:pt x="132" y="151"/>
                    </a:lnTo>
                    <a:lnTo>
                      <a:pt x="138" y="152"/>
                    </a:lnTo>
                    <a:lnTo>
                      <a:pt x="145" y="154"/>
                    </a:lnTo>
                    <a:lnTo>
                      <a:pt x="150" y="155"/>
                    </a:lnTo>
                    <a:lnTo>
                      <a:pt x="156" y="155"/>
                    </a:lnTo>
                    <a:lnTo>
                      <a:pt x="159" y="155"/>
                    </a:lnTo>
                    <a:lnTo>
                      <a:pt x="160" y="157"/>
                    </a:lnTo>
                    <a:lnTo>
                      <a:pt x="160" y="155"/>
                    </a:lnTo>
                    <a:lnTo>
                      <a:pt x="159" y="152"/>
                    </a:lnTo>
                    <a:lnTo>
                      <a:pt x="156" y="146"/>
                    </a:lnTo>
                    <a:lnTo>
                      <a:pt x="153" y="142"/>
                    </a:lnTo>
                    <a:lnTo>
                      <a:pt x="150" y="138"/>
                    </a:lnTo>
                    <a:lnTo>
                      <a:pt x="148" y="135"/>
                    </a:lnTo>
                    <a:lnTo>
                      <a:pt x="145" y="130"/>
                    </a:lnTo>
                    <a:lnTo>
                      <a:pt x="143" y="127"/>
                    </a:lnTo>
                    <a:lnTo>
                      <a:pt x="137" y="120"/>
                    </a:lnTo>
                    <a:lnTo>
                      <a:pt x="131" y="114"/>
                    </a:lnTo>
                    <a:lnTo>
                      <a:pt x="127" y="110"/>
                    </a:lnTo>
                    <a:lnTo>
                      <a:pt x="124" y="106"/>
                    </a:lnTo>
                    <a:lnTo>
                      <a:pt x="121" y="101"/>
                    </a:lnTo>
                    <a:lnTo>
                      <a:pt x="118" y="97"/>
                    </a:lnTo>
                    <a:lnTo>
                      <a:pt x="115" y="93"/>
                    </a:lnTo>
                    <a:lnTo>
                      <a:pt x="112" y="88"/>
                    </a:lnTo>
                    <a:lnTo>
                      <a:pt x="111" y="82"/>
                    </a:lnTo>
                    <a:lnTo>
                      <a:pt x="108" y="80"/>
                    </a:lnTo>
                    <a:lnTo>
                      <a:pt x="106" y="75"/>
                    </a:lnTo>
                    <a:lnTo>
                      <a:pt x="105" y="71"/>
                    </a:lnTo>
                    <a:lnTo>
                      <a:pt x="102" y="66"/>
                    </a:lnTo>
                    <a:lnTo>
                      <a:pt x="102" y="65"/>
                    </a:lnTo>
                    <a:lnTo>
                      <a:pt x="99" y="61"/>
                    </a:lnTo>
                    <a:lnTo>
                      <a:pt x="99" y="59"/>
                    </a:lnTo>
                    <a:lnTo>
                      <a:pt x="3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9" name="Freeform 209"/>
              <p:cNvSpPr>
                <a:spLocks/>
              </p:cNvSpPr>
              <p:nvPr/>
            </p:nvSpPr>
            <p:spPr bwMode="auto">
              <a:xfrm>
                <a:off x="1030" y="2022"/>
                <a:ext cx="47" cy="4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2" y="58"/>
                  </a:cxn>
                  <a:cxn ang="0">
                    <a:pos x="98" y="118"/>
                  </a:cxn>
                  <a:cxn ang="0">
                    <a:pos x="140" y="132"/>
                  </a:cxn>
                  <a:cxn ang="0">
                    <a:pos x="137" y="131"/>
                  </a:cxn>
                  <a:cxn ang="0">
                    <a:pos x="135" y="128"/>
                  </a:cxn>
                  <a:cxn ang="0">
                    <a:pos x="129" y="124"/>
                  </a:cxn>
                  <a:cxn ang="0">
                    <a:pos x="124" y="119"/>
                  </a:cxn>
                  <a:cxn ang="0">
                    <a:pos x="120" y="116"/>
                  </a:cxn>
                  <a:cxn ang="0">
                    <a:pos x="117" y="113"/>
                  </a:cxn>
                  <a:cxn ang="0">
                    <a:pos x="114" y="109"/>
                  </a:cxn>
                  <a:cxn ang="0">
                    <a:pos x="111" y="106"/>
                  </a:cxn>
                  <a:cxn ang="0">
                    <a:pos x="107" y="102"/>
                  </a:cxn>
                  <a:cxn ang="0">
                    <a:pos x="104" y="97"/>
                  </a:cxn>
                  <a:cxn ang="0">
                    <a:pos x="103" y="93"/>
                  </a:cxn>
                  <a:cxn ang="0">
                    <a:pos x="101" y="90"/>
                  </a:cxn>
                  <a:cxn ang="0">
                    <a:pos x="98" y="84"/>
                  </a:cxn>
                  <a:cxn ang="0">
                    <a:pos x="97" y="80"/>
                  </a:cxn>
                  <a:cxn ang="0">
                    <a:pos x="94" y="77"/>
                  </a:cxn>
                  <a:cxn ang="0">
                    <a:pos x="92" y="73"/>
                  </a:cxn>
                  <a:cxn ang="0">
                    <a:pos x="88" y="67"/>
                  </a:cxn>
                  <a:cxn ang="0">
                    <a:pos x="84" y="61"/>
                  </a:cxn>
                  <a:cxn ang="0">
                    <a:pos x="79" y="57"/>
                  </a:cxn>
                  <a:cxn ang="0">
                    <a:pos x="78" y="54"/>
                  </a:cxn>
                  <a:cxn ang="0">
                    <a:pos x="75" y="52"/>
                  </a:cxn>
                  <a:cxn ang="0">
                    <a:pos x="20" y="0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40" h="132">
                    <a:moveTo>
                      <a:pt x="0" y="9"/>
                    </a:moveTo>
                    <a:lnTo>
                      <a:pt x="52" y="58"/>
                    </a:lnTo>
                    <a:lnTo>
                      <a:pt x="98" y="118"/>
                    </a:lnTo>
                    <a:lnTo>
                      <a:pt x="140" y="132"/>
                    </a:lnTo>
                    <a:lnTo>
                      <a:pt x="137" y="131"/>
                    </a:lnTo>
                    <a:lnTo>
                      <a:pt x="135" y="128"/>
                    </a:lnTo>
                    <a:lnTo>
                      <a:pt x="129" y="124"/>
                    </a:lnTo>
                    <a:lnTo>
                      <a:pt x="124" y="119"/>
                    </a:lnTo>
                    <a:lnTo>
                      <a:pt x="120" y="116"/>
                    </a:lnTo>
                    <a:lnTo>
                      <a:pt x="117" y="113"/>
                    </a:lnTo>
                    <a:lnTo>
                      <a:pt x="114" y="109"/>
                    </a:lnTo>
                    <a:lnTo>
                      <a:pt x="111" y="106"/>
                    </a:lnTo>
                    <a:lnTo>
                      <a:pt x="107" y="102"/>
                    </a:lnTo>
                    <a:lnTo>
                      <a:pt x="104" y="97"/>
                    </a:lnTo>
                    <a:lnTo>
                      <a:pt x="103" y="93"/>
                    </a:lnTo>
                    <a:lnTo>
                      <a:pt x="101" y="90"/>
                    </a:lnTo>
                    <a:lnTo>
                      <a:pt x="98" y="84"/>
                    </a:lnTo>
                    <a:lnTo>
                      <a:pt x="97" y="80"/>
                    </a:lnTo>
                    <a:lnTo>
                      <a:pt x="94" y="77"/>
                    </a:lnTo>
                    <a:lnTo>
                      <a:pt x="92" y="73"/>
                    </a:lnTo>
                    <a:lnTo>
                      <a:pt x="88" y="67"/>
                    </a:lnTo>
                    <a:lnTo>
                      <a:pt x="84" y="61"/>
                    </a:lnTo>
                    <a:lnTo>
                      <a:pt x="79" y="57"/>
                    </a:lnTo>
                    <a:lnTo>
                      <a:pt x="78" y="54"/>
                    </a:lnTo>
                    <a:lnTo>
                      <a:pt x="75" y="52"/>
                    </a:lnTo>
                    <a:lnTo>
                      <a:pt x="20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0" name="Freeform 210"/>
              <p:cNvSpPr>
                <a:spLocks/>
              </p:cNvSpPr>
              <p:nvPr/>
            </p:nvSpPr>
            <p:spPr bwMode="auto">
              <a:xfrm>
                <a:off x="1010" y="2031"/>
                <a:ext cx="17" cy="1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7" y="20"/>
                  </a:cxn>
                  <a:cxn ang="0">
                    <a:pos x="50" y="29"/>
                  </a:cxn>
                  <a:cxn ang="0">
                    <a:pos x="21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50" h="29">
                    <a:moveTo>
                      <a:pt x="0" y="1"/>
                    </a:moveTo>
                    <a:lnTo>
                      <a:pt x="27" y="20"/>
                    </a:lnTo>
                    <a:lnTo>
                      <a:pt x="50" y="29"/>
                    </a:lnTo>
                    <a:lnTo>
                      <a:pt x="21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1" name="Freeform 211"/>
              <p:cNvSpPr>
                <a:spLocks/>
              </p:cNvSpPr>
              <p:nvPr/>
            </p:nvSpPr>
            <p:spPr bwMode="auto">
              <a:xfrm>
                <a:off x="1117" y="1937"/>
                <a:ext cx="192" cy="133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86" y="3"/>
                  </a:cxn>
                  <a:cxn ang="0">
                    <a:pos x="0" y="395"/>
                  </a:cxn>
                  <a:cxn ang="0">
                    <a:pos x="28" y="398"/>
                  </a:cxn>
                  <a:cxn ang="0">
                    <a:pos x="105" y="16"/>
                  </a:cxn>
                  <a:cxn ang="0">
                    <a:pos x="551" y="26"/>
                  </a:cxn>
                  <a:cxn ang="0">
                    <a:pos x="577" y="32"/>
                  </a:cxn>
                  <a:cxn ang="0">
                    <a:pos x="577" y="6"/>
                  </a:cxn>
                  <a:cxn ang="0">
                    <a:pos x="548" y="0"/>
                  </a:cxn>
                  <a:cxn ang="0">
                    <a:pos x="548" y="0"/>
                  </a:cxn>
                </a:cxnLst>
                <a:rect l="0" t="0" r="r" b="b"/>
                <a:pathLst>
                  <a:path w="577" h="398">
                    <a:moveTo>
                      <a:pt x="548" y="0"/>
                    </a:moveTo>
                    <a:lnTo>
                      <a:pt x="86" y="3"/>
                    </a:lnTo>
                    <a:lnTo>
                      <a:pt x="0" y="395"/>
                    </a:lnTo>
                    <a:lnTo>
                      <a:pt x="28" y="398"/>
                    </a:lnTo>
                    <a:lnTo>
                      <a:pt x="105" y="16"/>
                    </a:lnTo>
                    <a:lnTo>
                      <a:pt x="551" y="26"/>
                    </a:lnTo>
                    <a:lnTo>
                      <a:pt x="577" y="32"/>
                    </a:lnTo>
                    <a:lnTo>
                      <a:pt x="577" y="6"/>
                    </a:lnTo>
                    <a:lnTo>
                      <a:pt x="548" y="0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2" name="Freeform 212"/>
              <p:cNvSpPr>
                <a:spLocks/>
              </p:cNvSpPr>
              <p:nvPr/>
            </p:nvSpPr>
            <p:spPr bwMode="auto">
              <a:xfrm>
                <a:off x="1118" y="1943"/>
                <a:ext cx="192" cy="146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434" y="365"/>
                  </a:cxn>
                  <a:cxn ang="0">
                    <a:pos x="25" y="369"/>
                  </a:cxn>
                  <a:cxn ang="0">
                    <a:pos x="0" y="384"/>
                  </a:cxn>
                  <a:cxn ang="0">
                    <a:pos x="434" y="382"/>
                  </a:cxn>
                  <a:cxn ang="0">
                    <a:pos x="429" y="413"/>
                  </a:cxn>
                  <a:cxn ang="0">
                    <a:pos x="48" y="417"/>
                  </a:cxn>
                  <a:cxn ang="0">
                    <a:pos x="3" y="439"/>
                  </a:cxn>
                  <a:cxn ang="0">
                    <a:pos x="459" y="435"/>
                  </a:cxn>
                  <a:cxn ang="0">
                    <a:pos x="456" y="369"/>
                  </a:cxn>
                  <a:cxn ang="0">
                    <a:pos x="578" y="0"/>
                  </a:cxn>
                  <a:cxn ang="0">
                    <a:pos x="558" y="0"/>
                  </a:cxn>
                  <a:cxn ang="0">
                    <a:pos x="558" y="0"/>
                  </a:cxn>
                </a:cxnLst>
                <a:rect l="0" t="0" r="r" b="b"/>
                <a:pathLst>
                  <a:path w="578" h="439">
                    <a:moveTo>
                      <a:pt x="558" y="0"/>
                    </a:moveTo>
                    <a:lnTo>
                      <a:pt x="434" y="365"/>
                    </a:lnTo>
                    <a:lnTo>
                      <a:pt x="25" y="369"/>
                    </a:lnTo>
                    <a:lnTo>
                      <a:pt x="0" y="384"/>
                    </a:lnTo>
                    <a:lnTo>
                      <a:pt x="434" y="382"/>
                    </a:lnTo>
                    <a:lnTo>
                      <a:pt x="429" y="413"/>
                    </a:lnTo>
                    <a:lnTo>
                      <a:pt x="48" y="417"/>
                    </a:lnTo>
                    <a:lnTo>
                      <a:pt x="3" y="439"/>
                    </a:lnTo>
                    <a:lnTo>
                      <a:pt x="459" y="435"/>
                    </a:lnTo>
                    <a:lnTo>
                      <a:pt x="456" y="369"/>
                    </a:lnTo>
                    <a:lnTo>
                      <a:pt x="578" y="0"/>
                    </a:lnTo>
                    <a:lnTo>
                      <a:pt x="558" y="0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3" name="Freeform 213"/>
              <p:cNvSpPr>
                <a:spLocks/>
              </p:cNvSpPr>
              <p:nvPr/>
            </p:nvSpPr>
            <p:spPr bwMode="auto">
              <a:xfrm>
                <a:off x="1125" y="2066"/>
                <a:ext cx="13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" y="34"/>
                  </a:cxn>
                  <a:cxn ang="0">
                    <a:pos x="11" y="66"/>
                  </a:cxn>
                  <a:cxn ang="0">
                    <a:pos x="39" y="51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39" h="66">
                    <a:moveTo>
                      <a:pt x="0" y="8"/>
                    </a:moveTo>
                    <a:lnTo>
                      <a:pt x="14" y="34"/>
                    </a:lnTo>
                    <a:lnTo>
                      <a:pt x="11" y="66"/>
                    </a:lnTo>
                    <a:lnTo>
                      <a:pt x="39" y="51"/>
                    </a:lnTo>
                    <a:lnTo>
                      <a:pt x="29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4" name="Freeform 214"/>
              <p:cNvSpPr>
                <a:spLocks/>
              </p:cNvSpPr>
              <p:nvPr/>
            </p:nvSpPr>
            <p:spPr bwMode="auto">
              <a:xfrm>
                <a:off x="988" y="2084"/>
                <a:ext cx="139" cy="8"/>
              </a:xfrm>
              <a:custGeom>
                <a:avLst/>
                <a:gdLst/>
                <a:ahLst/>
                <a:cxnLst>
                  <a:cxn ang="0">
                    <a:pos x="415" y="2"/>
                  </a:cxn>
                  <a:cxn ang="0">
                    <a:pos x="408" y="0"/>
                  </a:cxn>
                  <a:cxn ang="0">
                    <a:pos x="402" y="0"/>
                  </a:cxn>
                  <a:cxn ang="0">
                    <a:pos x="392" y="0"/>
                  </a:cxn>
                  <a:cxn ang="0">
                    <a:pos x="382" y="0"/>
                  </a:cxn>
                  <a:cxn ang="0">
                    <a:pos x="370" y="0"/>
                  </a:cxn>
                  <a:cxn ang="0">
                    <a:pos x="359" y="0"/>
                  </a:cxn>
                  <a:cxn ang="0">
                    <a:pos x="344" y="0"/>
                  </a:cxn>
                  <a:cxn ang="0">
                    <a:pos x="328" y="0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9" y="0"/>
                  </a:cxn>
                  <a:cxn ang="0">
                    <a:pos x="262" y="0"/>
                  </a:cxn>
                  <a:cxn ang="0">
                    <a:pos x="244" y="0"/>
                  </a:cxn>
                  <a:cxn ang="0">
                    <a:pos x="225" y="0"/>
                  </a:cxn>
                  <a:cxn ang="0">
                    <a:pos x="208" y="0"/>
                  </a:cxn>
                  <a:cxn ang="0">
                    <a:pos x="189" y="0"/>
                  </a:cxn>
                  <a:cxn ang="0">
                    <a:pos x="172" y="0"/>
                  </a:cxn>
                  <a:cxn ang="0">
                    <a:pos x="154" y="0"/>
                  </a:cxn>
                  <a:cxn ang="0">
                    <a:pos x="137" y="0"/>
                  </a:cxn>
                  <a:cxn ang="0">
                    <a:pos x="121" y="0"/>
                  </a:cxn>
                  <a:cxn ang="0">
                    <a:pos x="105" y="0"/>
                  </a:cxn>
                  <a:cxn ang="0">
                    <a:pos x="90" y="0"/>
                  </a:cxn>
                  <a:cxn ang="0">
                    <a:pos x="77" y="2"/>
                  </a:cxn>
                  <a:cxn ang="0">
                    <a:pos x="64" y="2"/>
                  </a:cxn>
                  <a:cxn ang="0">
                    <a:pos x="54" y="2"/>
                  </a:cxn>
                  <a:cxn ang="0">
                    <a:pos x="44" y="2"/>
                  </a:cxn>
                  <a:cxn ang="0">
                    <a:pos x="37" y="2"/>
                  </a:cxn>
                  <a:cxn ang="0">
                    <a:pos x="31" y="2"/>
                  </a:cxn>
                  <a:cxn ang="0">
                    <a:pos x="25" y="2"/>
                  </a:cxn>
                  <a:cxn ang="0">
                    <a:pos x="0" y="24"/>
                  </a:cxn>
                  <a:cxn ang="0">
                    <a:pos x="418" y="2"/>
                  </a:cxn>
                </a:cxnLst>
                <a:rect l="0" t="0" r="r" b="b"/>
                <a:pathLst>
                  <a:path w="418" h="24">
                    <a:moveTo>
                      <a:pt x="418" y="2"/>
                    </a:moveTo>
                    <a:lnTo>
                      <a:pt x="415" y="2"/>
                    </a:lnTo>
                    <a:lnTo>
                      <a:pt x="411" y="2"/>
                    </a:lnTo>
                    <a:lnTo>
                      <a:pt x="408" y="0"/>
                    </a:lnTo>
                    <a:lnTo>
                      <a:pt x="405" y="0"/>
                    </a:lnTo>
                    <a:lnTo>
                      <a:pt x="402" y="0"/>
                    </a:lnTo>
                    <a:lnTo>
                      <a:pt x="398" y="0"/>
                    </a:lnTo>
                    <a:lnTo>
                      <a:pt x="392" y="0"/>
                    </a:lnTo>
                    <a:lnTo>
                      <a:pt x="388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370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2" y="0"/>
                    </a:lnTo>
                    <a:lnTo>
                      <a:pt x="344" y="0"/>
                    </a:lnTo>
                    <a:lnTo>
                      <a:pt x="336" y="0"/>
                    </a:lnTo>
                    <a:lnTo>
                      <a:pt x="328" y="0"/>
                    </a:lnTo>
                    <a:lnTo>
                      <a:pt x="321" y="0"/>
                    </a:lnTo>
                    <a:lnTo>
                      <a:pt x="312" y="0"/>
                    </a:lnTo>
                    <a:lnTo>
                      <a:pt x="304" y="0"/>
                    </a:lnTo>
                    <a:lnTo>
                      <a:pt x="296" y="0"/>
                    </a:lnTo>
                    <a:lnTo>
                      <a:pt x="288" y="0"/>
                    </a:lnTo>
                    <a:lnTo>
                      <a:pt x="279" y="0"/>
                    </a:lnTo>
                    <a:lnTo>
                      <a:pt x="270" y="0"/>
                    </a:lnTo>
                    <a:lnTo>
                      <a:pt x="262" y="0"/>
                    </a:lnTo>
                    <a:lnTo>
                      <a:pt x="253" y="0"/>
                    </a:lnTo>
                    <a:lnTo>
                      <a:pt x="244" y="0"/>
                    </a:lnTo>
                    <a:lnTo>
                      <a:pt x="235" y="0"/>
                    </a:lnTo>
                    <a:lnTo>
                      <a:pt x="225" y="0"/>
                    </a:lnTo>
                    <a:lnTo>
                      <a:pt x="217" y="0"/>
                    </a:lnTo>
                    <a:lnTo>
                      <a:pt x="208" y="0"/>
                    </a:lnTo>
                    <a:lnTo>
                      <a:pt x="198" y="0"/>
                    </a:lnTo>
                    <a:lnTo>
                      <a:pt x="189" y="0"/>
                    </a:lnTo>
                    <a:lnTo>
                      <a:pt x="180" y="0"/>
                    </a:lnTo>
                    <a:lnTo>
                      <a:pt x="172" y="0"/>
                    </a:lnTo>
                    <a:lnTo>
                      <a:pt x="163" y="0"/>
                    </a:lnTo>
                    <a:lnTo>
                      <a:pt x="154" y="0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8" y="0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77" y="2"/>
                    </a:lnTo>
                    <a:lnTo>
                      <a:pt x="70" y="2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2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0" y="24"/>
                    </a:lnTo>
                    <a:lnTo>
                      <a:pt x="418" y="16"/>
                    </a:lnTo>
                    <a:lnTo>
                      <a:pt x="418" y="2"/>
                    </a:lnTo>
                    <a:lnTo>
                      <a:pt x="4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5" name="Freeform 215"/>
              <p:cNvSpPr>
                <a:spLocks/>
              </p:cNvSpPr>
              <p:nvPr/>
            </p:nvSpPr>
            <p:spPr bwMode="auto">
              <a:xfrm>
                <a:off x="1156" y="2086"/>
                <a:ext cx="145" cy="52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30" y="14"/>
                  </a:cxn>
                  <a:cxn ang="0">
                    <a:pos x="43" y="20"/>
                  </a:cxn>
                  <a:cxn ang="0">
                    <a:pos x="58" y="25"/>
                  </a:cxn>
                  <a:cxn ang="0">
                    <a:pos x="74" y="32"/>
                  </a:cxn>
                  <a:cxn ang="0">
                    <a:pos x="90" y="38"/>
                  </a:cxn>
                  <a:cxn ang="0">
                    <a:pos x="106" y="46"/>
                  </a:cxn>
                  <a:cxn ang="0">
                    <a:pos x="120" y="55"/>
                  </a:cxn>
                  <a:cxn ang="0">
                    <a:pos x="132" y="64"/>
                  </a:cxn>
                  <a:cxn ang="0">
                    <a:pos x="145" y="75"/>
                  </a:cxn>
                  <a:cxn ang="0">
                    <a:pos x="153" y="88"/>
                  </a:cxn>
                  <a:cxn ang="0">
                    <a:pos x="159" y="100"/>
                  </a:cxn>
                  <a:cxn ang="0">
                    <a:pos x="164" y="112"/>
                  </a:cxn>
                  <a:cxn ang="0">
                    <a:pos x="168" y="122"/>
                  </a:cxn>
                  <a:cxn ang="0">
                    <a:pos x="172" y="138"/>
                  </a:cxn>
                  <a:cxn ang="0">
                    <a:pos x="174" y="152"/>
                  </a:cxn>
                  <a:cxn ang="0">
                    <a:pos x="175" y="158"/>
                  </a:cxn>
                  <a:cxn ang="0">
                    <a:pos x="262" y="154"/>
                  </a:cxn>
                  <a:cxn ang="0">
                    <a:pos x="268" y="142"/>
                  </a:cxn>
                  <a:cxn ang="0">
                    <a:pos x="281" y="126"/>
                  </a:cxn>
                  <a:cxn ang="0">
                    <a:pos x="293" y="110"/>
                  </a:cxn>
                  <a:cxn ang="0">
                    <a:pos x="304" y="100"/>
                  </a:cxn>
                  <a:cxn ang="0">
                    <a:pos x="315" y="91"/>
                  </a:cxn>
                  <a:cxn ang="0">
                    <a:pos x="328" y="84"/>
                  </a:cxn>
                  <a:cxn ang="0">
                    <a:pos x="341" y="78"/>
                  </a:cxn>
                  <a:cxn ang="0">
                    <a:pos x="355" y="74"/>
                  </a:cxn>
                  <a:cxn ang="0">
                    <a:pos x="368" y="70"/>
                  </a:cxn>
                  <a:cxn ang="0">
                    <a:pos x="381" y="68"/>
                  </a:cxn>
                  <a:cxn ang="0">
                    <a:pos x="394" y="68"/>
                  </a:cxn>
                  <a:cxn ang="0">
                    <a:pos x="406" y="68"/>
                  </a:cxn>
                  <a:cxn ang="0">
                    <a:pos x="423" y="70"/>
                  </a:cxn>
                  <a:cxn ang="0">
                    <a:pos x="434" y="71"/>
                  </a:cxn>
                  <a:cxn ang="0">
                    <a:pos x="435" y="71"/>
                  </a:cxn>
                  <a:cxn ang="0">
                    <a:pos x="423" y="62"/>
                  </a:cxn>
                  <a:cxn ang="0">
                    <a:pos x="412" y="54"/>
                  </a:cxn>
                  <a:cxn ang="0">
                    <a:pos x="400" y="43"/>
                  </a:cxn>
                  <a:cxn ang="0">
                    <a:pos x="389" y="35"/>
                  </a:cxn>
                  <a:cxn ang="0">
                    <a:pos x="376" y="25"/>
                  </a:cxn>
                  <a:cxn ang="0">
                    <a:pos x="363" y="16"/>
                  </a:cxn>
                  <a:cxn ang="0">
                    <a:pos x="347" y="6"/>
                  </a:cxn>
                  <a:cxn ang="0">
                    <a:pos x="339" y="1"/>
                  </a:cxn>
                  <a:cxn ang="0">
                    <a:pos x="329" y="0"/>
                  </a:cxn>
                  <a:cxn ang="0">
                    <a:pos x="318" y="0"/>
                  </a:cxn>
                  <a:cxn ang="0">
                    <a:pos x="304" y="0"/>
                  </a:cxn>
                  <a:cxn ang="0">
                    <a:pos x="287" y="0"/>
                  </a:cxn>
                  <a:cxn ang="0">
                    <a:pos x="270" y="0"/>
                  </a:cxn>
                  <a:cxn ang="0">
                    <a:pos x="248" y="0"/>
                  </a:cxn>
                  <a:cxn ang="0">
                    <a:pos x="228" y="0"/>
                  </a:cxn>
                  <a:cxn ang="0">
                    <a:pos x="203" y="0"/>
                  </a:cxn>
                  <a:cxn ang="0">
                    <a:pos x="181" y="0"/>
                  </a:cxn>
                  <a:cxn ang="0">
                    <a:pos x="158" y="0"/>
                  </a:cxn>
                  <a:cxn ang="0">
                    <a:pos x="135" y="0"/>
                  </a:cxn>
                  <a:cxn ang="0">
                    <a:pos x="110" y="0"/>
                  </a:cxn>
                  <a:cxn ang="0">
                    <a:pos x="88" y="0"/>
                  </a:cxn>
                  <a:cxn ang="0">
                    <a:pos x="68" y="0"/>
                  </a:cxn>
                  <a:cxn ang="0">
                    <a:pos x="50" y="0"/>
                  </a:cxn>
                  <a:cxn ang="0">
                    <a:pos x="33" y="0"/>
                  </a:cxn>
                  <a:cxn ang="0">
                    <a:pos x="2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37" h="158">
                    <a:moveTo>
                      <a:pt x="11" y="10"/>
                    </a:moveTo>
                    <a:lnTo>
                      <a:pt x="13" y="10"/>
                    </a:lnTo>
                    <a:lnTo>
                      <a:pt x="16" y="10"/>
                    </a:lnTo>
                    <a:lnTo>
                      <a:pt x="20" y="11"/>
                    </a:lnTo>
                    <a:lnTo>
                      <a:pt x="27" y="14"/>
                    </a:lnTo>
                    <a:lnTo>
                      <a:pt x="30" y="14"/>
                    </a:lnTo>
                    <a:lnTo>
                      <a:pt x="34" y="16"/>
                    </a:lnTo>
                    <a:lnTo>
                      <a:pt x="39" y="19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3" y="23"/>
                    </a:lnTo>
                    <a:lnTo>
                      <a:pt x="58" y="25"/>
                    </a:lnTo>
                    <a:lnTo>
                      <a:pt x="63" y="27"/>
                    </a:lnTo>
                    <a:lnTo>
                      <a:pt x="68" y="30"/>
                    </a:lnTo>
                    <a:lnTo>
                      <a:pt x="74" y="32"/>
                    </a:lnTo>
                    <a:lnTo>
                      <a:pt x="79" y="33"/>
                    </a:lnTo>
                    <a:lnTo>
                      <a:pt x="85" y="36"/>
                    </a:lnTo>
                    <a:lnTo>
                      <a:pt x="90" y="38"/>
                    </a:lnTo>
                    <a:lnTo>
                      <a:pt x="95" y="40"/>
                    </a:lnTo>
                    <a:lnTo>
                      <a:pt x="100" y="43"/>
                    </a:lnTo>
                    <a:lnTo>
                      <a:pt x="106" y="46"/>
                    </a:lnTo>
                    <a:lnTo>
                      <a:pt x="110" y="49"/>
                    </a:lnTo>
                    <a:lnTo>
                      <a:pt x="116" y="52"/>
                    </a:lnTo>
                    <a:lnTo>
                      <a:pt x="120" y="55"/>
                    </a:lnTo>
                    <a:lnTo>
                      <a:pt x="124" y="58"/>
                    </a:lnTo>
                    <a:lnTo>
                      <a:pt x="129" y="61"/>
                    </a:lnTo>
                    <a:lnTo>
                      <a:pt x="132" y="64"/>
                    </a:lnTo>
                    <a:lnTo>
                      <a:pt x="135" y="67"/>
                    </a:lnTo>
                    <a:lnTo>
                      <a:pt x="139" y="70"/>
                    </a:lnTo>
                    <a:lnTo>
                      <a:pt x="145" y="75"/>
                    </a:lnTo>
                    <a:lnTo>
                      <a:pt x="149" y="83"/>
                    </a:lnTo>
                    <a:lnTo>
                      <a:pt x="152" y="86"/>
                    </a:lnTo>
                    <a:lnTo>
                      <a:pt x="153" y="88"/>
                    </a:lnTo>
                    <a:lnTo>
                      <a:pt x="155" y="93"/>
                    </a:lnTo>
                    <a:lnTo>
                      <a:pt x="158" y="97"/>
                    </a:lnTo>
                    <a:lnTo>
                      <a:pt x="159" y="100"/>
                    </a:lnTo>
                    <a:lnTo>
                      <a:pt x="161" y="104"/>
                    </a:lnTo>
                    <a:lnTo>
                      <a:pt x="162" y="107"/>
                    </a:lnTo>
                    <a:lnTo>
                      <a:pt x="164" y="112"/>
                    </a:lnTo>
                    <a:lnTo>
                      <a:pt x="165" y="115"/>
                    </a:lnTo>
                    <a:lnTo>
                      <a:pt x="167" y="119"/>
                    </a:lnTo>
                    <a:lnTo>
                      <a:pt x="168" y="122"/>
                    </a:lnTo>
                    <a:lnTo>
                      <a:pt x="169" y="126"/>
                    </a:lnTo>
                    <a:lnTo>
                      <a:pt x="171" y="132"/>
                    </a:lnTo>
                    <a:lnTo>
                      <a:pt x="172" y="138"/>
                    </a:lnTo>
                    <a:lnTo>
                      <a:pt x="172" y="144"/>
                    </a:lnTo>
                    <a:lnTo>
                      <a:pt x="174" y="149"/>
                    </a:lnTo>
                    <a:lnTo>
                      <a:pt x="174" y="152"/>
                    </a:lnTo>
                    <a:lnTo>
                      <a:pt x="175" y="155"/>
                    </a:lnTo>
                    <a:lnTo>
                      <a:pt x="175" y="157"/>
                    </a:lnTo>
                    <a:lnTo>
                      <a:pt x="175" y="158"/>
                    </a:lnTo>
                    <a:lnTo>
                      <a:pt x="261" y="157"/>
                    </a:lnTo>
                    <a:lnTo>
                      <a:pt x="261" y="155"/>
                    </a:lnTo>
                    <a:lnTo>
                      <a:pt x="262" y="154"/>
                    </a:lnTo>
                    <a:lnTo>
                      <a:pt x="264" y="151"/>
                    </a:lnTo>
                    <a:lnTo>
                      <a:pt x="265" y="148"/>
                    </a:lnTo>
                    <a:lnTo>
                      <a:pt x="268" y="142"/>
                    </a:lnTo>
                    <a:lnTo>
                      <a:pt x="271" y="138"/>
                    </a:lnTo>
                    <a:lnTo>
                      <a:pt x="275" y="132"/>
                    </a:lnTo>
                    <a:lnTo>
                      <a:pt x="281" y="126"/>
                    </a:lnTo>
                    <a:lnTo>
                      <a:pt x="284" y="119"/>
                    </a:lnTo>
                    <a:lnTo>
                      <a:pt x="290" y="113"/>
                    </a:lnTo>
                    <a:lnTo>
                      <a:pt x="293" y="110"/>
                    </a:lnTo>
                    <a:lnTo>
                      <a:pt x="297" y="106"/>
                    </a:lnTo>
                    <a:lnTo>
                      <a:pt x="300" y="103"/>
                    </a:lnTo>
                    <a:lnTo>
                      <a:pt x="304" y="100"/>
                    </a:lnTo>
                    <a:lnTo>
                      <a:pt x="307" y="97"/>
                    </a:lnTo>
                    <a:lnTo>
                      <a:pt x="312" y="94"/>
                    </a:lnTo>
                    <a:lnTo>
                      <a:pt x="315" y="91"/>
                    </a:lnTo>
                    <a:lnTo>
                      <a:pt x="320" y="90"/>
                    </a:lnTo>
                    <a:lnTo>
                      <a:pt x="323" y="87"/>
                    </a:lnTo>
                    <a:lnTo>
                      <a:pt x="328" y="84"/>
                    </a:lnTo>
                    <a:lnTo>
                      <a:pt x="332" y="83"/>
                    </a:lnTo>
                    <a:lnTo>
                      <a:pt x="338" y="81"/>
                    </a:lnTo>
                    <a:lnTo>
                      <a:pt x="341" y="78"/>
                    </a:lnTo>
                    <a:lnTo>
                      <a:pt x="347" y="77"/>
                    </a:lnTo>
                    <a:lnTo>
                      <a:pt x="351" y="74"/>
                    </a:lnTo>
                    <a:lnTo>
                      <a:pt x="355" y="74"/>
                    </a:lnTo>
                    <a:lnTo>
                      <a:pt x="360" y="72"/>
                    </a:lnTo>
                    <a:lnTo>
                      <a:pt x="364" y="71"/>
                    </a:lnTo>
                    <a:lnTo>
                      <a:pt x="368" y="70"/>
                    </a:lnTo>
                    <a:lnTo>
                      <a:pt x="373" y="70"/>
                    </a:lnTo>
                    <a:lnTo>
                      <a:pt x="377" y="70"/>
                    </a:lnTo>
                    <a:lnTo>
                      <a:pt x="381" y="68"/>
                    </a:lnTo>
                    <a:lnTo>
                      <a:pt x="386" y="68"/>
                    </a:lnTo>
                    <a:lnTo>
                      <a:pt x="390" y="68"/>
                    </a:lnTo>
                    <a:lnTo>
                      <a:pt x="394" y="68"/>
                    </a:lnTo>
                    <a:lnTo>
                      <a:pt x="397" y="68"/>
                    </a:lnTo>
                    <a:lnTo>
                      <a:pt x="402" y="68"/>
                    </a:lnTo>
                    <a:lnTo>
                      <a:pt x="406" y="68"/>
                    </a:lnTo>
                    <a:lnTo>
                      <a:pt x="412" y="68"/>
                    </a:lnTo>
                    <a:lnTo>
                      <a:pt x="418" y="70"/>
                    </a:lnTo>
                    <a:lnTo>
                      <a:pt x="423" y="70"/>
                    </a:lnTo>
                    <a:lnTo>
                      <a:pt x="428" y="71"/>
                    </a:lnTo>
                    <a:lnTo>
                      <a:pt x="431" y="71"/>
                    </a:lnTo>
                    <a:lnTo>
                      <a:pt x="434" y="71"/>
                    </a:lnTo>
                    <a:lnTo>
                      <a:pt x="435" y="72"/>
                    </a:lnTo>
                    <a:lnTo>
                      <a:pt x="437" y="72"/>
                    </a:lnTo>
                    <a:lnTo>
                      <a:pt x="435" y="71"/>
                    </a:lnTo>
                    <a:lnTo>
                      <a:pt x="434" y="70"/>
                    </a:lnTo>
                    <a:lnTo>
                      <a:pt x="428" y="65"/>
                    </a:lnTo>
                    <a:lnTo>
                      <a:pt x="423" y="62"/>
                    </a:lnTo>
                    <a:lnTo>
                      <a:pt x="419" y="58"/>
                    </a:lnTo>
                    <a:lnTo>
                      <a:pt x="416" y="55"/>
                    </a:lnTo>
                    <a:lnTo>
                      <a:pt x="412" y="54"/>
                    </a:lnTo>
                    <a:lnTo>
                      <a:pt x="409" y="51"/>
                    </a:lnTo>
                    <a:lnTo>
                      <a:pt x="405" y="48"/>
                    </a:lnTo>
                    <a:lnTo>
                      <a:pt x="400" y="43"/>
                    </a:lnTo>
                    <a:lnTo>
                      <a:pt x="396" y="40"/>
                    </a:lnTo>
                    <a:lnTo>
                      <a:pt x="393" y="38"/>
                    </a:lnTo>
                    <a:lnTo>
                      <a:pt x="389" y="35"/>
                    </a:lnTo>
                    <a:lnTo>
                      <a:pt x="383" y="32"/>
                    </a:lnTo>
                    <a:lnTo>
                      <a:pt x="378" y="27"/>
                    </a:lnTo>
                    <a:lnTo>
                      <a:pt x="376" y="25"/>
                    </a:lnTo>
                    <a:lnTo>
                      <a:pt x="371" y="22"/>
                    </a:lnTo>
                    <a:lnTo>
                      <a:pt x="367" y="19"/>
                    </a:lnTo>
                    <a:lnTo>
                      <a:pt x="363" y="16"/>
                    </a:lnTo>
                    <a:lnTo>
                      <a:pt x="360" y="13"/>
                    </a:lnTo>
                    <a:lnTo>
                      <a:pt x="352" y="9"/>
                    </a:lnTo>
                    <a:lnTo>
                      <a:pt x="347" y="6"/>
                    </a:lnTo>
                    <a:lnTo>
                      <a:pt x="342" y="3"/>
                    </a:lnTo>
                    <a:lnTo>
                      <a:pt x="341" y="1"/>
                    </a:lnTo>
                    <a:lnTo>
                      <a:pt x="339" y="1"/>
                    </a:lnTo>
                    <a:lnTo>
                      <a:pt x="335" y="1"/>
                    </a:lnTo>
                    <a:lnTo>
                      <a:pt x="332" y="0"/>
                    </a:lnTo>
                    <a:lnTo>
                      <a:pt x="329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0"/>
                    </a:lnTo>
                    <a:lnTo>
                      <a:pt x="315" y="0"/>
                    </a:lnTo>
                    <a:lnTo>
                      <a:pt x="309" y="0"/>
                    </a:lnTo>
                    <a:lnTo>
                      <a:pt x="304" y="0"/>
                    </a:lnTo>
                    <a:lnTo>
                      <a:pt x="299" y="0"/>
                    </a:lnTo>
                    <a:lnTo>
                      <a:pt x="293" y="0"/>
                    </a:lnTo>
                    <a:lnTo>
                      <a:pt x="287" y="0"/>
                    </a:lnTo>
                    <a:lnTo>
                      <a:pt x="283" y="0"/>
                    </a:lnTo>
                    <a:lnTo>
                      <a:pt x="275" y="0"/>
                    </a:lnTo>
                    <a:lnTo>
                      <a:pt x="270" y="0"/>
                    </a:lnTo>
                    <a:lnTo>
                      <a:pt x="262" y="0"/>
                    </a:lnTo>
                    <a:lnTo>
                      <a:pt x="255" y="0"/>
                    </a:lnTo>
                    <a:lnTo>
                      <a:pt x="248" y="0"/>
                    </a:lnTo>
                    <a:lnTo>
                      <a:pt x="241" y="0"/>
                    </a:lnTo>
                    <a:lnTo>
                      <a:pt x="235" y="0"/>
                    </a:lnTo>
                    <a:lnTo>
                      <a:pt x="228" y="0"/>
                    </a:lnTo>
                    <a:lnTo>
                      <a:pt x="219" y="0"/>
                    </a:lnTo>
                    <a:lnTo>
                      <a:pt x="212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88" y="0"/>
                    </a:lnTo>
                    <a:lnTo>
                      <a:pt x="181" y="0"/>
                    </a:lnTo>
                    <a:lnTo>
                      <a:pt x="172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19" y="0"/>
                    </a:lnTo>
                    <a:lnTo>
                      <a:pt x="110" y="0"/>
                    </a:lnTo>
                    <a:lnTo>
                      <a:pt x="104" y="0"/>
                    </a:lnTo>
                    <a:lnTo>
                      <a:pt x="95" y="0"/>
                    </a:lnTo>
                    <a:lnTo>
                      <a:pt x="88" y="0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1" y="10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6" name="Freeform 216"/>
              <p:cNvSpPr>
                <a:spLocks/>
              </p:cNvSpPr>
              <p:nvPr/>
            </p:nvSpPr>
            <p:spPr bwMode="auto">
              <a:xfrm>
                <a:off x="1266" y="2081"/>
                <a:ext cx="69" cy="59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7" y="14"/>
                  </a:cxn>
                  <a:cxn ang="0">
                    <a:pos x="16" y="17"/>
                  </a:cxn>
                  <a:cxn ang="0">
                    <a:pos x="24" y="19"/>
                  </a:cxn>
                  <a:cxn ang="0">
                    <a:pos x="33" y="22"/>
                  </a:cxn>
                  <a:cxn ang="0">
                    <a:pos x="42" y="24"/>
                  </a:cxn>
                  <a:cxn ang="0">
                    <a:pos x="52" y="27"/>
                  </a:cxn>
                  <a:cxn ang="0">
                    <a:pos x="62" y="32"/>
                  </a:cxn>
                  <a:cxn ang="0">
                    <a:pos x="72" y="35"/>
                  </a:cxn>
                  <a:cxn ang="0">
                    <a:pos x="82" y="38"/>
                  </a:cxn>
                  <a:cxn ang="0">
                    <a:pos x="92" y="42"/>
                  </a:cxn>
                  <a:cxn ang="0">
                    <a:pos x="101" y="46"/>
                  </a:cxn>
                  <a:cxn ang="0">
                    <a:pos x="110" y="51"/>
                  </a:cxn>
                  <a:cxn ang="0">
                    <a:pos x="117" y="53"/>
                  </a:cxn>
                  <a:cxn ang="0">
                    <a:pos x="127" y="61"/>
                  </a:cxn>
                  <a:cxn ang="0">
                    <a:pos x="135" y="69"/>
                  </a:cxn>
                  <a:cxn ang="0">
                    <a:pos x="140" y="77"/>
                  </a:cxn>
                  <a:cxn ang="0">
                    <a:pos x="145" y="85"/>
                  </a:cxn>
                  <a:cxn ang="0">
                    <a:pos x="149" y="94"/>
                  </a:cxn>
                  <a:cxn ang="0">
                    <a:pos x="153" y="101"/>
                  </a:cxn>
                  <a:cxn ang="0">
                    <a:pos x="156" y="112"/>
                  </a:cxn>
                  <a:cxn ang="0">
                    <a:pos x="159" y="120"/>
                  </a:cxn>
                  <a:cxn ang="0">
                    <a:pos x="162" y="128"/>
                  </a:cxn>
                  <a:cxn ang="0">
                    <a:pos x="164" y="136"/>
                  </a:cxn>
                  <a:cxn ang="0">
                    <a:pos x="167" y="144"/>
                  </a:cxn>
                  <a:cxn ang="0">
                    <a:pos x="169" y="152"/>
                  </a:cxn>
                  <a:cxn ang="0">
                    <a:pos x="171" y="160"/>
                  </a:cxn>
                  <a:cxn ang="0">
                    <a:pos x="207" y="177"/>
                  </a:cxn>
                  <a:cxn ang="0">
                    <a:pos x="206" y="173"/>
                  </a:cxn>
                  <a:cxn ang="0">
                    <a:pos x="203" y="161"/>
                  </a:cxn>
                  <a:cxn ang="0">
                    <a:pos x="200" y="152"/>
                  </a:cxn>
                  <a:cxn ang="0">
                    <a:pos x="197" y="145"/>
                  </a:cxn>
                  <a:cxn ang="0">
                    <a:pos x="194" y="135"/>
                  </a:cxn>
                  <a:cxn ang="0">
                    <a:pos x="191" y="125"/>
                  </a:cxn>
                  <a:cxn ang="0">
                    <a:pos x="187" y="113"/>
                  </a:cxn>
                  <a:cxn ang="0">
                    <a:pos x="183" y="103"/>
                  </a:cxn>
                  <a:cxn ang="0">
                    <a:pos x="178" y="93"/>
                  </a:cxn>
                  <a:cxn ang="0">
                    <a:pos x="174" y="84"/>
                  </a:cxn>
                  <a:cxn ang="0">
                    <a:pos x="169" y="75"/>
                  </a:cxn>
                  <a:cxn ang="0">
                    <a:pos x="164" y="67"/>
                  </a:cxn>
                  <a:cxn ang="0">
                    <a:pos x="152" y="56"/>
                  </a:cxn>
                  <a:cxn ang="0">
                    <a:pos x="145" y="52"/>
                  </a:cxn>
                  <a:cxn ang="0">
                    <a:pos x="139" y="48"/>
                  </a:cxn>
                  <a:cxn ang="0">
                    <a:pos x="129" y="45"/>
                  </a:cxn>
                  <a:cxn ang="0">
                    <a:pos x="120" y="40"/>
                  </a:cxn>
                  <a:cxn ang="0">
                    <a:pos x="110" y="36"/>
                  </a:cxn>
                  <a:cxn ang="0">
                    <a:pos x="101" y="33"/>
                  </a:cxn>
                  <a:cxn ang="0">
                    <a:pos x="91" y="29"/>
                  </a:cxn>
                  <a:cxn ang="0">
                    <a:pos x="82" y="26"/>
                  </a:cxn>
                  <a:cxn ang="0">
                    <a:pos x="72" y="23"/>
                  </a:cxn>
                  <a:cxn ang="0">
                    <a:pos x="63" y="20"/>
                  </a:cxn>
                  <a:cxn ang="0">
                    <a:pos x="55" y="19"/>
                  </a:cxn>
                  <a:cxn ang="0">
                    <a:pos x="49" y="16"/>
                  </a:cxn>
                  <a:cxn ang="0">
                    <a:pos x="39" y="13"/>
                  </a:cxn>
                  <a:cxn ang="0">
                    <a:pos x="34" y="13"/>
                  </a:cxn>
                  <a:cxn ang="0">
                    <a:pos x="0" y="13"/>
                  </a:cxn>
                </a:cxnLst>
                <a:rect l="0" t="0" r="r" b="b"/>
                <a:pathLst>
                  <a:path w="207" h="177">
                    <a:moveTo>
                      <a:pt x="0" y="13"/>
                    </a:moveTo>
                    <a:lnTo>
                      <a:pt x="0" y="13"/>
                    </a:lnTo>
                    <a:lnTo>
                      <a:pt x="2" y="13"/>
                    </a:lnTo>
                    <a:lnTo>
                      <a:pt x="7" y="14"/>
                    </a:lnTo>
                    <a:lnTo>
                      <a:pt x="14" y="16"/>
                    </a:lnTo>
                    <a:lnTo>
                      <a:pt x="16" y="17"/>
                    </a:lnTo>
                    <a:lnTo>
                      <a:pt x="20" y="19"/>
                    </a:lnTo>
                    <a:lnTo>
                      <a:pt x="24" y="19"/>
                    </a:lnTo>
                    <a:lnTo>
                      <a:pt x="29" y="20"/>
                    </a:lnTo>
                    <a:lnTo>
                      <a:pt x="33" y="22"/>
                    </a:lnTo>
                    <a:lnTo>
                      <a:pt x="37" y="23"/>
                    </a:lnTo>
                    <a:lnTo>
                      <a:pt x="42" y="24"/>
                    </a:lnTo>
                    <a:lnTo>
                      <a:pt x="47" y="26"/>
                    </a:lnTo>
                    <a:lnTo>
                      <a:pt x="52" y="27"/>
                    </a:lnTo>
                    <a:lnTo>
                      <a:pt x="58" y="29"/>
                    </a:lnTo>
                    <a:lnTo>
                      <a:pt x="62" y="32"/>
                    </a:lnTo>
                    <a:lnTo>
                      <a:pt x="68" y="33"/>
                    </a:lnTo>
                    <a:lnTo>
                      <a:pt x="72" y="35"/>
                    </a:lnTo>
                    <a:lnTo>
                      <a:pt x="77" y="36"/>
                    </a:lnTo>
                    <a:lnTo>
                      <a:pt x="82" y="38"/>
                    </a:lnTo>
                    <a:lnTo>
                      <a:pt x="88" y="40"/>
                    </a:lnTo>
                    <a:lnTo>
                      <a:pt x="92" y="42"/>
                    </a:lnTo>
                    <a:lnTo>
                      <a:pt x="97" y="45"/>
                    </a:lnTo>
                    <a:lnTo>
                      <a:pt x="101" y="46"/>
                    </a:lnTo>
                    <a:lnTo>
                      <a:pt x="106" y="48"/>
                    </a:lnTo>
                    <a:lnTo>
                      <a:pt x="110" y="51"/>
                    </a:lnTo>
                    <a:lnTo>
                      <a:pt x="113" y="52"/>
                    </a:lnTo>
                    <a:lnTo>
                      <a:pt x="117" y="53"/>
                    </a:lnTo>
                    <a:lnTo>
                      <a:pt x="122" y="56"/>
                    </a:lnTo>
                    <a:lnTo>
                      <a:pt x="127" y="61"/>
                    </a:lnTo>
                    <a:lnTo>
                      <a:pt x="133" y="67"/>
                    </a:lnTo>
                    <a:lnTo>
                      <a:pt x="135" y="69"/>
                    </a:lnTo>
                    <a:lnTo>
                      <a:pt x="137" y="74"/>
                    </a:lnTo>
                    <a:lnTo>
                      <a:pt x="140" y="77"/>
                    </a:lnTo>
                    <a:lnTo>
                      <a:pt x="143" y="81"/>
                    </a:lnTo>
                    <a:lnTo>
                      <a:pt x="145" y="85"/>
                    </a:lnTo>
                    <a:lnTo>
                      <a:pt x="146" y="88"/>
                    </a:lnTo>
                    <a:lnTo>
                      <a:pt x="149" y="94"/>
                    </a:lnTo>
                    <a:lnTo>
                      <a:pt x="152" y="99"/>
                    </a:lnTo>
                    <a:lnTo>
                      <a:pt x="153" y="101"/>
                    </a:lnTo>
                    <a:lnTo>
                      <a:pt x="155" y="107"/>
                    </a:lnTo>
                    <a:lnTo>
                      <a:pt x="156" y="112"/>
                    </a:lnTo>
                    <a:lnTo>
                      <a:pt x="159" y="116"/>
                    </a:lnTo>
                    <a:lnTo>
                      <a:pt x="159" y="120"/>
                    </a:lnTo>
                    <a:lnTo>
                      <a:pt x="161" y="125"/>
                    </a:lnTo>
                    <a:lnTo>
                      <a:pt x="162" y="128"/>
                    </a:lnTo>
                    <a:lnTo>
                      <a:pt x="164" y="132"/>
                    </a:lnTo>
                    <a:lnTo>
                      <a:pt x="164" y="136"/>
                    </a:lnTo>
                    <a:lnTo>
                      <a:pt x="165" y="141"/>
                    </a:lnTo>
                    <a:lnTo>
                      <a:pt x="167" y="144"/>
                    </a:lnTo>
                    <a:lnTo>
                      <a:pt x="168" y="148"/>
                    </a:lnTo>
                    <a:lnTo>
                      <a:pt x="169" y="152"/>
                    </a:lnTo>
                    <a:lnTo>
                      <a:pt x="169" y="157"/>
                    </a:lnTo>
                    <a:lnTo>
                      <a:pt x="171" y="160"/>
                    </a:lnTo>
                    <a:lnTo>
                      <a:pt x="171" y="161"/>
                    </a:lnTo>
                    <a:lnTo>
                      <a:pt x="207" y="177"/>
                    </a:lnTo>
                    <a:lnTo>
                      <a:pt x="206" y="175"/>
                    </a:lnTo>
                    <a:lnTo>
                      <a:pt x="206" y="173"/>
                    </a:lnTo>
                    <a:lnTo>
                      <a:pt x="204" y="167"/>
                    </a:lnTo>
                    <a:lnTo>
                      <a:pt x="203" y="161"/>
                    </a:lnTo>
                    <a:lnTo>
                      <a:pt x="201" y="157"/>
                    </a:lnTo>
                    <a:lnTo>
                      <a:pt x="200" y="152"/>
                    </a:lnTo>
                    <a:lnTo>
                      <a:pt x="198" y="148"/>
                    </a:lnTo>
                    <a:lnTo>
                      <a:pt x="197" y="145"/>
                    </a:lnTo>
                    <a:lnTo>
                      <a:pt x="196" y="139"/>
                    </a:lnTo>
                    <a:lnTo>
                      <a:pt x="194" y="135"/>
                    </a:lnTo>
                    <a:lnTo>
                      <a:pt x="193" y="129"/>
                    </a:lnTo>
                    <a:lnTo>
                      <a:pt x="191" y="125"/>
                    </a:lnTo>
                    <a:lnTo>
                      <a:pt x="188" y="119"/>
                    </a:lnTo>
                    <a:lnTo>
                      <a:pt x="187" y="113"/>
                    </a:lnTo>
                    <a:lnTo>
                      <a:pt x="185" y="109"/>
                    </a:lnTo>
                    <a:lnTo>
                      <a:pt x="183" y="103"/>
                    </a:lnTo>
                    <a:lnTo>
                      <a:pt x="181" y="97"/>
                    </a:lnTo>
                    <a:lnTo>
                      <a:pt x="178" y="93"/>
                    </a:lnTo>
                    <a:lnTo>
                      <a:pt x="175" y="87"/>
                    </a:lnTo>
                    <a:lnTo>
                      <a:pt x="174" y="84"/>
                    </a:lnTo>
                    <a:lnTo>
                      <a:pt x="171" y="78"/>
                    </a:lnTo>
                    <a:lnTo>
                      <a:pt x="169" y="75"/>
                    </a:lnTo>
                    <a:lnTo>
                      <a:pt x="165" y="71"/>
                    </a:lnTo>
                    <a:lnTo>
                      <a:pt x="164" y="67"/>
                    </a:lnTo>
                    <a:lnTo>
                      <a:pt x="158" y="61"/>
                    </a:lnTo>
                    <a:lnTo>
                      <a:pt x="152" y="56"/>
                    </a:lnTo>
                    <a:lnTo>
                      <a:pt x="149" y="53"/>
                    </a:lnTo>
                    <a:lnTo>
                      <a:pt x="145" y="52"/>
                    </a:lnTo>
                    <a:lnTo>
                      <a:pt x="142" y="51"/>
                    </a:lnTo>
                    <a:lnTo>
                      <a:pt x="139" y="48"/>
                    </a:lnTo>
                    <a:lnTo>
                      <a:pt x="133" y="46"/>
                    </a:lnTo>
                    <a:lnTo>
                      <a:pt x="129" y="45"/>
                    </a:lnTo>
                    <a:lnTo>
                      <a:pt x="124" y="42"/>
                    </a:lnTo>
                    <a:lnTo>
                      <a:pt x="120" y="40"/>
                    </a:lnTo>
                    <a:lnTo>
                      <a:pt x="116" y="38"/>
                    </a:lnTo>
                    <a:lnTo>
                      <a:pt x="110" y="36"/>
                    </a:lnTo>
                    <a:lnTo>
                      <a:pt x="106" y="35"/>
                    </a:lnTo>
                    <a:lnTo>
                      <a:pt x="101" y="33"/>
                    </a:lnTo>
                    <a:lnTo>
                      <a:pt x="95" y="32"/>
                    </a:lnTo>
                    <a:lnTo>
                      <a:pt x="91" y="29"/>
                    </a:lnTo>
                    <a:lnTo>
                      <a:pt x="85" y="27"/>
                    </a:lnTo>
                    <a:lnTo>
                      <a:pt x="82" y="26"/>
                    </a:lnTo>
                    <a:lnTo>
                      <a:pt x="77" y="24"/>
                    </a:lnTo>
                    <a:lnTo>
                      <a:pt x="72" y="23"/>
                    </a:lnTo>
                    <a:lnTo>
                      <a:pt x="66" y="22"/>
                    </a:lnTo>
                    <a:lnTo>
                      <a:pt x="63" y="20"/>
                    </a:lnTo>
                    <a:lnTo>
                      <a:pt x="59" y="19"/>
                    </a:lnTo>
                    <a:lnTo>
                      <a:pt x="55" y="19"/>
                    </a:lnTo>
                    <a:lnTo>
                      <a:pt x="52" y="17"/>
                    </a:lnTo>
                    <a:lnTo>
                      <a:pt x="49" y="16"/>
                    </a:lnTo>
                    <a:lnTo>
                      <a:pt x="42" y="14"/>
                    </a:lnTo>
                    <a:lnTo>
                      <a:pt x="39" y="13"/>
                    </a:lnTo>
                    <a:lnTo>
                      <a:pt x="36" y="13"/>
                    </a:lnTo>
                    <a:lnTo>
                      <a:pt x="34" y="13"/>
                    </a:lnTo>
                    <a:lnTo>
                      <a:pt x="10" y="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7" name="Freeform 217"/>
              <p:cNvSpPr>
                <a:spLocks/>
              </p:cNvSpPr>
              <p:nvPr/>
            </p:nvSpPr>
            <p:spPr bwMode="auto">
              <a:xfrm>
                <a:off x="959" y="2100"/>
                <a:ext cx="141" cy="39"/>
              </a:xfrm>
              <a:custGeom>
                <a:avLst/>
                <a:gdLst/>
                <a:ahLst/>
                <a:cxnLst>
                  <a:cxn ang="0">
                    <a:pos x="418" y="6"/>
                  </a:cxn>
                  <a:cxn ang="0">
                    <a:pos x="410" y="11"/>
                  </a:cxn>
                  <a:cxn ang="0">
                    <a:pos x="396" y="18"/>
                  </a:cxn>
                  <a:cxn ang="0">
                    <a:pos x="382" y="27"/>
                  </a:cxn>
                  <a:cxn ang="0">
                    <a:pos x="366" y="38"/>
                  </a:cxn>
                  <a:cxn ang="0">
                    <a:pos x="350" y="47"/>
                  </a:cxn>
                  <a:cxn ang="0">
                    <a:pos x="336" y="58"/>
                  </a:cxn>
                  <a:cxn ang="0">
                    <a:pos x="322" y="69"/>
                  </a:cxn>
                  <a:cxn ang="0">
                    <a:pos x="315" y="79"/>
                  </a:cxn>
                  <a:cxn ang="0">
                    <a:pos x="311" y="95"/>
                  </a:cxn>
                  <a:cxn ang="0">
                    <a:pos x="311" y="104"/>
                  </a:cxn>
                  <a:cxn ang="0">
                    <a:pos x="314" y="117"/>
                  </a:cxn>
                  <a:cxn ang="0">
                    <a:pos x="20" y="90"/>
                  </a:cxn>
                  <a:cxn ang="0">
                    <a:pos x="81" y="79"/>
                  </a:cxn>
                  <a:cxn ang="0">
                    <a:pos x="81" y="67"/>
                  </a:cxn>
                  <a:cxn ang="0">
                    <a:pos x="84" y="51"/>
                  </a:cxn>
                  <a:cxn ang="0">
                    <a:pos x="89" y="35"/>
                  </a:cxn>
                  <a:cxn ang="0">
                    <a:pos x="100" y="21"/>
                  </a:cxn>
                  <a:cxn ang="0">
                    <a:pos x="112" y="9"/>
                  </a:cxn>
                  <a:cxn ang="0">
                    <a:pos x="124" y="3"/>
                  </a:cxn>
                  <a:cxn ang="0">
                    <a:pos x="135" y="0"/>
                  </a:cxn>
                  <a:cxn ang="0">
                    <a:pos x="142" y="0"/>
                  </a:cxn>
                  <a:cxn ang="0">
                    <a:pos x="135" y="9"/>
                  </a:cxn>
                  <a:cxn ang="0">
                    <a:pos x="128" y="24"/>
                  </a:cxn>
                  <a:cxn ang="0">
                    <a:pos x="119" y="37"/>
                  </a:cxn>
                  <a:cxn ang="0">
                    <a:pos x="112" y="51"/>
                  </a:cxn>
                  <a:cxn ang="0">
                    <a:pos x="106" y="64"/>
                  </a:cxn>
                  <a:cxn ang="0">
                    <a:pos x="106" y="77"/>
                  </a:cxn>
                  <a:cxn ang="0">
                    <a:pos x="108" y="85"/>
                  </a:cxn>
                  <a:cxn ang="0">
                    <a:pos x="113" y="86"/>
                  </a:cxn>
                  <a:cxn ang="0">
                    <a:pos x="122" y="86"/>
                  </a:cxn>
                  <a:cxn ang="0">
                    <a:pos x="134" y="86"/>
                  </a:cxn>
                  <a:cxn ang="0">
                    <a:pos x="148" y="86"/>
                  </a:cxn>
                  <a:cxn ang="0">
                    <a:pos x="166" y="86"/>
                  </a:cxn>
                  <a:cxn ang="0">
                    <a:pos x="183" y="85"/>
                  </a:cxn>
                  <a:cxn ang="0">
                    <a:pos x="201" y="83"/>
                  </a:cxn>
                  <a:cxn ang="0">
                    <a:pos x="216" y="83"/>
                  </a:cxn>
                  <a:cxn ang="0">
                    <a:pos x="231" y="82"/>
                  </a:cxn>
                  <a:cxn ang="0">
                    <a:pos x="243" y="82"/>
                  </a:cxn>
                  <a:cxn ang="0">
                    <a:pos x="253" y="79"/>
                  </a:cxn>
                  <a:cxn ang="0">
                    <a:pos x="264" y="74"/>
                  </a:cxn>
                  <a:cxn ang="0">
                    <a:pos x="279" y="67"/>
                  </a:cxn>
                  <a:cxn ang="0">
                    <a:pos x="292" y="58"/>
                  </a:cxn>
                  <a:cxn ang="0">
                    <a:pos x="309" y="50"/>
                  </a:cxn>
                  <a:cxn ang="0">
                    <a:pos x="324" y="40"/>
                  </a:cxn>
                  <a:cxn ang="0">
                    <a:pos x="340" y="29"/>
                  </a:cxn>
                  <a:cxn ang="0">
                    <a:pos x="354" y="21"/>
                  </a:cxn>
                  <a:cxn ang="0">
                    <a:pos x="366" y="13"/>
                  </a:cxn>
                  <a:cxn ang="0">
                    <a:pos x="381" y="8"/>
                  </a:cxn>
                  <a:cxn ang="0">
                    <a:pos x="392" y="3"/>
                  </a:cxn>
                  <a:cxn ang="0">
                    <a:pos x="405" y="2"/>
                  </a:cxn>
                  <a:cxn ang="0">
                    <a:pos x="421" y="3"/>
                  </a:cxn>
                  <a:cxn ang="0">
                    <a:pos x="424" y="3"/>
                  </a:cxn>
                </a:cxnLst>
                <a:rect l="0" t="0" r="r" b="b"/>
                <a:pathLst>
                  <a:path w="424" h="118">
                    <a:moveTo>
                      <a:pt x="424" y="3"/>
                    </a:moveTo>
                    <a:lnTo>
                      <a:pt x="421" y="3"/>
                    </a:lnTo>
                    <a:lnTo>
                      <a:pt x="418" y="6"/>
                    </a:lnTo>
                    <a:lnTo>
                      <a:pt x="415" y="8"/>
                    </a:lnTo>
                    <a:lnTo>
                      <a:pt x="412" y="9"/>
                    </a:lnTo>
                    <a:lnTo>
                      <a:pt x="410" y="11"/>
                    </a:lnTo>
                    <a:lnTo>
                      <a:pt x="405" y="13"/>
                    </a:lnTo>
                    <a:lnTo>
                      <a:pt x="401" y="15"/>
                    </a:lnTo>
                    <a:lnTo>
                      <a:pt x="396" y="18"/>
                    </a:lnTo>
                    <a:lnTo>
                      <a:pt x="392" y="21"/>
                    </a:lnTo>
                    <a:lnTo>
                      <a:pt x="388" y="24"/>
                    </a:lnTo>
                    <a:lnTo>
                      <a:pt x="382" y="27"/>
                    </a:lnTo>
                    <a:lnTo>
                      <a:pt x="378" y="29"/>
                    </a:lnTo>
                    <a:lnTo>
                      <a:pt x="372" y="34"/>
                    </a:lnTo>
                    <a:lnTo>
                      <a:pt x="366" y="38"/>
                    </a:lnTo>
                    <a:lnTo>
                      <a:pt x="360" y="41"/>
                    </a:lnTo>
                    <a:lnTo>
                      <a:pt x="356" y="44"/>
                    </a:lnTo>
                    <a:lnTo>
                      <a:pt x="350" y="47"/>
                    </a:lnTo>
                    <a:lnTo>
                      <a:pt x="346" y="51"/>
                    </a:lnTo>
                    <a:lnTo>
                      <a:pt x="340" y="54"/>
                    </a:lnTo>
                    <a:lnTo>
                      <a:pt x="336" y="58"/>
                    </a:lnTo>
                    <a:lnTo>
                      <a:pt x="331" y="61"/>
                    </a:lnTo>
                    <a:lnTo>
                      <a:pt x="328" y="66"/>
                    </a:lnTo>
                    <a:lnTo>
                      <a:pt x="322" y="69"/>
                    </a:lnTo>
                    <a:lnTo>
                      <a:pt x="320" y="72"/>
                    </a:lnTo>
                    <a:lnTo>
                      <a:pt x="317" y="76"/>
                    </a:lnTo>
                    <a:lnTo>
                      <a:pt x="315" y="79"/>
                    </a:lnTo>
                    <a:lnTo>
                      <a:pt x="311" y="85"/>
                    </a:lnTo>
                    <a:lnTo>
                      <a:pt x="311" y="90"/>
                    </a:lnTo>
                    <a:lnTo>
                      <a:pt x="311" y="95"/>
                    </a:lnTo>
                    <a:lnTo>
                      <a:pt x="311" y="98"/>
                    </a:lnTo>
                    <a:lnTo>
                      <a:pt x="311" y="101"/>
                    </a:lnTo>
                    <a:lnTo>
                      <a:pt x="311" y="104"/>
                    </a:lnTo>
                    <a:lnTo>
                      <a:pt x="311" y="108"/>
                    </a:lnTo>
                    <a:lnTo>
                      <a:pt x="312" y="112"/>
                    </a:lnTo>
                    <a:lnTo>
                      <a:pt x="314" y="117"/>
                    </a:lnTo>
                    <a:lnTo>
                      <a:pt x="315" y="118"/>
                    </a:lnTo>
                    <a:lnTo>
                      <a:pt x="0" y="104"/>
                    </a:lnTo>
                    <a:lnTo>
                      <a:pt x="20" y="90"/>
                    </a:lnTo>
                    <a:lnTo>
                      <a:pt x="83" y="86"/>
                    </a:lnTo>
                    <a:lnTo>
                      <a:pt x="83" y="85"/>
                    </a:lnTo>
                    <a:lnTo>
                      <a:pt x="81" y="79"/>
                    </a:lnTo>
                    <a:lnTo>
                      <a:pt x="81" y="76"/>
                    </a:lnTo>
                    <a:lnTo>
                      <a:pt x="81" y="72"/>
                    </a:lnTo>
                    <a:lnTo>
                      <a:pt x="81" y="67"/>
                    </a:lnTo>
                    <a:lnTo>
                      <a:pt x="83" y="63"/>
                    </a:lnTo>
                    <a:lnTo>
                      <a:pt x="83" y="57"/>
                    </a:lnTo>
                    <a:lnTo>
                      <a:pt x="84" y="51"/>
                    </a:lnTo>
                    <a:lnTo>
                      <a:pt x="86" y="45"/>
                    </a:lnTo>
                    <a:lnTo>
                      <a:pt x="87" y="41"/>
                    </a:lnTo>
                    <a:lnTo>
                      <a:pt x="89" y="35"/>
                    </a:lnTo>
                    <a:lnTo>
                      <a:pt x="93" y="31"/>
                    </a:lnTo>
                    <a:lnTo>
                      <a:pt x="96" y="25"/>
                    </a:lnTo>
                    <a:lnTo>
                      <a:pt x="100" y="21"/>
                    </a:lnTo>
                    <a:lnTo>
                      <a:pt x="105" y="16"/>
                    </a:lnTo>
                    <a:lnTo>
                      <a:pt x="108" y="13"/>
                    </a:lnTo>
                    <a:lnTo>
                      <a:pt x="112" y="9"/>
                    </a:lnTo>
                    <a:lnTo>
                      <a:pt x="116" y="8"/>
                    </a:lnTo>
                    <a:lnTo>
                      <a:pt x="119" y="6"/>
                    </a:lnTo>
                    <a:lnTo>
                      <a:pt x="124" y="3"/>
                    </a:lnTo>
                    <a:lnTo>
                      <a:pt x="126" y="2"/>
                    </a:lnTo>
                    <a:lnTo>
                      <a:pt x="129" y="2"/>
                    </a:lnTo>
                    <a:lnTo>
                      <a:pt x="135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2" y="0"/>
                    </a:lnTo>
                    <a:lnTo>
                      <a:pt x="141" y="2"/>
                    </a:lnTo>
                    <a:lnTo>
                      <a:pt x="138" y="8"/>
                    </a:lnTo>
                    <a:lnTo>
                      <a:pt x="135" y="9"/>
                    </a:lnTo>
                    <a:lnTo>
                      <a:pt x="134" y="13"/>
                    </a:lnTo>
                    <a:lnTo>
                      <a:pt x="131" y="18"/>
                    </a:lnTo>
                    <a:lnTo>
                      <a:pt x="128" y="24"/>
                    </a:lnTo>
                    <a:lnTo>
                      <a:pt x="125" y="27"/>
                    </a:lnTo>
                    <a:lnTo>
                      <a:pt x="122" y="32"/>
                    </a:lnTo>
                    <a:lnTo>
                      <a:pt x="119" y="37"/>
                    </a:lnTo>
                    <a:lnTo>
                      <a:pt x="118" y="43"/>
                    </a:lnTo>
                    <a:lnTo>
                      <a:pt x="113" y="47"/>
                    </a:lnTo>
                    <a:lnTo>
                      <a:pt x="112" y="51"/>
                    </a:lnTo>
                    <a:lnTo>
                      <a:pt x="111" y="56"/>
                    </a:lnTo>
                    <a:lnTo>
                      <a:pt x="109" y="58"/>
                    </a:lnTo>
                    <a:lnTo>
                      <a:pt x="106" y="64"/>
                    </a:lnTo>
                    <a:lnTo>
                      <a:pt x="105" y="70"/>
                    </a:lnTo>
                    <a:lnTo>
                      <a:pt x="105" y="73"/>
                    </a:lnTo>
                    <a:lnTo>
                      <a:pt x="106" y="77"/>
                    </a:lnTo>
                    <a:lnTo>
                      <a:pt x="106" y="82"/>
                    </a:lnTo>
                    <a:lnTo>
                      <a:pt x="106" y="83"/>
                    </a:lnTo>
                    <a:lnTo>
                      <a:pt x="108" y="85"/>
                    </a:lnTo>
                    <a:lnTo>
                      <a:pt x="109" y="86"/>
                    </a:lnTo>
                    <a:lnTo>
                      <a:pt x="109" y="86"/>
                    </a:lnTo>
                    <a:lnTo>
                      <a:pt x="113" y="86"/>
                    </a:lnTo>
                    <a:lnTo>
                      <a:pt x="115" y="86"/>
                    </a:lnTo>
                    <a:lnTo>
                      <a:pt x="118" y="86"/>
                    </a:lnTo>
                    <a:lnTo>
                      <a:pt x="122" y="86"/>
                    </a:lnTo>
                    <a:lnTo>
                      <a:pt x="125" y="86"/>
                    </a:lnTo>
                    <a:lnTo>
                      <a:pt x="129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44" y="86"/>
                    </a:lnTo>
                    <a:lnTo>
                      <a:pt x="148" y="86"/>
                    </a:lnTo>
                    <a:lnTo>
                      <a:pt x="154" y="86"/>
                    </a:lnTo>
                    <a:lnTo>
                      <a:pt x="160" y="86"/>
                    </a:lnTo>
                    <a:lnTo>
                      <a:pt x="166" y="86"/>
                    </a:lnTo>
                    <a:lnTo>
                      <a:pt x="171" y="85"/>
                    </a:lnTo>
                    <a:lnTo>
                      <a:pt x="177" y="85"/>
                    </a:lnTo>
                    <a:lnTo>
                      <a:pt x="183" y="85"/>
                    </a:lnTo>
                    <a:lnTo>
                      <a:pt x="189" y="85"/>
                    </a:lnTo>
                    <a:lnTo>
                      <a:pt x="195" y="83"/>
                    </a:lnTo>
                    <a:lnTo>
                      <a:pt x="201" y="83"/>
                    </a:lnTo>
                    <a:lnTo>
                      <a:pt x="206" y="83"/>
                    </a:lnTo>
                    <a:lnTo>
                      <a:pt x="212" y="83"/>
                    </a:lnTo>
                    <a:lnTo>
                      <a:pt x="216" y="83"/>
                    </a:lnTo>
                    <a:lnTo>
                      <a:pt x="222" y="83"/>
                    </a:lnTo>
                    <a:lnTo>
                      <a:pt x="227" y="82"/>
                    </a:lnTo>
                    <a:lnTo>
                      <a:pt x="231" y="82"/>
                    </a:lnTo>
                    <a:lnTo>
                      <a:pt x="235" y="82"/>
                    </a:lnTo>
                    <a:lnTo>
                      <a:pt x="240" y="82"/>
                    </a:lnTo>
                    <a:lnTo>
                      <a:pt x="243" y="82"/>
                    </a:lnTo>
                    <a:lnTo>
                      <a:pt x="247" y="82"/>
                    </a:lnTo>
                    <a:lnTo>
                      <a:pt x="250" y="80"/>
                    </a:lnTo>
                    <a:lnTo>
                      <a:pt x="253" y="79"/>
                    </a:lnTo>
                    <a:lnTo>
                      <a:pt x="257" y="77"/>
                    </a:lnTo>
                    <a:lnTo>
                      <a:pt x="261" y="76"/>
                    </a:lnTo>
                    <a:lnTo>
                      <a:pt x="264" y="74"/>
                    </a:lnTo>
                    <a:lnTo>
                      <a:pt x="269" y="72"/>
                    </a:lnTo>
                    <a:lnTo>
                      <a:pt x="273" y="70"/>
                    </a:lnTo>
                    <a:lnTo>
                      <a:pt x="279" y="67"/>
                    </a:lnTo>
                    <a:lnTo>
                      <a:pt x="283" y="64"/>
                    </a:lnTo>
                    <a:lnTo>
                      <a:pt x="288" y="61"/>
                    </a:lnTo>
                    <a:lnTo>
                      <a:pt x="292" y="58"/>
                    </a:lnTo>
                    <a:lnTo>
                      <a:pt x="298" y="56"/>
                    </a:lnTo>
                    <a:lnTo>
                      <a:pt x="304" y="53"/>
                    </a:lnTo>
                    <a:lnTo>
                      <a:pt x="309" y="50"/>
                    </a:lnTo>
                    <a:lnTo>
                      <a:pt x="314" y="45"/>
                    </a:lnTo>
                    <a:lnTo>
                      <a:pt x="320" y="44"/>
                    </a:lnTo>
                    <a:lnTo>
                      <a:pt x="324" y="40"/>
                    </a:lnTo>
                    <a:lnTo>
                      <a:pt x="330" y="37"/>
                    </a:lnTo>
                    <a:lnTo>
                      <a:pt x="334" y="32"/>
                    </a:lnTo>
                    <a:lnTo>
                      <a:pt x="340" y="29"/>
                    </a:lnTo>
                    <a:lnTo>
                      <a:pt x="344" y="27"/>
                    </a:lnTo>
                    <a:lnTo>
                      <a:pt x="349" y="24"/>
                    </a:lnTo>
                    <a:lnTo>
                      <a:pt x="354" y="21"/>
                    </a:lnTo>
                    <a:lnTo>
                      <a:pt x="359" y="19"/>
                    </a:lnTo>
                    <a:lnTo>
                      <a:pt x="363" y="16"/>
                    </a:lnTo>
                    <a:lnTo>
                      <a:pt x="366" y="13"/>
                    </a:lnTo>
                    <a:lnTo>
                      <a:pt x="370" y="12"/>
                    </a:lnTo>
                    <a:lnTo>
                      <a:pt x="375" y="11"/>
                    </a:lnTo>
                    <a:lnTo>
                      <a:pt x="381" y="8"/>
                    </a:lnTo>
                    <a:lnTo>
                      <a:pt x="385" y="6"/>
                    </a:lnTo>
                    <a:lnTo>
                      <a:pt x="389" y="5"/>
                    </a:lnTo>
                    <a:lnTo>
                      <a:pt x="392" y="3"/>
                    </a:lnTo>
                    <a:lnTo>
                      <a:pt x="396" y="3"/>
                    </a:lnTo>
                    <a:lnTo>
                      <a:pt x="399" y="3"/>
                    </a:lnTo>
                    <a:lnTo>
                      <a:pt x="405" y="2"/>
                    </a:lnTo>
                    <a:lnTo>
                      <a:pt x="412" y="2"/>
                    </a:lnTo>
                    <a:lnTo>
                      <a:pt x="417" y="2"/>
                    </a:lnTo>
                    <a:lnTo>
                      <a:pt x="421" y="3"/>
                    </a:lnTo>
                    <a:lnTo>
                      <a:pt x="423" y="3"/>
                    </a:lnTo>
                    <a:lnTo>
                      <a:pt x="424" y="3"/>
                    </a:lnTo>
                    <a:lnTo>
                      <a:pt x="424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8" name="Freeform 218"/>
              <p:cNvSpPr>
                <a:spLocks/>
              </p:cNvSpPr>
              <p:nvPr/>
            </p:nvSpPr>
            <p:spPr bwMode="auto">
              <a:xfrm>
                <a:off x="1099" y="2100"/>
                <a:ext cx="58" cy="19"/>
              </a:xfrm>
              <a:custGeom>
                <a:avLst/>
                <a:gdLst/>
                <a:ahLst/>
                <a:cxnLst>
                  <a:cxn ang="0">
                    <a:pos x="173" y="11"/>
                  </a:cxn>
                  <a:cxn ang="0">
                    <a:pos x="170" y="9"/>
                  </a:cxn>
                  <a:cxn ang="0">
                    <a:pos x="166" y="8"/>
                  </a:cxn>
                  <a:cxn ang="0">
                    <a:pos x="161" y="6"/>
                  </a:cxn>
                  <a:cxn ang="0">
                    <a:pos x="158" y="6"/>
                  </a:cxn>
                  <a:cxn ang="0">
                    <a:pos x="153" y="5"/>
                  </a:cxn>
                  <a:cxn ang="0">
                    <a:pos x="148" y="3"/>
                  </a:cxn>
                  <a:cxn ang="0">
                    <a:pos x="142" y="2"/>
                  </a:cxn>
                  <a:cxn ang="0">
                    <a:pos x="137" y="0"/>
                  </a:cxn>
                  <a:cxn ang="0">
                    <a:pos x="132" y="0"/>
                  </a:cxn>
                  <a:cxn ang="0">
                    <a:pos x="129" y="0"/>
                  </a:cxn>
                  <a:cxn ang="0">
                    <a:pos x="125" y="0"/>
                  </a:cxn>
                  <a:cxn ang="0">
                    <a:pos x="122" y="0"/>
                  </a:cxn>
                  <a:cxn ang="0">
                    <a:pos x="118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06" y="2"/>
                  </a:cxn>
                  <a:cxn ang="0">
                    <a:pos x="102" y="2"/>
                  </a:cxn>
                  <a:cxn ang="0">
                    <a:pos x="97" y="3"/>
                  </a:cxn>
                  <a:cxn ang="0">
                    <a:pos x="93" y="5"/>
                  </a:cxn>
                  <a:cxn ang="0">
                    <a:pos x="90" y="6"/>
                  </a:cxn>
                  <a:cxn ang="0">
                    <a:pos x="84" y="8"/>
                  </a:cxn>
                  <a:cxn ang="0">
                    <a:pos x="80" y="8"/>
                  </a:cxn>
                  <a:cxn ang="0">
                    <a:pos x="76" y="11"/>
                  </a:cxn>
                  <a:cxn ang="0">
                    <a:pos x="71" y="12"/>
                  </a:cxn>
                  <a:cxn ang="0">
                    <a:pos x="67" y="13"/>
                  </a:cxn>
                  <a:cxn ang="0">
                    <a:pos x="63" y="15"/>
                  </a:cxn>
                  <a:cxn ang="0">
                    <a:pos x="60" y="18"/>
                  </a:cxn>
                  <a:cxn ang="0">
                    <a:pos x="55" y="19"/>
                  </a:cxn>
                  <a:cxn ang="0">
                    <a:pos x="51" y="22"/>
                  </a:cxn>
                  <a:cxn ang="0">
                    <a:pos x="48" y="24"/>
                  </a:cxn>
                  <a:cxn ang="0">
                    <a:pos x="44" y="25"/>
                  </a:cxn>
                  <a:cxn ang="0">
                    <a:pos x="39" y="28"/>
                  </a:cxn>
                  <a:cxn ang="0">
                    <a:pos x="32" y="32"/>
                  </a:cxn>
                  <a:cxn ang="0">
                    <a:pos x="26" y="38"/>
                  </a:cxn>
                  <a:cxn ang="0">
                    <a:pos x="21" y="41"/>
                  </a:cxn>
                  <a:cxn ang="0">
                    <a:pos x="15" y="44"/>
                  </a:cxn>
                  <a:cxn ang="0">
                    <a:pos x="10" y="48"/>
                  </a:cxn>
                  <a:cxn ang="0">
                    <a:pos x="7" y="51"/>
                  </a:cxn>
                  <a:cxn ang="0">
                    <a:pos x="2" y="57"/>
                  </a:cxn>
                  <a:cxn ang="0">
                    <a:pos x="0" y="58"/>
                  </a:cxn>
                  <a:cxn ang="0">
                    <a:pos x="173" y="11"/>
                  </a:cxn>
                  <a:cxn ang="0">
                    <a:pos x="173" y="11"/>
                  </a:cxn>
                </a:cxnLst>
                <a:rect l="0" t="0" r="r" b="b"/>
                <a:pathLst>
                  <a:path w="173" h="58">
                    <a:moveTo>
                      <a:pt x="173" y="11"/>
                    </a:moveTo>
                    <a:lnTo>
                      <a:pt x="170" y="9"/>
                    </a:lnTo>
                    <a:lnTo>
                      <a:pt x="166" y="8"/>
                    </a:lnTo>
                    <a:lnTo>
                      <a:pt x="161" y="6"/>
                    </a:lnTo>
                    <a:lnTo>
                      <a:pt x="158" y="6"/>
                    </a:lnTo>
                    <a:lnTo>
                      <a:pt x="153" y="5"/>
                    </a:lnTo>
                    <a:lnTo>
                      <a:pt x="148" y="3"/>
                    </a:lnTo>
                    <a:lnTo>
                      <a:pt x="142" y="2"/>
                    </a:lnTo>
                    <a:lnTo>
                      <a:pt x="137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8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7" y="3"/>
                    </a:lnTo>
                    <a:lnTo>
                      <a:pt x="93" y="5"/>
                    </a:lnTo>
                    <a:lnTo>
                      <a:pt x="90" y="6"/>
                    </a:lnTo>
                    <a:lnTo>
                      <a:pt x="84" y="8"/>
                    </a:lnTo>
                    <a:lnTo>
                      <a:pt x="80" y="8"/>
                    </a:lnTo>
                    <a:lnTo>
                      <a:pt x="76" y="11"/>
                    </a:lnTo>
                    <a:lnTo>
                      <a:pt x="71" y="12"/>
                    </a:lnTo>
                    <a:lnTo>
                      <a:pt x="67" y="13"/>
                    </a:lnTo>
                    <a:lnTo>
                      <a:pt x="63" y="15"/>
                    </a:lnTo>
                    <a:lnTo>
                      <a:pt x="60" y="18"/>
                    </a:lnTo>
                    <a:lnTo>
                      <a:pt x="55" y="19"/>
                    </a:lnTo>
                    <a:lnTo>
                      <a:pt x="51" y="22"/>
                    </a:lnTo>
                    <a:lnTo>
                      <a:pt x="48" y="24"/>
                    </a:lnTo>
                    <a:lnTo>
                      <a:pt x="44" y="25"/>
                    </a:lnTo>
                    <a:lnTo>
                      <a:pt x="39" y="28"/>
                    </a:lnTo>
                    <a:lnTo>
                      <a:pt x="32" y="32"/>
                    </a:lnTo>
                    <a:lnTo>
                      <a:pt x="26" y="38"/>
                    </a:lnTo>
                    <a:lnTo>
                      <a:pt x="21" y="41"/>
                    </a:lnTo>
                    <a:lnTo>
                      <a:pt x="15" y="44"/>
                    </a:lnTo>
                    <a:lnTo>
                      <a:pt x="10" y="48"/>
                    </a:lnTo>
                    <a:lnTo>
                      <a:pt x="7" y="51"/>
                    </a:lnTo>
                    <a:lnTo>
                      <a:pt x="2" y="57"/>
                    </a:lnTo>
                    <a:lnTo>
                      <a:pt x="0" y="58"/>
                    </a:lnTo>
                    <a:lnTo>
                      <a:pt x="173" y="11"/>
                    </a:lnTo>
                    <a:lnTo>
                      <a:pt x="173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9" name="Freeform 219"/>
              <p:cNvSpPr>
                <a:spLocks/>
              </p:cNvSpPr>
              <p:nvPr/>
            </p:nvSpPr>
            <p:spPr bwMode="auto">
              <a:xfrm>
                <a:off x="1070" y="2119"/>
                <a:ext cx="71" cy="18"/>
              </a:xfrm>
              <a:custGeom>
                <a:avLst/>
                <a:gdLst/>
                <a:ahLst/>
                <a:cxnLst>
                  <a:cxn ang="0">
                    <a:pos x="212" y="1"/>
                  </a:cxn>
                  <a:cxn ang="0">
                    <a:pos x="204" y="8"/>
                  </a:cxn>
                  <a:cxn ang="0">
                    <a:pos x="196" y="17"/>
                  </a:cxn>
                  <a:cxn ang="0">
                    <a:pos x="184" y="26"/>
                  </a:cxn>
                  <a:cxn ang="0">
                    <a:pos x="174" y="32"/>
                  </a:cxn>
                  <a:cxn ang="0">
                    <a:pos x="167" y="34"/>
                  </a:cxn>
                  <a:cxn ang="0">
                    <a:pos x="158" y="39"/>
                  </a:cxn>
                  <a:cxn ang="0">
                    <a:pos x="149" y="42"/>
                  </a:cxn>
                  <a:cxn ang="0">
                    <a:pos x="140" y="45"/>
                  </a:cxn>
                  <a:cxn ang="0">
                    <a:pos x="130" y="48"/>
                  </a:cxn>
                  <a:cxn ang="0">
                    <a:pos x="120" y="49"/>
                  </a:cxn>
                  <a:cxn ang="0">
                    <a:pos x="109" y="50"/>
                  </a:cxn>
                  <a:cxn ang="0">
                    <a:pos x="97" y="52"/>
                  </a:cxn>
                  <a:cxn ang="0">
                    <a:pos x="87" y="53"/>
                  </a:cxn>
                  <a:cxn ang="0">
                    <a:pos x="75" y="53"/>
                  </a:cxn>
                  <a:cxn ang="0">
                    <a:pos x="65" y="55"/>
                  </a:cxn>
                  <a:cxn ang="0">
                    <a:pos x="55" y="55"/>
                  </a:cxn>
                  <a:cxn ang="0">
                    <a:pos x="45" y="56"/>
                  </a:cxn>
                  <a:cxn ang="0">
                    <a:pos x="36" y="56"/>
                  </a:cxn>
                  <a:cxn ang="0">
                    <a:pos x="27" y="56"/>
                  </a:cxn>
                  <a:cxn ang="0">
                    <a:pos x="20" y="56"/>
                  </a:cxn>
                  <a:cxn ang="0">
                    <a:pos x="13" y="56"/>
                  </a:cxn>
                  <a:cxn ang="0">
                    <a:pos x="5" y="56"/>
                  </a:cxn>
                  <a:cxn ang="0">
                    <a:pos x="0" y="56"/>
                  </a:cxn>
                  <a:cxn ang="0">
                    <a:pos x="3" y="55"/>
                  </a:cxn>
                  <a:cxn ang="0">
                    <a:pos x="13" y="50"/>
                  </a:cxn>
                  <a:cxn ang="0">
                    <a:pos x="20" y="46"/>
                  </a:cxn>
                  <a:cxn ang="0">
                    <a:pos x="27" y="43"/>
                  </a:cxn>
                  <a:cxn ang="0">
                    <a:pos x="36" y="39"/>
                  </a:cxn>
                  <a:cxn ang="0">
                    <a:pos x="46" y="34"/>
                  </a:cxn>
                  <a:cxn ang="0">
                    <a:pos x="56" y="30"/>
                  </a:cxn>
                  <a:cxn ang="0">
                    <a:pos x="65" y="26"/>
                  </a:cxn>
                  <a:cxn ang="0">
                    <a:pos x="77" y="21"/>
                  </a:cxn>
                  <a:cxn ang="0">
                    <a:pos x="87" y="18"/>
                  </a:cxn>
                  <a:cxn ang="0">
                    <a:pos x="95" y="14"/>
                  </a:cxn>
                  <a:cxn ang="0">
                    <a:pos x="106" y="13"/>
                  </a:cxn>
                  <a:cxn ang="0">
                    <a:pos x="114" y="10"/>
                  </a:cxn>
                  <a:cxn ang="0">
                    <a:pos x="122" y="10"/>
                  </a:cxn>
                  <a:cxn ang="0">
                    <a:pos x="129" y="8"/>
                  </a:cxn>
                  <a:cxn ang="0">
                    <a:pos x="138" y="7"/>
                  </a:cxn>
                  <a:cxn ang="0">
                    <a:pos x="145" y="7"/>
                  </a:cxn>
                  <a:cxn ang="0">
                    <a:pos x="152" y="7"/>
                  </a:cxn>
                  <a:cxn ang="0">
                    <a:pos x="159" y="5"/>
                  </a:cxn>
                  <a:cxn ang="0">
                    <a:pos x="168" y="4"/>
                  </a:cxn>
                  <a:cxn ang="0">
                    <a:pos x="175" y="4"/>
                  </a:cxn>
                  <a:cxn ang="0">
                    <a:pos x="183" y="2"/>
                  </a:cxn>
                  <a:cxn ang="0">
                    <a:pos x="194" y="1"/>
                  </a:cxn>
                  <a:cxn ang="0">
                    <a:pos x="204" y="0"/>
                  </a:cxn>
                  <a:cxn ang="0">
                    <a:pos x="212" y="0"/>
                  </a:cxn>
                  <a:cxn ang="0">
                    <a:pos x="213" y="0"/>
                  </a:cxn>
                </a:cxnLst>
                <a:rect l="0" t="0" r="r" b="b"/>
                <a:pathLst>
                  <a:path w="213" h="56">
                    <a:moveTo>
                      <a:pt x="213" y="0"/>
                    </a:moveTo>
                    <a:lnTo>
                      <a:pt x="212" y="1"/>
                    </a:lnTo>
                    <a:lnTo>
                      <a:pt x="207" y="5"/>
                    </a:lnTo>
                    <a:lnTo>
                      <a:pt x="204" y="8"/>
                    </a:lnTo>
                    <a:lnTo>
                      <a:pt x="200" y="13"/>
                    </a:lnTo>
                    <a:lnTo>
                      <a:pt x="196" y="17"/>
                    </a:lnTo>
                    <a:lnTo>
                      <a:pt x="191" y="21"/>
                    </a:lnTo>
                    <a:lnTo>
                      <a:pt x="184" y="26"/>
                    </a:lnTo>
                    <a:lnTo>
                      <a:pt x="178" y="29"/>
                    </a:lnTo>
                    <a:lnTo>
                      <a:pt x="174" y="32"/>
                    </a:lnTo>
                    <a:lnTo>
                      <a:pt x="169" y="33"/>
                    </a:lnTo>
                    <a:lnTo>
                      <a:pt x="167" y="34"/>
                    </a:lnTo>
                    <a:lnTo>
                      <a:pt x="164" y="37"/>
                    </a:lnTo>
                    <a:lnTo>
                      <a:pt x="158" y="39"/>
                    </a:lnTo>
                    <a:lnTo>
                      <a:pt x="154" y="40"/>
                    </a:lnTo>
                    <a:lnTo>
                      <a:pt x="149" y="42"/>
                    </a:lnTo>
                    <a:lnTo>
                      <a:pt x="145" y="45"/>
                    </a:lnTo>
                    <a:lnTo>
                      <a:pt x="140" y="45"/>
                    </a:lnTo>
                    <a:lnTo>
                      <a:pt x="136" y="46"/>
                    </a:lnTo>
                    <a:lnTo>
                      <a:pt x="130" y="48"/>
                    </a:lnTo>
                    <a:lnTo>
                      <a:pt x="126" y="49"/>
                    </a:lnTo>
                    <a:lnTo>
                      <a:pt x="120" y="49"/>
                    </a:lnTo>
                    <a:lnTo>
                      <a:pt x="114" y="50"/>
                    </a:lnTo>
                    <a:lnTo>
                      <a:pt x="109" y="50"/>
                    </a:lnTo>
                    <a:lnTo>
                      <a:pt x="103" y="52"/>
                    </a:lnTo>
                    <a:lnTo>
                      <a:pt x="97" y="52"/>
                    </a:lnTo>
                    <a:lnTo>
                      <a:pt x="93" y="52"/>
                    </a:lnTo>
                    <a:lnTo>
                      <a:pt x="87" y="53"/>
                    </a:lnTo>
                    <a:lnTo>
                      <a:pt x="81" y="53"/>
                    </a:lnTo>
                    <a:lnTo>
                      <a:pt x="75" y="53"/>
                    </a:lnTo>
                    <a:lnTo>
                      <a:pt x="71" y="53"/>
                    </a:lnTo>
                    <a:lnTo>
                      <a:pt x="65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0" y="55"/>
                    </a:lnTo>
                    <a:lnTo>
                      <a:pt x="45" y="56"/>
                    </a:lnTo>
                    <a:lnTo>
                      <a:pt x="40" y="56"/>
                    </a:lnTo>
                    <a:lnTo>
                      <a:pt x="36" y="56"/>
                    </a:lnTo>
                    <a:lnTo>
                      <a:pt x="32" y="56"/>
                    </a:lnTo>
                    <a:lnTo>
                      <a:pt x="27" y="56"/>
                    </a:lnTo>
                    <a:lnTo>
                      <a:pt x="24" y="56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3" y="56"/>
                    </a:lnTo>
                    <a:lnTo>
                      <a:pt x="11" y="56"/>
                    </a:lnTo>
                    <a:lnTo>
                      <a:pt x="5" y="56"/>
                    </a:lnTo>
                    <a:lnTo>
                      <a:pt x="3" y="56"/>
                    </a:lnTo>
                    <a:lnTo>
                      <a:pt x="0" y="56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7" y="52"/>
                    </a:lnTo>
                    <a:lnTo>
                      <a:pt x="13" y="50"/>
                    </a:lnTo>
                    <a:lnTo>
                      <a:pt x="16" y="49"/>
                    </a:lnTo>
                    <a:lnTo>
                      <a:pt x="20" y="46"/>
                    </a:lnTo>
                    <a:lnTo>
                      <a:pt x="23" y="45"/>
                    </a:lnTo>
                    <a:lnTo>
                      <a:pt x="27" y="43"/>
                    </a:lnTo>
                    <a:lnTo>
                      <a:pt x="32" y="40"/>
                    </a:lnTo>
                    <a:lnTo>
                      <a:pt x="36" y="39"/>
                    </a:lnTo>
                    <a:lnTo>
                      <a:pt x="40" y="37"/>
                    </a:lnTo>
                    <a:lnTo>
                      <a:pt x="46" y="34"/>
                    </a:lnTo>
                    <a:lnTo>
                      <a:pt x="50" y="33"/>
                    </a:lnTo>
                    <a:lnTo>
                      <a:pt x="56" y="30"/>
                    </a:lnTo>
                    <a:lnTo>
                      <a:pt x="61" y="27"/>
                    </a:lnTo>
                    <a:lnTo>
                      <a:pt x="65" y="26"/>
                    </a:lnTo>
                    <a:lnTo>
                      <a:pt x="71" y="24"/>
                    </a:lnTo>
                    <a:lnTo>
                      <a:pt x="77" y="21"/>
                    </a:lnTo>
                    <a:lnTo>
                      <a:pt x="81" y="20"/>
                    </a:lnTo>
                    <a:lnTo>
                      <a:pt x="87" y="18"/>
                    </a:lnTo>
                    <a:lnTo>
                      <a:pt x="91" y="16"/>
                    </a:lnTo>
                    <a:lnTo>
                      <a:pt x="95" y="14"/>
                    </a:lnTo>
                    <a:lnTo>
                      <a:pt x="100" y="13"/>
                    </a:lnTo>
                    <a:lnTo>
                      <a:pt x="106" y="13"/>
                    </a:lnTo>
                    <a:lnTo>
                      <a:pt x="109" y="11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22" y="10"/>
                    </a:lnTo>
                    <a:lnTo>
                      <a:pt x="124" y="8"/>
                    </a:lnTo>
                    <a:lnTo>
                      <a:pt x="129" y="8"/>
                    </a:lnTo>
                    <a:lnTo>
                      <a:pt x="133" y="7"/>
                    </a:lnTo>
                    <a:lnTo>
                      <a:pt x="138" y="7"/>
                    </a:lnTo>
                    <a:lnTo>
                      <a:pt x="140" y="7"/>
                    </a:lnTo>
                    <a:lnTo>
                      <a:pt x="145" y="7"/>
                    </a:lnTo>
                    <a:lnTo>
                      <a:pt x="149" y="7"/>
                    </a:lnTo>
                    <a:lnTo>
                      <a:pt x="152" y="7"/>
                    </a:lnTo>
                    <a:lnTo>
                      <a:pt x="156" y="5"/>
                    </a:lnTo>
                    <a:lnTo>
                      <a:pt x="159" y="5"/>
                    </a:lnTo>
                    <a:lnTo>
                      <a:pt x="164" y="4"/>
                    </a:lnTo>
                    <a:lnTo>
                      <a:pt x="168" y="4"/>
                    </a:lnTo>
                    <a:lnTo>
                      <a:pt x="171" y="4"/>
                    </a:lnTo>
                    <a:lnTo>
                      <a:pt x="175" y="4"/>
                    </a:lnTo>
                    <a:lnTo>
                      <a:pt x="178" y="2"/>
                    </a:lnTo>
                    <a:lnTo>
                      <a:pt x="183" y="2"/>
                    </a:lnTo>
                    <a:lnTo>
                      <a:pt x="188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4" y="0"/>
                    </a:lnTo>
                    <a:lnTo>
                      <a:pt x="207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0" name="Freeform 220"/>
              <p:cNvSpPr>
                <a:spLocks/>
              </p:cNvSpPr>
              <p:nvPr/>
            </p:nvSpPr>
            <p:spPr bwMode="auto">
              <a:xfrm>
                <a:off x="1049" y="1868"/>
                <a:ext cx="51" cy="88"/>
              </a:xfrm>
              <a:custGeom>
                <a:avLst/>
                <a:gdLst/>
                <a:ahLst/>
                <a:cxnLst>
                  <a:cxn ang="0">
                    <a:pos x="151" y="7"/>
                  </a:cxn>
                  <a:cxn ang="0">
                    <a:pos x="147" y="16"/>
                  </a:cxn>
                  <a:cxn ang="0">
                    <a:pos x="144" y="28"/>
                  </a:cxn>
                  <a:cxn ang="0">
                    <a:pos x="141" y="34"/>
                  </a:cxn>
                  <a:cxn ang="0">
                    <a:pos x="140" y="41"/>
                  </a:cxn>
                  <a:cxn ang="0">
                    <a:pos x="137" y="50"/>
                  </a:cxn>
                  <a:cxn ang="0">
                    <a:pos x="134" y="57"/>
                  </a:cxn>
                  <a:cxn ang="0">
                    <a:pos x="131" y="66"/>
                  </a:cxn>
                  <a:cxn ang="0">
                    <a:pos x="126" y="74"/>
                  </a:cxn>
                  <a:cxn ang="0">
                    <a:pos x="124" y="83"/>
                  </a:cxn>
                  <a:cxn ang="0">
                    <a:pos x="121" y="93"/>
                  </a:cxn>
                  <a:cxn ang="0">
                    <a:pos x="118" y="102"/>
                  </a:cxn>
                  <a:cxn ang="0">
                    <a:pos x="115" y="111"/>
                  </a:cxn>
                  <a:cxn ang="0">
                    <a:pos x="111" y="119"/>
                  </a:cxn>
                  <a:cxn ang="0">
                    <a:pos x="108" y="129"/>
                  </a:cxn>
                  <a:cxn ang="0">
                    <a:pos x="103" y="138"/>
                  </a:cxn>
                  <a:cxn ang="0">
                    <a:pos x="99" y="145"/>
                  </a:cxn>
                  <a:cxn ang="0">
                    <a:pos x="96" y="154"/>
                  </a:cxn>
                  <a:cxn ang="0">
                    <a:pos x="93" y="163"/>
                  </a:cxn>
                  <a:cxn ang="0">
                    <a:pos x="89" y="170"/>
                  </a:cxn>
                  <a:cxn ang="0">
                    <a:pos x="84" y="177"/>
                  </a:cxn>
                  <a:cxn ang="0">
                    <a:pos x="79" y="189"/>
                  </a:cxn>
                  <a:cxn ang="0">
                    <a:pos x="73" y="199"/>
                  </a:cxn>
                  <a:cxn ang="0">
                    <a:pos x="67" y="208"/>
                  </a:cxn>
                  <a:cxn ang="0">
                    <a:pos x="57" y="217"/>
                  </a:cxn>
                  <a:cxn ang="0">
                    <a:pos x="45" y="227"/>
                  </a:cxn>
                  <a:cxn ang="0">
                    <a:pos x="34" y="235"/>
                  </a:cxn>
                  <a:cxn ang="0">
                    <a:pos x="23" y="246"/>
                  </a:cxn>
                  <a:cxn ang="0">
                    <a:pos x="15" y="251"/>
                  </a:cxn>
                  <a:cxn ang="0">
                    <a:pos x="7" y="259"/>
                  </a:cxn>
                  <a:cxn ang="0">
                    <a:pos x="0" y="265"/>
                  </a:cxn>
                  <a:cxn ang="0">
                    <a:pos x="154" y="0"/>
                  </a:cxn>
                </a:cxnLst>
                <a:rect l="0" t="0" r="r" b="b"/>
                <a:pathLst>
                  <a:path w="154" h="265">
                    <a:moveTo>
                      <a:pt x="154" y="0"/>
                    </a:moveTo>
                    <a:lnTo>
                      <a:pt x="151" y="7"/>
                    </a:lnTo>
                    <a:lnTo>
                      <a:pt x="148" y="10"/>
                    </a:lnTo>
                    <a:lnTo>
                      <a:pt x="147" y="16"/>
                    </a:lnTo>
                    <a:lnTo>
                      <a:pt x="145" y="21"/>
                    </a:lnTo>
                    <a:lnTo>
                      <a:pt x="144" y="28"/>
                    </a:lnTo>
                    <a:lnTo>
                      <a:pt x="142" y="31"/>
                    </a:lnTo>
                    <a:lnTo>
                      <a:pt x="141" y="34"/>
                    </a:lnTo>
                    <a:lnTo>
                      <a:pt x="140" y="38"/>
                    </a:lnTo>
                    <a:lnTo>
                      <a:pt x="140" y="41"/>
                    </a:lnTo>
                    <a:lnTo>
                      <a:pt x="137" y="45"/>
                    </a:lnTo>
                    <a:lnTo>
                      <a:pt x="137" y="50"/>
                    </a:lnTo>
                    <a:lnTo>
                      <a:pt x="134" y="52"/>
                    </a:lnTo>
                    <a:lnTo>
                      <a:pt x="134" y="57"/>
                    </a:lnTo>
                    <a:lnTo>
                      <a:pt x="132" y="61"/>
                    </a:lnTo>
                    <a:lnTo>
                      <a:pt x="131" y="66"/>
                    </a:lnTo>
                    <a:lnTo>
                      <a:pt x="128" y="70"/>
                    </a:lnTo>
                    <a:lnTo>
                      <a:pt x="126" y="74"/>
                    </a:lnTo>
                    <a:lnTo>
                      <a:pt x="125" y="79"/>
                    </a:lnTo>
                    <a:lnTo>
                      <a:pt x="124" y="83"/>
                    </a:lnTo>
                    <a:lnTo>
                      <a:pt x="122" y="89"/>
                    </a:lnTo>
                    <a:lnTo>
                      <a:pt x="121" y="93"/>
                    </a:lnTo>
                    <a:lnTo>
                      <a:pt x="119" y="97"/>
                    </a:lnTo>
                    <a:lnTo>
                      <a:pt x="118" y="102"/>
                    </a:lnTo>
                    <a:lnTo>
                      <a:pt x="115" y="106"/>
                    </a:lnTo>
                    <a:lnTo>
                      <a:pt x="115" y="111"/>
                    </a:lnTo>
                    <a:lnTo>
                      <a:pt x="112" y="115"/>
                    </a:lnTo>
                    <a:lnTo>
                      <a:pt x="111" y="119"/>
                    </a:lnTo>
                    <a:lnTo>
                      <a:pt x="108" y="124"/>
                    </a:lnTo>
                    <a:lnTo>
                      <a:pt x="108" y="129"/>
                    </a:lnTo>
                    <a:lnTo>
                      <a:pt x="105" y="132"/>
                    </a:lnTo>
                    <a:lnTo>
                      <a:pt x="103" y="138"/>
                    </a:lnTo>
                    <a:lnTo>
                      <a:pt x="102" y="141"/>
                    </a:lnTo>
                    <a:lnTo>
                      <a:pt x="99" y="145"/>
                    </a:lnTo>
                    <a:lnTo>
                      <a:pt x="97" y="150"/>
                    </a:lnTo>
                    <a:lnTo>
                      <a:pt x="96" y="154"/>
                    </a:lnTo>
                    <a:lnTo>
                      <a:pt x="95" y="159"/>
                    </a:lnTo>
                    <a:lnTo>
                      <a:pt x="93" y="163"/>
                    </a:lnTo>
                    <a:lnTo>
                      <a:pt x="90" y="166"/>
                    </a:lnTo>
                    <a:lnTo>
                      <a:pt x="89" y="170"/>
                    </a:lnTo>
                    <a:lnTo>
                      <a:pt x="87" y="173"/>
                    </a:lnTo>
                    <a:lnTo>
                      <a:pt x="84" y="177"/>
                    </a:lnTo>
                    <a:lnTo>
                      <a:pt x="81" y="183"/>
                    </a:lnTo>
                    <a:lnTo>
                      <a:pt x="79" y="189"/>
                    </a:lnTo>
                    <a:lnTo>
                      <a:pt x="76" y="195"/>
                    </a:lnTo>
                    <a:lnTo>
                      <a:pt x="73" y="199"/>
                    </a:lnTo>
                    <a:lnTo>
                      <a:pt x="70" y="204"/>
                    </a:lnTo>
                    <a:lnTo>
                      <a:pt x="67" y="208"/>
                    </a:lnTo>
                    <a:lnTo>
                      <a:pt x="61" y="211"/>
                    </a:lnTo>
                    <a:lnTo>
                      <a:pt x="57" y="217"/>
                    </a:lnTo>
                    <a:lnTo>
                      <a:pt x="51" y="221"/>
                    </a:lnTo>
                    <a:lnTo>
                      <a:pt x="45" y="227"/>
                    </a:lnTo>
                    <a:lnTo>
                      <a:pt x="39" y="231"/>
                    </a:lnTo>
                    <a:lnTo>
                      <a:pt x="34" y="235"/>
                    </a:lnTo>
                    <a:lnTo>
                      <a:pt x="28" y="240"/>
                    </a:lnTo>
                    <a:lnTo>
                      <a:pt x="23" y="246"/>
                    </a:lnTo>
                    <a:lnTo>
                      <a:pt x="18" y="249"/>
                    </a:lnTo>
                    <a:lnTo>
                      <a:pt x="15" y="251"/>
                    </a:lnTo>
                    <a:lnTo>
                      <a:pt x="9" y="256"/>
                    </a:lnTo>
                    <a:lnTo>
                      <a:pt x="7" y="259"/>
                    </a:lnTo>
                    <a:lnTo>
                      <a:pt x="2" y="263"/>
                    </a:lnTo>
                    <a:lnTo>
                      <a:pt x="0" y="265"/>
                    </a:lnTo>
                    <a:lnTo>
                      <a:pt x="115" y="58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1" name="Freeform 221"/>
              <p:cNvSpPr>
                <a:spLocks/>
              </p:cNvSpPr>
              <p:nvPr/>
            </p:nvSpPr>
            <p:spPr bwMode="auto">
              <a:xfrm>
                <a:off x="1005" y="1801"/>
                <a:ext cx="21" cy="39"/>
              </a:xfrm>
              <a:custGeom>
                <a:avLst/>
                <a:gdLst/>
                <a:ahLst/>
                <a:cxnLst>
                  <a:cxn ang="0">
                    <a:pos x="4" y="22"/>
                  </a:cxn>
                  <a:cxn ang="0">
                    <a:pos x="0" y="39"/>
                  </a:cxn>
                  <a:cxn ang="0">
                    <a:pos x="20" y="64"/>
                  </a:cxn>
                  <a:cxn ang="0">
                    <a:pos x="63" y="115"/>
                  </a:cxn>
                  <a:cxn ang="0">
                    <a:pos x="52" y="71"/>
                  </a:cxn>
                  <a:cxn ang="0">
                    <a:pos x="0" y="0"/>
                  </a:cxn>
                  <a:cxn ang="0">
                    <a:pos x="4" y="22"/>
                  </a:cxn>
                  <a:cxn ang="0">
                    <a:pos x="4" y="22"/>
                  </a:cxn>
                </a:cxnLst>
                <a:rect l="0" t="0" r="r" b="b"/>
                <a:pathLst>
                  <a:path w="63" h="115">
                    <a:moveTo>
                      <a:pt x="4" y="22"/>
                    </a:moveTo>
                    <a:lnTo>
                      <a:pt x="0" y="39"/>
                    </a:lnTo>
                    <a:lnTo>
                      <a:pt x="20" y="64"/>
                    </a:lnTo>
                    <a:lnTo>
                      <a:pt x="63" y="115"/>
                    </a:lnTo>
                    <a:lnTo>
                      <a:pt x="52" y="71"/>
                    </a:lnTo>
                    <a:lnTo>
                      <a:pt x="0" y="0"/>
                    </a:lnTo>
                    <a:lnTo>
                      <a:pt x="4" y="22"/>
                    </a:lnTo>
                    <a:lnTo>
                      <a:pt x="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2" name="Freeform 222"/>
              <p:cNvSpPr>
                <a:spLocks/>
              </p:cNvSpPr>
              <p:nvPr/>
            </p:nvSpPr>
            <p:spPr bwMode="auto">
              <a:xfrm>
                <a:off x="873" y="2085"/>
                <a:ext cx="40" cy="25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5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3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" y="9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5"/>
                  </a:cxn>
                  <a:cxn ang="0">
                    <a:pos x="9" y="29"/>
                  </a:cxn>
                  <a:cxn ang="0">
                    <a:pos x="13" y="35"/>
                  </a:cxn>
                  <a:cxn ang="0">
                    <a:pos x="18" y="39"/>
                  </a:cxn>
                  <a:cxn ang="0">
                    <a:pos x="22" y="45"/>
                  </a:cxn>
                  <a:cxn ang="0">
                    <a:pos x="28" y="48"/>
                  </a:cxn>
                  <a:cxn ang="0">
                    <a:pos x="32" y="54"/>
                  </a:cxn>
                  <a:cxn ang="0">
                    <a:pos x="37" y="57"/>
                  </a:cxn>
                  <a:cxn ang="0">
                    <a:pos x="41" y="61"/>
                  </a:cxn>
                  <a:cxn ang="0">
                    <a:pos x="45" y="64"/>
                  </a:cxn>
                  <a:cxn ang="0">
                    <a:pos x="50" y="67"/>
                  </a:cxn>
                  <a:cxn ang="0">
                    <a:pos x="52" y="68"/>
                  </a:cxn>
                  <a:cxn ang="0">
                    <a:pos x="55" y="71"/>
                  </a:cxn>
                  <a:cxn ang="0">
                    <a:pos x="60" y="74"/>
                  </a:cxn>
                  <a:cxn ang="0">
                    <a:pos x="63" y="75"/>
                  </a:cxn>
                  <a:cxn ang="0">
                    <a:pos x="118" y="65"/>
                  </a:cxn>
                  <a:cxn ang="0">
                    <a:pos x="116" y="65"/>
                  </a:cxn>
                  <a:cxn ang="0">
                    <a:pos x="115" y="64"/>
                  </a:cxn>
                  <a:cxn ang="0">
                    <a:pos x="111" y="61"/>
                  </a:cxn>
                  <a:cxn ang="0">
                    <a:pos x="106" y="58"/>
                  </a:cxn>
                  <a:cxn ang="0">
                    <a:pos x="100" y="54"/>
                  </a:cxn>
                  <a:cxn ang="0">
                    <a:pos x="95" y="48"/>
                  </a:cxn>
                  <a:cxn ang="0">
                    <a:pos x="90" y="45"/>
                  </a:cxn>
                  <a:cxn ang="0">
                    <a:pos x="87" y="41"/>
                  </a:cxn>
                  <a:cxn ang="0">
                    <a:pos x="84" y="38"/>
                  </a:cxn>
                  <a:cxn ang="0">
                    <a:pos x="82" y="35"/>
                  </a:cxn>
                  <a:cxn ang="0">
                    <a:pos x="77" y="30"/>
                  </a:cxn>
                  <a:cxn ang="0">
                    <a:pos x="76" y="28"/>
                  </a:cxn>
                  <a:cxn ang="0">
                    <a:pos x="76" y="23"/>
                  </a:cxn>
                  <a:cxn ang="0">
                    <a:pos x="77" y="20"/>
                  </a:cxn>
                  <a:cxn ang="0">
                    <a:pos x="80" y="14"/>
                  </a:cxn>
                  <a:cxn ang="0">
                    <a:pos x="86" y="10"/>
                  </a:cxn>
                  <a:cxn ang="0">
                    <a:pos x="93" y="6"/>
                  </a:cxn>
                  <a:cxn ang="0">
                    <a:pos x="99" y="3"/>
                  </a:cxn>
                  <a:cxn ang="0">
                    <a:pos x="103" y="1"/>
                  </a:cxn>
                  <a:cxn ang="0">
                    <a:pos x="106" y="1"/>
                  </a:cxn>
                  <a:cxn ang="0">
                    <a:pos x="37" y="1"/>
                  </a:cxn>
                  <a:cxn ang="0">
                    <a:pos x="37" y="1"/>
                  </a:cxn>
                </a:cxnLst>
                <a:rect l="0" t="0" r="r" b="b"/>
                <a:pathLst>
                  <a:path w="118" h="75">
                    <a:moveTo>
                      <a:pt x="37" y="1"/>
                    </a:move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5"/>
                    </a:lnTo>
                    <a:lnTo>
                      <a:pt x="9" y="29"/>
                    </a:lnTo>
                    <a:lnTo>
                      <a:pt x="13" y="35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8" y="48"/>
                    </a:lnTo>
                    <a:lnTo>
                      <a:pt x="32" y="54"/>
                    </a:lnTo>
                    <a:lnTo>
                      <a:pt x="37" y="57"/>
                    </a:lnTo>
                    <a:lnTo>
                      <a:pt x="41" y="61"/>
                    </a:lnTo>
                    <a:lnTo>
                      <a:pt x="45" y="64"/>
                    </a:lnTo>
                    <a:lnTo>
                      <a:pt x="50" y="67"/>
                    </a:lnTo>
                    <a:lnTo>
                      <a:pt x="52" y="68"/>
                    </a:lnTo>
                    <a:lnTo>
                      <a:pt x="55" y="71"/>
                    </a:lnTo>
                    <a:lnTo>
                      <a:pt x="60" y="74"/>
                    </a:lnTo>
                    <a:lnTo>
                      <a:pt x="63" y="75"/>
                    </a:lnTo>
                    <a:lnTo>
                      <a:pt x="118" y="65"/>
                    </a:lnTo>
                    <a:lnTo>
                      <a:pt x="116" y="65"/>
                    </a:lnTo>
                    <a:lnTo>
                      <a:pt x="115" y="64"/>
                    </a:lnTo>
                    <a:lnTo>
                      <a:pt x="111" y="61"/>
                    </a:lnTo>
                    <a:lnTo>
                      <a:pt x="106" y="58"/>
                    </a:lnTo>
                    <a:lnTo>
                      <a:pt x="100" y="54"/>
                    </a:lnTo>
                    <a:lnTo>
                      <a:pt x="95" y="48"/>
                    </a:lnTo>
                    <a:lnTo>
                      <a:pt x="90" y="45"/>
                    </a:lnTo>
                    <a:lnTo>
                      <a:pt x="87" y="41"/>
                    </a:lnTo>
                    <a:lnTo>
                      <a:pt x="84" y="38"/>
                    </a:lnTo>
                    <a:lnTo>
                      <a:pt x="82" y="35"/>
                    </a:lnTo>
                    <a:lnTo>
                      <a:pt x="77" y="30"/>
                    </a:lnTo>
                    <a:lnTo>
                      <a:pt x="76" y="28"/>
                    </a:lnTo>
                    <a:lnTo>
                      <a:pt x="76" y="23"/>
                    </a:lnTo>
                    <a:lnTo>
                      <a:pt x="77" y="20"/>
                    </a:lnTo>
                    <a:lnTo>
                      <a:pt x="80" y="14"/>
                    </a:lnTo>
                    <a:lnTo>
                      <a:pt x="86" y="10"/>
                    </a:lnTo>
                    <a:lnTo>
                      <a:pt x="93" y="6"/>
                    </a:lnTo>
                    <a:lnTo>
                      <a:pt x="99" y="3"/>
                    </a:lnTo>
                    <a:lnTo>
                      <a:pt x="103" y="1"/>
                    </a:lnTo>
                    <a:lnTo>
                      <a:pt x="106" y="1"/>
                    </a:lnTo>
                    <a:lnTo>
                      <a:pt x="37" y="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3" name="Freeform 223"/>
              <p:cNvSpPr>
                <a:spLocks/>
              </p:cNvSpPr>
              <p:nvPr/>
            </p:nvSpPr>
            <p:spPr bwMode="auto">
              <a:xfrm>
                <a:off x="1302" y="1979"/>
                <a:ext cx="51" cy="6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21" y="0"/>
                  </a:cxn>
                  <a:cxn ang="0">
                    <a:pos x="0" y="16"/>
                  </a:cxn>
                  <a:cxn ang="0">
                    <a:pos x="143" y="19"/>
                  </a:cxn>
                  <a:cxn ang="0">
                    <a:pos x="154" y="0"/>
                  </a:cxn>
                  <a:cxn ang="0">
                    <a:pos x="154" y="0"/>
                  </a:cxn>
                </a:cxnLst>
                <a:rect l="0" t="0" r="r" b="b"/>
                <a:pathLst>
                  <a:path w="154" h="19">
                    <a:moveTo>
                      <a:pt x="154" y="0"/>
                    </a:moveTo>
                    <a:lnTo>
                      <a:pt x="21" y="0"/>
                    </a:lnTo>
                    <a:lnTo>
                      <a:pt x="0" y="16"/>
                    </a:lnTo>
                    <a:lnTo>
                      <a:pt x="143" y="19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4" name="Freeform 224"/>
              <p:cNvSpPr>
                <a:spLocks/>
              </p:cNvSpPr>
              <p:nvPr/>
            </p:nvSpPr>
            <p:spPr bwMode="auto">
              <a:xfrm>
                <a:off x="1292" y="2019"/>
                <a:ext cx="63" cy="7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6" y="0"/>
                  </a:cxn>
                  <a:cxn ang="0">
                    <a:pos x="0" y="21"/>
                  </a:cxn>
                  <a:cxn ang="0">
                    <a:pos x="189" y="21"/>
                  </a:cxn>
                  <a:cxn ang="0">
                    <a:pos x="183" y="0"/>
                  </a:cxn>
                  <a:cxn ang="0">
                    <a:pos x="183" y="0"/>
                  </a:cxn>
                </a:cxnLst>
                <a:rect l="0" t="0" r="r" b="b"/>
                <a:pathLst>
                  <a:path w="189" h="21">
                    <a:moveTo>
                      <a:pt x="183" y="0"/>
                    </a:moveTo>
                    <a:lnTo>
                      <a:pt x="16" y="0"/>
                    </a:lnTo>
                    <a:lnTo>
                      <a:pt x="0" y="21"/>
                    </a:lnTo>
                    <a:lnTo>
                      <a:pt x="189" y="21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5" name="Freeform 225"/>
              <p:cNvSpPr>
                <a:spLocks/>
              </p:cNvSpPr>
              <p:nvPr/>
            </p:nvSpPr>
            <p:spPr bwMode="auto">
              <a:xfrm>
                <a:off x="1282" y="2046"/>
                <a:ext cx="59" cy="6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178" y="18"/>
                  </a:cxn>
                  <a:cxn ang="0">
                    <a:pos x="179" y="3"/>
                  </a:cxn>
                  <a:cxn ang="0">
                    <a:pos x="179" y="3"/>
                  </a:cxn>
                </a:cxnLst>
                <a:rect l="0" t="0" r="r" b="b"/>
                <a:pathLst>
                  <a:path w="179" h="18">
                    <a:moveTo>
                      <a:pt x="179" y="3"/>
                    </a:moveTo>
                    <a:lnTo>
                      <a:pt x="15" y="0"/>
                    </a:lnTo>
                    <a:lnTo>
                      <a:pt x="0" y="15"/>
                    </a:lnTo>
                    <a:lnTo>
                      <a:pt x="178" y="18"/>
                    </a:lnTo>
                    <a:lnTo>
                      <a:pt x="179" y="3"/>
                    </a:lnTo>
                    <a:lnTo>
                      <a:pt x="17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6" name="Freeform 226"/>
              <p:cNvSpPr>
                <a:spLocks/>
              </p:cNvSpPr>
              <p:nvPr/>
            </p:nvSpPr>
            <p:spPr bwMode="auto">
              <a:xfrm>
                <a:off x="1275" y="2076"/>
                <a:ext cx="68" cy="7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10" y="3"/>
                  </a:cxn>
                  <a:cxn ang="0">
                    <a:pos x="0" y="21"/>
                  </a:cxn>
                  <a:cxn ang="0">
                    <a:pos x="199" y="19"/>
                  </a:cxn>
                  <a:cxn ang="0">
                    <a:pos x="205" y="0"/>
                  </a:cxn>
                  <a:cxn ang="0">
                    <a:pos x="205" y="0"/>
                  </a:cxn>
                </a:cxnLst>
                <a:rect l="0" t="0" r="r" b="b"/>
                <a:pathLst>
                  <a:path w="205" h="21">
                    <a:moveTo>
                      <a:pt x="205" y="0"/>
                    </a:moveTo>
                    <a:lnTo>
                      <a:pt x="10" y="3"/>
                    </a:lnTo>
                    <a:lnTo>
                      <a:pt x="0" y="21"/>
                    </a:lnTo>
                    <a:lnTo>
                      <a:pt x="199" y="19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7" name="Freeform 227"/>
              <p:cNvSpPr>
                <a:spLocks/>
              </p:cNvSpPr>
              <p:nvPr/>
            </p:nvSpPr>
            <p:spPr bwMode="auto">
              <a:xfrm>
                <a:off x="772" y="2078"/>
                <a:ext cx="90" cy="7"/>
              </a:xfrm>
              <a:custGeom>
                <a:avLst/>
                <a:gdLst/>
                <a:ahLst/>
                <a:cxnLst>
                  <a:cxn ang="0">
                    <a:pos x="272" y="18"/>
                  </a:cxn>
                  <a:cxn ang="0">
                    <a:pos x="13" y="20"/>
                  </a:cxn>
                  <a:cxn ang="0">
                    <a:pos x="0" y="1"/>
                  </a:cxn>
                  <a:cxn ang="0">
                    <a:pos x="247" y="0"/>
                  </a:cxn>
                  <a:cxn ang="0">
                    <a:pos x="272" y="18"/>
                  </a:cxn>
                  <a:cxn ang="0">
                    <a:pos x="272" y="18"/>
                  </a:cxn>
                </a:cxnLst>
                <a:rect l="0" t="0" r="r" b="b"/>
                <a:pathLst>
                  <a:path w="272" h="20">
                    <a:moveTo>
                      <a:pt x="272" y="18"/>
                    </a:moveTo>
                    <a:lnTo>
                      <a:pt x="13" y="20"/>
                    </a:lnTo>
                    <a:lnTo>
                      <a:pt x="0" y="1"/>
                    </a:lnTo>
                    <a:lnTo>
                      <a:pt x="247" y="0"/>
                    </a:lnTo>
                    <a:lnTo>
                      <a:pt x="272" y="18"/>
                    </a:lnTo>
                    <a:lnTo>
                      <a:pt x="27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8" name="Freeform 228"/>
              <p:cNvSpPr>
                <a:spLocks/>
              </p:cNvSpPr>
              <p:nvPr/>
            </p:nvSpPr>
            <p:spPr bwMode="auto">
              <a:xfrm>
                <a:off x="761" y="2047"/>
                <a:ext cx="74" cy="8"/>
              </a:xfrm>
              <a:custGeom>
                <a:avLst/>
                <a:gdLst/>
                <a:ahLst/>
                <a:cxnLst>
                  <a:cxn ang="0">
                    <a:pos x="206" y="3"/>
                  </a:cxn>
                  <a:cxn ang="0">
                    <a:pos x="26" y="0"/>
                  </a:cxn>
                  <a:cxn ang="0">
                    <a:pos x="25" y="0"/>
                  </a:cxn>
                  <a:cxn ang="0">
                    <a:pos x="20" y="3"/>
                  </a:cxn>
                  <a:cxn ang="0">
                    <a:pos x="14" y="5"/>
                  </a:cxn>
                  <a:cxn ang="0">
                    <a:pos x="9" y="10"/>
                  </a:cxn>
                  <a:cxn ang="0">
                    <a:pos x="4" y="14"/>
                  </a:cxn>
                  <a:cxn ang="0">
                    <a:pos x="1" y="17"/>
                  </a:cxn>
                  <a:cxn ang="0">
                    <a:pos x="0" y="21"/>
                  </a:cxn>
                  <a:cxn ang="0">
                    <a:pos x="3" y="23"/>
                  </a:cxn>
                  <a:cxn ang="0">
                    <a:pos x="4" y="23"/>
                  </a:cxn>
                  <a:cxn ang="0">
                    <a:pos x="7" y="23"/>
                  </a:cxn>
                  <a:cxn ang="0">
                    <a:pos x="10" y="23"/>
                  </a:cxn>
                  <a:cxn ang="0">
                    <a:pos x="16" y="23"/>
                  </a:cxn>
                  <a:cxn ang="0">
                    <a:pos x="20" y="23"/>
                  </a:cxn>
                  <a:cxn ang="0">
                    <a:pos x="26" y="23"/>
                  </a:cxn>
                  <a:cxn ang="0">
                    <a:pos x="30" y="23"/>
                  </a:cxn>
                  <a:cxn ang="0">
                    <a:pos x="33" y="23"/>
                  </a:cxn>
                  <a:cxn ang="0">
                    <a:pos x="38" y="23"/>
                  </a:cxn>
                  <a:cxn ang="0">
                    <a:pos x="42" y="24"/>
                  </a:cxn>
                  <a:cxn ang="0">
                    <a:pos x="46" y="24"/>
                  </a:cxn>
                  <a:cxn ang="0">
                    <a:pos x="51" y="24"/>
                  </a:cxn>
                  <a:cxn ang="0">
                    <a:pos x="54" y="24"/>
                  </a:cxn>
                  <a:cxn ang="0">
                    <a:pos x="58" y="24"/>
                  </a:cxn>
                  <a:cxn ang="0">
                    <a:pos x="62" y="24"/>
                  </a:cxn>
                  <a:cxn ang="0">
                    <a:pos x="68" y="24"/>
                  </a:cxn>
                  <a:cxn ang="0">
                    <a:pos x="73" y="24"/>
                  </a:cxn>
                  <a:cxn ang="0">
                    <a:pos x="77" y="24"/>
                  </a:cxn>
                  <a:cxn ang="0">
                    <a:pos x="81" y="24"/>
                  </a:cxn>
                  <a:cxn ang="0">
                    <a:pos x="87" y="24"/>
                  </a:cxn>
                  <a:cxn ang="0">
                    <a:pos x="91" y="24"/>
                  </a:cxn>
                  <a:cxn ang="0">
                    <a:pos x="96" y="24"/>
                  </a:cxn>
                  <a:cxn ang="0">
                    <a:pos x="100" y="24"/>
                  </a:cxn>
                  <a:cxn ang="0">
                    <a:pos x="106" y="24"/>
                  </a:cxn>
                  <a:cxn ang="0">
                    <a:pos x="112" y="24"/>
                  </a:cxn>
                  <a:cxn ang="0">
                    <a:pos x="118" y="24"/>
                  </a:cxn>
                  <a:cxn ang="0">
                    <a:pos x="122" y="24"/>
                  </a:cxn>
                  <a:cxn ang="0">
                    <a:pos x="126" y="24"/>
                  </a:cxn>
                  <a:cxn ang="0">
                    <a:pos x="131" y="24"/>
                  </a:cxn>
                  <a:cxn ang="0">
                    <a:pos x="136" y="24"/>
                  </a:cxn>
                  <a:cxn ang="0">
                    <a:pos x="141" y="24"/>
                  </a:cxn>
                  <a:cxn ang="0">
                    <a:pos x="145" y="24"/>
                  </a:cxn>
                  <a:cxn ang="0">
                    <a:pos x="149" y="24"/>
                  </a:cxn>
                  <a:cxn ang="0">
                    <a:pos x="155" y="24"/>
                  </a:cxn>
                  <a:cxn ang="0">
                    <a:pos x="160" y="24"/>
                  </a:cxn>
                  <a:cxn ang="0">
                    <a:pos x="164" y="24"/>
                  </a:cxn>
                  <a:cxn ang="0">
                    <a:pos x="168" y="24"/>
                  </a:cxn>
                  <a:cxn ang="0">
                    <a:pos x="173" y="24"/>
                  </a:cxn>
                  <a:cxn ang="0">
                    <a:pos x="177" y="24"/>
                  </a:cxn>
                  <a:cxn ang="0">
                    <a:pos x="180" y="24"/>
                  </a:cxn>
                  <a:cxn ang="0">
                    <a:pos x="184" y="24"/>
                  </a:cxn>
                  <a:cxn ang="0">
                    <a:pos x="189" y="24"/>
                  </a:cxn>
                  <a:cxn ang="0">
                    <a:pos x="196" y="24"/>
                  </a:cxn>
                  <a:cxn ang="0">
                    <a:pos x="202" y="24"/>
                  </a:cxn>
                  <a:cxn ang="0">
                    <a:pos x="208" y="24"/>
                  </a:cxn>
                  <a:cxn ang="0">
                    <a:pos x="213" y="24"/>
                  </a:cxn>
                  <a:cxn ang="0">
                    <a:pos x="216" y="24"/>
                  </a:cxn>
                  <a:cxn ang="0">
                    <a:pos x="219" y="24"/>
                  </a:cxn>
                  <a:cxn ang="0">
                    <a:pos x="221" y="24"/>
                  </a:cxn>
                  <a:cxn ang="0">
                    <a:pos x="222" y="24"/>
                  </a:cxn>
                  <a:cxn ang="0">
                    <a:pos x="206" y="3"/>
                  </a:cxn>
                  <a:cxn ang="0">
                    <a:pos x="206" y="3"/>
                  </a:cxn>
                </a:cxnLst>
                <a:rect l="0" t="0" r="r" b="b"/>
                <a:pathLst>
                  <a:path w="222" h="24">
                    <a:moveTo>
                      <a:pt x="206" y="3"/>
                    </a:moveTo>
                    <a:lnTo>
                      <a:pt x="26" y="0"/>
                    </a:lnTo>
                    <a:lnTo>
                      <a:pt x="25" y="0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10"/>
                    </a:lnTo>
                    <a:lnTo>
                      <a:pt x="4" y="14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3" y="23"/>
                    </a:lnTo>
                    <a:lnTo>
                      <a:pt x="4" y="23"/>
                    </a:lnTo>
                    <a:lnTo>
                      <a:pt x="7" y="23"/>
                    </a:lnTo>
                    <a:lnTo>
                      <a:pt x="10" y="23"/>
                    </a:lnTo>
                    <a:lnTo>
                      <a:pt x="16" y="23"/>
                    </a:lnTo>
                    <a:lnTo>
                      <a:pt x="20" y="23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3" y="23"/>
                    </a:lnTo>
                    <a:lnTo>
                      <a:pt x="38" y="23"/>
                    </a:lnTo>
                    <a:lnTo>
                      <a:pt x="42" y="24"/>
                    </a:lnTo>
                    <a:lnTo>
                      <a:pt x="46" y="24"/>
                    </a:lnTo>
                    <a:lnTo>
                      <a:pt x="51" y="24"/>
                    </a:lnTo>
                    <a:lnTo>
                      <a:pt x="54" y="24"/>
                    </a:lnTo>
                    <a:lnTo>
                      <a:pt x="58" y="24"/>
                    </a:lnTo>
                    <a:lnTo>
                      <a:pt x="62" y="24"/>
                    </a:lnTo>
                    <a:lnTo>
                      <a:pt x="68" y="24"/>
                    </a:lnTo>
                    <a:lnTo>
                      <a:pt x="73" y="24"/>
                    </a:lnTo>
                    <a:lnTo>
                      <a:pt x="77" y="24"/>
                    </a:lnTo>
                    <a:lnTo>
                      <a:pt x="81" y="24"/>
                    </a:lnTo>
                    <a:lnTo>
                      <a:pt x="87" y="24"/>
                    </a:lnTo>
                    <a:lnTo>
                      <a:pt x="91" y="24"/>
                    </a:lnTo>
                    <a:lnTo>
                      <a:pt x="96" y="24"/>
                    </a:lnTo>
                    <a:lnTo>
                      <a:pt x="100" y="24"/>
                    </a:lnTo>
                    <a:lnTo>
                      <a:pt x="106" y="24"/>
                    </a:lnTo>
                    <a:lnTo>
                      <a:pt x="112" y="24"/>
                    </a:lnTo>
                    <a:lnTo>
                      <a:pt x="118" y="24"/>
                    </a:lnTo>
                    <a:lnTo>
                      <a:pt x="122" y="24"/>
                    </a:lnTo>
                    <a:lnTo>
                      <a:pt x="126" y="24"/>
                    </a:lnTo>
                    <a:lnTo>
                      <a:pt x="131" y="24"/>
                    </a:lnTo>
                    <a:lnTo>
                      <a:pt x="136" y="24"/>
                    </a:lnTo>
                    <a:lnTo>
                      <a:pt x="141" y="24"/>
                    </a:lnTo>
                    <a:lnTo>
                      <a:pt x="145" y="24"/>
                    </a:lnTo>
                    <a:lnTo>
                      <a:pt x="149" y="24"/>
                    </a:lnTo>
                    <a:lnTo>
                      <a:pt x="155" y="24"/>
                    </a:lnTo>
                    <a:lnTo>
                      <a:pt x="160" y="24"/>
                    </a:lnTo>
                    <a:lnTo>
                      <a:pt x="164" y="24"/>
                    </a:lnTo>
                    <a:lnTo>
                      <a:pt x="168" y="24"/>
                    </a:lnTo>
                    <a:lnTo>
                      <a:pt x="173" y="24"/>
                    </a:lnTo>
                    <a:lnTo>
                      <a:pt x="177" y="24"/>
                    </a:lnTo>
                    <a:lnTo>
                      <a:pt x="180" y="24"/>
                    </a:lnTo>
                    <a:lnTo>
                      <a:pt x="184" y="24"/>
                    </a:lnTo>
                    <a:lnTo>
                      <a:pt x="189" y="24"/>
                    </a:lnTo>
                    <a:lnTo>
                      <a:pt x="196" y="24"/>
                    </a:lnTo>
                    <a:lnTo>
                      <a:pt x="202" y="24"/>
                    </a:lnTo>
                    <a:lnTo>
                      <a:pt x="208" y="24"/>
                    </a:lnTo>
                    <a:lnTo>
                      <a:pt x="213" y="24"/>
                    </a:lnTo>
                    <a:lnTo>
                      <a:pt x="216" y="24"/>
                    </a:lnTo>
                    <a:lnTo>
                      <a:pt x="219" y="24"/>
                    </a:lnTo>
                    <a:lnTo>
                      <a:pt x="221" y="24"/>
                    </a:lnTo>
                    <a:lnTo>
                      <a:pt x="222" y="24"/>
                    </a:lnTo>
                    <a:lnTo>
                      <a:pt x="206" y="3"/>
                    </a:lnTo>
                    <a:lnTo>
                      <a:pt x="20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9" name="Freeform 229"/>
              <p:cNvSpPr>
                <a:spLocks/>
              </p:cNvSpPr>
              <p:nvPr/>
            </p:nvSpPr>
            <p:spPr bwMode="auto">
              <a:xfrm>
                <a:off x="741" y="1979"/>
                <a:ext cx="68" cy="7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187" y="0"/>
                  </a:cxn>
                  <a:cxn ang="0">
                    <a:pos x="184" y="0"/>
                  </a:cxn>
                  <a:cxn ang="0">
                    <a:pos x="181" y="0"/>
                  </a:cxn>
                  <a:cxn ang="0">
                    <a:pos x="177" y="2"/>
                  </a:cxn>
                  <a:cxn ang="0">
                    <a:pos x="173" y="2"/>
                  </a:cxn>
                  <a:cxn ang="0">
                    <a:pos x="168" y="2"/>
                  </a:cxn>
                  <a:cxn ang="0">
                    <a:pos x="162" y="2"/>
                  </a:cxn>
                  <a:cxn ang="0">
                    <a:pos x="157" y="3"/>
                  </a:cxn>
                  <a:cxn ang="0">
                    <a:pos x="149" y="3"/>
                  </a:cxn>
                  <a:cxn ang="0">
                    <a:pos x="144" y="3"/>
                  </a:cxn>
                  <a:cxn ang="0">
                    <a:pos x="139" y="3"/>
                  </a:cxn>
                  <a:cxn ang="0">
                    <a:pos x="136" y="3"/>
                  </a:cxn>
                  <a:cxn ang="0">
                    <a:pos x="132" y="3"/>
                  </a:cxn>
                  <a:cxn ang="0">
                    <a:pos x="129" y="3"/>
                  </a:cxn>
                  <a:cxn ang="0">
                    <a:pos x="125" y="3"/>
                  </a:cxn>
                  <a:cxn ang="0">
                    <a:pos x="120" y="3"/>
                  </a:cxn>
                  <a:cxn ang="0">
                    <a:pos x="117" y="3"/>
                  </a:cxn>
                  <a:cxn ang="0">
                    <a:pos x="115" y="3"/>
                  </a:cxn>
                  <a:cxn ang="0">
                    <a:pos x="110" y="3"/>
                  </a:cxn>
                  <a:cxn ang="0">
                    <a:pos x="107" y="3"/>
                  </a:cxn>
                  <a:cxn ang="0">
                    <a:pos x="103" y="3"/>
                  </a:cxn>
                  <a:cxn ang="0">
                    <a:pos x="100" y="3"/>
                  </a:cxn>
                  <a:cxn ang="0">
                    <a:pos x="96" y="3"/>
                  </a:cxn>
                  <a:cxn ang="0">
                    <a:pos x="91" y="3"/>
                  </a:cxn>
                  <a:cxn ang="0">
                    <a:pos x="88" y="3"/>
                  </a:cxn>
                  <a:cxn ang="0">
                    <a:pos x="84" y="3"/>
                  </a:cxn>
                  <a:cxn ang="0">
                    <a:pos x="80" y="3"/>
                  </a:cxn>
                  <a:cxn ang="0">
                    <a:pos x="77" y="3"/>
                  </a:cxn>
                  <a:cxn ang="0">
                    <a:pos x="72" y="3"/>
                  </a:cxn>
                  <a:cxn ang="0">
                    <a:pos x="70" y="3"/>
                  </a:cxn>
                  <a:cxn ang="0">
                    <a:pos x="62" y="3"/>
                  </a:cxn>
                  <a:cxn ang="0">
                    <a:pos x="56" y="3"/>
                  </a:cxn>
                  <a:cxn ang="0">
                    <a:pos x="51" y="3"/>
                  </a:cxn>
                  <a:cxn ang="0">
                    <a:pos x="45" y="3"/>
                  </a:cxn>
                  <a:cxn ang="0">
                    <a:pos x="39" y="3"/>
                  </a:cxn>
                  <a:cxn ang="0">
                    <a:pos x="35" y="3"/>
                  </a:cxn>
                  <a:cxn ang="0">
                    <a:pos x="30" y="3"/>
                  </a:cxn>
                  <a:cxn ang="0">
                    <a:pos x="27" y="3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0" y="21"/>
                  </a:cxn>
                  <a:cxn ang="0">
                    <a:pos x="202" y="21"/>
                  </a:cxn>
                  <a:cxn ang="0">
                    <a:pos x="190" y="0"/>
                  </a:cxn>
                  <a:cxn ang="0">
                    <a:pos x="190" y="0"/>
                  </a:cxn>
                </a:cxnLst>
                <a:rect l="0" t="0" r="r" b="b"/>
                <a:pathLst>
                  <a:path w="202" h="21">
                    <a:moveTo>
                      <a:pt x="190" y="0"/>
                    </a:moveTo>
                    <a:lnTo>
                      <a:pt x="187" y="0"/>
                    </a:lnTo>
                    <a:lnTo>
                      <a:pt x="184" y="0"/>
                    </a:lnTo>
                    <a:lnTo>
                      <a:pt x="181" y="0"/>
                    </a:lnTo>
                    <a:lnTo>
                      <a:pt x="177" y="2"/>
                    </a:lnTo>
                    <a:lnTo>
                      <a:pt x="173" y="2"/>
                    </a:lnTo>
                    <a:lnTo>
                      <a:pt x="168" y="2"/>
                    </a:lnTo>
                    <a:lnTo>
                      <a:pt x="162" y="2"/>
                    </a:lnTo>
                    <a:lnTo>
                      <a:pt x="157" y="3"/>
                    </a:lnTo>
                    <a:lnTo>
                      <a:pt x="149" y="3"/>
                    </a:lnTo>
                    <a:lnTo>
                      <a:pt x="144" y="3"/>
                    </a:lnTo>
                    <a:lnTo>
                      <a:pt x="139" y="3"/>
                    </a:lnTo>
                    <a:lnTo>
                      <a:pt x="136" y="3"/>
                    </a:lnTo>
                    <a:lnTo>
                      <a:pt x="132" y="3"/>
                    </a:lnTo>
                    <a:lnTo>
                      <a:pt x="129" y="3"/>
                    </a:lnTo>
                    <a:lnTo>
                      <a:pt x="125" y="3"/>
                    </a:lnTo>
                    <a:lnTo>
                      <a:pt x="120" y="3"/>
                    </a:lnTo>
                    <a:lnTo>
                      <a:pt x="117" y="3"/>
                    </a:lnTo>
                    <a:lnTo>
                      <a:pt x="115" y="3"/>
                    </a:lnTo>
                    <a:lnTo>
                      <a:pt x="110" y="3"/>
                    </a:lnTo>
                    <a:lnTo>
                      <a:pt x="107" y="3"/>
                    </a:lnTo>
                    <a:lnTo>
                      <a:pt x="103" y="3"/>
                    </a:lnTo>
                    <a:lnTo>
                      <a:pt x="100" y="3"/>
                    </a:lnTo>
                    <a:lnTo>
                      <a:pt x="96" y="3"/>
                    </a:lnTo>
                    <a:lnTo>
                      <a:pt x="91" y="3"/>
                    </a:lnTo>
                    <a:lnTo>
                      <a:pt x="88" y="3"/>
                    </a:lnTo>
                    <a:lnTo>
                      <a:pt x="84" y="3"/>
                    </a:lnTo>
                    <a:lnTo>
                      <a:pt x="80" y="3"/>
                    </a:lnTo>
                    <a:lnTo>
                      <a:pt x="77" y="3"/>
                    </a:lnTo>
                    <a:lnTo>
                      <a:pt x="72" y="3"/>
                    </a:lnTo>
                    <a:lnTo>
                      <a:pt x="70" y="3"/>
                    </a:lnTo>
                    <a:lnTo>
                      <a:pt x="62" y="3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5" y="3"/>
                    </a:lnTo>
                    <a:lnTo>
                      <a:pt x="39" y="3"/>
                    </a:lnTo>
                    <a:lnTo>
                      <a:pt x="35" y="3"/>
                    </a:lnTo>
                    <a:lnTo>
                      <a:pt x="30" y="3"/>
                    </a:lnTo>
                    <a:lnTo>
                      <a:pt x="27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0" y="21"/>
                    </a:lnTo>
                    <a:lnTo>
                      <a:pt x="202" y="2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0" name="Freeform 230"/>
              <p:cNvSpPr>
                <a:spLocks/>
              </p:cNvSpPr>
              <p:nvPr/>
            </p:nvSpPr>
            <p:spPr bwMode="auto">
              <a:xfrm>
                <a:off x="738" y="2012"/>
                <a:ext cx="72" cy="8"/>
              </a:xfrm>
              <a:custGeom>
                <a:avLst/>
                <a:gdLst/>
                <a:ahLst/>
                <a:cxnLst>
                  <a:cxn ang="0">
                    <a:pos x="217" y="2"/>
                  </a:cxn>
                  <a:cxn ang="0">
                    <a:pos x="216" y="2"/>
                  </a:cxn>
                  <a:cxn ang="0">
                    <a:pos x="213" y="2"/>
                  </a:cxn>
                  <a:cxn ang="0">
                    <a:pos x="209" y="2"/>
                  </a:cxn>
                  <a:cxn ang="0">
                    <a:pos x="204" y="2"/>
                  </a:cxn>
                  <a:cxn ang="0">
                    <a:pos x="200" y="2"/>
                  </a:cxn>
                  <a:cxn ang="0">
                    <a:pos x="194" y="2"/>
                  </a:cxn>
                  <a:cxn ang="0">
                    <a:pos x="187" y="2"/>
                  </a:cxn>
                  <a:cxn ang="0">
                    <a:pos x="181" y="2"/>
                  </a:cxn>
                  <a:cxn ang="0">
                    <a:pos x="177" y="0"/>
                  </a:cxn>
                  <a:cxn ang="0">
                    <a:pos x="174" y="0"/>
                  </a:cxn>
                  <a:cxn ang="0">
                    <a:pos x="170" y="0"/>
                  </a:cxn>
                  <a:cxn ang="0">
                    <a:pos x="165" y="0"/>
                  </a:cxn>
                  <a:cxn ang="0">
                    <a:pos x="161" y="0"/>
                  </a:cxn>
                  <a:cxn ang="0">
                    <a:pos x="157" y="0"/>
                  </a:cxn>
                  <a:cxn ang="0">
                    <a:pos x="152" y="0"/>
                  </a:cxn>
                  <a:cxn ang="0">
                    <a:pos x="149" y="0"/>
                  </a:cxn>
                  <a:cxn ang="0">
                    <a:pos x="143" y="0"/>
                  </a:cxn>
                  <a:cxn ang="0">
                    <a:pos x="139" y="0"/>
                  </a:cxn>
                  <a:cxn ang="0">
                    <a:pos x="135" y="0"/>
                  </a:cxn>
                  <a:cxn ang="0">
                    <a:pos x="130" y="0"/>
                  </a:cxn>
                  <a:cxn ang="0">
                    <a:pos x="125" y="0"/>
                  </a:cxn>
                  <a:cxn ang="0">
                    <a:pos x="122" y="0"/>
                  </a:cxn>
                  <a:cxn ang="0">
                    <a:pos x="116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103" y="0"/>
                  </a:cxn>
                  <a:cxn ang="0">
                    <a:pos x="98" y="0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84" y="0"/>
                  </a:cxn>
                  <a:cxn ang="0">
                    <a:pos x="80" y="0"/>
                  </a:cxn>
                  <a:cxn ang="0">
                    <a:pos x="75" y="0"/>
                  </a:cxn>
                  <a:cxn ang="0">
                    <a:pos x="71" y="0"/>
                  </a:cxn>
                  <a:cxn ang="0">
                    <a:pos x="66" y="0"/>
                  </a:cxn>
                  <a:cxn ang="0">
                    <a:pos x="62" y="0"/>
                  </a:cxn>
                  <a:cxn ang="0">
                    <a:pos x="59" y="0"/>
                  </a:cxn>
                  <a:cxn ang="0">
                    <a:pos x="55" y="0"/>
                  </a:cxn>
                  <a:cxn ang="0">
                    <a:pos x="51" y="0"/>
                  </a:cxn>
                  <a:cxn ang="0">
                    <a:pos x="48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3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0" y="18"/>
                  </a:cxn>
                  <a:cxn ang="0">
                    <a:pos x="216" y="22"/>
                  </a:cxn>
                  <a:cxn ang="0">
                    <a:pos x="217" y="2"/>
                  </a:cxn>
                  <a:cxn ang="0">
                    <a:pos x="217" y="2"/>
                  </a:cxn>
                </a:cxnLst>
                <a:rect l="0" t="0" r="r" b="b"/>
                <a:pathLst>
                  <a:path w="217" h="22">
                    <a:moveTo>
                      <a:pt x="217" y="2"/>
                    </a:moveTo>
                    <a:lnTo>
                      <a:pt x="216" y="2"/>
                    </a:lnTo>
                    <a:lnTo>
                      <a:pt x="213" y="2"/>
                    </a:lnTo>
                    <a:lnTo>
                      <a:pt x="209" y="2"/>
                    </a:lnTo>
                    <a:lnTo>
                      <a:pt x="204" y="2"/>
                    </a:lnTo>
                    <a:lnTo>
                      <a:pt x="200" y="2"/>
                    </a:lnTo>
                    <a:lnTo>
                      <a:pt x="194" y="2"/>
                    </a:lnTo>
                    <a:lnTo>
                      <a:pt x="187" y="2"/>
                    </a:lnTo>
                    <a:lnTo>
                      <a:pt x="181" y="2"/>
                    </a:lnTo>
                    <a:lnTo>
                      <a:pt x="177" y="0"/>
                    </a:lnTo>
                    <a:lnTo>
                      <a:pt x="174" y="0"/>
                    </a:lnTo>
                    <a:lnTo>
                      <a:pt x="170" y="0"/>
                    </a:lnTo>
                    <a:lnTo>
                      <a:pt x="165" y="0"/>
                    </a:lnTo>
                    <a:lnTo>
                      <a:pt x="161" y="0"/>
                    </a:lnTo>
                    <a:lnTo>
                      <a:pt x="157" y="0"/>
                    </a:lnTo>
                    <a:lnTo>
                      <a:pt x="152" y="0"/>
                    </a:lnTo>
                    <a:lnTo>
                      <a:pt x="149" y="0"/>
                    </a:lnTo>
                    <a:lnTo>
                      <a:pt x="143" y="0"/>
                    </a:lnTo>
                    <a:lnTo>
                      <a:pt x="139" y="0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6" y="0"/>
                    </a:lnTo>
                    <a:lnTo>
                      <a:pt x="112" y="0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98" y="0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0" y="18"/>
                    </a:lnTo>
                    <a:lnTo>
                      <a:pt x="216" y="22"/>
                    </a:lnTo>
                    <a:lnTo>
                      <a:pt x="217" y="2"/>
                    </a:lnTo>
                    <a:lnTo>
                      <a:pt x="2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1" name="Freeform 231"/>
              <p:cNvSpPr>
                <a:spLocks/>
              </p:cNvSpPr>
              <p:nvPr/>
            </p:nvSpPr>
            <p:spPr bwMode="auto">
              <a:xfrm>
                <a:off x="1096" y="2001"/>
                <a:ext cx="24" cy="2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29"/>
                  </a:cxn>
                  <a:cxn ang="0">
                    <a:pos x="42" y="77"/>
                  </a:cxn>
                  <a:cxn ang="0">
                    <a:pos x="73" y="68"/>
                  </a:cxn>
                  <a:cxn ang="0">
                    <a:pos x="62" y="0"/>
                  </a:cxn>
                  <a:cxn ang="0">
                    <a:pos x="62" y="0"/>
                  </a:cxn>
                </a:cxnLst>
                <a:rect l="0" t="0" r="r" b="b"/>
                <a:pathLst>
                  <a:path w="73" h="77">
                    <a:moveTo>
                      <a:pt x="62" y="0"/>
                    </a:moveTo>
                    <a:lnTo>
                      <a:pt x="0" y="29"/>
                    </a:lnTo>
                    <a:lnTo>
                      <a:pt x="42" y="77"/>
                    </a:lnTo>
                    <a:lnTo>
                      <a:pt x="73" y="6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2" name="Freeform 232"/>
              <p:cNvSpPr>
                <a:spLocks/>
              </p:cNvSpPr>
              <p:nvPr/>
            </p:nvSpPr>
            <p:spPr bwMode="auto">
              <a:xfrm>
                <a:off x="970" y="2029"/>
                <a:ext cx="16" cy="19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4" y="19"/>
                  </a:cxn>
                  <a:cxn ang="0">
                    <a:pos x="3" y="22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0" y="34"/>
                  </a:cxn>
                  <a:cxn ang="0">
                    <a:pos x="2" y="38"/>
                  </a:cxn>
                  <a:cxn ang="0">
                    <a:pos x="3" y="44"/>
                  </a:cxn>
                  <a:cxn ang="0">
                    <a:pos x="7" y="48"/>
                  </a:cxn>
                  <a:cxn ang="0">
                    <a:pos x="12" y="51"/>
                  </a:cxn>
                  <a:cxn ang="0">
                    <a:pos x="18" y="54"/>
                  </a:cxn>
                  <a:cxn ang="0">
                    <a:pos x="22" y="54"/>
                  </a:cxn>
                  <a:cxn ang="0">
                    <a:pos x="28" y="56"/>
                  </a:cxn>
                  <a:cxn ang="0">
                    <a:pos x="31" y="56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6"/>
                  </a:cxn>
                  <a:cxn ang="0">
                    <a:pos x="48" y="28"/>
                  </a:cxn>
                  <a:cxn ang="0">
                    <a:pos x="31" y="28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8" y="34"/>
                  </a:cxn>
                  <a:cxn ang="0">
                    <a:pos x="26" y="38"/>
                  </a:cxn>
                  <a:cxn ang="0">
                    <a:pos x="23" y="42"/>
                  </a:cxn>
                  <a:cxn ang="0">
                    <a:pos x="19" y="41"/>
                  </a:cxn>
                  <a:cxn ang="0">
                    <a:pos x="18" y="38"/>
                  </a:cxn>
                  <a:cxn ang="0">
                    <a:pos x="16" y="34"/>
                  </a:cxn>
                  <a:cxn ang="0">
                    <a:pos x="16" y="29"/>
                  </a:cxn>
                  <a:cxn ang="0">
                    <a:pos x="16" y="26"/>
                  </a:cxn>
                  <a:cxn ang="0">
                    <a:pos x="18" y="19"/>
                  </a:cxn>
                  <a:cxn ang="0">
                    <a:pos x="19" y="18"/>
                  </a:cxn>
                  <a:cxn ang="0">
                    <a:pos x="33" y="16"/>
                  </a:cxn>
                  <a:cxn ang="0">
                    <a:pos x="33" y="13"/>
                  </a:cxn>
                  <a:cxn ang="0">
                    <a:pos x="32" y="9"/>
                  </a:cxn>
                  <a:cxn ang="0">
                    <a:pos x="31" y="6"/>
                  </a:cxn>
                  <a:cxn ang="0">
                    <a:pos x="31" y="5"/>
                  </a:cxn>
                  <a:cxn ang="0">
                    <a:pos x="28" y="2"/>
                  </a:cxn>
                  <a:cxn ang="0">
                    <a:pos x="23" y="2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2" y="5"/>
                  </a:cxn>
                  <a:cxn ang="0">
                    <a:pos x="10" y="9"/>
                  </a:cxn>
                  <a:cxn ang="0">
                    <a:pos x="7" y="12"/>
                  </a:cxn>
                  <a:cxn ang="0">
                    <a:pos x="6" y="16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4" y="19"/>
                  </a:cxn>
                </a:cxnLst>
                <a:rect l="0" t="0" r="r" b="b"/>
                <a:pathLst>
                  <a:path w="48" h="56">
                    <a:moveTo>
                      <a:pt x="4" y="19"/>
                    </a:moveTo>
                    <a:lnTo>
                      <a:pt x="4" y="19"/>
                    </a:lnTo>
                    <a:lnTo>
                      <a:pt x="3" y="22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3" y="44"/>
                    </a:lnTo>
                    <a:lnTo>
                      <a:pt x="7" y="48"/>
                    </a:lnTo>
                    <a:lnTo>
                      <a:pt x="12" y="51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8" y="56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6"/>
                    </a:lnTo>
                    <a:lnTo>
                      <a:pt x="48" y="28"/>
                    </a:lnTo>
                    <a:lnTo>
                      <a:pt x="31" y="28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8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19" y="41"/>
                    </a:lnTo>
                    <a:lnTo>
                      <a:pt x="18" y="38"/>
                    </a:lnTo>
                    <a:lnTo>
                      <a:pt x="16" y="34"/>
                    </a:lnTo>
                    <a:lnTo>
                      <a:pt x="16" y="29"/>
                    </a:lnTo>
                    <a:lnTo>
                      <a:pt x="16" y="26"/>
                    </a:lnTo>
                    <a:lnTo>
                      <a:pt x="18" y="19"/>
                    </a:lnTo>
                    <a:lnTo>
                      <a:pt x="19" y="18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2" y="9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28" y="2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3" name="Freeform 233"/>
              <p:cNvSpPr>
                <a:spLocks/>
              </p:cNvSpPr>
              <p:nvPr/>
            </p:nvSpPr>
            <p:spPr bwMode="auto">
              <a:xfrm>
                <a:off x="1125" y="1921"/>
                <a:ext cx="73" cy="50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206" y="0"/>
                  </a:cxn>
                  <a:cxn ang="0">
                    <a:pos x="199" y="0"/>
                  </a:cxn>
                  <a:cxn ang="0">
                    <a:pos x="190" y="0"/>
                  </a:cxn>
                  <a:cxn ang="0">
                    <a:pos x="180" y="0"/>
                  </a:cxn>
                  <a:cxn ang="0">
                    <a:pos x="170" y="0"/>
                  </a:cxn>
                  <a:cxn ang="0">
                    <a:pos x="159" y="2"/>
                  </a:cxn>
                  <a:cxn ang="0">
                    <a:pos x="146" y="3"/>
                  </a:cxn>
                  <a:cxn ang="0">
                    <a:pos x="135" y="3"/>
                  </a:cxn>
                  <a:cxn ang="0">
                    <a:pos x="123" y="3"/>
                  </a:cxn>
                  <a:cxn ang="0">
                    <a:pos x="111" y="6"/>
                  </a:cxn>
                  <a:cxn ang="0">
                    <a:pos x="101" y="8"/>
                  </a:cxn>
                  <a:cxn ang="0">
                    <a:pos x="93" y="9"/>
                  </a:cxn>
                  <a:cxn ang="0">
                    <a:pos x="84" y="12"/>
                  </a:cxn>
                  <a:cxn ang="0">
                    <a:pos x="78" y="15"/>
                  </a:cxn>
                  <a:cxn ang="0">
                    <a:pos x="71" y="19"/>
                  </a:cxn>
                  <a:cxn ang="0">
                    <a:pos x="59" y="29"/>
                  </a:cxn>
                  <a:cxn ang="0">
                    <a:pos x="50" y="40"/>
                  </a:cxn>
                  <a:cxn ang="0">
                    <a:pos x="43" y="47"/>
                  </a:cxn>
                  <a:cxn ang="0">
                    <a:pos x="37" y="54"/>
                  </a:cxn>
                  <a:cxn ang="0">
                    <a:pos x="32" y="63"/>
                  </a:cxn>
                  <a:cxn ang="0">
                    <a:pos x="26" y="70"/>
                  </a:cxn>
                  <a:cxn ang="0">
                    <a:pos x="20" y="77"/>
                  </a:cxn>
                  <a:cxn ang="0">
                    <a:pos x="13" y="86"/>
                  </a:cxn>
                  <a:cxn ang="0">
                    <a:pos x="5" y="98"/>
                  </a:cxn>
                  <a:cxn ang="0">
                    <a:pos x="0" y="104"/>
                  </a:cxn>
                  <a:cxn ang="0">
                    <a:pos x="23" y="149"/>
                  </a:cxn>
                  <a:cxn ang="0">
                    <a:pos x="23" y="144"/>
                  </a:cxn>
                  <a:cxn ang="0">
                    <a:pos x="27" y="135"/>
                  </a:cxn>
                  <a:cxn ang="0">
                    <a:pos x="32" y="122"/>
                  </a:cxn>
                  <a:cxn ang="0">
                    <a:pos x="35" y="115"/>
                  </a:cxn>
                  <a:cxn ang="0">
                    <a:pos x="39" y="108"/>
                  </a:cxn>
                  <a:cxn ang="0">
                    <a:pos x="42" y="101"/>
                  </a:cxn>
                  <a:cxn ang="0">
                    <a:pos x="45" y="92"/>
                  </a:cxn>
                  <a:cxn ang="0">
                    <a:pos x="49" y="85"/>
                  </a:cxn>
                  <a:cxn ang="0">
                    <a:pos x="53" y="79"/>
                  </a:cxn>
                  <a:cxn ang="0">
                    <a:pos x="61" y="67"/>
                  </a:cxn>
                  <a:cxn ang="0">
                    <a:pos x="68" y="61"/>
                  </a:cxn>
                  <a:cxn ang="0">
                    <a:pos x="72" y="59"/>
                  </a:cxn>
                  <a:cxn ang="0">
                    <a:pos x="80" y="56"/>
                  </a:cxn>
                  <a:cxn ang="0">
                    <a:pos x="88" y="54"/>
                  </a:cxn>
                  <a:cxn ang="0">
                    <a:pos x="98" y="51"/>
                  </a:cxn>
                  <a:cxn ang="0">
                    <a:pos x="110" y="48"/>
                  </a:cxn>
                  <a:cxn ang="0">
                    <a:pos x="123" y="45"/>
                  </a:cxn>
                  <a:cxn ang="0">
                    <a:pos x="136" y="41"/>
                  </a:cxn>
                  <a:cxn ang="0">
                    <a:pos x="151" y="40"/>
                  </a:cxn>
                  <a:cxn ang="0">
                    <a:pos x="162" y="35"/>
                  </a:cxn>
                  <a:cxn ang="0">
                    <a:pos x="175" y="34"/>
                  </a:cxn>
                  <a:cxn ang="0">
                    <a:pos x="187" y="31"/>
                  </a:cxn>
                  <a:cxn ang="0">
                    <a:pos x="199" y="29"/>
                  </a:cxn>
                  <a:cxn ang="0">
                    <a:pos x="207" y="28"/>
                  </a:cxn>
                  <a:cxn ang="0">
                    <a:pos x="215" y="27"/>
                  </a:cxn>
                  <a:cxn ang="0">
                    <a:pos x="220" y="25"/>
                  </a:cxn>
                  <a:cxn ang="0">
                    <a:pos x="215" y="0"/>
                  </a:cxn>
                </a:cxnLst>
                <a:rect l="0" t="0" r="r" b="b"/>
                <a:pathLst>
                  <a:path w="220" h="149">
                    <a:moveTo>
                      <a:pt x="215" y="0"/>
                    </a:moveTo>
                    <a:lnTo>
                      <a:pt x="212" y="0"/>
                    </a:lnTo>
                    <a:lnTo>
                      <a:pt x="209" y="0"/>
                    </a:lnTo>
                    <a:lnTo>
                      <a:pt x="206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6" y="0"/>
                    </a:lnTo>
                    <a:lnTo>
                      <a:pt x="190" y="0"/>
                    </a:lnTo>
                    <a:lnTo>
                      <a:pt x="185" y="0"/>
                    </a:lnTo>
                    <a:lnTo>
                      <a:pt x="180" y="0"/>
                    </a:lnTo>
                    <a:lnTo>
                      <a:pt x="175" y="0"/>
                    </a:lnTo>
                    <a:lnTo>
                      <a:pt x="170" y="0"/>
                    </a:lnTo>
                    <a:lnTo>
                      <a:pt x="165" y="2"/>
                    </a:lnTo>
                    <a:lnTo>
                      <a:pt x="159" y="2"/>
                    </a:lnTo>
                    <a:lnTo>
                      <a:pt x="154" y="3"/>
                    </a:lnTo>
                    <a:lnTo>
                      <a:pt x="146" y="3"/>
                    </a:lnTo>
                    <a:lnTo>
                      <a:pt x="142" y="3"/>
                    </a:lnTo>
                    <a:lnTo>
                      <a:pt x="135" y="3"/>
                    </a:lnTo>
                    <a:lnTo>
                      <a:pt x="129" y="3"/>
                    </a:lnTo>
                    <a:lnTo>
                      <a:pt x="123" y="3"/>
                    </a:lnTo>
                    <a:lnTo>
                      <a:pt x="117" y="5"/>
                    </a:lnTo>
                    <a:lnTo>
                      <a:pt x="111" y="6"/>
                    </a:lnTo>
                    <a:lnTo>
                      <a:pt x="107" y="8"/>
                    </a:lnTo>
                    <a:lnTo>
                      <a:pt x="101" y="8"/>
                    </a:lnTo>
                    <a:lnTo>
                      <a:pt x="97" y="9"/>
                    </a:lnTo>
                    <a:lnTo>
                      <a:pt x="93" y="9"/>
                    </a:lnTo>
                    <a:lnTo>
                      <a:pt x="88" y="11"/>
                    </a:lnTo>
                    <a:lnTo>
                      <a:pt x="84" y="12"/>
                    </a:lnTo>
                    <a:lnTo>
                      <a:pt x="81" y="13"/>
                    </a:lnTo>
                    <a:lnTo>
                      <a:pt x="78" y="15"/>
                    </a:lnTo>
                    <a:lnTo>
                      <a:pt x="75" y="16"/>
                    </a:lnTo>
                    <a:lnTo>
                      <a:pt x="71" y="19"/>
                    </a:lnTo>
                    <a:lnTo>
                      <a:pt x="65" y="24"/>
                    </a:lnTo>
                    <a:lnTo>
                      <a:pt x="59" y="29"/>
                    </a:lnTo>
                    <a:lnTo>
                      <a:pt x="53" y="37"/>
                    </a:lnTo>
                    <a:lnTo>
                      <a:pt x="50" y="40"/>
                    </a:lnTo>
                    <a:lnTo>
                      <a:pt x="48" y="43"/>
                    </a:lnTo>
                    <a:lnTo>
                      <a:pt x="43" y="47"/>
                    </a:lnTo>
                    <a:lnTo>
                      <a:pt x="42" y="51"/>
                    </a:lnTo>
                    <a:lnTo>
                      <a:pt x="37" y="54"/>
                    </a:lnTo>
                    <a:lnTo>
                      <a:pt x="35" y="59"/>
                    </a:lnTo>
                    <a:lnTo>
                      <a:pt x="32" y="63"/>
                    </a:lnTo>
                    <a:lnTo>
                      <a:pt x="29" y="67"/>
                    </a:lnTo>
                    <a:lnTo>
                      <a:pt x="26" y="70"/>
                    </a:lnTo>
                    <a:lnTo>
                      <a:pt x="23" y="73"/>
                    </a:lnTo>
                    <a:lnTo>
                      <a:pt x="20" y="77"/>
                    </a:lnTo>
                    <a:lnTo>
                      <a:pt x="17" y="80"/>
                    </a:lnTo>
                    <a:lnTo>
                      <a:pt x="13" y="86"/>
                    </a:lnTo>
                    <a:lnTo>
                      <a:pt x="8" y="93"/>
                    </a:lnTo>
                    <a:lnTo>
                      <a:pt x="5" y="98"/>
                    </a:lnTo>
                    <a:lnTo>
                      <a:pt x="3" y="102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23" y="149"/>
                    </a:lnTo>
                    <a:lnTo>
                      <a:pt x="23" y="147"/>
                    </a:lnTo>
                    <a:lnTo>
                      <a:pt x="23" y="144"/>
                    </a:lnTo>
                    <a:lnTo>
                      <a:pt x="24" y="140"/>
                    </a:lnTo>
                    <a:lnTo>
                      <a:pt x="27" y="135"/>
                    </a:lnTo>
                    <a:lnTo>
                      <a:pt x="29" y="130"/>
                    </a:lnTo>
                    <a:lnTo>
                      <a:pt x="32" y="122"/>
                    </a:lnTo>
                    <a:lnTo>
                      <a:pt x="33" y="118"/>
                    </a:lnTo>
                    <a:lnTo>
                      <a:pt x="35" y="115"/>
                    </a:lnTo>
                    <a:lnTo>
                      <a:pt x="36" y="111"/>
                    </a:lnTo>
                    <a:lnTo>
                      <a:pt x="39" y="108"/>
                    </a:lnTo>
                    <a:lnTo>
                      <a:pt x="40" y="104"/>
                    </a:lnTo>
                    <a:lnTo>
                      <a:pt x="42" y="101"/>
                    </a:lnTo>
                    <a:lnTo>
                      <a:pt x="43" y="96"/>
                    </a:lnTo>
                    <a:lnTo>
                      <a:pt x="45" y="92"/>
                    </a:lnTo>
                    <a:lnTo>
                      <a:pt x="48" y="89"/>
                    </a:lnTo>
                    <a:lnTo>
                      <a:pt x="49" y="85"/>
                    </a:lnTo>
                    <a:lnTo>
                      <a:pt x="50" y="82"/>
                    </a:lnTo>
                    <a:lnTo>
                      <a:pt x="53" y="79"/>
                    </a:lnTo>
                    <a:lnTo>
                      <a:pt x="56" y="72"/>
                    </a:lnTo>
                    <a:lnTo>
                      <a:pt x="61" y="67"/>
                    </a:lnTo>
                    <a:lnTo>
                      <a:pt x="65" y="63"/>
                    </a:lnTo>
                    <a:lnTo>
                      <a:pt x="68" y="61"/>
                    </a:lnTo>
                    <a:lnTo>
                      <a:pt x="69" y="60"/>
                    </a:lnTo>
                    <a:lnTo>
                      <a:pt x="72" y="59"/>
                    </a:lnTo>
                    <a:lnTo>
                      <a:pt x="75" y="57"/>
                    </a:lnTo>
                    <a:lnTo>
                      <a:pt x="80" y="56"/>
                    </a:lnTo>
                    <a:lnTo>
                      <a:pt x="84" y="54"/>
                    </a:lnTo>
                    <a:lnTo>
                      <a:pt x="88" y="54"/>
                    </a:lnTo>
                    <a:lnTo>
                      <a:pt x="93" y="53"/>
                    </a:lnTo>
                    <a:lnTo>
                      <a:pt x="98" y="51"/>
                    </a:lnTo>
                    <a:lnTo>
                      <a:pt x="104" y="48"/>
                    </a:lnTo>
                    <a:lnTo>
                      <a:pt x="110" y="48"/>
                    </a:lnTo>
                    <a:lnTo>
                      <a:pt x="116" y="47"/>
                    </a:lnTo>
                    <a:lnTo>
                      <a:pt x="123" y="45"/>
                    </a:lnTo>
                    <a:lnTo>
                      <a:pt x="129" y="43"/>
                    </a:lnTo>
                    <a:lnTo>
                      <a:pt x="136" y="41"/>
                    </a:lnTo>
                    <a:lnTo>
                      <a:pt x="143" y="41"/>
                    </a:lnTo>
                    <a:lnTo>
                      <a:pt x="151" y="40"/>
                    </a:lnTo>
                    <a:lnTo>
                      <a:pt x="156" y="37"/>
                    </a:lnTo>
                    <a:lnTo>
                      <a:pt x="162" y="35"/>
                    </a:lnTo>
                    <a:lnTo>
                      <a:pt x="170" y="35"/>
                    </a:lnTo>
                    <a:lnTo>
                      <a:pt x="175" y="34"/>
                    </a:lnTo>
                    <a:lnTo>
                      <a:pt x="181" y="31"/>
                    </a:lnTo>
                    <a:lnTo>
                      <a:pt x="187" y="31"/>
                    </a:lnTo>
                    <a:lnTo>
                      <a:pt x="193" y="29"/>
                    </a:lnTo>
                    <a:lnTo>
                      <a:pt x="199" y="29"/>
                    </a:lnTo>
                    <a:lnTo>
                      <a:pt x="203" y="28"/>
                    </a:lnTo>
                    <a:lnTo>
                      <a:pt x="207" y="28"/>
                    </a:lnTo>
                    <a:lnTo>
                      <a:pt x="210" y="27"/>
                    </a:lnTo>
                    <a:lnTo>
                      <a:pt x="215" y="27"/>
                    </a:lnTo>
                    <a:lnTo>
                      <a:pt x="217" y="25"/>
                    </a:lnTo>
                    <a:lnTo>
                      <a:pt x="220" y="25"/>
                    </a:lnTo>
                    <a:lnTo>
                      <a:pt x="215" y="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4" name="Freeform 234"/>
              <p:cNvSpPr>
                <a:spLocks/>
              </p:cNvSpPr>
              <p:nvPr/>
            </p:nvSpPr>
            <p:spPr bwMode="auto">
              <a:xfrm>
                <a:off x="980" y="1882"/>
                <a:ext cx="39" cy="5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1" y="54"/>
                  </a:cxn>
                  <a:cxn ang="0">
                    <a:pos x="5" y="60"/>
                  </a:cxn>
                  <a:cxn ang="0">
                    <a:pos x="7" y="61"/>
                  </a:cxn>
                  <a:cxn ang="0">
                    <a:pos x="11" y="66"/>
                  </a:cxn>
                  <a:cxn ang="0">
                    <a:pos x="14" y="69"/>
                  </a:cxn>
                  <a:cxn ang="0">
                    <a:pos x="18" y="73"/>
                  </a:cxn>
                  <a:cxn ang="0">
                    <a:pos x="23" y="77"/>
                  </a:cxn>
                  <a:cxn ang="0">
                    <a:pos x="26" y="80"/>
                  </a:cxn>
                  <a:cxn ang="0">
                    <a:pos x="30" y="86"/>
                  </a:cxn>
                  <a:cxn ang="0">
                    <a:pos x="36" y="90"/>
                  </a:cxn>
                  <a:cxn ang="0">
                    <a:pos x="40" y="95"/>
                  </a:cxn>
                  <a:cxn ang="0">
                    <a:pos x="46" y="99"/>
                  </a:cxn>
                  <a:cxn ang="0">
                    <a:pos x="50" y="103"/>
                  </a:cxn>
                  <a:cxn ang="0">
                    <a:pos x="56" y="109"/>
                  </a:cxn>
                  <a:cxn ang="0">
                    <a:pos x="62" y="114"/>
                  </a:cxn>
                  <a:cxn ang="0">
                    <a:pos x="66" y="118"/>
                  </a:cxn>
                  <a:cxn ang="0">
                    <a:pos x="71" y="122"/>
                  </a:cxn>
                  <a:cxn ang="0">
                    <a:pos x="77" y="128"/>
                  </a:cxn>
                  <a:cxn ang="0">
                    <a:pos x="81" y="131"/>
                  </a:cxn>
                  <a:cxn ang="0">
                    <a:pos x="85" y="135"/>
                  </a:cxn>
                  <a:cxn ang="0">
                    <a:pos x="90" y="140"/>
                  </a:cxn>
                  <a:cxn ang="0">
                    <a:pos x="94" y="144"/>
                  </a:cxn>
                  <a:cxn ang="0">
                    <a:pos x="100" y="150"/>
                  </a:cxn>
                  <a:cxn ang="0">
                    <a:pos x="106" y="154"/>
                  </a:cxn>
                  <a:cxn ang="0">
                    <a:pos x="108" y="159"/>
                  </a:cxn>
                  <a:cxn ang="0">
                    <a:pos x="111" y="160"/>
                  </a:cxn>
                  <a:cxn ang="0">
                    <a:pos x="117" y="89"/>
                  </a:cxn>
                  <a:cxn ang="0">
                    <a:pos x="14" y="0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117" h="160">
                    <a:moveTo>
                      <a:pt x="0" y="53"/>
                    </a:moveTo>
                    <a:lnTo>
                      <a:pt x="1" y="54"/>
                    </a:lnTo>
                    <a:lnTo>
                      <a:pt x="5" y="60"/>
                    </a:lnTo>
                    <a:lnTo>
                      <a:pt x="7" y="61"/>
                    </a:lnTo>
                    <a:lnTo>
                      <a:pt x="11" y="66"/>
                    </a:lnTo>
                    <a:lnTo>
                      <a:pt x="14" y="69"/>
                    </a:lnTo>
                    <a:lnTo>
                      <a:pt x="18" y="73"/>
                    </a:lnTo>
                    <a:lnTo>
                      <a:pt x="23" y="77"/>
                    </a:lnTo>
                    <a:lnTo>
                      <a:pt x="26" y="80"/>
                    </a:lnTo>
                    <a:lnTo>
                      <a:pt x="30" y="86"/>
                    </a:lnTo>
                    <a:lnTo>
                      <a:pt x="36" y="90"/>
                    </a:lnTo>
                    <a:lnTo>
                      <a:pt x="40" y="95"/>
                    </a:lnTo>
                    <a:lnTo>
                      <a:pt x="46" y="99"/>
                    </a:lnTo>
                    <a:lnTo>
                      <a:pt x="50" y="103"/>
                    </a:lnTo>
                    <a:lnTo>
                      <a:pt x="56" y="109"/>
                    </a:lnTo>
                    <a:lnTo>
                      <a:pt x="62" y="114"/>
                    </a:lnTo>
                    <a:lnTo>
                      <a:pt x="66" y="118"/>
                    </a:lnTo>
                    <a:lnTo>
                      <a:pt x="71" y="122"/>
                    </a:lnTo>
                    <a:lnTo>
                      <a:pt x="77" y="128"/>
                    </a:lnTo>
                    <a:lnTo>
                      <a:pt x="81" y="131"/>
                    </a:lnTo>
                    <a:lnTo>
                      <a:pt x="85" y="135"/>
                    </a:lnTo>
                    <a:lnTo>
                      <a:pt x="90" y="140"/>
                    </a:lnTo>
                    <a:lnTo>
                      <a:pt x="94" y="144"/>
                    </a:lnTo>
                    <a:lnTo>
                      <a:pt x="100" y="150"/>
                    </a:lnTo>
                    <a:lnTo>
                      <a:pt x="106" y="154"/>
                    </a:lnTo>
                    <a:lnTo>
                      <a:pt x="108" y="159"/>
                    </a:lnTo>
                    <a:lnTo>
                      <a:pt x="111" y="160"/>
                    </a:lnTo>
                    <a:lnTo>
                      <a:pt x="117" y="89"/>
                    </a:lnTo>
                    <a:lnTo>
                      <a:pt x="14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5" name="Freeform 235"/>
              <p:cNvSpPr>
                <a:spLocks/>
              </p:cNvSpPr>
              <p:nvPr/>
            </p:nvSpPr>
            <p:spPr bwMode="auto">
              <a:xfrm>
                <a:off x="984" y="1947"/>
                <a:ext cx="61" cy="57"/>
              </a:xfrm>
              <a:custGeom>
                <a:avLst/>
                <a:gdLst/>
                <a:ahLst/>
                <a:cxnLst>
                  <a:cxn ang="0">
                    <a:pos x="122" y="93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104" y="158"/>
                  </a:cxn>
                  <a:cxn ang="0">
                    <a:pos x="162" y="166"/>
                  </a:cxn>
                  <a:cxn ang="0">
                    <a:pos x="181" y="171"/>
                  </a:cxn>
                  <a:cxn ang="0">
                    <a:pos x="151" y="77"/>
                  </a:cxn>
                  <a:cxn ang="0">
                    <a:pos x="122" y="93"/>
                  </a:cxn>
                  <a:cxn ang="0">
                    <a:pos x="122" y="93"/>
                  </a:cxn>
                </a:cxnLst>
                <a:rect l="0" t="0" r="r" b="b"/>
                <a:pathLst>
                  <a:path w="181" h="171">
                    <a:moveTo>
                      <a:pt x="122" y="93"/>
                    </a:moveTo>
                    <a:lnTo>
                      <a:pt x="0" y="0"/>
                    </a:lnTo>
                    <a:lnTo>
                      <a:pt x="0" y="100"/>
                    </a:lnTo>
                    <a:lnTo>
                      <a:pt x="104" y="158"/>
                    </a:lnTo>
                    <a:lnTo>
                      <a:pt x="162" y="166"/>
                    </a:lnTo>
                    <a:lnTo>
                      <a:pt x="181" y="171"/>
                    </a:lnTo>
                    <a:lnTo>
                      <a:pt x="151" y="77"/>
                    </a:lnTo>
                    <a:lnTo>
                      <a:pt x="122" y="93"/>
                    </a:lnTo>
                    <a:lnTo>
                      <a:pt x="122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6" name="Freeform 236"/>
              <p:cNvSpPr>
                <a:spLocks/>
              </p:cNvSpPr>
              <p:nvPr/>
            </p:nvSpPr>
            <p:spPr bwMode="auto">
              <a:xfrm>
                <a:off x="829" y="1834"/>
                <a:ext cx="9" cy="4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97"/>
                  </a:cxn>
                  <a:cxn ang="0">
                    <a:pos x="1" y="97"/>
                  </a:cxn>
                  <a:cxn ang="0">
                    <a:pos x="4" y="103"/>
                  </a:cxn>
                  <a:cxn ang="0">
                    <a:pos x="5" y="106"/>
                  </a:cxn>
                  <a:cxn ang="0">
                    <a:pos x="7" y="110"/>
                  </a:cxn>
                  <a:cxn ang="0">
                    <a:pos x="10" y="114"/>
                  </a:cxn>
                  <a:cxn ang="0">
                    <a:pos x="13" y="119"/>
                  </a:cxn>
                  <a:cxn ang="0">
                    <a:pos x="16" y="122"/>
                  </a:cxn>
                  <a:cxn ang="0">
                    <a:pos x="19" y="126"/>
                  </a:cxn>
                  <a:cxn ang="0">
                    <a:pos x="20" y="129"/>
                  </a:cxn>
                  <a:cxn ang="0">
                    <a:pos x="23" y="133"/>
                  </a:cxn>
                  <a:cxn ang="0">
                    <a:pos x="26" y="135"/>
                  </a:cxn>
                  <a:cxn ang="0">
                    <a:pos x="27" y="135"/>
                  </a:cxn>
                  <a:cxn ang="0">
                    <a:pos x="26" y="130"/>
                  </a:cxn>
                  <a:cxn ang="0">
                    <a:pos x="26" y="126"/>
                  </a:cxn>
                  <a:cxn ang="0">
                    <a:pos x="24" y="122"/>
                  </a:cxn>
                  <a:cxn ang="0">
                    <a:pos x="24" y="117"/>
                  </a:cxn>
                  <a:cxn ang="0">
                    <a:pos x="24" y="113"/>
                  </a:cxn>
                  <a:cxn ang="0">
                    <a:pos x="24" y="108"/>
                  </a:cxn>
                  <a:cxn ang="0">
                    <a:pos x="24" y="103"/>
                  </a:cxn>
                  <a:cxn ang="0">
                    <a:pos x="24" y="98"/>
                  </a:cxn>
                  <a:cxn ang="0">
                    <a:pos x="23" y="92"/>
                  </a:cxn>
                  <a:cxn ang="0">
                    <a:pos x="23" y="88"/>
                  </a:cxn>
                  <a:cxn ang="0">
                    <a:pos x="23" y="82"/>
                  </a:cxn>
                  <a:cxn ang="0">
                    <a:pos x="21" y="76"/>
                  </a:cxn>
                  <a:cxn ang="0">
                    <a:pos x="21" y="71"/>
                  </a:cxn>
                  <a:cxn ang="0">
                    <a:pos x="21" y="65"/>
                  </a:cxn>
                  <a:cxn ang="0">
                    <a:pos x="20" y="58"/>
                  </a:cxn>
                  <a:cxn ang="0">
                    <a:pos x="20" y="52"/>
                  </a:cxn>
                  <a:cxn ang="0">
                    <a:pos x="19" y="46"/>
                  </a:cxn>
                  <a:cxn ang="0">
                    <a:pos x="19" y="40"/>
                  </a:cxn>
                  <a:cxn ang="0">
                    <a:pos x="19" y="34"/>
                  </a:cxn>
                  <a:cxn ang="0">
                    <a:pos x="19" y="29"/>
                  </a:cxn>
                  <a:cxn ang="0">
                    <a:pos x="17" y="24"/>
                  </a:cxn>
                  <a:cxn ang="0">
                    <a:pos x="17" y="20"/>
                  </a:cxn>
                  <a:cxn ang="0">
                    <a:pos x="17" y="15"/>
                  </a:cxn>
                  <a:cxn ang="0">
                    <a:pos x="17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7" y="0"/>
                  </a:cxn>
                  <a:cxn ang="0">
                    <a:pos x="17" y="0"/>
                  </a:cxn>
                </a:cxnLst>
                <a:rect l="0" t="0" r="r" b="b"/>
                <a:pathLst>
                  <a:path w="27" h="135">
                    <a:moveTo>
                      <a:pt x="17" y="0"/>
                    </a:moveTo>
                    <a:lnTo>
                      <a:pt x="0" y="97"/>
                    </a:lnTo>
                    <a:lnTo>
                      <a:pt x="1" y="97"/>
                    </a:lnTo>
                    <a:lnTo>
                      <a:pt x="4" y="103"/>
                    </a:lnTo>
                    <a:lnTo>
                      <a:pt x="5" y="106"/>
                    </a:lnTo>
                    <a:lnTo>
                      <a:pt x="7" y="110"/>
                    </a:lnTo>
                    <a:lnTo>
                      <a:pt x="10" y="114"/>
                    </a:lnTo>
                    <a:lnTo>
                      <a:pt x="13" y="119"/>
                    </a:lnTo>
                    <a:lnTo>
                      <a:pt x="16" y="122"/>
                    </a:lnTo>
                    <a:lnTo>
                      <a:pt x="19" y="126"/>
                    </a:lnTo>
                    <a:lnTo>
                      <a:pt x="20" y="129"/>
                    </a:lnTo>
                    <a:lnTo>
                      <a:pt x="23" y="133"/>
                    </a:lnTo>
                    <a:lnTo>
                      <a:pt x="26" y="135"/>
                    </a:lnTo>
                    <a:lnTo>
                      <a:pt x="27" y="135"/>
                    </a:lnTo>
                    <a:lnTo>
                      <a:pt x="26" y="130"/>
                    </a:lnTo>
                    <a:lnTo>
                      <a:pt x="26" y="126"/>
                    </a:lnTo>
                    <a:lnTo>
                      <a:pt x="24" y="122"/>
                    </a:lnTo>
                    <a:lnTo>
                      <a:pt x="24" y="117"/>
                    </a:lnTo>
                    <a:lnTo>
                      <a:pt x="24" y="113"/>
                    </a:lnTo>
                    <a:lnTo>
                      <a:pt x="24" y="108"/>
                    </a:lnTo>
                    <a:lnTo>
                      <a:pt x="24" y="103"/>
                    </a:lnTo>
                    <a:lnTo>
                      <a:pt x="24" y="98"/>
                    </a:lnTo>
                    <a:lnTo>
                      <a:pt x="23" y="92"/>
                    </a:lnTo>
                    <a:lnTo>
                      <a:pt x="23" y="88"/>
                    </a:lnTo>
                    <a:lnTo>
                      <a:pt x="23" y="82"/>
                    </a:lnTo>
                    <a:lnTo>
                      <a:pt x="21" y="76"/>
                    </a:lnTo>
                    <a:lnTo>
                      <a:pt x="21" y="71"/>
                    </a:lnTo>
                    <a:lnTo>
                      <a:pt x="21" y="65"/>
                    </a:lnTo>
                    <a:lnTo>
                      <a:pt x="20" y="58"/>
                    </a:lnTo>
                    <a:lnTo>
                      <a:pt x="20" y="52"/>
                    </a:lnTo>
                    <a:lnTo>
                      <a:pt x="19" y="46"/>
                    </a:lnTo>
                    <a:lnTo>
                      <a:pt x="19" y="40"/>
                    </a:lnTo>
                    <a:lnTo>
                      <a:pt x="19" y="34"/>
                    </a:lnTo>
                    <a:lnTo>
                      <a:pt x="19" y="29"/>
                    </a:lnTo>
                    <a:lnTo>
                      <a:pt x="17" y="24"/>
                    </a:lnTo>
                    <a:lnTo>
                      <a:pt x="17" y="20"/>
                    </a:lnTo>
                    <a:lnTo>
                      <a:pt x="17" y="15"/>
                    </a:lnTo>
                    <a:lnTo>
                      <a:pt x="17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7" name="Freeform 237"/>
              <p:cNvSpPr>
                <a:spLocks/>
              </p:cNvSpPr>
              <p:nvPr/>
            </p:nvSpPr>
            <p:spPr bwMode="auto">
              <a:xfrm>
                <a:off x="951" y="1713"/>
                <a:ext cx="101" cy="90"/>
              </a:xfrm>
              <a:custGeom>
                <a:avLst/>
                <a:gdLst/>
                <a:ahLst/>
                <a:cxnLst>
                  <a:cxn ang="0">
                    <a:pos x="278" y="47"/>
                  </a:cxn>
                  <a:cxn ang="0">
                    <a:pos x="276" y="63"/>
                  </a:cxn>
                  <a:cxn ang="0">
                    <a:pos x="273" y="82"/>
                  </a:cxn>
                  <a:cxn ang="0">
                    <a:pos x="268" y="101"/>
                  </a:cxn>
                  <a:cxn ang="0">
                    <a:pos x="257" y="124"/>
                  </a:cxn>
                  <a:cxn ang="0">
                    <a:pos x="244" y="146"/>
                  </a:cxn>
                  <a:cxn ang="0">
                    <a:pos x="234" y="163"/>
                  </a:cxn>
                  <a:cxn ang="0">
                    <a:pos x="231" y="167"/>
                  </a:cxn>
                  <a:cxn ang="0">
                    <a:pos x="227" y="180"/>
                  </a:cxn>
                  <a:cxn ang="0">
                    <a:pos x="218" y="204"/>
                  </a:cxn>
                  <a:cxn ang="0">
                    <a:pos x="207" y="228"/>
                  </a:cxn>
                  <a:cxn ang="0">
                    <a:pos x="195" y="244"/>
                  </a:cxn>
                  <a:cxn ang="0">
                    <a:pos x="173" y="249"/>
                  </a:cxn>
                  <a:cxn ang="0">
                    <a:pos x="150" y="244"/>
                  </a:cxn>
                  <a:cxn ang="0">
                    <a:pos x="130" y="237"/>
                  </a:cxn>
                  <a:cxn ang="0">
                    <a:pos x="121" y="233"/>
                  </a:cxn>
                  <a:cxn ang="0">
                    <a:pos x="105" y="221"/>
                  </a:cxn>
                  <a:cxn ang="0">
                    <a:pos x="88" y="211"/>
                  </a:cxn>
                  <a:cxn ang="0">
                    <a:pos x="72" y="198"/>
                  </a:cxn>
                  <a:cxn ang="0">
                    <a:pos x="54" y="185"/>
                  </a:cxn>
                  <a:cxn ang="0">
                    <a:pos x="40" y="173"/>
                  </a:cxn>
                  <a:cxn ang="0">
                    <a:pos x="27" y="157"/>
                  </a:cxn>
                  <a:cxn ang="0">
                    <a:pos x="19" y="135"/>
                  </a:cxn>
                  <a:cxn ang="0">
                    <a:pos x="15" y="114"/>
                  </a:cxn>
                  <a:cxn ang="0">
                    <a:pos x="14" y="98"/>
                  </a:cxn>
                  <a:cxn ang="0">
                    <a:pos x="12" y="96"/>
                  </a:cxn>
                  <a:cxn ang="0">
                    <a:pos x="11" y="109"/>
                  </a:cxn>
                  <a:cxn ang="0">
                    <a:pos x="8" y="127"/>
                  </a:cxn>
                  <a:cxn ang="0">
                    <a:pos x="3" y="141"/>
                  </a:cxn>
                  <a:cxn ang="0">
                    <a:pos x="2" y="160"/>
                  </a:cxn>
                  <a:cxn ang="0">
                    <a:pos x="3" y="175"/>
                  </a:cxn>
                  <a:cxn ang="0">
                    <a:pos x="8" y="191"/>
                  </a:cxn>
                  <a:cxn ang="0">
                    <a:pos x="14" y="215"/>
                  </a:cxn>
                  <a:cxn ang="0">
                    <a:pos x="18" y="227"/>
                  </a:cxn>
                  <a:cxn ang="0">
                    <a:pos x="30" y="237"/>
                  </a:cxn>
                  <a:cxn ang="0">
                    <a:pos x="50" y="250"/>
                  </a:cxn>
                  <a:cxn ang="0">
                    <a:pos x="76" y="262"/>
                  </a:cxn>
                  <a:cxn ang="0">
                    <a:pos x="92" y="266"/>
                  </a:cxn>
                  <a:cxn ang="0">
                    <a:pos x="106" y="269"/>
                  </a:cxn>
                  <a:cxn ang="0">
                    <a:pos x="121" y="271"/>
                  </a:cxn>
                  <a:cxn ang="0">
                    <a:pos x="136" y="271"/>
                  </a:cxn>
                  <a:cxn ang="0">
                    <a:pos x="160" y="271"/>
                  </a:cxn>
                  <a:cxn ang="0">
                    <a:pos x="175" y="269"/>
                  </a:cxn>
                  <a:cxn ang="0">
                    <a:pos x="181" y="269"/>
                  </a:cxn>
                  <a:cxn ang="0">
                    <a:pos x="202" y="262"/>
                  </a:cxn>
                  <a:cxn ang="0">
                    <a:pos x="221" y="241"/>
                  </a:cxn>
                  <a:cxn ang="0">
                    <a:pos x="233" y="221"/>
                  </a:cxn>
                  <a:cxn ang="0">
                    <a:pos x="240" y="207"/>
                  </a:cxn>
                  <a:cxn ang="0">
                    <a:pos x="247" y="191"/>
                  </a:cxn>
                  <a:cxn ang="0">
                    <a:pos x="256" y="172"/>
                  </a:cxn>
                  <a:cxn ang="0">
                    <a:pos x="262" y="160"/>
                  </a:cxn>
                  <a:cxn ang="0">
                    <a:pos x="272" y="144"/>
                  </a:cxn>
                  <a:cxn ang="0">
                    <a:pos x="284" y="122"/>
                  </a:cxn>
                  <a:cxn ang="0">
                    <a:pos x="294" y="96"/>
                  </a:cxn>
                  <a:cxn ang="0">
                    <a:pos x="298" y="72"/>
                  </a:cxn>
                  <a:cxn ang="0">
                    <a:pos x="300" y="53"/>
                  </a:cxn>
                  <a:cxn ang="0">
                    <a:pos x="298" y="37"/>
                  </a:cxn>
                  <a:cxn ang="0">
                    <a:pos x="279" y="40"/>
                  </a:cxn>
                </a:cxnLst>
                <a:rect l="0" t="0" r="r" b="b"/>
                <a:pathLst>
                  <a:path w="305" h="271">
                    <a:moveTo>
                      <a:pt x="279" y="40"/>
                    </a:moveTo>
                    <a:lnTo>
                      <a:pt x="279" y="40"/>
                    </a:lnTo>
                    <a:lnTo>
                      <a:pt x="279" y="44"/>
                    </a:lnTo>
                    <a:lnTo>
                      <a:pt x="278" y="47"/>
                    </a:lnTo>
                    <a:lnTo>
                      <a:pt x="278" y="51"/>
                    </a:lnTo>
                    <a:lnTo>
                      <a:pt x="278" y="54"/>
                    </a:lnTo>
                    <a:lnTo>
                      <a:pt x="278" y="58"/>
                    </a:lnTo>
                    <a:lnTo>
                      <a:pt x="276" y="63"/>
                    </a:lnTo>
                    <a:lnTo>
                      <a:pt x="275" y="67"/>
                    </a:lnTo>
                    <a:lnTo>
                      <a:pt x="275" y="72"/>
                    </a:lnTo>
                    <a:lnTo>
                      <a:pt x="273" y="77"/>
                    </a:lnTo>
                    <a:lnTo>
                      <a:pt x="273" y="82"/>
                    </a:lnTo>
                    <a:lnTo>
                      <a:pt x="272" y="88"/>
                    </a:lnTo>
                    <a:lnTo>
                      <a:pt x="271" y="92"/>
                    </a:lnTo>
                    <a:lnTo>
                      <a:pt x="269" y="96"/>
                    </a:lnTo>
                    <a:lnTo>
                      <a:pt x="268" y="101"/>
                    </a:lnTo>
                    <a:lnTo>
                      <a:pt x="266" y="106"/>
                    </a:lnTo>
                    <a:lnTo>
                      <a:pt x="263" y="112"/>
                    </a:lnTo>
                    <a:lnTo>
                      <a:pt x="260" y="118"/>
                    </a:lnTo>
                    <a:lnTo>
                      <a:pt x="257" y="124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7" y="141"/>
                    </a:lnTo>
                    <a:lnTo>
                      <a:pt x="244" y="146"/>
                    </a:lnTo>
                    <a:lnTo>
                      <a:pt x="241" y="151"/>
                    </a:lnTo>
                    <a:lnTo>
                      <a:pt x="239" y="154"/>
                    </a:lnTo>
                    <a:lnTo>
                      <a:pt x="237" y="159"/>
                    </a:lnTo>
                    <a:lnTo>
                      <a:pt x="234" y="163"/>
                    </a:lnTo>
                    <a:lnTo>
                      <a:pt x="233" y="166"/>
                    </a:lnTo>
                    <a:lnTo>
                      <a:pt x="233" y="166"/>
                    </a:lnTo>
                    <a:lnTo>
                      <a:pt x="233" y="167"/>
                    </a:lnTo>
                    <a:lnTo>
                      <a:pt x="231" y="167"/>
                    </a:lnTo>
                    <a:lnTo>
                      <a:pt x="231" y="170"/>
                    </a:lnTo>
                    <a:lnTo>
                      <a:pt x="230" y="172"/>
                    </a:lnTo>
                    <a:lnTo>
                      <a:pt x="230" y="178"/>
                    </a:lnTo>
                    <a:lnTo>
                      <a:pt x="227" y="180"/>
                    </a:lnTo>
                    <a:lnTo>
                      <a:pt x="226" y="186"/>
                    </a:lnTo>
                    <a:lnTo>
                      <a:pt x="224" y="192"/>
                    </a:lnTo>
                    <a:lnTo>
                      <a:pt x="221" y="198"/>
                    </a:lnTo>
                    <a:lnTo>
                      <a:pt x="218" y="204"/>
                    </a:lnTo>
                    <a:lnTo>
                      <a:pt x="215" y="211"/>
                    </a:lnTo>
                    <a:lnTo>
                      <a:pt x="212" y="217"/>
                    </a:lnTo>
                    <a:lnTo>
                      <a:pt x="211" y="223"/>
                    </a:lnTo>
                    <a:lnTo>
                      <a:pt x="207" y="228"/>
                    </a:lnTo>
                    <a:lnTo>
                      <a:pt x="205" y="234"/>
                    </a:lnTo>
                    <a:lnTo>
                      <a:pt x="201" y="239"/>
                    </a:lnTo>
                    <a:lnTo>
                      <a:pt x="199" y="243"/>
                    </a:lnTo>
                    <a:lnTo>
                      <a:pt x="195" y="244"/>
                    </a:lnTo>
                    <a:lnTo>
                      <a:pt x="191" y="247"/>
                    </a:lnTo>
                    <a:lnTo>
                      <a:pt x="186" y="247"/>
                    </a:lnTo>
                    <a:lnTo>
                      <a:pt x="181" y="249"/>
                    </a:lnTo>
                    <a:lnTo>
                      <a:pt x="173" y="249"/>
                    </a:lnTo>
                    <a:lnTo>
                      <a:pt x="167" y="247"/>
                    </a:lnTo>
                    <a:lnTo>
                      <a:pt x="162" y="247"/>
                    </a:lnTo>
                    <a:lnTo>
                      <a:pt x="156" y="246"/>
                    </a:lnTo>
                    <a:lnTo>
                      <a:pt x="150" y="244"/>
                    </a:lnTo>
                    <a:lnTo>
                      <a:pt x="143" y="241"/>
                    </a:lnTo>
                    <a:lnTo>
                      <a:pt x="138" y="240"/>
                    </a:lnTo>
                    <a:lnTo>
                      <a:pt x="134" y="239"/>
                    </a:lnTo>
                    <a:lnTo>
                      <a:pt x="130" y="237"/>
                    </a:lnTo>
                    <a:lnTo>
                      <a:pt x="127" y="236"/>
                    </a:lnTo>
                    <a:lnTo>
                      <a:pt x="125" y="236"/>
                    </a:lnTo>
                    <a:lnTo>
                      <a:pt x="124" y="234"/>
                    </a:lnTo>
                    <a:lnTo>
                      <a:pt x="121" y="233"/>
                    </a:lnTo>
                    <a:lnTo>
                      <a:pt x="117" y="230"/>
                    </a:lnTo>
                    <a:lnTo>
                      <a:pt x="112" y="227"/>
                    </a:lnTo>
                    <a:lnTo>
                      <a:pt x="108" y="224"/>
                    </a:lnTo>
                    <a:lnTo>
                      <a:pt x="105" y="221"/>
                    </a:lnTo>
                    <a:lnTo>
                      <a:pt x="101" y="220"/>
                    </a:lnTo>
                    <a:lnTo>
                      <a:pt x="96" y="217"/>
                    </a:lnTo>
                    <a:lnTo>
                      <a:pt x="92" y="214"/>
                    </a:lnTo>
                    <a:lnTo>
                      <a:pt x="88" y="211"/>
                    </a:lnTo>
                    <a:lnTo>
                      <a:pt x="85" y="208"/>
                    </a:lnTo>
                    <a:lnTo>
                      <a:pt x="80" y="205"/>
                    </a:lnTo>
                    <a:lnTo>
                      <a:pt x="76" y="202"/>
                    </a:lnTo>
                    <a:lnTo>
                      <a:pt x="72" y="198"/>
                    </a:lnTo>
                    <a:lnTo>
                      <a:pt x="67" y="195"/>
                    </a:lnTo>
                    <a:lnTo>
                      <a:pt x="63" y="192"/>
                    </a:lnTo>
                    <a:lnTo>
                      <a:pt x="59" y="189"/>
                    </a:lnTo>
                    <a:lnTo>
                      <a:pt x="54" y="185"/>
                    </a:lnTo>
                    <a:lnTo>
                      <a:pt x="50" y="182"/>
                    </a:lnTo>
                    <a:lnTo>
                      <a:pt x="47" y="179"/>
                    </a:lnTo>
                    <a:lnTo>
                      <a:pt x="44" y="176"/>
                    </a:lnTo>
                    <a:lnTo>
                      <a:pt x="40" y="173"/>
                    </a:lnTo>
                    <a:lnTo>
                      <a:pt x="37" y="170"/>
                    </a:lnTo>
                    <a:lnTo>
                      <a:pt x="34" y="167"/>
                    </a:lnTo>
                    <a:lnTo>
                      <a:pt x="30" y="162"/>
                    </a:lnTo>
                    <a:lnTo>
                      <a:pt x="27" y="157"/>
                    </a:lnTo>
                    <a:lnTo>
                      <a:pt x="24" y="151"/>
                    </a:lnTo>
                    <a:lnTo>
                      <a:pt x="22" y="147"/>
                    </a:lnTo>
                    <a:lnTo>
                      <a:pt x="19" y="140"/>
                    </a:lnTo>
                    <a:lnTo>
                      <a:pt x="19" y="135"/>
                    </a:lnTo>
                    <a:lnTo>
                      <a:pt x="16" y="130"/>
                    </a:lnTo>
                    <a:lnTo>
                      <a:pt x="16" y="124"/>
                    </a:lnTo>
                    <a:lnTo>
                      <a:pt x="15" y="118"/>
                    </a:lnTo>
                    <a:lnTo>
                      <a:pt x="15" y="114"/>
                    </a:lnTo>
                    <a:lnTo>
                      <a:pt x="15" y="108"/>
                    </a:lnTo>
                    <a:lnTo>
                      <a:pt x="14" y="105"/>
                    </a:lnTo>
                    <a:lnTo>
                      <a:pt x="14" y="101"/>
                    </a:lnTo>
                    <a:lnTo>
                      <a:pt x="14" y="98"/>
                    </a:lnTo>
                    <a:lnTo>
                      <a:pt x="14" y="92"/>
                    </a:lnTo>
                    <a:lnTo>
                      <a:pt x="14" y="90"/>
                    </a:lnTo>
                    <a:lnTo>
                      <a:pt x="14" y="92"/>
                    </a:lnTo>
                    <a:lnTo>
                      <a:pt x="12" y="96"/>
                    </a:lnTo>
                    <a:lnTo>
                      <a:pt x="12" y="98"/>
                    </a:lnTo>
                    <a:lnTo>
                      <a:pt x="12" y="102"/>
                    </a:lnTo>
                    <a:lnTo>
                      <a:pt x="11" y="106"/>
                    </a:lnTo>
                    <a:lnTo>
                      <a:pt x="11" y="109"/>
                    </a:lnTo>
                    <a:lnTo>
                      <a:pt x="9" y="114"/>
                    </a:lnTo>
                    <a:lnTo>
                      <a:pt x="9" y="118"/>
                    </a:lnTo>
                    <a:lnTo>
                      <a:pt x="8" y="121"/>
                    </a:lnTo>
                    <a:lnTo>
                      <a:pt x="8" y="127"/>
                    </a:lnTo>
                    <a:lnTo>
                      <a:pt x="6" y="130"/>
                    </a:lnTo>
                    <a:lnTo>
                      <a:pt x="6" y="134"/>
                    </a:lnTo>
                    <a:lnTo>
                      <a:pt x="5" y="137"/>
                    </a:lnTo>
                    <a:lnTo>
                      <a:pt x="3" y="141"/>
                    </a:lnTo>
                    <a:lnTo>
                      <a:pt x="2" y="144"/>
                    </a:lnTo>
                    <a:lnTo>
                      <a:pt x="2" y="149"/>
                    </a:lnTo>
                    <a:lnTo>
                      <a:pt x="0" y="154"/>
                    </a:lnTo>
                    <a:lnTo>
                      <a:pt x="2" y="160"/>
                    </a:lnTo>
                    <a:lnTo>
                      <a:pt x="2" y="165"/>
                    </a:lnTo>
                    <a:lnTo>
                      <a:pt x="2" y="167"/>
                    </a:lnTo>
                    <a:lnTo>
                      <a:pt x="3" y="172"/>
                    </a:lnTo>
                    <a:lnTo>
                      <a:pt x="3" y="175"/>
                    </a:lnTo>
                    <a:lnTo>
                      <a:pt x="5" y="178"/>
                    </a:lnTo>
                    <a:lnTo>
                      <a:pt x="6" y="182"/>
                    </a:lnTo>
                    <a:lnTo>
                      <a:pt x="6" y="186"/>
                    </a:lnTo>
                    <a:lnTo>
                      <a:pt x="8" y="191"/>
                    </a:lnTo>
                    <a:lnTo>
                      <a:pt x="9" y="196"/>
                    </a:lnTo>
                    <a:lnTo>
                      <a:pt x="11" y="204"/>
                    </a:lnTo>
                    <a:lnTo>
                      <a:pt x="12" y="210"/>
                    </a:lnTo>
                    <a:lnTo>
                      <a:pt x="14" y="215"/>
                    </a:lnTo>
                    <a:lnTo>
                      <a:pt x="15" y="220"/>
                    </a:lnTo>
                    <a:lnTo>
                      <a:pt x="16" y="224"/>
                    </a:lnTo>
                    <a:lnTo>
                      <a:pt x="16" y="226"/>
                    </a:lnTo>
                    <a:lnTo>
                      <a:pt x="18" y="227"/>
                    </a:lnTo>
                    <a:lnTo>
                      <a:pt x="19" y="228"/>
                    </a:lnTo>
                    <a:lnTo>
                      <a:pt x="24" y="231"/>
                    </a:lnTo>
                    <a:lnTo>
                      <a:pt x="25" y="234"/>
                    </a:lnTo>
                    <a:lnTo>
                      <a:pt x="30" y="237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4" y="247"/>
                    </a:lnTo>
                    <a:lnTo>
                      <a:pt x="50" y="250"/>
                    </a:lnTo>
                    <a:lnTo>
                      <a:pt x="57" y="253"/>
                    </a:lnTo>
                    <a:lnTo>
                      <a:pt x="63" y="257"/>
                    </a:lnTo>
                    <a:lnTo>
                      <a:pt x="69" y="259"/>
                    </a:lnTo>
                    <a:lnTo>
                      <a:pt x="76" y="262"/>
                    </a:lnTo>
                    <a:lnTo>
                      <a:pt x="80" y="263"/>
                    </a:lnTo>
                    <a:lnTo>
                      <a:pt x="85" y="265"/>
                    </a:lnTo>
                    <a:lnTo>
                      <a:pt x="88" y="266"/>
                    </a:lnTo>
                    <a:lnTo>
                      <a:pt x="92" y="266"/>
                    </a:lnTo>
                    <a:lnTo>
                      <a:pt x="95" y="266"/>
                    </a:lnTo>
                    <a:lnTo>
                      <a:pt x="99" y="268"/>
                    </a:lnTo>
                    <a:lnTo>
                      <a:pt x="102" y="268"/>
                    </a:lnTo>
                    <a:lnTo>
                      <a:pt x="106" y="269"/>
                    </a:lnTo>
                    <a:lnTo>
                      <a:pt x="109" y="269"/>
                    </a:lnTo>
                    <a:lnTo>
                      <a:pt x="114" y="269"/>
                    </a:lnTo>
                    <a:lnTo>
                      <a:pt x="118" y="269"/>
                    </a:lnTo>
                    <a:lnTo>
                      <a:pt x="121" y="271"/>
                    </a:lnTo>
                    <a:lnTo>
                      <a:pt x="124" y="271"/>
                    </a:lnTo>
                    <a:lnTo>
                      <a:pt x="128" y="271"/>
                    </a:lnTo>
                    <a:lnTo>
                      <a:pt x="131" y="271"/>
                    </a:lnTo>
                    <a:lnTo>
                      <a:pt x="136" y="271"/>
                    </a:lnTo>
                    <a:lnTo>
                      <a:pt x="143" y="271"/>
                    </a:lnTo>
                    <a:lnTo>
                      <a:pt x="150" y="271"/>
                    </a:lnTo>
                    <a:lnTo>
                      <a:pt x="154" y="271"/>
                    </a:lnTo>
                    <a:lnTo>
                      <a:pt x="160" y="271"/>
                    </a:lnTo>
                    <a:lnTo>
                      <a:pt x="165" y="271"/>
                    </a:lnTo>
                    <a:lnTo>
                      <a:pt x="169" y="271"/>
                    </a:lnTo>
                    <a:lnTo>
                      <a:pt x="173" y="269"/>
                    </a:lnTo>
                    <a:lnTo>
                      <a:pt x="175" y="269"/>
                    </a:lnTo>
                    <a:lnTo>
                      <a:pt x="176" y="269"/>
                    </a:lnTo>
                    <a:lnTo>
                      <a:pt x="178" y="269"/>
                    </a:lnTo>
                    <a:lnTo>
                      <a:pt x="179" y="269"/>
                    </a:lnTo>
                    <a:lnTo>
                      <a:pt x="181" y="269"/>
                    </a:lnTo>
                    <a:lnTo>
                      <a:pt x="185" y="268"/>
                    </a:lnTo>
                    <a:lnTo>
                      <a:pt x="191" y="268"/>
                    </a:lnTo>
                    <a:lnTo>
                      <a:pt x="196" y="265"/>
                    </a:lnTo>
                    <a:lnTo>
                      <a:pt x="202" y="262"/>
                    </a:lnTo>
                    <a:lnTo>
                      <a:pt x="208" y="257"/>
                    </a:lnTo>
                    <a:lnTo>
                      <a:pt x="215" y="252"/>
                    </a:lnTo>
                    <a:lnTo>
                      <a:pt x="217" y="247"/>
                    </a:lnTo>
                    <a:lnTo>
                      <a:pt x="221" y="241"/>
                    </a:lnTo>
                    <a:lnTo>
                      <a:pt x="224" y="236"/>
                    </a:lnTo>
                    <a:lnTo>
                      <a:pt x="228" y="230"/>
                    </a:lnTo>
                    <a:lnTo>
                      <a:pt x="230" y="226"/>
                    </a:lnTo>
                    <a:lnTo>
                      <a:pt x="233" y="221"/>
                    </a:lnTo>
                    <a:lnTo>
                      <a:pt x="234" y="218"/>
                    </a:lnTo>
                    <a:lnTo>
                      <a:pt x="236" y="214"/>
                    </a:lnTo>
                    <a:lnTo>
                      <a:pt x="239" y="210"/>
                    </a:lnTo>
                    <a:lnTo>
                      <a:pt x="240" y="207"/>
                    </a:lnTo>
                    <a:lnTo>
                      <a:pt x="243" y="202"/>
                    </a:lnTo>
                    <a:lnTo>
                      <a:pt x="244" y="199"/>
                    </a:lnTo>
                    <a:lnTo>
                      <a:pt x="246" y="195"/>
                    </a:lnTo>
                    <a:lnTo>
                      <a:pt x="247" y="191"/>
                    </a:lnTo>
                    <a:lnTo>
                      <a:pt x="249" y="188"/>
                    </a:lnTo>
                    <a:lnTo>
                      <a:pt x="250" y="185"/>
                    </a:lnTo>
                    <a:lnTo>
                      <a:pt x="253" y="178"/>
                    </a:lnTo>
                    <a:lnTo>
                      <a:pt x="256" y="172"/>
                    </a:lnTo>
                    <a:lnTo>
                      <a:pt x="257" y="166"/>
                    </a:lnTo>
                    <a:lnTo>
                      <a:pt x="260" y="163"/>
                    </a:lnTo>
                    <a:lnTo>
                      <a:pt x="260" y="160"/>
                    </a:lnTo>
                    <a:lnTo>
                      <a:pt x="262" y="160"/>
                    </a:lnTo>
                    <a:lnTo>
                      <a:pt x="263" y="157"/>
                    </a:lnTo>
                    <a:lnTo>
                      <a:pt x="266" y="153"/>
                    </a:lnTo>
                    <a:lnTo>
                      <a:pt x="268" y="149"/>
                    </a:lnTo>
                    <a:lnTo>
                      <a:pt x="272" y="144"/>
                    </a:lnTo>
                    <a:lnTo>
                      <a:pt x="273" y="140"/>
                    </a:lnTo>
                    <a:lnTo>
                      <a:pt x="278" y="134"/>
                    </a:lnTo>
                    <a:lnTo>
                      <a:pt x="279" y="128"/>
                    </a:lnTo>
                    <a:lnTo>
                      <a:pt x="284" y="122"/>
                    </a:lnTo>
                    <a:lnTo>
                      <a:pt x="286" y="115"/>
                    </a:lnTo>
                    <a:lnTo>
                      <a:pt x="289" y="109"/>
                    </a:lnTo>
                    <a:lnTo>
                      <a:pt x="292" y="102"/>
                    </a:lnTo>
                    <a:lnTo>
                      <a:pt x="294" y="96"/>
                    </a:lnTo>
                    <a:lnTo>
                      <a:pt x="295" y="90"/>
                    </a:lnTo>
                    <a:lnTo>
                      <a:pt x="298" y="85"/>
                    </a:lnTo>
                    <a:lnTo>
                      <a:pt x="298" y="77"/>
                    </a:lnTo>
                    <a:lnTo>
                      <a:pt x="298" y="72"/>
                    </a:lnTo>
                    <a:lnTo>
                      <a:pt x="298" y="66"/>
                    </a:lnTo>
                    <a:lnTo>
                      <a:pt x="300" y="61"/>
                    </a:lnTo>
                    <a:lnTo>
                      <a:pt x="300" y="57"/>
                    </a:lnTo>
                    <a:lnTo>
                      <a:pt x="300" y="53"/>
                    </a:lnTo>
                    <a:lnTo>
                      <a:pt x="300" y="48"/>
                    </a:lnTo>
                    <a:lnTo>
                      <a:pt x="300" y="45"/>
                    </a:lnTo>
                    <a:lnTo>
                      <a:pt x="298" y="40"/>
                    </a:lnTo>
                    <a:lnTo>
                      <a:pt x="298" y="37"/>
                    </a:lnTo>
                    <a:lnTo>
                      <a:pt x="298" y="34"/>
                    </a:lnTo>
                    <a:lnTo>
                      <a:pt x="305" y="0"/>
                    </a:lnTo>
                    <a:lnTo>
                      <a:pt x="279" y="40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8" name="Freeform 238"/>
              <p:cNvSpPr>
                <a:spLocks/>
              </p:cNvSpPr>
              <p:nvPr/>
            </p:nvSpPr>
            <p:spPr bwMode="auto">
              <a:xfrm>
                <a:off x="1042" y="1643"/>
                <a:ext cx="26" cy="69"/>
              </a:xfrm>
              <a:custGeom>
                <a:avLst/>
                <a:gdLst/>
                <a:ahLst/>
                <a:cxnLst>
                  <a:cxn ang="0">
                    <a:pos x="30" y="145"/>
                  </a:cxn>
                  <a:cxn ang="0">
                    <a:pos x="35" y="139"/>
                  </a:cxn>
                  <a:cxn ang="0">
                    <a:pos x="39" y="135"/>
                  </a:cxn>
                  <a:cxn ang="0">
                    <a:pos x="43" y="128"/>
                  </a:cxn>
                  <a:cxn ang="0">
                    <a:pos x="48" y="117"/>
                  </a:cxn>
                  <a:cxn ang="0">
                    <a:pos x="51" y="109"/>
                  </a:cxn>
                  <a:cxn ang="0">
                    <a:pos x="52" y="97"/>
                  </a:cxn>
                  <a:cxn ang="0">
                    <a:pos x="51" y="84"/>
                  </a:cxn>
                  <a:cxn ang="0">
                    <a:pos x="45" y="71"/>
                  </a:cxn>
                  <a:cxn ang="0">
                    <a:pos x="39" y="61"/>
                  </a:cxn>
                  <a:cxn ang="0">
                    <a:pos x="32" y="51"/>
                  </a:cxn>
                  <a:cxn ang="0">
                    <a:pos x="25" y="45"/>
                  </a:cxn>
                  <a:cxn ang="0">
                    <a:pos x="17" y="39"/>
                  </a:cxn>
                  <a:cxn ang="0">
                    <a:pos x="11" y="35"/>
                  </a:cxn>
                  <a:cxn ang="0">
                    <a:pos x="6" y="32"/>
                  </a:cxn>
                  <a:cxn ang="0">
                    <a:pos x="4" y="30"/>
                  </a:cxn>
                  <a:cxn ang="0">
                    <a:pos x="1" y="23"/>
                  </a:cxn>
                  <a:cxn ang="0">
                    <a:pos x="0" y="14"/>
                  </a:cxn>
                  <a:cxn ang="0">
                    <a:pos x="7" y="6"/>
                  </a:cxn>
                  <a:cxn ang="0">
                    <a:pos x="19" y="0"/>
                  </a:cxn>
                  <a:cxn ang="0">
                    <a:pos x="26" y="0"/>
                  </a:cxn>
                  <a:cxn ang="0">
                    <a:pos x="33" y="1"/>
                  </a:cxn>
                  <a:cxn ang="0">
                    <a:pos x="41" y="6"/>
                  </a:cxn>
                  <a:cxn ang="0">
                    <a:pos x="48" y="11"/>
                  </a:cxn>
                  <a:cxn ang="0">
                    <a:pos x="55" y="19"/>
                  </a:cxn>
                  <a:cxn ang="0">
                    <a:pos x="64" y="30"/>
                  </a:cxn>
                  <a:cxn ang="0">
                    <a:pos x="68" y="42"/>
                  </a:cxn>
                  <a:cxn ang="0">
                    <a:pos x="72" y="55"/>
                  </a:cxn>
                  <a:cxn ang="0">
                    <a:pos x="74" y="62"/>
                  </a:cxn>
                  <a:cxn ang="0">
                    <a:pos x="77" y="69"/>
                  </a:cxn>
                  <a:cxn ang="0">
                    <a:pos x="77" y="77"/>
                  </a:cxn>
                  <a:cxn ang="0">
                    <a:pos x="78" y="85"/>
                  </a:cxn>
                  <a:cxn ang="0">
                    <a:pos x="78" y="99"/>
                  </a:cxn>
                  <a:cxn ang="0">
                    <a:pos x="77" y="113"/>
                  </a:cxn>
                  <a:cxn ang="0">
                    <a:pos x="74" y="125"/>
                  </a:cxn>
                  <a:cxn ang="0">
                    <a:pos x="71" y="133"/>
                  </a:cxn>
                  <a:cxn ang="0">
                    <a:pos x="65" y="141"/>
                  </a:cxn>
                  <a:cxn ang="0">
                    <a:pos x="61" y="145"/>
                  </a:cxn>
                  <a:cxn ang="0">
                    <a:pos x="55" y="151"/>
                  </a:cxn>
                  <a:cxn ang="0">
                    <a:pos x="52" y="155"/>
                  </a:cxn>
                  <a:cxn ang="0">
                    <a:pos x="51" y="161"/>
                  </a:cxn>
                  <a:cxn ang="0">
                    <a:pos x="48" y="173"/>
                  </a:cxn>
                  <a:cxn ang="0">
                    <a:pos x="48" y="180"/>
                  </a:cxn>
                  <a:cxn ang="0">
                    <a:pos x="48" y="187"/>
                  </a:cxn>
                  <a:cxn ang="0">
                    <a:pos x="46" y="199"/>
                  </a:cxn>
                  <a:cxn ang="0">
                    <a:pos x="46" y="203"/>
                  </a:cxn>
                  <a:cxn ang="0">
                    <a:pos x="22" y="209"/>
                  </a:cxn>
                </a:cxnLst>
                <a:rect l="0" t="0" r="r" b="b"/>
                <a:pathLst>
                  <a:path w="78" h="209">
                    <a:moveTo>
                      <a:pt x="22" y="209"/>
                    </a:moveTo>
                    <a:lnTo>
                      <a:pt x="30" y="145"/>
                    </a:lnTo>
                    <a:lnTo>
                      <a:pt x="32" y="144"/>
                    </a:lnTo>
                    <a:lnTo>
                      <a:pt x="35" y="139"/>
                    </a:lnTo>
                    <a:lnTo>
                      <a:pt x="36" y="136"/>
                    </a:lnTo>
                    <a:lnTo>
                      <a:pt x="39" y="135"/>
                    </a:lnTo>
                    <a:lnTo>
                      <a:pt x="42" y="130"/>
                    </a:lnTo>
                    <a:lnTo>
                      <a:pt x="43" y="128"/>
                    </a:lnTo>
                    <a:lnTo>
                      <a:pt x="46" y="123"/>
                    </a:lnTo>
                    <a:lnTo>
                      <a:pt x="48" y="117"/>
                    </a:lnTo>
                    <a:lnTo>
                      <a:pt x="49" y="113"/>
                    </a:lnTo>
                    <a:lnTo>
                      <a:pt x="51" y="109"/>
                    </a:lnTo>
                    <a:lnTo>
                      <a:pt x="51" y="103"/>
                    </a:lnTo>
                    <a:lnTo>
                      <a:pt x="52" y="97"/>
                    </a:lnTo>
                    <a:lnTo>
                      <a:pt x="51" y="90"/>
                    </a:lnTo>
                    <a:lnTo>
                      <a:pt x="51" y="84"/>
                    </a:lnTo>
                    <a:lnTo>
                      <a:pt x="48" y="77"/>
                    </a:lnTo>
                    <a:lnTo>
                      <a:pt x="45" y="71"/>
                    </a:lnTo>
                    <a:lnTo>
                      <a:pt x="42" y="65"/>
                    </a:lnTo>
                    <a:lnTo>
                      <a:pt x="39" y="61"/>
                    </a:lnTo>
                    <a:lnTo>
                      <a:pt x="35" y="55"/>
                    </a:lnTo>
                    <a:lnTo>
                      <a:pt x="32" y="51"/>
                    </a:lnTo>
                    <a:lnTo>
                      <a:pt x="27" y="48"/>
                    </a:lnTo>
                    <a:lnTo>
                      <a:pt x="25" y="45"/>
                    </a:lnTo>
                    <a:lnTo>
                      <a:pt x="20" y="40"/>
                    </a:lnTo>
                    <a:lnTo>
                      <a:pt x="17" y="39"/>
                    </a:lnTo>
                    <a:lnTo>
                      <a:pt x="13" y="36"/>
                    </a:lnTo>
                    <a:lnTo>
                      <a:pt x="11" y="35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3" y="26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3" y="3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3" y="1"/>
                    </a:lnTo>
                    <a:lnTo>
                      <a:pt x="36" y="3"/>
                    </a:lnTo>
                    <a:lnTo>
                      <a:pt x="41" y="6"/>
                    </a:lnTo>
                    <a:lnTo>
                      <a:pt x="45" y="7"/>
                    </a:lnTo>
                    <a:lnTo>
                      <a:pt x="48" y="11"/>
                    </a:lnTo>
                    <a:lnTo>
                      <a:pt x="52" y="14"/>
                    </a:lnTo>
                    <a:lnTo>
                      <a:pt x="55" y="19"/>
                    </a:lnTo>
                    <a:lnTo>
                      <a:pt x="59" y="23"/>
                    </a:lnTo>
                    <a:lnTo>
                      <a:pt x="64" y="30"/>
                    </a:lnTo>
                    <a:lnTo>
                      <a:pt x="65" y="36"/>
                    </a:lnTo>
                    <a:lnTo>
                      <a:pt x="68" y="42"/>
                    </a:lnTo>
                    <a:lnTo>
                      <a:pt x="71" y="49"/>
                    </a:lnTo>
                    <a:lnTo>
                      <a:pt x="72" y="55"/>
                    </a:lnTo>
                    <a:lnTo>
                      <a:pt x="74" y="59"/>
                    </a:lnTo>
                    <a:lnTo>
                      <a:pt x="74" y="62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77" y="74"/>
                    </a:lnTo>
                    <a:lnTo>
                      <a:pt x="77" y="77"/>
                    </a:lnTo>
                    <a:lnTo>
                      <a:pt x="78" y="81"/>
                    </a:lnTo>
                    <a:lnTo>
                      <a:pt x="78" y="85"/>
                    </a:lnTo>
                    <a:lnTo>
                      <a:pt x="78" y="91"/>
                    </a:lnTo>
                    <a:lnTo>
                      <a:pt x="78" y="99"/>
                    </a:lnTo>
                    <a:lnTo>
                      <a:pt x="78" y="106"/>
                    </a:lnTo>
                    <a:lnTo>
                      <a:pt x="77" y="113"/>
                    </a:lnTo>
                    <a:lnTo>
                      <a:pt x="75" y="117"/>
                    </a:lnTo>
                    <a:lnTo>
                      <a:pt x="74" y="125"/>
                    </a:lnTo>
                    <a:lnTo>
                      <a:pt x="72" y="129"/>
                    </a:lnTo>
                    <a:lnTo>
                      <a:pt x="71" y="133"/>
                    </a:lnTo>
                    <a:lnTo>
                      <a:pt x="67" y="136"/>
                    </a:lnTo>
                    <a:lnTo>
                      <a:pt x="65" y="141"/>
                    </a:lnTo>
                    <a:lnTo>
                      <a:pt x="62" y="142"/>
                    </a:lnTo>
                    <a:lnTo>
                      <a:pt x="61" y="145"/>
                    </a:lnTo>
                    <a:lnTo>
                      <a:pt x="58" y="148"/>
                    </a:lnTo>
                    <a:lnTo>
                      <a:pt x="55" y="151"/>
                    </a:lnTo>
                    <a:lnTo>
                      <a:pt x="54" y="152"/>
                    </a:lnTo>
                    <a:lnTo>
                      <a:pt x="52" y="155"/>
                    </a:lnTo>
                    <a:lnTo>
                      <a:pt x="51" y="157"/>
                    </a:lnTo>
                    <a:lnTo>
                      <a:pt x="51" y="161"/>
                    </a:lnTo>
                    <a:lnTo>
                      <a:pt x="49" y="165"/>
                    </a:lnTo>
                    <a:lnTo>
                      <a:pt x="48" y="173"/>
                    </a:lnTo>
                    <a:lnTo>
                      <a:pt x="48" y="176"/>
                    </a:lnTo>
                    <a:lnTo>
                      <a:pt x="48" y="180"/>
                    </a:lnTo>
                    <a:lnTo>
                      <a:pt x="48" y="183"/>
                    </a:lnTo>
                    <a:lnTo>
                      <a:pt x="48" y="187"/>
                    </a:lnTo>
                    <a:lnTo>
                      <a:pt x="46" y="193"/>
                    </a:lnTo>
                    <a:lnTo>
                      <a:pt x="46" y="199"/>
                    </a:lnTo>
                    <a:lnTo>
                      <a:pt x="46" y="202"/>
                    </a:lnTo>
                    <a:lnTo>
                      <a:pt x="46" y="203"/>
                    </a:lnTo>
                    <a:lnTo>
                      <a:pt x="22" y="209"/>
                    </a:lnTo>
                    <a:lnTo>
                      <a:pt x="22" y="2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9" name="Freeform 239"/>
              <p:cNvSpPr>
                <a:spLocks/>
              </p:cNvSpPr>
              <p:nvPr/>
            </p:nvSpPr>
            <p:spPr bwMode="auto">
              <a:xfrm>
                <a:off x="984" y="1621"/>
                <a:ext cx="68" cy="68"/>
              </a:xfrm>
              <a:custGeom>
                <a:avLst/>
                <a:gdLst/>
                <a:ahLst/>
                <a:cxnLst>
                  <a:cxn ang="0">
                    <a:pos x="201" y="76"/>
                  </a:cxn>
                  <a:cxn ang="0">
                    <a:pos x="199" y="95"/>
                  </a:cxn>
                  <a:cxn ang="0">
                    <a:pos x="196" y="111"/>
                  </a:cxn>
                  <a:cxn ang="0">
                    <a:pos x="193" y="127"/>
                  </a:cxn>
                  <a:cxn ang="0">
                    <a:pos x="190" y="144"/>
                  </a:cxn>
                  <a:cxn ang="0">
                    <a:pos x="184" y="162"/>
                  </a:cxn>
                  <a:cxn ang="0">
                    <a:pos x="174" y="176"/>
                  </a:cxn>
                  <a:cxn ang="0">
                    <a:pos x="154" y="192"/>
                  </a:cxn>
                  <a:cxn ang="0">
                    <a:pos x="139" y="201"/>
                  </a:cxn>
                  <a:cxn ang="0">
                    <a:pos x="123" y="204"/>
                  </a:cxn>
                  <a:cxn ang="0">
                    <a:pos x="107" y="205"/>
                  </a:cxn>
                  <a:cxn ang="0">
                    <a:pos x="90" y="201"/>
                  </a:cxn>
                  <a:cxn ang="0">
                    <a:pos x="66" y="189"/>
                  </a:cxn>
                  <a:cxn ang="0">
                    <a:pos x="43" y="185"/>
                  </a:cxn>
                  <a:cxn ang="0">
                    <a:pos x="26" y="185"/>
                  </a:cxn>
                  <a:cxn ang="0">
                    <a:pos x="21" y="162"/>
                  </a:cxn>
                  <a:cxn ang="0">
                    <a:pos x="36" y="157"/>
                  </a:cxn>
                  <a:cxn ang="0">
                    <a:pos x="35" y="133"/>
                  </a:cxn>
                  <a:cxn ang="0">
                    <a:pos x="32" y="118"/>
                  </a:cxn>
                  <a:cxn ang="0">
                    <a:pos x="43" y="128"/>
                  </a:cxn>
                  <a:cxn ang="0">
                    <a:pos x="62" y="144"/>
                  </a:cxn>
                  <a:cxn ang="0">
                    <a:pos x="78" y="153"/>
                  </a:cxn>
                  <a:cxn ang="0">
                    <a:pos x="93" y="162"/>
                  </a:cxn>
                  <a:cxn ang="0">
                    <a:pos x="114" y="167"/>
                  </a:cxn>
                  <a:cxn ang="0">
                    <a:pos x="132" y="154"/>
                  </a:cxn>
                  <a:cxn ang="0">
                    <a:pos x="129" y="134"/>
                  </a:cxn>
                  <a:cxn ang="0">
                    <a:pos x="120" y="119"/>
                  </a:cxn>
                  <a:cxn ang="0">
                    <a:pos x="111" y="104"/>
                  </a:cxn>
                  <a:cxn ang="0">
                    <a:pos x="97" y="83"/>
                  </a:cxn>
                  <a:cxn ang="0">
                    <a:pos x="135" y="67"/>
                  </a:cxn>
                  <a:cxn ang="0">
                    <a:pos x="123" y="58"/>
                  </a:cxn>
                  <a:cxn ang="0">
                    <a:pos x="106" y="47"/>
                  </a:cxn>
                  <a:cxn ang="0">
                    <a:pos x="87" y="38"/>
                  </a:cxn>
                  <a:cxn ang="0">
                    <a:pos x="66" y="34"/>
                  </a:cxn>
                  <a:cxn ang="0">
                    <a:pos x="42" y="34"/>
                  </a:cxn>
                  <a:cxn ang="0">
                    <a:pos x="17" y="34"/>
                  </a:cxn>
                  <a:cxn ang="0">
                    <a:pos x="0" y="37"/>
                  </a:cxn>
                  <a:cxn ang="0">
                    <a:pos x="11" y="24"/>
                  </a:cxn>
                  <a:cxn ang="0">
                    <a:pos x="30" y="11"/>
                  </a:cxn>
                  <a:cxn ang="0">
                    <a:pos x="53" y="2"/>
                  </a:cxn>
                  <a:cxn ang="0">
                    <a:pos x="71" y="2"/>
                  </a:cxn>
                  <a:cxn ang="0">
                    <a:pos x="87" y="5"/>
                  </a:cxn>
                  <a:cxn ang="0">
                    <a:pos x="104" y="9"/>
                  </a:cxn>
                  <a:cxn ang="0">
                    <a:pos x="122" y="15"/>
                  </a:cxn>
                  <a:cxn ang="0">
                    <a:pos x="139" y="21"/>
                  </a:cxn>
                  <a:cxn ang="0">
                    <a:pos x="154" y="27"/>
                  </a:cxn>
                  <a:cxn ang="0">
                    <a:pos x="168" y="34"/>
                  </a:cxn>
                  <a:cxn ang="0">
                    <a:pos x="203" y="67"/>
                  </a:cxn>
                </a:cxnLst>
                <a:rect l="0" t="0" r="r" b="b"/>
                <a:pathLst>
                  <a:path w="203" h="205">
                    <a:moveTo>
                      <a:pt x="203" y="67"/>
                    </a:moveTo>
                    <a:lnTo>
                      <a:pt x="203" y="69"/>
                    </a:lnTo>
                    <a:lnTo>
                      <a:pt x="203" y="73"/>
                    </a:lnTo>
                    <a:lnTo>
                      <a:pt x="201" y="76"/>
                    </a:lnTo>
                    <a:lnTo>
                      <a:pt x="201" y="80"/>
                    </a:lnTo>
                    <a:lnTo>
                      <a:pt x="200" y="83"/>
                    </a:lnTo>
                    <a:lnTo>
                      <a:pt x="200" y="89"/>
                    </a:lnTo>
                    <a:lnTo>
                      <a:pt x="199" y="95"/>
                    </a:lnTo>
                    <a:lnTo>
                      <a:pt x="197" y="102"/>
                    </a:lnTo>
                    <a:lnTo>
                      <a:pt x="197" y="104"/>
                    </a:lnTo>
                    <a:lnTo>
                      <a:pt x="197" y="108"/>
                    </a:lnTo>
                    <a:lnTo>
                      <a:pt x="196" y="111"/>
                    </a:lnTo>
                    <a:lnTo>
                      <a:pt x="196" y="115"/>
                    </a:lnTo>
                    <a:lnTo>
                      <a:pt x="194" y="119"/>
                    </a:lnTo>
                    <a:lnTo>
                      <a:pt x="193" y="122"/>
                    </a:lnTo>
                    <a:lnTo>
                      <a:pt x="193" y="127"/>
                    </a:lnTo>
                    <a:lnTo>
                      <a:pt x="191" y="131"/>
                    </a:lnTo>
                    <a:lnTo>
                      <a:pt x="191" y="135"/>
                    </a:lnTo>
                    <a:lnTo>
                      <a:pt x="190" y="140"/>
                    </a:lnTo>
                    <a:lnTo>
                      <a:pt x="190" y="144"/>
                    </a:lnTo>
                    <a:lnTo>
                      <a:pt x="188" y="150"/>
                    </a:lnTo>
                    <a:lnTo>
                      <a:pt x="187" y="153"/>
                    </a:lnTo>
                    <a:lnTo>
                      <a:pt x="185" y="157"/>
                    </a:lnTo>
                    <a:lnTo>
                      <a:pt x="184" y="162"/>
                    </a:lnTo>
                    <a:lnTo>
                      <a:pt x="181" y="166"/>
                    </a:lnTo>
                    <a:lnTo>
                      <a:pt x="178" y="169"/>
                    </a:lnTo>
                    <a:lnTo>
                      <a:pt x="177" y="173"/>
                    </a:lnTo>
                    <a:lnTo>
                      <a:pt x="174" y="176"/>
                    </a:lnTo>
                    <a:lnTo>
                      <a:pt x="171" y="181"/>
                    </a:lnTo>
                    <a:lnTo>
                      <a:pt x="165" y="185"/>
                    </a:lnTo>
                    <a:lnTo>
                      <a:pt x="158" y="191"/>
                    </a:lnTo>
                    <a:lnTo>
                      <a:pt x="154" y="192"/>
                    </a:lnTo>
                    <a:lnTo>
                      <a:pt x="151" y="195"/>
                    </a:lnTo>
                    <a:lnTo>
                      <a:pt x="146" y="196"/>
                    </a:lnTo>
                    <a:lnTo>
                      <a:pt x="143" y="199"/>
                    </a:lnTo>
                    <a:lnTo>
                      <a:pt x="139" y="201"/>
                    </a:lnTo>
                    <a:lnTo>
                      <a:pt x="135" y="202"/>
                    </a:lnTo>
                    <a:lnTo>
                      <a:pt x="130" y="202"/>
                    </a:lnTo>
                    <a:lnTo>
                      <a:pt x="127" y="204"/>
                    </a:lnTo>
                    <a:lnTo>
                      <a:pt x="123" y="204"/>
                    </a:lnTo>
                    <a:lnTo>
                      <a:pt x="119" y="205"/>
                    </a:lnTo>
                    <a:lnTo>
                      <a:pt x="116" y="205"/>
                    </a:lnTo>
                    <a:lnTo>
                      <a:pt x="111" y="205"/>
                    </a:lnTo>
                    <a:lnTo>
                      <a:pt x="107" y="205"/>
                    </a:lnTo>
                    <a:lnTo>
                      <a:pt x="104" y="205"/>
                    </a:lnTo>
                    <a:lnTo>
                      <a:pt x="100" y="204"/>
                    </a:lnTo>
                    <a:lnTo>
                      <a:pt x="97" y="204"/>
                    </a:lnTo>
                    <a:lnTo>
                      <a:pt x="90" y="201"/>
                    </a:lnTo>
                    <a:lnTo>
                      <a:pt x="84" y="198"/>
                    </a:lnTo>
                    <a:lnTo>
                      <a:pt x="78" y="195"/>
                    </a:lnTo>
                    <a:lnTo>
                      <a:pt x="72" y="192"/>
                    </a:lnTo>
                    <a:lnTo>
                      <a:pt x="66" y="189"/>
                    </a:lnTo>
                    <a:lnTo>
                      <a:pt x="61" y="188"/>
                    </a:lnTo>
                    <a:lnTo>
                      <a:pt x="53" y="185"/>
                    </a:lnTo>
                    <a:lnTo>
                      <a:pt x="49" y="185"/>
                    </a:lnTo>
                    <a:lnTo>
                      <a:pt x="43" y="185"/>
                    </a:lnTo>
                    <a:lnTo>
                      <a:pt x="39" y="185"/>
                    </a:lnTo>
                    <a:lnTo>
                      <a:pt x="33" y="183"/>
                    </a:lnTo>
                    <a:lnTo>
                      <a:pt x="30" y="183"/>
                    </a:lnTo>
                    <a:lnTo>
                      <a:pt x="26" y="185"/>
                    </a:lnTo>
                    <a:lnTo>
                      <a:pt x="23" y="185"/>
                    </a:lnTo>
                    <a:lnTo>
                      <a:pt x="19" y="186"/>
                    </a:lnTo>
                    <a:lnTo>
                      <a:pt x="17" y="186"/>
                    </a:lnTo>
                    <a:lnTo>
                      <a:pt x="21" y="162"/>
                    </a:lnTo>
                    <a:lnTo>
                      <a:pt x="23" y="162"/>
                    </a:lnTo>
                    <a:lnTo>
                      <a:pt x="26" y="163"/>
                    </a:lnTo>
                    <a:lnTo>
                      <a:pt x="30" y="162"/>
                    </a:lnTo>
                    <a:lnTo>
                      <a:pt x="36" y="157"/>
                    </a:lnTo>
                    <a:lnTo>
                      <a:pt x="37" y="153"/>
                    </a:lnTo>
                    <a:lnTo>
                      <a:pt x="37" y="147"/>
                    </a:lnTo>
                    <a:lnTo>
                      <a:pt x="36" y="140"/>
                    </a:lnTo>
                    <a:lnTo>
                      <a:pt x="35" y="133"/>
                    </a:lnTo>
                    <a:lnTo>
                      <a:pt x="32" y="125"/>
                    </a:lnTo>
                    <a:lnTo>
                      <a:pt x="30" y="121"/>
                    </a:lnTo>
                    <a:lnTo>
                      <a:pt x="30" y="117"/>
                    </a:lnTo>
                    <a:lnTo>
                      <a:pt x="32" y="118"/>
                    </a:lnTo>
                    <a:lnTo>
                      <a:pt x="32" y="118"/>
                    </a:lnTo>
                    <a:lnTo>
                      <a:pt x="36" y="121"/>
                    </a:lnTo>
                    <a:lnTo>
                      <a:pt x="39" y="124"/>
                    </a:lnTo>
                    <a:lnTo>
                      <a:pt x="43" y="128"/>
                    </a:lnTo>
                    <a:lnTo>
                      <a:pt x="49" y="133"/>
                    </a:lnTo>
                    <a:lnTo>
                      <a:pt x="56" y="138"/>
                    </a:lnTo>
                    <a:lnTo>
                      <a:pt x="59" y="140"/>
                    </a:lnTo>
                    <a:lnTo>
                      <a:pt x="62" y="144"/>
                    </a:lnTo>
                    <a:lnTo>
                      <a:pt x="66" y="146"/>
                    </a:lnTo>
                    <a:lnTo>
                      <a:pt x="71" y="149"/>
                    </a:lnTo>
                    <a:lnTo>
                      <a:pt x="74" y="151"/>
                    </a:lnTo>
                    <a:lnTo>
                      <a:pt x="78" y="153"/>
                    </a:lnTo>
                    <a:lnTo>
                      <a:pt x="81" y="154"/>
                    </a:lnTo>
                    <a:lnTo>
                      <a:pt x="85" y="157"/>
                    </a:lnTo>
                    <a:lnTo>
                      <a:pt x="90" y="159"/>
                    </a:lnTo>
                    <a:lnTo>
                      <a:pt x="93" y="162"/>
                    </a:lnTo>
                    <a:lnTo>
                      <a:pt x="97" y="163"/>
                    </a:lnTo>
                    <a:lnTo>
                      <a:pt x="101" y="165"/>
                    </a:lnTo>
                    <a:lnTo>
                      <a:pt x="107" y="166"/>
                    </a:lnTo>
                    <a:lnTo>
                      <a:pt x="114" y="167"/>
                    </a:lnTo>
                    <a:lnTo>
                      <a:pt x="120" y="166"/>
                    </a:lnTo>
                    <a:lnTo>
                      <a:pt x="127" y="165"/>
                    </a:lnTo>
                    <a:lnTo>
                      <a:pt x="130" y="160"/>
                    </a:lnTo>
                    <a:lnTo>
                      <a:pt x="132" y="154"/>
                    </a:lnTo>
                    <a:lnTo>
                      <a:pt x="132" y="149"/>
                    </a:lnTo>
                    <a:lnTo>
                      <a:pt x="130" y="143"/>
                    </a:lnTo>
                    <a:lnTo>
                      <a:pt x="129" y="138"/>
                    </a:lnTo>
                    <a:lnTo>
                      <a:pt x="129" y="134"/>
                    </a:lnTo>
                    <a:lnTo>
                      <a:pt x="126" y="131"/>
                    </a:lnTo>
                    <a:lnTo>
                      <a:pt x="125" y="127"/>
                    </a:lnTo>
                    <a:lnTo>
                      <a:pt x="123" y="122"/>
                    </a:lnTo>
                    <a:lnTo>
                      <a:pt x="120" y="119"/>
                    </a:lnTo>
                    <a:lnTo>
                      <a:pt x="119" y="115"/>
                    </a:lnTo>
                    <a:lnTo>
                      <a:pt x="116" y="111"/>
                    </a:lnTo>
                    <a:lnTo>
                      <a:pt x="113" y="108"/>
                    </a:lnTo>
                    <a:lnTo>
                      <a:pt x="111" y="104"/>
                    </a:lnTo>
                    <a:lnTo>
                      <a:pt x="109" y="99"/>
                    </a:lnTo>
                    <a:lnTo>
                      <a:pt x="106" y="96"/>
                    </a:lnTo>
                    <a:lnTo>
                      <a:pt x="101" y="89"/>
                    </a:lnTo>
                    <a:lnTo>
                      <a:pt x="97" y="83"/>
                    </a:lnTo>
                    <a:lnTo>
                      <a:pt x="93" y="79"/>
                    </a:lnTo>
                    <a:lnTo>
                      <a:pt x="90" y="74"/>
                    </a:lnTo>
                    <a:lnTo>
                      <a:pt x="87" y="72"/>
                    </a:lnTo>
                    <a:lnTo>
                      <a:pt x="135" y="67"/>
                    </a:lnTo>
                    <a:lnTo>
                      <a:pt x="133" y="66"/>
                    </a:lnTo>
                    <a:lnTo>
                      <a:pt x="129" y="63"/>
                    </a:lnTo>
                    <a:lnTo>
                      <a:pt x="126" y="60"/>
                    </a:lnTo>
                    <a:lnTo>
                      <a:pt x="123" y="58"/>
                    </a:lnTo>
                    <a:lnTo>
                      <a:pt x="119" y="56"/>
                    </a:lnTo>
                    <a:lnTo>
                      <a:pt x="116" y="53"/>
                    </a:lnTo>
                    <a:lnTo>
                      <a:pt x="110" y="50"/>
                    </a:lnTo>
                    <a:lnTo>
                      <a:pt x="106" y="47"/>
                    </a:lnTo>
                    <a:lnTo>
                      <a:pt x="101" y="45"/>
                    </a:lnTo>
                    <a:lnTo>
                      <a:pt x="97" y="43"/>
                    </a:lnTo>
                    <a:lnTo>
                      <a:pt x="91" y="40"/>
                    </a:lnTo>
                    <a:lnTo>
                      <a:pt x="87" y="38"/>
                    </a:lnTo>
                    <a:lnTo>
                      <a:pt x="81" y="37"/>
                    </a:lnTo>
                    <a:lnTo>
                      <a:pt x="77" y="37"/>
                    </a:lnTo>
                    <a:lnTo>
                      <a:pt x="71" y="34"/>
                    </a:lnTo>
                    <a:lnTo>
                      <a:pt x="66" y="34"/>
                    </a:lnTo>
                    <a:lnTo>
                      <a:pt x="59" y="34"/>
                    </a:lnTo>
                    <a:lnTo>
                      <a:pt x="53" y="34"/>
                    </a:lnTo>
                    <a:lnTo>
                      <a:pt x="48" y="34"/>
                    </a:lnTo>
                    <a:lnTo>
                      <a:pt x="42" y="34"/>
                    </a:lnTo>
                    <a:lnTo>
                      <a:pt x="35" y="34"/>
                    </a:lnTo>
                    <a:lnTo>
                      <a:pt x="29" y="34"/>
                    </a:lnTo>
                    <a:lnTo>
                      <a:pt x="23" y="34"/>
                    </a:lnTo>
                    <a:lnTo>
                      <a:pt x="17" y="34"/>
                    </a:lnTo>
                    <a:lnTo>
                      <a:pt x="11" y="34"/>
                    </a:lnTo>
                    <a:lnTo>
                      <a:pt x="8" y="35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1" y="34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4"/>
                    </a:lnTo>
                    <a:lnTo>
                      <a:pt x="16" y="21"/>
                    </a:lnTo>
                    <a:lnTo>
                      <a:pt x="20" y="18"/>
                    </a:lnTo>
                    <a:lnTo>
                      <a:pt x="24" y="13"/>
                    </a:lnTo>
                    <a:lnTo>
                      <a:pt x="30" y="11"/>
                    </a:lnTo>
                    <a:lnTo>
                      <a:pt x="36" y="8"/>
                    </a:lnTo>
                    <a:lnTo>
                      <a:pt x="42" y="5"/>
                    </a:lnTo>
                    <a:lnTo>
                      <a:pt x="48" y="3"/>
                    </a:lnTo>
                    <a:lnTo>
                      <a:pt x="53" y="2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68" y="2"/>
                    </a:lnTo>
                    <a:lnTo>
                      <a:pt x="71" y="2"/>
                    </a:lnTo>
                    <a:lnTo>
                      <a:pt x="75" y="2"/>
                    </a:lnTo>
                    <a:lnTo>
                      <a:pt x="80" y="3"/>
                    </a:lnTo>
                    <a:lnTo>
                      <a:pt x="82" y="3"/>
                    </a:lnTo>
                    <a:lnTo>
                      <a:pt x="87" y="5"/>
                    </a:lnTo>
                    <a:lnTo>
                      <a:pt x="91" y="5"/>
                    </a:lnTo>
                    <a:lnTo>
                      <a:pt x="95" y="8"/>
                    </a:lnTo>
                    <a:lnTo>
                      <a:pt x="98" y="8"/>
                    </a:lnTo>
                    <a:lnTo>
                      <a:pt x="104" y="9"/>
                    </a:lnTo>
                    <a:lnTo>
                      <a:pt x="109" y="11"/>
                    </a:lnTo>
                    <a:lnTo>
                      <a:pt x="113" y="12"/>
                    </a:lnTo>
                    <a:lnTo>
                      <a:pt x="116" y="13"/>
                    </a:lnTo>
                    <a:lnTo>
                      <a:pt x="122" y="15"/>
                    </a:lnTo>
                    <a:lnTo>
                      <a:pt x="126" y="16"/>
                    </a:lnTo>
                    <a:lnTo>
                      <a:pt x="130" y="19"/>
                    </a:lnTo>
                    <a:lnTo>
                      <a:pt x="135" y="21"/>
                    </a:lnTo>
                    <a:lnTo>
                      <a:pt x="139" y="21"/>
                    </a:lnTo>
                    <a:lnTo>
                      <a:pt x="142" y="22"/>
                    </a:lnTo>
                    <a:lnTo>
                      <a:pt x="146" y="24"/>
                    </a:lnTo>
                    <a:lnTo>
                      <a:pt x="149" y="25"/>
                    </a:lnTo>
                    <a:lnTo>
                      <a:pt x="154" y="27"/>
                    </a:lnTo>
                    <a:lnTo>
                      <a:pt x="156" y="28"/>
                    </a:lnTo>
                    <a:lnTo>
                      <a:pt x="159" y="29"/>
                    </a:lnTo>
                    <a:lnTo>
                      <a:pt x="165" y="31"/>
                    </a:lnTo>
                    <a:lnTo>
                      <a:pt x="168" y="34"/>
                    </a:lnTo>
                    <a:lnTo>
                      <a:pt x="171" y="34"/>
                    </a:lnTo>
                    <a:lnTo>
                      <a:pt x="172" y="35"/>
                    </a:lnTo>
                    <a:lnTo>
                      <a:pt x="203" y="67"/>
                    </a:lnTo>
                    <a:lnTo>
                      <a:pt x="203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0" name="Freeform 240"/>
              <p:cNvSpPr>
                <a:spLocks/>
              </p:cNvSpPr>
              <p:nvPr/>
            </p:nvSpPr>
            <p:spPr bwMode="auto">
              <a:xfrm>
                <a:off x="934" y="1681"/>
                <a:ext cx="57" cy="44"/>
              </a:xfrm>
              <a:custGeom>
                <a:avLst/>
                <a:gdLst/>
                <a:ahLst/>
                <a:cxnLst>
                  <a:cxn ang="0">
                    <a:pos x="160" y="5"/>
                  </a:cxn>
                  <a:cxn ang="0">
                    <a:pos x="158" y="15"/>
                  </a:cxn>
                  <a:cxn ang="0">
                    <a:pos x="155" y="26"/>
                  </a:cxn>
                  <a:cxn ang="0">
                    <a:pos x="150" y="37"/>
                  </a:cxn>
                  <a:cxn ang="0">
                    <a:pos x="141" y="46"/>
                  </a:cxn>
                  <a:cxn ang="0">
                    <a:pos x="126" y="49"/>
                  </a:cxn>
                  <a:cxn ang="0">
                    <a:pos x="110" y="52"/>
                  </a:cxn>
                  <a:cxn ang="0">
                    <a:pos x="96" y="52"/>
                  </a:cxn>
                  <a:cxn ang="0">
                    <a:pos x="84" y="52"/>
                  </a:cxn>
                  <a:cxn ang="0">
                    <a:pos x="79" y="50"/>
                  </a:cxn>
                  <a:cxn ang="0">
                    <a:pos x="86" y="49"/>
                  </a:cxn>
                  <a:cxn ang="0">
                    <a:pos x="99" y="42"/>
                  </a:cxn>
                  <a:cxn ang="0">
                    <a:pos x="110" y="34"/>
                  </a:cxn>
                  <a:cxn ang="0">
                    <a:pos x="119" y="26"/>
                  </a:cxn>
                  <a:cxn ang="0">
                    <a:pos x="129" y="15"/>
                  </a:cxn>
                  <a:cxn ang="0">
                    <a:pos x="131" y="10"/>
                  </a:cxn>
                  <a:cxn ang="0">
                    <a:pos x="121" y="15"/>
                  </a:cxn>
                  <a:cxn ang="0">
                    <a:pos x="109" y="23"/>
                  </a:cxn>
                  <a:cxn ang="0">
                    <a:pos x="96" y="30"/>
                  </a:cxn>
                  <a:cxn ang="0">
                    <a:pos x="79" y="34"/>
                  </a:cxn>
                  <a:cxn ang="0">
                    <a:pos x="58" y="34"/>
                  </a:cxn>
                  <a:cxn ang="0">
                    <a:pos x="48" y="34"/>
                  </a:cxn>
                  <a:cxn ang="0">
                    <a:pos x="35" y="34"/>
                  </a:cxn>
                  <a:cxn ang="0">
                    <a:pos x="19" y="40"/>
                  </a:cxn>
                  <a:cxn ang="0">
                    <a:pos x="4" y="55"/>
                  </a:cxn>
                  <a:cxn ang="0">
                    <a:pos x="6" y="56"/>
                  </a:cxn>
                  <a:cxn ang="0">
                    <a:pos x="20" y="52"/>
                  </a:cxn>
                  <a:cxn ang="0">
                    <a:pos x="31" y="53"/>
                  </a:cxn>
                  <a:cxn ang="0">
                    <a:pos x="41" y="61"/>
                  </a:cxn>
                  <a:cxn ang="0">
                    <a:pos x="49" y="72"/>
                  </a:cxn>
                  <a:cxn ang="0">
                    <a:pos x="54" y="85"/>
                  </a:cxn>
                  <a:cxn ang="0">
                    <a:pos x="57" y="95"/>
                  </a:cxn>
                  <a:cxn ang="0">
                    <a:pos x="58" y="106"/>
                  </a:cxn>
                  <a:cxn ang="0">
                    <a:pos x="60" y="116"/>
                  </a:cxn>
                  <a:cxn ang="0">
                    <a:pos x="67" y="130"/>
                  </a:cxn>
                  <a:cxn ang="0">
                    <a:pos x="81" y="129"/>
                  </a:cxn>
                  <a:cxn ang="0">
                    <a:pos x="92" y="116"/>
                  </a:cxn>
                  <a:cxn ang="0">
                    <a:pos x="96" y="98"/>
                  </a:cxn>
                  <a:cxn ang="0">
                    <a:pos x="103" y="90"/>
                  </a:cxn>
                  <a:cxn ang="0">
                    <a:pos x="106" y="76"/>
                  </a:cxn>
                  <a:cxn ang="0">
                    <a:pos x="108" y="71"/>
                  </a:cxn>
                  <a:cxn ang="0">
                    <a:pos x="113" y="68"/>
                  </a:cxn>
                  <a:cxn ang="0">
                    <a:pos x="129" y="62"/>
                  </a:cxn>
                  <a:cxn ang="0">
                    <a:pos x="150" y="49"/>
                  </a:cxn>
                  <a:cxn ang="0">
                    <a:pos x="164" y="31"/>
                  </a:cxn>
                  <a:cxn ang="0">
                    <a:pos x="170" y="20"/>
                  </a:cxn>
                  <a:cxn ang="0">
                    <a:pos x="161" y="0"/>
                  </a:cxn>
                </a:cxnLst>
                <a:rect l="0" t="0" r="r" b="b"/>
                <a:pathLst>
                  <a:path w="171" h="133">
                    <a:moveTo>
                      <a:pt x="161" y="0"/>
                    </a:moveTo>
                    <a:lnTo>
                      <a:pt x="160" y="1"/>
                    </a:lnTo>
                    <a:lnTo>
                      <a:pt x="160" y="5"/>
                    </a:lnTo>
                    <a:lnTo>
                      <a:pt x="160" y="7"/>
                    </a:lnTo>
                    <a:lnTo>
                      <a:pt x="160" y="11"/>
                    </a:lnTo>
                    <a:lnTo>
                      <a:pt x="158" y="15"/>
                    </a:lnTo>
                    <a:lnTo>
                      <a:pt x="158" y="18"/>
                    </a:lnTo>
                    <a:lnTo>
                      <a:pt x="157" y="21"/>
                    </a:lnTo>
                    <a:lnTo>
                      <a:pt x="155" y="26"/>
                    </a:lnTo>
                    <a:lnTo>
                      <a:pt x="154" y="30"/>
                    </a:lnTo>
                    <a:lnTo>
                      <a:pt x="153" y="34"/>
                    </a:lnTo>
                    <a:lnTo>
                      <a:pt x="150" y="37"/>
                    </a:lnTo>
                    <a:lnTo>
                      <a:pt x="148" y="40"/>
                    </a:lnTo>
                    <a:lnTo>
                      <a:pt x="144" y="43"/>
                    </a:lnTo>
                    <a:lnTo>
                      <a:pt x="141" y="46"/>
                    </a:lnTo>
                    <a:lnTo>
                      <a:pt x="137" y="47"/>
                    </a:lnTo>
                    <a:lnTo>
                      <a:pt x="131" y="47"/>
                    </a:lnTo>
                    <a:lnTo>
                      <a:pt x="126" y="49"/>
                    </a:lnTo>
                    <a:lnTo>
                      <a:pt x="122" y="50"/>
                    </a:lnTo>
                    <a:lnTo>
                      <a:pt x="116" y="50"/>
                    </a:lnTo>
                    <a:lnTo>
                      <a:pt x="110" y="52"/>
                    </a:lnTo>
                    <a:lnTo>
                      <a:pt x="106" y="52"/>
                    </a:lnTo>
                    <a:lnTo>
                      <a:pt x="102" y="52"/>
                    </a:lnTo>
                    <a:lnTo>
                      <a:pt x="96" y="52"/>
                    </a:lnTo>
                    <a:lnTo>
                      <a:pt x="92" y="52"/>
                    </a:lnTo>
                    <a:lnTo>
                      <a:pt x="87" y="52"/>
                    </a:lnTo>
                    <a:lnTo>
                      <a:pt x="84" y="52"/>
                    </a:lnTo>
                    <a:lnTo>
                      <a:pt x="80" y="52"/>
                    </a:lnTo>
                    <a:lnTo>
                      <a:pt x="79" y="52"/>
                    </a:lnTo>
                    <a:lnTo>
                      <a:pt x="79" y="50"/>
                    </a:lnTo>
                    <a:lnTo>
                      <a:pt x="80" y="50"/>
                    </a:lnTo>
                    <a:lnTo>
                      <a:pt x="81" y="50"/>
                    </a:lnTo>
                    <a:lnTo>
                      <a:pt x="86" y="49"/>
                    </a:lnTo>
                    <a:lnTo>
                      <a:pt x="90" y="47"/>
                    </a:lnTo>
                    <a:lnTo>
                      <a:pt x="96" y="45"/>
                    </a:lnTo>
                    <a:lnTo>
                      <a:pt x="99" y="42"/>
                    </a:lnTo>
                    <a:lnTo>
                      <a:pt x="102" y="40"/>
                    </a:lnTo>
                    <a:lnTo>
                      <a:pt x="106" y="37"/>
                    </a:lnTo>
                    <a:lnTo>
                      <a:pt x="110" y="34"/>
                    </a:lnTo>
                    <a:lnTo>
                      <a:pt x="113" y="31"/>
                    </a:lnTo>
                    <a:lnTo>
                      <a:pt x="118" y="29"/>
                    </a:lnTo>
                    <a:lnTo>
                      <a:pt x="119" y="26"/>
                    </a:lnTo>
                    <a:lnTo>
                      <a:pt x="124" y="23"/>
                    </a:lnTo>
                    <a:lnTo>
                      <a:pt x="126" y="18"/>
                    </a:lnTo>
                    <a:lnTo>
                      <a:pt x="129" y="15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1" y="10"/>
                    </a:lnTo>
                    <a:lnTo>
                      <a:pt x="126" y="13"/>
                    </a:lnTo>
                    <a:lnTo>
                      <a:pt x="124" y="14"/>
                    </a:lnTo>
                    <a:lnTo>
                      <a:pt x="121" y="15"/>
                    </a:lnTo>
                    <a:lnTo>
                      <a:pt x="116" y="18"/>
                    </a:lnTo>
                    <a:lnTo>
                      <a:pt x="113" y="21"/>
                    </a:lnTo>
                    <a:lnTo>
                      <a:pt x="109" y="23"/>
                    </a:lnTo>
                    <a:lnTo>
                      <a:pt x="105" y="26"/>
                    </a:lnTo>
                    <a:lnTo>
                      <a:pt x="100" y="29"/>
                    </a:lnTo>
                    <a:lnTo>
                      <a:pt x="96" y="30"/>
                    </a:lnTo>
                    <a:lnTo>
                      <a:pt x="89" y="33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3" y="34"/>
                    </a:lnTo>
                    <a:lnTo>
                      <a:pt x="65" y="34"/>
                    </a:lnTo>
                    <a:lnTo>
                      <a:pt x="58" y="34"/>
                    </a:lnTo>
                    <a:lnTo>
                      <a:pt x="55" y="34"/>
                    </a:lnTo>
                    <a:lnTo>
                      <a:pt x="51" y="34"/>
                    </a:lnTo>
                    <a:lnTo>
                      <a:pt x="48" y="34"/>
                    </a:lnTo>
                    <a:lnTo>
                      <a:pt x="45" y="34"/>
                    </a:lnTo>
                    <a:lnTo>
                      <a:pt x="39" y="34"/>
                    </a:lnTo>
                    <a:lnTo>
                      <a:pt x="35" y="34"/>
                    </a:lnTo>
                    <a:lnTo>
                      <a:pt x="31" y="34"/>
                    </a:lnTo>
                    <a:lnTo>
                      <a:pt x="25" y="36"/>
                    </a:lnTo>
                    <a:lnTo>
                      <a:pt x="19" y="40"/>
                    </a:lnTo>
                    <a:lnTo>
                      <a:pt x="13" y="46"/>
                    </a:lnTo>
                    <a:lnTo>
                      <a:pt x="7" y="50"/>
                    </a:lnTo>
                    <a:lnTo>
                      <a:pt x="4" y="55"/>
                    </a:lnTo>
                    <a:lnTo>
                      <a:pt x="0" y="59"/>
                    </a:lnTo>
                    <a:lnTo>
                      <a:pt x="2" y="58"/>
                    </a:lnTo>
                    <a:lnTo>
                      <a:pt x="6" y="56"/>
                    </a:lnTo>
                    <a:lnTo>
                      <a:pt x="10" y="53"/>
                    </a:lnTo>
                    <a:lnTo>
                      <a:pt x="15" y="52"/>
                    </a:lnTo>
                    <a:lnTo>
                      <a:pt x="20" y="52"/>
                    </a:lnTo>
                    <a:lnTo>
                      <a:pt x="23" y="52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6"/>
                    </a:lnTo>
                    <a:lnTo>
                      <a:pt x="38" y="58"/>
                    </a:lnTo>
                    <a:lnTo>
                      <a:pt x="41" y="61"/>
                    </a:lnTo>
                    <a:lnTo>
                      <a:pt x="44" y="63"/>
                    </a:lnTo>
                    <a:lnTo>
                      <a:pt x="47" y="68"/>
                    </a:lnTo>
                    <a:lnTo>
                      <a:pt x="49" y="72"/>
                    </a:lnTo>
                    <a:lnTo>
                      <a:pt x="51" y="75"/>
                    </a:lnTo>
                    <a:lnTo>
                      <a:pt x="52" y="79"/>
                    </a:lnTo>
                    <a:lnTo>
                      <a:pt x="54" y="85"/>
                    </a:lnTo>
                    <a:lnTo>
                      <a:pt x="55" y="88"/>
                    </a:lnTo>
                    <a:lnTo>
                      <a:pt x="55" y="91"/>
                    </a:lnTo>
                    <a:lnTo>
                      <a:pt x="57" y="95"/>
                    </a:lnTo>
                    <a:lnTo>
                      <a:pt x="57" y="98"/>
                    </a:lnTo>
                    <a:lnTo>
                      <a:pt x="58" y="104"/>
                    </a:lnTo>
                    <a:lnTo>
                      <a:pt x="58" y="106"/>
                    </a:lnTo>
                    <a:lnTo>
                      <a:pt x="58" y="107"/>
                    </a:lnTo>
                    <a:lnTo>
                      <a:pt x="60" y="110"/>
                    </a:lnTo>
                    <a:lnTo>
                      <a:pt x="60" y="116"/>
                    </a:lnTo>
                    <a:lnTo>
                      <a:pt x="61" y="122"/>
                    </a:lnTo>
                    <a:lnTo>
                      <a:pt x="64" y="126"/>
                    </a:lnTo>
                    <a:lnTo>
                      <a:pt x="67" y="130"/>
                    </a:lnTo>
                    <a:lnTo>
                      <a:pt x="71" y="132"/>
                    </a:lnTo>
                    <a:lnTo>
                      <a:pt x="77" y="133"/>
                    </a:lnTo>
                    <a:lnTo>
                      <a:pt x="81" y="129"/>
                    </a:lnTo>
                    <a:lnTo>
                      <a:pt x="86" y="126"/>
                    </a:lnTo>
                    <a:lnTo>
                      <a:pt x="89" y="120"/>
                    </a:lnTo>
                    <a:lnTo>
                      <a:pt x="92" y="116"/>
                    </a:lnTo>
                    <a:lnTo>
                      <a:pt x="93" y="110"/>
                    </a:lnTo>
                    <a:lnTo>
                      <a:pt x="94" y="104"/>
                    </a:lnTo>
                    <a:lnTo>
                      <a:pt x="96" y="98"/>
                    </a:lnTo>
                    <a:lnTo>
                      <a:pt x="99" y="97"/>
                    </a:lnTo>
                    <a:lnTo>
                      <a:pt x="100" y="92"/>
                    </a:lnTo>
                    <a:lnTo>
                      <a:pt x="103" y="90"/>
                    </a:lnTo>
                    <a:lnTo>
                      <a:pt x="105" y="85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6" y="74"/>
                    </a:lnTo>
                    <a:lnTo>
                      <a:pt x="106" y="71"/>
                    </a:lnTo>
                    <a:lnTo>
                      <a:pt x="108" y="71"/>
                    </a:lnTo>
                    <a:lnTo>
                      <a:pt x="108" y="71"/>
                    </a:lnTo>
                    <a:lnTo>
                      <a:pt x="110" y="69"/>
                    </a:lnTo>
                    <a:lnTo>
                      <a:pt x="113" y="68"/>
                    </a:lnTo>
                    <a:lnTo>
                      <a:pt x="118" y="68"/>
                    </a:lnTo>
                    <a:lnTo>
                      <a:pt x="124" y="65"/>
                    </a:lnTo>
                    <a:lnTo>
                      <a:pt x="129" y="62"/>
                    </a:lnTo>
                    <a:lnTo>
                      <a:pt x="137" y="59"/>
                    </a:lnTo>
                    <a:lnTo>
                      <a:pt x="142" y="55"/>
                    </a:lnTo>
                    <a:lnTo>
                      <a:pt x="150" y="49"/>
                    </a:lnTo>
                    <a:lnTo>
                      <a:pt x="154" y="43"/>
                    </a:lnTo>
                    <a:lnTo>
                      <a:pt x="160" y="37"/>
                    </a:lnTo>
                    <a:lnTo>
                      <a:pt x="164" y="31"/>
                    </a:lnTo>
                    <a:lnTo>
                      <a:pt x="167" y="26"/>
                    </a:lnTo>
                    <a:lnTo>
                      <a:pt x="169" y="21"/>
                    </a:lnTo>
                    <a:lnTo>
                      <a:pt x="170" y="20"/>
                    </a:lnTo>
                    <a:lnTo>
                      <a:pt x="171" y="18"/>
                    </a:lnTo>
                    <a:lnTo>
                      <a:pt x="171" y="5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1" name="Freeform 241"/>
              <p:cNvSpPr>
                <a:spLocks/>
              </p:cNvSpPr>
              <p:nvPr/>
            </p:nvSpPr>
            <p:spPr bwMode="auto">
              <a:xfrm>
                <a:off x="933" y="1696"/>
                <a:ext cx="26" cy="50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7"/>
                  </a:cxn>
                  <a:cxn ang="0">
                    <a:pos x="4" y="21"/>
                  </a:cxn>
                  <a:cxn ang="0">
                    <a:pos x="3" y="23"/>
                  </a:cxn>
                  <a:cxn ang="0">
                    <a:pos x="3" y="27"/>
                  </a:cxn>
                  <a:cxn ang="0">
                    <a:pos x="1" y="31"/>
                  </a:cxn>
                  <a:cxn ang="0">
                    <a:pos x="1" y="36"/>
                  </a:cxn>
                  <a:cxn ang="0">
                    <a:pos x="1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" y="55"/>
                  </a:cxn>
                  <a:cxn ang="0">
                    <a:pos x="1" y="59"/>
                  </a:cxn>
                  <a:cxn ang="0">
                    <a:pos x="1" y="65"/>
                  </a:cxn>
                  <a:cxn ang="0">
                    <a:pos x="3" y="69"/>
                  </a:cxn>
                  <a:cxn ang="0">
                    <a:pos x="4" y="75"/>
                  </a:cxn>
                  <a:cxn ang="0">
                    <a:pos x="6" y="79"/>
                  </a:cxn>
                  <a:cxn ang="0">
                    <a:pos x="7" y="84"/>
                  </a:cxn>
                  <a:cxn ang="0">
                    <a:pos x="10" y="88"/>
                  </a:cxn>
                  <a:cxn ang="0">
                    <a:pos x="11" y="92"/>
                  </a:cxn>
                  <a:cxn ang="0">
                    <a:pos x="14" y="97"/>
                  </a:cxn>
                  <a:cxn ang="0">
                    <a:pos x="17" y="101"/>
                  </a:cxn>
                  <a:cxn ang="0">
                    <a:pos x="19" y="104"/>
                  </a:cxn>
                  <a:cxn ang="0">
                    <a:pos x="22" y="108"/>
                  </a:cxn>
                  <a:cxn ang="0">
                    <a:pos x="26" y="114"/>
                  </a:cxn>
                  <a:cxn ang="0">
                    <a:pos x="29" y="119"/>
                  </a:cxn>
                  <a:cxn ang="0">
                    <a:pos x="32" y="122"/>
                  </a:cxn>
                  <a:cxn ang="0">
                    <a:pos x="33" y="123"/>
                  </a:cxn>
                  <a:cxn ang="0">
                    <a:pos x="56" y="151"/>
                  </a:cxn>
                  <a:cxn ang="0">
                    <a:pos x="77" y="124"/>
                  </a:cxn>
                  <a:cxn ang="0">
                    <a:pos x="55" y="103"/>
                  </a:cxn>
                  <a:cxn ang="0">
                    <a:pos x="53" y="106"/>
                  </a:cxn>
                  <a:cxn ang="0">
                    <a:pos x="51" y="110"/>
                  </a:cxn>
                  <a:cxn ang="0">
                    <a:pos x="48" y="111"/>
                  </a:cxn>
                  <a:cxn ang="0">
                    <a:pos x="45" y="113"/>
                  </a:cxn>
                  <a:cxn ang="0">
                    <a:pos x="40" y="111"/>
                  </a:cxn>
                  <a:cxn ang="0">
                    <a:pos x="36" y="108"/>
                  </a:cxn>
                  <a:cxn ang="0">
                    <a:pos x="32" y="103"/>
                  </a:cxn>
                  <a:cxn ang="0">
                    <a:pos x="27" y="97"/>
                  </a:cxn>
                  <a:cxn ang="0">
                    <a:pos x="22" y="91"/>
                  </a:cxn>
                  <a:cxn ang="0">
                    <a:pos x="19" y="84"/>
                  </a:cxn>
                  <a:cxn ang="0">
                    <a:pos x="17" y="81"/>
                  </a:cxn>
                  <a:cxn ang="0">
                    <a:pos x="16" y="77"/>
                  </a:cxn>
                  <a:cxn ang="0">
                    <a:pos x="14" y="74"/>
                  </a:cxn>
                  <a:cxn ang="0">
                    <a:pos x="13" y="71"/>
                  </a:cxn>
                  <a:cxn ang="0">
                    <a:pos x="11" y="66"/>
                  </a:cxn>
                  <a:cxn ang="0">
                    <a:pos x="11" y="62"/>
                  </a:cxn>
                  <a:cxn ang="0">
                    <a:pos x="11" y="58"/>
                  </a:cxn>
                  <a:cxn ang="0">
                    <a:pos x="11" y="55"/>
                  </a:cxn>
                  <a:cxn ang="0">
                    <a:pos x="11" y="52"/>
                  </a:cxn>
                  <a:cxn ang="0">
                    <a:pos x="11" y="47"/>
                  </a:cxn>
                  <a:cxn ang="0">
                    <a:pos x="11" y="43"/>
                  </a:cxn>
                  <a:cxn ang="0">
                    <a:pos x="11" y="40"/>
                  </a:cxn>
                  <a:cxn ang="0">
                    <a:pos x="11" y="34"/>
                  </a:cxn>
                  <a:cxn ang="0">
                    <a:pos x="11" y="30"/>
                  </a:cxn>
                  <a:cxn ang="0">
                    <a:pos x="11" y="26"/>
                  </a:cxn>
                  <a:cxn ang="0">
                    <a:pos x="13" y="21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24" y="0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77" h="151">
                    <a:moveTo>
                      <a:pt x="6" y="16"/>
                    </a:moveTo>
                    <a:lnTo>
                      <a:pt x="4" y="17"/>
                    </a:lnTo>
                    <a:lnTo>
                      <a:pt x="4" y="21"/>
                    </a:lnTo>
                    <a:lnTo>
                      <a:pt x="3" y="23"/>
                    </a:lnTo>
                    <a:lnTo>
                      <a:pt x="3" y="27"/>
                    </a:lnTo>
                    <a:lnTo>
                      <a:pt x="1" y="31"/>
                    </a:lnTo>
                    <a:lnTo>
                      <a:pt x="1" y="36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" y="55"/>
                    </a:lnTo>
                    <a:lnTo>
                      <a:pt x="1" y="59"/>
                    </a:lnTo>
                    <a:lnTo>
                      <a:pt x="1" y="65"/>
                    </a:lnTo>
                    <a:lnTo>
                      <a:pt x="3" y="69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7" y="84"/>
                    </a:lnTo>
                    <a:lnTo>
                      <a:pt x="10" y="88"/>
                    </a:lnTo>
                    <a:lnTo>
                      <a:pt x="11" y="92"/>
                    </a:lnTo>
                    <a:lnTo>
                      <a:pt x="14" y="97"/>
                    </a:lnTo>
                    <a:lnTo>
                      <a:pt x="17" y="101"/>
                    </a:lnTo>
                    <a:lnTo>
                      <a:pt x="19" y="104"/>
                    </a:lnTo>
                    <a:lnTo>
                      <a:pt x="22" y="108"/>
                    </a:lnTo>
                    <a:lnTo>
                      <a:pt x="26" y="114"/>
                    </a:lnTo>
                    <a:lnTo>
                      <a:pt x="29" y="119"/>
                    </a:lnTo>
                    <a:lnTo>
                      <a:pt x="32" y="122"/>
                    </a:lnTo>
                    <a:lnTo>
                      <a:pt x="33" y="123"/>
                    </a:lnTo>
                    <a:lnTo>
                      <a:pt x="56" y="151"/>
                    </a:lnTo>
                    <a:lnTo>
                      <a:pt x="77" y="124"/>
                    </a:lnTo>
                    <a:lnTo>
                      <a:pt x="55" y="103"/>
                    </a:lnTo>
                    <a:lnTo>
                      <a:pt x="53" y="106"/>
                    </a:lnTo>
                    <a:lnTo>
                      <a:pt x="51" y="110"/>
                    </a:lnTo>
                    <a:lnTo>
                      <a:pt x="48" y="111"/>
                    </a:lnTo>
                    <a:lnTo>
                      <a:pt x="45" y="113"/>
                    </a:lnTo>
                    <a:lnTo>
                      <a:pt x="40" y="111"/>
                    </a:lnTo>
                    <a:lnTo>
                      <a:pt x="36" y="108"/>
                    </a:lnTo>
                    <a:lnTo>
                      <a:pt x="32" y="103"/>
                    </a:lnTo>
                    <a:lnTo>
                      <a:pt x="27" y="97"/>
                    </a:lnTo>
                    <a:lnTo>
                      <a:pt x="22" y="91"/>
                    </a:lnTo>
                    <a:lnTo>
                      <a:pt x="19" y="84"/>
                    </a:lnTo>
                    <a:lnTo>
                      <a:pt x="17" y="81"/>
                    </a:lnTo>
                    <a:lnTo>
                      <a:pt x="16" y="77"/>
                    </a:lnTo>
                    <a:lnTo>
                      <a:pt x="14" y="74"/>
                    </a:lnTo>
                    <a:lnTo>
                      <a:pt x="13" y="71"/>
                    </a:lnTo>
                    <a:lnTo>
                      <a:pt x="11" y="66"/>
                    </a:lnTo>
                    <a:lnTo>
                      <a:pt x="11" y="62"/>
                    </a:lnTo>
                    <a:lnTo>
                      <a:pt x="11" y="58"/>
                    </a:lnTo>
                    <a:lnTo>
                      <a:pt x="11" y="55"/>
                    </a:lnTo>
                    <a:lnTo>
                      <a:pt x="11" y="52"/>
                    </a:lnTo>
                    <a:lnTo>
                      <a:pt x="11" y="47"/>
                    </a:lnTo>
                    <a:lnTo>
                      <a:pt x="11" y="43"/>
                    </a:lnTo>
                    <a:lnTo>
                      <a:pt x="11" y="40"/>
                    </a:lnTo>
                    <a:lnTo>
                      <a:pt x="11" y="34"/>
                    </a:lnTo>
                    <a:lnTo>
                      <a:pt x="11" y="30"/>
                    </a:lnTo>
                    <a:lnTo>
                      <a:pt x="11" y="26"/>
                    </a:lnTo>
                    <a:lnTo>
                      <a:pt x="13" y="21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24" y="0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2" name="Freeform 242"/>
              <p:cNvSpPr>
                <a:spLocks/>
              </p:cNvSpPr>
              <p:nvPr/>
            </p:nvSpPr>
            <p:spPr bwMode="auto">
              <a:xfrm>
                <a:off x="931" y="1737"/>
                <a:ext cx="49" cy="130"/>
              </a:xfrm>
              <a:custGeom>
                <a:avLst/>
                <a:gdLst/>
                <a:ahLst/>
                <a:cxnLst>
                  <a:cxn ang="0">
                    <a:pos x="19" y="29"/>
                  </a:cxn>
                  <a:cxn ang="0">
                    <a:pos x="16" y="38"/>
                  </a:cxn>
                  <a:cxn ang="0">
                    <a:pos x="12" y="54"/>
                  </a:cxn>
                  <a:cxn ang="0">
                    <a:pos x="9" y="64"/>
                  </a:cxn>
                  <a:cxn ang="0">
                    <a:pos x="6" y="78"/>
                  </a:cxn>
                  <a:cxn ang="0">
                    <a:pos x="3" y="96"/>
                  </a:cxn>
                  <a:cxn ang="0">
                    <a:pos x="1" y="112"/>
                  </a:cxn>
                  <a:cxn ang="0">
                    <a:pos x="0" y="125"/>
                  </a:cxn>
                  <a:cxn ang="0">
                    <a:pos x="0" y="138"/>
                  </a:cxn>
                  <a:cxn ang="0">
                    <a:pos x="3" y="151"/>
                  </a:cxn>
                  <a:cxn ang="0">
                    <a:pos x="7" y="167"/>
                  </a:cxn>
                  <a:cxn ang="0">
                    <a:pos x="13" y="177"/>
                  </a:cxn>
                  <a:cxn ang="0">
                    <a:pos x="16" y="182"/>
                  </a:cxn>
                  <a:cxn ang="0">
                    <a:pos x="23" y="193"/>
                  </a:cxn>
                  <a:cxn ang="0">
                    <a:pos x="30" y="205"/>
                  </a:cxn>
                  <a:cxn ang="0">
                    <a:pos x="38" y="218"/>
                  </a:cxn>
                  <a:cxn ang="0">
                    <a:pos x="46" y="231"/>
                  </a:cxn>
                  <a:cxn ang="0">
                    <a:pos x="55" y="245"/>
                  </a:cxn>
                  <a:cxn ang="0">
                    <a:pos x="65" y="261"/>
                  </a:cxn>
                  <a:cxn ang="0">
                    <a:pos x="73" y="275"/>
                  </a:cxn>
                  <a:cxn ang="0">
                    <a:pos x="83" y="286"/>
                  </a:cxn>
                  <a:cxn ang="0">
                    <a:pos x="90" y="299"/>
                  </a:cxn>
                  <a:cxn ang="0">
                    <a:pos x="97" y="309"/>
                  </a:cxn>
                  <a:cxn ang="0">
                    <a:pos x="103" y="321"/>
                  </a:cxn>
                  <a:cxn ang="0">
                    <a:pos x="109" y="333"/>
                  </a:cxn>
                  <a:cxn ang="0">
                    <a:pos x="113" y="344"/>
                  </a:cxn>
                  <a:cxn ang="0">
                    <a:pos x="119" y="356"/>
                  </a:cxn>
                  <a:cxn ang="0">
                    <a:pos x="125" y="375"/>
                  </a:cxn>
                  <a:cxn ang="0">
                    <a:pos x="129" y="386"/>
                  </a:cxn>
                  <a:cxn ang="0">
                    <a:pos x="148" y="330"/>
                  </a:cxn>
                  <a:cxn ang="0">
                    <a:pos x="139" y="320"/>
                  </a:cxn>
                  <a:cxn ang="0">
                    <a:pos x="129" y="306"/>
                  </a:cxn>
                  <a:cxn ang="0">
                    <a:pos x="115" y="291"/>
                  </a:cxn>
                  <a:cxn ang="0">
                    <a:pos x="97" y="272"/>
                  </a:cxn>
                  <a:cxn ang="0">
                    <a:pos x="83" y="254"/>
                  </a:cxn>
                  <a:cxn ang="0">
                    <a:pos x="74" y="243"/>
                  </a:cxn>
                  <a:cxn ang="0">
                    <a:pos x="57" y="222"/>
                  </a:cxn>
                  <a:cxn ang="0">
                    <a:pos x="42" y="203"/>
                  </a:cxn>
                  <a:cxn ang="0">
                    <a:pos x="30" y="184"/>
                  </a:cxn>
                  <a:cxn ang="0">
                    <a:pos x="25" y="171"/>
                  </a:cxn>
                  <a:cxn ang="0">
                    <a:pos x="22" y="158"/>
                  </a:cxn>
                  <a:cxn ang="0">
                    <a:pos x="20" y="139"/>
                  </a:cxn>
                  <a:cxn ang="0">
                    <a:pos x="20" y="118"/>
                  </a:cxn>
                  <a:cxn ang="0">
                    <a:pos x="20" y="100"/>
                  </a:cxn>
                  <a:cxn ang="0">
                    <a:pos x="20" y="87"/>
                  </a:cxn>
                  <a:cxn ang="0">
                    <a:pos x="33" y="45"/>
                  </a:cxn>
                  <a:cxn ang="0">
                    <a:pos x="32" y="60"/>
                  </a:cxn>
                  <a:cxn ang="0">
                    <a:pos x="32" y="77"/>
                  </a:cxn>
                  <a:cxn ang="0">
                    <a:pos x="35" y="97"/>
                  </a:cxn>
                  <a:cxn ang="0">
                    <a:pos x="44" y="118"/>
                  </a:cxn>
                  <a:cxn ang="0">
                    <a:pos x="54" y="134"/>
                  </a:cxn>
                  <a:cxn ang="0">
                    <a:pos x="65" y="147"/>
                  </a:cxn>
                  <a:cxn ang="0">
                    <a:pos x="77" y="157"/>
                  </a:cxn>
                  <a:cxn ang="0">
                    <a:pos x="87" y="164"/>
                  </a:cxn>
                  <a:cxn ang="0">
                    <a:pos x="77" y="135"/>
                  </a:cxn>
                  <a:cxn ang="0">
                    <a:pos x="70" y="125"/>
                  </a:cxn>
                  <a:cxn ang="0">
                    <a:pos x="62" y="112"/>
                  </a:cxn>
                  <a:cxn ang="0">
                    <a:pos x="55" y="99"/>
                  </a:cxn>
                  <a:cxn ang="0">
                    <a:pos x="52" y="87"/>
                  </a:cxn>
                  <a:cxn ang="0">
                    <a:pos x="48" y="67"/>
                  </a:cxn>
                  <a:cxn ang="0">
                    <a:pos x="46" y="51"/>
                  </a:cxn>
                  <a:cxn ang="0">
                    <a:pos x="59" y="22"/>
                  </a:cxn>
                  <a:cxn ang="0">
                    <a:pos x="20" y="29"/>
                  </a:cxn>
                </a:cxnLst>
                <a:rect l="0" t="0" r="r" b="b"/>
                <a:pathLst>
                  <a:path w="148" h="389">
                    <a:moveTo>
                      <a:pt x="20" y="29"/>
                    </a:moveTo>
                    <a:lnTo>
                      <a:pt x="20" y="28"/>
                    </a:lnTo>
                    <a:lnTo>
                      <a:pt x="19" y="29"/>
                    </a:lnTo>
                    <a:lnTo>
                      <a:pt x="17" y="31"/>
                    </a:lnTo>
                    <a:lnTo>
                      <a:pt x="17" y="35"/>
                    </a:lnTo>
                    <a:lnTo>
                      <a:pt x="16" y="38"/>
                    </a:lnTo>
                    <a:lnTo>
                      <a:pt x="14" y="42"/>
                    </a:lnTo>
                    <a:lnTo>
                      <a:pt x="13" y="46"/>
                    </a:lnTo>
                    <a:lnTo>
                      <a:pt x="12" y="54"/>
                    </a:lnTo>
                    <a:lnTo>
                      <a:pt x="10" y="57"/>
                    </a:lnTo>
                    <a:lnTo>
                      <a:pt x="10" y="61"/>
                    </a:lnTo>
                    <a:lnTo>
                      <a:pt x="9" y="64"/>
                    </a:lnTo>
                    <a:lnTo>
                      <a:pt x="9" y="68"/>
                    </a:lnTo>
                    <a:lnTo>
                      <a:pt x="7" y="73"/>
                    </a:lnTo>
                    <a:lnTo>
                      <a:pt x="6" y="78"/>
                    </a:lnTo>
                    <a:lnTo>
                      <a:pt x="4" y="84"/>
                    </a:lnTo>
                    <a:lnTo>
                      <a:pt x="4" y="90"/>
                    </a:lnTo>
                    <a:lnTo>
                      <a:pt x="3" y="96"/>
                    </a:lnTo>
                    <a:lnTo>
                      <a:pt x="1" y="102"/>
                    </a:lnTo>
                    <a:lnTo>
                      <a:pt x="1" y="106"/>
                    </a:lnTo>
                    <a:lnTo>
                      <a:pt x="1" y="112"/>
                    </a:lnTo>
                    <a:lnTo>
                      <a:pt x="0" y="116"/>
                    </a:lnTo>
                    <a:lnTo>
                      <a:pt x="0" y="121"/>
                    </a:lnTo>
                    <a:lnTo>
                      <a:pt x="0" y="125"/>
                    </a:lnTo>
                    <a:lnTo>
                      <a:pt x="0" y="129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1" y="142"/>
                    </a:lnTo>
                    <a:lnTo>
                      <a:pt x="1" y="145"/>
                    </a:lnTo>
                    <a:lnTo>
                      <a:pt x="3" y="151"/>
                    </a:lnTo>
                    <a:lnTo>
                      <a:pt x="4" y="158"/>
                    </a:lnTo>
                    <a:lnTo>
                      <a:pt x="6" y="163"/>
                    </a:lnTo>
                    <a:lnTo>
                      <a:pt x="7" y="167"/>
                    </a:lnTo>
                    <a:lnTo>
                      <a:pt x="9" y="170"/>
                    </a:lnTo>
                    <a:lnTo>
                      <a:pt x="10" y="174"/>
                    </a:lnTo>
                    <a:lnTo>
                      <a:pt x="13" y="177"/>
                    </a:lnTo>
                    <a:lnTo>
                      <a:pt x="14" y="179"/>
                    </a:lnTo>
                    <a:lnTo>
                      <a:pt x="14" y="180"/>
                    </a:lnTo>
                    <a:lnTo>
                      <a:pt x="16" y="182"/>
                    </a:lnTo>
                    <a:lnTo>
                      <a:pt x="17" y="186"/>
                    </a:lnTo>
                    <a:lnTo>
                      <a:pt x="22" y="192"/>
                    </a:lnTo>
                    <a:lnTo>
                      <a:pt x="23" y="193"/>
                    </a:lnTo>
                    <a:lnTo>
                      <a:pt x="26" y="198"/>
                    </a:lnTo>
                    <a:lnTo>
                      <a:pt x="28" y="202"/>
                    </a:lnTo>
                    <a:lnTo>
                      <a:pt x="30" y="205"/>
                    </a:lnTo>
                    <a:lnTo>
                      <a:pt x="32" y="209"/>
                    </a:lnTo>
                    <a:lnTo>
                      <a:pt x="35" y="214"/>
                    </a:lnTo>
                    <a:lnTo>
                      <a:pt x="38" y="218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6" y="231"/>
                    </a:lnTo>
                    <a:lnTo>
                      <a:pt x="49" y="237"/>
                    </a:lnTo>
                    <a:lnTo>
                      <a:pt x="52" y="241"/>
                    </a:lnTo>
                    <a:lnTo>
                      <a:pt x="55" y="245"/>
                    </a:lnTo>
                    <a:lnTo>
                      <a:pt x="58" y="251"/>
                    </a:lnTo>
                    <a:lnTo>
                      <a:pt x="61" y="256"/>
                    </a:lnTo>
                    <a:lnTo>
                      <a:pt x="65" y="261"/>
                    </a:lnTo>
                    <a:lnTo>
                      <a:pt x="67" y="266"/>
                    </a:lnTo>
                    <a:lnTo>
                      <a:pt x="71" y="270"/>
                    </a:lnTo>
                    <a:lnTo>
                      <a:pt x="73" y="275"/>
                    </a:lnTo>
                    <a:lnTo>
                      <a:pt x="77" y="279"/>
                    </a:lnTo>
                    <a:lnTo>
                      <a:pt x="78" y="283"/>
                    </a:lnTo>
                    <a:lnTo>
                      <a:pt x="83" y="286"/>
                    </a:lnTo>
                    <a:lnTo>
                      <a:pt x="84" y="291"/>
                    </a:lnTo>
                    <a:lnTo>
                      <a:pt x="89" y="295"/>
                    </a:lnTo>
                    <a:lnTo>
                      <a:pt x="90" y="299"/>
                    </a:lnTo>
                    <a:lnTo>
                      <a:pt x="91" y="302"/>
                    </a:lnTo>
                    <a:lnTo>
                      <a:pt x="94" y="306"/>
                    </a:lnTo>
                    <a:lnTo>
                      <a:pt x="97" y="309"/>
                    </a:lnTo>
                    <a:lnTo>
                      <a:pt x="99" y="314"/>
                    </a:lnTo>
                    <a:lnTo>
                      <a:pt x="100" y="318"/>
                    </a:lnTo>
                    <a:lnTo>
                      <a:pt x="103" y="321"/>
                    </a:lnTo>
                    <a:lnTo>
                      <a:pt x="104" y="325"/>
                    </a:lnTo>
                    <a:lnTo>
                      <a:pt x="106" y="330"/>
                    </a:lnTo>
                    <a:lnTo>
                      <a:pt x="109" y="333"/>
                    </a:lnTo>
                    <a:lnTo>
                      <a:pt x="110" y="337"/>
                    </a:lnTo>
                    <a:lnTo>
                      <a:pt x="112" y="341"/>
                    </a:lnTo>
                    <a:lnTo>
                      <a:pt x="113" y="344"/>
                    </a:lnTo>
                    <a:lnTo>
                      <a:pt x="116" y="349"/>
                    </a:lnTo>
                    <a:lnTo>
                      <a:pt x="116" y="353"/>
                    </a:lnTo>
                    <a:lnTo>
                      <a:pt x="119" y="356"/>
                    </a:lnTo>
                    <a:lnTo>
                      <a:pt x="120" y="362"/>
                    </a:lnTo>
                    <a:lnTo>
                      <a:pt x="123" y="369"/>
                    </a:lnTo>
                    <a:lnTo>
                      <a:pt x="125" y="375"/>
                    </a:lnTo>
                    <a:lnTo>
                      <a:pt x="128" y="381"/>
                    </a:lnTo>
                    <a:lnTo>
                      <a:pt x="128" y="383"/>
                    </a:lnTo>
                    <a:lnTo>
                      <a:pt x="129" y="386"/>
                    </a:lnTo>
                    <a:lnTo>
                      <a:pt x="131" y="388"/>
                    </a:lnTo>
                    <a:lnTo>
                      <a:pt x="131" y="389"/>
                    </a:lnTo>
                    <a:lnTo>
                      <a:pt x="148" y="330"/>
                    </a:lnTo>
                    <a:lnTo>
                      <a:pt x="147" y="327"/>
                    </a:lnTo>
                    <a:lnTo>
                      <a:pt x="142" y="322"/>
                    </a:lnTo>
                    <a:lnTo>
                      <a:pt x="139" y="320"/>
                    </a:lnTo>
                    <a:lnTo>
                      <a:pt x="136" y="315"/>
                    </a:lnTo>
                    <a:lnTo>
                      <a:pt x="134" y="311"/>
                    </a:lnTo>
                    <a:lnTo>
                      <a:pt x="129" y="306"/>
                    </a:lnTo>
                    <a:lnTo>
                      <a:pt x="123" y="301"/>
                    </a:lnTo>
                    <a:lnTo>
                      <a:pt x="119" y="296"/>
                    </a:lnTo>
                    <a:lnTo>
                      <a:pt x="115" y="291"/>
                    </a:lnTo>
                    <a:lnTo>
                      <a:pt x="109" y="285"/>
                    </a:lnTo>
                    <a:lnTo>
                      <a:pt x="103" y="277"/>
                    </a:lnTo>
                    <a:lnTo>
                      <a:pt x="97" y="272"/>
                    </a:lnTo>
                    <a:lnTo>
                      <a:pt x="91" y="264"/>
                    </a:lnTo>
                    <a:lnTo>
                      <a:pt x="86" y="259"/>
                    </a:lnTo>
                    <a:lnTo>
                      <a:pt x="83" y="254"/>
                    </a:lnTo>
                    <a:lnTo>
                      <a:pt x="80" y="250"/>
                    </a:lnTo>
                    <a:lnTo>
                      <a:pt x="77" y="247"/>
                    </a:lnTo>
                    <a:lnTo>
                      <a:pt x="74" y="243"/>
                    </a:lnTo>
                    <a:lnTo>
                      <a:pt x="68" y="237"/>
                    </a:lnTo>
                    <a:lnTo>
                      <a:pt x="62" y="229"/>
                    </a:lnTo>
                    <a:lnTo>
                      <a:pt x="57" y="222"/>
                    </a:lnTo>
                    <a:lnTo>
                      <a:pt x="52" y="216"/>
                    </a:lnTo>
                    <a:lnTo>
                      <a:pt x="46" y="209"/>
                    </a:lnTo>
                    <a:lnTo>
                      <a:pt x="42" y="203"/>
                    </a:lnTo>
                    <a:lnTo>
                      <a:pt x="38" y="196"/>
                    </a:lnTo>
                    <a:lnTo>
                      <a:pt x="35" y="190"/>
                    </a:lnTo>
                    <a:lnTo>
                      <a:pt x="30" y="184"/>
                    </a:lnTo>
                    <a:lnTo>
                      <a:pt x="28" y="180"/>
                    </a:lnTo>
                    <a:lnTo>
                      <a:pt x="26" y="174"/>
                    </a:lnTo>
                    <a:lnTo>
                      <a:pt x="25" y="171"/>
                    </a:lnTo>
                    <a:lnTo>
                      <a:pt x="23" y="167"/>
                    </a:lnTo>
                    <a:lnTo>
                      <a:pt x="23" y="166"/>
                    </a:lnTo>
                    <a:lnTo>
                      <a:pt x="22" y="158"/>
                    </a:lnTo>
                    <a:lnTo>
                      <a:pt x="22" y="153"/>
                    </a:lnTo>
                    <a:lnTo>
                      <a:pt x="20" y="145"/>
                    </a:lnTo>
                    <a:lnTo>
                      <a:pt x="20" y="139"/>
                    </a:lnTo>
                    <a:lnTo>
                      <a:pt x="20" y="132"/>
                    </a:lnTo>
                    <a:lnTo>
                      <a:pt x="20" y="125"/>
                    </a:lnTo>
                    <a:lnTo>
                      <a:pt x="20" y="118"/>
                    </a:lnTo>
                    <a:lnTo>
                      <a:pt x="20" y="112"/>
                    </a:lnTo>
                    <a:lnTo>
                      <a:pt x="20" y="106"/>
                    </a:lnTo>
                    <a:lnTo>
                      <a:pt x="20" y="100"/>
                    </a:lnTo>
                    <a:lnTo>
                      <a:pt x="20" y="94"/>
                    </a:lnTo>
                    <a:lnTo>
                      <a:pt x="20" y="92"/>
                    </a:lnTo>
                    <a:lnTo>
                      <a:pt x="20" y="87"/>
                    </a:lnTo>
                    <a:lnTo>
                      <a:pt x="20" y="86"/>
                    </a:lnTo>
                    <a:lnTo>
                      <a:pt x="20" y="83"/>
                    </a:lnTo>
                    <a:lnTo>
                      <a:pt x="33" y="45"/>
                    </a:lnTo>
                    <a:lnTo>
                      <a:pt x="33" y="49"/>
                    </a:lnTo>
                    <a:lnTo>
                      <a:pt x="32" y="54"/>
                    </a:lnTo>
                    <a:lnTo>
                      <a:pt x="32" y="60"/>
                    </a:lnTo>
                    <a:lnTo>
                      <a:pt x="32" y="65"/>
                    </a:lnTo>
                    <a:lnTo>
                      <a:pt x="32" y="71"/>
                    </a:lnTo>
                    <a:lnTo>
                      <a:pt x="32" y="77"/>
                    </a:lnTo>
                    <a:lnTo>
                      <a:pt x="32" y="84"/>
                    </a:lnTo>
                    <a:lnTo>
                      <a:pt x="35" y="92"/>
                    </a:lnTo>
                    <a:lnTo>
                      <a:pt x="35" y="97"/>
                    </a:lnTo>
                    <a:lnTo>
                      <a:pt x="38" y="105"/>
                    </a:lnTo>
                    <a:lnTo>
                      <a:pt x="41" y="112"/>
                    </a:lnTo>
                    <a:lnTo>
                      <a:pt x="44" y="118"/>
                    </a:lnTo>
                    <a:lnTo>
                      <a:pt x="46" y="123"/>
                    </a:lnTo>
                    <a:lnTo>
                      <a:pt x="51" y="129"/>
                    </a:lnTo>
                    <a:lnTo>
                      <a:pt x="54" y="134"/>
                    </a:lnTo>
                    <a:lnTo>
                      <a:pt x="58" y="139"/>
                    </a:lnTo>
                    <a:lnTo>
                      <a:pt x="61" y="142"/>
                    </a:lnTo>
                    <a:lnTo>
                      <a:pt x="65" y="147"/>
                    </a:lnTo>
                    <a:lnTo>
                      <a:pt x="68" y="150"/>
                    </a:lnTo>
                    <a:lnTo>
                      <a:pt x="71" y="154"/>
                    </a:lnTo>
                    <a:lnTo>
                      <a:pt x="77" y="157"/>
                    </a:lnTo>
                    <a:lnTo>
                      <a:pt x="83" y="161"/>
                    </a:lnTo>
                    <a:lnTo>
                      <a:pt x="86" y="163"/>
                    </a:lnTo>
                    <a:lnTo>
                      <a:pt x="87" y="164"/>
                    </a:lnTo>
                    <a:lnTo>
                      <a:pt x="81" y="142"/>
                    </a:lnTo>
                    <a:lnTo>
                      <a:pt x="80" y="139"/>
                    </a:lnTo>
                    <a:lnTo>
                      <a:pt x="77" y="135"/>
                    </a:lnTo>
                    <a:lnTo>
                      <a:pt x="74" y="132"/>
                    </a:lnTo>
                    <a:lnTo>
                      <a:pt x="71" y="129"/>
                    </a:lnTo>
                    <a:lnTo>
                      <a:pt x="70" y="125"/>
                    </a:lnTo>
                    <a:lnTo>
                      <a:pt x="67" y="121"/>
                    </a:lnTo>
                    <a:lnTo>
                      <a:pt x="64" y="116"/>
                    </a:lnTo>
                    <a:lnTo>
                      <a:pt x="62" y="112"/>
                    </a:lnTo>
                    <a:lnTo>
                      <a:pt x="59" y="107"/>
                    </a:lnTo>
                    <a:lnTo>
                      <a:pt x="58" y="103"/>
                    </a:lnTo>
                    <a:lnTo>
                      <a:pt x="55" y="99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1" y="80"/>
                    </a:lnTo>
                    <a:lnTo>
                      <a:pt x="49" y="74"/>
                    </a:lnTo>
                    <a:lnTo>
                      <a:pt x="48" y="67"/>
                    </a:lnTo>
                    <a:lnTo>
                      <a:pt x="48" y="61"/>
                    </a:lnTo>
                    <a:lnTo>
                      <a:pt x="46" y="55"/>
                    </a:lnTo>
                    <a:lnTo>
                      <a:pt x="46" y="51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9" y="22"/>
                    </a:lnTo>
                    <a:lnTo>
                      <a:pt x="44" y="0"/>
                    </a:lnTo>
                    <a:lnTo>
                      <a:pt x="20" y="29"/>
                    </a:ln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3" name="Freeform 243"/>
              <p:cNvSpPr>
                <a:spLocks/>
              </p:cNvSpPr>
              <p:nvPr/>
            </p:nvSpPr>
            <p:spPr bwMode="auto">
              <a:xfrm>
                <a:off x="979" y="1800"/>
                <a:ext cx="29" cy="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9" y="0"/>
                  </a:cxn>
                  <a:cxn ang="0">
                    <a:pos x="0" y="148"/>
                  </a:cxn>
                  <a:cxn ang="0">
                    <a:pos x="35" y="110"/>
                  </a:cxn>
                  <a:cxn ang="0">
                    <a:pos x="56" y="126"/>
                  </a:cxn>
                  <a:cxn ang="0">
                    <a:pos x="87" y="40"/>
                  </a:cxn>
                  <a:cxn ang="0">
                    <a:pos x="77" y="0"/>
                  </a:cxn>
                  <a:cxn ang="0">
                    <a:pos x="77" y="0"/>
                  </a:cxn>
                </a:cxnLst>
                <a:rect l="0" t="0" r="r" b="b"/>
                <a:pathLst>
                  <a:path w="87" h="148">
                    <a:moveTo>
                      <a:pt x="77" y="0"/>
                    </a:moveTo>
                    <a:lnTo>
                      <a:pt x="39" y="0"/>
                    </a:lnTo>
                    <a:lnTo>
                      <a:pt x="0" y="148"/>
                    </a:lnTo>
                    <a:lnTo>
                      <a:pt x="35" y="110"/>
                    </a:lnTo>
                    <a:lnTo>
                      <a:pt x="56" y="126"/>
                    </a:lnTo>
                    <a:lnTo>
                      <a:pt x="87" y="40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" name="Freeform 244"/>
              <p:cNvSpPr>
                <a:spLocks/>
              </p:cNvSpPr>
              <p:nvPr/>
            </p:nvSpPr>
            <p:spPr bwMode="auto">
              <a:xfrm>
                <a:off x="939" y="1630"/>
                <a:ext cx="52" cy="53"/>
              </a:xfrm>
              <a:custGeom>
                <a:avLst/>
                <a:gdLst/>
                <a:ahLst/>
                <a:cxnLst>
                  <a:cxn ang="0">
                    <a:pos x="151" y="17"/>
                  </a:cxn>
                  <a:cxn ang="0">
                    <a:pos x="156" y="29"/>
                  </a:cxn>
                  <a:cxn ang="0">
                    <a:pos x="151" y="48"/>
                  </a:cxn>
                  <a:cxn ang="0">
                    <a:pos x="137" y="67"/>
                  </a:cxn>
                  <a:cxn ang="0">
                    <a:pos x="129" y="74"/>
                  </a:cxn>
                  <a:cxn ang="0">
                    <a:pos x="132" y="83"/>
                  </a:cxn>
                  <a:cxn ang="0">
                    <a:pos x="138" y="96"/>
                  </a:cxn>
                  <a:cxn ang="0">
                    <a:pos x="141" y="107"/>
                  </a:cxn>
                  <a:cxn ang="0">
                    <a:pos x="141" y="119"/>
                  </a:cxn>
                  <a:cxn ang="0">
                    <a:pos x="132" y="138"/>
                  </a:cxn>
                  <a:cxn ang="0">
                    <a:pos x="116" y="151"/>
                  </a:cxn>
                  <a:cxn ang="0">
                    <a:pos x="100" y="157"/>
                  </a:cxn>
                  <a:cxn ang="0">
                    <a:pos x="90" y="158"/>
                  </a:cxn>
                  <a:cxn ang="0">
                    <a:pos x="77" y="160"/>
                  </a:cxn>
                  <a:cxn ang="0">
                    <a:pos x="67" y="160"/>
                  </a:cxn>
                  <a:cxn ang="0">
                    <a:pos x="57" y="158"/>
                  </a:cxn>
                  <a:cxn ang="0">
                    <a:pos x="61" y="157"/>
                  </a:cxn>
                  <a:cxn ang="0">
                    <a:pos x="71" y="154"/>
                  </a:cxn>
                  <a:cxn ang="0">
                    <a:pos x="83" y="151"/>
                  </a:cxn>
                  <a:cxn ang="0">
                    <a:pos x="95" y="145"/>
                  </a:cxn>
                  <a:cxn ang="0">
                    <a:pos x="106" y="139"/>
                  </a:cxn>
                  <a:cxn ang="0">
                    <a:pos x="115" y="122"/>
                  </a:cxn>
                  <a:cxn ang="0">
                    <a:pos x="116" y="106"/>
                  </a:cxn>
                  <a:cxn ang="0">
                    <a:pos x="109" y="90"/>
                  </a:cxn>
                  <a:cxn ang="0">
                    <a:pos x="97" y="90"/>
                  </a:cxn>
                  <a:cxn ang="0">
                    <a:pos x="84" y="91"/>
                  </a:cxn>
                  <a:cxn ang="0">
                    <a:pos x="70" y="93"/>
                  </a:cxn>
                  <a:cxn ang="0">
                    <a:pos x="55" y="90"/>
                  </a:cxn>
                  <a:cxn ang="0">
                    <a:pos x="42" y="81"/>
                  </a:cxn>
                  <a:cxn ang="0">
                    <a:pos x="47" y="77"/>
                  </a:cxn>
                  <a:cxn ang="0">
                    <a:pos x="58" y="73"/>
                  </a:cxn>
                  <a:cxn ang="0">
                    <a:pos x="73" y="67"/>
                  </a:cxn>
                  <a:cxn ang="0">
                    <a:pos x="87" y="60"/>
                  </a:cxn>
                  <a:cxn ang="0">
                    <a:pos x="100" y="52"/>
                  </a:cxn>
                  <a:cxn ang="0">
                    <a:pos x="116" y="38"/>
                  </a:cxn>
                  <a:cxn ang="0">
                    <a:pos x="124" y="22"/>
                  </a:cxn>
                  <a:cxn ang="0">
                    <a:pos x="115" y="17"/>
                  </a:cxn>
                  <a:cxn ang="0">
                    <a:pos x="102" y="17"/>
                  </a:cxn>
                  <a:cxn ang="0">
                    <a:pos x="84" y="19"/>
                  </a:cxn>
                  <a:cxn ang="0">
                    <a:pos x="67" y="25"/>
                  </a:cxn>
                  <a:cxn ang="0">
                    <a:pos x="51" y="30"/>
                  </a:cxn>
                  <a:cxn ang="0">
                    <a:pos x="39" y="39"/>
                  </a:cxn>
                  <a:cxn ang="0">
                    <a:pos x="28" y="51"/>
                  </a:cxn>
                  <a:cxn ang="0">
                    <a:pos x="16" y="65"/>
                  </a:cxn>
                  <a:cxn ang="0">
                    <a:pos x="7" y="76"/>
                  </a:cxn>
                  <a:cxn ang="0">
                    <a:pos x="2" y="87"/>
                  </a:cxn>
                  <a:cxn ang="0">
                    <a:pos x="0" y="76"/>
                  </a:cxn>
                  <a:cxn ang="0">
                    <a:pos x="5" y="65"/>
                  </a:cxn>
                  <a:cxn ang="0">
                    <a:pos x="10" y="49"/>
                  </a:cxn>
                  <a:cxn ang="0">
                    <a:pos x="25" y="33"/>
                  </a:cxn>
                  <a:cxn ang="0">
                    <a:pos x="35" y="25"/>
                  </a:cxn>
                  <a:cxn ang="0">
                    <a:pos x="47" y="17"/>
                  </a:cxn>
                  <a:cxn ang="0">
                    <a:pos x="58" y="10"/>
                  </a:cxn>
                  <a:cxn ang="0">
                    <a:pos x="70" y="6"/>
                  </a:cxn>
                  <a:cxn ang="0">
                    <a:pos x="89" y="1"/>
                  </a:cxn>
                  <a:cxn ang="0">
                    <a:pos x="105" y="0"/>
                  </a:cxn>
                  <a:cxn ang="0">
                    <a:pos x="116" y="1"/>
                  </a:cxn>
                  <a:cxn ang="0">
                    <a:pos x="124" y="4"/>
                  </a:cxn>
                  <a:cxn ang="0">
                    <a:pos x="132" y="7"/>
                  </a:cxn>
                  <a:cxn ang="0">
                    <a:pos x="145" y="15"/>
                  </a:cxn>
                </a:cxnLst>
                <a:rect l="0" t="0" r="r" b="b"/>
                <a:pathLst>
                  <a:path w="157" h="160">
                    <a:moveTo>
                      <a:pt x="145" y="15"/>
                    </a:moveTo>
                    <a:lnTo>
                      <a:pt x="147" y="15"/>
                    </a:lnTo>
                    <a:lnTo>
                      <a:pt x="151" y="17"/>
                    </a:lnTo>
                    <a:lnTo>
                      <a:pt x="153" y="19"/>
                    </a:lnTo>
                    <a:lnTo>
                      <a:pt x="154" y="25"/>
                    </a:lnTo>
                    <a:lnTo>
                      <a:pt x="156" y="29"/>
                    </a:lnTo>
                    <a:lnTo>
                      <a:pt x="157" y="35"/>
                    </a:lnTo>
                    <a:lnTo>
                      <a:pt x="154" y="41"/>
                    </a:lnTo>
                    <a:lnTo>
                      <a:pt x="151" y="48"/>
                    </a:lnTo>
                    <a:lnTo>
                      <a:pt x="147" y="55"/>
                    </a:lnTo>
                    <a:lnTo>
                      <a:pt x="142" y="61"/>
                    </a:lnTo>
                    <a:lnTo>
                      <a:pt x="137" y="67"/>
                    </a:lnTo>
                    <a:lnTo>
                      <a:pt x="132" y="71"/>
                    </a:lnTo>
                    <a:lnTo>
                      <a:pt x="129" y="74"/>
                    </a:lnTo>
                    <a:lnTo>
                      <a:pt x="129" y="74"/>
                    </a:lnTo>
                    <a:lnTo>
                      <a:pt x="129" y="76"/>
                    </a:lnTo>
                    <a:lnTo>
                      <a:pt x="131" y="78"/>
                    </a:lnTo>
                    <a:lnTo>
                      <a:pt x="132" y="83"/>
                    </a:lnTo>
                    <a:lnTo>
                      <a:pt x="137" y="89"/>
                    </a:lnTo>
                    <a:lnTo>
                      <a:pt x="137" y="93"/>
                    </a:lnTo>
                    <a:lnTo>
                      <a:pt x="138" y="96"/>
                    </a:lnTo>
                    <a:lnTo>
                      <a:pt x="140" y="100"/>
                    </a:lnTo>
                    <a:lnTo>
                      <a:pt x="141" y="103"/>
                    </a:lnTo>
                    <a:lnTo>
                      <a:pt x="141" y="107"/>
                    </a:lnTo>
                    <a:lnTo>
                      <a:pt x="141" y="112"/>
                    </a:lnTo>
                    <a:lnTo>
                      <a:pt x="141" y="115"/>
                    </a:lnTo>
                    <a:lnTo>
                      <a:pt x="141" y="119"/>
                    </a:lnTo>
                    <a:lnTo>
                      <a:pt x="140" y="125"/>
                    </a:lnTo>
                    <a:lnTo>
                      <a:pt x="137" y="132"/>
                    </a:lnTo>
                    <a:lnTo>
                      <a:pt x="132" y="138"/>
                    </a:lnTo>
                    <a:lnTo>
                      <a:pt x="128" y="142"/>
                    </a:lnTo>
                    <a:lnTo>
                      <a:pt x="122" y="147"/>
                    </a:lnTo>
                    <a:lnTo>
                      <a:pt x="116" y="151"/>
                    </a:lnTo>
                    <a:lnTo>
                      <a:pt x="111" y="153"/>
                    </a:lnTo>
                    <a:lnTo>
                      <a:pt x="105" y="155"/>
                    </a:lnTo>
                    <a:lnTo>
                      <a:pt x="100" y="157"/>
                    </a:lnTo>
                    <a:lnTo>
                      <a:pt x="97" y="157"/>
                    </a:lnTo>
                    <a:lnTo>
                      <a:pt x="93" y="158"/>
                    </a:lnTo>
                    <a:lnTo>
                      <a:pt x="90" y="158"/>
                    </a:lnTo>
                    <a:lnTo>
                      <a:pt x="86" y="158"/>
                    </a:lnTo>
                    <a:lnTo>
                      <a:pt x="81" y="160"/>
                    </a:lnTo>
                    <a:lnTo>
                      <a:pt x="77" y="160"/>
                    </a:lnTo>
                    <a:lnTo>
                      <a:pt x="74" y="160"/>
                    </a:lnTo>
                    <a:lnTo>
                      <a:pt x="70" y="160"/>
                    </a:lnTo>
                    <a:lnTo>
                      <a:pt x="67" y="160"/>
                    </a:lnTo>
                    <a:lnTo>
                      <a:pt x="63" y="158"/>
                    </a:lnTo>
                    <a:lnTo>
                      <a:pt x="61" y="158"/>
                    </a:lnTo>
                    <a:lnTo>
                      <a:pt x="57" y="158"/>
                    </a:lnTo>
                    <a:lnTo>
                      <a:pt x="55" y="158"/>
                    </a:lnTo>
                    <a:lnTo>
                      <a:pt x="57" y="158"/>
                    </a:lnTo>
                    <a:lnTo>
                      <a:pt x="61" y="157"/>
                    </a:lnTo>
                    <a:lnTo>
                      <a:pt x="63" y="155"/>
                    </a:lnTo>
                    <a:lnTo>
                      <a:pt x="67" y="155"/>
                    </a:lnTo>
                    <a:lnTo>
                      <a:pt x="71" y="154"/>
                    </a:lnTo>
                    <a:lnTo>
                      <a:pt x="74" y="154"/>
                    </a:lnTo>
                    <a:lnTo>
                      <a:pt x="79" y="151"/>
                    </a:lnTo>
                    <a:lnTo>
                      <a:pt x="83" y="151"/>
                    </a:lnTo>
                    <a:lnTo>
                      <a:pt x="86" y="150"/>
                    </a:lnTo>
                    <a:lnTo>
                      <a:pt x="92" y="148"/>
                    </a:lnTo>
                    <a:lnTo>
                      <a:pt x="95" y="145"/>
                    </a:lnTo>
                    <a:lnTo>
                      <a:pt x="99" y="144"/>
                    </a:lnTo>
                    <a:lnTo>
                      <a:pt x="102" y="142"/>
                    </a:lnTo>
                    <a:lnTo>
                      <a:pt x="106" y="139"/>
                    </a:lnTo>
                    <a:lnTo>
                      <a:pt x="111" y="134"/>
                    </a:lnTo>
                    <a:lnTo>
                      <a:pt x="113" y="129"/>
                    </a:lnTo>
                    <a:lnTo>
                      <a:pt x="115" y="122"/>
                    </a:lnTo>
                    <a:lnTo>
                      <a:pt x="116" y="116"/>
                    </a:lnTo>
                    <a:lnTo>
                      <a:pt x="116" y="110"/>
                    </a:lnTo>
                    <a:lnTo>
                      <a:pt x="116" y="106"/>
                    </a:lnTo>
                    <a:lnTo>
                      <a:pt x="116" y="103"/>
                    </a:lnTo>
                    <a:lnTo>
                      <a:pt x="116" y="103"/>
                    </a:lnTo>
                    <a:lnTo>
                      <a:pt x="109" y="90"/>
                    </a:lnTo>
                    <a:lnTo>
                      <a:pt x="108" y="90"/>
                    </a:lnTo>
                    <a:lnTo>
                      <a:pt x="105" y="90"/>
                    </a:lnTo>
                    <a:lnTo>
                      <a:pt x="97" y="90"/>
                    </a:lnTo>
                    <a:lnTo>
                      <a:pt x="93" y="91"/>
                    </a:lnTo>
                    <a:lnTo>
                      <a:pt x="89" y="91"/>
                    </a:lnTo>
                    <a:lnTo>
                      <a:pt x="84" y="91"/>
                    </a:lnTo>
                    <a:lnTo>
                      <a:pt x="80" y="91"/>
                    </a:lnTo>
                    <a:lnTo>
                      <a:pt x="77" y="93"/>
                    </a:lnTo>
                    <a:lnTo>
                      <a:pt x="70" y="93"/>
                    </a:lnTo>
                    <a:lnTo>
                      <a:pt x="66" y="93"/>
                    </a:lnTo>
                    <a:lnTo>
                      <a:pt x="60" y="91"/>
                    </a:lnTo>
                    <a:lnTo>
                      <a:pt x="55" y="90"/>
                    </a:lnTo>
                    <a:lnTo>
                      <a:pt x="51" y="87"/>
                    </a:lnTo>
                    <a:lnTo>
                      <a:pt x="48" y="86"/>
                    </a:lnTo>
                    <a:lnTo>
                      <a:pt x="42" y="81"/>
                    </a:lnTo>
                    <a:lnTo>
                      <a:pt x="41" y="80"/>
                    </a:lnTo>
                    <a:lnTo>
                      <a:pt x="42" y="78"/>
                    </a:lnTo>
                    <a:lnTo>
                      <a:pt x="47" y="77"/>
                    </a:lnTo>
                    <a:lnTo>
                      <a:pt x="50" y="76"/>
                    </a:lnTo>
                    <a:lnTo>
                      <a:pt x="54" y="74"/>
                    </a:lnTo>
                    <a:lnTo>
                      <a:pt x="58" y="73"/>
                    </a:lnTo>
                    <a:lnTo>
                      <a:pt x="64" y="71"/>
                    </a:lnTo>
                    <a:lnTo>
                      <a:pt x="67" y="68"/>
                    </a:lnTo>
                    <a:lnTo>
                      <a:pt x="73" y="67"/>
                    </a:lnTo>
                    <a:lnTo>
                      <a:pt x="79" y="64"/>
                    </a:lnTo>
                    <a:lnTo>
                      <a:pt x="83" y="62"/>
                    </a:lnTo>
                    <a:lnTo>
                      <a:pt x="87" y="60"/>
                    </a:lnTo>
                    <a:lnTo>
                      <a:pt x="93" y="57"/>
                    </a:lnTo>
                    <a:lnTo>
                      <a:pt x="96" y="55"/>
                    </a:lnTo>
                    <a:lnTo>
                      <a:pt x="100" y="52"/>
                    </a:lnTo>
                    <a:lnTo>
                      <a:pt x="106" y="46"/>
                    </a:lnTo>
                    <a:lnTo>
                      <a:pt x="112" y="42"/>
                    </a:lnTo>
                    <a:lnTo>
                      <a:pt x="116" y="38"/>
                    </a:lnTo>
                    <a:lnTo>
                      <a:pt x="119" y="33"/>
                    </a:lnTo>
                    <a:lnTo>
                      <a:pt x="124" y="28"/>
                    </a:lnTo>
                    <a:lnTo>
                      <a:pt x="124" y="22"/>
                    </a:lnTo>
                    <a:lnTo>
                      <a:pt x="121" y="19"/>
                    </a:lnTo>
                    <a:lnTo>
                      <a:pt x="118" y="19"/>
                    </a:lnTo>
                    <a:lnTo>
                      <a:pt x="115" y="17"/>
                    </a:lnTo>
                    <a:lnTo>
                      <a:pt x="112" y="17"/>
                    </a:lnTo>
                    <a:lnTo>
                      <a:pt x="106" y="17"/>
                    </a:lnTo>
                    <a:lnTo>
                      <a:pt x="102" y="17"/>
                    </a:lnTo>
                    <a:lnTo>
                      <a:pt x="96" y="17"/>
                    </a:lnTo>
                    <a:lnTo>
                      <a:pt x="92" y="19"/>
                    </a:lnTo>
                    <a:lnTo>
                      <a:pt x="84" y="19"/>
                    </a:lnTo>
                    <a:lnTo>
                      <a:pt x="79" y="20"/>
                    </a:lnTo>
                    <a:lnTo>
                      <a:pt x="73" y="22"/>
                    </a:lnTo>
                    <a:lnTo>
                      <a:pt x="67" y="25"/>
                    </a:lnTo>
                    <a:lnTo>
                      <a:pt x="61" y="26"/>
                    </a:lnTo>
                    <a:lnTo>
                      <a:pt x="55" y="28"/>
                    </a:lnTo>
                    <a:lnTo>
                      <a:pt x="51" y="30"/>
                    </a:lnTo>
                    <a:lnTo>
                      <a:pt x="48" y="33"/>
                    </a:lnTo>
                    <a:lnTo>
                      <a:pt x="44" y="36"/>
                    </a:lnTo>
                    <a:lnTo>
                      <a:pt x="39" y="39"/>
                    </a:lnTo>
                    <a:lnTo>
                      <a:pt x="35" y="44"/>
                    </a:lnTo>
                    <a:lnTo>
                      <a:pt x="31" y="48"/>
                    </a:lnTo>
                    <a:lnTo>
                      <a:pt x="28" y="51"/>
                    </a:lnTo>
                    <a:lnTo>
                      <a:pt x="23" y="55"/>
                    </a:lnTo>
                    <a:lnTo>
                      <a:pt x="19" y="61"/>
                    </a:lnTo>
                    <a:lnTo>
                      <a:pt x="16" y="65"/>
                    </a:lnTo>
                    <a:lnTo>
                      <a:pt x="12" y="68"/>
                    </a:lnTo>
                    <a:lnTo>
                      <a:pt x="10" y="73"/>
                    </a:lnTo>
                    <a:lnTo>
                      <a:pt x="7" y="76"/>
                    </a:lnTo>
                    <a:lnTo>
                      <a:pt x="5" y="80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2" y="73"/>
                    </a:lnTo>
                    <a:lnTo>
                      <a:pt x="2" y="68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7" y="55"/>
                    </a:lnTo>
                    <a:lnTo>
                      <a:pt x="10" y="49"/>
                    </a:lnTo>
                    <a:lnTo>
                      <a:pt x="15" y="44"/>
                    </a:lnTo>
                    <a:lnTo>
                      <a:pt x="19" y="38"/>
                    </a:lnTo>
                    <a:lnTo>
                      <a:pt x="25" y="33"/>
                    </a:lnTo>
                    <a:lnTo>
                      <a:pt x="28" y="30"/>
                    </a:lnTo>
                    <a:lnTo>
                      <a:pt x="31" y="28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19"/>
                    </a:lnTo>
                    <a:lnTo>
                      <a:pt x="47" y="17"/>
                    </a:lnTo>
                    <a:lnTo>
                      <a:pt x="51" y="15"/>
                    </a:lnTo>
                    <a:lnTo>
                      <a:pt x="55" y="12"/>
                    </a:lnTo>
                    <a:lnTo>
                      <a:pt x="58" y="10"/>
                    </a:lnTo>
                    <a:lnTo>
                      <a:pt x="61" y="9"/>
                    </a:lnTo>
                    <a:lnTo>
                      <a:pt x="66" y="7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3" y="3"/>
                    </a:lnTo>
                    <a:lnTo>
                      <a:pt x="89" y="1"/>
                    </a:lnTo>
                    <a:lnTo>
                      <a:pt x="95" y="1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09" y="0"/>
                    </a:lnTo>
                    <a:lnTo>
                      <a:pt x="112" y="1"/>
                    </a:lnTo>
                    <a:lnTo>
                      <a:pt x="116" y="1"/>
                    </a:lnTo>
                    <a:lnTo>
                      <a:pt x="118" y="3"/>
                    </a:lnTo>
                    <a:lnTo>
                      <a:pt x="121" y="3"/>
                    </a:lnTo>
                    <a:lnTo>
                      <a:pt x="124" y="4"/>
                    </a:lnTo>
                    <a:lnTo>
                      <a:pt x="125" y="4"/>
                    </a:lnTo>
                    <a:lnTo>
                      <a:pt x="128" y="6"/>
                    </a:lnTo>
                    <a:lnTo>
                      <a:pt x="132" y="7"/>
                    </a:lnTo>
                    <a:lnTo>
                      <a:pt x="137" y="10"/>
                    </a:lnTo>
                    <a:lnTo>
                      <a:pt x="141" y="12"/>
                    </a:lnTo>
                    <a:lnTo>
                      <a:pt x="145" y="15"/>
                    </a:lnTo>
                    <a:lnTo>
                      <a:pt x="145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5" name="Freeform 245"/>
              <p:cNvSpPr>
                <a:spLocks/>
              </p:cNvSpPr>
              <p:nvPr/>
            </p:nvSpPr>
            <p:spPr bwMode="auto">
              <a:xfrm>
                <a:off x="933" y="1654"/>
                <a:ext cx="15" cy="46"/>
              </a:xfrm>
              <a:custGeom>
                <a:avLst/>
                <a:gdLst/>
                <a:ahLst/>
                <a:cxnLst>
                  <a:cxn ang="0">
                    <a:pos x="12" y="16"/>
                  </a:cxn>
                  <a:cxn ang="0">
                    <a:pos x="9" y="25"/>
                  </a:cxn>
                  <a:cxn ang="0">
                    <a:pos x="7" y="35"/>
                  </a:cxn>
                  <a:cxn ang="0">
                    <a:pos x="5" y="45"/>
                  </a:cxn>
                  <a:cxn ang="0">
                    <a:pos x="3" y="57"/>
                  </a:cxn>
                  <a:cxn ang="0">
                    <a:pos x="2" y="70"/>
                  </a:cxn>
                  <a:cxn ang="0">
                    <a:pos x="0" y="84"/>
                  </a:cxn>
                  <a:cxn ang="0">
                    <a:pos x="2" y="97"/>
                  </a:cxn>
                  <a:cxn ang="0">
                    <a:pos x="2" y="108"/>
                  </a:cxn>
                  <a:cxn ang="0">
                    <a:pos x="2" y="116"/>
                  </a:cxn>
                  <a:cxn ang="0">
                    <a:pos x="3" y="124"/>
                  </a:cxn>
                  <a:cxn ang="0">
                    <a:pos x="5" y="132"/>
                  </a:cxn>
                  <a:cxn ang="0">
                    <a:pos x="7" y="138"/>
                  </a:cxn>
                  <a:cxn ang="0">
                    <a:pos x="37" y="116"/>
                  </a:cxn>
                  <a:cxn ang="0">
                    <a:pos x="35" y="102"/>
                  </a:cxn>
                  <a:cxn ang="0">
                    <a:pos x="34" y="97"/>
                  </a:cxn>
                  <a:cxn ang="0">
                    <a:pos x="34" y="90"/>
                  </a:cxn>
                  <a:cxn ang="0">
                    <a:pos x="34" y="79"/>
                  </a:cxn>
                  <a:cxn ang="0">
                    <a:pos x="34" y="64"/>
                  </a:cxn>
                  <a:cxn ang="0">
                    <a:pos x="35" y="57"/>
                  </a:cxn>
                  <a:cxn ang="0">
                    <a:pos x="38" y="51"/>
                  </a:cxn>
                  <a:cxn ang="0">
                    <a:pos x="41" y="41"/>
                  </a:cxn>
                  <a:cxn ang="0">
                    <a:pos x="44" y="32"/>
                  </a:cxn>
                  <a:cxn ang="0">
                    <a:pos x="42" y="32"/>
                  </a:cxn>
                  <a:cxn ang="0">
                    <a:pos x="35" y="41"/>
                  </a:cxn>
                  <a:cxn ang="0">
                    <a:pos x="31" y="50"/>
                  </a:cxn>
                  <a:cxn ang="0">
                    <a:pos x="28" y="57"/>
                  </a:cxn>
                  <a:cxn ang="0">
                    <a:pos x="25" y="67"/>
                  </a:cxn>
                  <a:cxn ang="0">
                    <a:pos x="21" y="80"/>
                  </a:cxn>
                  <a:cxn ang="0">
                    <a:pos x="19" y="92"/>
                  </a:cxn>
                  <a:cxn ang="0">
                    <a:pos x="18" y="97"/>
                  </a:cxn>
                  <a:cxn ang="0">
                    <a:pos x="18" y="97"/>
                  </a:cxn>
                  <a:cxn ang="0">
                    <a:pos x="16" y="90"/>
                  </a:cxn>
                  <a:cxn ang="0">
                    <a:pos x="16" y="79"/>
                  </a:cxn>
                  <a:cxn ang="0">
                    <a:pos x="16" y="68"/>
                  </a:cxn>
                  <a:cxn ang="0">
                    <a:pos x="16" y="60"/>
                  </a:cxn>
                  <a:cxn ang="0">
                    <a:pos x="18" y="52"/>
                  </a:cxn>
                  <a:cxn ang="0">
                    <a:pos x="19" y="44"/>
                  </a:cxn>
                  <a:cxn ang="0">
                    <a:pos x="19" y="34"/>
                  </a:cxn>
                  <a:cxn ang="0">
                    <a:pos x="21" y="25"/>
                  </a:cxn>
                  <a:cxn ang="0">
                    <a:pos x="22" y="16"/>
                  </a:cxn>
                  <a:cxn ang="0">
                    <a:pos x="23" y="9"/>
                  </a:cxn>
                  <a:cxn ang="0">
                    <a:pos x="25" y="2"/>
                  </a:cxn>
                  <a:cxn ang="0">
                    <a:pos x="13" y="16"/>
                  </a:cxn>
                </a:cxnLst>
                <a:rect l="0" t="0" r="r" b="b"/>
                <a:pathLst>
                  <a:path w="45" h="140">
                    <a:moveTo>
                      <a:pt x="13" y="16"/>
                    </a:moveTo>
                    <a:lnTo>
                      <a:pt x="12" y="16"/>
                    </a:lnTo>
                    <a:lnTo>
                      <a:pt x="10" y="22"/>
                    </a:lnTo>
                    <a:lnTo>
                      <a:pt x="9" y="25"/>
                    </a:lnTo>
                    <a:lnTo>
                      <a:pt x="9" y="29"/>
                    </a:lnTo>
                    <a:lnTo>
                      <a:pt x="7" y="35"/>
                    </a:lnTo>
                    <a:lnTo>
                      <a:pt x="6" y="41"/>
                    </a:lnTo>
                    <a:lnTo>
                      <a:pt x="5" y="45"/>
                    </a:lnTo>
                    <a:lnTo>
                      <a:pt x="3" y="51"/>
                    </a:lnTo>
                    <a:lnTo>
                      <a:pt x="3" y="57"/>
                    </a:lnTo>
                    <a:lnTo>
                      <a:pt x="2" y="64"/>
                    </a:lnTo>
                    <a:lnTo>
                      <a:pt x="2" y="70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2" y="92"/>
                    </a:lnTo>
                    <a:lnTo>
                      <a:pt x="2" y="97"/>
                    </a:lnTo>
                    <a:lnTo>
                      <a:pt x="2" y="103"/>
                    </a:lnTo>
                    <a:lnTo>
                      <a:pt x="2" y="108"/>
                    </a:lnTo>
                    <a:lnTo>
                      <a:pt x="2" y="113"/>
                    </a:lnTo>
                    <a:lnTo>
                      <a:pt x="2" y="116"/>
                    </a:lnTo>
                    <a:lnTo>
                      <a:pt x="3" y="121"/>
                    </a:lnTo>
                    <a:lnTo>
                      <a:pt x="3" y="124"/>
                    </a:lnTo>
                    <a:lnTo>
                      <a:pt x="5" y="128"/>
                    </a:lnTo>
                    <a:lnTo>
                      <a:pt x="5" y="132"/>
                    </a:lnTo>
                    <a:lnTo>
                      <a:pt x="6" y="137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37" y="116"/>
                    </a:lnTo>
                    <a:lnTo>
                      <a:pt x="12" y="113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4" y="97"/>
                    </a:lnTo>
                    <a:lnTo>
                      <a:pt x="34" y="95"/>
                    </a:lnTo>
                    <a:lnTo>
                      <a:pt x="34" y="90"/>
                    </a:lnTo>
                    <a:lnTo>
                      <a:pt x="34" y="84"/>
                    </a:lnTo>
                    <a:lnTo>
                      <a:pt x="34" y="79"/>
                    </a:lnTo>
                    <a:lnTo>
                      <a:pt x="34" y="71"/>
                    </a:lnTo>
                    <a:lnTo>
                      <a:pt x="34" y="64"/>
                    </a:lnTo>
                    <a:lnTo>
                      <a:pt x="34" y="60"/>
                    </a:lnTo>
                    <a:lnTo>
                      <a:pt x="35" y="57"/>
                    </a:lnTo>
                    <a:lnTo>
                      <a:pt x="37" y="54"/>
                    </a:lnTo>
                    <a:lnTo>
                      <a:pt x="38" y="51"/>
                    </a:lnTo>
                    <a:lnTo>
                      <a:pt x="39" y="45"/>
                    </a:lnTo>
                    <a:lnTo>
                      <a:pt x="41" y="41"/>
                    </a:lnTo>
                    <a:lnTo>
                      <a:pt x="42" y="35"/>
                    </a:lnTo>
                    <a:lnTo>
                      <a:pt x="44" y="32"/>
                    </a:lnTo>
                    <a:lnTo>
                      <a:pt x="45" y="31"/>
                    </a:lnTo>
                    <a:lnTo>
                      <a:pt x="42" y="32"/>
                    </a:lnTo>
                    <a:lnTo>
                      <a:pt x="39" y="38"/>
                    </a:lnTo>
                    <a:lnTo>
                      <a:pt x="35" y="41"/>
                    </a:lnTo>
                    <a:lnTo>
                      <a:pt x="34" y="48"/>
                    </a:lnTo>
                    <a:lnTo>
                      <a:pt x="31" y="50"/>
                    </a:lnTo>
                    <a:lnTo>
                      <a:pt x="29" y="54"/>
                    </a:lnTo>
                    <a:lnTo>
                      <a:pt x="28" y="57"/>
                    </a:lnTo>
                    <a:lnTo>
                      <a:pt x="28" y="61"/>
                    </a:lnTo>
                    <a:lnTo>
                      <a:pt x="25" y="67"/>
                    </a:lnTo>
                    <a:lnTo>
                      <a:pt x="23" y="74"/>
                    </a:lnTo>
                    <a:lnTo>
                      <a:pt x="21" y="80"/>
                    </a:lnTo>
                    <a:lnTo>
                      <a:pt x="21" y="86"/>
                    </a:lnTo>
                    <a:lnTo>
                      <a:pt x="19" y="92"/>
                    </a:lnTo>
                    <a:lnTo>
                      <a:pt x="18" y="95"/>
                    </a:lnTo>
                    <a:lnTo>
                      <a:pt x="18" y="97"/>
                    </a:lnTo>
                    <a:lnTo>
                      <a:pt x="18" y="97"/>
                    </a:lnTo>
                    <a:lnTo>
                      <a:pt x="18" y="97"/>
                    </a:lnTo>
                    <a:lnTo>
                      <a:pt x="18" y="95"/>
                    </a:lnTo>
                    <a:lnTo>
                      <a:pt x="16" y="90"/>
                    </a:lnTo>
                    <a:lnTo>
                      <a:pt x="16" y="84"/>
                    </a:lnTo>
                    <a:lnTo>
                      <a:pt x="16" y="79"/>
                    </a:lnTo>
                    <a:lnTo>
                      <a:pt x="16" y="73"/>
                    </a:lnTo>
                    <a:lnTo>
                      <a:pt x="16" y="68"/>
                    </a:lnTo>
                    <a:lnTo>
                      <a:pt x="16" y="64"/>
                    </a:lnTo>
                    <a:lnTo>
                      <a:pt x="16" y="60"/>
                    </a:lnTo>
                    <a:lnTo>
                      <a:pt x="18" y="57"/>
                    </a:lnTo>
                    <a:lnTo>
                      <a:pt x="18" y="52"/>
                    </a:lnTo>
                    <a:lnTo>
                      <a:pt x="18" y="48"/>
                    </a:lnTo>
                    <a:lnTo>
                      <a:pt x="19" y="44"/>
                    </a:lnTo>
                    <a:lnTo>
                      <a:pt x="19" y="39"/>
                    </a:lnTo>
                    <a:lnTo>
                      <a:pt x="19" y="34"/>
                    </a:lnTo>
                    <a:lnTo>
                      <a:pt x="21" y="29"/>
                    </a:lnTo>
                    <a:lnTo>
                      <a:pt x="21" y="25"/>
                    </a:lnTo>
                    <a:lnTo>
                      <a:pt x="22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6" name="Freeform 246"/>
              <p:cNvSpPr>
                <a:spLocks/>
              </p:cNvSpPr>
              <p:nvPr/>
            </p:nvSpPr>
            <p:spPr bwMode="auto">
              <a:xfrm>
                <a:off x="1000" y="1752"/>
                <a:ext cx="28" cy="12"/>
              </a:xfrm>
              <a:custGeom>
                <a:avLst/>
                <a:gdLst/>
                <a:ahLst/>
                <a:cxnLst>
                  <a:cxn ang="0">
                    <a:pos x="86" y="3"/>
                  </a:cxn>
                  <a:cxn ang="0">
                    <a:pos x="61" y="18"/>
                  </a:cxn>
                  <a:cxn ang="0">
                    <a:pos x="60" y="16"/>
                  </a:cxn>
                  <a:cxn ang="0">
                    <a:pos x="57" y="15"/>
                  </a:cxn>
                  <a:cxn ang="0">
                    <a:pos x="51" y="12"/>
                  </a:cxn>
                  <a:cxn ang="0">
                    <a:pos x="47" y="11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6" y="2"/>
                  </a:cxn>
                  <a:cxn ang="0">
                    <a:pos x="22" y="2"/>
                  </a:cxn>
                  <a:cxn ang="0">
                    <a:pos x="19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7" y="11"/>
                  </a:cxn>
                  <a:cxn ang="0">
                    <a:pos x="3" y="15"/>
                  </a:cxn>
                  <a:cxn ang="0">
                    <a:pos x="2" y="19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64" y="35"/>
                  </a:cxn>
                  <a:cxn ang="0">
                    <a:pos x="86" y="3"/>
                  </a:cxn>
                  <a:cxn ang="0">
                    <a:pos x="86" y="3"/>
                  </a:cxn>
                </a:cxnLst>
                <a:rect l="0" t="0" r="r" b="b"/>
                <a:pathLst>
                  <a:path w="86" h="35">
                    <a:moveTo>
                      <a:pt x="86" y="3"/>
                    </a:moveTo>
                    <a:lnTo>
                      <a:pt x="61" y="18"/>
                    </a:lnTo>
                    <a:lnTo>
                      <a:pt x="60" y="16"/>
                    </a:lnTo>
                    <a:lnTo>
                      <a:pt x="57" y="15"/>
                    </a:lnTo>
                    <a:lnTo>
                      <a:pt x="51" y="12"/>
                    </a:lnTo>
                    <a:lnTo>
                      <a:pt x="47" y="11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6" y="2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7" y="11"/>
                    </a:lnTo>
                    <a:lnTo>
                      <a:pt x="3" y="15"/>
                    </a:lnTo>
                    <a:lnTo>
                      <a:pt x="2" y="19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64" y="35"/>
                    </a:lnTo>
                    <a:lnTo>
                      <a:pt x="86" y="3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7" name="Freeform 247"/>
              <p:cNvSpPr>
                <a:spLocks/>
              </p:cNvSpPr>
              <p:nvPr/>
            </p:nvSpPr>
            <p:spPr bwMode="auto">
              <a:xfrm>
                <a:off x="974" y="1710"/>
                <a:ext cx="45" cy="22"/>
              </a:xfrm>
              <a:custGeom>
                <a:avLst/>
                <a:gdLst/>
                <a:ahLst/>
                <a:cxnLst>
                  <a:cxn ang="0">
                    <a:pos x="125" y="52"/>
                  </a:cxn>
                  <a:cxn ang="0">
                    <a:pos x="120" y="65"/>
                  </a:cxn>
                  <a:cxn ang="0">
                    <a:pos x="112" y="63"/>
                  </a:cxn>
                  <a:cxn ang="0">
                    <a:pos x="110" y="61"/>
                  </a:cxn>
                  <a:cxn ang="0">
                    <a:pos x="107" y="58"/>
                  </a:cxn>
                  <a:cxn ang="0">
                    <a:pos x="103" y="51"/>
                  </a:cxn>
                  <a:cxn ang="0">
                    <a:pos x="98" y="47"/>
                  </a:cxn>
                  <a:cxn ang="0">
                    <a:pos x="94" y="44"/>
                  </a:cxn>
                  <a:cxn ang="0">
                    <a:pos x="93" y="44"/>
                  </a:cxn>
                  <a:cxn ang="0">
                    <a:pos x="93" y="42"/>
                  </a:cxn>
                  <a:cxn ang="0">
                    <a:pos x="94" y="39"/>
                  </a:cxn>
                  <a:cxn ang="0">
                    <a:pos x="93" y="34"/>
                  </a:cxn>
                  <a:cxn ang="0">
                    <a:pos x="90" y="28"/>
                  </a:cxn>
                  <a:cxn ang="0">
                    <a:pos x="85" y="25"/>
                  </a:cxn>
                  <a:cxn ang="0">
                    <a:pos x="81" y="22"/>
                  </a:cxn>
                  <a:cxn ang="0">
                    <a:pos x="75" y="20"/>
                  </a:cxn>
                  <a:cxn ang="0">
                    <a:pos x="71" y="20"/>
                  </a:cxn>
                  <a:cxn ang="0">
                    <a:pos x="65" y="18"/>
                  </a:cxn>
                  <a:cxn ang="0">
                    <a:pos x="61" y="18"/>
                  </a:cxn>
                  <a:cxn ang="0">
                    <a:pos x="56" y="18"/>
                  </a:cxn>
                  <a:cxn ang="0">
                    <a:pos x="55" y="18"/>
                  </a:cxn>
                  <a:cxn ang="0">
                    <a:pos x="0" y="16"/>
                  </a:cxn>
                  <a:cxn ang="0">
                    <a:pos x="21" y="9"/>
                  </a:cxn>
                  <a:cxn ang="0">
                    <a:pos x="62" y="0"/>
                  </a:cxn>
                  <a:cxn ang="0">
                    <a:pos x="136" y="34"/>
                  </a:cxn>
                  <a:cxn ang="0">
                    <a:pos x="125" y="52"/>
                  </a:cxn>
                  <a:cxn ang="0">
                    <a:pos x="125" y="52"/>
                  </a:cxn>
                </a:cxnLst>
                <a:rect l="0" t="0" r="r" b="b"/>
                <a:pathLst>
                  <a:path w="136" h="65">
                    <a:moveTo>
                      <a:pt x="125" y="52"/>
                    </a:moveTo>
                    <a:lnTo>
                      <a:pt x="120" y="65"/>
                    </a:lnTo>
                    <a:lnTo>
                      <a:pt x="112" y="63"/>
                    </a:lnTo>
                    <a:lnTo>
                      <a:pt x="110" y="61"/>
                    </a:lnTo>
                    <a:lnTo>
                      <a:pt x="107" y="58"/>
                    </a:lnTo>
                    <a:lnTo>
                      <a:pt x="103" y="51"/>
                    </a:lnTo>
                    <a:lnTo>
                      <a:pt x="98" y="47"/>
                    </a:lnTo>
                    <a:lnTo>
                      <a:pt x="94" y="44"/>
                    </a:lnTo>
                    <a:lnTo>
                      <a:pt x="93" y="44"/>
                    </a:lnTo>
                    <a:lnTo>
                      <a:pt x="93" y="42"/>
                    </a:lnTo>
                    <a:lnTo>
                      <a:pt x="94" y="39"/>
                    </a:lnTo>
                    <a:lnTo>
                      <a:pt x="93" y="34"/>
                    </a:lnTo>
                    <a:lnTo>
                      <a:pt x="90" y="28"/>
                    </a:lnTo>
                    <a:lnTo>
                      <a:pt x="85" y="25"/>
                    </a:lnTo>
                    <a:lnTo>
                      <a:pt x="81" y="22"/>
                    </a:lnTo>
                    <a:lnTo>
                      <a:pt x="75" y="20"/>
                    </a:lnTo>
                    <a:lnTo>
                      <a:pt x="71" y="20"/>
                    </a:lnTo>
                    <a:lnTo>
                      <a:pt x="65" y="18"/>
                    </a:lnTo>
                    <a:lnTo>
                      <a:pt x="61" y="18"/>
                    </a:lnTo>
                    <a:lnTo>
                      <a:pt x="56" y="18"/>
                    </a:lnTo>
                    <a:lnTo>
                      <a:pt x="55" y="18"/>
                    </a:lnTo>
                    <a:lnTo>
                      <a:pt x="0" y="16"/>
                    </a:lnTo>
                    <a:lnTo>
                      <a:pt x="21" y="9"/>
                    </a:lnTo>
                    <a:lnTo>
                      <a:pt x="62" y="0"/>
                    </a:lnTo>
                    <a:lnTo>
                      <a:pt x="136" y="34"/>
                    </a:lnTo>
                    <a:lnTo>
                      <a:pt x="125" y="52"/>
                    </a:lnTo>
                    <a:lnTo>
                      <a:pt x="12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8" name="Freeform 248"/>
              <p:cNvSpPr>
                <a:spLocks/>
              </p:cNvSpPr>
              <p:nvPr/>
            </p:nvSpPr>
            <p:spPr bwMode="auto">
              <a:xfrm>
                <a:off x="983" y="1722"/>
                <a:ext cx="26" cy="9"/>
              </a:xfrm>
              <a:custGeom>
                <a:avLst/>
                <a:gdLst/>
                <a:ahLst/>
                <a:cxnLst>
                  <a:cxn ang="0">
                    <a:pos x="77" y="5"/>
                  </a:cxn>
                  <a:cxn ang="0">
                    <a:pos x="75" y="5"/>
                  </a:cxn>
                  <a:cxn ang="0">
                    <a:pos x="71" y="5"/>
                  </a:cxn>
                  <a:cxn ang="0">
                    <a:pos x="65" y="7"/>
                  </a:cxn>
                  <a:cxn ang="0">
                    <a:pos x="59" y="8"/>
                  </a:cxn>
                  <a:cxn ang="0">
                    <a:pos x="55" y="8"/>
                  </a:cxn>
                  <a:cxn ang="0">
                    <a:pos x="52" y="10"/>
                  </a:cxn>
                  <a:cxn ang="0">
                    <a:pos x="48" y="10"/>
                  </a:cxn>
                  <a:cxn ang="0">
                    <a:pos x="45" y="10"/>
                  </a:cxn>
                  <a:cxn ang="0">
                    <a:pos x="38" y="10"/>
                  </a:cxn>
                  <a:cxn ang="0">
                    <a:pos x="33" y="10"/>
                  </a:cxn>
                  <a:cxn ang="0">
                    <a:pos x="27" y="7"/>
                  </a:cxn>
                  <a:cxn ang="0">
                    <a:pos x="26" y="7"/>
                  </a:cxn>
                  <a:cxn ang="0">
                    <a:pos x="23" y="4"/>
                  </a:cxn>
                  <a:cxn ang="0">
                    <a:pos x="2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7" y="8"/>
                  </a:cxn>
                  <a:cxn ang="0">
                    <a:pos x="10" y="11"/>
                  </a:cxn>
                  <a:cxn ang="0">
                    <a:pos x="14" y="15"/>
                  </a:cxn>
                  <a:cxn ang="0">
                    <a:pos x="19" y="18"/>
                  </a:cxn>
                  <a:cxn ang="0">
                    <a:pos x="23" y="20"/>
                  </a:cxn>
                  <a:cxn ang="0">
                    <a:pos x="27" y="20"/>
                  </a:cxn>
                  <a:cxn ang="0">
                    <a:pos x="33" y="21"/>
                  </a:cxn>
                  <a:cxn ang="0">
                    <a:pos x="39" y="23"/>
                  </a:cxn>
                  <a:cxn ang="0">
                    <a:pos x="46" y="24"/>
                  </a:cxn>
                  <a:cxn ang="0">
                    <a:pos x="52" y="26"/>
                  </a:cxn>
                  <a:cxn ang="0">
                    <a:pos x="56" y="26"/>
                  </a:cxn>
                  <a:cxn ang="0">
                    <a:pos x="59" y="26"/>
                  </a:cxn>
                  <a:cxn ang="0">
                    <a:pos x="61" y="27"/>
                  </a:cxn>
                  <a:cxn ang="0">
                    <a:pos x="77" y="5"/>
                  </a:cxn>
                  <a:cxn ang="0">
                    <a:pos x="77" y="5"/>
                  </a:cxn>
                </a:cxnLst>
                <a:rect l="0" t="0" r="r" b="b"/>
                <a:pathLst>
                  <a:path w="77" h="27">
                    <a:moveTo>
                      <a:pt x="77" y="5"/>
                    </a:moveTo>
                    <a:lnTo>
                      <a:pt x="75" y="5"/>
                    </a:lnTo>
                    <a:lnTo>
                      <a:pt x="71" y="5"/>
                    </a:lnTo>
                    <a:lnTo>
                      <a:pt x="65" y="7"/>
                    </a:lnTo>
                    <a:lnTo>
                      <a:pt x="59" y="8"/>
                    </a:lnTo>
                    <a:lnTo>
                      <a:pt x="55" y="8"/>
                    </a:lnTo>
                    <a:lnTo>
                      <a:pt x="52" y="10"/>
                    </a:lnTo>
                    <a:lnTo>
                      <a:pt x="48" y="10"/>
                    </a:lnTo>
                    <a:lnTo>
                      <a:pt x="45" y="10"/>
                    </a:lnTo>
                    <a:lnTo>
                      <a:pt x="38" y="10"/>
                    </a:lnTo>
                    <a:lnTo>
                      <a:pt x="33" y="10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7" y="8"/>
                    </a:lnTo>
                    <a:lnTo>
                      <a:pt x="10" y="11"/>
                    </a:lnTo>
                    <a:lnTo>
                      <a:pt x="14" y="15"/>
                    </a:lnTo>
                    <a:lnTo>
                      <a:pt x="19" y="18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33" y="21"/>
                    </a:lnTo>
                    <a:lnTo>
                      <a:pt x="39" y="23"/>
                    </a:lnTo>
                    <a:lnTo>
                      <a:pt x="46" y="24"/>
                    </a:lnTo>
                    <a:lnTo>
                      <a:pt x="52" y="26"/>
                    </a:lnTo>
                    <a:lnTo>
                      <a:pt x="56" y="26"/>
                    </a:lnTo>
                    <a:lnTo>
                      <a:pt x="59" y="26"/>
                    </a:lnTo>
                    <a:lnTo>
                      <a:pt x="61" y="27"/>
                    </a:lnTo>
                    <a:lnTo>
                      <a:pt x="77" y="5"/>
                    </a:lnTo>
                    <a:lnTo>
                      <a:pt x="7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9" name="Freeform 249"/>
              <p:cNvSpPr>
                <a:spLocks/>
              </p:cNvSpPr>
              <p:nvPr/>
            </p:nvSpPr>
            <p:spPr bwMode="auto">
              <a:xfrm>
                <a:off x="1026" y="1712"/>
                <a:ext cx="27" cy="32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0" y="23"/>
                  </a:cxn>
                  <a:cxn ang="0">
                    <a:pos x="10" y="26"/>
                  </a:cxn>
                  <a:cxn ang="0">
                    <a:pos x="8" y="28"/>
                  </a:cxn>
                  <a:cxn ang="0">
                    <a:pos x="8" y="32"/>
                  </a:cxn>
                  <a:cxn ang="0">
                    <a:pos x="5" y="36"/>
                  </a:cxn>
                  <a:cxn ang="0">
                    <a:pos x="4" y="41"/>
                  </a:cxn>
                  <a:cxn ang="0">
                    <a:pos x="4" y="45"/>
                  </a:cxn>
                  <a:cxn ang="0">
                    <a:pos x="4" y="51"/>
                  </a:cxn>
                  <a:cxn ang="0">
                    <a:pos x="2" y="55"/>
                  </a:cxn>
                  <a:cxn ang="0">
                    <a:pos x="1" y="62"/>
                  </a:cxn>
                  <a:cxn ang="0">
                    <a:pos x="1" y="65"/>
                  </a:cxn>
                  <a:cxn ang="0">
                    <a:pos x="0" y="70"/>
                  </a:cxn>
                  <a:cxn ang="0">
                    <a:pos x="0" y="73"/>
                  </a:cxn>
                  <a:cxn ang="0">
                    <a:pos x="0" y="77"/>
                  </a:cxn>
                  <a:cxn ang="0">
                    <a:pos x="0" y="83"/>
                  </a:cxn>
                  <a:cxn ang="0">
                    <a:pos x="0" y="89"/>
                  </a:cxn>
                  <a:cxn ang="0">
                    <a:pos x="0" y="93"/>
                  </a:cxn>
                  <a:cxn ang="0">
                    <a:pos x="0" y="94"/>
                  </a:cxn>
                  <a:cxn ang="0">
                    <a:pos x="0" y="93"/>
                  </a:cxn>
                  <a:cxn ang="0">
                    <a:pos x="0" y="91"/>
                  </a:cxn>
                  <a:cxn ang="0">
                    <a:pos x="0" y="89"/>
                  </a:cxn>
                  <a:cxn ang="0">
                    <a:pos x="2" y="86"/>
                  </a:cxn>
                  <a:cxn ang="0">
                    <a:pos x="2" y="80"/>
                  </a:cxn>
                  <a:cxn ang="0">
                    <a:pos x="4" y="75"/>
                  </a:cxn>
                  <a:cxn ang="0">
                    <a:pos x="7" y="70"/>
                  </a:cxn>
                  <a:cxn ang="0">
                    <a:pos x="8" y="65"/>
                  </a:cxn>
                  <a:cxn ang="0">
                    <a:pos x="10" y="59"/>
                  </a:cxn>
                  <a:cxn ang="0">
                    <a:pos x="13" y="54"/>
                  </a:cxn>
                  <a:cxn ang="0">
                    <a:pos x="14" y="46"/>
                  </a:cxn>
                  <a:cxn ang="0">
                    <a:pos x="17" y="43"/>
                  </a:cxn>
                  <a:cxn ang="0">
                    <a:pos x="18" y="39"/>
                  </a:cxn>
                  <a:cxn ang="0">
                    <a:pos x="20" y="35"/>
                  </a:cxn>
                  <a:cxn ang="0">
                    <a:pos x="21" y="33"/>
                  </a:cxn>
                  <a:cxn ang="0">
                    <a:pos x="24" y="32"/>
                  </a:cxn>
                  <a:cxn ang="0">
                    <a:pos x="27" y="28"/>
                  </a:cxn>
                  <a:cxn ang="0">
                    <a:pos x="33" y="26"/>
                  </a:cxn>
                  <a:cxn ang="0">
                    <a:pos x="39" y="25"/>
                  </a:cxn>
                  <a:cxn ang="0">
                    <a:pos x="46" y="22"/>
                  </a:cxn>
                  <a:cxn ang="0">
                    <a:pos x="52" y="20"/>
                  </a:cxn>
                  <a:cxn ang="0">
                    <a:pos x="58" y="20"/>
                  </a:cxn>
                  <a:cxn ang="0">
                    <a:pos x="60" y="20"/>
                  </a:cxn>
                  <a:cxn ang="0">
                    <a:pos x="62" y="20"/>
                  </a:cxn>
                  <a:cxn ang="0">
                    <a:pos x="81" y="4"/>
                  </a:cxn>
                  <a:cxn ang="0">
                    <a:pos x="68" y="0"/>
                  </a:cxn>
                  <a:cxn ang="0">
                    <a:pos x="11" y="23"/>
                  </a:cxn>
                  <a:cxn ang="0">
                    <a:pos x="11" y="23"/>
                  </a:cxn>
                </a:cxnLst>
                <a:rect l="0" t="0" r="r" b="b"/>
                <a:pathLst>
                  <a:path w="81" h="94">
                    <a:moveTo>
                      <a:pt x="11" y="23"/>
                    </a:moveTo>
                    <a:lnTo>
                      <a:pt x="10" y="23"/>
                    </a:lnTo>
                    <a:lnTo>
                      <a:pt x="10" y="26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5" y="36"/>
                    </a:lnTo>
                    <a:lnTo>
                      <a:pt x="4" y="41"/>
                    </a:lnTo>
                    <a:lnTo>
                      <a:pt x="4" y="45"/>
                    </a:lnTo>
                    <a:lnTo>
                      <a:pt x="4" y="51"/>
                    </a:lnTo>
                    <a:lnTo>
                      <a:pt x="2" y="55"/>
                    </a:lnTo>
                    <a:lnTo>
                      <a:pt x="1" y="62"/>
                    </a:lnTo>
                    <a:lnTo>
                      <a:pt x="1" y="65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0" y="77"/>
                    </a:lnTo>
                    <a:lnTo>
                      <a:pt x="0" y="83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0" y="89"/>
                    </a:lnTo>
                    <a:lnTo>
                      <a:pt x="2" y="86"/>
                    </a:lnTo>
                    <a:lnTo>
                      <a:pt x="2" y="80"/>
                    </a:lnTo>
                    <a:lnTo>
                      <a:pt x="4" y="75"/>
                    </a:lnTo>
                    <a:lnTo>
                      <a:pt x="7" y="70"/>
                    </a:lnTo>
                    <a:lnTo>
                      <a:pt x="8" y="65"/>
                    </a:lnTo>
                    <a:lnTo>
                      <a:pt x="10" y="59"/>
                    </a:lnTo>
                    <a:lnTo>
                      <a:pt x="13" y="54"/>
                    </a:lnTo>
                    <a:lnTo>
                      <a:pt x="14" y="46"/>
                    </a:lnTo>
                    <a:lnTo>
                      <a:pt x="17" y="43"/>
                    </a:lnTo>
                    <a:lnTo>
                      <a:pt x="18" y="39"/>
                    </a:lnTo>
                    <a:lnTo>
                      <a:pt x="20" y="35"/>
                    </a:lnTo>
                    <a:lnTo>
                      <a:pt x="21" y="33"/>
                    </a:lnTo>
                    <a:lnTo>
                      <a:pt x="24" y="32"/>
                    </a:lnTo>
                    <a:lnTo>
                      <a:pt x="27" y="28"/>
                    </a:lnTo>
                    <a:lnTo>
                      <a:pt x="33" y="26"/>
                    </a:lnTo>
                    <a:lnTo>
                      <a:pt x="39" y="25"/>
                    </a:lnTo>
                    <a:lnTo>
                      <a:pt x="46" y="22"/>
                    </a:lnTo>
                    <a:lnTo>
                      <a:pt x="52" y="20"/>
                    </a:lnTo>
                    <a:lnTo>
                      <a:pt x="58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81" y="4"/>
                    </a:lnTo>
                    <a:lnTo>
                      <a:pt x="68" y="0"/>
                    </a:lnTo>
                    <a:lnTo>
                      <a:pt x="11" y="23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0" name="Freeform 250"/>
              <p:cNvSpPr>
                <a:spLocks/>
              </p:cNvSpPr>
              <p:nvPr/>
            </p:nvSpPr>
            <p:spPr bwMode="auto">
              <a:xfrm>
                <a:off x="1028" y="1724"/>
                <a:ext cx="18" cy="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49" y="0"/>
                  </a:cxn>
                  <a:cxn ang="0">
                    <a:pos x="45" y="4"/>
                  </a:cxn>
                  <a:cxn ang="0">
                    <a:pos x="42" y="6"/>
                  </a:cxn>
                  <a:cxn ang="0">
                    <a:pos x="39" y="7"/>
                  </a:cxn>
                  <a:cxn ang="0">
                    <a:pos x="35" y="8"/>
                  </a:cxn>
                  <a:cxn ang="0">
                    <a:pos x="30" y="10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6" y="7"/>
                  </a:cxn>
                  <a:cxn ang="0">
                    <a:pos x="11" y="7"/>
                  </a:cxn>
                  <a:cxn ang="0">
                    <a:pos x="7" y="6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0" y="17"/>
                  </a:cxn>
                  <a:cxn ang="0">
                    <a:pos x="1" y="17"/>
                  </a:cxn>
                  <a:cxn ang="0">
                    <a:pos x="4" y="19"/>
                  </a:cxn>
                  <a:cxn ang="0">
                    <a:pos x="10" y="19"/>
                  </a:cxn>
                  <a:cxn ang="0">
                    <a:pos x="16" y="20"/>
                  </a:cxn>
                  <a:cxn ang="0">
                    <a:pos x="23" y="20"/>
                  </a:cxn>
                  <a:cxn ang="0">
                    <a:pos x="30" y="22"/>
                  </a:cxn>
                  <a:cxn ang="0">
                    <a:pos x="33" y="22"/>
                  </a:cxn>
                  <a:cxn ang="0">
                    <a:pos x="36" y="22"/>
                  </a:cxn>
                  <a:cxn ang="0">
                    <a:pos x="39" y="22"/>
                  </a:cxn>
                  <a:cxn ang="0">
                    <a:pos x="42" y="22"/>
                  </a:cxn>
                  <a:cxn ang="0">
                    <a:pos x="46" y="19"/>
                  </a:cxn>
                  <a:cxn ang="0">
                    <a:pos x="49" y="19"/>
                  </a:cxn>
                  <a:cxn ang="0">
                    <a:pos x="51" y="17"/>
                  </a:cxn>
                  <a:cxn ang="0">
                    <a:pos x="52" y="16"/>
                  </a:cxn>
                  <a:cxn ang="0">
                    <a:pos x="52" y="11"/>
                  </a:cxn>
                  <a:cxn ang="0">
                    <a:pos x="53" y="11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53" h="22">
                    <a:moveTo>
                      <a:pt x="51" y="0"/>
                    </a:moveTo>
                    <a:lnTo>
                      <a:pt x="49" y="0"/>
                    </a:lnTo>
                    <a:lnTo>
                      <a:pt x="45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5" y="8"/>
                    </a:lnTo>
                    <a:lnTo>
                      <a:pt x="30" y="10"/>
                    </a:lnTo>
                    <a:lnTo>
                      <a:pt x="26" y="8"/>
                    </a:lnTo>
                    <a:lnTo>
                      <a:pt x="22" y="8"/>
                    </a:lnTo>
                    <a:lnTo>
                      <a:pt x="16" y="7"/>
                    </a:lnTo>
                    <a:lnTo>
                      <a:pt x="11" y="7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6" y="20"/>
                    </a:lnTo>
                    <a:lnTo>
                      <a:pt x="23" y="20"/>
                    </a:lnTo>
                    <a:lnTo>
                      <a:pt x="30" y="22"/>
                    </a:lnTo>
                    <a:lnTo>
                      <a:pt x="33" y="22"/>
                    </a:lnTo>
                    <a:lnTo>
                      <a:pt x="36" y="22"/>
                    </a:lnTo>
                    <a:lnTo>
                      <a:pt x="39" y="22"/>
                    </a:lnTo>
                    <a:lnTo>
                      <a:pt x="42" y="22"/>
                    </a:lnTo>
                    <a:lnTo>
                      <a:pt x="46" y="19"/>
                    </a:lnTo>
                    <a:lnTo>
                      <a:pt x="49" y="19"/>
                    </a:lnTo>
                    <a:lnTo>
                      <a:pt x="51" y="17"/>
                    </a:lnTo>
                    <a:lnTo>
                      <a:pt x="52" y="16"/>
                    </a:lnTo>
                    <a:lnTo>
                      <a:pt x="52" y="11"/>
                    </a:lnTo>
                    <a:lnTo>
                      <a:pt x="53" y="11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1" name="Freeform 251"/>
              <p:cNvSpPr>
                <a:spLocks/>
              </p:cNvSpPr>
              <p:nvPr/>
            </p:nvSpPr>
            <p:spPr bwMode="auto">
              <a:xfrm>
                <a:off x="939" y="1703"/>
                <a:ext cx="12" cy="2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3" y="0"/>
                  </a:cxn>
                  <a:cxn ang="0">
                    <a:pos x="11" y="3"/>
                  </a:cxn>
                  <a:cxn ang="0">
                    <a:pos x="10" y="6"/>
                  </a:cxn>
                  <a:cxn ang="0">
                    <a:pos x="7" y="12"/>
                  </a:cxn>
                  <a:cxn ang="0">
                    <a:pos x="4" y="16"/>
                  </a:cxn>
                  <a:cxn ang="0">
                    <a:pos x="3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1" y="44"/>
                  </a:cxn>
                  <a:cxn ang="0">
                    <a:pos x="3" y="48"/>
                  </a:cxn>
                  <a:cxn ang="0">
                    <a:pos x="4" y="53"/>
                  </a:cxn>
                  <a:cxn ang="0">
                    <a:pos x="7" y="57"/>
                  </a:cxn>
                  <a:cxn ang="0">
                    <a:pos x="8" y="60"/>
                  </a:cxn>
                  <a:cxn ang="0">
                    <a:pos x="8" y="58"/>
                  </a:cxn>
                  <a:cxn ang="0">
                    <a:pos x="8" y="56"/>
                  </a:cxn>
                  <a:cxn ang="0">
                    <a:pos x="8" y="50"/>
                  </a:cxn>
                  <a:cxn ang="0">
                    <a:pos x="8" y="44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8" y="28"/>
                  </a:cxn>
                  <a:cxn ang="0">
                    <a:pos x="10" y="25"/>
                  </a:cxn>
                  <a:cxn ang="0">
                    <a:pos x="11" y="24"/>
                  </a:cxn>
                  <a:cxn ang="0">
                    <a:pos x="14" y="21"/>
                  </a:cxn>
                  <a:cxn ang="0">
                    <a:pos x="19" y="19"/>
                  </a:cxn>
                  <a:cxn ang="0">
                    <a:pos x="23" y="19"/>
                  </a:cxn>
                  <a:cxn ang="0">
                    <a:pos x="27" y="19"/>
                  </a:cxn>
                  <a:cxn ang="0">
                    <a:pos x="32" y="19"/>
                  </a:cxn>
                  <a:cxn ang="0">
                    <a:pos x="34" y="19"/>
                  </a:cxn>
                  <a:cxn ang="0">
                    <a:pos x="34" y="19"/>
                  </a:cxn>
                  <a:cxn ang="0">
                    <a:pos x="21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34" h="60">
                    <a:moveTo>
                      <a:pt x="14" y="0"/>
                    </a:moveTo>
                    <a:lnTo>
                      <a:pt x="13" y="0"/>
                    </a:lnTo>
                    <a:lnTo>
                      <a:pt x="11" y="3"/>
                    </a:lnTo>
                    <a:lnTo>
                      <a:pt x="10" y="6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3" y="48"/>
                    </a:lnTo>
                    <a:lnTo>
                      <a:pt x="4" y="53"/>
                    </a:lnTo>
                    <a:lnTo>
                      <a:pt x="7" y="57"/>
                    </a:lnTo>
                    <a:lnTo>
                      <a:pt x="8" y="60"/>
                    </a:lnTo>
                    <a:lnTo>
                      <a:pt x="8" y="58"/>
                    </a:lnTo>
                    <a:lnTo>
                      <a:pt x="8" y="56"/>
                    </a:lnTo>
                    <a:lnTo>
                      <a:pt x="8" y="50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8" y="28"/>
                    </a:lnTo>
                    <a:lnTo>
                      <a:pt x="10" y="25"/>
                    </a:lnTo>
                    <a:lnTo>
                      <a:pt x="11" y="24"/>
                    </a:lnTo>
                    <a:lnTo>
                      <a:pt x="14" y="21"/>
                    </a:lnTo>
                    <a:lnTo>
                      <a:pt x="19" y="19"/>
                    </a:lnTo>
                    <a:lnTo>
                      <a:pt x="23" y="19"/>
                    </a:lnTo>
                    <a:lnTo>
                      <a:pt x="27" y="19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4" y="19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" name="Freeform 252"/>
              <p:cNvSpPr>
                <a:spLocks/>
              </p:cNvSpPr>
              <p:nvPr/>
            </p:nvSpPr>
            <p:spPr bwMode="auto">
              <a:xfrm>
                <a:off x="946" y="1715"/>
                <a:ext cx="6" cy="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1"/>
                  </a:cxn>
                  <a:cxn ang="0">
                    <a:pos x="11" y="5"/>
                  </a:cxn>
                  <a:cxn ang="0">
                    <a:pos x="9" y="11"/>
                  </a:cxn>
                  <a:cxn ang="0">
                    <a:pos x="9" y="13"/>
                  </a:cxn>
                  <a:cxn ang="0">
                    <a:pos x="9" y="17"/>
                  </a:cxn>
                  <a:cxn ang="0">
                    <a:pos x="9" y="20"/>
                  </a:cxn>
                  <a:cxn ang="0">
                    <a:pos x="9" y="24"/>
                  </a:cxn>
                  <a:cxn ang="0">
                    <a:pos x="8" y="30"/>
                  </a:cxn>
                  <a:cxn ang="0">
                    <a:pos x="6" y="32"/>
                  </a:cxn>
                  <a:cxn ang="0">
                    <a:pos x="2" y="27"/>
                  </a:cxn>
                  <a:cxn ang="0">
                    <a:pos x="0" y="21"/>
                  </a:cxn>
                  <a:cxn ang="0">
                    <a:pos x="0" y="17"/>
                  </a:cxn>
                  <a:cxn ang="0">
                    <a:pos x="0" y="14"/>
                  </a:cxn>
                  <a:cxn ang="0">
                    <a:pos x="0" y="3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lnTo>
                      <a:pt x="13" y="1"/>
                    </a:lnTo>
                    <a:lnTo>
                      <a:pt x="11" y="5"/>
                    </a:lnTo>
                    <a:lnTo>
                      <a:pt x="9" y="11"/>
                    </a:lnTo>
                    <a:lnTo>
                      <a:pt x="9" y="13"/>
                    </a:lnTo>
                    <a:lnTo>
                      <a:pt x="9" y="17"/>
                    </a:lnTo>
                    <a:lnTo>
                      <a:pt x="9" y="20"/>
                    </a:lnTo>
                    <a:lnTo>
                      <a:pt x="9" y="24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2" y="27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3" name="Freeform 253"/>
              <p:cNvSpPr>
                <a:spLocks/>
              </p:cNvSpPr>
              <p:nvPr/>
            </p:nvSpPr>
            <p:spPr bwMode="auto">
              <a:xfrm>
                <a:off x="994" y="1768"/>
                <a:ext cx="30" cy="1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7" y="13"/>
                  </a:cxn>
                  <a:cxn ang="0">
                    <a:pos x="10" y="14"/>
                  </a:cxn>
                  <a:cxn ang="0">
                    <a:pos x="15" y="16"/>
                  </a:cxn>
                  <a:cxn ang="0">
                    <a:pos x="18" y="17"/>
                  </a:cxn>
                  <a:cxn ang="0">
                    <a:pos x="22" y="19"/>
                  </a:cxn>
                  <a:cxn ang="0">
                    <a:pos x="25" y="19"/>
                  </a:cxn>
                  <a:cxn ang="0">
                    <a:pos x="31" y="19"/>
                  </a:cxn>
                  <a:cxn ang="0">
                    <a:pos x="34" y="19"/>
                  </a:cxn>
                  <a:cxn ang="0">
                    <a:pos x="36" y="19"/>
                  </a:cxn>
                  <a:cxn ang="0">
                    <a:pos x="41" y="19"/>
                  </a:cxn>
                  <a:cxn ang="0">
                    <a:pos x="45" y="19"/>
                  </a:cxn>
                  <a:cxn ang="0">
                    <a:pos x="50" y="19"/>
                  </a:cxn>
                  <a:cxn ang="0">
                    <a:pos x="52" y="19"/>
                  </a:cxn>
                  <a:cxn ang="0">
                    <a:pos x="55" y="19"/>
                  </a:cxn>
                  <a:cxn ang="0">
                    <a:pos x="60" y="19"/>
                  </a:cxn>
                  <a:cxn ang="0">
                    <a:pos x="64" y="19"/>
                  </a:cxn>
                  <a:cxn ang="0">
                    <a:pos x="65" y="19"/>
                  </a:cxn>
                  <a:cxn ang="0">
                    <a:pos x="64" y="22"/>
                  </a:cxn>
                  <a:cxn ang="0">
                    <a:pos x="61" y="28"/>
                  </a:cxn>
                  <a:cxn ang="0">
                    <a:pos x="58" y="30"/>
                  </a:cxn>
                  <a:cxn ang="0">
                    <a:pos x="55" y="33"/>
                  </a:cxn>
                  <a:cxn ang="0">
                    <a:pos x="54" y="36"/>
                  </a:cxn>
                  <a:cxn ang="0">
                    <a:pos x="52" y="38"/>
                  </a:cxn>
                  <a:cxn ang="0">
                    <a:pos x="50" y="38"/>
                  </a:cxn>
                  <a:cxn ang="0">
                    <a:pos x="45" y="39"/>
                  </a:cxn>
                  <a:cxn ang="0">
                    <a:pos x="39" y="38"/>
                  </a:cxn>
                  <a:cxn ang="0">
                    <a:pos x="35" y="38"/>
                  </a:cxn>
                  <a:cxn ang="0">
                    <a:pos x="29" y="36"/>
                  </a:cxn>
                  <a:cxn ang="0">
                    <a:pos x="25" y="35"/>
                  </a:cxn>
                  <a:cxn ang="0">
                    <a:pos x="23" y="33"/>
                  </a:cxn>
                  <a:cxn ang="0">
                    <a:pos x="22" y="33"/>
                  </a:cxn>
                  <a:cxn ang="0">
                    <a:pos x="22" y="36"/>
                  </a:cxn>
                  <a:cxn ang="0">
                    <a:pos x="23" y="41"/>
                  </a:cxn>
                  <a:cxn ang="0">
                    <a:pos x="25" y="46"/>
                  </a:cxn>
                  <a:cxn ang="0">
                    <a:pos x="29" y="52"/>
                  </a:cxn>
                  <a:cxn ang="0">
                    <a:pos x="31" y="52"/>
                  </a:cxn>
                  <a:cxn ang="0">
                    <a:pos x="35" y="54"/>
                  </a:cxn>
                  <a:cxn ang="0">
                    <a:pos x="39" y="55"/>
                  </a:cxn>
                  <a:cxn ang="0">
                    <a:pos x="45" y="55"/>
                  </a:cxn>
                  <a:cxn ang="0">
                    <a:pos x="50" y="57"/>
                  </a:cxn>
                  <a:cxn ang="0">
                    <a:pos x="54" y="57"/>
                  </a:cxn>
                  <a:cxn ang="0">
                    <a:pos x="55" y="57"/>
                  </a:cxn>
                  <a:cxn ang="0">
                    <a:pos x="57" y="58"/>
                  </a:cxn>
                  <a:cxn ang="0">
                    <a:pos x="79" y="19"/>
                  </a:cxn>
                  <a:cxn ang="0">
                    <a:pos x="89" y="10"/>
                  </a:cxn>
                  <a:cxn ang="0">
                    <a:pos x="67" y="0"/>
                  </a:cxn>
                  <a:cxn ang="0">
                    <a:pos x="47" y="9"/>
                  </a:cxn>
                  <a:cxn ang="0">
                    <a:pos x="28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89" h="58">
                    <a:moveTo>
                      <a:pt x="0" y="10"/>
                    </a:moveTo>
                    <a:lnTo>
                      <a:pt x="2" y="12"/>
                    </a:lnTo>
                    <a:lnTo>
                      <a:pt x="7" y="13"/>
                    </a:lnTo>
                    <a:lnTo>
                      <a:pt x="10" y="14"/>
                    </a:lnTo>
                    <a:lnTo>
                      <a:pt x="15" y="16"/>
                    </a:lnTo>
                    <a:lnTo>
                      <a:pt x="18" y="17"/>
                    </a:lnTo>
                    <a:lnTo>
                      <a:pt x="22" y="19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41" y="19"/>
                    </a:lnTo>
                    <a:lnTo>
                      <a:pt x="45" y="19"/>
                    </a:lnTo>
                    <a:lnTo>
                      <a:pt x="50" y="19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60" y="19"/>
                    </a:lnTo>
                    <a:lnTo>
                      <a:pt x="64" y="19"/>
                    </a:lnTo>
                    <a:lnTo>
                      <a:pt x="65" y="19"/>
                    </a:lnTo>
                    <a:lnTo>
                      <a:pt x="64" y="22"/>
                    </a:lnTo>
                    <a:lnTo>
                      <a:pt x="61" y="28"/>
                    </a:lnTo>
                    <a:lnTo>
                      <a:pt x="58" y="30"/>
                    </a:lnTo>
                    <a:lnTo>
                      <a:pt x="55" y="33"/>
                    </a:lnTo>
                    <a:lnTo>
                      <a:pt x="54" y="36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5" y="39"/>
                    </a:lnTo>
                    <a:lnTo>
                      <a:pt x="39" y="38"/>
                    </a:lnTo>
                    <a:lnTo>
                      <a:pt x="35" y="38"/>
                    </a:lnTo>
                    <a:lnTo>
                      <a:pt x="29" y="36"/>
                    </a:lnTo>
                    <a:lnTo>
                      <a:pt x="25" y="35"/>
                    </a:lnTo>
                    <a:lnTo>
                      <a:pt x="23" y="33"/>
                    </a:lnTo>
                    <a:lnTo>
                      <a:pt x="22" y="33"/>
                    </a:lnTo>
                    <a:lnTo>
                      <a:pt x="22" y="36"/>
                    </a:lnTo>
                    <a:lnTo>
                      <a:pt x="23" y="41"/>
                    </a:lnTo>
                    <a:lnTo>
                      <a:pt x="25" y="46"/>
                    </a:lnTo>
                    <a:lnTo>
                      <a:pt x="29" y="52"/>
                    </a:lnTo>
                    <a:lnTo>
                      <a:pt x="31" y="52"/>
                    </a:lnTo>
                    <a:lnTo>
                      <a:pt x="35" y="54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0" y="57"/>
                    </a:lnTo>
                    <a:lnTo>
                      <a:pt x="54" y="57"/>
                    </a:lnTo>
                    <a:lnTo>
                      <a:pt x="55" y="57"/>
                    </a:lnTo>
                    <a:lnTo>
                      <a:pt x="57" y="58"/>
                    </a:lnTo>
                    <a:lnTo>
                      <a:pt x="79" y="19"/>
                    </a:lnTo>
                    <a:lnTo>
                      <a:pt x="89" y="10"/>
                    </a:lnTo>
                    <a:lnTo>
                      <a:pt x="67" y="0"/>
                    </a:lnTo>
                    <a:lnTo>
                      <a:pt x="47" y="9"/>
                    </a:lnTo>
                    <a:lnTo>
                      <a:pt x="28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4" name="Freeform 254"/>
              <p:cNvSpPr>
                <a:spLocks/>
              </p:cNvSpPr>
              <p:nvPr/>
            </p:nvSpPr>
            <p:spPr bwMode="auto">
              <a:xfrm>
                <a:off x="1025" y="1784"/>
                <a:ext cx="11" cy="50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3" y="87"/>
                  </a:cxn>
                  <a:cxn ang="0">
                    <a:pos x="0" y="149"/>
                  </a:cxn>
                  <a:cxn ang="0">
                    <a:pos x="32" y="96"/>
                  </a:cxn>
                  <a:cxn ang="0">
                    <a:pos x="29" y="0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32" h="149">
                    <a:moveTo>
                      <a:pt x="18" y="24"/>
                    </a:moveTo>
                    <a:lnTo>
                      <a:pt x="13" y="87"/>
                    </a:lnTo>
                    <a:lnTo>
                      <a:pt x="0" y="149"/>
                    </a:lnTo>
                    <a:lnTo>
                      <a:pt x="32" y="96"/>
                    </a:lnTo>
                    <a:lnTo>
                      <a:pt x="29" y="0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5" name="Freeform 255"/>
              <p:cNvSpPr>
                <a:spLocks/>
              </p:cNvSpPr>
              <p:nvPr/>
            </p:nvSpPr>
            <p:spPr bwMode="auto">
              <a:xfrm>
                <a:off x="1042" y="1666"/>
                <a:ext cx="11" cy="30"/>
              </a:xfrm>
              <a:custGeom>
                <a:avLst/>
                <a:gdLst/>
                <a:ahLst/>
                <a:cxnLst>
                  <a:cxn ang="0">
                    <a:pos x="27" y="90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3" y="54"/>
                  </a:cxn>
                  <a:cxn ang="0">
                    <a:pos x="6" y="52"/>
                  </a:cxn>
                  <a:cxn ang="0">
                    <a:pos x="10" y="51"/>
                  </a:cxn>
                  <a:cxn ang="0">
                    <a:pos x="13" y="48"/>
                  </a:cxn>
                  <a:cxn ang="0">
                    <a:pos x="17" y="45"/>
                  </a:cxn>
                  <a:cxn ang="0">
                    <a:pos x="20" y="41"/>
                  </a:cxn>
                  <a:cxn ang="0">
                    <a:pos x="23" y="35"/>
                  </a:cxn>
                  <a:cxn ang="0">
                    <a:pos x="23" y="29"/>
                  </a:cxn>
                  <a:cxn ang="0">
                    <a:pos x="25" y="22"/>
                  </a:cxn>
                  <a:cxn ang="0">
                    <a:pos x="25" y="16"/>
                  </a:cxn>
                  <a:cxn ang="0">
                    <a:pos x="25" y="12"/>
                  </a:cxn>
                  <a:cxn ang="0">
                    <a:pos x="25" y="6"/>
                  </a:cxn>
                  <a:cxn ang="0">
                    <a:pos x="25" y="3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3"/>
                  </a:cxn>
                  <a:cxn ang="0">
                    <a:pos x="27" y="7"/>
                  </a:cxn>
                  <a:cxn ang="0">
                    <a:pos x="29" y="13"/>
                  </a:cxn>
                  <a:cxn ang="0">
                    <a:pos x="30" y="17"/>
                  </a:cxn>
                  <a:cxn ang="0">
                    <a:pos x="32" y="23"/>
                  </a:cxn>
                  <a:cxn ang="0">
                    <a:pos x="32" y="29"/>
                  </a:cxn>
                  <a:cxn ang="0">
                    <a:pos x="33" y="35"/>
                  </a:cxn>
                  <a:cxn ang="0">
                    <a:pos x="32" y="41"/>
                  </a:cxn>
                  <a:cxn ang="0">
                    <a:pos x="32" y="44"/>
                  </a:cxn>
                  <a:cxn ang="0">
                    <a:pos x="32" y="46"/>
                  </a:cxn>
                  <a:cxn ang="0">
                    <a:pos x="32" y="49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27" y="90"/>
                  </a:cxn>
                  <a:cxn ang="0">
                    <a:pos x="27" y="90"/>
                  </a:cxn>
                </a:cxnLst>
                <a:rect l="0" t="0" r="r" b="b"/>
                <a:pathLst>
                  <a:path w="33" h="90">
                    <a:moveTo>
                      <a:pt x="27" y="90"/>
                    </a:moveTo>
                    <a:lnTo>
                      <a:pt x="0" y="54"/>
                    </a:lnTo>
                    <a:lnTo>
                      <a:pt x="0" y="54"/>
                    </a:lnTo>
                    <a:lnTo>
                      <a:pt x="3" y="54"/>
                    </a:lnTo>
                    <a:lnTo>
                      <a:pt x="6" y="52"/>
                    </a:lnTo>
                    <a:lnTo>
                      <a:pt x="10" y="51"/>
                    </a:lnTo>
                    <a:lnTo>
                      <a:pt x="13" y="48"/>
                    </a:lnTo>
                    <a:lnTo>
                      <a:pt x="17" y="45"/>
                    </a:lnTo>
                    <a:lnTo>
                      <a:pt x="20" y="41"/>
                    </a:lnTo>
                    <a:lnTo>
                      <a:pt x="23" y="35"/>
                    </a:lnTo>
                    <a:lnTo>
                      <a:pt x="23" y="29"/>
                    </a:lnTo>
                    <a:lnTo>
                      <a:pt x="25" y="22"/>
                    </a:lnTo>
                    <a:lnTo>
                      <a:pt x="25" y="16"/>
                    </a:lnTo>
                    <a:lnTo>
                      <a:pt x="25" y="12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27" y="7"/>
                    </a:lnTo>
                    <a:lnTo>
                      <a:pt x="29" y="13"/>
                    </a:lnTo>
                    <a:lnTo>
                      <a:pt x="30" y="17"/>
                    </a:lnTo>
                    <a:lnTo>
                      <a:pt x="32" y="23"/>
                    </a:lnTo>
                    <a:lnTo>
                      <a:pt x="32" y="29"/>
                    </a:lnTo>
                    <a:lnTo>
                      <a:pt x="33" y="35"/>
                    </a:lnTo>
                    <a:lnTo>
                      <a:pt x="32" y="41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9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27" y="90"/>
                    </a:lnTo>
                    <a:lnTo>
                      <a:pt x="27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6" name="Freeform 256"/>
              <p:cNvSpPr>
                <a:spLocks/>
              </p:cNvSpPr>
              <p:nvPr/>
            </p:nvSpPr>
            <p:spPr bwMode="auto">
              <a:xfrm>
                <a:off x="990" y="1634"/>
                <a:ext cx="30" cy="32"/>
              </a:xfrm>
              <a:custGeom>
                <a:avLst/>
                <a:gdLst/>
                <a:ahLst/>
                <a:cxnLst>
                  <a:cxn ang="0">
                    <a:pos x="52" y="27"/>
                  </a:cxn>
                  <a:cxn ang="0">
                    <a:pos x="58" y="33"/>
                  </a:cxn>
                  <a:cxn ang="0">
                    <a:pos x="64" y="40"/>
                  </a:cxn>
                  <a:cxn ang="0">
                    <a:pos x="69" y="49"/>
                  </a:cxn>
                  <a:cxn ang="0">
                    <a:pos x="77" y="56"/>
                  </a:cxn>
                  <a:cxn ang="0">
                    <a:pos x="81" y="68"/>
                  </a:cxn>
                  <a:cxn ang="0">
                    <a:pos x="84" y="78"/>
                  </a:cxn>
                  <a:cxn ang="0">
                    <a:pos x="84" y="88"/>
                  </a:cxn>
                  <a:cxn ang="0">
                    <a:pos x="81" y="93"/>
                  </a:cxn>
                  <a:cxn ang="0">
                    <a:pos x="75" y="94"/>
                  </a:cxn>
                  <a:cxn ang="0">
                    <a:pos x="66" y="94"/>
                  </a:cxn>
                  <a:cxn ang="0">
                    <a:pos x="58" y="94"/>
                  </a:cxn>
                  <a:cxn ang="0">
                    <a:pos x="50" y="90"/>
                  </a:cxn>
                  <a:cxn ang="0">
                    <a:pos x="42" y="87"/>
                  </a:cxn>
                  <a:cxn ang="0">
                    <a:pos x="40" y="85"/>
                  </a:cxn>
                  <a:cxn ang="0">
                    <a:pos x="46" y="85"/>
                  </a:cxn>
                  <a:cxn ang="0">
                    <a:pos x="53" y="81"/>
                  </a:cxn>
                  <a:cxn ang="0">
                    <a:pos x="58" y="75"/>
                  </a:cxn>
                  <a:cxn ang="0">
                    <a:pos x="56" y="62"/>
                  </a:cxn>
                  <a:cxn ang="0">
                    <a:pos x="53" y="52"/>
                  </a:cxn>
                  <a:cxn ang="0">
                    <a:pos x="50" y="45"/>
                  </a:cxn>
                  <a:cxn ang="0">
                    <a:pos x="43" y="34"/>
                  </a:cxn>
                  <a:cxn ang="0">
                    <a:pos x="33" y="23"/>
                  </a:cxn>
                  <a:cxn ang="0">
                    <a:pos x="21" y="13"/>
                  </a:cxn>
                  <a:cxn ang="0">
                    <a:pos x="11" y="7"/>
                  </a:cxn>
                  <a:cxn ang="0">
                    <a:pos x="4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3" y="0"/>
                  </a:cxn>
                  <a:cxn ang="0">
                    <a:pos x="45" y="1"/>
                  </a:cxn>
                  <a:cxn ang="0">
                    <a:pos x="55" y="4"/>
                  </a:cxn>
                  <a:cxn ang="0">
                    <a:pos x="64" y="8"/>
                  </a:cxn>
                  <a:cxn ang="0">
                    <a:pos x="72" y="11"/>
                  </a:cxn>
                  <a:cxn ang="0">
                    <a:pos x="78" y="14"/>
                  </a:cxn>
                  <a:cxn ang="0">
                    <a:pos x="85" y="18"/>
                  </a:cxn>
                  <a:cxn ang="0">
                    <a:pos x="90" y="21"/>
                  </a:cxn>
                  <a:cxn ang="0">
                    <a:pos x="50" y="27"/>
                  </a:cxn>
                </a:cxnLst>
                <a:rect l="0" t="0" r="r" b="b"/>
                <a:pathLst>
                  <a:path w="90" h="95">
                    <a:moveTo>
                      <a:pt x="50" y="27"/>
                    </a:moveTo>
                    <a:lnTo>
                      <a:pt x="52" y="27"/>
                    </a:lnTo>
                    <a:lnTo>
                      <a:pt x="56" y="32"/>
                    </a:lnTo>
                    <a:lnTo>
                      <a:pt x="58" y="33"/>
                    </a:lnTo>
                    <a:lnTo>
                      <a:pt x="61" y="37"/>
                    </a:lnTo>
                    <a:lnTo>
                      <a:pt x="64" y="40"/>
                    </a:lnTo>
                    <a:lnTo>
                      <a:pt x="68" y="45"/>
                    </a:lnTo>
                    <a:lnTo>
                      <a:pt x="69" y="49"/>
                    </a:lnTo>
                    <a:lnTo>
                      <a:pt x="74" y="52"/>
                    </a:lnTo>
                    <a:lnTo>
                      <a:pt x="77" y="56"/>
                    </a:lnTo>
                    <a:lnTo>
                      <a:pt x="79" y="62"/>
                    </a:lnTo>
                    <a:lnTo>
                      <a:pt x="81" y="68"/>
                    </a:lnTo>
                    <a:lnTo>
                      <a:pt x="82" y="72"/>
                    </a:lnTo>
                    <a:lnTo>
                      <a:pt x="84" y="78"/>
                    </a:lnTo>
                    <a:lnTo>
                      <a:pt x="85" y="84"/>
                    </a:lnTo>
                    <a:lnTo>
                      <a:pt x="84" y="88"/>
                    </a:lnTo>
                    <a:lnTo>
                      <a:pt x="82" y="91"/>
                    </a:lnTo>
                    <a:lnTo>
                      <a:pt x="81" y="93"/>
                    </a:lnTo>
                    <a:lnTo>
                      <a:pt x="78" y="94"/>
                    </a:lnTo>
                    <a:lnTo>
                      <a:pt x="75" y="94"/>
                    </a:lnTo>
                    <a:lnTo>
                      <a:pt x="71" y="95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58" y="94"/>
                    </a:lnTo>
                    <a:lnTo>
                      <a:pt x="53" y="93"/>
                    </a:lnTo>
                    <a:lnTo>
                      <a:pt x="50" y="90"/>
                    </a:lnTo>
                    <a:lnTo>
                      <a:pt x="46" y="90"/>
                    </a:lnTo>
                    <a:lnTo>
                      <a:pt x="42" y="87"/>
                    </a:lnTo>
                    <a:lnTo>
                      <a:pt x="40" y="87"/>
                    </a:lnTo>
                    <a:lnTo>
                      <a:pt x="40" y="85"/>
                    </a:lnTo>
                    <a:lnTo>
                      <a:pt x="43" y="85"/>
                    </a:lnTo>
                    <a:lnTo>
                      <a:pt x="46" y="85"/>
                    </a:lnTo>
                    <a:lnTo>
                      <a:pt x="50" y="84"/>
                    </a:lnTo>
                    <a:lnTo>
                      <a:pt x="53" y="81"/>
                    </a:lnTo>
                    <a:lnTo>
                      <a:pt x="56" y="79"/>
                    </a:lnTo>
                    <a:lnTo>
                      <a:pt x="58" y="75"/>
                    </a:lnTo>
                    <a:lnTo>
                      <a:pt x="58" y="69"/>
                    </a:lnTo>
                    <a:lnTo>
                      <a:pt x="56" y="62"/>
                    </a:lnTo>
                    <a:lnTo>
                      <a:pt x="55" y="56"/>
                    </a:lnTo>
                    <a:lnTo>
                      <a:pt x="53" y="52"/>
                    </a:lnTo>
                    <a:lnTo>
                      <a:pt x="52" y="49"/>
                    </a:lnTo>
                    <a:lnTo>
                      <a:pt x="50" y="45"/>
                    </a:lnTo>
                    <a:lnTo>
                      <a:pt x="49" y="42"/>
                    </a:lnTo>
                    <a:lnTo>
                      <a:pt x="43" y="34"/>
                    </a:lnTo>
                    <a:lnTo>
                      <a:pt x="39" y="29"/>
                    </a:lnTo>
                    <a:lnTo>
                      <a:pt x="33" y="23"/>
                    </a:lnTo>
                    <a:lnTo>
                      <a:pt x="29" y="18"/>
                    </a:lnTo>
                    <a:lnTo>
                      <a:pt x="21" y="13"/>
                    </a:lnTo>
                    <a:lnTo>
                      <a:pt x="17" y="10"/>
                    </a:lnTo>
                    <a:lnTo>
                      <a:pt x="11" y="7"/>
                    </a:lnTo>
                    <a:lnTo>
                      <a:pt x="7" y="5"/>
                    </a:lnTo>
                    <a:lnTo>
                      <a:pt x="4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5" y="1"/>
                    </a:lnTo>
                    <a:lnTo>
                      <a:pt x="49" y="3"/>
                    </a:lnTo>
                    <a:lnTo>
                      <a:pt x="55" y="4"/>
                    </a:lnTo>
                    <a:lnTo>
                      <a:pt x="59" y="5"/>
                    </a:lnTo>
                    <a:lnTo>
                      <a:pt x="64" y="8"/>
                    </a:lnTo>
                    <a:lnTo>
                      <a:pt x="68" y="10"/>
                    </a:lnTo>
                    <a:lnTo>
                      <a:pt x="72" y="11"/>
                    </a:lnTo>
                    <a:lnTo>
                      <a:pt x="75" y="13"/>
                    </a:lnTo>
                    <a:lnTo>
                      <a:pt x="78" y="14"/>
                    </a:lnTo>
                    <a:lnTo>
                      <a:pt x="82" y="17"/>
                    </a:lnTo>
                    <a:lnTo>
                      <a:pt x="85" y="18"/>
                    </a:lnTo>
                    <a:lnTo>
                      <a:pt x="88" y="21"/>
                    </a:lnTo>
                    <a:lnTo>
                      <a:pt x="90" y="21"/>
                    </a:lnTo>
                    <a:lnTo>
                      <a:pt x="50" y="27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7" name="Freeform 257"/>
              <p:cNvSpPr>
                <a:spLocks/>
              </p:cNvSpPr>
              <p:nvPr/>
            </p:nvSpPr>
            <p:spPr bwMode="auto">
              <a:xfrm>
                <a:off x="1131" y="1952"/>
                <a:ext cx="166" cy="109"/>
              </a:xfrm>
              <a:custGeom>
                <a:avLst/>
                <a:gdLst/>
                <a:ahLst/>
                <a:cxnLst>
                  <a:cxn ang="0">
                    <a:pos x="6" y="325"/>
                  </a:cxn>
                  <a:cxn ang="0">
                    <a:pos x="28" y="324"/>
                  </a:cxn>
                  <a:cxn ang="0">
                    <a:pos x="64" y="321"/>
                  </a:cxn>
                  <a:cxn ang="0">
                    <a:pos x="107" y="318"/>
                  </a:cxn>
                  <a:cxn ang="0">
                    <a:pos x="157" y="315"/>
                  </a:cxn>
                  <a:cxn ang="0">
                    <a:pos x="208" y="311"/>
                  </a:cxn>
                  <a:cxn ang="0">
                    <a:pos x="257" y="306"/>
                  </a:cxn>
                  <a:cxn ang="0">
                    <a:pos x="299" y="303"/>
                  </a:cxn>
                  <a:cxn ang="0">
                    <a:pos x="332" y="301"/>
                  </a:cxn>
                  <a:cxn ang="0">
                    <a:pos x="357" y="299"/>
                  </a:cxn>
                  <a:cxn ang="0">
                    <a:pos x="334" y="295"/>
                  </a:cxn>
                  <a:cxn ang="0">
                    <a:pos x="311" y="292"/>
                  </a:cxn>
                  <a:cxn ang="0">
                    <a:pos x="282" y="288"/>
                  </a:cxn>
                  <a:cxn ang="0">
                    <a:pos x="250" y="285"/>
                  </a:cxn>
                  <a:cxn ang="0">
                    <a:pos x="216" y="282"/>
                  </a:cxn>
                  <a:cxn ang="0">
                    <a:pos x="186" y="277"/>
                  </a:cxn>
                  <a:cxn ang="0">
                    <a:pos x="157" y="274"/>
                  </a:cxn>
                  <a:cxn ang="0">
                    <a:pos x="134" y="272"/>
                  </a:cxn>
                  <a:cxn ang="0">
                    <a:pos x="386" y="250"/>
                  </a:cxn>
                  <a:cxn ang="0">
                    <a:pos x="129" y="184"/>
                  </a:cxn>
                  <a:cxn ang="0">
                    <a:pos x="152" y="181"/>
                  </a:cxn>
                  <a:cxn ang="0">
                    <a:pos x="186" y="179"/>
                  </a:cxn>
                  <a:cxn ang="0">
                    <a:pos x="224" y="176"/>
                  </a:cxn>
                  <a:cxn ang="0">
                    <a:pos x="266" y="173"/>
                  </a:cxn>
                  <a:cxn ang="0">
                    <a:pos x="308" y="168"/>
                  </a:cxn>
                  <a:cxn ang="0">
                    <a:pos x="346" y="164"/>
                  </a:cxn>
                  <a:cxn ang="0">
                    <a:pos x="379" y="163"/>
                  </a:cxn>
                  <a:cxn ang="0">
                    <a:pos x="404" y="161"/>
                  </a:cxn>
                  <a:cxn ang="0">
                    <a:pos x="415" y="160"/>
                  </a:cxn>
                  <a:cxn ang="0">
                    <a:pos x="389" y="158"/>
                  </a:cxn>
                  <a:cxn ang="0">
                    <a:pos x="360" y="157"/>
                  </a:cxn>
                  <a:cxn ang="0">
                    <a:pos x="325" y="154"/>
                  </a:cxn>
                  <a:cxn ang="0">
                    <a:pos x="285" y="151"/>
                  </a:cxn>
                  <a:cxn ang="0">
                    <a:pos x="245" y="148"/>
                  </a:cxn>
                  <a:cxn ang="0">
                    <a:pos x="206" y="145"/>
                  </a:cxn>
                  <a:cxn ang="0">
                    <a:pos x="171" y="142"/>
                  </a:cxn>
                  <a:cxn ang="0">
                    <a:pos x="145" y="139"/>
                  </a:cxn>
                  <a:cxn ang="0">
                    <a:pos x="123" y="139"/>
                  </a:cxn>
                  <a:cxn ang="0">
                    <a:pos x="125" y="89"/>
                  </a:cxn>
                  <a:cxn ang="0">
                    <a:pos x="151" y="87"/>
                  </a:cxn>
                  <a:cxn ang="0">
                    <a:pos x="186" y="86"/>
                  </a:cxn>
                  <a:cxn ang="0">
                    <a:pos x="228" y="84"/>
                  </a:cxn>
                  <a:cxn ang="0">
                    <a:pos x="273" y="84"/>
                  </a:cxn>
                  <a:cxn ang="0">
                    <a:pos x="316" y="81"/>
                  </a:cxn>
                  <a:cxn ang="0">
                    <a:pos x="357" y="80"/>
                  </a:cxn>
                  <a:cxn ang="0">
                    <a:pos x="392" y="80"/>
                  </a:cxn>
                  <a:cxn ang="0">
                    <a:pos x="415" y="78"/>
                  </a:cxn>
                  <a:cxn ang="0">
                    <a:pos x="412" y="77"/>
                  </a:cxn>
                  <a:cxn ang="0">
                    <a:pos x="385" y="74"/>
                  </a:cxn>
                  <a:cxn ang="0">
                    <a:pos x="354" y="71"/>
                  </a:cxn>
                  <a:cxn ang="0">
                    <a:pos x="316" y="68"/>
                  </a:cxn>
                  <a:cxn ang="0">
                    <a:pos x="276" y="64"/>
                  </a:cxn>
                  <a:cxn ang="0">
                    <a:pos x="237" y="59"/>
                  </a:cxn>
                  <a:cxn ang="0">
                    <a:pos x="199" y="57"/>
                  </a:cxn>
                  <a:cxn ang="0">
                    <a:pos x="167" y="54"/>
                  </a:cxn>
                  <a:cxn ang="0">
                    <a:pos x="144" y="51"/>
                  </a:cxn>
                  <a:cxn ang="0">
                    <a:pos x="498" y="0"/>
                  </a:cxn>
                </a:cxnLst>
                <a:rect l="0" t="0" r="r" b="b"/>
                <a:pathLst>
                  <a:path w="498" h="327">
                    <a:moveTo>
                      <a:pt x="498" y="0"/>
                    </a:moveTo>
                    <a:lnTo>
                      <a:pt x="80" y="3"/>
                    </a:lnTo>
                    <a:lnTo>
                      <a:pt x="0" y="327"/>
                    </a:lnTo>
                    <a:lnTo>
                      <a:pt x="0" y="325"/>
                    </a:lnTo>
                    <a:lnTo>
                      <a:pt x="3" y="325"/>
                    </a:lnTo>
                    <a:lnTo>
                      <a:pt x="6" y="325"/>
                    </a:lnTo>
                    <a:lnTo>
                      <a:pt x="9" y="325"/>
                    </a:lnTo>
                    <a:lnTo>
                      <a:pt x="12" y="325"/>
                    </a:lnTo>
                    <a:lnTo>
                      <a:pt x="16" y="325"/>
                    </a:lnTo>
                    <a:lnTo>
                      <a:pt x="19" y="325"/>
                    </a:lnTo>
                    <a:lnTo>
                      <a:pt x="23" y="324"/>
                    </a:lnTo>
                    <a:lnTo>
                      <a:pt x="28" y="324"/>
                    </a:lnTo>
                    <a:lnTo>
                      <a:pt x="33" y="324"/>
                    </a:lnTo>
                    <a:lnTo>
                      <a:pt x="39" y="322"/>
                    </a:lnTo>
                    <a:lnTo>
                      <a:pt x="45" y="322"/>
                    </a:lnTo>
                    <a:lnTo>
                      <a:pt x="51" y="322"/>
                    </a:lnTo>
                    <a:lnTo>
                      <a:pt x="58" y="322"/>
                    </a:lnTo>
                    <a:lnTo>
                      <a:pt x="64" y="321"/>
                    </a:lnTo>
                    <a:lnTo>
                      <a:pt x="71" y="321"/>
                    </a:lnTo>
                    <a:lnTo>
                      <a:pt x="77" y="319"/>
                    </a:lnTo>
                    <a:lnTo>
                      <a:pt x="84" y="319"/>
                    </a:lnTo>
                    <a:lnTo>
                      <a:pt x="91" y="319"/>
                    </a:lnTo>
                    <a:lnTo>
                      <a:pt x="100" y="319"/>
                    </a:lnTo>
                    <a:lnTo>
                      <a:pt x="107" y="318"/>
                    </a:lnTo>
                    <a:lnTo>
                      <a:pt x="116" y="318"/>
                    </a:lnTo>
                    <a:lnTo>
                      <a:pt x="123" y="317"/>
                    </a:lnTo>
                    <a:lnTo>
                      <a:pt x="132" y="317"/>
                    </a:lnTo>
                    <a:lnTo>
                      <a:pt x="139" y="315"/>
                    </a:lnTo>
                    <a:lnTo>
                      <a:pt x="150" y="315"/>
                    </a:lnTo>
                    <a:lnTo>
                      <a:pt x="157" y="315"/>
                    </a:lnTo>
                    <a:lnTo>
                      <a:pt x="165" y="314"/>
                    </a:lnTo>
                    <a:lnTo>
                      <a:pt x="174" y="314"/>
                    </a:lnTo>
                    <a:lnTo>
                      <a:pt x="183" y="314"/>
                    </a:lnTo>
                    <a:lnTo>
                      <a:pt x="192" y="312"/>
                    </a:lnTo>
                    <a:lnTo>
                      <a:pt x="200" y="312"/>
                    </a:lnTo>
                    <a:lnTo>
                      <a:pt x="208" y="311"/>
                    </a:lnTo>
                    <a:lnTo>
                      <a:pt x="216" y="311"/>
                    </a:lnTo>
                    <a:lnTo>
                      <a:pt x="225" y="309"/>
                    </a:lnTo>
                    <a:lnTo>
                      <a:pt x="232" y="309"/>
                    </a:lnTo>
                    <a:lnTo>
                      <a:pt x="241" y="308"/>
                    </a:lnTo>
                    <a:lnTo>
                      <a:pt x="250" y="308"/>
                    </a:lnTo>
                    <a:lnTo>
                      <a:pt x="257" y="306"/>
                    </a:lnTo>
                    <a:lnTo>
                      <a:pt x="264" y="306"/>
                    </a:lnTo>
                    <a:lnTo>
                      <a:pt x="271" y="306"/>
                    </a:lnTo>
                    <a:lnTo>
                      <a:pt x="280" y="306"/>
                    </a:lnTo>
                    <a:lnTo>
                      <a:pt x="286" y="305"/>
                    </a:lnTo>
                    <a:lnTo>
                      <a:pt x="293" y="305"/>
                    </a:lnTo>
                    <a:lnTo>
                      <a:pt x="299" y="303"/>
                    </a:lnTo>
                    <a:lnTo>
                      <a:pt x="306" y="303"/>
                    </a:lnTo>
                    <a:lnTo>
                      <a:pt x="312" y="303"/>
                    </a:lnTo>
                    <a:lnTo>
                      <a:pt x="318" y="302"/>
                    </a:lnTo>
                    <a:lnTo>
                      <a:pt x="322" y="302"/>
                    </a:lnTo>
                    <a:lnTo>
                      <a:pt x="328" y="302"/>
                    </a:lnTo>
                    <a:lnTo>
                      <a:pt x="332" y="301"/>
                    </a:lnTo>
                    <a:lnTo>
                      <a:pt x="337" y="301"/>
                    </a:lnTo>
                    <a:lnTo>
                      <a:pt x="341" y="301"/>
                    </a:lnTo>
                    <a:lnTo>
                      <a:pt x="344" y="301"/>
                    </a:lnTo>
                    <a:lnTo>
                      <a:pt x="351" y="299"/>
                    </a:lnTo>
                    <a:lnTo>
                      <a:pt x="354" y="299"/>
                    </a:lnTo>
                    <a:lnTo>
                      <a:pt x="357" y="299"/>
                    </a:lnTo>
                    <a:lnTo>
                      <a:pt x="354" y="298"/>
                    </a:lnTo>
                    <a:lnTo>
                      <a:pt x="351" y="298"/>
                    </a:lnTo>
                    <a:lnTo>
                      <a:pt x="346" y="296"/>
                    </a:lnTo>
                    <a:lnTo>
                      <a:pt x="341" y="296"/>
                    </a:lnTo>
                    <a:lnTo>
                      <a:pt x="338" y="295"/>
                    </a:lnTo>
                    <a:lnTo>
                      <a:pt x="334" y="295"/>
                    </a:lnTo>
                    <a:lnTo>
                      <a:pt x="331" y="293"/>
                    </a:lnTo>
                    <a:lnTo>
                      <a:pt x="327" y="293"/>
                    </a:lnTo>
                    <a:lnTo>
                      <a:pt x="322" y="293"/>
                    </a:lnTo>
                    <a:lnTo>
                      <a:pt x="319" y="293"/>
                    </a:lnTo>
                    <a:lnTo>
                      <a:pt x="315" y="292"/>
                    </a:lnTo>
                    <a:lnTo>
                      <a:pt x="311" y="292"/>
                    </a:lnTo>
                    <a:lnTo>
                      <a:pt x="306" y="290"/>
                    </a:lnTo>
                    <a:lnTo>
                      <a:pt x="301" y="290"/>
                    </a:lnTo>
                    <a:lnTo>
                      <a:pt x="296" y="289"/>
                    </a:lnTo>
                    <a:lnTo>
                      <a:pt x="292" y="289"/>
                    </a:lnTo>
                    <a:lnTo>
                      <a:pt x="286" y="289"/>
                    </a:lnTo>
                    <a:lnTo>
                      <a:pt x="282" y="288"/>
                    </a:lnTo>
                    <a:lnTo>
                      <a:pt x="276" y="288"/>
                    </a:lnTo>
                    <a:lnTo>
                      <a:pt x="271" y="288"/>
                    </a:lnTo>
                    <a:lnTo>
                      <a:pt x="266" y="286"/>
                    </a:lnTo>
                    <a:lnTo>
                      <a:pt x="260" y="286"/>
                    </a:lnTo>
                    <a:lnTo>
                      <a:pt x="256" y="285"/>
                    </a:lnTo>
                    <a:lnTo>
                      <a:pt x="250" y="285"/>
                    </a:lnTo>
                    <a:lnTo>
                      <a:pt x="244" y="285"/>
                    </a:lnTo>
                    <a:lnTo>
                      <a:pt x="240" y="283"/>
                    </a:lnTo>
                    <a:lnTo>
                      <a:pt x="234" y="283"/>
                    </a:lnTo>
                    <a:lnTo>
                      <a:pt x="228" y="283"/>
                    </a:lnTo>
                    <a:lnTo>
                      <a:pt x="222" y="282"/>
                    </a:lnTo>
                    <a:lnTo>
                      <a:pt x="216" y="282"/>
                    </a:lnTo>
                    <a:lnTo>
                      <a:pt x="212" y="280"/>
                    </a:lnTo>
                    <a:lnTo>
                      <a:pt x="206" y="280"/>
                    </a:lnTo>
                    <a:lnTo>
                      <a:pt x="200" y="279"/>
                    </a:lnTo>
                    <a:lnTo>
                      <a:pt x="196" y="279"/>
                    </a:lnTo>
                    <a:lnTo>
                      <a:pt x="190" y="277"/>
                    </a:lnTo>
                    <a:lnTo>
                      <a:pt x="186" y="277"/>
                    </a:lnTo>
                    <a:lnTo>
                      <a:pt x="180" y="276"/>
                    </a:lnTo>
                    <a:lnTo>
                      <a:pt x="176" y="276"/>
                    </a:lnTo>
                    <a:lnTo>
                      <a:pt x="170" y="274"/>
                    </a:lnTo>
                    <a:lnTo>
                      <a:pt x="165" y="274"/>
                    </a:lnTo>
                    <a:lnTo>
                      <a:pt x="161" y="274"/>
                    </a:lnTo>
                    <a:lnTo>
                      <a:pt x="157" y="274"/>
                    </a:lnTo>
                    <a:lnTo>
                      <a:pt x="152" y="273"/>
                    </a:lnTo>
                    <a:lnTo>
                      <a:pt x="148" y="273"/>
                    </a:lnTo>
                    <a:lnTo>
                      <a:pt x="144" y="273"/>
                    </a:lnTo>
                    <a:lnTo>
                      <a:pt x="139" y="272"/>
                    </a:lnTo>
                    <a:lnTo>
                      <a:pt x="136" y="272"/>
                    </a:lnTo>
                    <a:lnTo>
                      <a:pt x="134" y="272"/>
                    </a:lnTo>
                    <a:lnTo>
                      <a:pt x="126" y="270"/>
                    </a:lnTo>
                    <a:lnTo>
                      <a:pt x="122" y="270"/>
                    </a:lnTo>
                    <a:lnTo>
                      <a:pt x="118" y="270"/>
                    </a:lnTo>
                    <a:lnTo>
                      <a:pt x="115" y="270"/>
                    </a:lnTo>
                    <a:lnTo>
                      <a:pt x="113" y="270"/>
                    </a:lnTo>
                    <a:lnTo>
                      <a:pt x="386" y="250"/>
                    </a:lnTo>
                    <a:lnTo>
                      <a:pt x="113" y="225"/>
                    </a:lnTo>
                    <a:lnTo>
                      <a:pt x="399" y="205"/>
                    </a:lnTo>
                    <a:lnTo>
                      <a:pt x="122" y="186"/>
                    </a:lnTo>
                    <a:lnTo>
                      <a:pt x="122" y="186"/>
                    </a:lnTo>
                    <a:lnTo>
                      <a:pt x="125" y="186"/>
                    </a:lnTo>
                    <a:lnTo>
                      <a:pt x="129" y="184"/>
                    </a:lnTo>
                    <a:lnTo>
                      <a:pt x="135" y="184"/>
                    </a:lnTo>
                    <a:lnTo>
                      <a:pt x="138" y="184"/>
                    </a:lnTo>
                    <a:lnTo>
                      <a:pt x="141" y="183"/>
                    </a:lnTo>
                    <a:lnTo>
                      <a:pt x="145" y="183"/>
                    </a:lnTo>
                    <a:lnTo>
                      <a:pt x="150" y="183"/>
                    </a:lnTo>
                    <a:lnTo>
                      <a:pt x="152" y="181"/>
                    </a:lnTo>
                    <a:lnTo>
                      <a:pt x="158" y="181"/>
                    </a:lnTo>
                    <a:lnTo>
                      <a:pt x="164" y="181"/>
                    </a:lnTo>
                    <a:lnTo>
                      <a:pt x="170" y="181"/>
                    </a:lnTo>
                    <a:lnTo>
                      <a:pt x="174" y="180"/>
                    </a:lnTo>
                    <a:lnTo>
                      <a:pt x="180" y="180"/>
                    </a:lnTo>
                    <a:lnTo>
                      <a:pt x="186" y="179"/>
                    </a:lnTo>
                    <a:lnTo>
                      <a:pt x="192" y="179"/>
                    </a:lnTo>
                    <a:lnTo>
                      <a:pt x="197" y="179"/>
                    </a:lnTo>
                    <a:lnTo>
                      <a:pt x="203" y="177"/>
                    </a:lnTo>
                    <a:lnTo>
                      <a:pt x="210" y="177"/>
                    </a:lnTo>
                    <a:lnTo>
                      <a:pt x="218" y="177"/>
                    </a:lnTo>
                    <a:lnTo>
                      <a:pt x="224" y="176"/>
                    </a:lnTo>
                    <a:lnTo>
                      <a:pt x="231" y="176"/>
                    </a:lnTo>
                    <a:lnTo>
                      <a:pt x="237" y="174"/>
                    </a:lnTo>
                    <a:lnTo>
                      <a:pt x="245" y="174"/>
                    </a:lnTo>
                    <a:lnTo>
                      <a:pt x="251" y="174"/>
                    </a:lnTo>
                    <a:lnTo>
                      <a:pt x="258" y="173"/>
                    </a:lnTo>
                    <a:lnTo>
                      <a:pt x="266" y="173"/>
                    </a:lnTo>
                    <a:lnTo>
                      <a:pt x="273" y="173"/>
                    </a:lnTo>
                    <a:lnTo>
                      <a:pt x="280" y="171"/>
                    </a:lnTo>
                    <a:lnTo>
                      <a:pt x="287" y="170"/>
                    </a:lnTo>
                    <a:lnTo>
                      <a:pt x="293" y="170"/>
                    </a:lnTo>
                    <a:lnTo>
                      <a:pt x="301" y="168"/>
                    </a:lnTo>
                    <a:lnTo>
                      <a:pt x="308" y="168"/>
                    </a:lnTo>
                    <a:lnTo>
                      <a:pt x="314" y="168"/>
                    </a:lnTo>
                    <a:lnTo>
                      <a:pt x="321" y="167"/>
                    </a:lnTo>
                    <a:lnTo>
                      <a:pt x="327" y="167"/>
                    </a:lnTo>
                    <a:lnTo>
                      <a:pt x="332" y="166"/>
                    </a:lnTo>
                    <a:lnTo>
                      <a:pt x="340" y="166"/>
                    </a:lnTo>
                    <a:lnTo>
                      <a:pt x="346" y="164"/>
                    </a:lnTo>
                    <a:lnTo>
                      <a:pt x="351" y="164"/>
                    </a:lnTo>
                    <a:lnTo>
                      <a:pt x="357" y="164"/>
                    </a:lnTo>
                    <a:lnTo>
                      <a:pt x="363" y="163"/>
                    </a:lnTo>
                    <a:lnTo>
                      <a:pt x="369" y="163"/>
                    </a:lnTo>
                    <a:lnTo>
                      <a:pt x="375" y="163"/>
                    </a:lnTo>
                    <a:lnTo>
                      <a:pt x="379" y="163"/>
                    </a:lnTo>
                    <a:lnTo>
                      <a:pt x="383" y="161"/>
                    </a:lnTo>
                    <a:lnTo>
                      <a:pt x="388" y="161"/>
                    </a:lnTo>
                    <a:lnTo>
                      <a:pt x="393" y="161"/>
                    </a:lnTo>
                    <a:lnTo>
                      <a:pt x="396" y="161"/>
                    </a:lnTo>
                    <a:lnTo>
                      <a:pt x="401" y="161"/>
                    </a:lnTo>
                    <a:lnTo>
                      <a:pt x="404" y="161"/>
                    </a:lnTo>
                    <a:lnTo>
                      <a:pt x="406" y="161"/>
                    </a:lnTo>
                    <a:lnTo>
                      <a:pt x="411" y="160"/>
                    </a:lnTo>
                    <a:lnTo>
                      <a:pt x="415" y="160"/>
                    </a:lnTo>
                    <a:lnTo>
                      <a:pt x="417" y="160"/>
                    </a:lnTo>
                    <a:lnTo>
                      <a:pt x="417" y="161"/>
                    </a:lnTo>
                    <a:lnTo>
                      <a:pt x="415" y="160"/>
                    </a:lnTo>
                    <a:lnTo>
                      <a:pt x="412" y="160"/>
                    </a:lnTo>
                    <a:lnTo>
                      <a:pt x="406" y="160"/>
                    </a:lnTo>
                    <a:lnTo>
                      <a:pt x="401" y="160"/>
                    </a:lnTo>
                    <a:lnTo>
                      <a:pt x="396" y="158"/>
                    </a:lnTo>
                    <a:lnTo>
                      <a:pt x="393" y="158"/>
                    </a:lnTo>
                    <a:lnTo>
                      <a:pt x="389" y="158"/>
                    </a:lnTo>
                    <a:lnTo>
                      <a:pt x="385" y="158"/>
                    </a:lnTo>
                    <a:lnTo>
                      <a:pt x="380" y="157"/>
                    </a:lnTo>
                    <a:lnTo>
                      <a:pt x="375" y="157"/>
                    </a:lnTo>
                    <a:lnTo>
                      <a:pt x="370" y="157"/>
                    </a:lnTo>
                    <a:lnTo>
                      <a:pt x="366" y="157"/>
                    </a:lnTo>
                    <a:lnTo>
                      <a:pt x="360" y="157"/>
                    </a:lnTo>
                    <a:lnTo>
                      <a:pt x="354" y="157"/>
                    </a:lnTo>
                    <a:lnTo>
                      <a:pt x="348" y="155"/>
                    </a:lnTo>
                    <a:lnTo>
                      <a:pt x="344" y="155"/>
                    </a:lnTo>
                    <a:lnTo>
                      <a:pt x="337" y="155"/>
                    </a:lnTo>
                    <a:lnTo>
                      <a:pt x="331" y="154"/>
                    </a:lnTo>
                    <a:lnTo>
                      <a:pt x="325" y="154"/>
                    </a:lnTo>
                    <a:lnTo>
                      <a:pt x="319" y="154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299" y="151"/>
                    </a:lnTo>
                    <a:lnTo>
                      <a:pt x="292" y="151"/>
                    </a:lnTo>
                    <a:lnTo>
                      <a:pt x="285" y="151"/>
                    </a:lnTo>
                    <a:lnTo>
                      <a:pt x="279" y="151"/>
                    </a:lnTo>
                    <a:lnTo>
                      <a:pt x="271" y="150"/>
                    </a:lnTo>
                    <a:lnTo>
                      <a:pt x="266" y="150"/>
                    </a:lnTo>
                    <a:lnTo>
                      <a:pt x="258" y="150"/>
                    </a:lnTo>
                    <a:lnTo>
                      <a:pt x="253" y="150"/>
                    </a:lnTo>
                    <a:lnTo>
                      <a:pt x="245" y="148"/>
                    </a:lnTo>
                    <a:lnTo>
                      <a:pt x="240" y="148"/>
                    </a:lnTo>
                    <a:lnTo>
                      <a:pt x="232" y="147"/>
                    </a:lnTo>
                    <a:lnTo>
                      <a:pt x="225" y="147"/>
                    </a:lnTo>
                    <a:lnTo>
                      <a:pt x="219" y="145"/>
                    </a:lnTo>
                    <a:lnTo>
                      <a:pt x="213" y="145"/>
                    </a:lnTo>
                    <a:lnTo>
                      <a:pt x="206" y="145"/>
                    </a:lnTo>
                    <a:lnTo>
                      <a:pt x="200" y="144"/>
                    </a:lnTo>
                    <a:lnTo>
                      <a:pt x="195" y="144"/>
                    </a:lnTo>
                    <a:lnTo>
                      <a:pt x="189" y="144"/>
                    </a:lnTo>
                    <a:lnTo>
                      <a:pt x="183" y="144"/>
                    </a:lnTo>
                    <a:lnTo>
                      <a:pt x="177" y="142"/>
                    </a:lnTo>
                    <a:lnTo>
                      <a:pt x="171" y="142"/>
                    </a:lnTo>
                    <a:lnTo>
                      <a:pt x="167" y="142"/>
                    </a:lnTo>
                    <a:lnTo>
                      <a:pt x="163" y="142"/>
                    </a:lnTo>
                    <a:lnTo>
                      <a:pt x="158" y="141"/>
                    </a:lnTo>
                    <a:lnTo>
                      <a:pt x="152" y="141"/>
                    </a:lnTo>
                    <a:lnTo>
                      <a:pt x="150" y="141"/>
                    </a:lnTo>
                    <a:lnTo>
                      <a:pt x="145" y="139"/>
                    </a:lnTo>
                    <a:lnTo>
                      <a:pt x="141" y="139"/>
                    </a:lnTo>
                    <a:lnTo>
                      <a:pt x="138" y="139"/>
                    </a:lnTo>
                    <a:lnTo>
                      <a:pt x="135" y="139"/>
                    </a:lnTo>
                    <a:lnTo>
                      <a:pt x="129" y="139"/>
                    </a:lnTo>
                    <a:lnTo>
                      <a:pt x="126" y="139"/>
                    </a:lnTo>
                    <a:lnTo>
                      <a:pt x="123" y="139"/>
                    </a:lnTo>
                    <a:lnTo>
                      <a:pt x="420" y="123"/>
                    </a:lnTo>
                    <a:lnTo>
                      <a:pt x="112" y="89"/>
                    </a:lnTo>
                    <a:lnTo>
                      <a:pt x="112" y="89"/>
                    </a:lnTo>
                    <a:lnTo>
                      <a:pt x="115" y="89"/>
                    </a:lnTo>
                    <a:lnTo>
                      <a:pt x="119" y="89"/>
                    </a:lnTo>
                    <a:lnTo>
                      <a:pt x="125" y="89"/>
                    </a:lnTo>
                    <a:lnTo>
                      <a:pt x="128" y="87"/>
                    </a:lnTo>
                    <a:lnTo>
                      <a:pt x="132" y="87"/>
                    </a:lnTo>
                    <a:lnTo>
                      <a:pt x="136" y="87"/>
                    </a:lnTo>
                    <a:lnTo>
                      <a:pt x="141" y="87"/>
                    </a:lnTo>
                    <a:lnTo>
                      <a:pt x="145" y="87"/>
                    </a:lnTo>
                    <a:lnTo>
                      <a:pt x="151" y="87"/>
                    </a:lnTo>
                    <a:lnTo>
                      <a:pt x="157" y="87"/>
                    </a:lnTo>
                    <a:lnTo>
                      <a:pt x="163" y="87"/>
                    </a:lnTo>
                    <a:lnTo>
                      <a:pt x="167" y="87"/>
                    </a:lnTo>
                    <a:lnTo>
                      <a:pt x="173" y="87"/>
                    </a:lnTo>
                    <a:lnTo>
                      <a:pt x="180" y="86"/>
                    </a:lnTo>
                    <a:lnTo>
                      <a:pt x="186" y="86"/>
                    </a:lnTo>
                    <a:lnTo>
                      <a:pt x="192" y="86"/>
                    </a:lnTo>
                    <a:lnTo>
                      <a:pt x="199" y="86"/>
                    </a:lnTo>
                    <a:lnTo>
                      <a:pt x="206" y="86"/>
                    </a:lnTo>
                    <a:lnTo>
                      <a:pt x="213" y="86"/>
                    </a:lnTo>
                    <a:lnTo>
                      <a:pt x="221" y="84"/>
                    </a:lnTo>
                    <a:lnTo>
                      <a:pt x="228" y="84"/>
                    </a:lnTo>
                    <a:lnTo>
                      <a:pt x="235" y="84"/>
                    </a:lnTo>
                    <a:lnTo>
                      <a:pt x="242" y="84"/>
                    </a:lnTo>
                    <a:lnTo>
                      <a:pt x="250" y="84"/>
                    </a:lnTo>
                    <a:lnTo>
                      <a:pt x="258" y="84"/>
                    </a:lnTo>
                    <a:lnTo>
                      <a:pt x="266" y="84"/>
                    </a:lnTo>
                    <a:lnTo>
                      <a:pt x="273" y="84"/>
                    </a:lnTo>
                    <a:lnTo>
                      <a:pt x="280" y="83"/>
                    </a:lnTo>
                    <a:lnTo>
                      <a:pt x="287" y="83"/>
                    </a:lnTo>
                    <a:lnTo>
                      <a:pt x="295" y="83"/>
                    </a:lnTo>
                    <a:lnTo>
                      <a:pt x="302" y="83"/>
                    </a:lnTo>
                    <a:lnTo>
                      <a:pt x="309" y="81"/>
                    </a:lnTo>
                    <a:lnTo>
                      <a:pt x="316" y="81"/>
                    </a:lnTo>
                    <a:lnTo>
                      <a:pt x="324" y="81"/>
                    </a:lnTo>
                    <a:lnTo>
                      <a:pt x="332" y="81"/>
                    </a:lnTo>
                    <a:lnTo>
                      <a:pt x="338" y="81"/>
                    </a:lnTo>
                    <a:lnTo>
                      <a:pt x="344" y="81"/>
                    </a:lnTo>
                    <a:lnTo>
                      <a:pt x="351" y="80"/>
                    </a:lnTo>
                    <a:lnTo>
                      <a:pt x="357" y="80"/>
                    </a:lnTo>
                    <a:lnTo>
                      <a:pt x="363" y="80"/>
                    </a:lnTo>
                    <a:lnTo>
                      <a:pt x="370" y="80"/>
                    </a:lnTo>
                    <a:lnTo>
                      <a:pt x="376" y="80"/>
                    </a:lnTo>
                    <a:lnTo>
                      <a:pt x="382" y="80"/>
                    </a:lnTo>
                    <a:lnTo>
                      <a:pt x="386" y="80"/>
                    </a:lnTo>
                    <a:lnTo>
                      <a:pt x="392" y="80"/>
                    </a:lnTo>
                    <a:lnTo>
                      <a:pt x="396" y="80"/>
                    </a:lnTo>
                    <a:lnTo>
                      <a:pt x="401" y="80"/>
                    </a:lnTo>
                    <a:lnTo>
                      <a:pt x="404" y="78"/>
                    </a:lnTo>
                    <a:lnTo>
                      <a:pt x="408" y="78"/>
                    </a:lnTo>
                    <a:lnTo>
                      <a:pt x="411" y="78"/>
                    </a:lnTo>
                    <a:lnTo>
                      <a:pt x="415" y="78"/>
                    </a:lnTo>
                    <a:lnTo>
                      <a:pt x="418" y="78"/>
                    </a:lnTo>
                    <a:lnTo>
                      <a:pt x="422" y="78"/>
                    </a:lnTo>
                    <a:lnTo>
                      <a:pt x="424" y="78"/>
                    </a:lnTo>
                    <a:lnTo>
                      <a:pt x="421" y="78"/>
                    </a:lnTo>
                    <a:lnTo>
                      <a:pt x="418" y="78"/>
                    </a:lnTo>
                    <a:lnTo>
                      <a:pt x="412" y="77"/>
                    </a:lnTo>
                    <a:lnTo>
                      <a:pt x="406" y="77"/>
                    </a:lnTo>
                    <a:lnTo>
                      <a:pt x="402" y="77"/>
                    </a:lnTo>
                    <a:lnTo>
                      <a:pt x="399" y="75"/>
                    </a:lnTo>
                    <a:lnTo>
                      <a:pt x="393" y="75"/>
                    </a:lnTo>
                    <a:lnTo>
                      <a:pt x="391" y="75"/>
                    </a:lnTo>
                    <a:lnTo>
                      <a:pt x="385" y="74"/>
                    </a:lnTo>
                    <a:lnTo>
                      <a:pt x="380" y="74"/>
                    </a:lnTo>
                    <a:lnTo>
                      <a:pt x="376" y="74"/>
                    </a:lnTo>
                    <a:lnTo>
                      <a:pt x="372" y="74"/>
                    </a:lnTo>
                    <a:lnTo>
                      <a:pt x="366" y="73"/>
                    </a:lnTo>
                    <a:lnTo>
                      <a:pt x="360" y="73"/>
                    </a:lnTo>
                    <a:lnTo>
                      <a:pt x="354" y="71"/>
                    </a:lnTo>
                    <a:lnTo>
                      <a:pt x="348" y="71"/>
                    </a:lnTo>
                    <a:lnTo>
                      <a:pt x="341" y="70"/>
                    </a:lnTo>
                    <a:lnTo>
                      <a:pt x="335" y="70"/>
                    </a:lnTo>
                    <a:lnTo>
                      <a:pt x="330" y="68"/>
                    </a:lnTo>
                    <a:lnTo>
                      <a:pt x="324" y="68"/>
                    </a:lnTo>
                    <a:lnTo>
                      <a:pt x="316" y="68"/>
                    </a:lnTo>
                    <a:lnTo>
                      <a:pt x="309" y="68"/>
                    </a:lnTo>
                    <a:lnTo>
                      <a:pt x="303" y="67"/>
                    </a:lnTo>
                    <a:lnTo>
                      <a:pt x="296" y="67"/>
                    </a:lnTo>
                    <a:lnTo>
                      <a:pt x="289" y="65"/>
                    </a:lnTo>
                    <a:lnTo>
                      <a:pt x="283" y="65"/>
                    </a:lnTo>
                    <a:lnTo>
                      <a:pt x="276" y="64"/>
                    </a:lnTo>
                    <a:lnTo>
                      <a:pt x="270" y="64"/>
                    </a:lnTo>
                    <a:lnTo>
                      <a:pt x="264" y="62"/>
                    </a:lnTo>
                    <a:lnTo>
                      <a:pt x="257" y="62"/>
                    </a:lnTo>
                    <a:lnTo>
                      <a:pt x="250" y="62"/>
                    </a:lnTo>
                    <a:lnTo>
                      <a:pt x="244" y="61"/>
                    </a:lnTo>
                    <a:lnTo>
                      <a:pt x="237" y="59"/>
                    </a:lnTo>
                    <a:lnTo>
                      <a:pt x="231" y="59"/>
                    </a:lnTo>
                    <a:lnTo>
                      <a:pt x="224" y="58"/>
                    </a:lnTo>
                    <a:lnTo>
                      <a:pt x="218" y="58"/>
                    </a:lnTo>
                    <a:lnTo>
                      <a:pt x="212" y="58"/>
                    </a:lnTo>
                    <a:lnTo>
                      <a:pt x="205" y="57"/>
                    </a:lnTo>
                    <a:lnTo>
                      <a:pt x="199" y="57"/>
                    </a:lnTo>
                    <a:lnTo>
                      <a:pt x="195" y="57"/>
                    </a:lnTo>
                    <a:lnTo>
                      <a:pt x="189" y="57"/>
                    </a:lnTo>
                    <a:lnTo>
                      <a:pt x="183" y="55"/>
                    </a:lnTo>
                    <a:lnTo>
                      <a:pt x="177" y="55"/>
                    </a:lnTo>
                    <a:lnTo>
                      <a:pt x="173" y="55"/>
                    </a:lnTo>
                    <a:lnTo>
                      <a:pt x="167" y="54"/>
                    </a:lnTo>
                    <a:lnTo>
                      <a:pt x="163" y="54"/>
                    </a:lnTo>
                    <a:lnTo>
                      <a:pt x="158" y="52"/>
                    </a:lnTo>
                    <a:lnTo>
                      <a:pt x="154" y="52"/>
                    </a:lnTo>
                    <a:lnTo>
                      <a:pt x="151" y="52"/>
                    </a:lnTo>
                    <a:lnTo>
                      <a:pt x="147" y="51"/>
                    </a:lnTo>
                    <a:lnTo>
                      <a:pt x="144" y="51"/>
                    </a:lnTo>
                    <a:lnTo>
                      <a:pt x="141" y="51"/>
                    </a:lnTo>
                    <a:lnTo>
                      <a:pt x="135" y="51"/>
                    </a:lnTo>
                    <a:lnTo>
                      <a:pt x="132" y="51"/>
                    </a:lnTo>
                    <a:lnTo>
                      <a:pt x="129" y="51"/>
                    </a:lnTo>
                    <a:lnTo>
                      <a:pt x="498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8" name="Freeform 258"/>
              <p:cNvSpPr>
                <a:spLocks/>
              </p:cNvSpPr>
              <p:nvPr/>
            </p:nvSpPr>
            <p:spPr bwMode="auto">
              <a:xfrm>
                <a:off x="1132" y="2072"/>
                <a:ext cx="117" cy="12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31" y="37"/>
                  </a:cxn>
                  <a:cxn ang="0">
                    <a:pos x="37" y="36"/>
                  </a:cxn>
                  <a:cxn ang="0">
                    <a:pos x="47" y="35"/>
                  </a:cxn>
                  <a:cxn ang="0">
                    <a:pos x="54" y="35"/>
                  </a:cxn>
                  <a:cxn ang="0">
                    <a:pos x="64" y="33"/>
                  </a:cxn>
                  <a:cxn ang="0">
                    <a:pos x="76" y="33"/>
                  </a:cxn>
                  <a:cxn ang="0">
                    <a:pos x="88" y="32"/>
                  </a:cxn>
                  <a:cxn ang="0">
                    <a:pos x="99" y="30"/>
                  </a:cxn>
                  <a:cxn ang="0">
                    <a:pos x="112" y="29"/>
                  </a:cxn>
                  <a:cxn ang="0">
                    <a:pos x="127" y="27"/>
                  </a:cxn>
                  <a:cxn ang="0">
                    <a:pos x="141" y="26"/>
                  </a:cxn>
                  <a:cxn ang="0">
                    <a:pos x="157" y="24"/>
                  </a:cxn>
                  <a:cxn ang="0">
                    <a:pos x="172" y="23"/>
                  </a:cxn>
                  <a:cxn ang="0">
                    <a:pos x="188" y="23"/>
                  </a:cxn>
                  <a:cxn ang="0">
                    <a:pos x="202" y="21"/>
                  </a:cxn>
                  <a:cxn ang="0">
                    <a:pos x="218" y="20"/>
                  </a:cxn>
                  <a:cxn ang="0">
                    <a:pos x="233" y="17"/>
                  </a:cxn>
                  <a:cxn ang="0">
                    <a:pos x="247" y="16"/>
                  </a:cxn>
                  <a:cxn ang="0">
                    <a:pos x="262" y="16"/>
                  </a:cxn>
                  <a:cxn ang="0">
                    <a:pos x="275" y="14"/>
                  </a:cxn>
                  <a:cxn ang="0">
                    <a:pos x="288" y="13"/>
                  </a:cxn>
                  <a:cxn ang="0">
                    <a:pos x="300" y="11"/>
                  </a:cxn>
                  <a:cxn ang="0">
                    <a:pos x="313" y="10"/>
                  </a:cxn>
                  <a:cxn ang="0">
                    <a:pos x="321" y="10"/>
                  </a:cxn>
                  <a:cxn ang="0">
                    <a:pos x="331" y="8"/>
                  </a:cxn>
                  <a:cxn ang="0">
                    <a:pos x="337" y="8"/>
                  </a:cxn>
                  <a:cxn ang="0">
                    <a:pos x="347" y="7"/>
                  </a:cxn>
                  <a:cxn ang="0">
                    <a:pos x="353" y="7"/>
                  </a:cxn>
                  <a:cxn ang="0">
                    <a:pos x="352" y="7"/>
                  </a:cxn>
                  <a:cxn ang="0">
                    <a:pos x="343" y="7"/>
                  </a:cxn>
                  <a:cxn ang="0">
                    <a:pos x="333" y="7"/>
                  </a:cxn>
                  <a:cxn ang="0">
                    <a:pos x="326" y="7"/>
                  </a:cxn>
                  <a:cxn ang="0">
                    <a:pos x="317" y="8"/>
                  </a:cxn>
                  <a:cxn ang="0">
                    <a:pos x="307" y="8"/>
                  </a:cxn>
                  <a:cxn ang="0">
                    <a:pos x="297" y="8"/>
                  </a:cxn>
                  <a:cxn ang="0">
                    <a:pos x="285" y="8"/>
                  </a:cxn>
                  <a:cxn ang="0">
                    <a:pos x="272" y="10"/>
                  </a:cxn>
                  <a:cxn ang="0">
                    <a:pos x="260" y="10"/>
                  </a:cxn>
                  <a:cxn ang="0">
                    <a:pos x="247" y="10"/>
                  </a:cxn>
                  <a:cxn ang="0">
                    <a:pos x="234" y="10"/>
                  </a:cxn>
                  <a:cxn ang="0">
                    <a:pos x="220" y="11"/>
                  </a:cxn>
                  <a:cxn ang="0">
                    <a:pos x="207" y="11"/>
                  </a:cxn>
                  <a:cxn ang="0">
                    <a:pos x="194" y="13"/>
                  </a:cxn>
                  <a:cxn ang="0">
                    <a:pos x="180" y="13"/>
                  </a:cxn>
                  <a:cxn ang="0">
                    <a:pos x="166" y="13"/>
                  </a:cxn>
                  <a:cxn ang="0">
                    <a:pos x="153" y="13"/>
                  </a:cxn>
                  <a:cxn ang="0">
                    <a:pos x="140" y="14"/>
                  </a:cxn>
                  <a:cxn ang="0">
                    <a:pos x="128" y="14"/>
                  </a:cxn>
                  <a:cxn ang="0">
                    <a:pos x="117" y="14"/>
                  </a:cxn>
                  <a:cxn ang="0">
                    <a:pos x="106" y="16"/>
                  </a:cxn>
                  <a:cxn ang="0">
                    <a:pos x="95" y="16"/>
                  </a:cxn>
                  <a:cxn ang="0">
                    <a:pos x="86" y="16"/>
                  </a:cxn>
                  <a:cxn ang="0">
                    <a:pos x="77" y="16"/>
                  </a:cxn>
                  <a:cxn ang="0">
                    <a:pos x="72" y="16"/>
                  </a:cxn>
                  <a:cxn ang="0">
                    <a:pos x="63" y="17"/>
                  </a:cxn>
                  <a:cxn ang="0">
                    <a:pos x="127" y="1"/>
                  </a:cxn>
                  <a:cxn ang="0">
                    <a:pos x="0" y="0"/>
                  </a:cxn>
                </a:cxnLst>
                <a:rect l="0" t="0" r="r" b="b"/>
                <a:pathLst>
                  <a:path w="353" h="37">
                    <a:moveTo>
                      <a:pt x="0" y="0"/>
                    </a:moveTo>
                    <a:lnTo>
                      <a:pt x="5" y="33"/>
                    </a:lnTo>
                    <a:lnTo>
                      <a:pt x="29" y="37"/>
                    </a:lnTo>
                    <a:lnTo>
                      <a:pt x="31" y="37"/>
                    </a:lnTo>
                    <a:lnTo>
                      <a:pt x="32" y="37"/>
                    </a:lnTo>
                    <a:lnTo>
                      <a:pt x="37" y="36"/>
                    </a:lnTo>
                    <a:lnTo>
                      <a:pt x="44" y="36"/>
                    </a:lnTo>
                    <a:lnTo>
                      <a:pt x="47" y="35"/>
                    </a:lnTo>
                    <a:lnTo>
                      <a:pt x="51" y="35"/>
                    </a:lnTo>
                    <a:lnTo>
                      <a:pt x="54" y="35"/>
                    </a:lnTo>
                    <a:lnTo>
                      <a:pt x="60" y="35"/>
                    </a:lnTo>
                    <a:lnTo>
                      <a:pt x="64" y="33"/>
                    </a:lnTo>
                    <a:lnTo>
                      <a:pt x="70" y="33"/>
                    </a:lnTo>
                    <a:lnTo>
                      <a:pt x="76" y="33"/>
                    </a:lnTo>
                    <a:lnTo>
                      <a:pt x="82" y="33"/>
                    </a:lnTo>
                    <a:lnTo>
                      <a:pt x="88" y="32"/>
                    </a:lnTo>
                    <a:lnTo>
                      <a:pt x="93" y="32"/>
                    </a:lnTo>
                    <a:lnTo>
                      <a:pt x="99" y="30"/>
                    </a:lnTo>
                    <a:lnTo>
                      <a:pt x="106" y="30"/>
                    </a:lnTo>
                    <a:lnTo>
                      <a:pt x="112" y="29"/>
                    </a:lnTo>
                    <a:lnTo>
                      <a:pt x="119" y="29"/>
                    </a:lnTo>
                    <a:lnTo>
                      <a:pt x="127" y="27"/>
                    </a:lnTo>
                    <a:lnTo>
                      <a:pt x="134" y="27"/>
                    </a:lnTo>
                    <a:lnTo>
                      <a:pt x="141" y="26"/>
                    </a:lnTo>
                    <a:lnTo>
                      <a:pt x="149" y="26"/>
                    </a:lnTo>
                    <a:lnTo>
                      <a:pt x="157" y="24"/>
                    </a:lnTo>
                    <a:lnTo>
                      <a:pt x="164" y="24"/>
                    </a:lnTo>
                    <a:lnTo>
                      <a:pt x="172" y="23"/>
                    </a:lnTo>
                    <a:lnTo>
                      <a:pt x="180" y="23"/>
                    </a:lnTo>
                    <a:lnTo>
                      <a:pt x="188" y="23"/>
                    </a:lnTo>
                    <a:lnTo>
                      <a:pt x="195" y="23"/>
                    </a:lnTo>
                    <a:lnTo>
                      <a:pt x="202" y="21"/>
                    </a:lnTo>
                    <a:lnTo>
                      <a:pt x="211" y="20"/>
                    </a:lnTo>
                    <a:lnTo>
                      <a:pt x="218" y="20"/>
                    </a:lnTo>
                    <a:lnTo>
                      <a:pt x="225" y="19"/>
                    </a:lnTo>
                    <a:lnTo>
                      <a:pt x="233" y="17"/>
                    </a:lnTo>
                    <a:lnTo>
                      <a:pt x="240" y="17"/>
                    </a:lnTo>
                    <a:lnTo>
                      <a:pt x="247" y="16"/>
                    </a:lnTo>
                    <a:lnTo>
                      <a:pt x="255" y="16"/>
                    </a:lnTo>
                    <a:lnTo>
                      <a:pt x="262" y="16"/>
                    </a:lnTo>
                    <a:lnTo>
                      <a:pt x="269" y="14"/>
                    </a:lnTo>
                    <a:lnTo>
                      <a:pt x="275" y="14"/>
                    </a:lnTo>
                    <a:lnTo>
                      <a:pt x="282" y="14"/>
                    </a:lnTo>
                    <a:lnTo>
                      <a:pt x="288" y="13"/>
                    </a:lnTo>
                    <a:lnTo>
                      <a:pt x="294" y="13"/>
                    </a:lnTo>
                    <a:lnTo>
                      <a:pt x="300" y="11"/>
                    </a:lnTo>
                    <a:lnTo>
                      <a:pt x="307" y="11"/>
                    </a:lnTo>
                    <a:lnTo>
                      <a:pt x="313" y="10"/>
                    </a:lnTo>
                    <a:lnTo>
                      <a:pt x="317" y="10"/>
                    </a:lnTo>
                    <a:lnTo>
                      <a:pt x="321" y="10"/>
                    </a:lnTo>
                    <a:lnTo>
                      <a:pt x="327" y="10"/>
                    </a:lnTo>
                    <a:lnTo>
                      <a:pt x="331" y="8"/>
                    </a:lnTo>
                    <a:lnTo>
                      <a:pt x="334" y="8"/>
                    </a:lnTo>
                    <a:lnTo>
                      <a:pt x="337" y="8"/>
                    </a:lnTo>
                    <a:lnTo>
                      <a:pt x="342" y="8"/>
                    </a:lnTo>
                    <a:lnTo>
                      <a:pt x="347" y="7"/>
                    </a:lnTo>
                    <a:lnTo>
                      <a:pt x="350" y="7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52" y="7"/>
                    </a:lnTo>
                    <a:lnTo>
                      <a:pt x="349" y="7"/>
                    </a:lnTo>
                    <a:lnTo>
                      <a:pt x="343" y="7"/>
                    </a:lnTo>
                    <a:lnTo>
                      <a:pt x="337" y="7"/>
                    </a:lnTo>
                    <a:lnTo>
                      <a:pt x="333" y="7"/>
                    </a:lnTo>
                    <a:lnTo>
                      <a:pt x="330" y="7"/>
                    </a:lnTo>
                    <a:lnTo>
                      <a:pt x="326" y="7"/>
                    </a:lnTo>
                    <a:lnTo>
                      <a:pt x="321" y="8"/>
                    </a:lnTo>
                    <a:lnTo>
                      <a:pt x="317" y="8"/>
                    </a:lnTo>
                    <a:lnTo>
                      <a:pt x="313" y="8"/>
                    </a:lnTo>
                    <a:lnTo>
                      <a:pt x="307" y="8"/>
                    </a:lnTo>
                    <a:lnTo>
                      <a:pt x="302" y="8"/>
                    </a:lnTo>
                    <a:lnTo>
                      <a:pt x="297" y="8"/>
                    </a:lnTo>
                    <a:lnTo>
                      <a:pt x="291" y="8"/>
                    </a:lnTo>
                    <a:lnTo>
                      <a:pt x="285" y="8"/>
                    </a:lnTo>
                    <a:lnTo>
                      <a:pt x="279" y="10"/>
                    </a:lnTo>
                    <a:lnTo>
                      <a:pt x="272" y="10"/>
                    </a:lnTo>
                    <a:lnTo>
                      <a:pt x="266" y="10"/>
                    </a:lnTo>
                    <a:lnTo>
                      <a:pt x="260" y="10"/>
                    </a:lnTo>
                    <a:lnTo>
                      <a:pt x="255" y="10"/>
                    </a:lnTo>
                    <a:lnTo>
                      <a:pt x="247" y="10"/>
                    </a:lnTo>
                    <a:lnTo>
                      <a:pt x="240" y="10"/>
                    </a:lnTo>
                    <a:lnTo>
                      <a:pt x="234" y="10"/>
                    </a:lnTo>
                    <a:lnTo>
                      <a:pt x="227" y="11"/>
                    </a:lnTo>
                    <a:lnTo>
                      <a:pt x="220" y="11"/>
                    </a:lnTo>
                    <a:lnTo>
                      <a:pt x="214" y="11"/>
                    </a:lnTo>
                    <a:lnTo>
                      <a:pt x="207" y="11"/>
                    </a:lnTo>
                    <a:lnTo>
                      <a:pt x="201" y="13"/>
                    </a:lnTo>
                    <a:lnTo>
                      <a:pt x="194" y="13"/>
                    </a:lnTo>
                    <a:lnTo>
                      <a:pt x="188" y="13"/>
                    </a:lnTo>
                    <a:lnTo>
                      <a:pt x="180" y="13"/>
                    </a:lnTo>
                    <a:lnTo>
                      <a:pt x="173" y="13"/>
                    </a:lnTo>
                    <a:lnTo>
                      <a:pt x="166" y="13"/>
                    </a:lnTo>
                    <a:lnTo>
                      <a:pt x="160" y="13"/>
                    </a:lnTo>
                    <a:lnTo>
                      <a:pt x="153" y="13"/>
                    </a:lnTo>
                    <a:lnTo>
                      <a:pt x="147" y="14"/>
                    </a:lnTo>
                    <a:lnTo>
                      <a:pt x="140" y="14"/>
                    </a:lnTo>
                    <a:lnTo>
                      <a:pt x="134" y="14"/>
                    </a:lnTo>
                    <a:lnTo>
                      <a:pt x="128" y="14"/>
                    </a:lnTo>
                    <a:lnTo>
                      <a:pt x="122" y="14"/>
                    </a:lnTo>
                    <a:lnTo>
                      <a:pt x="117" y="14"/>
                    </a:lnTo>
                    <a:lnTo>
                      <a:pt x="111" y="16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5" y="16"/>
                    </a:lnTo>
                    <a:lnTo>
                      <a:pt x="90" y="16"/>
                    </a:lnTo>
                    <a:lnTo>
                      <a:pt x="86" y="16"/>
                    </a:lnTo>
                    <a:lnTo>
                      <a:pt x="83" y="16"/>
                    </a:lnTo>
                    <a:lnTo>
                      <a:pt x="77" y="16"/>
                    </a:lnTo>
                    <a:lnTo>
                      <a:pt x="74" y="16"/>
                    </a:lnTo>
                    <a:lnTo>
                      <a:pt x="72" y="16"/>
                    </a:lnTo>
                    <a:lnTo>
                      <a:pt x="69" y="17"/>
                    </a:lnTo>
                    <a:lnTo>
                      <a:pt x="63" y="17"/>
                    </a:lnTo>
                    <a:lnTo>
                      <a:pt x="59" y="17"/>
                    </a:lnTo>
                    <a:lnTo>
                      <a:pt x="127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9" name="Freeform 259"/>
              <p:cNvSpPr>
                <a:spLocks/>
              </p:cNvSpPr>
              <p:nvPr/>
            </p:nvSpPr>
            <p:spPr bwMode="auto">
              <a:xfrm>
                <a:off x="803" y="2125"/>
                <a:ext cx="90" cy="6"/>
              </a:xfrm>
              <a:custGeom>
                <a:avLst/>
                <a:gdLst/>
                <a:ahLst/>
                <a:cxnLst>
                  <a:cxn ang="0">
                    <a:pos x="272" y="18"/>
                  </a:cxn>
                  <a:cxn ang="0">
                    <a:pos x="13" y="19"/>
                  </a:cxn>
                  <a:cxn ang="0">
                    <a:pos x="0" y="2"/>
                  </a:cxn>
                  <a:cxn ang="0">
                    <a:pos x="247" y="0"/>
                  </a:cxn>
                  <a:cxn ang="0">
                    <a:pos x="272" y="18"/>
                  </a:cxn>
                  <a:cxn ang="0">
                    <a:pos x="272" y="18"/>
                  </a:cxn>
                </a:cxnLst>
                <a:rect l="0" t="0" r="r" b="b"/>
                <a:pathLst>
                  <a:path w="272" h="19">
                    <a:moveTo>
                      <a:pt x="272" y="18"/>
                    </a:moveTo>
                    <a:lnTo>
                      <a:pt x="13" y="19"/>
                    </a:lnTo>
                    <a:lnTo>
                      <a:pt x="0" y="2"/>
                    </a:lnTo>
                    <a:lnTo>
                      <a:pt x="247" y="0"/>
                    </a:lnTo>
                    <a:lnTo>
                      <a:pt x="272" y="18"/>
                    </a:lnTo>
                    <a:lnTo>
                      <a:pt x="27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0" name="Freeform 260"/>
              <p:cNvSpPr>
                <a:spLocks/>
              </p:cNvSpPr>
              <p:nvPr/>
            </p:nvSpPr>
            <p:spPr bwMode="auto">
              <a:xfrm>
                <a:off x="804" y="2097"/>
                <a:ext cx="73" cy="8"/>
              </a:xfrm>
              <a:custGeom>
                <a:avLst/>
                <a:gdLst/>
                <a:ahLst/>
                <a:cxnLst>
                  <a:cxn ang="0">
                    <a:pos x="206" y="3"/>
                  </a:cxn>
                  <a:cxn ang="0">
                    <a:pos x="26" y="0"/>
                  </a:cxn>
                  <a:cxn ang="0">
                    <a:pos x="25" y="0"/>
                  </a:cxn>
                  <a:cxn ang="0">
                    <a:pos x="20" y="3"/>
                  </a:cxn>
                  <a:cxn ang="0">
                    <a:pos x="15" y="5"/>
                  </a:cxn>
                  <a:cxn ang="0">
                    <a:pos x="9" y="8"/>
                  </a:cxn>
                  <a:cxn ang="0">
                    <a:pos x="5" y="13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3" y="21"/>
                  </a:cxn>
                  <a:cxn ang="0">
                    <a:pos x="5" y="21"/>
                  </a:cxn>
                  <a:cxn ang="0">
                    <a:pos x="7" y="21"/>
                  </a:cxn>
                  <a:cxn ang="0">
                    <a:pos x="10" y="21"/>
                  </a:cxn>
                  <a:cxn ang="0">
                    <a:pos x="15" y="21"/>
                  </a:cxn>
                  <a:cxn ang="0">
                    <a:pos x="20" y="21"/>
                  </a:cxn>
                  <a:cxn ang="0">
                    <a:pos x="26" y="21"/>
                  </a:cxn>
                  <a:cxn ang="0">
                    <a:pos x="29" y="21"/>
                  </a:cxn>
                  <a:cxn ang="0">
                    <a:pos x="34" y="21"/>
                  </a:cxn>
                  <a:cxn ang="0">
                    <a:pos x="38" y="21"/>
                  </a:cxn>
                  <a:cxn ang="0">
                    <a:pos x="42" y="23"/>
                  </a:cxn>
                  <a:cxn ang="0">
                    <a:pos x="45" y="23"/>
                  </a:cxn>
                  <a:cxn ang="0">
                    <a:pos x="50" y="23"/>
                  </a:cxn>
                  <a:cxn ang="0">
                    <a:pos x="54" y="23"/>
                  </a:cxn>
                  <a:cxn ang="0">
                    <a:pos x="58" y="23"/>
                  </a:cxn>
                  <a:cxn ang="0">
                    <a:pos x="63" y="23"/>
                  </a:cxn>
                  <a:cxn ang="0">
                    <a:pos x="67" y="23"/>
                  </a:cxn>
                  <a:cxn ang="0">
                    <a:pos x="71" y="23"/>
                  </a:cxn>
                  <a:cxn ang="0">
                    <a:pos x="77" y="23"/>
                  </a:cxn>
                  <a:cxn ang="0">
                    <a:pos x="81" y="23"/>
                  </a:cxn>
                  <a:cxn ang="0">
                    <a:pos x="86" y="23"/>
                  </a:cxn>
                  <a:cxn ang="0">
                    <a:pos x="90" y="23"/>
                  </a:cxn>
                  <a:cxn ang="0">
                    <a:pos x="96" y="23"/>
                  </a:cxn>
                  <a:cxn ang="0">
                    <a:pos x="100" y="23"/>
                  </a:cxn>
                  <a:cxn ang="0">
                    <a:pos x="106" y="23"/>
                  </a:cxn>
                  <a:cxn ang="0">
                    <a:pos x="110" y="23"/>
                  </a:cxn>
                  <a:cxn ang="0">
                    <a:pos x="116" y="23"/>
                  </a:cxn>
                  <a:cxn ang="0">
                    <a:pos x="121" y="23"/>
                  </a:cxn>
                  <a:cxn ang="0">
                    <a:pos x="125" y="23"/>
                  </a:cxn>
                  <a:cxn ang="0">
                    <a:pos x="131" y="23"/>
                  </a:cxn>
                  <a:cxn ang="0">
                    <a:pos x="135" y="23"/>
                  </a:cxn>
                  <a:cxn ang="0">
                    <a:pos x="140" y="23"/>
                  </a:cxn>
                  <a:cxn ang="0">
                    <a:pos x="144" y="23"/>
                  </a:cxn>
                  <a:cxn ang="0">
                    <a:pos x="150" y="23"/>
                  </a:cxn>
                  <a:cxn ang="0">
                    <a:pos x="154" y="23"/>
                  </a:cxn>
                  <a:cxn ang="0">
                    <a:pos x="158" y="23"/>
                  </a:cxn>
                  <a:cxn ang="0">
                    <a:pos x="163" y="23"/>
                  </a:cxn>
                  <a:cxn ang="0">
                    <a:pos x="167" y="23"/>
                  </a:cxn>
                  <a:cxn ang="0">
                    <a:pos x="171" y="23"/>
                  </a:cxn>
                  <a:cxn ang="0">
                    <a:pos x="176" y="23"/>
                  </a:cxn>
                  <a:cxn ang="0">
                    <a:pos x="180" y="23"/>
                  </a:cxn>
                  <a:cxn ang="0">
                    <a:pos x="183" y="23"/>
                  </a:cxn>
                  <a:cxn ang="0">
                    <a:pos x="187" y="23"/>
                  </a:cxn>
                  <a:cxn ang="0">
                    <a:pos x="195" y="23"/>
                  </a:cxn>
                  <a:cxn ang="0">
                    <a:pos x="200" y="23"/>
                  </a:cxn>
                  <a:cxn ang="0">
                    <a:pos x="206" y="23"/>
                  </a:cxn>
                  <a:cxn ang="0">
                    <a:pos x="212" y="23"/>
                  </a:cxn>
                  <a:cxn ang="0">
                    <a:pos x="215" y="23"/>
                  </a:cxn>
                  <a:cxn ang="0">
                    <a:pos x="218" y="23"/>
                  </a:cxn>
                  <a:cxn ang="0">
                    <a:pos x="219" y="23"/>
                  </a:cxn>
                  <a:cxn ang="0">
                    <a:pos x="221" y="23"/>
                  </a:cxn>
                  <a:cxn ang="0">
                    <a:pos x="206" y="3"/>
                  </a:cxn>
                  <a:cxn ang="0">
                    <a:pos x="206" y="3"/>
                  </a:cxn>
                </a:cxnLst>
                <a:rect l="0" t="0" r="r" b="b"/>
                <a:pathLst>
                  <a:path w="221" h="23">
                    <a:moveTo>
                      <a:pt x="206" y="3"/>
                    </a:moveTo>
                    <a:lnTo>
                      <a:pt x="26" y="0"/>
                    </a:lnTo>
                    <a:lnTo>
                      <a:pt x="25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9" y="8"/>
                    </a:lnTo>
                    <a:lnTo>
                      <a:pt x="5" y="13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1"/>
                    </a:lnTo>
                    <a:lnTo>
                      <a:pt x="10" y="21"/>
                    </a:lnTo>
                    <a:lnTo>
                      <a:pt x="15" y="21"/>
                    </a:lnTo>
                    <a:lnTo>
                      <a:pt x="20" y="21"/>
                    </a:lnTo>
                    <a:lnTo>
                      <a:pt x="26" y="21"/>
                    </a:lnTo>
                    <a:lnTo>
                      <a:pt x="29" y="21"/>
                    </a:lnTo>
                    <a:lnTo>
                      <a:pt x="34" y="21"/>
                    </a:lnTo>
                    <a:lnTo>
                      <a:pt x="38" y="21"/>
                    </a:lnTo>
                    <a:lnTo>
                      <a:pt x="42" y="23"/>
                    </a:lnTo>
                    <a:lnTo>
                      <a:pt x="45" y="23"/>
                    </a:lnTo>
                    <a:lnTo>
                      <a:pt x="50" y="23"/>
                    </a:lnTo>
                    <a:lnTo>
                      <a:pt x="54" y="23"/>
                    </a:lnTo>
                    <a:lnTo>
                      <a:pt x="58" y="23"/>
                    </a:lnTo>
                    <a:lnTo>
                      <a:pt x="63" y="23"/>
                    </a:lnTo>
                    <a:lnTo>
                      <a:pt x="67" y="23"/>
                    </a:lnTo>
                    <a:lnTo>
                      <a:pt x="71" y="23"/>
                    </a:lnTo>
                    <a:lnTo>
                      <a:pt x="77" y="23"/>
                    </a:lnTo>
                    <a:lnTo>
                      <a:pt x="81" y="23"/>
                    </a:lnTo>
                    <a:lnTo>
                      <a:pt x="86" y="23"/>
                    </a:lnTo>
                    <a:lnTo>
                      <a:pt x="90" y="23"/>
                    </a:lnTo>
                    <a:lnTo>
                      <a:pt x="96" y="23"/>
                    </a:lnTo>
                    <a:lnTo>
                      <a:pt x="100" y="23"/>
                    </a:lnTo>
                    <a:lnTo>
                      <a:pt x="106" y="23"/>
                    </a:lnTo>
                    <a:lnTo>
                      <a:pt x="110" y="23"/>
                    </a:lnTo>
                    <a:lnTo>
                      <a:pt x="116" y="23"/>
                    </a:lnTo>
                    <a:lnTo>
                      <a:pt x="121" y="23"/>
                    </a:lnTo>
                    <a:lnTo>
                      <a:pt x="125" y="23"/>
                    </a:lnTo>
                    <a:lnTo>
                      <a:pt x="131" y="23"/>
                    </a:lnTo>
                    <a:lnTo>
                      <a:pt x="135" y="23"/>
                    </a:lnTo>
                    <a:lnTo>
                      <a:pt x="140" y="23"/>
                    </a:lnTo>
                    <a:lnTo>
                      <a:pt x="144" y="23"/>
                    </a:lnTo>
                    <a:lnTo>
                      <a:pt x="150" y="23"/>
                    </a:lnTo>
                    <a:lnTo>
                      <a:pt x="154" y="23"/>
                    </a:lnTo>
                    <a:lnTo>
                      <a:pt x="158" y="23"/>
                    </a:lnTo>
                    <a:lnTo>
                      <a:pt x="163" y="23"/>
                    </a:lnTo>
                    <a:lnTo>
                      <a:pt x="167" y="23"/>
                    </a:lnTo>
                    <a:lnTo>
                      <a:pt x="171" y="23"/>
                    </a:lnTo>
                    <a:lnTo>
                      <a:pt x="176" y="23"/>
                    </a:lnTo>
                    <a:lnTo>
                      <a:pt x="180" y="23"/>
                    </a:lnTo>
                    <a:lnTo>
                      <a:pt x="183" y="23"/>
                    </a:lnTo>
                    <a:lnTo>
                      <a:pt x="187" y="23"/>
                    </a:lnTo>
                    <a:lnTo>
                      <a:pt x="195" y="23"/>
                    </a:lnTo>
                    <a:lnTo>
                      <a:pt x="200" y="23"/>
                    </a:lnTo>
                    <a:lnTo>
                      <a:pt x="206" y="23"/>
                    </a:lnTo>
                    <a:lnTo>
                      <a:pt x="212" y="23"/>
                    </a:lnTo>
                    <a:lnTo>
                      <a:pt x="215" y="23"/>
                    </a:lnTo>
                    <a:lnTo>
                      <a:pt x="218" y="23"/>
                    </a:lnTo>
                    <a:lnTo>
                      <a:pt x="219" y="23"/>
                    </a:lnTo>
                    <a:lnTo>
                      <a:pt x="221" y="23"/>
                    </a:lnTo>
                    <a:lnTo>
                      <a:pt x="206" y="3"/>
                    </a:lnTo>
                    <a:lnTo>
                      <a:pt x="20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542" name="TextBox 98"/>
            <p:cNvSpPr txBox="1">
              <a:spLocks noChangeArrowheads="1"/>
            </p:cNvSpPr>
            <p:nvPr/>
          </p:nvSpPr>
          <p:spPr bwMode="auto">
            <a:xfrm>
              <a:off x="3958546" y="4563861"/>
              <a:ext cx="441146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현업</a:t>
              </a:r>
            </a:p>
          </p:txBody>
        </p:sp>
        <p:sp>
          <p:nvSpPr>
            <p:cNvPr id="543" name="Text Box 262"/>
            <p:cNvSpPr txBox="1">
              <a:spLocks noChangeArrowheads="1"/>
            </p:cNvSpPr>
            <p:nvPr/>
          </p:nvSpPr>
          <p:spPr bwMode="auto">
            <a:xfrm>
              <a:off x="4340295" y="3226656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차트분석</a:t>
              </a:r>
            </a:p>
          </p:txBody>
        </p:sp>
        <p:sp>
          <p:nvSpPr>
            <p:cNvPr id="544" name="Text Box 263"/>
            <p:cNvSpPr txBox="1">
              <a:spLocks noChangeArrowheads="1"/>
            </p:cNvSpPr>
            <p:nvPr/>
          </p:nvSpPr>
          <p:spPr bwMode="auto">
            <a:xfrm>
              <a:off x="4394518" y="5373967"/>
              <a:ext cx="931665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Drilling 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</a:p>
          </p:txBody>
        </p:sp>
        <p:cxnSp>
          <p:nvCxnSpPr>
            <p:cNvPr id="545" name="AutoShape 264"/>
            <p:cNvCxnSpPr>
              <a:cxnSpLocks noChangeShapeType="1"/>
              <a:stCxn id="595" idx="48"/>
            </p:cNvCxnSpPr>
            <p:nvPr/>
          </p:nvCxnSpPr>
          <p:spPr bwMode="auto">
            <a:xfrm>
              <a:off x="4325252" y="4510797"/>
              <a:ext cx="212851" cy="424509"/>
            </a:xfrm>
            <a:prstGeom prst="straightConnector1">
              <a:avLst/>
            </a:prstGeom>
            <a:noFill/>
            <a:ln w="9525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546" name="AutoShape 265"/>
            <p:cNvCxnSpPr>
              <a:cxnSpLocks noChangeShapeType="1"/>
              <a:stCxn id="598" idx="36"/>
            </p:cNvCxnSpPr>
            <p:nvPr/>
          </p:nvCxnSpPr>
          <p:spPr bwMode="auto">
            <a:xfrm>
              <a:off x="4241781" y="4539098"/>
              <a:ext cx="293192" cy="1305367"/>
            </a:xfrm>
            <a:prstGeom prst="straightConnector1">
              <a:avLst/>
            </a:prstGeom>
            <a:noFill/>
            <a:ln w="9525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547" name="AutoShape 266"/>
            <p:cNvCxnSpPr>
              <a:cxnSpLocks noChangeShapeType="1"/>
            </p:cNvCxnSpPr>
            <p:nvPr/>
          </p:nvCxnSpPr>
          <p:spPr bwMode="auto">
            <a:xfrm flipV="1">
              <a:off x="4274127" y="3822738"/>
              <a:ext cx="186766" cy="399746"/>
            </a:xfrm>
            <a:prstGeom prst="straightConnector1">
              <a:avLst/>
            </a:prstGeom>
            <a:noFill/>
            <a:ln w="9525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548" name="Rectangle 267"/>
            <p:cNvSpPr>
              <a:spLocks noChangeArrowheads="1"/>
            </p:cNvSpPr>
            <p:nvPr/>
          </p:nvSpPr>
          <p:spPr bwMode="auto">
            <a:xfrm>
              <a:off x="2182133" y="5678199"/>
              <a:ext cx="496345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……</a:t>
              </a:r>
            </a:p>
          </p:txBody>
        </p:sp>
        <p:pic>
          <p:nvPicPr>
            <p:cNvPr id="549" name="Picture 12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4574622" y="4765503"/>
              <a:ext cx="509173" cy="553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0" name="Picture 18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4608011" y="5678199"/>
              <a:ext cx="469525" cy="37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1" name="Line 274"/>
            <p:cNvSpPr>
              <a:spLocks noChangeShapeType="1"/>
            </p:cNvSpPr>
            <p:nvPr/>
          </p:nvSpPr>
          <p:spPr bwMode="auto">
            <a:xfrm flipV="1">
              <a:off x="1974499" y="3122297"/>
              <a:ext cx="0" cy="57132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2" name="Line 275"/>
            <p:cNvSpPr>
              <a:spLocks noChangeShapeType="1"/>
            </p:cNvSpPr>
            <p:nvPr/>
          </p:nvSpPr>
          <p:spPr bwMode="auto">
            <a:xfrm>
              <a:off x="1974499" y="3122297"/>
              <a:ext cx="209408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30" name="오른쪽 화살표 729"/>
            <p:cNvSpPr/>
            <p:nvPr/>
          </p:nvSpPr>
          <p:spPr>
            <a:xfrm>
              <a:off x="1107281" y="4941210"/>
              <a:ext cx="317229" cy="21175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1" name="오른쪽 화살표 730"/>
            <p:cNvSpPr/>
            <p:nvPr/>
          </p:nvSpPr>
          <p:spPr>
            <a:xfrm>
              <a:off x="2720690" y="5093610"/>
              <a:ext cx="317229" cy="21175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DW/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분석지원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운영 시스템으로부터 데이터를 추출하여 주제영역별로 </a:t>
            </a:r>
            <a:r>
              <a:rPr lang="en-US" altLang="ko-KR" sz="1600" kern="0" dirty="0" smtClean="0">
                <a:latin typeface="맑은 고딕" pitchFamily="50" charset="-127"/>
              </a:rPr>
              <a:t>DW</a:t>
            </a:r>
            <a:r>
              <a:rPr lang="ko-KR" altLang="en-US" sz="1600" kern="0" dirty="0" smtClean="0">
                <a:latin typeface="맑은 고딕" pitchFamily="50" charset="-127"/>
              </a:rPr>
              <a:t>에 데이터를 적재하게 되면 업무분석에 따른 </a:t>
            </a:r>
            <a:r>
              <a:rPr lang="en-US" altLang="ko-KR" sz="1600" kern="0" dirty="0" err="1" smtClean="0">
                <a:latin typeface="맑은 고딕" pitchFamily="50" charset="-127"/>
              </a:rPr>
              <a:t>DataMart</a:t>
            </a:r>
            <a:r>
              <a:rPr lang="ko-KR" altLang="en-US" sz="1600" kern="0" dirty="0" smtClean="0">
                <a:latin typeface="맑은 고딕" pitchFamily="50" charset="-127"/>
              </a:rPr>
              <a:t>를 구성하여 </a:t>
            </a:r>
            <a:r>
              <a:rPr lang="en-US" altLang="ko-KR" sz="1600" kern="0" dirty="0" smtClean="0">
                <a:latin typeface="맑은 고딕" pitchFamily="50" charset="-127"/>
              </a:rPr>
              <a:t>OLAP </a:t>
            </a:r>
            <a:r>
              <a:rPr lang="ko-KR" altLang="en-US" sz="1600" kern="0" dirty="0" smtClean="0">
                <a:latin typeface="맑은 고딕" pitchFamily="50" charset="-127"/>
              </a:rPr>
              <a:t>시스템을 통하여 필요로 하는 데이터를 분석하게 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50914" y="2025000"/>
            <a:ext cx="3971643" cy="20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일관된 전사 정보 공유체계 확립</a:t>
            </a: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전사 데이터 통합 저장소 구축</a:t>
            </a: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분석 관점에서 필요한 데이터 보관</a:t>
            </a: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주제 중심의 데이터 구조</a:t>
            </a:r>
            <a:endParaRPr lang="ko-KR" altLang="en-US" sz="14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실무진을 위한 분석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리포팅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기능 제공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정형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비정형 통합 분석 체계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비정형 분석 지원을 위한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통계성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업무처리 분석 가이드 라인 제공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2007" y="4797140"/>
            <a:ext cx="3971643" cy="1512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 전사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운영시스템로부터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추출을 통해 전사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DW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보완 및 확장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구축된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DW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통해 임원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경영정보시스템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(EIS/MIS)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및 사용자 분석 시스템의 제공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gray">
          <a:xfrm rot="5400000">
            <a:off x="7480306" y="294308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1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5673100" y="4437140"/>
            <a:ext cx="2880000" cy="261645"/>
            <a:chOff x="344488" y="1412777"/>
            <a:chExt cx="4080354" cy="252511"/>
          </a:xfrm>
        </p:grpSpPr>
        <p:sp>
          <p:nvSpPr>
            <p:cNvPr id="1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673100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73100" y="2492870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8" name="Rectangle 13" descr="0"/>
          <p:cNvSpPr>
            <a:spLocks noChangeArrowheads="1"/>
          </p:cNvSpPr>
          <p:nvPr/>
        </p:nvSpPr>
        <p:spPr bwMode="auto">
          <a:xfrm>
            <a:off x="262299" y="2015035"/>
            <a:ext cx="3664379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  <a:t>전사 데이터 통합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</a:rPr>
              <a:t>(DW) Layer</a:t>
            </a:r>
          </a:p>
        </p:txBody>
      </p:sp>
      <p:sp>
        <p:nvSpPr>
          <p:cNvPr id="499" name="Rectangle 14" descr="0"/>
          <p:cNvSpPr>
            <a:spLocks noChangeArrowheads="1"/>
          </p:cNvSpPr>
          <p:nvPr/>
        </p:nvSpPr>
        <p:spPr bwMode="auto">
          <a:xfrm>
            <a:off x="3973631" y="2015035"/>
            <a:ext cx="1189462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>
                <a:solidFill>
                  <a:schemeClr val="bg1"/>
                </a:solidFill>
                <a:latin typeface="맑은 고딕" pitchFamily="50" charset="-127"/>
              </a:rPr>
              <a:t>OLAP </a:t>
            </a: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분석</a:t>
            </a:r>
          </a:p>
        </p:txBody>
      </p:sp>
      <p:sp>
        <p:nvSpPr>
          <p:cNvPr id="733" name="직사각형 732"/>
          <p:cNvSpPr/>
          <p:nvPr/>
        </p:nvSpPr>
        <p:spPr>
          <a:xfrm>
            <a:off x="261256" y="5949350"/>
            <a:ext cx="2459434" cy="36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</a:rPr>
              <a:t>기간계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</a:rPr>
              <a:t>Layer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734" name="오른쪽 화살표 733"/>
          <p:cNvSpPr/>
          <p:nvPr/>
        </p:nvSpPr>
        <p:spPr>
          <a:xfrm rot="16200000">
            <a:off x="651779" y="5641932"/>
            <a:ext cx="317229" cy="35598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5" name="TextBox 734"/>
          <p:cNvSpPr txBox="1"/>
          <p:nvPr/>
        </p:nvSpPr>
        <p:spPr>
          <a:xfrm>
            <a:off x="416370" y="5445280"/>
            <a:ext cx="81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smtClean="0">
                <a:latin typeface="맑은 고딕" pitchFamily="50" charset="-127"/>
              </a:rPr>
              <a:t>단순추출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738" name="타원 737"/>
          <p:cNvSpPr/>
          <p:nvPr/>
        </p:nvSpPr>
        <p:spPr>
          <a:xfrm>
            <a:off x="5673100" y="3284980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13/23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전략적 전사 관리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14/23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통합 전략경영관리 체계의 구축을 통해 전략 관점의 경영계획체계 수립 및 효율적 자원배분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전략과 연계한 </a:t>
            </a:r>
            <a:r>
              <a:rPr lang="en-US" altLang="ko-KR" sz="1600" kern="0" dirty="0" smtClean="0">
                <a:latin typeface="맑은 고딕" pitchFamily="50" charset="-127"/>
              </a:rPr>
              <a:t>KPI</a:t>
            </a:r>
            <a:r>
              <a:rPr lang="ko-KR" altLang="en-US" sz="1600" kern="0" dirty="0" smtClean="0">
                <a:latin typeface="맑은 고딕" pitchFamily="50" charset="-127"/>
              </a:rPr>
              <a:t>별 성과측정 및 관리체계 확립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경영자의 신속한 의사결정을 지원함</a:t>
            </a:r>
            <a:endParaRPr lang="en-US" altLang="ko-KR" sz="1600" kern="0" dirty="0" smtClean="0"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0914" y="2025000"/>
            <a:ext cx="4072949" cy="2399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성과 관리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및 전략목표를 전략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Map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통해 관리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전략실행의 결과인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 관점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프로세스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학습과 성장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별로 모니터링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전사 및 조직성과에 대한 모니터링 및 평가보상과 연계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경영계획 및 시뮬레이션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대안 수립 및 평가를 위한 시뮬레이션 모델 수립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VDT</a:t>
            </a:r>
            <a:r>
              <a:rPr lang="en-US" altLang="ko-KR" b="0" baseline="30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1)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기반의 연간 경영계획 수립 및 환경변화에 대응 위한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Rolling Plan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도입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상세원인분석 및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What-If Simulation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통한 의사결정 지원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62007" y="5192486"/>
            <a:ext cx="3971643" cy="1116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L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경영계획 시스템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사업부 간 프로세스 표준화 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모델별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원가 및 계획지표 시스템 산출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시뮬레이션 기능 구현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이동계획 프로세스 개선 및 시스템화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gray">
          <a:xfrm rot="5400000">
            <a:off x="7480306" y="333894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1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5673500" y="4869200"/>
            <a:ext cx="2880000" cy="261645"/>
            <a:chOff x="344488" y="1412777"/>
            <a:chExt cx="4080354" cy="252511"/>
          </a:xfrm>
        </p:grpSpPr>
        <p:sp>
          <p:nvSpPr>
            <p:cNvPr id="1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673100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73100" y="322500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353"/>
          <p:cNvSpPr>
            <a:spLocks noChangeArrowheads="1"/>
          </p:cNvSpPr>
          <p:nvPr/>
        </p:nvSpPr>
        <p:spPr bwMode="auto">
          <a:xfrm>
            <a:off x="382589" y="2139949"/>
            <a:ext cx="4443412" cy="324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buNone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전략 경영관리 체계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71" name="AutoShape 355"/>
          <p:cNvSpPr>
            <a:spLocks noChangeArrowheads="1"/>
          </p:cNvSpPr>
          <p:nvPr/>
        </p:nvSpPr>
        <p:spPr bwMode="auto">
          <a:xfrm>
            <a:off x="600303" y="3108325"/>
            <a:ext cx="3936685" cy="1941513"/>
          </a:xfrm>
          <a:prstGeom prst="roundRect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AutoShape 356"/>
          <p:cNvSpPr>
            <a:spLocks noChangeArrowheads="1"/>
          </p:cNvSpPr>
          <p:nvPr/>
        </p:nvSpPr>
        <p:spPr bwMode="auto">
          <a:xfrm>
            <a:off x="1569196" y="3271838"/>
            <a:ext cx="2007811" cy="795337"/>
          </a:xfrm>
          <a:prstGeom prst="homePlate">
            <a:avLst>
              <a:gd name="adj" fmla="val 13742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ctr" latinLnBrk="0">
              <a:lnSpc>
                <a:spcPct val="110000"/>
              </a:lnSpc>
              <a:buSzPct val="80000"/>
              <a:buNone/>
            </a:pP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경영 현황 모니터링 및 분석</a:t>
            </a:r>
          </a:p>
        </p:txBody>
      </p:sp>
      <p:sp>
        <p:nvSpPr>
          <p:cNvPr id="73" name="AutoShape 357" descr="o1"/>
          <p:cNvSpPr>
            <a:spLocks noChangeArrowheads="1"/>
          </p:cNvSpPr>
          <p:nvPr/>
        </p:nvSpPr>
        <p:spPr bwMode="auto">
          <a:xfrm>
            <a:off x="937697" y="2614613"/>
            <a:ext cx="3296273" cy="354012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algn="ctr">
            <a:solidFill>
              <a:srgbClr val="C0C0C0"/>
            </a:solidFill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buSzPct val="80000"/>
              <a:buNone/>
              <a:defRPr/>
            </a:pPr>
            <a:r>
              <a:rPr lang="ko-KR" altLang="en-US">
                <a:latin typeface="맑은 고딕" pitchFamily="50" charset="-127"/>
              </a:rPr>
              <a:t>전략 수립 및 지표 설정</a:t>
            </a:r>
          </a:p>
        </p:txBody>
      </p:sp>
      <p:sp>
        <p:nvSpPr>
          <p:cNvPr id="75" name="AutoShape 359"/>
          <p:cNvSpPr>
            <a:spLocks noChangeArrowheads="1"/>
          </p:cNvSpPr>
          <p:nvPr/>
        </p:nvSpPr>
        <p:spPr bwMode="auto">
          <a:xfrm>
            <a:off x="3715785" y="3281363"/>
            <a:ext cx="765183" cy="1635125"/>
          </a:xfrm>
          <a:prstGeom prst="homePlate">
            <a:avLst>
              <a:gd name="adj" fmla="val 21403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 latinLnBrk="0">
              <a:buSzPct val="80000"/>
              <a:buNone/>
            </a:pP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평가</a:t>
            </a:r>
            <a:b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</a:b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및</a:t>
            </a:r>
            <a:b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</a:b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보상</a:t>
            </a:r>
          </a:p>
        </p:txBody>
      </p:sp>
      <p:grpSp>
        <p:nvGrpSpPr>
          <p:cNvPr id="76" name="Group 451"/>
          <p:cNvGrpSpPr>
            <a:grpSpLocks/>
          </p:cNvGrpSpPr>
          <p:nvPr/>
        </p:nvGrpSpPr>
        <p:grpSpPr bwMode="auto">
          <a:xfrm>
            <a:off x="735261" y="2792413"/>
            <a:ext cx="3753346" cy="1306512"/>
            <a:chOff x="518" y="1759"/>
            <a:chExt cx="2948" cy="823"/>
          </a:xfrm>
        </p:grpSpPr>
        <p:cxnSp>
          <p:nvCxnSpPr>
            <p:cNvPr id="168" name="AutoShape 360"/>
            <p:cNvCxnSpPr>
              <a:cxnSpLocks noChangeShapeType="1"/>
              <a:stCxn id="73" idx="1"/>
              <a:endCxn id="74" idx="1"/>
            </p:cNvCxnSpPr>
            <p:nvPr/>
          </p:nvCxnSpPr>
          <p:spPr bwMode="auto">
            <a:xfrm rot="10800000" flipV="1">
              <a:off x="518" y="1759"/>
              <a:ext cx="159" cy="816"/>
            </a:xfrm>
            <a:prstGeom prst="bentConnector3">
              <a:avLst>
                <a:gd name="adj1" fmla="val 221380"/>
              </a:avLst>
            </a:prstGeom>
            <a:noFill/>
            <a:ln w="38100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9" name="AutoShape 361"/>
            <p:cNvCxnSpPr>
              <a:cxnSpLocks noChangeShapeType="1"/>
              <a:stCxn id="75" idx="3"/>
              <a:endCxn id="73" idx="3"/>
            </p:cNvCxnSpPr>
            <p:nvPr/>
          </p:nvCxnSpPr>
          <p:spPr bwMode="auto">
            <a:xfrm flipH="1" flipV="1">
              <a:off x="3266" y="1759"/>
              <a:ext cx="200" cy="823"/>
            </a:xfrm>
            <a:prstGeom prst="bentConnector3">
              <a:avLst>
                <a:gd name="adj1" fmla="val -68500"/>
              </a:avLst>
            </a:prstGeom>
            <a:noFill/>
            <a:ln w="38100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77" name="AutoShape 362" descr="01"/>
          <p:cNvSpPr>
            <a:spLocks noChangeArrowheads="1"/>
          </p:cNvSpPr>
          <p:nvPr/>
        </p:nvSpPr>
        <p:spPr bwMode="auto">
          <a:xfrm>
            <a:off x="1888765" y="2930525"/>
            <a:ext cx="291560" cy="365125"/>
          </a:xfrm>
          <a:prstGeom prst="upDownArrow">
            <a:avLst>
              <a:gd name="adj1" fmla="val 69537"/>
              <a:gd name="adj2" fmla="val 30991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AutoShape 363" descr="01"/>
          <p:cNvSpPr>
            <a:spLocks noChangeArrowheads="1"/>
          </p:cNvSpPr>
          <p:nvPr/>
        </p:nvSpPr>
        <p:spPr bwMode="auto">
          <a:xfrm>
            <a:off x="2436234" y="2930525"/>
            <a:ext cx="291560" cy="365125"/>
          </a:xfrm>
          <a:prstGeom prst="upDownArrow">
            <a:avLst>
              <a:gd name="adj1" fmla="val 69537"/>
              <a:gd name="adj2" fmla="val 30991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AutoShape 364" descr="01"/>
          <p:cNvSpPr>
            <a:spLocks noChangeArrowheads="1"/>
          </p:cNvSpPr>
          <p:nvPr/>
        </p:nvSpPr>
        <p:spPr bwMode="auto">
          <a:xfrm>
            <a:off x="2983703" y="2930525"/>
            <a:ext cx="290286" cy="365125"/>
          </a:xfrm>
          <a:prstGeom prst="upDownArrow">
            <a:avLst>
              <a:gd name="adj1" fmla="val 69537"/>
              <a:gd name="adj2" fmla="val 31127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0" name="Group 365"/>
          <p:cNvGrpSpPr>
            <a:grpSpLocks/>
          </p:cNvGrpSpPr>
          <p:nvPr/>
        </p:nvGrpSpPr>
        <p:grpSpPr bwMode="auto">
          <a:xfrm>
            <a:off x="1961337" y="5327650"/>
            <a:ext cx="360311" cy="206375"/>
            <a:chOff x="1606" y="2738"/>
            <a:chExt cx="191" cy="112"/>
          </a:xfrm>
        </p:grpSpPr>
        <p:grpSp>
          <p:nvGrpSpPr>
            <p:cNvPr id="105" name="Group 366"/>
            <p:cNvGrpSpPr>
              <a:grpSpLocks/>
            </p:cNvGrpSpPr>
            <p:nvPr/>
          </p:nvGrpSpPr>
          <p:grpSpPr bwMode="auto">
            <a:xfrm>
              <a:off x="1606" y="2747"/>
              <a:ext cx="84" cy="86"/>
              <a:chOff x="4512" y="1112"/>
              <a:chExt cx="424" cy="424"/>
            </a:xfrm>
          </p:grpSpPr>
          <p:sp>
            <p:nvSpPr>
              <p:cNvPr id="149" name="AutoShape 367"/>
              <p:cNvSpPr>
                <a:spLocks noChangeArrowheads="1"/>
              </p:cNvSpPr>
              <p:nvPr/>
            </p:nvSpPr>
            <p:spPr bwMode="auto">
              <a:xfrm>
                <a:off x="45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0" name="AutoShape 368"/>
              <p:cNvSpPr>
                <a:spLocks noChangeArrowheads="1"/>
              </p:cNvSpPr>
              <p:nvPr/>
            </p:nvSpPr>
            <p:spPr bwMode="auto">
              <a:xfrm>
                <a:off x="45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1" name="AutoShape 369"/>
              <p:cNvSpPr>
                <a:spLocks noChangeArrowheads="1"/>
              </p:cNvSpPr>
              <p:nvPr/>
            </p:nvSpPr>
            <p:spPr bwMode="auto">
              <a:xfrm>
                <a:off x="4688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2" name="AutoShape 370"/>
              <p:cNvSpPr>
                <a:spLocks noChangeArrowheads="1"/>
              </p:cNvSpPr>
              <p:nvPr/>
            </p:nvSpPr>
            <p:spPr bwMode="auto">
              <a:xfrm>
                <a:off x="4648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3" name="AutoShape 371"/>
              <p:cNvSpPr>
                <a:spLocks noChangeArrowheads="1"/>
              </p:cNvSpPr>
              <p:nvPr/>
            </p:nvSpPr>
            <p:spPr bwMode="auto">
              <a:xfrm>
                <a:off x="4792" y="132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4" name="AutoShape 372"/>
              <p:cNvSpPr>
                <a:spLocks noChangeArrowheads="1"/>
              </p:cNvSpPr>
              <p:nvPr/>
            </p:nvSpPr>
            <p:spPr bwMode="auto">
              <a:xfrm>
                <a:off x="4792" y="121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5" name="AutoShape 373"/>
              <p:cNvSpPr>
                <a:spLocks noChangeArrowheads="1"/>
              </p:cNvSpPr>
              <p:nvPr/>
            </p:nvSpPr>
            <p:spPr bwMode="auto">
              <a:xfrm>
                <a:off x="47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6" name="AutoShape 374"/>
              <p:cNvSpPr>
                <a:spLocks noChangeArrowheads="1"/>
              </p:cNvSpPr>
              <p:nvPr/>
            </p:nvSpPr>
            <p:spPr bwMode="auto">
              <a:xfrm>
                <a:off x="4752" y="136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7" name="AutoShape 375"/>
              <p:cNvSpPr>
                <a:spLocks noChangeArrowheads="1"/>
              </p:cNvSpPr>
              <p:nvPr/>
            </p:nvSpPr>
            <p:spPr bwMode="auto">
              <a:xfrm>
                <a:off x="4752" y="125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8" name="AutoShape 37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9" name="AutoShape 377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0" name="AutoShape 378"/>
              <p:cNvSpPr>
                <a:spLocks noChangeArrowheads="1"/>
              </p:cNvSpPr>
              <p:nvPr/>
            </p:nvSpPr>
            <p:spPr bwMode="auto">
              <a:xfrm>
                <a:off x="4616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1" name="AutoShape 379"/>
              <p:cNvSpPr>
                <a:spLocks noChangeArrowheads="1"/>
              </p:cNvSpPr>
              <p:nvPr/>
            </p:nvSpPr>
            <p:spPr bwMode="auto">
              <a:xfrm>
                <a:off x="4720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2" name="AutoShape 380"/>
              <p:cNvSpPr>
                <a:spLocks noChangeArrowheads="1"/>
              </p:cNvSpPr>
              <p:nvPr/>
            </p:nvSpPr>
            <p:spPr bwMode="auto">
              <a:xfrm>
                <a:off x="4512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3" name="AutoShape 381"/>
              <p:cNvSpPr>
                <a:spLocks noChangeArrowheads="1"/>
              </p:cNvSpPr>
              <p:nvPr/>
            </p:nvSpPr>
            <p:spPr bwMode="auto">
              <a:xfrm>
                <a:off x="4616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4" name="AutoShape 382"/>
              <p:cNvSpPr>
                <a:spLocks noChangeArrowheads="1"/>
              </p:cNvSpPr>
              <p:nvPr/>
            </p:nvSpPr>
            <p:spPr bwMode="auto">
              <a:xfrm>
                <a:off x="4720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5" name="AutoShape 383"/>
              <p:cNvSpPr>
                <a:spLocks noChangeArrowheads="1"/>
              </p:cNvSpPr>
              <p:nvPr/>
            </p:nvSpPr>
            <p:spPr bwMode="auto">
              <a:xfrm>
                <a:off x="4512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6" name="AutoShape 384"/>
              <p:cNvSpPr>
                <a:spLocks noChangeArrowheads="1"/>
              </p:cNvSpPr>
              <p:nvPr/>
            </p:nvSpPr>
            <p:spPr bwMode="auto">
              <a:xfrm>
                <a:off x="4616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7" name="AutoShape 385"/>
              <p:cNvSpPr>
                <a:spLocks noChangeArrowheads="1"/>
              </p:cNvSpPr>
              <p:nvPr/>
            </p:nvSpPr>
            <p:spPr bwMode="auto">
              <a:xfrm>
                <a:off x="4720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6" name="Group 386"/>
            <p:cNvGrpSpPr>
              <a:grpSpLocks/>
            </p:cNvGrpSpPr>
            <p:nvPr/>
          </p:nvGrpSpPr>
          <p:grpSpPr bwMode="auto">
            <a:xfrm>
              <a:off x="1679" y="2738"/>
              <a:ext cx="84" cy="87"/>
              <a:chOff x="4512" y="1112"/>
              <a:chExt cx="424" cy="424"/>
            </a:xfrm>
          </p:grpSpPr>
          <p:sp>
            <p:nvSpPr>
              <p:cNvPr id="127" name="AutoShape 387"/>
              <p:cNvSpPr>
                <a:spLocks noChangeArrowheads="1"/>
              </p:cNvSpPr>
              <p:nvPr/>
            </p:nvSpPr>
            <p:spPr bwMode="auto">
              <a:xfrm>
                <a:off x="45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AutoShape 388"/>
              <p:cNvSpPr>
                <a:spLocks noChangeArrowheads="1"/>
              </p:cNvSpPr>
              <p:nvPr/>
            </p:nvSpPr>
            <p:spPr bwMode="auto">
              <a:xfrm>
                <a:off x="45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AutoShape 389"/>
              <p:cNvSpPr>
                <a:spLocks noChangeArrowheads="1"/>
              </p:cNvSpPr>
              <p:nvPr/>
            </p:nvSpPr>
            <p:spPr bwMode="auto">
              <a:xfrm>
                <a:off x="4688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AutoShape 390"/>
              <p:cNvSpPr>
                <a:spLocks noChangeArrowheads="1"/>
              </p:cNvSpPr>
              <p:nvPr/>
            </p:nvSpPr>
            <p:spPr bwMode="auto">
              <a:xfrm>
                <a:off x="4648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AutoShape 391"/>
              <p:cNvSpPr>
                <a:spLocks noChangeArrowheads="1"/>
              </p:cNvSpPr>
              <p:nvPr/>
            </p:nvSpPr>
            <p:spPr bwMode="auto">
              <a:xfrm>
                <a:off x="4792" y="132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AutoShape 392"/>
              <p:cNvSpPr>
                <a:spLocks noChangeArrowheads="1"/>
              </p:cNvSpPr>
              <p:nvPr/>
            </p:nvSpPr>
            <p:spPr bwMode="auto">
              <a:xfrm>
                <a:off x="4792" y="121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AutoShape 393"/>
              <p:cNvSpPr>
                <a:spLocks noChangeArrowheads="1"/>
              </p:cNvSpPr>
              <p:nvPr/>
            </p:nvSpPr>
            <p:spPr bwMode="auto">
              <a:xfrm>
                <a:off x="47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AutoShape 394"/>
              <p:cNvSpPr>
                <a:spLocks noChangeArrowheads="1"/>
              </p:cNvSpPr>
              <p:nvPr/>
            </p:nvSpPr>
            <p:spPr bwMode="auto">
              <a:xfrm>
                <a:off x="4752" y="136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AutoShape 395"/>
              <p:cNvSpPr>
                <a:spLocks noChangeArrowheads="1"/>
              </p:cNvSpPr>
              <p:nvPr/>
            </p:nvSpPr>
            <p:spPr bwMode="auto">
              <a:xfrm>
                <a:off x="4752" y="125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AutoShape 39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AutoShape 397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AutoShape 398"/>
              <p:cNvSpPr>
                <a:spLocks noChangeArrowheads="1"/>
              </p:cNvSpPr>
              <p:nvPr/>
            </p:nvSpPr>
            <p:spPr bwMode="auto">
              <a:xfrm>
                <a:off x="4616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AutoShape 399"/>
              <p:cNvSpPr>
                <a:spLocks noChangeArrowheads="1"/>
              </p:cNvSpPr>
              <p:nvPr/>
            </p:nvSpPr>
            <p:spPr bwMode="auto">
              <a:xfrm>
                <a:off x="4720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AutoShape 400"/>
              <p:cNvSpPr>
                <a:spLocks noChangeArrowheads="1"/>
              </p:cNvSpPr>
              <p:nvPr/>
            </p:nvSpPr>
            <p:spPr bwMode="auto">
              <a:xfrm>
                <a:off x="4512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AutoShape 401"/>
              <p:cNvSpPr>
                <a:spLocks noChangeArrowheads="1"/>
              </p:cNvSpPr>
              <p:nvPr/>
            </p:nvSpPr>
            <p:spPr bwMode="auto">
              <a:xfrm>
                <a:off x="4616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AutoShape 402"/>
              <p:cNvSpPr>
                <a:spLocks noChangeArrowheads="1"/>
              </p:cNvSpPr>
              <p:nvPr/>
            </p:nvSpPr>
            <p:spPr bwMode="auto">
              <a:xfrm>
                <a:off x="4720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AutoShape 403"/>
              <p:cNvSpPr>
                <a:spLocks noChangeArrowheads="1"/>
              </p:cNvSpPr>
              <p:nvPr/>
            </p:nvSpPr>
            <p:spPr bwMode="auto">
              <a:xfrm>
                <a:off x="4512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7" name="AutoShape 404"/>
              <p:cNvSpPr>
                <a:spLocks noChangeArrowheads="1"/>
              </p:cNvSpPr>
              <p:nvPr/>
            </p:nvSpPr>
            <p:spPr bwMode="auto">
              <a:xfrm>
                <a:off x="4616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8" name="AutoShape 405"/>
              <p:cNvSpPr>
                <a:spLocks noChangeArrowheads="1"/>
              </p:cNvSpPr>
              <p:nvPr/>
            </p:nvSpPr>
            <p:spPr bwMode="auto">
              <a:xfrm>
                <a:off x="4720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7" name="Group 406"/>
            <p:cNvGrpSpPr>
              <a:grpSpLocks/>
            </p:cNvGrpSpPr>
            <p:nvPr/>
          </p:nvGrpSpPr>
          <p:grpSpPr bwMode="auto">
            <a:xfrm>
              <a:off x="1713" y="2763"/>
              <a:ext cx="84" cy="87"/>
              <a:chOff x="4512" y="1112"/>
              <a:chExt cx="424" cy="424"/>
            </a:xfrm>
          </p:grpSpPr>
          <p:sp>
            <p:nvSpPr>
              <p:cNvPr id="108" name="AutoShape 407"/>
              <p:cNvSpPr>
                <a:spLocks noChangeArrowheads="1"/>
              </p:cNvSpPr>
              <p:nvPr/>
            </p:nvSpPr>
            <p:spPr bwMode="auto">
              <a:xfrm>
                <a:off x="45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9" name="AutoShape 408"/>
              <p:cNvSpPr>
                <a:spLocks noChangeArrowheads="1"/>
              </p:cNvSpPr>
              <p:nvPr/>
            </p:nvSpPr>
            <p:spPr bwMode="auto">
              <a:xfrm>
                <a:off x="45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0" name="AutoShape 409"/>
              <p:cNvSpPr>
                <a:spLocks noChangeArrowheads="1"/>
              </p:cNvSpPr>
              <p:nvPr/>
            </p:nvSpPr>
            <p:spPr bwMode="auto">
              <a:xfrm>
                <a:off x="4688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1" name="AutoShape 410"/>
              <p:cNvSpPr>
                <a:spLocks noChangeArrowheads="1"/>
              </p:cNvSpPr>
              <p:nvPr/>
            </p:nvSpPr>
            <p:spPr bwMode="auto">
              <a:xfrm>
                <a:off x="4648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2" name="AutoShape 411"/>
              <p:cNvSpPr>
                <a:spLocks noChangeArrowheads="1"/>
              </p:cNvSpPr>
              <p:nvPr/>
            </p:nvSpPr>
            <p:spPr bwMode="auto">
              <a:xfrm>
                <a:off x="4792" y="132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3" name="AutoShape 412"/>
              <p:cNvSpPr>
                <a:spLocks noChangeArrowheads="1"/>
              </p:cNvSpPr>
              <p:nvPr/>
            </p:nvSpPr>
            <p:spPr bwMode="auto">
              <a:xfrm>
                <a:off x="4792" y="121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4" name="AutoShape 413"/>
              <p:cNvSpPr>
                <a:spLocks noChangeArrowheads="1"/>
              </p:cNvSpPr>
              <p:nvPr/>
            </p:nvSpPr>
            <p:spPr bwMode="auto">
              <a:xfrm>
                <a:off x="47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5" name="AutoShape 414"/>
              <p:cNvSpPr>
                <a:spLocks noChangeArrowheads="1"/>
              </p:cNvSpPr>
              <p:nvPr/>
            </p:nvSpPr>
            <p:spPr bwMode="auto">
              <a:xfrm>
                <a:off x="4752" y="136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6" name="AutoShape 415"/>
              <p:cNvSpPr>
                <a:spLocks noChangeArrowheads="1"/>
              </p:cNvSpPr>
              <p:nvPr/>
            </p:nvSpPr>
            <p:spPr bwMode="auto">
              <a:xfrm>
                <a:off x="4752" y="125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7" name="AutoShape 41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8" name="AutoShape 417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9" name="AutoShape 418"/>
              <p:cNvSpPr>
                <a:spLocks noChangeArrowheads="1"/>
              </p:cNvSpPr>
              <p:nvPr/>
            </p:nvSpPr>
            <p:spPr bwMode="auto">
              <a:xfrm>
                <a:off x="4616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0" name="AutoShape 419"/>
              <p:cNvSpPr>
                <a:spLocks noChangeArrowheads="1"/>
              </p:cNvSpPr>
              <p:nvPr/>
            </p:nvSpPr>
            <p:spPr bwMode="auto">
              <a:xfrm>
                <a:off x="4720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1" name="AutoShape 420"/>
              <p:cNvSpPr>
                <a:spLocks noChangeArrowheads="1"/>
              </p:cNvSpPr>
              <p:nvPr/>
            </p:nvSpPr>
            <p:spPr bwMode="auto">
              <a:xfrm>
                <a:off x="4512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AutoShape 421"/>
              <p:cNvSpPr>
                <a:spLocks noChangeArrowheads="1"/>
              </p:cNvSpPr>
              <p:nvPr/>
            </p:nvSpPr>
            <p:spPr bwMode="auto">
              <a:xfrm>
                <a:off x="4616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AutoShape 422"/>
              <p:cNvSpPr>
                <a:spLocks noChangeArrowheads="1"/>
              </p:cNvSpPr>
              <p:nvPr/>
            </p:nvSpPr>
            <p:spPr bwMode="auto">
              <a:xfrm>
                <a:off x="4720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AutoShape 423"/>
              <p:cNvSpPr>
                <a:spLocks noChangeArrowheads="1"/>
              </p:cNvSpPr>
              <p:nvPr/>
            </p:nvSpPr>
            <p:spPr bwMode="auto">
              <a:xfrm>
                <a:off x="4512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AutoShape 424"/>
              <p:cNvSpPr>
                <a:spLocks noChangeArrowheads="1"/>
              </p:cNvSpPr>
              <p:nvPr/>
            </p:nvSpPr>
            <p:spPr bwMode="auto">
              <a:xfrm>
                <a:off x="4616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AutoShape 425"/>
              <p:cNvSpPr>
                <a:spLocks noChangeArrowheads="1"/>
              </p:cNvSpPr>
              <p:nvPr/>
            </p:nvSpPr>
            <p:spPr bwMode="auto">
              <a:xfrm>
                <a:off x="4720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81" name="AutoShape 426"/>
          <p:cNvSpPr>
            <a:spLocks noChangeArrowheads="1"/>
          </p:cNvSpPr>
          <p:nvPr/>
        </p:nvSpPr>
        <p:spPr bwMode="auto">
          <a:xfrm>
            <a:off x="461526" y="5719763"/>
            <a:ext cx="4308455" cy="588962"/>
          </a:xfrm>
          <a:prstGeom prst="roundRect">
            <a:avLst>
              <a:gd name="adj" fmla="val 10157"/>
            </a:avLst>
          </a:prstGeom>
          <a:solidFill>
            <a:srgbClr val="EAEAEA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ctr" latinLnBrk="0">
              <a:lnSpc>
                <a:spcPct val="80000"/>
              </a:lnSpc>
              <a:buSzPct val="80000"/>
              <a:buNone/>
            </a:pPr>
            <a:endParaRPr lang="ko-KR" altLang="ko-KR">
              <a:solidFill>
                <a:srgbClr val="1C1C1C"/>
              </a:solidFill>
              <a:latin typeface="맑은 고딕" pitchFamily="50" charset="-127"/>
            </a:endParaRPr>
          </a:p>
        </p:txBody>
      </p:sp>
      <p:sp>
        <p:nvSpPr>
          <p:cNvPr id="82" name="AutoShape 435"/>
          <p:cNvSpPr>
            <a:spLocks noChangeArrowheads="1"/>
          </p:cNvSpPr>
          <p:nvPr/>
        </p:nvSpPr>
        <p:spPr bwMode="auto">
          <a:xfrm rot="5400000" flipH="1">
            <a:off x="1203673" y="5605347"/>
            <a:ext cx="412750" cy="346306"/>
          </a:xfrm>
          <a:prstGeom prst="rightArrow">
            <a:avLst>
              <a:gd name="adj1" fmla="val 57630"/>
              <a:gd name="adj2" fmla="val 39231"/>
            </a:avLst>
          </a:prstGeom>
          <a:gradFill rotWithShape="1">
            <a:gsLst>
              <a:gs pos="0">
                <a:srgbClr val="EAEAEA"/>
              </a:gs>
              <a:gs pos="100000">
                <a:srgbClr val="959595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AutoShape 438" descr="o1"/>
          <p:cNvSpPr>
            <a:spLocks noChangeArrowheads="1"/>
          </p:cNvSpPr>
          <p:nvPr/>
        </p:nvSpPr>
        <p:spPr bwMode="auto">
          <a:xfrm>
            <a:off x="461526" y="5265738"/>
            <a:ext cx="4285537" cy="31432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rgbClr val="C0C0C0"/>
            </a:solidFill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buSzPct val="80000"/>
              <a:buNone/>
              <a:defRPr/>
            </a:pPr>
            <a:r>
              <a:rPr lang="en-US" altLang="ko-KR">
                <a:latin typeface="맑은 고딕" pitchFamily="50" charset="-127"/>
              </a:rPr>
              <a:t>DW</a:t>
            </a:r>
            <a:r>
              <a:rPr lang="ko-KR" altLang="en-US">
                <a:latin typeface="맑은 고딕" pitchFamily="50" charset="-127"/>
              </a:rPr>
              <a:t>를 통한 일관성 있는 데이터 제공</a:t>
            </a:r>
          </a:p>
        </p:txBody>
      </p:sp>
      <p:sp>
        <p:nvSpPr>
          <p:cNvPr id="84" name="AutoShape 439" descr="01"/>
          <p:cNvSpPr>
            <a:spLocks noChangeArrowheads="1"/>
          </p:cNvSpPr>
          <p:nvPr/>
        </p:nvSpPr>
        <p:spPr bwMode="auto">
          <a:xfrm>
            <a:off x="1800916" y="5048250"/>
            <a:ext cx="295379" cy="282575"/>
          </a:xfrm>
          <a:prstGeom prst="upDownArrow">
            <a:avLst>
              <a:gd name="adj1" fmla="val 60426"/>
              <a:gd name="adj2" fmla="val 21551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AutoShape 440" descr="01"/>
          <p:cNvSpPr>
            <a:spLocks noChangeArrowheads="1"/>
          </p:cNvSpPr>
          <p:nvPr/>
        </p:nvSpPr>
        <p:spPr bwMode="auto">
          <a:xfrm>
            <a:off x="3184866" y="5048250"/>
            <a:ext cx="295379" cy="282575"/>
          </a:xfrm>
          <a:prstGeom prst="upDownArrow">
            <a:avLst>
              <a:gd name="adj1" fmla="val 60426"/>
              <a:gd name="adj2" fmla="val 21551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6" name="Group 443"/>
          <p:cNvGrpSpPr>
            <a:grpSpLocks/>
          </p:cNvGrpSpPr>
          <p:nvPr/>
        </p:nvGrpSpPr>
        <p:grpSpPr bwMode="auto">
          <a:xfrm>
            <a:off x="1919322" y="3995738"/>
            <a:ext cx="1311379" cy="504825"/>
            <a:chOff x="1335" y="2296"/>
            <a:chExt cx="810" cy="336"/>
          </a:xfrm>
        </p:grpSpPr>
        <p:sp>
          <p:nvSpPr>
            <p:cNvPr id="103" name="AutoShape 444"/>
            <p:cNvSpPr>
              <a:spLocks noChangeArrowheads="1"/>
            </p:cNvSpPr>
            <p:nvPr/>
          </p:nvSpPr>
          <p:spPr bwMode="auto">
            <a:xfrm>
              <a:off x="1335" y="2296"/>
              <a:ext cx="810" cy="182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>
              <a:outerShdw dist="25400" algn="ctr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None/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Rectangle 445"/>
            <p:cNvSpPr>
              <a:spLocks noChangeArrowheads="1"/>
            </p:cNvSpPr>
            <p:nvPr/>
          </p:nvSpPr>
          <p:spPr bwMode="auto">
            <a:xfrm rot="-5400000">
              <a:off x="1651" y="2251"/>
              <a:ext cx="177" cy="58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87" name="AutoShape 446"/>
          <p:cNvSpPr>
            <a:spLocks noChangeArrowheads="1"/>
          </p:cNvSpPr>
          <p:nvPr/>
        </p:nvSpPr>
        <p:spPr bwMode="auto">
          <a:xfrm>
            <a:off x="1569196" y="4424363"/>
            <a:ext cx="2002718" cy="488950"/>
          </a:xfrm>
          <a:prstGeom prst="roundRect">
            <a:avLst>
              <a:gd name="adj" fmla="val 8579"/>
            </a:avLst>
          </a:prstGeom>
          <a:solidFill>
            <a:schemeClr val="bg2">
              <a:lumMod val="9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ctr" latinLnBrk="0">
              <a:buSzPct val="80000"/>
              <a:buNone/>
            </a:pP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의사결정지원 경영정보 제공</a:t>
            </a:r>
          </a:p>
        </p:txBody>
      </p:sp>
      <p:sp>
        <p:nvSpPr>
          <p:cNvPr id="88" name="AutoShape 448"/>
          <p:cNvSpPr>
            <a:spLocks noChangeArrowheads="1"/>
          </p:cNvSpPr>
          <p:nvPr/>
        </p:nvSpPr>
        <p:spPr bwMode="auto">
          <a:xfrm rot="5400000" flipH="1">
            <a:off x="2593990" y="5605347"/>
            <a:ext cx="412750" cy="346306"/>
          </a:xfrm>
          <a:prstGeom prst="rightArrow">
            <a:avLst>
              <a:gd name="adj1" fmla="val 57630"/>
              <a:gd name="adj2" fmla="val 39231"/>
            </a:avLst>
          </a:prstGeom>
          <a:gradFill rotWithShape="1">
            <a:gsLst>
              <a:gs pos="0">
                <a:srgbClr val="EAEAEA"/>
              </a:gs>
              <a:gs pos="100000">
                <a:srgbClr val="959595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AutoShape 449"/>
          <p:cNvSpPr>
            <a:spLocks noChangeArrowheads="1"/>
          </p:cNvSpPr>
          <p:nvPr/>
        </p:nvSpPr>
        <p:spPr bwMode="auto">
          <a:xfrm rot="5400000" flipH="1">
            <a:off x="3913009" y="5605347"/>
            <a:ext cx="412750" cy="346306"/>
          </a:xfrm>
          <a:prstGeom prst="rightArrow">
            <a:avLst>
              <a:gd name="adj1" fmla="val 57630"/>
              <a:gd name="adj2" fmla="val 39231"/>
            </a:avLst>
          </a:prstGeom>
          <a:gradFill rotWithShape="1">
            <a:gsLst>
              <a:gs pos="0">
                <a:srgbClr val="EAEAEA"/>
              </a:gs>
              <a:gs pos="100000">
                <a:srgbClr val="959595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Rectangle 427"/>
          <p:cNvSpPr>
            <a:spLocks noChangeArrowheads="1"/>
          </p:cNvSpPr>
          <p:nvPr/>
        </p:nvSpPr>
        <p:spPr bwMode="auto">
          <a:xfrm>
            <a:off x="1286550" y="6026150"/>
            <a:ext cx="60985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kumimoji="0" lang="en-US" altLang="ko-KR" sz="900">
                <a:latin typeface="맑은 고딕" pitchFamily="50" charset="-127"/>
              </a:rPr>
              <a:t>ERP</a:t>
            </a:r>
            <a:r>
              <a:rPr kumimoji="0" lang="ko-KR" altLang="en-US" sz="900">
                <a:latin typeface="맑은 고딕" pitchFamily="50" charset="-127"/>
              </a:rPr>
              <a:t>시스템</a:t>
            </a:r>
          </a:p>
        </p:txBody>
      </p:sp>
      <p:pic>
        <p:nvPicPr>
          <p:cNvPr id="91" name="Picture 428" descr="노트북-돈_1-[Converted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910" y="5835650"/>
            <a:ext cx="41633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429"/>
          <p:cNvSpPr>
            <a:spLocks noChangeArrowheads="1"/>
          </p:cNvSpPr>
          <p:nvPr/>
        </p:nvSpPr>
        <p:spPr bwMode="auto">
          <a:xfrm>
            <a:off x="4041720" y="6026150"/>
            <a:ext cx="537284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kumimoji="0" lang="ko-KR" altLang="en-US" sz="900">
                <a:latin typeface="맑은 고딕" pitchFamily="50" charset="-127"/>
              </a:rPr>
              <a:t>외부정보</a:t>
            </a:r>
            <a:endParaRPr kumimoji="0" lang="ko-KR" altLang="en-US" sz="900" baseline="30000">
              <a:latin typeface="맑은 고딕" pitchFamily="50" charset="-127"/>
            </a:endParaRPr>
          </a:p>
        </p:txBody>
      </p:sp>
      <p:pic>
        <p:nvPicPr>
          <p:cNvPr id="93" name="Picture 430" descr="서버_1-[Converted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2285" y="5811838"/>
            <a:ext cx="40105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tangle 431"/>
          <p:cNvSpPr>
            <a:spLocks noChangeArrowheads="1"/>
          </p:cNvSpPr>
          <p:nvPr/>
        </p:nvSpPr>
        <p:spPr bwMode="auto">
          <a:xfrm>
            <a:off x="2680686" y="6026150"/>
            <a:ext cx="84794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kumimoji="0" lang="ko-KR" altLang="en-US" sz="900">
                <a:latin typeface="맑은 고딕" pitchFamily="50" charset="-127"/>
              </a:rPr>
              <a:t>업무시스템</a:t>
            </a:r>
            <a:endParaRPr kumimoji="0" lang="ko-KR" altLang="en-US" sz="900" baseline="30000">
              <a:latin typeface="맑은 고딕" pitchFamily="50" charset="-127"/>
            </a:endParaRPr>
          </a:p>
        </p:txBody>
      </p:sp>
      <p:grpSp>
        <p:nvGrpSpPr>
          <p:cNvPr id="95" name="Group 432"/>
          <p:cNvGrpSpPr>
            <a:grpSpLocks/>
          </p:cNvGrpSpPr>
          <p:nvPr/>
        </p:nvGrpSpPr>
        <p:grpSpPr bwMode="auto">
          <a:xfrm>
            <a:off x="2139583" y="5807075"/>
            <a:ext cx="457073" cy="438150"/>
            <a:chOff x="1638" y="3776"/>
            <a:chExt cx="280" cy="228"/>
          </a:xfrm>
        </p:grpSpPr>
        <p:pic>
          <p:nvPicPr>
            <p:cNvPr id="101" name="Picture 433" descr="받침대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38" y="3882"/>
              <a:ext cx="28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" name="Object 2"/>
            <p:cNvGraphicFramePr>
              <a:graphicFrameLocks noChangeAspect="1"/>
            </p:cNvGraphicFramePr>
            <p:nvPr/>
          </p:nvGraphicFramePr>
          <p:xfrm>
            <a:off x="1683" y="3776"/>
            <a:ext cx="190" cy="180"/>
          </p:xfrm>
          <a:graphic>
            <a:graphicData uri="http://schemas.openxmlformats.org/presentationml/2006/ole">
              <p:oleObj spid="_x0000_s1026" name="Photo Editor Photo" r:id="rId8" imgW="3604572" imgH="3863675" progId="">
                <p:embed/>
              </p:oleObj>
            </a:graphicData>
          </a:graphic>
        </p:graphicFrame>
      </p:grpSp>
      <p:sp>
        <p:nvSpPr>
          <p:cNvPr id="96" name="AutoShape 450"/>
          <p:cNvSpPr>
            <a:spLocks noChangeArrowheads="1"/>
          </p:cNvSpPr>
          <p:nvPr/>
        </p:nvSpPr>
        <p:spPr bwMode="auto">
          <a:xfrm rot="5400000">
            <a:off x="754710" y="4008560"/>
            <a:ext cx="1295400" cy="155328"/>
          </a:xfrm>
          <a:prstGeom prst="triangl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7" name="AutoShape 452"/>
          <p:cNvSpPr>
            <a:spLocks noChangeArrowheads="1"/>
          </p:cNvSpPr>
          <p:nvPr/>
        </p:nvSpPr>
        <p:spPr bwMode="auto">
          <a:xfrm rot="5400000">
            <a:off x="3733960" y="4008560"/>
            <a:ext cx="1295400" cy="155328"/>
          </a:xfrm>
          <a:prstGeom prst="triangl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8" name="AutoShape 453"/>
          <p:cNvSpPr>
            <a:spLocks noChangeArrowheads="1"/>
          </p:cNvSpPr>
          <p:nvPr/>
        </p:nvSpPr>
        <p:spPr bwMode="auto">
          <a:xfrm rot="5400000">
            <a:off x="3125982" y="3623820"/>
            <a:ext cx="762000" cy="99308"/>
          </a:xfrm>
          <a:prstGeom prst="triangl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9" name="Rectangle 441" descr="엠보싱 작은상자(Gray_Ver)"/>
          <p:cNvSpPr>
            <a:spLocks noChangeArrowheads="1"/>
          </p:cNvSpPr>
          <p:nvPr/>
        </p:nvSpPr>
        <p:spPr bwMode="auto">
          <a:xfrm>
            <a:off x="1631582" y="3622675"/>
            <a:ext cx="1848663" cy="352425"/>
          </a:xfrm>
          <a:prstGeom prst="rect">
            <a:avLst/>
          </a:prstGeom>
          <a:blipFill dpi="0" rotWithShape="0">
            <a:blip r:embed="rId9" cstate="print"/>
            <a:srcRect/>
            <a:stretch>
              <a:fillRect/>
            </a:stretch>
          </a:blipFill>
          <a:ln w="9525" algn="ctr">
            <a:solidFill>
              <a:srgbClr val="739ACD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lnSpc>
                <a:spcPct val="90000"/>
              </a:lnSpc>
              <a:buSzPct val="80000"/>
              <a:buNone/>
            </a:pPr>
            <a:r>
              <a:rPr lang="ko-KR" altLang="en-US" dirty="0">
                <a:latin typeface="맑은 고딕" pitchFamily="50" charset="-127"/>
              </a:rPr>
              <a:t>성과모니터링</a:t>
            </a:r>
          </a:p>
        </p:txBody>
      </p:sp>
      <p:sp>
        <p:nvSpPr>
          <p:cNvPr id="74" name="AutoShape 358"/>
          <p:cNvSpPr>
            <a:spLocks noChangeArrowheads="1"/>
          </p:cNvSpPr>
          <p:nvPr/>
        </p:nvSpPr>
        <p:spPr bwMode="auto">
          <a:xfrm>
            <a:off x="742900" y="3268663"/>
            <a:ext cx="763910" cy="1636712"/>
          </a:xfrm>
          <a:prstGeom prst="homePlate">
            <a:avLst>
              <a:gd name="adj" fmla="val 23602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 latinLnBrk="0">
              <a:buSzPct val="80000"/>
              <a:buNone/>
            </a:pP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전략적</a:t>
            </a:r>
            <a:b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</a:b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경영계획</a:t>
            </a:r>
          </a:p>
          <a:p>
            <a:pPr algn="ctr" fontAlgn="ctr" latinLnBrk="0">
              <a:buSzPct val="80000"/>
              <a:buNone/>
            </a:pP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및</a:t>
            </a:r>
          </a:p>
          <a:p>
            <a:pPr algn="ctr" fontAlgn="ctr" latinLnBrk="0">
              <a:buSzPct val="80000"/>
              <a:buNone/>
            </a:pP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자원배분</a:t>
            </a:r>
          </a:p>
        </p:txBody>
      </p:sp>
      <p:sp>
        <p:nvSpPr>
          <p:cNvPr id="173" name="타원 172"/>
          <p:cNvSpPr/>
          <p:nvPr/>
        </p:nvSpPr>
        <p:spPr>
          <a:xfrm>
            <a:off x="1712580" y="357302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776450" y="336902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481490" y="4190919"/>
            <a:ext cx="211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0" dirty="0" smtClean="0">
                <a:latin typeface="맑은 고딕" pitchFamily="50" charset="-127"/>
              </a:rPr>
              <a:t>1) Value Drive Tree</a:t>
            </a:r>
            <a:endParaRPr lang="ko-KR" altLang="en-US" sz="90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632400" y="5317967"/>
            <a:ext cx="4320600" cy="9796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(5)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수익성 분석 체계 고도화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15/23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원가계산의 정교화</a:t>
            </a:r>
            <a:r>
              <a:rPr lang="en-US" altLang="ko-KR" sz="1600" kern="0" dirty="0" smtClean="0">
                <a:latin typeface="맑은 고딕" pitchFamily="50" charset="-127"/>
              </a:rPr>
              <a:t>, Simulation</a:t>
            </a:r>
            <a:r>
              <a:rPr lang="ko-KR" altLang="en-US" sz="1600" kern="0" dirty="0" smtClean="0">
                <a:latin typeface="맑은 고딕" pitchFamily="50" charset="-127"/>
              </a:rPr>
              <a:t>에 의한 의사결정 지원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다차원 수익성 정보체계를 구축하여 사용자 별 정보 요구사항을 충족할 수 있도록 원가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수익성 정보를 제공함</a:t>
            </a:r>
            <a:endParaRPr lang="en-US" altLang="ko-KR" sz="1600" kern="0" dirty="0" smtClean="0"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9080" y="2025000"/>
            <a:ext cx="4202749" cy="22732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원가관리체계 고도화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수혜대상이 명확한 책임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단위별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직접비 귀속 확대 및 합리적 간접비 배부기준 재설계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원가분석목적에 맞는 다양한 원가분석모형 설계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표준원가정보 기반의 일일 손익정보 제공 및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Simulation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기능에 의한 신속한 의사결정 지원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다차원 수익성 분석 체계 고도화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전략적 의사결정의 분석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관점별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활용 목적 명확화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관점의 수익성 분석 대상 정의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정형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비정형 손익분석체계 확립으로 경영진의 전략적 의사결정정보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현업의 상시 업무분석 정보를 제공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0174" y="5013237"/>
            <a:ext cx="4104570" cy="1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수익성 분석 체계 고도화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원가대상 및 원가그룹 정리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배부경로와 배부기준 정교화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및 부서 코드체계 정립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표준원가 체계 정립 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손익 시뮬레이션 구현 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509702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gray">
          <a:xfrm rot="5400000">
            <a:off x="7358472" y="312291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1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5551394" y="1655145"/>
            <a:ext cx="2880000" cy="261645"/>
            <a:chOff x="344488" y="1412777"/>
            <a:chExt cx="4080354" cy="252511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5551666" y="4653170"/>
            <a:ext cx="2880000" cy="288038"/>
            <a:chOff x="344488" y="1273784"/>
            <a:chExt cx="4080354" cy="277982"/>
          </a:xfrm>
        </p:grpSpPr>
        <p:sp>
          <p:nvSpPr>
            <p:cNvPr id="18" name="Line 121"/>
            <p:cNvSpPr>
              <a:spLocks noChangeShapeType="1"/>
            </p:cNvSpPr>
            <p:nvPr/>
          </p:nvSpPr>
          <p:spPr bwMode="auto">
            <a:xfrm>
              <a:off x="344488" y="1551766"/>
              <a:ext cx="306000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11325" y="1273784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551266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1266" y="322500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685150" y="1988800"/>
            <a:ext cx="4267850" cy="288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10800" rIns="126000" bIns="10800" anchor="ctr"/>
          <a:lstStyle/>
          <a:p>
            <a:pPr algn="ctr" fontAlgn="base">
              <a:buNone/>
            </a:pPr>
            <a:endParaRPr lang="ko-KR" altLang="ko-KR" sz="12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10" name="Text Box 54"/>
          <p:cNvSpPr txBox="1">
            <a:spLocks noChangeArrowheads="1"/>
          </p:cNvSpPr>
          <p:nvPr/>
        </p:nvSpPr>
        <p:spPr bwMode="auto">
          <a:xfrm>
            <a:off x="1788397" y="1916790"/>
            <a:ext cx="1557287" cy="4206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126000" tIns="118800" rIns="126000" bIns="118800" anchor="ctr">
            <a:spAutoFit/>
          </a:bodyPr>
          <a:lstStyle/>
          <a:p>
            <a:pPr algn="ctr" fontAlgn="base">
              <a:spcBef>
                <a:spcPct val="5000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관리회계 시스템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85150" y="2342813"/>
            <a:ext cx="4339860" cy="2774950"/>
            <a:chOff x="685150" y="2398116"/>
            <a:chExt cx="4339860" cy="3191184"/>
          </a:xfrm>
        </p:grpSpPr>
        <p:sp>
          <p:nvSpPr>
            <p:cNvPr id="96" name="Rectangle 37"/>
            <p:cNvSpPr>
              <a:spLocks noChangeArrowheads="1"/>
            </p:cNvSpPr>
            <p:nvPr/>
          </p:nvSpPr>
          <p:spPr bwMode="gray">
            <a:xfrm>
              <a:off x="2660073" y="2794991"/>
              <a:ext cx="1030438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>
                <a:lnSpc>
                  <a:spcPct val="110000"/>
                </a:lnSpc>
              </a:pP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수혜대상이 명확한 매출수익과 </a:t>
              </a:r>
              <a:r>
                <a:rPr kumimoji="0" lang="ko-KR" altLang="en-US" sz="1000" b="0" dirty="0" err="1">
                  <a:solidFill>
                    <a:schemeClr val="tx1"/>
                  </a:solidFill>
                  <a:latin typeface="맑은 고딕" pitchFamily="50" charset="-127"/>
                </a:rPr>
                <a:t>판관비의</a:t>
              </a: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 직접귀속</a:t>
              </a:r>
            </a:p>
          </p:txBody>
        </p:sp>
        <p:sp>
          <p:nvSpPr>
            <p:cNvPr id="97" name="AutoShape 38"/>
            <p:cNvSpPr>
              <a:spLocks noChangeArrowheads="1"/>
            </p:cNvSpPr>
            <p:nvPr/>
          </p:nvSpPr>
          <p:spPr bwMode="auto">
            <a:xfrm>
              <a:off x="1340424" y="3334754"/>
              <a:ext cx="1651331" cy="96993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26000" tIns="118800" rIns="126000" bIns="118800" anchor="ctr">
              <a:spAutoFit/>
            </a:bodyPr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Rectangle 39" descr="1"/>
            <p:cNvSpPr>
              <a:spLocks noChangeArrowheads="1"/>
            </p:cNvSpPr>
            <p:nvPr/>
          </p:nvSpPr>
          <p:spPr bwMode="gray">
            <a:xfrm>
              <a:off x="1755026" y="2725141"/>
              <a:ext cx="902013" cy="636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lIns="54000" tIns="54000" rIns="54000" bIns="54000" anchor="ctr"/>
            <a:lstStyle/>
            <a:p>
              <a:pPr algn="ctr" fontAlgn="base">
                <a:buNone/>
              </a:pPr>
              <a:r>
                <a:rPr kumimoji="0"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손익 직접귀속 확대</a:t>
              </a:r>
            </a:p>
          </p:txBody>
        </p:sp>
        <p:sp>
          <p:nvSpPr>
            <p:cNvPr id="99" name="Rectangle 40" descr="1"/>
            <p:cNvSpPr>
              <a:spLocks noChangeArrowheads="1"/>
            </p:cNvSpPr>
            <p:nvPr/>
          </p:nvSpPr>
          <p:spPr bwMode="gray">
            <a:xfrm>
              <a:off x="920440" y="4079278"/>
              <a:ext cx="902013" cy="636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lIns="54000" tIns="54000" rIns="54000" bIns="54000" anchor="ctr"/>
            <a:lstStyle/>
            <a:p>
              <a:pPr algn="ctr" fontAlgn="base">
                <a:buNone/>
              </a:pPr>
              <a:r>
                <a:rPr kumimoji="0" lang="ko-KR" altLang="en-US" sz="1200">
                  <a:solidFill>
                    <a:schemeClr val="tx1"/>
                  </a:solidFill>
                  <a:latin typeface="맑은 고딕" pitchFamily="50" charset="-127"/>
                </a:rPr>
                <a:t>배부 정교화</a:t>
              </a:r>
            </a:p>
          </p:txBody>
        </p:sp>
        <p:sp>
          <p:nvSpPr>
            <p:cNvPr id="100" name="Rectangle 41" descr="1"/>
            <p:cNvSpPr>
              <a:spLocks noChangeArrowheads="1"/>
            </p:cNvSpPr>
            <p:nvPr/>
          </p:nvSpPr>
          <p:spPr bwMode="gray">
            <a:xfrm>
              <a:off x="2501310" y="4095153"/>
              <a:ext cx="902013" cy="63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lIns="54000" tIns="54000" rIns="54000" bIns="54000" anchor="ctr"/>
            <a:lstStyle/>
            <a:p>
              <a:pPr algn="ctr" fontAlgn="base">
                <a:buNone/>
              </a:pPr>
              <a:r>
                <a:rPr kumimoji="0" lang="ko-KR" altLang="en-US" sz="1200">
                  <a:solidFill>
                    <a:schemeClr val="tx1"/>
                  </a:solidFill>
                  <a:latin typeface="맑은 고딕" pitchFamily="50" charset="-127"/>
                </a:rPr>
                <a:t>표준원가 정비</a:t>
              </a: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gray">
            <a:xfrm>
              <a:off x="907620" y="4908590"/>
              <a:ext cx="1031450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>
                <a:lnSpc>
                  <a:spcPct val="110000"/>
                </a:lnSpc>
              </a:pP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다양한 원가모형에 의한 합리적인 간접비 산출</a:t>
              </a: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gray">
            <a:xfrm>
              <a:off x="2478053" y="4908610"/>
              <a:ext cx="1030438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>
                <a:lnSpc>
                  <a:spcPct val="110000"/>
                </a:lnSpc>
              </a:pPr>
              <a:r>
                <a:rPr kumimoji="0" lang="ko-KR" altLang="en-US" sz="1000" b="0" dirty="0" smtClean="0">
                  <a:solidFill>
                    <a:schemeClr val="tx1"/>
                  </a:solidFill>
                  <a:latin typeface="맑은 고딕" pitchFamily="50" charset="-127"/>
                </a:rPr>
                <a:t>표준원가 시스템 </a:t>
              </a: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개선을 통한 제조원가 정교화</a:t>
              </a:r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gray">
            <a:xfrm>
              <a:off x="1340424" y="3633658"/>
              <a:ext cx="1812326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 algn="ctr" fontAlgn="base">
                <a:lnSpc>
                  <a:spcPct val="110000"/>
                </a:lnSpc>
                <a:buNone/>
              </a:pPr>
              <a:r>
                <a:rPr kumimoji="0" lang="ko-KR" altLang="en-US" u="sng" dirty="0" smtClean="0">
                  <a:solidFill>
                    <a:schemeClr val="tx1"/>
                  </a:solidFill>
                  <a:latin typeface="맑은 고딕" pitchFamily="50" charset="-127"/>
                </a:rPr>
                <a:t>원가관리체계 </a:t>
              </a:r>
              <a:r>
                <a:rPr kumimoji="0" lang="ko-KR" altLang="en-US" u="sng" dirty="0">
                  <a:solidFill>
                    <a:schemeClr val="tx1"/>
                  </a:solidFill>
                  <a:latin typeface="맑은 고딕" pitchFamily="50" charset="-127"/>
                </a:rPr>
                <a:t>고도화</a:t>
              </a:r>
            </a:p>
          </p:txBody>
        </p:sp>
        <p:sp>
          <p:nvSpPr>
            <p:cNvPr id="104" name="Rectangle 45" descr="1"/>
            <p:cNvSpPr>
              <a:spLocks noChangeArrowheads="1"/>
            </p:cNvSpPr>
            <p:nvPr/>
          </p:nvSpPr>
          <p:spPr bwMode="auto">
            <a:xfrm>
              <a:off x="4025971" y="4218978"/>
              <a:ext cx="552129" cy="261938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고객</a:t>
              </a:r>
            </a:p>
          </p:txBody>
        </p:sp>
        <p:sp>
          <p:nvSpPr>
            <p:cNvPr id="105" name="Rectangle 46" descr="1"/>
            <p:cNvSpPr>
              <a:spLocks noChangeArrowheads="1"/>
            </p:cNvSpPr>
            <p:nvPr/>
          </p:nvSpPr>
          <p:spPr bwMode="auto">
            <a:xfrm>
              <a:off x="4025971" y="4565053"/>
              <a:ext cx="552129" cy="260350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채널</a:t>
              </a:r>
            </a:p>
          </p:txBody>
        </p:sp>
        <p:sp>
          <p:nvSpPr>
            <p:cNvPr id="106" name="Rectangle 47" descr="1"/>
            <p:cNvSpPr>
              <a:spLocks noChangeArrowheads="1"/>
            </p:cNvSpPr>
            <p:nvPr/>
          </p:nvSpPr>
          <p:spPr bwMode="auto">
            <a:xfrm>
              <a:off x="4025971" y="3876078"/>
              <a:ext cx="552129" cy="260350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상품</a:t>
              </a:r>
            </a:p>
          </p:txBody>
        </p:sp>
        <p:sp>
          <p:nvSpPr>
            <p:cNvPr id="107" name="Rectangle 48" descr="1"/>
            <p:cNvSpPr>
              <a:spLocks noChangeArrowheads="1"/>
            </p:cNvSpPr>
            <p:nvPr/>
          </p:nvSpPr>
          <p:spPr bwMode="auto">
            <a:xfrm>
              <a:off x="4025971" y="4911128"/>
              <a:ext cx="552129" cy="261938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조직</a:t>
              </a:r>
            </a:p>
          </p:txBody>
        </p:sp>
        <p:pic>
          <p:nvPicPr>
            <p:cNvPr id="108" name="Picture 49" descr="Unbenannt-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4016870" y="3383953"/>
              <a:ext cx="552129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Rectangle 50"/>
            <p:cNvSpPr>
              <a:spLocks noChangeArrowheads="1"/>
            </p:cNvSpPr>
            <p:nvPr/>
          </p:nvSpPr>
          <p:spPr bwMode="gray">
            <a:xfrm>
              <a:off x="3584810" y="2625518"/>
              <a:ext cx="1440200" cy="496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 algn="ctr" fontAlgn="base">
                <a:lnSpc>
                  <a:spcPct val="110000"/>
                </a:lnSpc>
                <a:buNone/>
              </a:pPr>
              <a:r>
                <a:rPr kumimoji="0" lang="ko-KR" altLang="en-US" u="sng" dirty="0">
                  <a:solidFill>
                    <a:schemeClr val="tx1"/>
                  </a:solidFill>
                  <a:latin typeface="맑은 고딕" pitchFamily="50" charset="-127"/>
                </a:rPr>
                <a:t>다차원 수익성 분석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85150" y="2398116"/>
              <a:ext cx="2918021" cy="3179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56820" y="2409488"/>
              <a:ext cx="1296181" cy="3179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61257" y="1988800"/>
            <a:ext cx="299133" cy="3128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ERP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560390" y="3373697"/>
            <a:ext cx="166254" cy="74806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12515" y="5408387"/>
            <a:ext cx="1908175" cy="885771"/>
            <a:chOff x="7151400" y="3308350"/>
            <a:chExt cx="1908175" cy="1524870"/>
          </a:xfrm>
        </p:grpSpPr>
        <p:sp>
          <p:nvSpPr>
            <p:cNvPr id="118" name="Rectangle 20"/>
            <p:cNvSpPr>
              <a:spLocks noChangeArrowheads="1"/>
            </p:cNvSpPr>
            <p:nvPr/>
          </p:nvSpPr>
          <p:spPr bwMode="auto">
            <a:xfrm>
              <a:off x="7186922" y="3308350"/>
              <a:ext cx="1798638" cy="1447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base" hangingPunct="1"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                </a:t>
              </a:r>
            </a:p>
          </p:txBody>
        </p:sp>
        <p:sp>
          <p:nvSpPr>
            <p:cNvPr id="119" name="Text Box 21"/>
            <p:cNvSpPr txBox="1">
              <a:spLocks noChangeArrowheads="1"/>
            </p:cNvSpPr>
            <p:nvPr/>
          </p:nvSpPr>
          <p:spPr bwMode="auto">
            <a:xfrm>
              <a:off x="7852503" y="3322157"/>
              <a:ext cx="1135062" cy="450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base" hangingPunct="1">
                <a:spcBef>
                  <a:spcPct val="50000"/>
                </a:spcBef>
                <a:buNone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 pitchFamily="50" charset="-127"/>
                </a:rPr>
                <a:t>경영진</a:t>
              </a:r>
            </a:p>
          </p:txBody>
        </p:sp>
        <p:grpSp>
          <p:nvGrpSpPr>
            <p:cNvPr id="120" name="Group 23"/>
            <p:cNvGrpSpPr>
              <a:grpSpLocks/>
            </p:cNvGrpSpPr>
            <p:nvPr/>
          </p:nvGrpSpPr>
          <p:grpSpPr bwMode="auto">
            <a:xfrm>
              <a:off x="7308563" y="3708400"/>
              <a:ext cx="1409700" cy="550863"/>
              <a:chOff x="5195" y="1031"/>
              <a:chExt cx="642" cy="367"/>
            </a:xfrm>
          </p:grpSpPr>
          <p:pic>
            <p:nvPicPr>
              <p:cNvPr id="121" name="Picture 24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 l="381" t="9778" r="41714" b="23897"/>
              <a:stretch>
                <a:fillRect/>
              </a:stretch>
            </p:blipFill>
            <p:spPr bwMode="auto">
              <a:xfrm>
                <a:off x="5195" y="1031"/>
                <a:ext cx="358" cy="272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22" name="Picture 25" descr="표준화면"/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454" y="1104"/>
                <a:ext cx="383" cy="29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</p:grpSp>
        <p:sp>
          <p:nvSpPr>
            <p:cNvPr id="123" name="Text Box 26"/>
            <p:cNvSpPr txBox="1">
              <a:spLocks noChangeArrowheads="1"/>
            </p:cNvSpPr>
            <p:nvPr/>
          </p:nvSpPr>
          <p:spPr bwMode="auto">
            <a:xfrm>
              <a:off x="7151400" y="4144424"/>
              <a:ext cx="1908175" cy="68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93663" indent="-93663">
                <a:spcBef>
                  <a:spcPct val="50000"/>
                </a:spcBef>
              </a:pP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EIS</a:t>
              </a: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를 통해 경영성과 및 기업 현황 </a:t>
              </a: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Monitoring</a:t>
              </a: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864710" y="5414701"/>
            <a:ext cx="2088290" cy="907194"/>
            <a:chOff x="7785100" y="5045075"/>
            <a:chExt cx="2088290" cy="1607494"/>
          </a:xfrm>
        </p:grpSpPr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7785100" y="5045075"/>
              <a:ext cx="1798638" cy="1487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base" hangingPunct="1"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                </a:t>
              </a:r>
            </a:p>
          </p:txBody>
        </p:sp>
        <p:sp>
          <p:nvSpPr>
            <p:cNvPr id="128" name="Text Box 22"/>
            <p:cNvSpPr txBox="1">
              <a:spLocks noChangeArrowheads="1"/>
            </p:cNvSpPr>
            <p:nvPr/>
          </p:nvSpPr>
          <p:spPr bwMode="auto">
            <a:xfrm>
              <a:off x="8234258" y="5048097"/>
              <a:ext cx="1135062" cy="463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base" hangingPunct="1">
                <a:spcBef>
                  <a:spcPct val="50000"/>
                </a:spcBef>
                <a:buNone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 pitchFamily="50" charset="-127"/>
                </a:rPr>
                <a:t>현업실무자</a:t>
              </a:r>
            </a:p>
          </p:txBody>
        </p:sp>
        <p:grpSp>
          <p:nvGrpSpPr>
            <p:cNvPr id="129" name="Group 27"/>
            <p:cNvGrpSpPr>
              <a:grpSpLocks/>
            </p:cNvGrpSpPr>
            <p:nvPr/>
          </p:nvGrpSpPr>
          <p:grpSpPr bwMode="auto">
            <a:xfrm>
              <a:off x="8104188" y="5470525"/>
              <a:ext cx="1160462" cy="466725"/>
              <a:chOff x="5131" y="3428"/>
              <a:chExt cx="731" cy="294"/>
            </a:xfrm>
          </p:grpSpPr>
          <p:pic>
            <p:nvPicPr>
              <p:cNvPr id="131" name="Picture 28" descr="call copy"/>
              <p:cNvPicPr>
                <a:picLocks noChangeAspect="1" noChangeArrowheads="1"/>
              </p:cNvPicPr>
              <p:nvPr/>
            </p:nvPicPr>
            <p:blipFill>
              <a:blip r:embed="rId6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131" y="3438"/>
                <a:ext cx="342" cy="236"/>
              </a:xfrm>
              <a:prstGeom prst="rect">
                <a:avLst/>
              </a:prstGeom>
              <a:noFill/>
            </p:spPr>
          </p:pic>
          <p:grpSp>
            <p:nvGrpSpPr>
              <p:cNvPr id="132" name="Group 29"/>
              <p:cNvGrpSpPr>
                <a:grpSpLocks/>
              </p:cNvGrpSpPr>
              <p:nvPr/>
            </p:nvGrpSpPr>
            <p:grpSpPr bwMode="auto">
              <a:xfrm>
                <a:off x="5520" y="3428"/>
                <a:ext cx="342" cy="294"/>
                <a:chOff x="2640" y="2528"/>
                <a:chExt cx="440" cy="418"/>
              </a:xfrm>
            </p:grpSpPr>
            <p:pic>
              <p:nvPicPr>
                <p:cNvPr id="133" name="Picture 30" descr="02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grayscl/>
                </a:blip>
                <a:srcRect l="4204" t="17035" r="5531" b="18732"/>
                <a:stretch>
                  <a:fillRect/>
                </a:stretch>
              </p:blipFill>
              <p:spPr bwMode="auto">
                <a:xfrm>
                  <a:off x="2640" y="2528"/>
                  <a:ext cx="283" cy="20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134" name="Picture 31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2786" y="2614"/>
                  <a:ext cx="294" cy="19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35" name="Picture 3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</a:blip>
                <a:srcRect t="12650"/>
                <a:stretch>
                  <a:fillRect/>
                </a:stretch>
              </p:blipFill>
              <p:spPr bwMode="auto">
                <a:xfrm>
                  <a:off x="2690" y="2715"/>
                  <a:ext cx="333" cy="231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7823200" y="5943598"/>
              <a:ext cx="2050190" cy="708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93663" indent="-93663">
                <a:spcBef>
                  <a:spcPct val="50000"/>
                </a:spcBef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/Reporting tool</a:t>
              </a: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을 활용하여 필요 정보 가공</a:t>
              </a: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/</a:t>
              </a: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</a:p>
          </p:txBody>
        </p:sp>
      </p:grpSp>
      <p:cxnSp>
        <p:nvCxnSpPr>
          <p:cNvPr id="137" name="AutoShape 52"/>
          <p:cNvCxnSpPr>
            <a:cxnSpLocks noChangeShapeType="1"/>
            <a:stCxn id="113" idx="2"/>
            <a:endCxn id="119" idx="0"/>
          </p:cNvCxnSpPr>
          <p:nvPr/>
        </p:nvCxnSpPr>
        <p:spPr bwMode="auto">
          <a:xfrm flipH="1">
            <a:off x="2081149" y="5117763"/>
            <a:ext cx="2223762" cy="298644"/>
          </a:xfrm>
          <a:prstGeom prst="straightConnector1">
            <a:avLst/>
          </a:prstGeom>
          <a:noFill/>
          <a:ln w="25400">
            <a:solidFill>
              <a:srgbClr val="808080"/>
            </a:solidFill>
            <a:prstDash val="sysDot"/>
            <a:round/>
            <a:headEnd type="oval" w="lg" len="lg"/>
            <a:tailEnd type="triangle" w="lg" len="lg"/>
          </a:ln>
          <a:effectLst/>
        </p:spPr>
      </p:cxnSp>
      <p:cxnSp>
        <p:nvCxnSpPr>
          <p:cNvPr id="140" name="AutoShape 52"/>
          <p:cNvCxnSpPr>
            <a:cxnSpLocks noChangeShapeType="1"/>
            <a:stCxn id="113" idx="2"/>
          </p:cNvCxnSpPr>
          <p:nvPr/>
        </p:nvCxnSpPr>
        <p:spPr bwMode="auto">
          <a:xfrm flipH="1">
            <a:off x="3801335" y="5117763"/>
            <a:ext cx="503576" cy="290624"/>
          </a:xfrm>
          <a:prstGeom prst="straightConnector1">
            <a:avLst/>
          </a:prstGeom>
          <a:noFill/>
          <a:ln w="25400">
            <a:solidFill>
              <a:srgbClr val="808080"/>
            </a:solidFill>
            <a:prstDash val="sysDot"/>
            <a:round/>
            <a:headEnd type="oval" w="lg" len="lg"/>
            <a:tailEnd type="triangle" w="lg" len="lg"/>
          </a:ln>
          <a:effectLst/>
        </p:spPr>
      </p:cxnSp>
      <p:cxnSp>
        <p:nvCxnSpPr>
          <p:cNvPr id="144" name="직선 화살표 연결선 143"/>
          <p:cNvCxnSpPr>
            <a:stCxn id="127" idx="1"/>
            <a:endCxn id="118" idx="3"/>
          </p:cNvCxnSpPr>
          <p:nvPr/>
        </p:nvCxnSpPr>
        <p:spPr>
          <a:xfrm flipH="1" flipV="1">
            <a:off x="2646675" y="5828888"/>
            <a:ext cx="218035" cy="5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20690" y="5461987"/>
            <a:ext cx="34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latin typeface="맑은 고딕" pitchFamily="50" charset="-127"/>
              </a:rPr>
              <a:t>정보제공</a:t>
            </a:r>
            <a:endParaRPr lang="ko-KR" altLang="en-US" sz="1000" b="0" dirty="0">
              <a:latin typeface="맑은 고딕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1208510" y="3445737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728830" y="2437567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BI</a:t>
            </a:r>
            <a:r>
              <a:rPr lang="ko-KR" altLang="en-US" sz="1600" kern="0" dirty="0" smtClean="0">
                <a:latin typeface="맑은 고딕" pitchFamily="50" charset="-127"/>
              </a:rPr>
              <a:t>시스템 최종 목표는 전사 통합 데이터를 기반으로 기업 전략을 수립하고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검증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실행할 수 있는 전략적 전사 관리</a:t>
            </a:r>
            <a:r>
              <a:rPr lang="en-US" altLang="ko-KR" sz="1600" kern="0" dirty="0" smtClean="0">
                <a:latin typeface="맑은 고딕" pitchFamily="50" charset="-127"/>
              </a:rPr>
              <a:t>(SEM) </a:t>
            </a:r>
            <a:r>
              <a:rPr lang="ko-KR" altLang="en-US" sz="1600" kern="0" dirty="0" smtClean="0">
                <a:latin typeface="맑은 고딕" pitchFamily="50" charset="-127"/>
              </a:rPr>
              <a:t>시스템을 구현하는 것임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344488" y="1583134"/>
            <a:ext cx="3816402" cy="261645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3" y="1412776"/>
              <a:ext cx="2057400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Framework</a:t>
              </a: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5673080" y="44537"/>
            <a:ext cx="397166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이상적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Framework의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과정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2" name="AutoShape 79"/>
          <p:cNvSpPr>
            <a:spLocks noChangeArrowheads="1"/>
          </p:cNvSpPr>
          <p:nvPr/>
        </p:nvSpPr>
        <p:spPr bwMode="auto">
          <a:xfrm flipV="1">
            <a:off x="5000625" y="1921271"/>
            <a:ext cx="1414463" cy="4368327"/>
          </a:xfrm>
          <a:prstGeom prst="downArrow">
            <a:avLst>
              <a:gd name="adj1" fmla="val 80028"/>
              <a:gd name="adj2" fmla="val 11429"/>
            </a:avLst>
          </a:prstGeom>
          <a:gradFill rotWithShape="1">
            <a:gsLst>
              <a:gs pos="0">
                <a:srgbClr val="EAEAEA"/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24" name="Rectangle 37"/>
          <p:cNvSpPr>
            <a:spLocks noChangeArrowheads="1"/>
          </p:cNvSpPr>
          <p:nvPr/>
        </p:nvSpPr>
        <p:spPr bwMode="auto">
          <a:xfrm>
            <a:off x="5165725" y="5734036"/>
            <a:ext cx="1068388" cy="5092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단편 데이터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165725" y="4927576"/>
            <a:ext cx="1068388" cy="707893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체계화된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정보 저장소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5165725" y="3982225"/>
            <a:ext cx="1068388" cy="873665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체계화된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정보의 활용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165725" y="2131846"/>
            <a:ext cx="1068388" cy="1792134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전략과의 연계성에 초점을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맞춘 정보의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활용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8" name="AutoShape 74"/>
          <p:cNvSpPr>
            <a:spLocks noChangeArrowheads="1"/>
          </p:cNvSpPr>
          <p:nvPr/>
        </p:nvSpPr>
        <p:spPr bwMode="auto">
          <a:xfrm>
            <a:off x="6316663" y="3909046"/>
            <a:ext cx="3275012" cy="1762266"/>
          </a:xfrm>
          <a:prstGeom prst="roundRect">
            <a:avLst>
              <a:gd name="adj" fmla="val 8514"/>
            </a:avLst>
          </a:prstGeom>
          <a:noFill/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사실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(Fact)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기반의 정확한 의사결정체계 마련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① 분석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/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리포팅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Process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의 효율성 확보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② 주요 지표 정보의 검증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전사 통합 데이터 기반 구성</a:t>
            </a:r>
          </a:p>
          <a:p>
            <a:pPr marL="358775" marR="0" lvl="0" indent="-35877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① 내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/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외부 정보의 수집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검증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통합관리를 통한 모니터링 환경 구현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② 주요 관리지표의 통합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기준 표준화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9" name="AutoShape 83"/>
          <p:cNvSpPr>
            <a:spLocks noChangeArrowheads="1"/>
          </p:cNvSpPr>
          <p:nvPr/>
        </p:nvSpPr>
        <p:spPr bwMode="auto">
          <a:xfrm>
            <a:off x="6316663" y="2060161"/>
            <a:ext cx="3208337" cy="1762266"/>
          </a:xfrm>
          <a:prstGeom prst="roundRect">
            <a:avLst>
              <a:gd name="adj" fmla="val 8514"/>
            </a:avLst>
          </a:prstGeom>
          <a:noFill/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 중심의 조직 통합과 정보시스템의 연계 구성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① 전략 경영 프로세스 확립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② 시스템 활용 방향 도출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  <a:p>
            <a:pPr marL="174625" marR="0" lvl="0" indent="-17462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 경영 모델에 최적화된 지표와 연관 관계 도출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① 전략 방향과 연결성 분석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② 전략 경영 프로세스의 도출과 검증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0" name="Rectangle 102"/>
          <p:cNvSpPr>
            <a:spLocks noChangeArrowheads="1"/>
          </p:cNvSpPr>
          <p:nvPr/>
        </p:nvSpPr>
        <p:spPr bwMode="auto">
          <a:xfrm>
            <a:off x="384175" y="3950863"/>
            <a:ext cx="9169400" cy="172941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830263" y="4001486"/>
            <a:ext cx="3941762" cy="737256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EIS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구축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(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전사 경영 핵심 정보의 통합 창구의 역할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)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 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28" name="AutoShape 42"/>
          <p:cNvSpPr>
            <a:spLocks noChangeArrowheads="1"/>
          </p:cNvSpPr>
          <p:nvPr/>
        </p:nvSpPr>
        <p:spPr bwMode="auto">
          <a:xfrm>
            <a:off x="1614488" y="5692585"/>
            <a:ext cx="733425" cy="384406"/>
          </a:xfrm>
          <a:prstGeom prst="can">
            <a:avLst>
              <a:gd name="adj" fmla="val 35819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생산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29" name="AutoShape 43"/>
          <p:cNvSpPr>
            <a:spLocks noChangeArrowheads="1"/>
          </p:cNvSpPr>
          <p:nvPr/>
        </p:nvSpPr>
        <p:spPr bwMode="auto">
          <a:xfrm>
            <a:off x="2413000" y="5692585"/>
            <a:ext cx="735013" cy="384406"/>
          </a:xfrm>
          <a:prstGeom prst="can">
            <a:avLst>
              <a:gd name="adj" fmla="val 38806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구매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0" name="AutoShape 44"/>
          <p:cNvSpPr>
            <a:spLocks noChangeArrowheads="1"/>
          </p:cNvSpPr>
          <p:nvPr/>
        </p:nvSpPr>
        <p:spPr bwMode="auto">
          <a:xfrm>
            <a:off x="3213100" y="5692585"/>
            <a:ext cx="733425" cy="384406"/>
          </a:xfrm>
          <a:prstGeom prst="can">
            <a:avLst>
              <a:gd name="adj" fmla="val 36194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회계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1" name="AutoShape 45"/>
          <p:cNvSpPr>
            <a:spLocks noChangeArrowheads="1"/>
          </p:cNvSpPr>
          <p:nvPr/>
        </p:nvSpPr>
        <p:spPr bwMode="auto">
          <a:xfrm>
            <a:off x="3989388" y="5692585"/>
            <a:ext cx="735012" cy="384406"/>
          </a:xfrm>
          <a:prstGeom prst="can">
            <a:avLst>
              <a:gd name="adj" fmla="val 38806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인사 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2" name="AutoShape 53"/>
          <p:cNvSpPr>
            <a:spLocks noChangeArrowheads="1"/>
          </p:cNvSpPr>
          <p:nvPr/>
        </p:nvSpPr>
        <p:spPr bwMode="auto">
          <a:xfrm>
            <a:off x="836613" y="5692585"/>
            <a:ext cx="735012" cy="384406"/>
          </a:xfrm>
          <a:prstGeom prst="can">
            <a:avLst>
              <a:gd name="adj" fmla="val 36194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영업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3" name="AutoShape 54"/>
          <p:cNvSpPr>
            <a:spLocks noChangeArrowheads="1"/>
          </p:cNvSpPr>
          <p:nvPr/>
        </p:nvSpPr>
        <p:spPr bwMode="auto">
          <a:xfrm>
            <a:off x="1660525" y="5808768"/>
            <a:ext cx="733425" cy="384406"/>
          </a:xfrm>
          <a:prstGeom prst="can">
            <a:avLst>
              <a:gd name="adj" fmla="val 38806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생산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4" name="AutoShape 55"/>
          <p:cNvSpPr>
            <a:spLocks noChangeArrowheads="1"/>
          </p:cNvSpPr>
          <p:nvPr/>
        </p:nvSpPr>
        <p:spPr bwMode="auto">
          <a:xfrm>
            <a:off x="2459038" y="5808768"/>
            <a:ext cx="735012" cy="384406"/>
          </a:xfrm>
          <a:prstGeom prst="can">
            <a:avLst>
              <a:gd name="adj" fmla="val 33208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구매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5" name="AutoShape 56"/>
          <p:cNvSpPr>
            <a:spLocks noChangeArrowheads="1"/>
          </p:cNvSpPr>
          <p:nvPr/>
        </p:nvSpPr>
        <p:spPr bwMode="auto">
          <a:xfrm>
            <a:off x="3259138" y="5808768"/>
            <a:ext cx="733425" cy="384406"/>
          </a:xfrm>
          <a:prstGeom prst="can">
            <a:avLst>
              <a:gd name="adj" fmla="val 35819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재무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6" name="AutoShape 57"/>
          <p:cNvSpPr>
            <a:spLocks noChangeArrowheads="1"/>
          </p:cNvSpPr>
          <p:nvPr/>
        </p:nvSpPr>
        <p:spPr bwMode="auto">
          <a:xfrm>
            <a:off x="4035425" y="5808768"/>
            <a:ext cx="735013" cy="384406"/>
          </a:xfrm>
          <a:prstGeom prst="can">
            <a:avLst>
              <a:gd name="adj" fmla="val 35819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인사 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7" name="AutoShape 58"/>
          <p:cNvSpPr>
            <a:spLocks noChangeArrowheads="1"/>
          </p:cNvSpPr>
          <p:nvPr/>
        </p:nvSpPr>
        <p:spPr bwMode="auto">
          <a:xfrm>
            <a:off x="882650" y="5808768"/>
            <a:ext cx="735013" cy="384406"/>
          </a:xfrm>
          <a:prstGeom prst="can">
            <a:avLst>
              <a:gd name="adj" fmla="val 36194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영업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 flipH="1">
            <a:off x="827088" y="4737308"/>
            <a:ext cx="3905250" cy="309819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1243013" y="4895090"/>
            <a:ext cx="3168650" cy="598124"/>
            <a:chOff x="717" y="3128"/>
            <a:chExt cx="1996" cy="417"/>
          </a:xfrm>
        </p:grpSpPr>
        <p:grpSp>
          <p:nvGrpSpPr>
            <p:cNvPr id="5143" name="Group 23"/>
            <p:cNvGrpSpPr>
              <a:grpSpLocks/>
            </p:cNvGrpSpPr>
            <p:nvPr/>
          </p:nvGrpSpPr>
          <p:grpSpPr bwMode="auto">
            <a:xfrm>
              <a:off x="717" y="3128"/>
              <a:ext cx="1996" cy="386"/>
              <a:chOff x="2064" y="1346"/>
              <a:chExt cx="624" cy="259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2068" y="1433"/>
                <a:ext cx="618" cy="172"/>
              </a:xfrm>
              <a:prstGeom prst="can">
                <a:avLst>
                  <a:gd name="adj" fmla="val 36634"/>
                </a:avLst>
              </a:prstGeom>
              <a:gradFill rotWithShape="0">
                <a:gsLst>
                  <a:gs pos="0">
                    <a:srgbClr val="BECCDC"/>
                  </a:gs>
                  <a:gs pos="50000">
                    <a:srgbClr val="BECCDC">
                      <a:gamma/>
                      <a:tint val="0"/>
                      <a:invGamma/>
                    </a:srgbClr>
                  </a:gs>
                  <a:gs pos="100000">
                    <a:srgbClr val="BECCDC"/>
                  </a:gs>
                </a:gsLst>
                <a:lin ang="0" scaled="1"/>
              </a:gradFill>
              <a:ln w="9525">
                <a:solidFill>
                  <a:srgbClr val="BECCDC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45" name="Oval 25"/>
              <p:cNvSpPr>
                <a:spLocks noChangeArrowheads="1"/>
              </p:cNvSpPr>
              <p:nvPr/>
            </p:nvSpPr>
            <p:spPr bwMode="auto">
              <a:xfrm>
                <a:off x="2064" y="1353"/>
                <a:ext cx="624" cy="110"/>
              </a:xfrm>
              <a:prstGeom prst="ellipse">
                <a:avLst/>
              </a:prstGeom>
              <a:gradFill rotWithShape="0">
                <a:gsLst>
                  <a:gs pos="0">
                    <a:srgbClr val="BECCDC">
                      <a:gamma/>
                      <a:tint val="30196"/>
                      <a:invGamma/>
                    </a:srgbClr>
                  </a:gs>
                  <a:gs pos="100000">
                    <a:srgbClr val="BECCDC"/>
                  </a:gs>
                </a:gsLst>
                <a:lin ang="0" scaled="1"/>
              </a:gradFill>
              <a:ln w="9525">
                <a:solidFill>
                  <a:srgbClr val="BECCDC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46" name="Oval 26"/>
              <p:cNvSpPr>
                <a:spLocks noChangeArrowheads="1"/>
              </p:cNvSpPr>
              <p:nvPr/>
            </p:nvSpPr>
            <p:spPr bwMode="auto">
              <a:xfrm>
                <a:off x="2098" y="1346"/>
                <a:ext cx="557" cy="110"/>
              </a:xfrm>
              <a:prstGeom prst="ellipse">
                <a:avLst/>
              </a:prstGeom>
              <a:gradFill rotWithShape="0">
                <a:gsLst>
                  <a:gs pos="0">
                    <a:srgbClr val="BECCDC"/>
                  </a:gs>
                  <a:gs pos="100000">
                    <a:srgbClr val="BECCDC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5147" name="Text Box 15"/>
            <p:cNvSpPr txBox="1">
              <a:spLocks noChangeArrowheads="1"/>
            </p:cNvSpPr>
            <p:nvPr/>
          </p:nvSpPr>
          <p:spPr bwMode="auto">
            <a:xfrm>
              <a:off x="958" y="3351"/>
              <a:ext cx="14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통합 데이터 저장소</a:t>
              </a: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(EDW)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5148" name="AutoShape 28"/>
          <p:cNvSpPr>
            <a:spLocks noChangeArrowheads="1"/>
          </p:cNvSpPr>
          <p:nvPr/>
        </p:nvSpPr>
        <p:spPr bwMode="auto">
          <a:xfrm rot="10800000" flipH="1">
            <a:off x="846138" y="3489423"/>
            <a:ext cx="3905250" cy="49915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466701" y="3644333"/>
            <a:ext cx="2624437" cy="27808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통합 데이터 확장 및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BI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고도화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1" name="Rectangle 6"/>
          <p:cNvSpPr>
            <a:spLocks noChangeArrowheads="1"/>
          </p:cNvSpPr>
          <p:nvPr/>
        </p:nvSpPr>
        <p:spPr bwMode="auto">
          <a:xfrm>
            <a:off x="752475" y="2069416"/>
            <a:ext cx="4200525" cy="154049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 rot="5400000">
            <a:off x="161482" y="2890498"/>
            <a:ext cx="853373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2</a:t>
            </a: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단계 추진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479425" y="2060810"/>
            <a:ext cx="0" cy="1901949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 rot="5400000">
            <a:off x="161482" y="4664789"/>
            <a:ext cx="853373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1</a:t>
            </a: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단계 추진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479425" y="3972799"/>
            <a:ext cx="0" cy="1668148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156" name="AutoShape 98"/>
          <p:cNvSpPr>
            <a:spLocks noChangeArrowheads="1"/>
          </p:cNvSpPr>
          <p:nvPr/>
        </p:nvSpPr>
        <p:spPr bwMode="auto">
          <a:xfrm>
            <a:off x="828675" y="2790942"/>
            <a:ext cx="1990725" cy="617570"/>
          </a:xfrm>
          <a:prstGeom prst="roundRect">
            <a:avLst>
              <a:gd name="adj" fmla="val 16667"/>
            </a:avLst>
          </a:prstGeom>
          <a:solidFill>
            <a:srgbClr val="969696">
              <a:alpha val="70000"/>
            </a:srgbClr>
          </a:solidFill>
          <a:ln w="19050" algn="ctr">
            <a:noFill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BSC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(Balanced Scorecard)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7" name="AutoShape 99"/>
          <p:cNvSpPr>
            <a:spLocks noChangeArrowheads="1"/>
          </p:cNvSpPr>
          <p:nvPr/>
        </p:nvSpPr>
        <p:spPr bwMode="auto">
          <a:xfrm>
            <a:off x="2971800" y="2790942"/>
            <a:ext cx="1895475" cy="617570"/>
          </a:xfrm>
          <a:prstGeom prst="roundRect">
            <a:avLst>
              <a:gd name="adj" fmla="val 16667"/>
            </a:avLst>
          </a:prstGeom>
          <a:solidFill>
            <a:srgbClr val="969696">
              <a:alpha val="70000"/>
            </a:srgbClr>
          </a:solidFill>
          <a:ln w="19050" algn="ctr">
            <a:noFill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cs typeface="굴림" pitchFamily="50" charset="-127"/>
              </a:rPr>
              <a:t>BPS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cs typeface="굴림" pitchFamily="50" charset="-127"/>
              </a:rPr>
              <a:t>(Biz. Planning &amp;Simulation)</a:t>
            </a:r>
            <a:endParaRPr lang="ko-KR" altLang="ko-KR" sz="1000" dirty="0" smtClean="0">
              <a:solidFill>
                <a:schemeClr val="bg1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575121" y="2111013"/>
            <a:ext cx="2513958" cy="4171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전략적 전사 관리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Strategic Enterprise Management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16/23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1</a:t>
            </a:r>
            <a:r>
              <a:rPr lang="ko-KR" altLang="en-US" sz="1600" kern="0" dirty="0" smtClean="0">
                <a:latin typeface="맑은 고딕" pitchFamily="50" charset="-127"/>
              </a:rPr>
              <a:t>단계로 경영층의 관리 </a:t>
            </a:r>
            <a:r>
              <a:rPr lang="en-US" altLang="ko-KR" sz="1600" kern="0" dirty="0" smtClean="0">
                <a:latin typeface="맑은 고딕" pitchFamily="50" charset="-127"/>
              </a:rPr>
              <a:t>KPI</a:t>
            </a:r>
            <a:r>
              <a:rPr lang="ko-KR" altLang="en-US" sz="1600" kern="0" dirty="0" smtClean="0">
                <a:latin typeface="맑은 고딕" pitchFamily="50" charset="-127"/>
              </a:rPr>
              <a:t>와 업무영역별 주요 관리 정보를 분석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err="1" smtClean="0">
                <a:latin typeface="맑은 고딕" pitchFamily="50" charset="-127"/>
              </a:rPr>
              <a:t>리포팅할</a:t>
            </a:r>
            <a:r>
              <a:rPr lang="ko-KR" altLang="en-US" sz="1600" kern="0" dirty="0" smtClean="0">
                <a:latin typeface="맑은 고딕" pitchFamily="50" charset="-127"/>
              </a:rPr>
              <a:t> 수 있도록 통합 데이터 저장소를 구축하고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경영진을 위한 </a:t>
            </a:r>
            <a:r>
              <a:rPr lang="en-US" altLang="ko-KR" sz="1600" kern="0" dirty="0" smtClean="0">
                <a:latin typeface="맑은 고딕" pitchFamily="50" charset="-127"/>
              </a:rPr>
              <a:t>EIS</a:t>
            </a:r>
            <a:r>
              <a:rPr lang="ko-KR" altLang="en-US" sz="1600" kern="0" dirty="0" smtClean="0">
                <a:latin typeface="맑은 고딕" pitchFamily="50" charset="-127"/>
              </a:rPr>
              <a:t>와 실무진을 위한 분석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err="1" smtClean="0">
                <a:latin typeface="맑은 고딕" pitchFamily="50" charset="-127"/>
              </a:rPr>
              <a:t>리포팅</a:t>
            </a:r>
            <a:r>
              <a:rPr lang="ko-KR" altLang="en-US" sz="1600" kern="0" dirty="0" smtClean="0">
                <a:latin typeface="맑은 고딕" pitchFamily="50" charset="-127"/>
              </a:rPr>
              <a:t> 시스템을 구축함</a:t>
            </a: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목표 시스템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0" name="Text Box 363"/>
          <p:cNvSpPr txBox="1">
            <a:spLocks noChangeArrowheads="1"/>
          </p:cNvSpPr>
          <p:nvPr/>
        </p:nvSpPr>
        <p:spPr bwMode="auto">
          <a:xfrm>
            <a:off x="836613" y="6093370"/>
            <a:ext cx="8535987" cy="244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맑은 고딕" pitchFamily="50" charset="-127"/>
                <a:cs typeface="굴림" pitchFamily="50" charset="-127"/>
              </a:rPr>
              <a:t>MES</a:t>
            </a:r>
            <a:r>
              <a:rPr kumimoji="1" 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의 리포트 기능은 상세분석 후 선별하여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BI</a:t>
            </a:r>
            <a:r>
              <a:rPr kumimoji="1" 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시스템에서 제공하는 기능으로 대체하도록 함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7171" name="Rectangle 364"/>
          <p:cNvSpPr>
            <a:spLocks noChangeArrowheads="1"/>
          </p:cNvSpPr>
          <p:nvPr/>
        </p:nvSpPr>
        <p:spPr bwMode="auto">
          <a:xfrm>
            <a:off x="479425" y="6176595"/>
            <a:ext cx="381000" cy="11906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15913" y="1556740"/>
            <a:ext cx="9285287" cy="4597619"/>
            <a:chOff x="315913" y="1376772"/>
            <a:chExt cx="9285287" cy="4897028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1905000" y="1384488"/>
              <a:ext cx="6477000" cy="4864618"/>
            </a:xfrm>
            <a:prstGeom prst="roundRect">
              <a:avLst>
                <a:gd name="adj" fmla="val 177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38350" y="1693157"/>
              <a:ext cx="3781425" cy="4491129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 flipV="1">
              <a:off x="360363" y="1376772"/>
              <a:ext cx="1303337" cy="4897028"/>
            </a:xfrm>
            <a:prstGeom prst="roundRect">
              <a:avLst>
                <a:gd name="adj" fmla="val 3042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476250" y="1676181"/>
              <a:ext cx="1066800" cy="1816515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15913" y="1389119"/>
              <a:ext cx="137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Source 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963988" y="1389119"/>
              <a:ext cx="2174875" cy="32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루셈</a:t>
              </a:r>
              <a:r>
                <a:rPr kumimoji="1" lang="ko-KR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 </a:t>
              </a:r>
              <a:r>
                <a:rPr kumimoji="1" lang="en-US" altLang="ko-KR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BI </a:t>
              </a:r>
              <a:r>
                <a:rPr kumimoji="1" lang="ko-KR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시스템</a:t>
              </a:r>
              <a:endParaRPr kumimoji="1" lang="ko-K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6019800" y="1693157"/>
              <a:ext cx="2193925" cy="4481869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6200775" y="2011086"/>
              <a:ext cx="1895475" cy="40497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4F98C5"/>
              </a:solidFill>
              <a:miter lim="800000"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6256338" y="2329014"/>
              <a:ext cx="1525587" cy="143376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6248400" y="3000369"/>
              <a:ext cx="1535113" cy="55399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경영성과 및 현황 조회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주요 지표 상세 분석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회의체 활용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6223000" y="4222697"/>
              <a:ext cx="161607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Analysis/Reporting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6256338" y="4554515"/>
              <a:ext cx="1525587" cy="129795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84" name="AutoShape 33"/>
            <p:cNvSpPr>
              <a:spLocks noChangeArrowheads="1"/>
            </p:cNvSpPr>
            <p:nvPr/>
          </p:nvSpPr>
          <p:spPr bwMode="auto">
            <a:xfrm>
              <a:off x="476250" y="3520475"/>
              <a:ext cx="1076325" cy="2126727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grpSp>
          <p:nvGrpSpPr>
            <p:cNvPr id="7186" name="Group 40"/>
            <p:cNvGrpSpPr>
              <a:grpSpLocks/>
            </p:cNvGrpSpPr>
            <p:nvPr/>
          </p:nvGrpSpPr>
          <p:grpSpPr bwMode="auto">
            <a:xfrm>
              <a:off x="649288" y="4056016"/>
              <a:ext cx="693737" cy="446026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187" name="AutoShape 41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88" name="Oval 42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89" name="Freeform 43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0" name="Rectangle 44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191" name="AutoShape 45" descr="DB_짙은파랑"/>
            <p:cNvSpPr>
              <a:spLocks noChangeArrowheads="1"/>
            </p:cNvSpPr>
            <p:nvPr/>
          </p:nvSpPr>
          <p:spPr bwMode="gray">
            <a:xfrm>
              <a:off x="672353" y="4223089"/>
              <a:ext cx="644058" cy="199891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QMS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grpSp>
          <p:nvGrpSpPr>
            <p:cNvPr id="7193" name="Group 47"/>
            <p:cNvGrpSpPr>
              <a:grpSpLocks/>
            </p:cNvGrpSpPr>
            <p:nvPr/>
          </p:nvGrpSpPr>
          <p:grpSpPr bwMode="auto">
            <a:xfrm>
              <a:off x="649288" y="3565233"/>
              <a:ext cx="693737" cy="447570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194" name="AutoShape 48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5" name="Oval 49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6" name="Freeform 50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7" name="Rectangle 51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198" name="AutoShape 52" descr="DB_짙은파랑"/>
            <p:cNvSpPr>
              <a:spLocks noChangeArrowheads="1"/>
            </p:cNvSpPr>
            <p:nvPr/>
          </p:nvSpPr>
          <p:spPr bwMode="gray">
            <a:xfrm>
              <a:off x="672353" y="3732885"/>
              <a:ext cx="644058" cy="200583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MES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99" name="AutoShape 54"/>
            <p:cNvSpPr>
              <a:spLocks noChangeArrowheads="1"/>
            </p:cNvSpPr>
            <p:nvPr/>
          </p:nvSpPr>
          <p:spPr bwMode="auto">
            <a:xfrm>
              <a:off x="2185988" y="2020346"/>
              <a:ext cx="1247775" cy="3971023"/>
            </a:xfrm>
            <a:prstGeom prst="roundRect">
              <a:avLst>
                <a:gd name="adj" fmla="val 69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0" name="Text Box 55"/>
            <p:cNvSpPr txBox="1">
              <a:spLocks noChangeArrowheads="1"/>
            </p:cNvSpPr>
            <p:nvPr/>
          </p:nvSpPr>
          <p:spPr bwMode="auto">
            <a:xfrm>
              <a:off x="2143125" y="2041953"/>
              <a:ext cx="1250950" cy="461665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데이터 수집</a:t>
              </a: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(ODS)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1" name="AutoShape 57"/>
            <p:cNvSpPr>
              <a:spLocks noChangeArrowheads="1"/>
            </p:cNvSpPr>
            <p:nvPr/>
          </p:nvSpPr>
          <p:spPr bwMode="auto">
            <a:xfrm>
              <a:off x="476250" y="5691960"/>
              <a:ext cx="1076325" cy="473806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2" name="Text Box 58"/>
            <p:cNvSpPr txBox="1">
              <a:spLocks noChangeArrowheads="1"/>
            </p:cNvSpPr>
            <p:nvPr/>
          </p:nvSpPr>
          <p:spPr bwMode="auto">
            <a:xfrm>
              <a:off x="403225" y="5687330"/>
              <a:ext cx="939681" cy="2616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수기 데이터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203" name="Picture 63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904875" y="5949698"/>
              <a:ext cx="165100" cy="16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4" name="AutoShape 122"/>
            <p:cNvSpPr>
              <a:spLocks noChangeArrowheads="1"/>
            </p:cNvSpPr>
            <p:nvPr/>
          </p:nvSpPr>
          <p:spPr bwMode="auto">
            <a:xfrm rot="10800000">
              <a:off x="5834063" y="3119206"/>
              <a:ext cx="338137" cy="1615881"/>
            </a:xfrm>
            <a:prstGeom prst="leftArrow">
              <a:avLst>
                <a:gd name="adj1" fmla="val 78991"/>
                <a:gd name="adj2" fmla="val 72829"/>
              </a:avLst>
            </a:prstGeom>
            <a:solidFill>
              <a:schemeClr val="tx1"/>
            </a:solidFill>
            <a:ln w="6350" algn="ctr">
              <a:solidFill>
                <a:schemeClr val="bg1"/>
              </a:solidFill>
              <a:miter lim="800000"/>
              <a:headEnd/>
              <a:tailEnd type="none" w="lg" len="med"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5" name="Text Box 123"/>
            <p:cNvSpPr txBox="1">
              <a:spLocks noChangeArrowheads="1"/>
            </p:cNvSpPr>
            <p:nvPr/>
          </p:nvSpPr>
          <p:spPr bwMode="auto">
            <a:xfrm>
              <a:off x="6395373" y="2040410"/>
              <a:ext cx="120783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EIS/Dashboard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6" name="AutoShape 124"/>
            <p:cNvSpPr>
              <a:spLocks noChangeArrowheads="1"/>
            </p:cNvSpPr>
            <p:nvPr/>
          </p:nvSpPr>
          <p:spPr bwMode="auto">
            <a:xfrm rot="5400000">
              <a:off x="6652777" y="3300683"/>
              <a:ext cx="4852272" cy="1044575"/>
            </a:xfrm>
            <a:prstGeom prst="roundRect">
              <a:avLst>
                <a:gd name="adj" fmla="val 415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7" name="AutoShape 125"/>
            <p:cNvSpPr>
              <a:spLocks noChangeArrowheads="1"/>
            </p:cNvSpPr>
            <p:nvPr/>
          </p:nvSpPr>
          <p:spPr bwMode="auto">
            <a:xfrm rot="5400000">
              <a:off x="6837978" y="3461016"/>
              <a:ext cx="4481869" cy="946150"/>
            </a:xfrm>
            <a:prstGeom prst="roundRect">
              <a:avLst>
                <a:gd name="adj" fmla="val 6926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208" name="Picture 127" descr="cl_st_0013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8875713" y="2000283"/>
              <a:ext cx="331787" cy="39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9" name="Picture 128" descr="cl_st_00133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</a:blip>
            <a:srcRect/>
            <a:stretch>
              <a:fillRect/>
            </a:stretch>
          </p:blipFill>
          <p:spPr bwMode="auto">
            <a:xfrm>
              <a:off x="8893175" y="3701047"/>
              <a:ext cx="357188" cy="41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10" name="Picture 129" descr="cl_st_00137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8839200" y="5228957"/>
              <a:ext cx="477838" cy="324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11" name="AutoShape 131"/>
            <p:cNvSpPr>
              <a:spLocks noChangeArrowheads="1"/>
            </p:cNvSpPr>
            <p:nvPr/>
          </p:nvSpPr>
          <p:spPr bwMode="auto">
            <a:xfrm>
              <a:off x="3941763" y="2048126"/>
              <a:ext cx="1744662" cy="1919919"/>
            </a:xfrm>
            <a:prstGeom prst="roundRect">
              <a:avLst>
                <a:gd name="adj" fmla="val 69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2" name="Text Box 136"/>
            <p:cNvSpPr txBox="1">
              <a:spLocks noChangeArrowheads="1"/>
            </p:cNvSpPr>
            <p:nvPr/>
          </p:nvSpPr>
          <p:spPr bwMode="auto">
            <a:xfrm>
              <a:off x="4094163" y="2062016"/>
              <a:ext cx="146367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데이터 통합</a:t>
              </a: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(DW)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3" name="AutoShape 137"/>
            <p:cNvSpPr>
              <a:spLocks noChangeArrowheads="1"/>
            </p:cNvSpPr>
            <p:nvPr/>
          </p:nvSpPr>
          <p:spPr bwMode="auto">
            <a:xfrm>
              <a:off x="3905250" y="4142443"/>
              <a:ext cx="1781175" cy="1865902"/>
            </a:xfrm>
            <a:prstGeom prst="roundRect">
              <a:avLst>
                <a:gd name="adj" fmla="val 69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4" name="Text Box 138"/>
            <p:cNvSpPr txBox="1">
              <a:spLocks noChangeArrowheads="1"/>
            </p:cNvSpPr>
            <p:nvPr/>
          </p:nvSpPr>
          <p:spPr bwMode="auto">
            <a:xfrm>
              <a:off x="3981450" y="4193373"/>
              <a:ext cx="161607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데이터 요약</a:t>
              </a: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(DM)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5" name="Text Box 143"/>
            <p:cNvSpPr txBox="1">
              <a:spLocks noChangeArrowheads="1"/>
            </p:cNvSpPr>
            <p:nvPr/>
          </p:nvSpPr>
          <p:spPr bwMode="auto">
            <a:xfrm>
              <a:off x="8750985" y="2342905"/>
              <a:ext cx="6463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경영진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6" name="Text Box 144"/>
            <p:cNvSpPr txBox="1">
              <a:spLocks noChangeArrowheads="1"/>
            </p:cNvSpPr>
            <p:nvPr/>
          </p:nvSpPr>
          <p:spPr bwMode="auto">
            <a:xfrm>
              <a:off x="8610014" y="4060646"/>
              <a:ext cx="9092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일반 실무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사용자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7" name="Text Box 146"/>
            <p:cNvSpPr txBox="1">
              <a:spLocks noChangeArrowheads="1"/>
            </p:cNvSpPr>
            <p:nvPr/>
          </p:nvSpPr>
          <p:spPr bwMode="auto">
            <a:xfrm>
              <a:off x="8711033" y="5468175"/>
              <a:ext cx="7008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시스템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관리자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8" name="Text Box 147"/>
            <p:cNvSpPr txBox="1">
              <a:spLocks noChangeArrowheads="1"/>
            </p:cNvSpPr>
            <p:nvPr/>
          </p:nvSpPr>
          <p:spPr bwMode="auto">
            <a:xfrm>
              <a:off x="8150191" y="2231784"/>
              <a:ext cx="46679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조회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9" name="Line 148"/>
            <p:cNvSpPr>
              <a:spLocks noChangeShapeType="1"/>
            </p:cNvSpPr>
            <p:nvPr/>
          </p:nvSpPr>
          <p:spPr bwMode="auto">
            <a:xfrm>
              <a:off x="8075613" y="2497239"/>
              <a:ext cx="530225" cy="92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0" name="Text Box 149"/>
            <p:cNvSpPr txBox="1">
              <a:spLocks noChangeArrowheads="1"/>
            </p:cNvSpPr>
            <p:nvPr/>
          </p:nvSpPr>
          <p:spPr bwMode="auto">
            <a:xfrm>
              <a:off x="8150191" y="3910942"/>
              <a:ext cx="46679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조회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1" name="Text Box 153"/>
            <p:cNvSpPr txBox="1">
              <a:spLocks noChangeArrowheads="1"/>
            </p:cNvSpPr>
            <p:nvPr/>
          </p:nvSpPr>
          <p:spPr bwMode="auto">
            <a:xfrm>
              <a:off x="8140666" y="5344707"/>
              <a:ext cx="46679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2" name="Text Box 155"/>
            <p:cNvSpPr txBox="1">
              <a:spLocks noChangeArrowheads="1"/>
            </p:cNvSpPr>
            <p:nvPr/>
          </p:nvSpPr>
          <p:spPr bwMode="auto">
            <a:xfrm>
              <a:off x="2111375" y="1668463"/>
              <a:ext cx="359092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통합 데이터 저장소 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3" name="Text Box 156"/>
            <p:cNvSpPr txBox="1">
              <a:spLocks noChangeArrowheads="1"/>
            </p:cNvSpPr>
            <p:nvPr/>
          </p:nvSpPr>
          <p:spPr bwMode="auto">
            <a:xfrm>
              <a:off x="6218238" y="1668463"/>
              <a:ext cx="167957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정보활용 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4" name="Text Box 159"/>
            <p:cNvSpPr txBox="1">
              <a:spLocks noChangeArrowheads="1"/>
            </p:cNvSpPr>
            <p:nvPr/>
          </p:nvSpPr>
          <p:spPr bwMode="auto">
            <a:xfrm>
              <a:off x="8640763" y="1389119"/>
              <a:ext cx="9175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4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사용자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5" name="Text Box 160"/>
            <p:cNvSpPr txBox="1">
              <a:spLocks noChangeArrowheads="1"/>
            </p:cNvSpPr>
            <p:nvPr/>
          </p:nvSpPr>
          <p:spPr bwMode="auto">
            <a:xfrm>
              <a:off x="422275" y="1674637"/>
              <a:ext cx="1130300" cy="27864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ERP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6" name="Text Box 283"/>
            <p:cNvSpPr txBox="1">
              <a:spLocks noChangeArrowheads="1"/>
            </p:cNvSpPr>
            <p:nvPr/>
          </p:nvSpPr>
          <p:spPr bwMode="auto">
            <a:xfrm>
              <a:off x="6248400" y="5355511"/>
              <a:ext cx="1500188" cy="42616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정형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비정형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리포트</a:t>
              </a:r>
              <a:endPara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다차원 분석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7" name="AutoShape 285"/>
            <p:cNvSpPr>
              <a:spLocks noChangeArrowheads="1"/>
            </p:cNvSpPr>
            <p:nvPr/>
          </p:nvSpPr>
          <p:spPr bwMode="auto">
            <a:xfrm>
              <a:off x="2271713" y="2577493"/>
              <a:ext cx="1066800" cy="307125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재무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회계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8" name="AutoShape 286"/>
            <p:cNvSpPr>
              <a:spLocks noChangeArrowheads="1"/>
            </p:cNvSpPr>
            <p:nvPr/>
          </p:nvSpPr>
          <p:spPr bwMode="auto">
            <a:xfrm>
              <a:off x="2266950" y="2927832"/>
              <a:ext cx="1066800" cy="314842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구매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9" name="AutoShape 287"/>
            <p:cNvSpPr>
              <a:spLocks noChangeArrowheads="1"/>
            </p:cNvSpPr>
            <p:nvPr/>
          </p:nvSpPr>
          <p:spPr bwMode="auto">
            <a:xfrm>
              <a:off x="2266950" y="3296691"/>
              <a:ext cx="1066800" cy="304038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생산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0" name="AutoShape 288"/>
            <p:cNvSpPr>
              <a:spLocks noChangeArrowheads="1"/>
            </p:cNvSpPr>
            <p:nvPr/>
          </p:nvSpPr>
          <p:spPr bwMode="auto">
            <a:xfrm>
              <a:off x="2266950" y="3653203"/>
              <a:ext cx="1066800" cy="314842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영업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1" name="AutoShape 289"/>
            <p:cNvSpPr>
              <a:spLocks noChangeArrowheads="1"/>
            </p:cNvSpPr>
            <p:nvPr/>
          </p:nvSpPr>
          <p:spPr bwMode="auto">
            <a:xfrm>
              <a:off x="2266950" y="4022063"/>
              <a:ext cx="1066800" cy="304038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품질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2" name="AutoShape 290"/>
            <p:cNvSpPr>
              <a:spLocks noChangeArrowheads="1"/>
            </p:cNvSpPr>
            <p:nvPr/>
          </p:nvSpPr>
          <p:spPr bwMode="auto">
            <a:xfrm>
              <a:off x="2266950" y="4423332"/>
              <a:ext cx="1066800" cy="304038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인사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3" name="AutoShape 291"/>
            <p:cNvSpPr>
              <a:spLocks noChangeArrowheads="1"/>
            </p:cNvSpPr>
            <p:nvPr/>
          </p:nvSpPr>
          <p:spPr bwMode="auto">
            <a:xfrm>
              <a:off x="2266950" y="4813797"/>
              <a:ext cx="1066800" cy="304039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설계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5" name="AutoShape 293"/>
            <p:cNvSpPr>
              <a:spLocks noChangeArrowheads="1"/>
            </p:cNvSpPr>
            <p:nvPr/>
          </p:nvSpPr>
          <p:spPr bwMode="auto">
            <a:xfrm>
              <a:off x="2266950" y="5211746"/>
              <a:ext cx="1066800" cy="304039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경쟁사</a:t>
              </a: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시장정보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6" name="AutoShape 294"/>
            <p:cNvSpPr>
              <a:spLocks noChangeArrowheads="1"/>
            </p:cNvSpPr>
            <p:nvPr/>
          </p:nvSpPr>
          <p:spPr bwMode="auto">
            <a:xfrm>
              <a:off x="3492500" y="2529649"/>
              <a:ext cx="371475" cy="3024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데이터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표준화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7" name="Line 295"/>
            <p:cNvSpPr>
              <a:spLocks noChangeShapeType="1"/>
            </p:cNvSpPr>
            <p:nvPr/>
          </p:nvSpPr>
          <p:spPr bwMode="auto">
            <a:xfrm>
              <a:off x="3397250" y="3481892"/>
              <a:ext cx="52228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8" name="Line 296"/>
            <p:cNvSpPr>
              <a:spLocks noChangeShapeType="1"/>
            </p:cNvSpPr>
            <p:nvPr/>
          </p:nvSpPr>
          <p:spPr bwMode="auto">
            <a:xfrm>
              <a:off x="3417888" y="2455569"/>
              <a:ext cx="520700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9" name="AutoShape 297"/>
            <p:cNvSpPr>
              <a:spLocks noChangeArrowheads="1"/>
            </p:cNvSpPr>
            <p:nvPr/>
          </p:nvSpPr>
          <p:spPr bwMode="auto">
            <a:xfrm>
              <a:off x="3481388" y="3048212"/>
              <a:ext cx="371475" cy="3024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데이터</a:t>
              </a:r>
              <a:b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</a:b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정제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40" name="AutoShape 298"/>
            <p:cNvSpPr>
              <a:spLocks noChangeArrowheads="1"/>
            </p:cNvSpPr>
            <p:nvPr/>
          </p:nvSpPr>
          <p:spPr bwMode="auto">
            <a:xfrm>
              <a:off x="3486150" y="3580666"/>
              <a:ext cx="373063" cy="3024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집계</a:t>
              </a:r>
              <a:b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</a:b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가공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3" name="AutoShape 299"/>
            <p:cNvSpPr>
              <a:spLocks noChangeArrowheads="1"/>
            </p:cNvSpPr>
            <p:nvPr/>
          </p:nvSpPr>
          <p:spPr bwMode="gray">
            <a:xfrm>
              <a:off x="4019550" y="4537539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고객관점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4" name="AutoShape 300"/>
            <p:cNvSpPr>
              <a:spLocks noChangeArrowheads="1"/>
            </p:cNvSpPr>
            <p:nvPr/>
          </p:nvSpPr>
          <p:spPr bwMode="gray">
            <a:xfrm>
              <a:off x="4019550" y="4836948"/>
              <a:ext cx="787400" cy="251564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조직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5" name="AutoShape 301"/>
            <p:cNvSpPr>
              <a:spLocks noChangeArrowheads="1"/>
            </p:cNvSpPr>
            <p:nvPr/>
          </p:nvSpPr>
          <p:spPr bwMode="gray">
            <a:xfrm>
              <a:off x="4019550" y="5127096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영업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6" name="AutoShape 302"/>
            <p:cNvSpPr>
              <a:spLocks noChangeArrowheads="1"/>
            </p:cNvSpPr>
            <p:nvPr/>
          </p:nvSpPr>
          <p:spPr bwMode="gray">
            <a:xfrm>
              <a:off x="4838700" y="4537539"/>
              <a:ext cx="787400" cy="251564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재무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7" name="AutoShape 303"/>
            <p:cNvSpPr>
              <a:spLocks noChangeArrowheads="1"/>
            </p:cNvSpPr>
            <p:nvPr/>
          </p:nvSpPr>
          <p:spPr bwMode="gray">
            <a:xfrm>
              <a:off x="4838700" y="4836948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인사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6" name="Rectangle 304"/>
            <p:cNvSpPr>
              <a:spLocks noChangeArrowheads="1"/>
            </p:cNvSpPr>
            <p:nvPr/>
          </p:nvSpPr>
          <p:spPr bwMode="auto">
            <a:xfrm>
              <a:off x="4211638" y="2437048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원가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7" name="Rectangle 306"/>
            <p:cNvSpPr>
              <a:spLocks noChangeArrowheads="1"/>
            </p:cNvSpPr>
            <p:nvPr/>
          </p:nvSpPr>
          <p:spPr bwMode="auto">
            <a:xfrm>
              <a:off x="4210050" y="3620793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인사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8" name="Rectangle 307"/>
            <p:cNvSpPr>
              <a:spLocks noChangeArrowheads="1"/>
            </p:cNvSpPr>
            <p:nvPr/>
          </p:nvSpPr>
          <p:spPr bwMode="auto">
            <a:xfrm>
              <a:off x="4813300" y="2433962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회계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9" name="Rectangle 308"/>
            <p:cNvSpPr>
              <a:spLocks noChangeArrowheads="1"/>
            </p:cNvSpPr>
            <p:nvPr/>
          </p:nvSpPr>
          <p:spPr bwMode="auto">
            <a:xfrm>
              <a:off x="4813300" y="3199460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생산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0" name="Rectangle 310"/>
            <p:cNvSpPr>
              <a:spLocks noChangeArrowheads="1"/>
            </p:cNvSpPr>
            <p:nvPr/>
          </p:nvSpPr>
          <p:spPr bwMode="auto">
            <a:xfrm>
              <a:off x="4367213" y="2790475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1" name="Rectangle 311"/>
            <p:cNvSpPr>
              <a:spLocks noChangeArrowheads="1"/>
            </p:cNvSpPr>
            <p:nvPr/>
          </p:nvSpPr>
          <p:spPr bwMode="auto">
            <a:xfrm>
              <a:off x="4210050" y="3201004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구매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2" name="Rectangle 312"/>
            <p:cNvSpPr>
              <a:spLocks noChangeArrowheads="1"/>
            </p:cNvSpPr>
            <p:nvPr/>
          </p:nvSpPr>
          <p:spPr bwMode="auto">
            <a:xfrm>
              <a:off x="4768850" y="3600729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품질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3" name="Rectangle 313"/>
            <p:cNvSpPr>
              <a:spLocks noChangeArrowheads="1"/>
            </p:cNvSpPr>
            <p:nvPr/>
          </p:nvSpPr>
          <p:spPr bwMode="auto">
            <a:xfrm>
              <a:off x="5268913" y="3586840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설계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cxnSp>
          <p:nvCxnSpPr>
            <p:cNvPr id="7264" name="AutoShape 315"/>
            <p:cNvCxnSpPr>
              <a:cxnSpLocks noChangeShapeType="1"/>
              <a:stCxn id="7256" idx="3"/>
              <a:endCxn id="7258" idx="1"/>
            </p:cNvCxnSpPr>
            <p:nvPr/>
          </p:nvCxnSpPr>
          <p:spPr bwMode="auto">
            <a:xfrm flipV="1">
              <a:off x="4548188" y="2548169"/>
              <a:ext cx="265112" cy="3087"/>
            </a:xfrm>
            <a:prstGeom prst="bentConnector3">
              <a:avLst>
                <a:gd name="adj1" fmla="val 496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5" name="AutoShape 316"/>
            <p:cNvCxnSpPr>
              <a:cxnSpLocks noChangeShapeType="1"/>
              <a:stCxn id="7272" idx="2"/>
              <a:endCxn id="7259" idx="3"/>
            </p:cNvCxnSpPr>
            <p:nvPr/>
          </p:nvCxnSpPr>
          <p:spPr bwMode="auto">
            <a:xfrm rot="5400000">
              <a:off x="5086818" y="3122048"/>
              <a:ext cx="254651" cy="1285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6" name="AutoShape 317"/>
            <p:cNvCxnSpPr>
              <a:cxnSpLocks noChangeShapeType="1"/>
              <a:stCxn id="7259" idx="2"/>
              <a:endCxn id="7262" idx="0"/>
            </p:cNvCxnSpPr>
            <p:nvPr/>
          </p:nvCxnSpPr>
          <p:spPr bwMode="auto">
            <a:xfrm rot="5400000">
              <a:off x="4872923" y="3492077"/>
              <a:ext cx="172854" cy="44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7" name="AutoShape 318"/>
            <p:cNvCxnSpPr>
              <a:cxnSpLocks noChangeShapeType="1"/>
              <a:stCxn id="7258" idx="2"/>
              <a:endCxn id="7260" idx="0"/>
            </p:cNvCxnSpPr>
            <p:nvPr/>
          </p:nvCxnSpPr>
          <p:spPr bwMode="auto">
            <a:xfrm rot="5400000">
              <a:off x="4694483" y="2503382"/>
              <a:ext cx="128098" cy="446087"/>
            </a:xfrm>
            <a:prstGeom prst="bentConnector3">
              <a:avLst>
                <a:gd name="adj1" fmla="val 49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8" name="AutoShape 321"/>
            <p:cNvCxnSpPr>
              <a:cxnSpLocks noChangeShapeType="1"/>
              <a:stCxn id="7261" idx="3"/>
              <a:endCxn id="7259" idx="1"/>
            </p:cNvCxnSpPr>
            <p:nvPr/>
          </p:nvCxnSpPr>
          <p:spPr bwMode="auto">
            <a:xfrm flipV="1">
              <a:off x="4546600" y="3313667"/>
              <a:ext cx="266700" cy="15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9" name="AutoShape 322"/>
            <p:cNvCxnSpPr>
              <a:cxnSpLocks noChangeShapeType="1"/>
              <a:stCxn id="7260" idx="2"/>
              <a:endCxn id="7259" idx="0"/>
            </p:cNvCxnSpPr>
            <p:nvPr/>
          </p:nvCxnSpPr>
          <p:spPr bwMode="auto">
            <a:xfrm rot="16200000" flipH="1">
              <a:off x="4668246" y="2886131"/>
              <a:ext cx="180571" cy="446087"/>
            </a:xfrm>
            <a:prstGeom prst="bentConnector3">
              <a:avLst>
                <a:gd name="adj1" fmla="val 495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70" name="AutoShape 323"/>
            <p:cNvCxnSpPr>
              <a:cxnSpLocks noChangeShapeType="1"/>
              <a:stCxn id="7258" idx="3"/>
              <a:endCxn id="7272" idx="0"/>
            </p:cNvCxnSpPr>
            <p:nvPr/>
          </p:nvCxnSpPr>
          <p:spPr bwMode="auto">
            <a:xfrm>
              <a:off x="5149850" y="2548169"/>
              <a:ext cx="128588" cy="282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71" name="AutoShape 324"/>
            <p:cNvCxnSpPr>
              <a:cxnSpLocks noChangeShapeType="1"/>
              <a:stCxn id="7258" idx="3"/>
              <a:endCxn id="7263" idx="0"/>
            </p:cNvCxnSpPr>
            <p:nvPr/>
          </p:nvCxnSpPr>
          <p:spPr bwMode="auto">
            <a:xfrm>
              <a:off x="5149850" y="2548169"/>
              <a:ext cx="287338" cy="103867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7272" name="Rectangle 305"/>
            <p:cNvSpPr>
              <a:spLocks noChangeArrowheads="1"/>
            </p:cNvSpPr>
            <p:nvPr/>
          </p:nvSpPr>
          <p:spPr bwMode="auto">
            <a:xfrm>
              <a:off x="4892675" y="2830601"/>
              <a:ext cx="769938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영업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마케팅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cxnSp>
          <p:nvCxnSpPr>
            <p:cNvPr id="7273" name="AutoShape 325"/>
            <p:cNvCxnSpPr>
              <a:cxnSpLocks noChangeShapeType="1"/>
              <a:stCxn id="7260" idx="1"/>
              <a:endCxn id="7257" idx="1"/>
            </p:cNvCxnSpPr>
            <p:nvPr/>
          </p:nvCxnSpPr>
          <p:spPr bwMode="auto">
            <a:xfrm rot="10800000" flipV="1">
              <a:off x="4210050" y="2904682"/>
              <a:ext cx="157163" cy="830319"/>
            </a:xfrm>
            <a:prstGeom prst="bentConnector3">
              <a:avLst>
                <a:gd name="adj1" fmla="val 15353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7274" name="Line 326"/>
            <p:cNvSpPr>
              <a:spLocks noChangeShapeType="1"/>
            </p:cNvSpPr>
            <p:nvPr/>
          </p:nvSpPr>
          <p:spPr bwMode="auto">
            <a:xfrm>
              <a:off x="4779963" y="3947982"/>
              <a:ext cx="0" cy="21143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511" name="AutoShape 327"/>
            <p:cNvSpPr>
              <a:spLocks noChangeArrowheads="1"/>
            </p:cNvSpPr>
            <p:nvPr/>
          </p:nvSpPr>
          <p:spPr bwMode="gray">
            <a:xfrm>
              <a:off x="4838700" y="5127096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구매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78" name="Line 334"/>
            <p:cNvSpPr>
              <a:spLocks noChangeShapeType="1"/>
            </p:cNvSpPr>
            <p:nvPr/>
          </p:nvSpPr>
          <p:spPr bwMode="auto">
            <a:xfrm>
              <a:off x="8075613" y="4273627"/>
              <a:ext cx="528637" cy="92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79" name="Line 335"/>
            <p:cNvSpPr>
              <a:spLocks noChangeShapeType="1"/>
            </p:cNvSpPr>
            <p:nvPr/>
          </p:nvSpPr>
          <p:spPr bwMode="auto">
            <a:xfrm>
              <a:off x="8075613" y="5674983"/>
              <a:ext cx="52863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522" name="AutoShape 338"/>
            <p:cNvSpPr>
              <a:spLocks noChangeArrowheads="1"/>
            </p:cNvSpPr>
            <p:nvPr/>
          </p:nvSpPr>
          <p:spPr bwMode="gray">
            <a:xfrm>
              <a:off x="4019550" y="5406441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생산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524" name="AutoShape 340"/>
            <p:cNvSpPr>
              <a:spLocks noChangeArrowheads="1"/>
            </p:cNvSpPr>
            <p:nvPr/>
          </p:nvSpPr>
          <p:spPr bwMode="gray">
            <a:xfrm>
              <a:off x="4838700" y="5406441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파트너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287" name="Picture 342" descr="Essess5f7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6638925" y="4651747"/>
              <a:ext cx="762000" cy="666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88" name="Picture 343"/>
            <p:cNvPicPr>
              <a:picLocks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6537325" y="4762868"/>
              <a:ext cx="533400" cy="442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90" name="Group 356"/>
            <p:cNvGrpSpPr>
              <a:grpSpLocks/>
            </p:cNvGrpSpPr>
            <p:nvPr/>
          </p:nvGrpSpPr>
          <p:grpSpPr bwMode="auto">
            <a:xfrm>
              <a:off x="649288" y="5110119"/>
              <a:ext cx="693737" cy="446027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291" name="AutoShape 357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292" name="Oval 358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293" name="Freeform 359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294" name="Rectangle 360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295" name="AutoShape 361" descr="DB_짙은파랑"/>
            <p:cNvSpPr>
              <a:spLocks noChangeArrowheads="1"/>
            </p:cNvSpPr>
            <p:nvPr/>
          </p:nvSpPr>
          <p:spPr bwMode="gray">
            <a:xfrm>
              <a:off x="672353" y="5277193"/>
              <a:ext cx="644058" cy="199892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latinLnBrk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000" b="0" dirty="0" smtClean="0">
                  <a:latin typeface="맑은 고딕" pitchFamily="50" charset="-127"/>
                  <a:cs typeface="굴림" pitchFamily="50" charset="-127"/>
                </a:rPr>
                <a:t>투자관리</a:t>
              </a:r>
              <a:endParaRPr lang="ko-KR" altLang="ko-KR" sz="1800" b="0" dirty="0" smtClean="0"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96" name="Rectangle 362"/>
            <p:cNvSpPr>
              <a:spLocks noChangeArrowheads="1"/>
            </p:cNvSpPr>
            <p:nvPr/>
          </p:nvSpPr>
          <p:spPr bwMode="auto">
            <a:xfrm>
              <a:off x="533400" y="4573036"/>
              <a:ext cx="952500" cy="101860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grpSp>
          <p:nvGrpSpPr>
            <p:cNvPr id="7298" name="Group 349"/>
            <p:cNvGrpSpPr>
              <a:grpSpLocks/>
            </p:cNvGrpSpPr>
            <p:nvPr/>
          </p:nvGrpSpPr>
          <p:grpSpPr bwMode="auto">
            <a:xfrm>
              <a:off x="649288" y="4619336"/>
              <a:ext cx="693737" cy="446027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299" name="AutoShape 350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300" name="Oval 351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301" name="Freeform 352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302" name="Rectangle 353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303" name="AutoShape 354" descr="DB_짙은파랑"/>
            <p:cNvSpPr>
              <a:spLocks noChangeArrowheads="1"/>
            </p:cNvSpPr>
            <p:nvPr/>
          </p:nvSpPr>
          <p:spPr bwMode="gray">
            <a:xfrm>
              <a:off x="673100" y="4739717"/>
              <a:ext cx="642937" cy="200635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SPC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550" name="AutoShape 366"/>
            <p:cNvSpPr>
              <a:spLocks noChangeArrowheads="1"/>
            </p:cNvSpPr>
            <p:nvPr/>
          </p:nvSpPr>
          <p:spPr bwMode="gray">
            <a:xfrm>
              <a:off x="4019550" y="5674983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CRM</a:t>
              </a: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 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551" name="AutoShape 367"/>
            <p:cNvSpPr>
              <a:spLocks noChangeArrowheads="1"/>
            </p:cNvSpPr>
            <p:nvPr/>
          </p:nvSpPr>
          <p:spPr bwMode="gray">
            <a:xfrm>
              <a:off x="4838700" y="5674983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KPI 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1" name="AutoShape 369"/>
            <p:cNvSpPr>
              <a:spLocks noChangeArrowheads="1"/>
            </p:cNvSpPr>
            <p:nvPr/>
          </p:nvSpPr>
          <p:spPr bwMode="auto">
            <a:xfrm rot="10800000">
              <a:off x="1662113" y="3193287"/>
              <a:ext cx="436563" cy="1615881"/>
            </a:xfrm>
            <a:prstGeom prst="leftArrow">
              <a:avLst>
                <a:gd name="adj1" fmla="val 78991"/>
                <a:gd name="adj2" fmla="val 72829"/>
              </a:avLst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 type="none" w="lg" len="med"/>
            </a:ln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2" name="Text Box 38"/>
            <p:cNvSpPr txBox="1">
              <a:spLocks noChangeArrowheads="1"/>
            </p:cNvSpPr>
            <p:nvPr/>
          </p:nvSpPr>
          <p:spPr bwMode="auto">
            <a:xfrm>
              <a:off x="1460500" y="3819885"/>
              <a:ext cx="66992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ETL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4" name="AutoShape 372"/>
            <p:cNvSpPr>
              <a:spLocks noChangeArrowheads="1"/>
            </p:cNvSpPr>
            <p:nvPr/>
          </p:nvSpPr>
          <p:spPr bwMode="auto">
            <a:xfrm>
              <a:off x="677863" y="3014259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5" name="Text Box 373"/>
            <p:cNvSpPr txBox="1">
              <a:spLocks noChangeArrowheads="1"/>
            </p:cNvSpPr>
            <p:nvPr/>
          </p:nvSpPr>
          <p:spPr bwMode="auto">
            <a:xfrm>
              <a:off x="566738" y="3171680"/>
              <a:ext cx="8477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인사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7" name="Text Box 23"/>
            <p:cNvSpPr txBox="1">
              <a:spLocks noChangeArrowheads="1"/>
            </p:cNvSpPr>
            <p:nvPr/>
          </p:nvSpPr>
          <p:spPr bwMode="auto">
            <a:xfrm>
              <a:off x="608013" y="2057386"/>
              <a:ext cx="8286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재외공관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맑은 고딕" pitchFamily="50" charset="-127"/>
                  <a:cs typeface="굴림" pitchFamily="50" charset="-127"/>
                </a:rPr>
                <a:t>사증발급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8" name="AutoShape 25"/>
            <p:cNvSpPr>
              <a:spLocks noChangeArrowheads="1"/>
            </p:cNvSpPr>
            <p:nvPr/>
          </p:nvSpPr>
          <p:spPr bwMode="auto">
            <a:xfrm>
              <a:off x="677863" y="2650030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9" name="AutoShape 26"/>
            <p:cNvSpPr>
              <a:spLocks noChangeArrowheads="1"/>
            </p:cNvSpPr>
            <p:nvPr/>
          </p:nvSpPr>
          <p:spPr bwMode="auto">
            <a:xfrm>
              <a:off x="677863" y="2285801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0" name="AutoShape 27"/>
            <p:cNvSpPr>
              <a:spLocks noChangeArrowheads="1"/>
            </p:cNvSpPr>
            <p:nvPr/>
          </p:nvSpPr>
          <p:spPr bwMode="auto">
            <a:xfrm>
              <a:off x="677863" y="1921572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1" name="Text Box 28"/>
            <p:cNvSpPr txBox="1">
              <a:spLocks noChangeArrowheads="1"/>
            </p:cNvSpPr>
            <p:nvPr/>
          </p:nvSpPr>
          <p:spPr bwMode="auto">
            <a:xfrm>
              <a:off x="569913" y="2095970"/>
              <a:ext cx="8286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영업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2" name="Text Box 29"/>
            <p:cNvSpPr txBox="1">
              <a:spLocks noChangeArrowheads="1"/>
            </p:cNvSpPr>
            <p:nvPr/>
          </p:nvSpPr>
          <p:spPr bwMode="auto">
            <a:xfrm>
              <a:off x="650876" y="2446309"/>
              <a:ext cx="6667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3" name="Text Box 30"/>
            <p:cNvSpPr txBox="1">
              <a:spLocks noChangeArrowheads="1"/>
            </p:cNvSpPr>
            <p:nvPr/>
          </p:nvSpPr>
          <p:spPr bwMode="auto">
            <a:xfrm>
              <a:off x="566738" y="2807452"/>
              <a:ext cx="8477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생산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324" name="Picture 376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</a:blip>
            <a:srcRect/>
            <a:stretch>
              <a:fillRect/>
            </a:stretch>
          </p:blipFill>
          <p:spPr bwMode="auto">
            <a:xfrm>
              <a:off x="7070725" y="2446308"/>
              <a:ext cx="625475" cy="473807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</p:pic>
        <p:pic>
          <p:nvPicPr>
            <p:cNvPr id="7325" name="Picture 377"/>
            <p:cNvPicPr>
              <a:picLocks noChangeAspect="1" noChangeArrowheads="1"/>
            </p:cNvPicPr>
            <p:nvPr/>
          </p:nvPicPr>
          <p:blipFill>
            <a:blip r:embed="rId9" cstate="print">
              <a:grayscl/>
            </a:blip>
            <a:srcRect l="4466" t="30878" r="5843" b="4359"/>
            <a:stretch>
              <a:fillRect/>
            </a:stretch>
          </p:blipFill>
          <p:spPr bwMode="auto">
            <a:xfrm>
              <a:off x="6307138" y="2446308"/>
              <a:ext cx="720725" cy="47535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</p:pic>
        <p:sp>
          <p:nvSpPr>
            <p:cNvPr id="7326" name="Rectangle 158"/>
            <p:cNvSpPr>
              <a:spLocks noChangeArrowheads="1"/>
            </p:cNvSpPr>
            <p:nvPr/>
          </p:nvSpPr>
          <p:spPr bwMode="auto">
            <a:xfrm>
              <a:off x="7829550" y="2322841"/>
              <a:ext cx="228600" cy="353734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7" name="Text Box 159"/>
            <p:cNvSpPr txBox="1">
              <a:spLocks noChangeArrowheads="1"/>
            </p:cNvSpPr>
            <p:nvPr/>
          </p:nvSpPr>
          <p:spPr bwMode="auto">
            <a:xfrm>
              <a:off x="7784068" y="3378488"/>
              <a:ext cx="369332" cy="135196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BI  Portal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8" name="Text Box 283"/>
            <p:cNvSpPr txBox="1">
              <a:spLocks noChangeArrowheads="1"/>
            </p:cNvSpPr>
            <p:nvPr/>
          </p:nvSpPr>
          <p:spPr bwMode="auto">
            <a:xfrm>
              <a:off x="1990725" y="5979022"/>
              <a:ext cx="4252913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 KPI </a:t>
              </a:r>
              <a:r>
                <a:rPr kumimoji="1" lang="ko-KR" sz="1000" b="1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관련 정보 및 업무영역별 주요 필요 정보 제공을 목표로 함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17/23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기대효과 및 활용모습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18/23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138" name="Rectangle 56"/>
          <p:cNvSpPr>
            <a:spLocks noChangeArrowheads="1"/>
          </p:cNvSpPr>
          <p:nvPr/>
        </p:nvSpPr>
        <p:spPr bwMode="auto">
          <a:xfrm>
            <a:off x="4486275" y="2944813"/>
            <a:ext cx="1755775" cy="13192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39" name="Text Box 30"/>
          <p:cNvSpPr txBox="1">
            <a:spLocks noChangeArrowheads="1"/>
          </p:cNvSpPr>
          <p:nvPr/>
        </p:nvSpPr>
        <p:spPr bwMode="auto">
          <a:xfrm>
            <a:off x="628650" y="4578350"/>
            <a:ext cx="7835900" cy="17827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marL="184150" indent="-18415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사실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(FACT)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기반의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의사결정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체계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마련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Trend와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예외사항을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발견하기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위한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지표의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추이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직관적인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형태의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보고서를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통한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비즈니스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Insight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확보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전사적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관점의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분석을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통해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의사결정시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다양한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관점의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 smtClean="0">
                <a:latin typeface="맑은 고딕" pitchFamily="50" charset="-127"/>
                <a:ea typeface="맑은 고딕" pitchFamily="50" charset="-127"/>
              </a:rPr>
              <a:t>대안</a:t>
            </a:r>
            <a:r>
              <a:rPr kumimoji="0" lang="en-US" altLang="ko-KR" sz="13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 smtClean="0">
                <a:latin typeface="맑은 고딕" pitchFamily="50" charset="-127"/>
                <a:ea typeface="맑은 고딕" pitchFamily="50" charset="-127"/>
              </a:rPr>
              <a:t>검토</a:t>
            </a:r>
            <a:r>
              <a:rPr kumimoji="0" lang="en-US" altLang="ko-KR" sz="13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가능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경영층 의사결정을 위한 보고 소요시간 단축</a:t>
            </a:r>
          </a:p>
          <a:p>
            <a:pPr marL="0" indent="0"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/>
            </a:pP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  : 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분석 및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Report 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생성 공수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= [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(40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) → 3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시간으로 절감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kumimoji="0" lang="ko-KR" altLang="en-US" sz="13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업무 개선 효과 </a:t>
            </a:r>
            <a:r>
              <a:rPr kumimoji="0" lang="en-US" altLang="ko-KR" sz="13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93%</a:t>
            </a:r>
            <a:endParaRPr kumimoji="0" lang="en-US" altLang="ko-KR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75"/>
          <p:cNvSpPr txBox="1">
            <a:spLocks noChangeArrowheads="1"/>
          </p:cNvSpPr>
          <p:nvPr/>
        </p:nvSpPr>
        <p:spPr bwMode="auto">
          <a:xfrm>
            <a:off x="282575" y="628650"/>
            <a:ext cx="4813300" cy="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5782" tIns="47891" rIns="95782" bIns="47891">
            <a:spAutoFit/>
          </a:bodyPr>
          <a:lstStyle>
            <a:lvl1pPr marL="190500" indent="-1905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전략적 의사결정을 위한 환경 제공 </a:t>
            </a:r>
          </a:p>
        </p:txBody>
      </p:sp>
      <p:pic>
        <p:nvPicPr>
          <p:cNvPr id="141" name="Picture 106" descr="인천공항 받침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248" t="31787" r="26111" b="32924"/>
          <a:stretch>
            <a:fillRect/>
          </a:stretch>
        </p:blipFill>
        <p:spPr bwMode="auto">
          <a:xfrm>
            <a:off x="1181100" y="1743075"/>
            <a:ext cx="9604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07" descr="감사원_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597025"/>
            <a:ext cx="5286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108"/>
          <p:cNvSpPr txBox="1">
            <a:spLocks noChangeArrowheads="1"/>
          </p:cNvSpPr>
          <p:nvPr/>
        </p:nvSpPr>
        <p:spPr bwMode="auto">
          <a:xfrm>
            <a:off x="1298575" y="2057400"/>
            <a:ext cx="755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 dirty="0">
                <a:latin typeface="맑은 고딕" pitchFamily="50" charset="-127"/>
              </a:rPr>
              <a:t>의사결정자</a:t>
            </a:r>
          </a:p>
        </p:txBody>
      </p:sp>
      <p:pic>
        <p:nvPicPr>
          <p:cNvPr id="144" name="Picture 109" descr="감사원_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5913"/>
            <a:ext cx="5270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10" descr="관리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711450"/>
            <a:ext cx="5984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11" descr="cl_un_0028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801938"/>
            <a:ext cx="5984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8" name="AutoShape 112"/>
          <p:cNvCxnSpPr>
            <a:cxnSpLocks noChangeShapeType="1"/>
            <a:stCxn id="143" idx="2"/>
          </p:cNvCxnSpPr>
          <p:nvPr/>
        </p:nvCxnSpPr>
        <p:spPr bwMode="auto">
          <a:xfrm rot="16200000" flipH="1">
            <a:off x="1589882" y="2372518"/>
            <a:ext cx="742950" cy="569913"/>
          </a:xfrm>
          <a:prstGeom prst="bentConnector2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49" name="Picture 11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4794250" y="3032125"/>
            <a:ext cx="996950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50" name="Picture 114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3043238" y="1581150"/>
            <a:ext cx="9969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51" name="Text Box 116"/>
          <p:cNvSpPr txBox="1">
            <a:spLocks noChangeArrowheads="1"/>
          </p:cNvSpPr>
          <p:nvPr/>
        </p:nvSpPr>
        <p:spPr bwMode="auto">
          <a:xfrm>
            <a:off x="4471988" y="4008438"/>
            <a:ext cx="17351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>
                <a:latin typeface="맑은 고딕" pitchFamily="50" charset="-127"/>
              </a:rPr>
              <a:t>Analysis &amp; Reporting Tool</a:t>
            </a:r>
            <a:endParaRPr lang="ko-KR" altLang="en-US" sz="1000" b="0">
              <a:latin typeface="맑은 고딕" pitchFamily="50" charset="-127"/>
            </a:endParaRPr>
          </a:p>
        </p:txBody>
      </p:sp>
      <p:cxnSp>
        <p:nvCxnSpPr>
          <p:cNvPr id="152" name="AutoShape 117"/>
          <p:cNvCxnSpPr>
            <a:cxnSpLocks noChangeShapeType="1"/>
            <a:stCxn id="168" idx="2"/>
            <a:endCxn id="143" idx="1"/>
          </p:cNvCxnSpPr>
          <p:nvPr/>
        </p:nvCxnSpPr>
        <p:spPr bwMode="auto">
          <a:xfrm rot="16200000" flipV="1">
            <a:off x="2093119" y="1291432"/>
            <a:ext cx="1327150" cy="3040062"/>
          </a:xfrm>
          <a:prstGeom prst="bentConnector4">
            <a:avLst>
              <a:gd name="adj1" fmla="val -51079"/>
              <a:gd name="adj2" fmla="val 106944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" name="Text Box 118"/>
          <p:cNvSpPr txBox="1">
            <a:spLocks noChangeArrowheads="1"/>
          </p:cNvSpPr>
          <p:nvPr/>
        </p:nvSpPr>
        <p:spPr bwMode="auto">
          <a:xfrm>
            <a:off x="2168525" y="1635125"/>
            <a:ext cx="8270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①</a:t>
            </a:r>
            <a:r>
              <a:rPr lang="ko-KR" altLang="en-US" sz="1000" b="0" dirty="0">
                <a:latin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</a:rPr>
              <a:t>EIS </a:t>
            </a:r>
            <a:r>
              <a:rPr lang="ko-KR" altLang="en-US" sz="1000" b="0" dirty="0">
                <a:latin typeface="맑은 고딕" pitchFamily="50" charset="-127"/>
              </a:rPr>
              <a:t>활용</a:t>
            </a:r>
          </a:p>
        </p:txBody>
      </p:sp>
      <p:sp>
        <p:nvSpPr>
          <p:cNvPr id="154" name="Text Box 119"/>
          <p:cNvSpPr txBox="1">
            <a:spLocks noChangeArrowheads="1"/>
          </p:cNvSpPr>
          <p:nvPr/>
        </p:nvSpPr>
        <p:spPr bwMode="auto">
          <a:xfrm>
            <a:off x="1419225" y="3024188"/>
            <a:ext cx="9588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>
                <a:latin typeface="맑은 고딕" pitchFamily="50" charset="-127"/>
              </a:rPr>
              <a:t>②</a:t>
            </a:r>
            <a:r>
              <a:rPr lang="ko-KR" altLang="en-US" sz="1000" b="0">
                <a:latin typeface="맑은 고딕" pitchFamily="50" charset="-127"/>
              </a:rPr>
              <a:t> 추가 확인 </a:t>
            </a:r>
            <a:br>
              <a:rPr lang="ko-KR" altLang="en-US" sz="1000" b="0">
                <a:latin typeface="맑은 고딕" pitchFamily="50" charset="-127"/>
              </a:rPr>
            </a:br>
            <a:r>
              <a:rPr lang="ko-KR" altLang="en-US" sz="1000" b="0">
                <a:latin typeface="맑은 고딕" pitchFamily="50" charset="-127"/>
              </a:rPr>
              <a:t>사항 필요</a:t>
            </a:r>
          </a:p>
        </p:txBody>
      </p:sp>
      <p:sp>
        <p:nvSpPr>
          <p:cNvPr id="155" name="Text Box 120"/>
          <p:cNvSpPr txBox="1">
            <a:spLocks noChangeArrowheads="1"/>
          </p:cNvSpPr>
          <p:nvPr/>
        </p:nvSpPr>
        <p:spPr bwMode="auto">
          <a:xfrm>
            <a:off x="2843213" y="3060700"/>
            <a:ext cx="9048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③ </a:t>
            </a:r>
            <a:r>
              <a:rPr lang="ko-KR" altLang="en-US" sz="1000" b="0" dirty="0">
                <a:latin typeface="맑은 고딕" pitchFamily="50" charset="-127"/>
              </a:rPr>
              <a:t>확인 지시</a:t>
            </a:r>
          </a:p>
        </p:txBody>
      </p:sp>
      <p:sp>
        <p:nvSpPr>
          <p:cNvPr id="156" name="Text Box 121"/>
          <p:cNvSpPr txBox="1">
            <a:spLocks noChangeArrowheads="1"/>
          </p:cNvSpPr>
          <p:nvPr/>
        </p:nvSpPr>
        <p:spPr bwMode="auto">
          <a:xfrm>
            <a:off x="4264025" y="2663825"/>
            <a:ext cx="16621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④ </a:t>
            </a:r>
            <a:r>
              <a:rPr lang="en-US" altLang="ko-KR" sz="1000" b="0" dirty="0">
                <a:latin typeface="맑은 고딕" pitchFamily="50" charset="-127"/>
              </a:rPr>
              <a:t>OLAP</a:t>
            </a:r>
            <a:r>
              <a:rPr lang="ko-KR" altLang="en-US" sz="1000" b="0" dirty="0">
                <a:latin typeface="맑은 고딕" pitchFamily="50" charset="-127"/>
              </a:rPr>
              <a:t>활용 보고서 생성</a:t>
            </a:r>
          </a:p>
        </p:txBody>
      </p:sp>
      <p:sp>
        <p:nvSpPr>
          <p:cNvPr id="157" name="Text Box 125"/>
          <p:cNvSpPr txBox="1">
            <a:spLocks noChangeArrowheads="1"/>
          </p:cNvSpPr>
          <p:nvPr/>
        </p:nvSpPr>
        <p:spPr bwMode="auto">
          <a:xfrm>
            <a:off x="7758113" y="1357313"/>
            <a:ext cx="9112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기간계 시스템</a:t>
            </a:r>
          </a:p>
        </p:txBody>
      </p:sp>
      <p:sp>
        <p:nvSpPr>
          <p:cNvPr id="158" name="Text Box 126"/>
          <p:cNvSpPr txBox="1">
            <a:spLocks noChangeArrowheads="1"/>
          </p:cNvSpPr>
          <p:nvPr/>
        </p:nvSpPr>
        <p:spPr bwMode="auto">
          <a:xfrm>
            <a:off x="7783513" y="2395538"/>
            <a:ext cx="9112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기간계 시스템</a:t>
            </a:r>
            <a:endParaRPr lang="en-US" altLang="ko-KR" sz="900" b="0">
              <a:latin typeface="맑은 고딕" pitchFamily="50" charset="-127"/>
            </a:endParaRPr>
          </a:p>
        </p:txBody>
      </p:sp>
      <p:sp>
        <p:nvSpPr>
          <p:cNvPr id="159" name="Text Box 127"/>
          <p:cNvSpPr txBox="1">
            <a:spLocks noChangeArrowheads="1"/>
          </p:cNvSpPr>
          <p:nvPr/>
        </p:nvSpPr>
        <p:spPr bwMode="auto">
          <a:xfrm>
            <a:off x="7783513" y="3535363"/>
            <a:ext cx="9112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기간계 시스템</a:t>
            </a:r>
            <a:endParaRPr lang="en-US" altLang="ko-KR" sz="900" b="0">
              <a:latin typeface="맑은 고딕" pitchFamily="50" charset="-127"/>
            </a:endParaRPr>
          </a:p>
        </p:txBody>
      </p:sp>
      <p:cxnSp>
        <p:nvCxnSpPr>
          <p:cNvPr id="160" name="AutoShape 128"/>
          <p:cNvCxnSpPr>
            <a:cxnSpLocks noChangeShapeType="1"/>
          </p:cNvCxnSpPr>
          <p:nvPr/>
        </p:nvCxnSpPr>
        <p:spPr bwMode="auto">
          <a:xfrm rot="10800000" flipV="1">
            <a:off x="6088063" y="1871663"/>
            <a:ext cx="1816100" cy="2024062"/>
          </a:xfrm>
          <a:prstGeom prst="bentConnector3">
            <a:avLst>
              <a:gd name="adj1" fmla="val 49958"/>
            </a:avLst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129"/>
          <p:cNvCxnSpPr>
            <a:cxnSpLocks noChangeShapeType="1"/>
            <a:stCxn id="181" idx="1"/>
          </p:cNvCxnSpPr>
          <p:nvPr/>
        </p:nvCxnSpPr>
        <p:spPr bwMode="auto">
          <a:xfrm rot="10800000" flipV="1">
            <a:off x="6088063" y="2914650"/>
            <a:ext cx="1828800" cy="9810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2" name="AutoShape 130"/>
          <p:cNvCxnSpPr>
            <a:cxnSpLocks noChangeShapeType="1"/>
            <a:stCxn id="184" idx="1"/>
          </p:cNvCxnSpPr>
          <p:nvPr/>
        </p:nvCxnSpPr>
        <p:spPr bwMode="auto">
          <a:xfrm rot="10800000">
            <a:off x="6088063" y="3895725"/>
            <a:ext cx="1828800" cy="128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" name="AutoShape 131"/>
          <p:cNvCxnSpPr>
            <a:cxnSpLocks noChangeShapeType="1"/>
          </p:cNvCxnSpPr>
          <p:nvPr/>
        </p:nvCxnSpPr>
        <p:spPr bwMode="auto">
          <a:xfrm rot="10800000">
            <a:off x="2141538" y="1924050"/>
            <a:ext cx="901700" cy="0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" name="Text Box 132"/>
          <p:cNvSpPr txBox="1">
            <a:spLocks noChangeArrowheads="1"/>
          </p:cNvSpPr>
          <p:nvPr/>
        </p:nvSpPr>
        <p:spPr bwMode="auto">
          <a:xfrm>
            <a:off x="2659063" y="1330325"/>
            <a:ext cx="19399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>
                <a:latin typeface="맑은 고딕" pitchFamily="50" charset="-127"/>
              </a:rPr>
              <a:t>Enterprise Information System</a:t>
            </a:r>
          </a:p>
        </p:txBody>
      </p:sp>
      <p:sp>
        <p:nvSpPr>
          <p:cNvPr id="165" name="Text Box 133"/>
          <p:cNvSpPr txBox="1">
            <a:spLocks noChangeArrowheads="1"/>
          </p:cNvSpPr>
          <p:nvPr/>
        </p:nvSpPr>
        <p:spPr bwMode="auto">
          <a:xfrm>
            <a:off x="1933575" y="3890963"/>
            <a:ext cx="1504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⑤ </a:t>
            </a:r>
            <a:r>
              <a:rPr lang="ko-KR" altLang="en-US" sz="1000" b="0" dirty="0">
                <a:latin typeface="맑은 고딕" pitchFamily="50" charset="-127"/>
              </a:rPr>
              <a:t>추가 확인 사항 보고</a:t>
            </a:r>
          </a:p>
        </p:txBody>
      </p:sp>
      <p:sp>
        <p:nvSpPr>
          <p:cNvPr id="166" name="Text Box 134"/>
          <p:cNvSpPr txBox="1">
            <a:spLocks noChangeArrowheads="1"/>
          </p:cNvSpPr>
          <p:nvPr/>
        </p:nvSpPr>
        <p:spPr bwMode="auto">
          <a:xfrm>
            <a:off x="6365875" y="2670175"/>
            <a:ext cx="1376363" cy="523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분석</a:t>
            </a:r>
            <a:r>
              <a:rPr lang="en-US" altLang="ko-KR" sz="900" b="0">
                <a:latin typeface="맑은 고딕" pitchFamily="50" charset="-127"/>
              </a:rPr>
              <a:t>/</a:t>
            </a:r>
            <a:r>
              <a:rPr lang="ko-KR" altLang="en-US" sz="900" b="0">
                <a:latin typeface="맑은 고딕" pitchFamily="50" charset="-127"/>
              </a:rPr>
              <a:t>보고를 위한 데이터 수집</a:t>
            </a:r>
          </a:p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(</a:t>
            </a:r>
            <a:r>
              <a:rPr lang="ko-KR" altLang="en-US" sz="900" b="0">
                <a:latin typeface="맑은 고딕" pitchFamily="50" charset="-127"/>
              </a:rPr>
              <a:t>시스템 자동화</a:t>
            </a:r>
            <a:r>
              <a:rPr lang="en-US" altLang="ko-KR" sz="900" b="0">
                <a:latin typeface="맑은 고딕" pitchFamily="50" charset="-127"/>
              </a:rPr>
              <a:t>)</a:t>
            </a:r>
          </a:p>
        </p:txBody>
      </p:sp>
      <p:sp>
        <p:nvSpPr>
          <p:cNvPr id="167" name="Text Box 136"/>
          <p:cNvSpPr txBox="1">
            <a:spLocks noChangeArrowheads="1"/>
          </p:cNvSpPr>
          <p:nvPr/>
        </p:nvSpPr>
        <p:spPr bwMode="auto">
          <a:xfrm>
            <a:off x="2617788" y="2262188"/>
            <a:ext cx="20589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 dirty="0">
                <a:latin typeface="맑은 고딕" pitchFamily="50" charset="-127"/>
              </a:rPr>
              <a:t>전사 주요 지표의 통합 요약</a:t>
            </a:r>
          </a:p>
        </p:txBody>
      </p:sp>
      <p:sp>
        <p:nvSpPr>
          <p:cNvPr id="168" name="Text Box 137"/>
          <p:cNvSpPr txBox="1">
            <a:spLocks noChangeArrowheads="1"/>
          </p:cNvSpPr>
          <p:nvPr/>
        </p:nvSpPr>
        <p:spPr bwMode="auto">
          <a:xfrm>
            <a:off x="4013200" y="3260725"/>
            <a:ext cx="527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 dirty="0">
                <a:latin typeface="맑은 고딕" pitchFamily="50" charset="-127"/>
              </a:rPr>
              <a:t>실무진</a:t>
            </a:r>
          </a:p>
        </p:txBody>
      </p:sp>
      <p:cxnSp>
        <p:nvCxnSpPr>
          <p:cNvPr id="169" name="AutoShape 138"/>
          <p:cNvCxnSpPr>
            <a:cxnSpLocks noChangeShapeType="1"/>
          </p:cNvCxnSpPr>
          <p:nvPr/>
        </p:nvCxnSpPr>
        <p:spPr bwMode="auto">
          <a:xfrm flipV="1">
            <a:off x="2843213" y="3014663"/>
            <a:ext cx="1071562" cy="1587"/>
          </a:xfrm>
          <a:prstGeom prst="bentConnector3">
            <a:avLst>
              <a:gd name="adj1" fmla="val 4993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70" name="Picture 139" descr="icon-43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1563688"/>
            <a:ext cx="5492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 Box 140"/>
          <p:cNvSpPr txBox="1">
            <a:spLocks noChangeArrowheads="1"/>
          </p:cNvSpPr>
          <p:nvPr/>
        </p:nvSpPr>
        <p:spPr bwMode="auto">
          <a:xfrm>
            <a:off x="6351588" y="1606550"/>
            <a:ext cx="8778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latinLnBrk="0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BI </a:t>
            </a:r>
            <a:r>
              <a:rPr lang="ko-KR" altLang="en-US" sz="900" b="0">
                <a:latin typeface="맑은 고딕" pitchFamily="50" charset="-127"/>
              </a:rPr>
              <a:t>관리자</a:t>
            </a:r>
          </a:p>
        </p:txBody>
      </p:sp>
      <p:pic>
        <p:nvPicPr>
          <p:cNvPr id="172" name="Picture 141" descr="그림1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1231900"/>
            <a:ext cx="4238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 Box 142"/>
          <p:cNvSpPr txBox="1">
            <a:spLocks noChangeArrowheads="1"/>
          </p:cNvSpPr>
          <p:nvPr/>
        </p:nvSpPr>
        <p:spPr bwMode="auto">
          <a:xfrm>
            <a:off x="6164511" y="1957388"/>
            <a:ext cx="1526678" cy="38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데이터 흐름 통제</a:t>
            </a:r>
          </a:p>
          <a:p>
            <a:pPr algn="ctr" eaLnBrk="1" hangingPunct="1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(</a:t>
            </a:r>
            <a:r>
              <a:rPr lang="ko-KR" altLang="en-US" sz="900" b="0">
                <a:latin typeface="맑은 고딕" pitchFamily="50" charset="-127"/>
              </a:rPr>
              <a:t>자동화 데이터 적재 관리</a:t>
            </a:r>
            <a:r>
              <a:rPr lang="en-US" altLang="ko-KR" sz="900" b="0">
                <a:latin typeface="맑은 고딕" pitchFamily="50" charset="-127"/>
              </a:rPr>
              <a:t>)</a:t>
            </a:r>
          </a:p>
        </p:txBody>
      </p:sp>
      <p:sp>
        <p:nvSpPr>
          <p:cNvPr id="174" name="Rectangle 217"/>
          <p:cNvSpPr>
            <a:spLocks noChangeArrowheads="1"/>
          </p:cNvSpPr>
          <p:nvPr/>
        </p:nvSpPr>
        <p:spPr bwMode="auto">
          <a:xfrm>
            <a:off x="384175" y="1168400"/>
            <a:ext cx="9169400" cy="5229225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75" name="Line 218"/>
          <p:cNvSpPr>
            <a:spLocks noChangeShapeType="1"/>
          </p:cNvSpPr>
          <p:nvPr/>
        </p:nvSpPr>
        <p:spPr bwMode="auto">
          <a:xfrm>
            <a:off x="384175" y="4449763"/>
            <a:ext cx="9169400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6" name="Group 221"/>
          <p:cNvGrpSpPr>
            <a:grpSpLocks/>
          </p:cNvGrpSpPr>
          <p:nvPr/>
        </p:nvGrpSpPr>
        <p:grpSpPr bwMode="auto">
          <a:xfrm>
            <a:off x="7848600" y="1570038"/>
            <a:ext cx="703263" cy="600075"/>
            <a:chOff x="2666" y="2205"/>
            <a:chExt cx="479" cy="452"/>
          </a:xfrm>
        </p:grpSpPr>
        <p:pic>
          <p:nvPicPr>
            <p:cNvPr id="177" name="Picture 222" descr="데이터베이스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2205"/>
              <a:ext cx="47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 Box 223"/>
            <p:cNvSpPr txBox="1">
              <a:spLocks noChangeArrowheads="1"/>
            </p:cNvSpPr>
            <p:nvPr/>
          </p:nvSpPr>
          <p:spPr bwMode="auto">
            <a:xfrm>
              <a:off x="2712" y="2364"/>
              <a:ext cx="3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sz="800" b="0">
                <a:latin typeface="맑은 고딕" pitchFamily="50" charset="-127"/>
              </a:endParaRPr>
            </a:p>
          </p:txBody>
        </p:sp>
      </p:grpSp>
      <p:grpSp>
        <p:nvGrpSpPr>
          <p:cNvPr id="179" name="Group 224"/>
          <p:cNvGrpSpPr>
            <a:grpSpLocks/>
          </p:cNvGrpSpPr>
          <p:nvPr/>
        </p:nvGrpSpPr>
        <p:grpSpPr bwMode="auto">
          <a:xfrm>
            <a:off x="7848600" y="2595563"/>
            <a:ext cx="703263" cy="600075"/>
            <a:chOff x="2666" y="2205"/>
            <a:chExt cx="479" cy="452"/>
          </a:xfrm>
        </p:grpSpPr>
        <p:pic>
          <p:nvPicPr>
            <p:cNvPr id="180" name="Picture 225" descr="데이터베이스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2205"/>
              <a:ext cx="47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 Box 226"/>
            <p:cNvSpPr txBox="1">
              <a:spLocks noChangeArrowheads="1"/>
            </p:cNvSpPr>
            <p:nvPr/>
          </p:nvSpPr>
          <p:spPr bwMode="auto">
            <a:xfrm>
              <a:off x="2712" y="2364"/>
              <a:ext cx="3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sz="800" b="0">
                <a:latin typeface="맑은 고딕" pitchFamily="50" charset="-127"/>
              </a:endParaRPr>
            </a:p>
          </p:txBody>
        </p:sp>
      </p:grpSp>
      <p:grpSp>
        <p:nvGrpSpPr>
          <p:cNvPr id="182" name="Group 227"/>
          <p:cNvGrpSpPr>
            <a:grpSpLocks/>
          </p:cNvGrpSpPr>
          <p:nvPr/>
        </p:nvGrpSpPr>
        <p:grpSpPr bwMode="auto">
          <a:xfrm>
            <a:off x="7848600" y="3705225"/>
            <a:ext cx="703263" cy="600075"/>
            <a:chOff x="2666" y="2205"/>
            <a:chExt cx="479" cy="452"/>
          </a:xfrm>
        </p:grpSpPr>
        <p:pic>
          <p:nvPicPr>
            <p:cNvPr id="183" name="Picture 228" descr="데이터베이스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2205"/>
              <a:ext cx="47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Text Box 229"/>
            <p:cNvSpPr txBox="1">
              <a:spLocks noChangeArrowheads="1"/>
            </p:cNvSpPr>
            <p:nvPr/>
          </p:nvSpPr>
          <p:spPr bwMode="auto">
            <a:xfrm>
              <a:off x="2712" y="2364"/>
              <a:ext cx="3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sz="800" b="0">
                <a:latin typeface="맑은 고딕" pitchFamily="50" charset="-127"/>
              </a:endParaRPr>
            </a:p>
          </p:txBody>
        </p:sp>
      </p:grpSp>
      <p:grpSp>
        <p:nvGrpSpPr>
          <p:cNvPr id="185" name="Group 55"/>
          <p:cNvGrpSpPr>
            <a:grpSpLocks/>
          </p:cNvGrpSpPr>
          <p:nvPr/>
        </p:nvGrpSpPr>
        <p:grpSpPr bwMode="auto">
          <a:xfrm>
            <a:off x="4959350" y="3187700"/>
            <a:ext cx="1108075" cy="758825"/>
            <a:chOff x="3229" y="2596"/>
            <a:chExt cx="698" cy="478"/>
          </a:xfrm>
        </p:grpSpPr>
        <p:pic>
          <p:nvPicPr>
            <p:cNvPr id="186" name="Picture 77" descr="디비"/>
            <p:cNvPicPr>
              <a:picLocks noChangeAspect="1" noChangeArrowheads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" y="2596"/>
              <a:ext cx="678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3229" y="2787"/>
              <a:ext cx="698" cy="263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>
              <a:spAutoFit/>
            </a:bodyPr>
            <a:lstStyle/>
            <a:p>
              <a:pPr algn="ctr" latinLnBrk="0">
                <a:spcBef>
                  <a:spcPct val="30000"/>
                </a:spcBef>
                <a:spcAft>
                  <a:spcPct val="5000"/>
                </a:spcAft>
                <a:buFont typeface="Wingdings" pitchFamily="2" charset="2"/>
                <a:buNone/>
                <a:defRPr/>
              </a:pPr>
              <a:r>
                <a:rPr lang="ko-KR" altLang="en-US" sz="900">
                  <a:latin typeface="맑은 고딕" pitchFamily="50" charset="-127"/>
                </a:rPr>
                <a:t>통합데이터저장소</a:t>
              </a:r>
            </a:p>
            <a:p>
              <a:pPr algn="ctr" latinLnBrk="0">
                <a:spcBef>
                  <a:spcPct val="30000"/>
                </a:spcBef>
                <a:spcAft>
                  <a:spcPct val="5000"/>
                </a:spcAft>
                <a:buFont typeface="Wingdings" pitchFamily="2" charset="2"/>
                <a:buNone/>
                <a:defRPr/>
              </a:pPr>
              <a:r>
                <a:rPr lang="en-US" altLang="ko-KR" sz="900">
                  <a:latin typeface="맑은 고딕" pitchFamily="50" charset="-127"/>
                </a:rPr>
                <a:t>(EDW)</a:t>
              </a:r>
              <a:endParaRPr lang="ko-KR" altLang="en-US" sz="900"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기대효과 및 활용모습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19/23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469900" y="4991100"/>
            <a:ext cx="40925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ko-KR" sz="1300" b="0" dirty="0">
                <a:latin typeface="맑은 고딕" pitchFamily="50" charset="-127"/>
              </a:rPr>
              <a:t>전사 공통 관리지표에 대하여 각 사업부 조직 단위로 중복 </a:t>
            </a:r>
            <a:r>
              <a:rPr kumimoji="0" lang="ko-KR" altLang="en-US" sz="1300" b="0" dirty="0">
                <a:latin typeface="맑은 고딕" pitchFamily="50" charset="-127"/>
              </a:rPr>
              <a:t>집계</a:t>
            </a:r>
            <a:r>
              <a:rPr kumimoji="0" lang="ko-KR" altLang="ko-KR" sz="1300" b="0" dirty="0">
                <a:latin typeface="맑은 고딕" pitchFamily="50" charset="-127"/>
              </a:rPr>
              <a:t>작업 발생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ko-KR" sz="1300" b="0" dirty="0">
                <a:latin typeface="맑은 고딕" pitchFamily="50" charset="-127"/>
              </a:rPr>
              <a:t>사업부 별 관리지표의 수준이 서로 상이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ko-KR" sz="1300" b="0" dirty="0">
                <a:latin typeface="맑은 고딕" pitchFamily="50" charset="-127"/>
              </a:rPr>
              <a:t>평가지표에 대한 적합도 및 </a:t>
            </a:r>
            <a:r>
              <a:rPr kumimoji="0" lang="ko-KR" altLang="en-US" sz="1300" b="0" dirty="0">
                <a:latin typeface="맑은 고딕" pitchFamily="50" charset="-127"/>
              </a:rPr>
              <a:t>시스템</a:t>
            </a:r>
            <a:r>
              <a:rPr kumimoji="0" lang="ko-KR" altLang="ko-KR" sz="1300" b="0" dirty="0">
                <a:latin typeface="맑은 고딕" pitchFamily="50" charset="-127"/>
              </a:rPr>
              <a:t> 모니터링을 통한 관리</a:t>
            </a:r>
            <a:r>
              <a:rPr kumimoji="0" lang="ko-KR" altLang="en-US" sz="1300" b="0" dirty="0">
                <a:latin typeface="맑은 고딕" pitchFamily="50" charset="-127"/>
              </a:rPr>
              <a:t> 미흡</a:t>
            </a:r>
            <a:endParaRPr kumimoji="0" lang="en-US" altLang="ko-KR" sz="1300" b="0" dirty="0">
              <a:latin typeface="맑은 고딕" pitchFamily="50" charset="-127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282575" y="628650"/>
            <a:ext cx="481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5782" tIns="47891" rIns="95782" bIns="47891">
            <a:spAutoFit/>
          </a:bodyPr>
          <a:lstStyle>
            <a:lvl1pPr marL="190500" indent="-1905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성과 관리의 투명성 제고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384175" y="1168400"/>
            <a:ext cx="4225925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61" name="Line 39"/>
          <p:cNvSpPr>
            <a:spLocks noChangeShapeType="1"/>
          </p:cNvSpPr>
          <p:nvPr/>
        </p:nvSpPr>
        <p:spPr bwMode="auto">
          <a:xfrm flipV="1">
            <a:off x="384175" y="4921250"/>
            <a:ext cx="4229100" cy="952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671513" y="3025775"/>
            <a:ext cx="102870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b="0">
              <a:latin typeface="맑은 고딕" pitchFamily="50" charset="-127"/>
            </a:endParaRPr>
          </a:p>
        </p:txBody>
      </p:sp>
      <p:grpSp>
        <p:nvGrpSpPr>
          <p:cNvPr id="63" name="Group 94"/>
          <p:cNvGrpSpPr>
            <a:grpSpLocks/>
          </p:cNvGrpSpPr>
          <p:nvPr/>
        </p:nvGrpSpPr>
        <p:grpSpPr bwMode="auto">
          <a:xfrm>
            <a:off x="2289175" y="1690688"/>
            <a:ext cx="603250" cy="503237"/>
            <a:chOff x="1316" y="1335"/>
            <a:chExt cx="428" cy="347"/>
          </a:xfrm>
        </p:grpSpPr>
        <p:pic>
          <p:nvPicPr>
            <p:cNvPr id="64" name="Picture 95" descr="건물10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335"/>
              <a:ext cx="2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96" descr="cl_st_00060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1360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97" descr="cl_st_00041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93808">
              <a:off x="1611" y="1539"/>
              <a:ext cx="7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98" descr="cl_st_00055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" y="1461"/>
              <a:ext cx="12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 Box 99"/>
          <p:cNvSpPr txBox="1">
            <a:spLocks noChangeArrowheads="1"/>
          </p:cNvSpPr>
          <p:nvPr/>
        </p:nvSpPr>
        <p:spPr bwMode="auto">
          <a:xfrm>
            <a:off x="2066925" y="2076450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시스템데이터</a:t>
            </a:r>
          </a:p>
        </p:txBody>
      </p:sp>
      <p:pic>
        <p:nvPicPr>
          <p:cNvPr id="69" name="Picture 100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09775"/>
            <a:ext cx="900113" cy="623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Box 101"/>
          <p:cNvSpPr txBox="1">
            <a:spLocks noChangeArrowheads="1"/>
          </p:cNvSpPr>
          <p:nvPr/>
        </p:nvSpPr>
        <p:spPr bwMode="auto">
          <a:xfrm>
            <a:off x="723900" y="2590800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사업계획</a:t>
            </a:r>
          </a:p>
        </p:txBody>
      </p:sp>
      <p:pic>
        <p:nvPicPr>
          <p:cNvPr id="71" name="Picture 102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28938"/>
            <a:ext cx="792163" cy="5476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 Box 103"/>
          <p:cNvSpPr txBox="1">
            <a:spLocks noChangeArrowheads="1"/>
          </p:cNvSpPr>
          <p:nvPr/>
        </p:nvSpPr>
        <p:spPr bwMode="auto">
          <a:xfrm>
            <a:off x="704850" y="3419475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목표합의서</a:t>
            </a:r>
          </a:p>
        </p:txBody>
      </p:sp>
      <p:pic>
        <p:nvPicPr>
          <p:cNvPr id="73" name="Picture 104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776663"/>
            <a:ext cx="900113" cy="504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 Box 105"/>
          <p:cNvSpPr txBox="1">
            <a:spLocks noChangeArrowheads="1"/>
          </p:cNvSpPr>
          <p:nvPr/>
        </p:nvSpPr>
        <p:spPr bwMode="auto">
          <a:xfrm>
            <a:off x="695325" y="4248150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>
                <a:latin typeface="맑은 고딕" pitchFamily="50" charset="-127"/>
              </a:rPr>
              <a:t>KPI </a:t>
            </a:r>
            <a:r>
              <a:rPr lang="ko-KR" altLang="en-US" sz="1000" b="0">
                <a:latin typeface="맑은 고딕" pitchFamily="50" charset="-127"/>
              </a:rPr>
              <a:t>관련 자료</a:t>
            </a:r>
          </a:p>
        </p:txBody>
      </p:sp>
      <p:pic>
        <p:nvPicPr>
          <p:cNvPr id="75" name="Picture 106" descr="round1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87813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107"/>
          <p:cNvSpPr txBox="1">
            <a:spLocks noChangeArrowheads="1"/>
          </p:cNvSpPr>
          <p:nvPr/>
        </p:nvSpPr>
        <p:spPr bwMode="auto">
          <a:xfrm>
            <a:off x="2111375" y="3192463"/>
            <a:ext cx="895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b="0">
                <a:latin typeface="맑은 고딕" pitchFamily="50" charset="-127"/>
              </a:rPr>
              <a:t>수집처리</a:t>
            </a:r>
          </a:p>
        </p:txBody>
      </p:sp>
      <p:cxnSp>
        <p:nvCxnSpPr>
          <p:cNvPr id="77" name="AutoShape 108"/>
          <p:cNvCxnSpPr>
            <a:cxnSpLocks noChangeShapeType="1"/>
          </p:cNvCxnSpPr>
          <p:nvPr/>
        </p:nvCxnSpPr>
        <p:spPr bwMode="auto">
          <a:xfrm flipV="1">
            <a:off x="2838450" y="3865563"/>
            <a:ext cx="471488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9"/>
          <p:cNvCxnSpPr>
            <a:cxnSpLocks noChangeShapeType="1"/>
          </p:cNvCxnSpPr>
          <p:nvPr/>
        </p:nvCxnSpPr>
        <p:spPr bwMode="auto">
          <a:xfrm>
            <a:off x="2838450" y="4040188"/>
            <a:ext cx="461963" cy="261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9" name="Group 110"/>
          <p:cNvGrpSpPr>
            <a:grpSpLocks/>
          </p:cNvGrpSpPr>
          <p:nvPr/>
        </p:nvGrpSpPr>
        <p:grpSpPr bwMode="auto">
          <a:xfrm>
            <a:off x="3668713" y="3581400"/>
            <a:ext cx="731837" cy="479425"/>
            <a:chOff x="2331" y="1731"/>
            <a:chExt cx="461" cy="357"/>
          </a:xfrm>
        </p:grpSpPr>
        <p:grpSp>
          <p:nvGrpSpPr>
            <p:cNvPr id="80" name="Group 111"/>
            <p:cNvGrpSpPr>
              <a:grpSpLocks/>
            </p:cNvGrpSpPr>
            <p:nvPr/>
          </p:nvGrpSpPr>
          <p:grpSpPr bwMode="auto">
            <a:xfrm>
              <a:off x="2331" y="1731"/>
              <a:ext cx="461" cy="357"/>
              <a:chOff x="2331" y="1640"/>
              <a:chExt cx="461" cy="423"/>
            </a:xfrm>
          </p:grpSpPr>
          <p:sp>
            <p:nvSpPr>
              <p:cNvPr id="82" name="AutoShape 112"/>
              <p:cNvSpPr>
                <a:spLocks noChangeArrowheads="1"/>
              </p:cNvSpPr>
              <p:nvPr/>
            </p:nvSpPr>
            <p:spPr bwMode="auto">
              <a:xfrm>
                <a:off x="2375" y="1640"/>
                <a:ext cx="417" cy="423"/>
              </a:xfrm>
              <a:prstGeom prst="rightArrow">
                <a:avLst>
                  <a:gd name="adj1" fmla="val 60287"/>
                  <a:gd name="adj2" fmla="val 3813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29616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  <p:sp>
            <p:nvSpPr>
              <p:cNvPr id="83" name="AutoShape 113"/>
              <p:cNvSpPr>
                <a:spLocks noChangeArrowheads="1"/>
              </p:cNvSpPr>
              <p:nvPr/>
            </p:nvSpPr>
            <p:spPr bwMode="auto">
              <a:xfrm>
                <a:off x="2331" y="1640"/>
                <a:ext cx="417" cy="423"/>
              </a:xfrm>
              <a:prstGeom prst="rightArrow">
                <a:avLst>
                  <a:gd name="adj1" fmla="val 47519"/>
                  <a:gd name="adj2" fmla="val 28778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</p:grpSp>
        <p:sp>
          <p:nvSpPr>
            <p:cNvPr id="81" name="AutoShape 114"/>
            <p:cNvSpPr>
              <a:spLocks noChangeArrowheads="1"/>
            </p:cNvSpPr>
            <p:nvPr/>
          </p:nvSpPr>
          <p:spPr bwMode="auto">
            <a:xfrm>
              <a:off x="2419" y="1755"/>
              <a:ext cx="311" cy="271"/>
            </a:xfrm>
            <a:prstGeom prst="rightArrow">
              <a:avLst>
                <a:gd name="adj1" fmla="val 50000"/>
                <a:gd name="adj2" fmla="val 2869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300" b="0" i="1">
                  <a:latin typeface="맑은 고딕" pitchFamily="50" charset="-127"/>
                </a:rPr>
                <a:t>보고</a:t>
              </a:r>
            </a:p>
          </p:txBody>
        </p:sp>
      </p:grpSp>
      <p:grpSp>
        <p:nvGrpSpPr>
          <p:cNvPr id="84" name="Group 115"/>
          <p:cNvGrpSpPr>
            <a:grpSpLocks/>
          </p:cNvGrpSpPr>
          <p:nvPr/>
        </p:nvGrpSpPr>
        <p:grpSpPr bwMode="auto">
          <a:xfrm>
            <a:off x="3668713" y="4130675"/>
            <a:ext cx="731837" cy="479425"/>
            <a:chOff x="2331" y="1731"/>
            <a:chExt cx="461" cy="357"/>
          </a:xfrm>
        </p:grpSpPr>
        <p:grpSp>
          <p:nvGrpSpPr>
            <p:cNvPr id="85" name="Group 116"/>
            <p:cNvGrpSpPr>
              <a:grpSpLocks/>
            </p:cNvGrpSpPr>
            <p:nvPr/>
          </p:nvGrpSpPr>
          <p:grpSpPr bwMode="auto">
            <a:xfrm>
              <a:off x="2331" y="1731"/>
              <a:ext cx="461" cy="357"/>
              <a:chOff x="2331" y="1640"/>
              <a:chExt cx="461" cy="423"/>
            </a:xfrm>
          </p:grpSpPr>
          <p:sp>
            <p:nvSpPr>
              <p:cNvPr id="87" name="AutoShape 117"/>
              <p:cNvSpPr>
                <a:spLocks noChangeArrowheads="1"/>
              </p:cNvSpPr>
              <p:nvPr/>
            </p:nvSpPr>
            <p:spPr bwMode="auto">
              <a:xfrm>
                <a:off x="2375" y="1640"/>
                <a:ext cx="417" cy="423"/>
              </a:xfrm>
              <a:prstGeom prst="rightArrow">
                <a:avLst>
                  <a:gd name="adj1" fmla="val 60287"/>
                  <a:gd name="adj2" fmla="val 3813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29616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  <p:sp>
            <p:nvSpPr>
              <p:cNvPr id="89" name="AutoShape 118"/>
              <p:cNvSpPr>
                <a:spLocks noChangeArrowheads="1"/>
              </p:cNvSpPr>
              <p:nvPr/>
            </p:nvSpPr>
            <p:spPr bwMode="auto">
              <a:xfrm>
                <a:off x="2331" y="1640"/>
                <a:ext cx="417" cy="423"/>
              </a:xfrm>
              <a:prstGeom prst="rightArrow">
                <a:avLst>
                  <a:gd name="adj1" fmla="val 47519"/>
                  <a:gd name="adj2" fmla="val 28778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</p:grpSp>
        <p:sp>
          <p:nvSpPr>
            <p:cNvPr id="86" name="AutoShape 119"/>
            <p:cNvSpPr>
              <a:spLocks noChangeArrowheads="1"/>
            </p:cNvSpPr>
            <p:nvPr/>
          </p:nvSpPr>
          <p:spPr bwMode="auto">
            <a:xfrm>
              <a:off x="2419" y="1755"/>
              <a:ext cx="311" cy="271"/>
            </a:xfrm>
            <a:prstGeom prst="rightArrow">
              <a:avLst>
                <a:gd name="adj1" fmla="val 50000"/>
                <a:gd name="adj2" fmla="val 2869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300" b="0" i="1">
                  <a:latin typeface="맑은 고딕" pitchFamily="50" charset="-127"/>
                </a:rPr>
                <a:t>보고</a:t>
              </a:r>
            </a:p>
          </p:txBody>
        </p:sp>
      </p:grpSp>
      <p:pic>
        <p:nvPicPr>
          <p:cNvPr id="90" name="Picture 120" descr="020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641725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1" descr="020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4078288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22" descr="전화통화서류맨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2611438"/>
            <a:ext cx="593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23" descr="cl_st_00035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1741488"/>
            <a:ext cx="4413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4"/>
          <p:cNvPicPr>
            <a:picLocks noChangeAspect="1" noChangeArrowheads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8250"/>
            <a:ext cx="73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Line 125"/>
          <p:cNvSpPr>
            <a:spLocks noChangeShapeType="1"/>
          </p:cNvSpPr>
          <p:nvPr/>
        </p:nvSpPr>
        <p:spPr bwMode="auto">
          <a:xfrm>
            <a:off x="2686050" y="228600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126"/>
          <p:cNvSpPr>
            <a:spLocks noChangeShapeType="1"/>
          </p:cNvSpPr>
          <p:nvPr/>
        </p:nvSpPr>
        <p:spPr bwMode="auto">
          <a:xfrm flipH="1">
            <a:off x="2835275" y="2292350"/>
            <a:ext cx="3048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Text Box 127"/>
          <p:cNvSpPr txBox="1">
            <a:spLocks noChangeArrowheads="1"/>
          </p:cNvSpPr>
          <p:nvPr/>
        </p:nvSpPr>
        <p:spPr bwMode="auto">
          <a:xfrm>
            <a:off x="2924175" y="2076450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수기데이터</a:t>
            </a:r>
          </a:p>
        </p:txBody>
      </p:sp>
      <p:sp>
        <p:nvSpPr>
          <p:cNvPr id="98" name="Line 128"/>
          <p:cNvSpPr>
            <a:spLocks noChangeShapeType="1"/>
          </p:cNvSpPr>
          <p:nvPr/>
        </p:nvSpPr>
        <p:spPr bwMode="auto">
          <a:xfrm>
            <a:off x="1752600" y="303847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" name="Line 129"/>
          <p:cNvSpPr>
            <a:spLocks noChangeShapeType="1"/>
          </p:cNvSpPr>
          <p:nvPr/>
        </p:nvSpPr>
        <p:spPr bwMode="auto">
          <a:xfrm>
            <a:off x="2562225" y="349567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Text Box 130"/>
          <p:cNvSpPr txBox="1">
            <a:spLocks noChangeArrowheads="1"/>
          </p:cNvSpPr>
          <p:nvPr/>
        </p:nvSpPr>
        <p:spPr bwMode="auto">
          <a:xfrm>
            <a:off x="1971675" y="4276725"/>
            <a:ext cx="971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 dirty="0">
                <a:latin typeface="맑은 고딕" pitchFamily="50" charset="-127"/>
              </a:rPr>
              <a:t>KPI</a:t>
            </a:r>
            <a:r>
              <a:rPr lang="ko-KR" altLang="en-US" sz="1000" b="0" dirty="0">
                <a:latin typeface="맑은 고딕" pitchFamily="50" charset="-127"/>
              </a:rPr>
              <a:t>평가결과도출</a:t>
            </a:r>
          </a:p>
        </p:txBody>
      </p:sp>
      <p:grpSp>
        <p:nvGrpSpPr>
          <p:cNvPr id="101" name="Group 131"/>
          <p:cNvGrpSpPr>
            <a:grpSpLocks noChangeAspect="1"/>
          </p:cNvGrpSpPr>
          <p:nvPr/>
        </p:nvGrpSpPr>
        <p:grpSpPr bwMode="auto">
          <a:xfrm>
            <a:off x="2014538" y="3686175"/>
            <a:ext cx="539750" cy="328613"/>
            <a:chOff x="1167" y="2604"/>
            <a:chExt cx="438" cy="267"/>
          </a:xfrm>
        </p:grpSpPr>
        <p:pic>
          <p:nvPicPr>
            <p:cNvPr id="102" name="Picture 132"/>
            <p:cNvPicPr>
              <a:picLocks noChangeAspect="1" noChangeArrowheads="1"/>
            </p:cNvPicPr>
            <p:nvPr/>
          </p:nvPicPr>
          <p:blipFill>
            <a:blip r:embed="rId14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2604"/>
              <a:ext cx="2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33"/>
            <p:cNvPicPr>
              <a:picLocks noChangeAspect="1" noChangeArrowheads="1"/>
            </p:cNvPicPr>
            <p:nvPr/>
          </p:nvPicPr>
          <p:blipFill>
            <a:blip r:embed="rId15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2637"/>
              <a:ext cx="24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134"/>
          <p:cNvGrpSpPr>
            <a:grpSpLocks noChangeAspect="1"/>
          </p:cNvGrpSpPr>
          <p:nvPr/>
        </p:nvGrpSpPr>
        <p:grpSpPr bwMode="auto">
          <a:xfrm>
            <a:off x="919163" y="1562100"/>
            <a:ext cx="539750" cy="328613"/>
            <a:chOff x="1167" y="2604"/>
            <a:chExt cx="438" cy="267"/>
          </a:xfrm>
        </p:grpSpPr>
        <p:pic>
          <p:nvPicPr>
            <p:cNvPr id="105" name="Picture 135"/>
            <p:cNvPicPr>
              <a:picLocks noChangeAspect="1" noChangeArrowheads="1"/>
            </p:cNvPicPr>
            <p:nvPr/>
          </p:nvPicPr>
          <p:blipFill>
            <a:blip r:embed="rId14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2604"/>
              <a:ext cx="2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36"/>
            <p:cNvPicPr>
              <a:picLocks noChangeAspect="1" noChangeArrowheads="1"/>
            </p:cNvPicPr>
            <p:nvPr/>
          </p:nvPicPr>
          <p:blipFill>
            <a:blip r:embed="rId15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2637"/>
              <a:ext cx="24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" name="Text Box 140"/>
          <p:cNvSpPr txBox="1">
            <a:spLocks noChangeArrowheads="1"/>
          </p:cNvSpPr>
          <p:nvPr/>
        </p:nvSpPr>
        <p:spPr bwMode="auto">
          <a:xfrm>
            <a:off x="5070475" y="4978400"/>
            <a:ext cx="44831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en-US" altLang="ko-KR" sz="1300" b="0" dirty="0">
                <a:latin typeface="맑은 고딕" pitchFamily="50" charset="-127"/>
              </a:rPr>
              <a:t>EIS </a:t>
            </a:r>
            <a:r>
              <a:rPr kumimoji="0" lang="ko-KR" altLang="en-US" sz="1300" b="0" dirty="0">
                <a:latin typeface="맑은 고딕" pitchFamily="50" charset="-127"/>
              </a:rPr>
              <a:t>통한 경영 현황 및 주요 성과 지표 관리 </a:t>
            </a:r>
            <a:r>
              <a:rPr kumimoji="0" lang="en-US" altLang="ko-KR" sz="1300" b="0" dirty="0">
                <a:latin typeface="맑은 고딕" pitchFamily="50" charset="-127"/>
              </a:rPr>
              <a:t>(</a:t>
            </a:r>
            <a:r>
              <a:rPr kumimoji="0" lang="ko-KR" altLang="en-US" sz="1300" b="0" dirty="0">
                <a:latin typeface="맑은 고딕" pitchFamily="50" charset="-127"/>
              </a:rPr>
              <a:t>정보 신뢰성 확보</a:t>
            </a:r>
            <a:r>
              <a:rPr kumimoji="0" lang="en-US" altLang="ko-KR" sz="1300" b="0" dirty="0">
                <a:latin typeface="맑은 고딕" pitchFamily="50" charset="-127"/>
              </a:rPr>
              <a:t>)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latin typeface="맑은 고딕" pitchFamily="50" charset="-127"/>
              </a:rPr>
              <a:t>주요 지표 및 통계 데이터를 전사 통일된 기준</a:t>
            </a:r>
            <a:r>
              <a:rPr kumimoji="0" lang="en-US" altLang="ko-KR" sz="1300" b="0" dirty="0">
                <a:latin typeface="맑은 고딕" pitchFamily="50" charset="-127"/>
              </a:rPr>
              <a:t>/View</a:t>
            </a:r>
            <a:r>
              <a:rPr kumimoji="0" lang="ko-KR" altLang="en-US" sz="1300" b="0" dirty="0">
                <a:latin typeface="맑은 고딕" pitchFamily="50" charset="-127"/>
              </a:rPr>
              <a:t>로 접근 </a:t>
            </a:r>
            <a:r>
              <a:rPr kumimoji="0" lang="en-US" altLang="ko-KR" sz="1300" b="0" dirty="0">
                <a:latin typeface="맑은 고딕" pitchFamily="50" charset="-127"/>
              </a:rPr>
              <a:t>(</a:t>
            </a:r>
            <a:r>
              <a:rPr kumimoji="0" lang="ko-KR" altLang="en-US" sz="1300" b="0" dirty="0">
                <a:latin typeface="맑은 고딕" pitchFamily="50" charset="-127"/>
              </a:rPr>
              <a:t>정보 일관성 확보</a:t>
            </a:r>
            <a:r>
              <a:rPr kumimoji="0" lang="en-US" altLang="ko-KR" sz="1300" b="0" dirty="0">
                <a:latin typeface="맑은 고딕" pitchFamily="50" charset="-127"/>
              </a:rPr>
              <a:t>)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latin typeface="맑은 고딕" pitchFamily="50" charset="-127"/>
              </a:rPr>
              <a:t>전사적 정보 공유 체계를 통한 투명 경영 실현</a:t>
            </a:r>
          </a:p>
        </p:txBody>
      </p:sp>
      <p:sp>
        <p:nvSpPr>
          <p:cNvPr id="109" name="Rectangle 168"/>
          <p:cNvSpPr>
            <a:spLocks noChangeArrowheads="1"/>
          </p:cNvSpPr>
          <p:nvPr/>
        </p:nvSpPr>
        <p:spPr bwMode="auto">
          <a:xfrm>
            <a:off x="5029200" y="1168400"/>
            <a:ext cx="4494213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10" name="Line 170"/>
          <p:cNvSpPr>
            <a:spLocks noChangeShapeType="1"/>
          </p:cNvSpPr>
          <p:nvPr/>
        </p:nvSpPr>
        <p:spPr bwMode="auto">
          <a:xfrm flipV="1">
            <a:off x="5030788" y="4921250"/>
            <a:ext cx="4522787" cy="1905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" name="Rectangle 172"/>
          <p:cNvSpPr>
            <a:spLocks noChangeArrowheads="1"/>
          </p:cNvSpPr>
          <p:nvPr/>
        </p:nvSpPr>
        <p:spPr bwMode="auto">
          <a:xfrm>
            <a:off x="6102350" y="1332870"/>
            <a:ext cx="912813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sym typeface="Wingdings" pitchFamily="2" charset="2"/>
              </a:rPr>
              <a:t>데이터 요약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  <a:sym typeface="Wingdings" pitchFamily="2" charset="2"/>
            </a:endParaRPr>
          </a:p>
        </p:txBody>
      </p:sp>
      <p:pic>
        <p:nvPicPr>
          <p:cNvPr id="112" name="Picture 174" descr="Unbenannt-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78563" y="2255838"/>
            <a:ext cx="458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75" descr="Unbenannt-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78563" y="2736850"/>
            <a:ext cx="458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80"/>
          <p:cNvPicPr>
            <a:picLocks noChangeAspect="1" noChangeArrowheads="1"/>
          </p:cNvPicPr>
          <p:nvPr/>
        </p:nvPicPr>
        <p:blipFill>
          <a:blip r:embed="rId17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1784350"/>
            <a:ext cx="720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81"/>
          <p:cNvPicPr>
            <a:picLocks noChangeAspect="1" noChangeArrowheads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66" t="30878" r="5843" b="4359"/>
          <a:stretch>
            <a:fillRect/>
          </a:stretch>
        </p:blipFill>
        <p:spPr bwMode="auto">
          <a:xfrm>
            <a:off x="7364413" y="1384300"/>
            <a:ext cx="7207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 Box 182"/>
          <p:cNvSpPr txBox="1">
            <a:spLocks noChangeArrowheads="1"/>
          </p:cNvSpPr>
          <p:nvPr/>
        </p:nvSpPr>
        <p:spPr bwMode="auto">
          <a:xfrm>
            <a:off x="7201056" y="2238375"/>
            <a:ext cx="10839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EIS/Dashboard</a:t>
            </a:r>
          </a:p>
        </p:txBody>
      </p:sp>
      <p:sp>
        <p:nvSpPr>
          <p:cNvPr id="117" name="Rectangle 183"/>
          <p:cNvSpPr>
            <a:spLocks noChangeArrowheads="1"/>
          </p:cNvSpPr>
          <p:nvPr/>
        </p:nvSpPr>
        <p:spPr bwMode="auto">
          <a:xfrm>
            <a:off x="7332663" y="1349375"/>
            <a:ext cx="774700" cy="882650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b="0">
              <a:latin typeface="맑은 고딕" pitchFamily="50" charset="-127"/>
            </a:endParaRPr>
          </a:p>
        </p:txBody>
      </p:sp>
      <p:cxnSp>
        <p:nvCxnSpPr>
          <p:cNvPr id="118" name="AutoShape 184"/>
          <p:cNvCxnSpPr>
            <a:cxnSpLocks noChangeShapeType="1"/>
            <a:endCxn id="117" idx="1"/>
          </p:cNvCxnSpPr>
          <p:nvPr/>
        </p:nvCxnSpPr>
        <p:spPr bwMode="auto">
          <a:xfrm flipV="1">
            <a:off x="6737350" y="1790700"/>
            <a:ext cx="595313" cy="13335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20" name="Picture 186" descr="그림1"/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3805238"/>
            <a:ext cx="3984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87" descr="감사원_1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38" y="1808163"/>
            <a:ext cx="630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88"/>
          <p:cNvPicPr>
            <a:picLocks noChangeAspect="1" noChangeArrowheads="1"/>
          </p:cNvPicPr>
          <p:nvPr/>
        </p:nvPicPr>
        <p:blipFill>
          <a:blip r:embed="rId21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3757613"/>
            <a:ext cx="720725" cy="3937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89"/>
          <p:cNvPicPr>
            <a:picLocks noChangeAspect="1" noChangeArrowheads="1"/>
          </p:cNvPicPr>
          <p:nvPr/>
        </p:nvPicPr>
        <p:blipFill>
          <a:blip r:embed="rId2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4211638"/>
            <a:ext cx="720725" cy="3429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90" descr="그림1"/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88" y="3805238"/>
            <a:ext cx="398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191"/>
          <p:cNvSpPr txBox="1">
            <a:spLocks noChangeArrowheads="1"/>
          </p:cNvSpPr>
          <p:nvPr/>
        </p:nvSpPr>
        <p:spPr bwMode="auto">
          <a:xfrm>
            <a:off x="8547710" y="2230438"/>
            <a:ext cx="8258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의사결정자</a:t>
            </a:r>
          </a:p>
        </p:txBody>
      </p:sp>
      <p:sp>
        <p:nvSpPr>
          <p:cNvPr id="126" name="Text Box 192"/>
          <p:cNvSpPr txBox="1">
            <a:spLocks noChangeArrowheads="1"/>
          </p:cNvSpPr>
          <p:nvPr/>
        </p:nvSpPr>
        <p:spPr bwMode="auto">
          <a:xfrm>
            <a:off x="7540625" y="3324225"/>
            <a:ext cx="14192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업무별 관리 </a:t>
            </a: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KPI </a:t>
            </a: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제공</a:t>
            </a:r>
          </a:p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Early Warning</a:t>
            </a:r>
          </a:p>
        </p:txBody>
      </p:sp>
      <p:sp>
        <p:nvSpPr>
          <p:cNvPr id="127" name="Rectangle 193"/>
          <p:cNvSpPr>
            <a:spLocks noChangeArrowheads="1"/>
          </p:cNvSpPr>
          <p:nvPr/>
        </p:nvSpPr>
        <p:spPr bwMode="auto">
          <a:xfrm>
            <a:off x="7542213" y="2935288"/>
            <a:ext cx="1485900" cy="28416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b="0">
              <a:latin typeface="맑은 고딕" pitchFamily="50" charset="-127"/>
            </a:endParaRPr>
          </a:p>
        </p:txBody>
      </p:sp>
      <p:cxnSp>
        <p:nvCxnSpPr>
          <p:cNvPr id="128" name="AutoShape 194"/>
          <p:cNvCxnSpPr>
            <a:cxnSpLocks noChangeShapeType="1"/>
            <a:stCxn id="117" idx="3"/>
          </p:cNvCxnSpPr>
          <p:nvPr/>
        </p:nvCxnSpPr>
        <p:spPr bwMode="auto">
          <a:xfrm flipV="1">
            <a:off x="8107363" y="1512888"/>
            <a:ext cx="481012" cy="27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195"/>
          <p:cNvCxnSpPr>
            <a:cxnSpLocks noChangeShapeType="1"/>
            <a:stCxn id="117" idx="3"/>
          </p:cNvCxnSpPr>
          <p:nvPr/>
        </p:nvCxnSpPr>
        <p:spPr bwMode="auto">
          <a:xfrm>
            <a:off x="8107363" y="1790700"/>
            <a:ext cx="48101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0" name="Text Box 196"/>
          <p:cNvSpPr txBox="1">
            <a:spLocks noChangeArrowheads="1"/>
          </p:cNvSpPr>
          <p:nvPr/>
        </p:nvSpPr>
        <p:spPr bwMode="auto">
          <a:xfrm>
            <a:off x="7828356" y="4017963"/>
            <a:ext cx="8707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영역별 현업</a:t>
            </a:r>
          </a:p>
        </p:txBody>
      </p:sp>
      <p:sp>
        <p:nvSpPr>
          <p:cNvPr id="131" name="Freeform 197"/>
          <p:cNvSpPr>
            <a:spLocks/>
          </p:cNvSpPr>
          <p:nvPr/>
        </p:nvSpPr>
        <p:spPr bwMode="auto">
          <a:xfrm>
            <a:off x="7296150" y="4275138"/>
            <a:ext cx="928688" cy="284162"/>
          </a:xfrm>
          <a:custGeom>
            <a:avLst/>
            <a:gdLst>
              <a:gd name="T0" fmla="*/ 2147483647 w 369"/>
              <a:gd name="T1" fmla="*/ 0 h 255"/>
              <a:gd name="T2" fmla="*/ 2147483647 w 369"/>
              <a:gd name="T3" fmla="*/ 2147483647 h 255"/>
              <a:gd name="T4" fmla="*/ 0 w 369"/>
              <a:gd name="T5" fmla="*/ 2147483647 h 255"/>
              <a:gd name="T6" fmla="*/ 0 60000 65536"/>
              <a:gd name="T7" fmla="*/ 0 60000 65536"/>
              <a:gd name="T8" fmla="*/ 0 60000 65536"/>
              <a:gd name="T9" fmla="*/ 0 w 369"/>
              <a:gd name="T10" fmla="*/ 0 h 255"/>
              <a:gd name="T11" fmla="*/ 369 w 369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255">
                <a:moveTo>
                  <a:pt x="369" y="0"/>
                </a:moveTo>
                <a:lnTo>
                  <a:pt x="369" y="255"/>
                </a:lnTo>
                <a:lnTo>
                  <a:pt x="0" y="255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" name="Freeform 198"/>
          <p:cNvSpPr>
            <a:spLocks/>
          </p:cNvSpPr>
          <p:nvPr/>
        </p:nvSpPr>
        <p:spPr bwMode="auto">
          <a:xfrm>
            <a:off x="7289800" y="4184650"/>
            <a:ext cx="855663" cy="284163"/>
          </a:xfrm>
          <a:custGeom>
            <a:avLst/>
            <a:gdLst>
              <a:gd name="T0" fmla="*/ 2147483647 w 369"/>
              <a:gd name="T1" fmla="*/ 0 h 255"/>
              <a:gd name="T2" fmla="*/ 2147483647 w 369"/>
              <a:gd name="T3" fmla="*/ 2147483647 h 255"/>
              <a:gd name="T4" fmla="*/ 0 w 369"/>
              <a:gd name="T5" fmla="*/ 2147483647 h 255"/>
              <a:gd name="T6" fmla="*/ 0 60000 65536"/>
              <a:gd name="T7" fmla="*/ 0 60000 65536"/>
              <a:gd name="T8" fmla="*/ 0 60000 65536"/>
              <a:gd name="T9" fmla="*/ 0 w 369"/>
              <a:gd name="T10" fmla="*/ 0 h 255"/>
              <a:gd name="T11" fmla="*/ 369 w 369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255">
                <a:moveTo>
                  <a:pt x="369" y="0"/>
                </a:moveTo>
                <a:lnTo>
                  <a:pt x="369" y="255"/>
                </a:lnTo>
                <a:lnTo>
                  <a:pt x="0" y="255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3" name="Text Box 199"/>
          <p:cNvSpPr txBox="1">
            <a:spLocks noChangeArrowheads="1"/>
          </p:cNvSpPr>
          <p:nvPr/>
        </p:nvSpPr>
        <p:spPr bwMode="auto">
          <a:xfrm>
            <a:off x="7277536" y="4202113"/>
            <a:ext cx="6976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상세분석</a:t>
            </a:r>
          </a:p>
        </p:txBody>
      </p:sp>
      <p:sp>
        <p:nvSpPr>
          <p:cNvPr id="134" name="Text Box 200"/>
          <p:cNvSpPr txBox="1">
            <a:spLocks noChangeArrowheads="1"/>
          </p:cNvSpPr>
          <p:nvPr/>
        </p:nvSpPr>
        <p:spPr bwMode="auto">
          <a:xfrm>
            <a:off x="7631226" y="4589463"/>
            <a:ext cx="1257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Report / 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분석결과</a:t>
            </a:r>
          </a:p>
        </p:txBody>
      </p:sp>
      <p:sp>
        <p:nvSpPr>
          <p:cNvPr id="135" name="Line 201"/>
          <p:cNvSpPr>
            <a:spLocks noChangeShapeType="1"/>
          </p:cNvSpPr>
          <p:nvPr/>
        </p:nvSpPr>
        <p:spPr bwMode="auto">
          <a:xfrm>
            <a:off x="7858125" y="3443288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6" name="Line 202"/>
          <p:cNvSpPr>
            <a:spLocks noChangeShapeType="1"/>
          </p:cNvSpPr>
          <p:nvPr/>
        </p:nvSpPr>
        <p:spPr bwMode="auto">
          <a:xfrm>
            <a:off x="8532813" y="3443288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7" name="Line 203"/>
          <p:cNvSpPr>
            <a:spLocks noChangeShapeType="1"/>
          </p:cNvSpPr>
          <p:nvPr/>
        </p:nvSpPr>
        <p:spPr bwMode="auto">
          <a:xfrm>
            <a:off x="6724650" y="2427288"/>
            <a:ext cx="782638" cy="390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6" name="Line 204"/>
          <p:cNvSpPr>
            <a:spLocks noChangeShapeType="1"/>
          </p:cNvSpPr>
          <p:nvPr/>
        </p:nvSpPr>
        <p:spPr bwMode="auto">
          <a:xfrm>
            <a:off x="6737350" y="2947988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9" name="Text Box 207"/>
          <p:cNvSpPr txBox="1">
            <a:spLocks noChangeArrowheads="1"/>
          </p:cNvSpPr>
          <p:nvPr/>
        </p:nvSpPr>
        <p:spPr bwMode="auto">
          <a:xfrm>
            <a:off x="6083693" y="3195638"/>
            <a:ext cx="8707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>
                <a:latin typeface="맑은 고딕" pitchFamily="50" charset="-127"/>
                <a:sym typeface="Wingdings" pitchFamily="2" charset="2"/>
              </a:rPr>
              <a:t>주제별 마트</a:t>
            </a:r>
          </a:p>
        </p:txBody>
      </p:sp>
      <p:pic>
        <p:nvPicPr>
          <p:cNvPr id="182" name="Picture 208"/>
          <p:cNvPicPr>
            <a:picLocks noChangeAspect="1" noChangeArrowheads="1"/>
          </p:cNvPicPr>
          <p:nvPr/>
        </p:nvPicPr>
        <p:blipFill>
          <a:blip r:embed="rId2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2813050"/>
            <a:ext cx="6429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209"/>
          <p:cNvPicPr>
            <a:picLocks noChangeAspect="1" noChangeArrowheads="1"/>
          </p:cNvPicPr>
          <p:nvPr/>
        </p:nvPicPr>
        <p:blipFill>
          <a:blip r:embed="rId2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2820988"/>
            <a:ext cx="6746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Text Box 210"/>
          <p:cNvSpPr txBox="1">
            <a:spLocks noChangeArrowheads="1"/>
          </p:cNvSpPr>
          <p:nvPr/>
        </p:nvSpPr>
        <p:spPr bwMode="auto">
          <a:xfrm>
            <a:off x="8099425" y="1628775"/>
            <a:ext cx="881063" cy="407988"/>
          </a:xfrm>
          <a:prstGeom prst="rect">
            <a:avLst/>
          </a:prstGeom>
          <a:noFill/>
          <a:ln w="9525">
            <a:noFill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전사</a:t>
            </a: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영역별</a:t>
            </a:r>
          </a:p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주요 </a:t>
            </a: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KPI</a:t>
            </a:r>
          </a:p>
        </p:txBody>
      </p:sp>
      <p:sp>
        <p:nvSpPr>
          <p:cNvPr id="193" name="Text Box 213"/>
          <p:cNvSpPr txBox="1">
            <a:spLocks noChangeArrowheads="1"/>
          </p:cNvSpPr>
          <p:nvPr/>
        </p:nvSpPr>
        <p:spPr bwMode="auto">
          <a:xfrm>
            <a:off x="6153413" y="4572000"/>
            <a:ext cx="139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분석 및 </a:t>
            </a:r>
            <a:r>
              <a:rPr lang="ko-KR" altLang="en-US" sz="1000" dirty="0" err="1">
                <a:latin typeface="맑은 고딕" pitchFamily="50" charset="-127"/>
                <a:sym typeface="Wingdings" pitchFamily="2" charset="2"/>
              </a:rPr>
              <a:t>리포팅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 기능 </a:t>
            </a:r>
            <a:endParaRPr lang="en-US" altLang="ko-KR" sz="1000" dirty="0">
              <a:latin typeface="맑은 고딕" pitchFamily="50" charset="-127"/>
              <a:sym typeface="Wingdings" pitchFamily="2" charset="2"/>
            </a:endParaRPr>
          </a:p>
        </p:txBody>
      </p:sp>
      <p:sp>
        <p:nvSpPr>
          <p:cNvPr id="194" name="Line 214"/>
          <p:cNvSpPr>
            <a:spLocks noChangeShapeType="1"/>
          </p:cNvSpPr>
          <p:nvPr/>
        </p:nvSpPr>
        <p:spPr bwMode="auto">
          <a:xfrm>
            <a:off x="6572250" y="3429000"/>
            <a:ext cx="0" cy="2381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5" name="Text Box 215"/>
          <p:cNvSpPr txBox="1">
            <a:spLocks noChangeArrowheads="1"/>
          </p:cNvSpPr>
          <p:nvPr/>
        </p:nvSpPr>
        <p:spPr bwMode="auto">
          <a:xfrm>
            <a:off x="6186279" y="2057400"/>
            <a:ext cx="6671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>
                <a:latin typeface="맑은 고딕" pitchFamily="50" charset="-127"/>
                <a:sym typeface="Wingdings" pitchFamily="2" charset="2"/>
              </a:rPr>
              <a:t>EIS </a:t>
            </a:r>
            <a:r>
              <a:rPr lang="ko-KR" altLang="en-US" sz="1000">
                <a:latin typeface="맑은 고딕" pitchFamily="50" charset="-127"/>
                <a:sym typeface="Wingdings" pitchFamily="2" charset="2"/>
              </a:rPr>
              <a:t>마트</a:t>
            </a:r>
          </a:p>
        </p:txBody>
      </p:sp>
      <p:sp>
        <p:nvSpPr>
          <p:cNvPr id="196" name="Text Box 238"/>
          <p:cNvSpPr txBox="1">
            <a:spLocks noChangeArrowheads="1"/>
          </p:cNvSpPr>
          <p:nvPr/>
        </p:nvSpPr>
        <p:spPr bwMode="auto">
          <a:xfrm>
            <a:off x="5105400" y="3263900"/>
            <a:ext cx="881063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분석</a:t>
            </a:r>
            <a:r>
              <a:rPr lang="en-US" altLang="ko-KR" sz="900" b="0">
                <a:latin typeface="맑은 고딕" pitchFamily="50" charset="-127"/>
              </a:rPr>
              <a:t>/</a:t>
            </a:r>
            <a:r>
              <a:rPr lang="ko-KR" altLang="en-US" sz="900" b="0">
                <a:latin typeface="맑은 고딕" pitchFamily="50" charset="-127"/>
              </a:rPr>
              <a:t>보고를 위한 데이터 수집</a:t>
            </a:r>
          </a:p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(</a:t>
            </a:r>
            <a:r>
              <a:rPr lang="ko-KR" altLang="en-US" sz="900" b="0">
                <a:latin typeface="맑은 고딕" pitchFamily="50" charset="-127"/>
              </a:rPr>
              <a:t>시스템 자동화</a:t>
            </a:r>
            <a:r>
              <a:rPr lang="en-US" altLang="ko-KR" sz="900" b="0">
                <a:latin typeface="맑은 고딕" pitchFamily="50" charset="-127"/>
              </a:rPr>
              <a:t>)</a:t>
            </a:r>
          </a:p>
        </p:txBody>
      </p:sp>
      <p:cxnSp>
        <p:nvCxnSpPr>
          <p:cNvPr id="197" name="AutoShape 239"/>
          <p:cNvCxnSpPr>
            <a:cxnSpLocks noChangeShapeType="1"/>
            <a:stCxn id="196" idx="0"/>
            <a:endCxn id="199" idx="1"/>
          </p:cNvCxnSpPr>
          <p:nvPr/>
        </p:nvCxnSpPr>
        <p:spPr bwMode="auto">
          <a:xfrm rot="5400000" flipH="1" flipV="1">
            <a:off x="5460207" y="2628107"/>
            <a:ext cx="721518" cy="550068"/>
          </a:xfrm>
          <a:prstGeom prst="bentConnector2">
            <a:avLst/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8" name="Rectangle 100"/>
          <p:cNvSpPr>
            <a:spLocks noChangeArrowheads="1"/>
          </p:cNvSpPr>
          <p:nvPr/>
        </p:nvSpPr>
        <p:spPr bwMode="auto">
          <a:xfrm>
            <a:off x="6429375" y="3995738"/>
            <a:ext cx="80645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99" name="Rectangle 101"/>
          <p:cNvSpPr>
            <a:spLocks noChangeArrowheads="1"/>
          </p:cNvSpPr>
          <p:nvPr/>
        </p:nvSpPr>
        <p:spPr bwMode="auto">
          <a:xfrm>
            <a:off x="6096000" y="2403475"/>
            <a:ext cx="903288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pic>
        <p:nvPicPr>
          <p:cNvPr id="200" name="Picture 173" descr="Unbenannt-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78563" y="1685925"/>
            <a:ext cx="458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AutoShape 103"/>
          <p:cNvSpPr>
            <a:spLocks noChangeArrowheads="1"/>
          </p:cNvSpPr>
          <p:nvPr/>
        </p:nvSpPr>
        <p:spPr bwMode="auto">
          <a:xfrm rot="16200000" flipV="1">
            <a:off x="2224882" y="3680618"/>
            <a:ext cx="5187950" cy="24606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006725" y="2732088"/>
            <a:ext cx="1393825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사업부별 수작업 집계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" name="Picture 187" descr="감사원_1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63" y="1196690"/>
            <a:ext cx="630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기대효과 및 활용모습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20/23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65150" y="4335463"/>
            <a:ext cx="39639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데이터 수집</a:t>
            </a:r>
            <a:r>
              <a:rPr kumimoji="0" lang="en-US" altLang="ko-KR" sz="1300" b="0" dirty="0">
                <a:solidFill>
                  <a:srgbClr val="003F3E"/>
                </a:solidFill>
                <a:latin typeface="맑은 고딕" pitchFamily="50" charset="-127"/>
              </a:rPr>
              <a:t>/</a:t>
            </a: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가공의 수작업 집계로 인한 비효율성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실무담당자의 수작업 가공 및 검증으로 자료 오류 발생 가능성이 높음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수작업으로 정리되어 보고되므로 다양한 관점에서의 분석이 차단됨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최종 리포트의 개별적 보관</a:t>
            </a:r>
            <a:r>
              <a:rPr kumimoji="0" lang="ko-KR" altLang="en-US" sz="1400" b="0" dirty="0">
                <a:solidFill>
                  <a:srgbClr val="003F3E"/>
                </a:solidFill>
                <a:latin typeface="맑은 고딕" pitchFamily="50" charset="-127"/>
              </a:rPr>
              <a:t>  </a:t>
            </a:r>
          </a:p>
        </p:txBody>
      </p:sp>
      <p:sp>
        <p:nvSpPr>
          <p:cNvPr id="104" name="Text Box 29"/>
          <p:cNvSpPr txBox="1">
            <a:spLocks noChangeArrowheads="1"/>
          </p:cNvSpPr>
          <p:nvPr/>
        </p:nvSpPr>
        <p:spPr bwMode="auto">
          <a:xfrm>
            <a:off x="5372100" y="4267200"/>
            <a:ext cx="4376738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시스템을 통한 정보 활용</a:t>
            </a:r>
            <a:r>
              <a:rPr kumimoji="0" lang="en-US" altLang="ko-KR" sz="1300" b="0" dirty="0">
                <a:solidFill>
                  <a:srgbClr val="003F3E"/>
                </a:solidFill>
                <a:latin typeface="맑은 고딕" pitchFamily="50" charset="-127"/>
              </a:rPr>
              <a:t>/</a:t>
            </a: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관리의 일원화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회의체 보고 자료로의 활용 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업무 비효율적인 요소 제거</a:t>
            </a:r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 flipV="1">
            <a:off x="5311775" y="4273550"/>
            <a:ext cx="4241800" cy="952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Text Box 130"/>
          <p:cNvSpPr txBox="1">
            <a:spLocks noChangeArrowheads="1"/>
          </p:cNvSpPr>
          <p:nvPr/>
        </p:nvSpPr>
        <p:spPr bwMode="auto">
          <a:xfrm>
            <a:off x="271463" y="628650"/>
            <a:ext cx="48133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5782" tIns="47891" rIns="95782" bIns="47891">
            <a:spAutoFit/>
          </a:bodyPr>
          <a:lstStyle>
            <a:lvl1pPr marL="190500" indent="-1905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업무 효율성 증대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0" name="Group 132"/>
          <p:cNvGraphicFramePr>
            <a:graphicFrameLocks noGrp="1"/>
          </p:cNvGraphicFramePr>
          <p:nvPr/>
        </p:nvGraphicFramePr>
        <p:xfrm>
          <a:off x="525463" y="2016125"/>
          <a:ext cx="4170362" cy="2082800"/>
        </p:xfrm>
        <a:graphic>
          <a:graphicData uri="http://schemas.openxmlformats.org/drawingml/2006/table">
            <a:tbl>
              <a:tblPr/>
              <a:tblGrid>
                <a:gridCol w="2660650"/>
                <a:gridCol w="1019175"/>
                <a:gridCol w="490537"/>
              </a:tblGrid>
              <a:tr h="208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903288" algn="l"/>
                        </a:tabLst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903288" algn="l"/>
                        </a:tabLst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903288" algn="l"/>
                        </a:tabLst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1" name="Picture 131" descr="call copy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625850"/>
            <a:ext cx="357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42" descr="edu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192463"/>
            <a:ext cx="4032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143" descr="person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2389188"/>
            <a:ext cx="3349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527050" y="1695450"/>
            <a:ext cx="4224338" cy="290513"/>
            <a:chOff x="619" y="1200"/>
            <a:chExt cx="3989" cy="231"/>
          </a:xfrm>
        </p:grpSpPr>
        <p:sp>
          <p:nvSpPr>
            <p:cNvPr id="146" name="AutoShape 145"/>
            <p:cNvSpPr>
              <a:spLocks noChangeArrowheads="1"/>
            </p:cNvSpPr>
            <p:nvPr/>
          </p:nvSpPr>
          <p:spPr bwMode="auto">
            <a:xfrm>
              <a:off x="619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수집</a:t>
              </a:r>
            </a:p>
          </p:txBody>
        </p:sp>
        <p:sp>
          <p:nvSpPr>
            <p:cNvPr id="147" name="AutoShape 146"/>
            <p:cNvSpPr>
              <a:spLocks noChangeArrowheads="1"/>
            </p:cNvSpPr>
            <p:nvPr/>
          </p:nvSpPr>
          <p:spPr bwMode="auto">
            <a:xfrm>
              <a:off x="1122" y="1200"/>
              <a:ext cx="494" cy="228"/>
            </a:xfrm>
            <a:prstGeom prst="homePlate">
              <a:avLst>
                <a:gd name="adj" fmla="val 28688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가공</a:t>
              </a:r>
            </a:p>
          </p:txBody>
        </p:sp>
        <p:sp>
          <p:nvSpPr>
            <p:cNvPr id="148" name="AutoShape 147"/>
            <p:cNvSpPr>
              <a:spLocks noChangeArrowheads="1"/>
            </p:cNvSpPr>
            <p:nvPr/>
          </p:nvSpPr>
          <p:spPr bwMode="auto">
            <a:xfrm>
              <a:off x="1626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검증</a:t>
              </a:r>
            </a:p>
          </p:txBody>
        </p:sp>
        <p:sp>
          <p:nvSpPr>
            <p:cNvPr id="149" name="AutoShape 148"/>
            <p:cNvSpPr>
              <a:spLocks noChangeArrowheads="1"/>
            </p:cNvSpPr>
            <p:nvPr/>
          </p:nvSpPr>
          <p:spPr bwMode="auto">
            <a:xfrm>
              <a:off x="2123" y="1200"/>
              <a:ext cx="494" cy="228"/>
            </a:xfrm>
            <a:prstGeom prst="homePlate">
              <a:avLst>
                <a:gd name="adj" fmla="val 28688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분석</a:t>
              </a:r>
            </a:p>
          </p:txBody>
        </p:sp>
        <p:sp>
          <p:nvSpPr>
            <p:cNvPr id="150" name="AutoShape 149"/>
            <p:cNvSpPr>
              <a:spLocks noChangeArrowheads="1"/>
            </p:cNvSpPr>
            <p:nvPr/>
          </p:nvSpPr>
          <p:spPr bwMode="auto">
            <a:xfrm>
              <a:off x="2627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보고</a:t>
              </a:r>
            </a:p>
          </p:txBody>
        </p:sp>
        <p:sp>
          <p:nvSpPr>
            <p:cNvPr id="151" name="AutoShape 150"/>
            <p:cNvSpPr>
              <a:spLocks noChangeArrowheads="1"/>
            </p:cNvSpPr>
            <p:nvPr/>
          </p:nvSpPr>
          <p:spPr bwMode="auto">
            <a:xfrm>
              <a:off x="3119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취합</a:t>
              </a:r>
            </a:p>
          </p:txBody>
        </p:sp>
        <p:sp>
          <p:nvSpPr>
            <p:cNvPr id="152" name="AutoShape 151"/>
            <p:cNvSpPr>
              <a:spLocks noChangeArrowheads="1"/>
            </p:cNvSpPr>
            <p:nvPr/>
          </p:nvSpPr>
          <p:spPr bwMode="auto">
            <a:xfrm>
              <a:off x="3623" y="1203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보고</a:t>
              </a:r>
            </a:p>
          </p:txBody>
        </p:sp>
        <p:sp>
          <p:nvSpPr>
            <p:cNvPr id="153" name="AutoShape 152"/>
            <p:cNvSpPr>
              <a:spLocks noChangeArrowheads="1"/>
            </p:cNvSpPr>
            <p:nvPr/>
          </p:nvSpPr>
          <p:spPr bwMode="auto">
            <a:xfrm>
              <a:off x="4115" y="1203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dirty="0">
                  <a:solidFill>
                    <a:schemeClr val="bg1"/>
                  </a:solidFill>
                  <a:latin typeface="맑은 고딕" pitchFamily="50" charset="-127"/>
                </a:rPr>
                <a:t>확인</a:t>
              </a:r>
            </a:p>
          </p:txBody>
        </p:sp>
      </p:grpSp>
      <p:pic>
        <p:nvPicPr>
          <p:cNvPr id="154" name="Picture 153" descr="020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2754313"/>
            <a:ext cx="3508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 descr="022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3675063"/>
            <a:ext cx="3444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Group 155"/>
          <p:cNvGrpSpPr>
            <a:grpSpLocks noChangeAspect="1"/>
          </p:cNvGrpSpPr>
          <p:nvPr/>
        </p:nvGrpSpPr>
        <p:grpSpPr bwMode="auto">
          <a:xfrm>
            <a:off x="1190625" y="3536950"/>
            <a:ext cx="349250" cy="238125"/>
            <a:chOff x="2888" y="1932"/>
            <a:chExt cx="335" cy="207"/>
          </a:xfrm>
        </p:grpSpPr>
        <p:sp>
          <p:nvSpPr>
            <p:cNvPr id="157" name="Rectangle 156"/>
            <p:cNvSpPr>
              <a:spLocks noChangeAspect="1" noChangeArrowheads="1"/>
            </p:cNvSpPr>
            <p:nvPr/>
          </p:nvSpPr>
          <p:spPr bwMode="auto">
            <a:xfrm>
              <a:off x="2888" y="1932"/>
              <a:ext cx="332" cy="207"/>
            </a:xfrm>
            <a:prstGeom prst="rect">
              <a:avLst/>
            </a:prstGeom>
            <a:solidFill>
              <a:srgbClr val="FDFDFD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spcBef>
                  <a:spcPct val="3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b="0">
                <a:latin typeface="맑은 고딕" pitchFamily="50" charset="-127"/>
              </a:endParaRPr>
            </a:p>
          </p:txBody>
        </p:sp>
        <p:sp>
          <p:nvSpPr>
            <p:cNvPr id="158" name="Line 157"/>
            <p:cNvSpPr>
              <a:spLocks noChangeAspect="1" noChangeShapeType="1"/>
            </p:cNvSpPr>
            <p:nvPr/>
          </p:nvSpPr>
          <p:spPr bwMode="auto">
            <a:xfrm>
              <a:off x="2891" y="1976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" name="Line 158"/>
            <p:cNvSpPr>
              <a:spLocks noChangeAspect="1" noChangeShapeType="1"/>
            </p:cNvSpPr>
            <p:nvPr/>
          </p:nvSpPr>
          <p:spPr bwMode="auto">
            <a:xfrm>
              <a:off x="2891" y="2019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0" name="Line 159"/>
            <p:cNvSpPr>
              <a:spLocks noChangeAspect="1" noChangeShapeType="1"/>
            </p:cNvSpPr>
            <p:nvPr/>
          </p:nvSpPr>
          <p:spPr bwMode="auto">
            <a:xfrm>
              <a:off x="2891" y="2063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1" name="Line 160"/>
            <p:cNvSpPr>
              <a:spLocks noChangeAspect="1" noChangeShapeType="1"/>
            </p:cNvSpPr>
            <p:nvPr/>
          </p:nvSpPr>
          <p:spPr bwMode="auto">
            <a:xfrm>
              <a:off x="2891" y="2103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Line 161"/>
            <p:cNvSpPr>
              <a:spLocks noChangeAspect="1" noChangeShapeType="1"/>
            </p:cNvSpPr>
            <p:nvPr/>
          </p:nvSpPr>
          <p:spPr bwMode="auto">
            <a:xfrm>
              <a:off x="2939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Line 162"/>
            <p:cNvSpPr>
              <a:spLocks noChangeAspect="1" noChangeShapeType="1"/>
            </p:cNvSpPr>
            <p:nvPr/>
          </p:nvSpPr>
          <p:spPr bwMode="auto">
            <a:xfrm>
              <a:off x="2990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Line 163"/>
            <p:cNvSpPr>
              <a:spLocks noChangeAspect="1" noChangeShapeType="1"/>
            </p:cNvSpPr>
            <p:nvPr/>
          </p:nvSpPr>
          <p:spPr bwMode="auto">
            <a:xfrm>
              <a:off x="3039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" name="Line 164"/>
            <p:cNvSpPr>
              <a:spLocks noChangeAspect="1" noChangeShapeType="1"/>
            </p:cNvSpPr>
            <p:nvPr/>
          </p:nvSpPr>
          <p:spPr bwMode="auto">
            <a:xfrm>
              <a:off x="3090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" name="Line 165"/>
            <p:cNvSpPr>
              <a:spLocks noChangeAspect="1" noChangeShapeType="1"/>
            </p:cNvSpPr>
            <p:nvPr/>
          </p:nvSpPr>
          <p:spPr bwMode="auto">
            <a:xfrm>
              <a:off x="3130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" name="Line 166"/>
            <p:cNvSpPr>
              <a:spLocks noChangeAspect="1" noChangeShapeType="1"/>
            </p:cNvSpPr>
            <p:nvPr/>
          </p:nvSpPr>
          <p:spPr bwMode="auto">
            <a:xfrm>
              <a:off x="3183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68" name="Picture 167" descr="005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760" b="10947"/>
          <a:stretch>
            <a:fillRect/>
          </a:stretch>
        </p:blipFill>
        <p:spPr bwMode="auto">
          <a:xfrm>
            <a:off x="2198688" y="2959100"/>
            <a:ext cx="392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168" descr="022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506663"/>
            <a:ext cx="3444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69" descr="020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259013"/>
            <a:ext cx="3508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Freeform 170"/>
          <p:cNvSpPr>
            <a:spLocks/>
          </p:cNvSpPr>
          <p:nvPr/>
        </p:nvSpPr>
        <p:spPr bwMode="auto">
          <a:xfrm>
            <a:off x="895350" y="3657600"/>
            <a:ext cx="284163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1530350" y="3524250"/>
            <a:ext cx="363538" cy="133350"/>
          </a:xfrm>
          <a:custGeom>
            <a:avLst/>
            <a:gdLst>
              <a:gd name="T0" fmla="*/ 0 w 336"/>
              <a:gd name="T1" fmla="*/ 2147483647 h 72"/>
              <a:gd name="T2" fmla="*/ 2147483647 w 336"/>
              <a:gd name="T3" fmla="*/ 2147483647 h 72"/>
              <a:gd name="T4" fmla="*/ 2147483647 w 336"/>
              <a:gd name="T5" fmla="*/ 0 h 72"/>
              <a:gd name="T6" fmla="*/ 0 60000 65536"/>
              <a:gd name="T7" fmla="*/ 0 60000 65536"/>
              <a:gd name="T8" fmla="*/ 0 60000 65536"/>
              <a:gd name="T9" fmla="*/ 0 w 336"/>
              <a:gd name="T10" fmla="*/ 0 h 72"/>
              <a:gd name="T11" fmla="*/ 336 w 33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">
                <a:moveTo>
                  <a:pt x="0" y="72"/>
                </a:moveTo>
                <a:lnTo>
                  <a:pt x="336" y="7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893888" y="3168650"/>
            <a:ext cx="284162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2528888" y="3035300"/>
            <a:ext cx="363537" cy="133350"/>
          </a:xfrm>
          <a:custGeom>
            <a:avLst/>
            <a:gdLst>
              <a:gd name="T0" fmla="*/ 0 w 336"/>
              <a:gd name="T1" fmla="*/ 2147483647 h 72"/>
              <a:gd name="T2" fmla="*/ 2147483647 w 336"/>
              <a:gd name="T3" fmla="*/ 2147483647 h 72"/>
              <a:gd name="T4" fmla="*/ 2147483647 w 336"/>
              <a:gd name="T5" fmla="*/ 0 h 72"/>
              <a:gd name="T6" fmla="*/ 0 60000 65536"/>
              <a:gd name="T7" fmla="*/ 0 60000 65536"/>
              <a:gd name="T8" fmla="*/ 0 60000 65536"/>
              <a:gd name="T9" fmla="*/ 0 w 336"/>
              <a:gd name="T10" fmla="*/ 0 h 72"/>
              <a:gd name="T11" fmla="*/ 336 w 33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">
                <a:moveTo>
                  <a:pt x="0" y="72"/>
                </a:moveTo>
                <a:lnTo>
                  <a:pt x="336" y="7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2897188" y="2673350"/>
            <a:ext cx="284162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3532188" y="2540000"/>
            <a:ext cx="365125" cy="133350"/>
          </a:xfrm>
          <a:custGeom>
            <a:avLst/>
            <a:gdLst>
              <a:gd name="T0" fmla="*/ 0 w 336"/>
              <a:gd name="T1" fmla="*/ 2147483647 h 72"/>
              <a:gd name="T2" fmla="*/ 2147483647 w 336"/>
              <a:gd name="T3" fmla="*/ 2147483647 h 72"/>
              <a:gd name="T4" fmla="*/ 2147483647 w 336"/>
              <a:gd name="T5" fmla="*/ 0 h 72"/>
              <a:gd name="T6" fmla="*/ 0 60000 65536"/>
              <a:gd name="T7" fmla="*/ 0 60000 65536"/>
              <a:gd name="T8" fmla="*/ 0 60000 65536"/>
              <a:gd name="T9" fmla="*/ 0 w 336"/>
              <a:gd name="T10" fmla="*/ 0 h 72"/>
              <a:gd name="T11" fmla="*/ 336 w 33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">
                <a:moveTo>
                  <a:pt x="0" y="72"/>
                </a:moveTo>
                <a:lnTo>
                  <a:pt x="336" y="7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" name="Freeform 176"/>
          <p:cNvSpPr>
            <a:spLocks/>
          </p:cNvSpPr>
          <p:nvPr/>
        </p:nvSpPr>
        <p:spPr bwMode="auto">
          <a:xfrm>
            <a:off x="3900488" y="2197100"/>
            <a:ext cx="284162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80" name="Picture 177" descr="감사원_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958975"/>
            <a:ext cx="4302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178" descr="024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04" t="17035" r="5531" b="18732"/>
          <a:stretch>
            <a:fillRect/>
          </a:stretch>
        </p:blipFill>
        <p:spPr bwMode="auto">
          <a:xfrm>
            <a:off x="4241800" y="2130425"/>
            <a:ext cx="304800" cy="238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AutoShape 179"/>
          <p:cNvSpPr>
            <a:spLocks noChangeArrowheads="1"/>
          </p:cNvSpPr>
          <p:nvPr/>
        </p:nvSpPr>
        <p:spPr bwMode="auto">
          <a:xfrm>
            <a:off x="727075" y="2573338"/>
            <a:ext cx="438150" cy="217487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sp>
        <p:nvSpPr>
          <p:cNvPr id="184" name="AutoShape 180"/>
          <p:cNvSpPr>
            <a:spLocks noChangeArrowheads="1"/>
          </p:cNvSpPr>
          <p:nvPr/>
        </p:nvSpPr>
        <p:spPr bwMode="auto">
          <a:xfrm>
            <a:off x="514350" y="2673350"/>
            <a:ext cx="438150" cy="217488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sp>
        <p:nvSpPr>
          <p:cNvPr id="186" name="AutoShape 181"/>
          <p:cNvSpPr>
            <a:spLocks noChangeArrowheads="1"/>
          </p:cNvSpPr>
          <p:nvPr/>
        </p:nvSpPr>
        <p:spPr bwMode="auto">
          <a:xfrm>
            <a:off x="930275" y="2736850"/>
            <a:ext cx="436563" cy="217488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sp>
        <p:nvSpPr>
          <p:cNvPr id="187" name="AutoShape 182"/>
          <p:cNvSpPr>
            <a:spLocks noChangeArrowheads="1"/>
          </p:cNvSpPr>
          <p:nvPr/>
        </p:nvSpPr>
        <p:spPr bwMode="auto">
          <a:xfrm>
            <a:off x="635000" y="2813050"/>
            <a:ext cx="438150" cy="217488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grpSp>
        <p:nvGrpSpPr>
          <p:cNvPr id="188" name="Group 183"/>
          <p:cNvGrpSpPr>
            <a:grpSpLocks/>
          </p:cNvGrpSpPr>
          <p:nvPr/>
        </p:nvGrpSpPr>
        <p:grpSpPr bwMode="auto">
          <a:xfrm>
            <a:off x="695325" y="3087688"/>
            <a:ext cx="446088" cy="576262"/>
            <a:chOff x="322" y="2077"/>
            <a:chExt cx="315" cy="267"/>
          </a:xfrm>
        </p:grpSpPr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322" y="2079"/>
              <a:ext cx="22" cy="24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416" y="2077"/>
              <a:ext cx="7" cy="24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Line 186"/>
            <p:cNvSpPr>
              <a:spLocks noChangeShapeType="1"/>
            </p:cNvSpPr>
            <p:nvPr/>
          </p:nvSpPr>
          <p:spPr bwMode="auto">
            <a:xfrm flipH="1">
              <a:off x="488" y="2078"/>
              <a:ext cx="40" cy="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Line 187"/>
            <p:cNvSpPr>
              <a:spLocks noChangeShapeType="1"/>
            </p:cNvSpPr>
            <p:nvPr/>
          </p:nvSpPr>
          <p:spPr bwMode="auto">
            <a:xfrm flipH="1">
              <a:off x="560" y="2091"/>
              <a:ext cx="77" cy="2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1020763" y="3757613"/>
            <a:ext cx="6969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수기집계</a:t>
            </a:r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1997075" y="3338513"/>
            <a:ext cx="696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집계검증</a:t>
            </a:r>
          </a:p>
        </p:txBody>
      </p:sp>
      <p:sp>
        <p:nvSpPr>
          <p:cNvPr id="205" name="Rectangle 190"/>
          <p:cNvSpPr>
            <a:spLocks noChangeArrowheads="1"/>
          </p:cNvSpPr>
          <p:nvPr/>
        </p:nvSpPr>
        <p:spPr bwMode="auto">
          <a:xfrm>
            <a:off x="1162050" y="2887663"/>
            <a:ext cx="1171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분석 및 이슈정리</a:t>
            </a:r>
          </a:p>
        </p:txBody>
      </p:sp>
      <p:sp>
        <p:nvSpPr>
          <p:cNvPr id="206" name="Rectangle 191"/>
          <p:cNvSpPr>
            <a:spLocks noChangeArrowheads="1"/>
          </p:cNvSpPr>
          <p:nvPr/>
        </p:nvSpPr>
        <p:spPr bwMode="auto">
          <a:xfrm>
            <a:off x="2667000" y="3160713"/>
            <a:ext cx="10826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수기보고서작성</a:t>
            </a:r>
          </a:p>
        </p:txBody>
      </p:sp>
      <p:sp>
        <p:nvSpPr>
          <p:cNvPr id="207" name="Rectangle 192"/>
          <p:cNvSpPr>
            <a:spLocks noChangeArrowheads="1"/>
          </p:cNvSpPr>
          <p:nvPr/>
        </p:nvSpPr>
        <p:spPr bwMode="auto">
          <a:xfrm>
            <a:off x="2468563" y="2397125"/>
            <a:ext cx="825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보고서취합</a:t>
            </a:r>
          </a:p>
        </p:txBody>
      </p:sp>
      <p:sp>
        <p:nvSpPr>
          <p:cNvPr id="208" name="Rectangle 193"/>
          <p:cNvSpPr>
            <a:spLocks noChangeArrowheads="1"/>
          </p:cNvSpPr>
          <p:nvPr/>
        </p:nvSpPr>
        <p:spPr bwMode="auto">
          <a:xfrm>
            <a:off x="3549650" y="2674938"/>
            <a:ext cx="696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최종확인</a:t>
            </a:r>
          </a:p>
        </p:txBody>
      </p:sp>
      <p:sp>
        <p:nvSpPr>
          <p:cNvPr id="209" name="Rectangle 194"/>
          <p:cNvSpPr>
            <a:spLocks noChangeArrowheads="1"/>
          </p:cNvSpPr>
          <p:nvPr/>
        </p:nvSpPr>
        <p:spPr bwMode="auto">
          <a:xfrm>
            <a:off x="4105275" y="2368550"/>
            <a:ext cx="6969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최종보고</a:t>
            </a:r>
          </a:p>
        </p:txBody>
      </p:sp>
      <p:sp>
        <p:nvSpPr>
          <p:cNvPr id="210" name="Rectangle 195"/>
          <p:cNvSpPr>
            <a:spLocks noChangeArrowheads="1"/>
          </p:cNvSpPr>
          <p:nvPr/>
        </p:nvSpPr>
        <p:spPr bwMode="auto">
          <a:xfrm>
            <a:off x="485775" y="3224213"/>
            <a:ext cx="8731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" tIns="7200" rIns="7200" bIns="7200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원천 정보 수립</a:t>
            </a:r>
          </a:p>
        </p:txBody>
      </p:sp>
      <p:sp>
        <p:nvSpPr>
          <p:cNvPr id="211" name="Rectangle 200"/>
          <p:cNvSpPr>
            <a:spLocks noChangeArrowheads="1"/>
          </p:cNvSpPr>
          <p:nvPr/>
        </p:nvSpPr>
        <p:spPr bwMode="auto">
          <a:xfrm>
            <a:off x="384175" y="1168400"/>
            <a:ext cx="4570413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212" name="Line 202"/>
          <p:cNvSpPr>
            <a:spLocks noChangeShapeType="1"/>
          </p:cNvSpPr>
          <p:nvPr/>
        </p:nvSpPr>
        <p:spPr bwMode="auto">
          <a:xfrm flipV="1">
            <a:off x="384175" y="4273550"/>
            <a:ext cx="4570413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3" name="Text Box 203"/>
          <p:cNvSpPr txBox="1">
            <a:spLocks noChangeArrowheads="1"/>
          </p:cNvSpPr>
          <p:nvPr/>
        </p:nvSpPr>
        <p:spPr bwMode="auto">
          <a:xfrm>
            <a:off x="1633538" y="1260475"/>
            <a:ext cx="1638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300" u="sng" dirty="0">
                <a:latin typeface="맑은 고딕" pitchFamily="50" charset="-127"/>
              </a:rPr>
              <a:t>보고 프로세스 현황</a:t>
            </a:r>
          </a:p>
        </p:txBody>
      </p:sp>
      <p:sp>
        <p:nvSpPr>
          <p:cNvPr id="214" name="Rectangle 204"/>
          <p:cNvSpPr>
            <a:spLocks noChangeArrowheads="1"/>
          </p:cNvSpPr>
          <p:nvPr/>
        </p:nvSpPr>
        <p:spPr bwMode="auto">
          <a:xfrm>
            <a:off x="5324475" y="1168400"/>
            <a:ext cx="4229100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215" name="Rectangle 206"/>
          <p:cNvSpPr>
            <a:spLocks noChangeArrowheads="1"/>
          </p:cNvSpPr>
          <p:nvPr/>
        </p:nvSpPr>
        <p:spPr bwMode="auto">
          <a:xfrm>
            <a:off x="6124575" y="5165725"/>
            <a:ext cx="33623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의사결정 시간 단축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핵심 성과 지표를 중점적인 관리</a:t>
            </a:r>
            <a:r>
              <a:rPr lang="ko-KR" altLang="en-US" sz="1000" b="0" dirty="0">
                <a:latin typeface="맑은 고딕" pitchFamily="50" charset="-127"/>
              </a:rPr>
              <a:t> </a:t>
            </a:r>
          </a:p>
        </p:txBody>
      </p:sp>
      <p:sp>
        <p:nvSpPr>
          <p:cNvPr id="217" name="Text Box 69"/>
          <p:cNvSpPr txBox="1">
            <a:spLocks noChangeArrowheads="1"/>
          </p:cNvSpPr>
          <p:nvPr/>
        </p:nvSpPr>
        <p:spPr bwMode="auto">
          <a:xfrm>
            <a:off x="5210175" y="2190750"/>
            <a:ext cx="1243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solidFill>
                  <a:srgbClr val="003366"/>
                </a:solidFill>
                <a:latin typeface="맑은 고딕" pitchFamily="50" charset="-127"/>
              </a:rPr>
              <a:t>사용자</a:t>
            </a:r>
          </a:p>
        </p:txBody>
      </p:sp>
      <p:grpSp>
        <p:nvGrpSpPr>
          <p:cNvPr id="218" name="Group 122"/>
          <p:cNvGrpSpPr>
            <a:grpSpLocks/>
          </p:cNvGrpSpPr>
          <p:nvPr/>
        </p:nvGrpSpPr>
        <p:grpSpPr bwMode="auto">
          <a:xfrm>
            <a:off x="5608638" y="1238250"/>
            <a:ext cx="3944938" cy="2871788"/>
            <a:chOff x="3533" y="780"/>
            <a:chExt cx="2485" cy="1809"/>
          </a:xfrm>
        </p:grpSpPr>
        <p:sp>
          <p:nvSpPr>
            <p:cNvPr id="219" name="Rectangle 64"/>
            <p:cNvSpPr>
              <a:spLocks noChangeArrowheads="1"/>
            </p:cNvSpPr>
            <p:nvPr/>
          </p:nvSpPr>
          <p:spPr bwMode="auto">
            <a:xfrm>
              <a:off x="4291" y="1397"/>
              <a:ext cx="10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en-US" altLang="ko-KR" b="0">
                  <a:solidFill>
                    <a:srgbClr val="336699"/>
                  </a:solidFill>
                  <a:latin typeface="맑은 고딕" pitchFamily="50" charset="-127"/>
                </a:rPr>
                <a:t>BI</a:t>
              </a:r>
              <a:r>
                <a:rPr lang="ko-KR" altLang="en-US" b="0">
                  <a:solidFill>
                    <a:srgbClr val="336699"/>
                  </a:solidFill>
                  <a:latin typeface="맑은 고딕" pitchFamily="50" charset="-127"/>
                </a:rPr>
                <a:t>시스템</a:t>
              </a:r>
            </a:p>
          </p:txBody>
        </p:sp>
        <p:sp>
          <p:nvSpPr>
            <p:cNvPr id="220" name="AutoShape 65"/>
            <p:cNvSpPr>
              <a:spLocks noChangeArrowheads="1"/>
            </p:cNvSpPr>
            <p:nvPr/>
          </p:nvSpPr>
          <p:spPr bwMode="auto">
            <a:xfrm rot="9620112">
              <a:off x="3905" y="955"/>
              <a:ext cx="1751" cy="1529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8 w 21600"/>
                <a:gd name="T19" fmla="*/ 3150 h 21600"/>
                <a:gd name="T20" fmla="*/ 18442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841" y="7083"/>
                  </a:moveTo>
                  <a:cubicBezTo>
                    <a:pt x="16462" y="4472"/>
                    <a:pt x="13752" y="2838"/>
                    <a:pt x="10800" y="2838"/>
                  </a:cubicBezTo>
                  <a:cubicBezTo>
                    <a:pt x="6402" y="2838"/>
                    <a:pt x="2838" y="6402"/>
                    <a:pt x="2838" y="10800"/>
                  </a:cubicBezTo>
                  <a:cubicBezTo>
                    <a:pt x="2838" y="15197"/>
                    <a:pt x="6402" y="18762"/>
                    <a:pt x="10800" y="18762"/>
                  </a:cubicBezTo>
                  <a:cubicBezTo>
                    <a:pt x="13765" y="18762"/>
                    <a:pt x="16485" y="17113"/>
                    <a:pt x="17858" y="14484"/>
                  </a:cubicBezTo>
                  <a:lnTo>
                    <a:pt x="20373" y="15798"/>
                  </a:lnTo>
                  <a:cubicBezTo>
                    <a:pt x="18512" y="19364"/>
                    <a:pt x="14822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4805" y="-1"/>
                    <a:pt x="18481" y="2216"/>
                    <a:pt x="20351" y="5758"/>
                  </a:cubicBezTo>
                  <a:lnTo>
                    <a:pt x="22738" y="4498"/>
                  </a:lnTo>
                  <a:lnTo>
                    <a:pt x="21019" y="10063"/>
                  </a:lnTo>
                  <a:lnTo>
                    <a:pt x="15453" y="8343"/>
                  </a:lnTo>
                  <a:lnTo>
                    <a:pt x="17841" y="7083"/>
                  </a:lnTo>
                  <a:close/>
                </a:path>
              </a:pathLst>
            </a:custGeom>
            <a:solidFill>
              <a:schemeClr val="bg1">
                <a:lumMod val="8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/>
            </a:p>
          </p:txBody>
        </p:sp>
        <p:grpSp>
          <p:nvGrpSpPr>
            <p:cNvPr id="221" name="Group 66"/>
            <p:cNvGrpSpPr>
              <a:grpSpLocks/>
            </p:cNvGrpSpPr>
            <p:nvPr/>
          </p:nvGrpSpPr>
          <p:grpSpPr bwMode="auto">
            <a:xfrm>
              <a:off x="3834" y="1494"/>
              <a:ext cx="484" cy="440"/>
              <a:chOff x="1351" y="2391"/>
              <a:chExt cx="387" cy="372"/>
            </a:xfrm>
          </p:grpSpPr>
          <p:pic>
            <p:nvPicPr>
              <p:cNvPr id="241" name="Picture 67" descr="ball(4)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Text Box 68"/>
              <p:cNvSpPr txBox="1">
                <a:spLocks noChangeArrowheads="1"/>
              </p:cNvSpPr>
              <p:nvPr/>
            </p:nvSpPr>
            <p:spPr bwMode="auto">
              <a:xfrm>
                <a:off x="1351" y="2472"/>
                <a:ext cx="38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en-US" altLang="ko-KR">
                    <a:solidFill>
                      <a:schemeClr val="bg1"/>
                    </a:solidFill>
                    <a:latin typeface="맑은 고딕" pitchFamily="50" charset="-127"/>
                  </a:rPr>
                  <a:t>EIS/</a:t>
                </a:r>
              </a:p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en-US" altLang="ko-KR">
                    <a:solidFill>
                      <a:schemeClr val="bg1"/>
                    </a:solidFill>
                    <a:latin typeface="맑은 고딕" pitchFamily="50" charset="-127"/>
                  </a:rPr>
                  <a:t>OLAP </a:t>
                </a: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클릭</a:t>
                </a:r>
              </a:p>
            </p:txBody>
          </p:sp>
        </p:grpSp>
        <p:pic>
          <p:nvPicPr>
            <p:cNvPr id="222" name="Picture 70" descr="man4"/>
            <p:cNvPicPr>
              <a:picLocks noChangeAspect="1" noChangeArrowheads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3" y="1056"/>
              <a:ext cx="31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3" name="Group 71"/>
            <p:cNvGrpSpPr>
              <a:grpSpLocks/>
            </p:cNvGrpSpPr>
            <p:nvPr/>
          </p:nvGrpSpPr>
          <p:grpSpPr bwMode="auto">
            <a:xfrm>
              <a:off x="4468" y="878"/>
              <a:ext cx="466" cy="440"/>
              <a:chOff x="1351" y="2391"/>
              <a:chExt cx="372" cy="372"/>
            </a:xfrm>
          </p:grpSpPr>
          <p:pic>
            <p:nvPicPr>
              <p:cNvPr id="239" name="Picture 72" descr="ball(4)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Text Box 73"/>
              <p:cNvSpPr txBox="1">
                <a:spLocks noChangeArrowheads="1"/>
              </p:cNvSpPr>
              <p:nvPr/>
            </p:nvSpPr>
            <p:spPr bwMode="auto">
              <a:xfrm>
                <a:off x="1388" y="2524"/>
                <a:ext cx="31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 dirty="0">
                    <a:solidFill>
                      <a:schemeClr val="bg1"/>
                    </a:solidFill>
                    <a:latin typeface="맑은 고딕" pitchFamily="50" charset="-127"/>
                  </a:rPr>
                  <a:t>정보조회</a:t>
                </a:r>
              </a:p>
            </p:txBody>
          </p:sp>
        </p:grpSp>
        <p:pic>
          <p:nvPicPr>
            <p:cNvPr id="224" name="Picture 74"/>
            <p:cNvPicPr>
              <a:picLocks noChangeAspect="1" noChangeArrowheads="1"/>
            </p:cNvPicPr>
            <p:nvPr/>
          </p:nvPicPr>
          <p:blipFill>
            <a:blip r:embed="rId12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" y="780"/>
              <a:ext cx="440" cy="24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75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" y="935"/>
              <a:ext cx="440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76"/>
            <p:cNvPicPr>
              <a:picLocks noChangeAspect="1" noChangeArrowheads="1"/>
            </p:cNvPicPr>
            <p:nvPr/>
          </p:nvPicPr>
          <p:blipFill>
            <a:blip r:embed="rId14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941" b="58238"/>
            <a:stretch>
              <a:fillRect/>
            </a:stretch>
          </p:blipFill>
          <p:spPr bwMode="auto">
            <a:xfrm>
              <a:off x="4519" y="2347"/>
              <a:ext cx="531" cy="24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7" name="Group 77"/>
            <p:cNvGrpSpPr>
              <a:grpSpLocks/>
            </p:cNvGrpSpPr>
            <p:nvPr/>
          </p:nvGrpSpPr>
          <p:grpSpPr bwMode="auto">
            <a:xfrm>
              <a:off x="4136" y="2083"/>
              <a:ext cx="466" cy="440"/>
              <a:chOff x="1351" y="2391"/>
              <a:chExt cx="372" cy="372"/>
            </a:xfrm>
          </p:grpSpPr>
          <p:pic>
            <p:nvPicPr>
              <p:cNvPr id="237" name="Picture 78" descr="ball(4)"/>
              <p:cNvPicPr>
                <a:picLocks noChangeAspect="1" noChangeArrowheads="1"/>
              </p:cNvPicPr>
              <p:nvPr/>
            </p:nvPicPr>
            <p:blipFill>
              <a:blip r:embed="rId15" cstate="print">
                <a:grayscl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Text Box 79"/>
              <p:cNvSpPr txBox="1">
                <a:spLocks noChangeArrowheads="1"/>
              </p:cNvSpPr>
              <p:nvPr/>
            </p:nvSpPr>
            <p:spPr bwMode="auto">
              <a:xfrm>
                <a:off x="1388" y="2472"/>
                <a:ext cx="31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경영회의</a:t>
                </a:r>
              </a:p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활용</a:t>
                </a:r>
              </a:p>
            </p:txBody>
          </p:sp>
        </p:grpSp>
        <p:pic>
          <p:nvPicPr>
            <p:cNvPr id="228" name="Picture 80"/>
            <p:cNvPicPr>
              <a:picLocks noChangeAspect="1" noChangeArrowheads="1"/>
            </p:cNvPicPr>
            <p:nvPr/>
          </p:nvPicPr>
          <p:blipFill>
            <a:blip r:embed="rId16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3333" t="64516" r="2667" b="1076"/>
            <a:stretch>
              <a:fillRect/>
            </a:stretch>
          </p:blipFill>
          <p:spPr bwMode="auto">
            <a:xfrm>
              <a:off x="5615" y="1544"/>
              <a:ext cx="310" cy="1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81"/>
            <p:cNvPicPr>
              <a:picLocks noChangeAspect="1" noChangeArrowheads="1"/>
            </p:cNvPicPr>
            <p:nvPr/>
          </p:nvPicPr>
          <p:blipFill>
            <a:blip r:embed="rId16" cstate="print">
              <a:grayscl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334" t="64516" r="35333" b="1076"/>
            <a:stretch>
              <a:fillRect/>
            </a:stretch>
          </p:blipFill>
          <p:spPr bwMode="auto">
            <a:xfrm>
              <a:off x="5426" y="2028"/>
              <a:ext cx="414" cy="17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0" name="Group 82"/>
            <p:cNvGrpSpPr>
              <a:grpSpLocks/>
            </p:cNvGrpSpPr>
            <p:nvPr/>
          </p:nvGrpSpPr>
          <p:grpSpPr bwMode="auto">
            <a:xfrm>
              <a:off x="5238" y="1262"/>
              <a:ext cx="465" cy="440"/>
              <a:chOff x="1351" y="2391"/>
              <a:chExt cx="372" cy="372"/>
            </a:xfrm>
          </p:grpSpPr>
          <p:pic>
            <p:nvPicPr>
              <p:cNvPr id="235" name="Picture 83" descr="ball(4)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6" name="Text Box 84"/>
              <p:cNvSpPr txBox="1">
                <a:spLocks noChangeArrowheads="1"/>
              </p:cNvSpPr>
              <p:nvPr/>
            </p:nvSpPr>
            <p:spPr bwMode="auto">
              <a:xfrm>
                <a:off x="1387" y="2472"/>
                <a:ext cx="31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지표설명</a:t>
                </a:r>
              </a:p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참조</a:t>
                </a:r>
              </a:p>
            </p:txBody>
          </p:sp>
        </p:grpSp>
        <p:grpSp>
          <p:nvGrpSpPr>
            <p:cNvPr id="231" name="Group 85"/>
            <p:cNvGrpSpPr>
              <a:grpSpLocks/>
            </p:cNvGrpSpPr>
            <p:nvPr/>
          </p:nvGrpSpPr>
          <p:grpSpPr bwMode="auto">
            <a:xfrm>
              <a:off x="5035" y="2030"/>
              <a:ext cx="466" cy="440"/>
              <a:chOff x="1351" y="2391"/>
              <a:chExt cx="372" cy="372"/>
            </a:xfrm>
          </p:grpSpPr>
          <p:pic>
            <p:nvPicPr>
              <p:cNvPr id="233" name="Picture 86" descr="ball(4)"/>
              <p:cNvPicPr>
                <a:picLocks noChangeAspect="1" noChangeArrowheads="1"/>
              </p:cNvPicPr>
              <p:nvPr/>
            </p:nvPicPr>
            <p:blipFill>
              <a:blip r:embed="rId15" cstate="print">
                <a:grayscl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4" name="Text Box 87"/>
              <p:cNvSpPr txBox="1">
                <a:spLocks noChangeArrowheads="1"/>
              </p:cNvSpPr>
              <p:nvPr/>
            </p:nvSpPr>
            <p:spPr bwMode="auto">
              <a:xfrm>
                <a:off x="1426" y="2525"/>
                <a:ext cx="23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피드백</a:t>
                </a:r>
              </a:p>
            </p:txBody>
          </p:sp>
        </p:grpSp>
        <p:sp>
          <p:nvSpPr>
            <p:cNvPr id="232" name="Text Box 207"/>
            <p:cNvSpPr txBox="1">
              <a:spLocks noChangeArrowheads="1"/>
            </p:cNvSpPr>
            <p:nvPr/>
          </p:nvSpPr>
          <p:spPr bwMode="auto">
            <a:xfrm>
              <a:off x="3699" y="1570"/>
              <a:ext cx="231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000" b="0">
                  <a:latin typeface="맑은 고딕" pitchFamily="50" charset="-127"/>
                </a:rPr>
                <a:t>분석</a:t>
              </a:r>
              <a:r>
                <a:rPr lang="en-US" altLang="ko-KR" sz="1000" b="0">
                  <a:latin typeface="맑은 고딕" pitchFamily="50" charset="-127"/>
                </a:rPr>
                <a:t>/</a:t>
              </a:r>
              <a:r>
                <a:rPr lang="ko-KR" altLang="en-US" sz="1000" b="0">
                  <a:latin typeface="맑은 고딕" pitchFamily="50" charset="-127"/>
                </a:rPr>
                <a:t>보고를 위한 </a:t>
              </a:r>
            </a:p>
            <a:p>
              <a:pPr algn="ctr" eaLnBrk="1" hangingPunct="1"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000" b="0">
                  <a:latin typeface="맑은 고딕" pitchFamily="50" charset="-127"/>
                </a:rPr>
                <a:t>데이터 수집</a:t>
              </a:r>
              <a:r>
                <a:rPr lang="en-US" altLang="ko-KR" sz="1000" b="0">
                  <a:latin typeface="맑은 고딕" pitchFamily="50" charset="-127"/>
                </a:rPr>
                <a:t>, </a:t>
              </a:r>
              <a:r>
                <a:rPr lang="ko-KR" altLang="en-US" sz="1000" b="0">
                  <a:latin typeface="맑은 고딕" pitchFamily="50" charset="-127"/>
                </a:rPr>
                <a:t>정제</a:t>
              </a:r>
              <a:r>
                <a:rPr lang="en-US" altLang="ko-KR" sz="1000" b="0">
                  <a:latin typeface="맑은 고딕" pitchFamily="50" charset="-127"/>
                </a:rPr>
                <a:t>, </a:t>
              </a:r>
              <a:r>
                <a:rPr lang="ko-KR" altLang="en-US" sz="1000" b="0">
                  <a:latin typeface="맑은 고딕" pitchFamily="50" charset="-127"/>
                </a:rPr>
                <a:t>변환 작업은 </a:t>
              </a:r>
            </a:p>
            <a:p>
              <a:pPr algn="ctr" eaLnBrk="1" hangingPunct="1"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000" b="0">
                  <a:latin typeface="맑은 고딕" pitchFamily="50" charset="-127"/>
                </a:rPr>
                <a:t>시스템적으로 사전 처리</a:t>
              </a:r>
              <a:endParaRPr lang="en-US" altLang="ko-KR" sz="1000" b="0">
                <a:solidFill>
                  <a:srgbClr val="FF3300"/>
                </a:solidFill>
                <a:latin typeface="맑은 고딕" pitchFamily="50" charset="-127"/>
              </a:endParaRPr>
            </a:p>
          </p:txBody>
        </p:sp>
      </p:grpSp>
      <p:sp>
        <p:nvSpPr>
          <p:cNvPr id="243" name="Rectangle 209"/>
          <p:cNvSpPr>
            <a:spLocks noChangeArrowheads="1"/>
          </p:cNvSpPr>
          <p:nvPr/>
        </p:nvSpPr>
        <p:spPr bwMode="auto">
          <a:xfrm>
            <a:off x="6124575" y="5691188"/>
            <a:ext cx="33623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정기 보고서 및 회의자료 작성의 반복적인 수작업 감소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분석</a:t>
            </a:r>
            <a:r>
              <a:rPr kumimoji="0" lang="en-US" altLang="ko-KR" b="0" dirty="0">
                <a:solidFill>
                  <a:srgbClr val="003F3E"/>
                </a:solidFill>
                <a:latin typeface="맑은 고딕" pitchFamily="50" charset="-127"/>
              </a:rPr>
              <a:t>/</a:t>
            </a: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기획업무에 집중</a:t>
            </a:r>
          </a:p>
        </p:txBody>
      </p:sp>
      <p:grpSp>
        <p:nvGrpSpPr>
          <p:cNvPr id="244" name="Group 118"/>
          <p:cNvGrpSpPr>
            <a:grpSpLocks/>
          </p:cNvGrpSpPr>
          <p:nvPr/>
        </p:nvGrpSpPr>
        <p:grpSpPr bwMode="auto">
          <a:xfrm>
            <a:off x="5529263" y="5886450"/>
            <a:ext cx="642937" cy="301625"/>
            <a:chOff x="3597" y="3708"/>
            <a:chExt cx="453" cy="190"/>
          </a:xfrm>
        </p:grpSpPr>
        <p:sp>
          <p:nvSpPr>
            <p:cNvPr id="245" name="Rectangle 113"/>
            <p:cNvSpPr>
              <a:spLocks noChangeArrowheads="1"/>
            </p:cNvSpPr>
            <p:nvPr/>
          </p:nvSpPr>
          <p:spPr bwMode="auto">
            <a:xfrm>
              <a:off x="3597" y="3724"/>
              <a:ext cx="453" cy="1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latinLnBrk="0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6" name="Rectangle 172"/>
            <p:cNvSpPr>
              <a:spLocks noChangeArrowheads="1"/>
            </p:cNvSpPr>
            <p:nvPr/>
          </p:nvSpPr>
          <p:spPr bwMode="auto">
            <a:xfrm>
              <a:off x="3607" y="3708"/>
              <a:ext cx="433" cy="1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100" b="0" dirty="0">
                  <a:latin typeface="맑은 고딕" pitchFamily="50" charset="-127"/>
                  <a:sym typeface="Wingdings" pitchFamily="2" charset="2"/>
                </a:rPr>
                <a:t>실무진</a:t>
              </a:r>
              <a:endParaRPr lang="en-US" altLang="ko-KR" sz="1100" b="0" dirty="0">
                <a:latin typeface="맑은 고딕" pitchFamily="50" charset="-127"/>
                <a:sym typeface="Wingdings" pitchFamily="2" charset="2"/>
              </a:endParaRPr>
            </a:p>
          </p:txBody>
        </p:sp>
      </p:grpSp>
      <p:grpSp>
        <p:nvGrpSpPr>
          <p:cNvPr id="247" name="Group 174"/>
          <p:cNvGrpSpPr>
            <a:grpSpLocks/>
          </p:cNvGrpSpPr>
          <p:nvPr/>
        </p:nvGrpSpPr>
        <p:grpSpPr bwMode="auto">
          <a:xfrm>
            <a:off x="5529263" y="5170488"/>
            <a:ext cx="642937" cy="463550"/>
            <a:chOff x="3597" y="3257"/>
            <a:chExt cx="453" cy="292"/>
          </a:xfrm>
        </p:grpSpPr>
        <p:sp>
          <p:nvSpPr>
            <p:cNvPr id="248" name="Rectangle 114"/>
            <p:cNvSpPr>
              <a:spLocks noChangeArrowheads="1"/>
            </p:cNvSpPr>
            <p:nvPr/>
          </p:nvSpPr>
          <p:spPr bwMode="auto">
            <a:xfrm>
              <a:off x="3597" y="3326"/>
              <a:ext cx="453" cy="1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latinLnBrk="0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9" name="Rectangle 172"/>
            <p:cNvSpPr>
              <a:spLocks noChangeArrowheads="1"/>
            </p:cNvSpPr>
            <p:nvPr/>
          </p:nvSpPr>
          <p:spPr bwMode="auto">
            <a:xfrm>
              <a:off x="3644" y="3257"/>
              <a:ext cx="3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100" b="0" dirty="0">
                  <a:latin typeface="맑은 고딕" pitchFamily="50" charset="-127"/>
                  <a:sym typeface="Wingdings" pitchFamily="2" charset="2"/>
                </a:rPr>
                <a:t>경영층</a:t>
              </a:r>
              <a:endParaRPr lang="en-US" altLang="ko-KR" sz="1100" b="0" dirty="0">
                <a:latin typeface="맑은 고딕" pitchFamily="50" charset="-127"/>
                <a:sym typeface="Wingdings" pitchFamily="2" charset="2"/>
              </a:endParaRPr>
            </a:p>
          </p:txBody>
        </p:sp>
      </p:grpSp>
      <p:sp>
        <p:nvSpPr>
          <p:cNvPr id="254" name="AutoShape 175"/>
          <p:cNvSpPr>
            <a:spLocks noChangeArrowheads="1"/>
          </p:cNvSpPr>
          <p:nvPr/>
        </p:nvSpPr>
        <p:spPr bwMode="auto">
          <a:xfrm rot="16200000" flipV="1">
            <a:off x="2529682" y="3680618"/>
            <a:ext cx="5187950" cy="24606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6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170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8CF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추진 </a:t>
            </a:r>
            <a:r>
              <a:rPr lang="ko-KR" altLang="en-US" sz="1800" dirty="0" err="1" smtClean="0">
                <a:latin typeface="맑은 고딕" pitchFamily="50" charset="-127"/>
              </a:rPr>
              <a:t>로드맵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</a:t>
            </a:r>
            <a:r>
              <a:rPr lang="ko-KR" altLang="en-US" sz="1800" dirty="0" smtClean="0">
                <a:latin typeface="맑은 고딕" pitchFamily="50" charset="-127"/>
              </a:rPr>
              <a:t> 성공요소</a:t>
            </a:r>
            <a:r>
              <a:rPr lang="en-US" altLang="ko-KR" sz="1800" dirty="0" smtClean="0">
                <a:latin typeface="맑은 고딕" pitchFamily="50" charset="-127"/>
              </a:rPr>
              <a:t>(CSFs)</a:t>
            </a:r>
            <a:r>
              <a:rPr lang="ko-KR" altLang="en-US" sz="1800" dirty="0" smtClean="0">
                <a:latin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</a:rPr>
            </a:br>
            <a:endParaRPr lang="en-US" altLang="ko-KR" sz="16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48246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Ⅳ. BI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78905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4" name="Line 95"/>
          <p:cNvSpPr>
            <a:spLocks noChangeShapeType="1"/>
          </p:cNvSpPr>
          <p:nvPr/>
        </p:nvSpPr>
        <p:spPr bwMode="auto">
          <a:xfrm flipV="1">
            <a:off x="4592950" y="435560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전사 정보의 통합관리 및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기반 구축을 우선적으로 추진하고 경영계획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성과관리</a:t>
            </a:r>
            <a:r>
              <a:rPr lang="en-US" altLang="ko-KR" sz="1600" kern="0" dirty="0" smtClean="0">
                <a:latin typeface="맑은 고딕" pitchFamily="50" charset="-127"/>
              </a:rPr>
              <a:t>, Risk </a:t>
            </a:r>
            <a:r>
              <a:rPr lang="ko-KR" altLang="en-US" sz="1600" kern="0" dirty="0" smtClean="0">
                <a:latin typeface="맑은 고딕" pitchFamily="50" charset="-127"/>
              </a:rPr>
              <a:t>관리를 단계적으로 구현하여 전사적 전략경영 체계를 완성하는 것이 바람직함</a:t>
            </a:r>
          </a:p>
        </p:txBody>
      </p:sp>
      <p:sp>
        <p:nvSpPr>
          <p:cNvPr id="130" name="텍스트 개체 틀 12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방향성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21/23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cxnSp>
        <p:nvCxnSpPr>
          <p:cNvPr id="88" name="직선 연결선 87"/>
          <p:cNvCxnSpPr>
            <a:stCxn id="99" idx="1"/>
          </p:cNvCxnSpPr>
          <p:nvPr/>
        </p:nvCxnSpPr>
        <p:spPr>
          <a:xfrm flipH="1">
            <a:off x="969084" y="5958278"/>
            <a:ext cx="7449520" cy="1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291168" y="1340710"/>
            <a:ext cx="11333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Strategic</a:t>
            </a:r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200340" y="5993976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Transactional</a:t>
            </a:r>
          </a:p>
        </p:txBody>
      </p:sp>
      <p:sp>
        <p:nvSpPr>
          <p:cNvPr id="99" name="Text Box 53"/>
          <p:cNvSpPr txBox="1">
            <a:spLocks noChangeArrowheads="1"/>
          </p:cNvSpPr>
          <p:nvPr/>
        </p:nvSpPr>
        <p:spPr bwMode="auto">
          <a:xfrm>
            <a:off x="8418604" y="5819779"/>
            <a:ext cx="7800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맑은 고딕" pitchFamily="50" charset="-127"/>
              </a:rPr>
              <a:t>Time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0" name="Text Box 54"/>
          <p:cNvSpPr txBox="1">
            <a:spLocks noChangeArrowheads="1"/>
          </p:cNvSpPr>
          <p:nvPr/>
        </p:nvSpPr>
        <p:spPr bwMode="auto">
          <a:xfrm>
            <a:off x="1424510" y="6021289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</a:rPr>
              <a:t>2012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1" name="Text Box 54"/>
          <p:cNvSpPr txBox="1">
            <a:spLocks noChangeArrowheads="1"/>
          </p:cNvSpPr>
          <p:nvPr/>
        </p:nvSpPr>
        <p:spPr bwMode="auto">
          <a:xfrm>
            <a:off x="2993986" y="6021289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</a:rPr>
              <a:t>2013 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2" name="Text Box 54"/>
          <p:cNvSpPr txBox="1">
            <a:spLocks noChangeArrowheads="1"/>
          </p:cNvSpPr>
          <p:nvPr/>
        </p:nvSpPr>
        <p:spPr bwMode="auto">
          <a:xfrm>
            <a:off x="4520940" y="6021289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</a:rPr>
              <a:t>2014</a:t>
            </a:r>
            <a:endParaRPr lang="en-US" altLang="ko-KR" sz="1200" b="1" dirty="0">
              <a:latin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039754" y="3067347"/>
            <a:ext cx="4314962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위쪽 화살표 106"/>
          <p:cNvSpPr/>
          <p:nvPr/>
        </p:nvSpPr>
        <p:spPr>
          <a:xfrm>
            <a:off x="9291404" y="3129245"/>
            <a:ext cx="429000" cy="16200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76329" y="3068950"/>
            <a:ext cx="3391605" cy="360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3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단계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전사적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Risk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관리 체계 구현</a:t>
            </a:r>
            <a:endParaRPr lang="en-US" altLang="ko-KR" sz="1200" b="1" dirty="0" smtClean="0">
              <a:solidFill>
                <a:schemeClr val="accent1"/>
              </a:solidFill>
              <a:latin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676329" y="3388794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단계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경영계획 수립 및 성과관리 통합 체계 구현</a:t>
            </a:r>
            <a:endParaRPr lang="en-US" altLang="ko-KR" sz="1200" b="1" dirty="0" smtClean="0">
              <a:solidFill>
                <a:schemeClr val="accent1"/>
              </a:solidFill>
              <a:latin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687844" y="3708638"/>
            <a:ext cx="4953000" cy="121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1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단계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경영관리 체계 강화를 위한 기반마련</a:t>
            </a: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</a:b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       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전사 분석 업무의 통합관리</a:t>
            </a: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</a:b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       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다차원 수익성 분석 및 </a:t>
            </a: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BI 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기반 마련</a:t>
            </a:r>
          </a:p>
          <a:p>
            <a:pPr marL="173038" indent="-173038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chemeClr val="accent1"/>
              </a:solidFill>
              <a:latin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-4408300" y="1657553"/>
            <a:ext cx="11792049" cy="8612208"/>
            <a:chOff x="-5272420" y="1657553"/>
            <a:chExt cx="14775733" cy="8612208"/>
          </a:xfrm>
        </p:grpSpPr>
        <p:sp>
          <p:nvSpPr>
            <p:cNvPr id="112" name="원형 111"/>
            <p:cNvSpPr/>
            <p:nvPr/>
          </p:nvSpPr>
          <p:spPr>
            <a:xfrm flipH="1">
              <a:off x="-5272420" y="1675630"/>
              <a:ext cx="13260000" cy="8594131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원형 112"/>
            <p:cNvSpPr/>
            <p:nvPr/>
          </p:nvSpPr>
          <p:spPr>
            <a:xfrm flipH="1">
              <a:off x="-3194425" y="3025338"/>
              <a:ext cx="9116250" cy="5908466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원형 113"/>
            <p:cNvSpPr/>
            <p:nvPr/>
          </p:nvSpPr>
          <p:spPr>
            <a:xfrm flipH="1">
              <a:off x="-1233448" y="4295608"/>
              <a:ext cx="5179688" cy="3357082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V="1">
              <a:off x="892327" y="2708920"/>
              <a:ext cx="4672099" cy="32507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Line 63"/>
            <p:cNvSpPr>
              <a:spLocks noChangeShapeType="1"/>
            </p:cNvSpPr>
            <p:nvPr/>
          </p:nvSpPr>
          <p:spPr bwMode="auto">
            <a:xfrm rot="16200000">
              <a:off x="-1374059" y="3942821"/>
              <a:ext cx="4012916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 lIns="18000" tIns="46800" rIns="18000" bIns="46800" anchor="ctr"/>
            <a:lstStyle/>
            <a:p>
              <a:pPr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864917" y="1657553"/>
              <a:ext cx="0" cy="42814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1130634" y="4978740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Transactional</a:t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Efficiency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12798" y="4021722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Financial Business Intelligence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94963" y="3064704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Enterprise Performance Management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720599" y="1988841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Integrated Value-based Management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79838" y="2420860"/>
              <a:ext cx="2304692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</a:rPr>
                <a:t>루셈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</a:rPr>
                <a:t>BI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</a:rPr>
                <a:t> 목표 수준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21520" y="5517290"/>
              <a:ext cx="4741576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marL="173038" lvl="0" indent="-173038">
                <a:lnSpc>
                  <a:spcPct val="150000"/>
                </a:lnSpc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전사 통합 자원관리 </a:t>
              </a:r>
              <a:r>
                <a:rPr lang="en-US" altLang="ko-KR" sz="1200" b="0" dirty="0" smtClean="0">
                  <a:latin typeface="맑은 고딕" pitchFamily="50" charset="-127"/>
                </a:rPr>
                <a:t>(ERP)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68149" y="4659866"/>
              <a:ext cx="4741576" cy="7854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marL="173038" lvl="0" indent="-173038">
                <a:buNone/>
              </a:pPr>
              <a:r>
                <a:rPr lang="ko-KR" altLang="en-US" b="0" dirty="0" smtClean="0">
                  <a:latin typeface="맑은 고딕" pitchFamily="50" charset="-127"/>
                </a:rPr>
                <a:t>전사</a:t>
              </a:r>
              <a:r>
                <a:rPr lang="en-US" altLang="ko-KR" b="0" dirty="0" smtClean="0">
                  <a:latin typeface="맑은 고딕" pitchFamily="50" charset="-127"/>
                </a:rPr>
                <a:t>/</a:t>
              </a:r>
              <a:r>
                <a:rPr lang="ko-KR" altLang="en-US" b="0" dirty="0" smtClean="0">
                  <a:latin typeface="맑은 고딕" pitchFamily="50" charset="-127"/>
                </a:rPr>
                <a:t>재무 정보 통합관리 </a:t>
              </a:r>
              <a:r>
                <a:rPr lang="en-US" altLang="ko-KR" b="0" dirty="0" smtClean="0">
                  <a:latin typeface="맑은 고딕" pitchFamily="50" charset="-127"/>
                </a:rPr>
                <a:t>(EDW)</a:t>
              </a:r>
            </a:p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다차원적 경영 정보 분석 체계 구축</a:t>
              </a:r>
              <a:endParaRPr lang="en-US" altLang="ko-KR" sz="1200" b="0" dirty="0" smtClean="0">
                <a:latin typeface="맑은 고딕" pitchFamily="50" charset="-127"/>
              </a:endParaRPr>
            </a:p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원가 귀속 및 배부 정교화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021305" y="3681863"/>
              <a:ext cx="4741576" cy="6480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효율적 경영계획</a:t>
              </a:r>
              <a:r>
                <a:rPr lang="en-US" altLang="ko-KR" sz="1200" b="0" dirty="0" smtClean="0">
                  <a:latin typeface="맑은 고딕" pitchFamily="50" charset="-127"/>
                </a:rPr>
                <a:t>/</a:t>
              </a:r>
              <a:r>
                <a:rPr lang="ko-KR" altLang="en-US" sz="1200" b="0" dirty="0" smtClean="0">
                  <a:latin typeface="맑은 고딕" pitchFamily="50" charset="-127"/>
                </a:rPr>
                <a:t>사업계획 관리</a:t>
              </a:r>
              <a:r>
                <a:rPr lang="en-US" altLang="ko-KR" sz="1200" b="0" dirty="0" smtClean="0">
                  <a:latin typeface="맑은 고딕" pitchFamily="50" charset="-127"/>
                </a:rPr>
                <a:t>(BPS)</a:t>
              </a:r>
            </a:p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전사 경영성과 관리</a:t>
              </a:r>
              <a:r>
                <a:rPr lang="en-US" altLang="ko-KR" sz="1200" b="0" dirty="0" smtClean="0">
                  <a:latin typeface="맑은 고딕" pitchFamily="50" charset="-127"/>
                </a:rPr>
                <a:t> </a:t>
              </a:r>
              <a:r>
                <a:rPr lang="ko-KR" altLang="en-US" sz="1200" b="0" dirty="0" smtClean="0">
                  <a:latin typeface="맑은 고딕" pitchFamily="50" charset="-127"/>
                </a:rPr>
                <a:t>체계 구축</a:t>
              </a:r>
              <a:r>
                <a:rPr lang="en-US" altLang="ko-KR" sz="1200" b="0" dirty="0" smtClean="0">
                  <a:latin typeface="맑은 고딕" pitchFamily="50" charset="-127"/>
                </a:rPr>
                <a:t>(BSC)</a:t>
              </a:r>
              <a:endParaRPr lang="ko-KR" altLang="en-US" sz="1200" b="0" dirty="0" smtClean="0">
                <a:latin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838006" y="2719941"/>
              <a:ext cx="366530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전략적 통합 경영관리</a:t>
              </a:r>
              <a:r>
                <a:rPr lang="en-US" altLang="ko-KR" sz="1200" b="0" dirty="0" smtClean="0">
                  <a:latin typeface="맑은 고딕" pitchFamily="50" charset="-127"/>
                </a:rPr>
                <a:t> </a:t>
              </a:r>
              <a:r>
                <a:rPr lang="ko-KR" altLang="en-US" sz="1200" b="0" dirty="0" smtClean="0">
                  <a:latin typeface="맑은 고딕" pitchFamily="50" charset="-127"/>
                </a:rPr>
                <a:t>체계 구현 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49813" y="4633433"/>
              <a:ext cx="1884310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1400" b="1" dirty="0" err="1" smtClean="0">
                  <a:latin typeface="맑은 고딕" pitchFamily="50" charset="-127"/>
                </a:rPr>
                <a:t>루셈</a:t>
              </a:r>
              <a:r>
                <a:rPr lang="ko-KR" altLang="en-US" sz="1400" dirty="0" err="1" smtClean="0">
                  <a:latin typeface="맑은 고딕" pitchFamily="50" charset="-127"/>
                </a:rPr>
                <a:t>의</a:t>
              </a:r>
              <a:r>
                <a:rPr lang="ko-KR" altLang="en-US" sz="1400" dirty="0" smtClean="0">
                  <a:latin typeface="맑은 고딕" pitchFamily="50" charset="-127"/>
                </a:rPr>
                <a:t> 현 위치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</p:grpSp>
      <p:cxnSp>
        <p:nvCxnSpPr>
          <p:cNvPr id="105" name="직선 연결선 104"/>
          <p:cNvCxnSpPr/>
          <p:nvPr/>
        </p:nvCxnSpPr>
        <p:spPr>
          <a:xfrm>
            <a:off x="5039754" y="4869200"/>
            <a:ext cx="4291363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6041089" y="1902341"/>
            <a:ext cx="2959215" cy="6625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단계별 추진을 통한 목표 달성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889" y="1268700"/>
            <a:ext cx="8636000" cy="479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</a:rPr>
              <a:t>[Executive Summary]</a:t>
            </a:r>
          </a:p>
          <a:p>
            <a:pPr>
              <a:buNone/>
            </a:pPr>
            <a:endParaRPr lang="en-US" altLang="ko-KR" dirty="0" smtClean="0">
              <a:latin typeface="맑은 고딕" pitchFamily="50" charset="-127"/>
            </a:endParaRPr>
          </a:p>
          <a:p>
            <a:pPr marL="361950" indent="-361950">
              <a:buFont typeface="Wingdings" pitchFamily="2" charset="2"/>
              <a:buChar char="l"/>
            </a:pPr>
            <a:endParaRPr lang="en-US" altLang="ko-KR" sz="1800" dirty="0" smtClean="0">
              <a:latin typeface="맑은 고딕" pitchFamily="50" charset="-127"/>
            </a:endParaRPr>
          </a:p>
          <a:p>
            <a:pPr marL="361950" indent="-3619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itchFamily="50" charset="-127"/>
              </a:rPr>
              <a:t>현황분석 결과</a:t>
            </a:r>
            <a:r>
              <a:rPr lang="en-US" altLang="ko-KR" sz="1800" dirty="0" smtClean="0">
                <a:latin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</a:rPr>
              <a:t>루셈의</a:t>
            </a:r>
            <a:r>
              <a:rPr lang="ko-KR" altLang="en-US" sz="1800" dirty="0" smtClean="0">
                <a:latin typeface="맑은 고딕" pitchFamily="50" charset="-127"/>
              </a:rPr>
              <a:t> 정보화</a:t>
            </a:r>
            <a:r>
              <a:rPr lang="en-US" altLang="ko-KR" sz="1800" dirty="0" smtClean="0">
                <a:latin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</a:rPr>
              <a:t>수준은 전략</a:t>
            </a:r>
            <a:r>
              <a:rPr lang="en-US" altLang="ko-KR" sz="1800" dirty="0" smtClean="0">
                <a:latin typeface="맑은 고딕" pitchFamily="50" charset="-127"/>
              </a:rPr>
              <a:t>/</a:t>
            </a:r>
            <a:r>
              <a:rPr lang="ko-KR" altLang="en-US" sz="1800" dirty="0" smtClean="0">
                <a:latin typeface="맑은 고딕" pitchFamily="50" charset="-127"/>
              </a:rPr>
              <a:t>비즈니스 성과</a:t>
            </a:r>
            <a:r>
              <a:rPr lang="en-US" altLang="ko-KR" sz="1800" dirty="0" smtClean="0">
                <a:latin typeface="맑은 고딕" pitchFamily="50" charset="-127"/>
              </a:rPr>
              <a:t>/</a:t>
            </a:r>
            <a:r>
              <a:rPr lang="ko-KR" altLang="en-US" sz="1800" dirty="0" smtClean="0">
                <a:latin typeface="맑은 고딕" pitchFamily="50" charset="-127"/>
              </a:rPr>
              <a:t>프로세스</a:t>
            </a:r>
            <a:r>
              <a:rPr lang="en-US" altLang="ko-KR" sz="1800" dirty="0" smtClean="0">
                <a:latin typeface="맑은 고딕" pitchFamily="50" charset="-127"/>
              </a:rPr>
              <a:t>/</a:t>
            </a:r>
            <a:r>
              <a:rPr lang="ko-KR" altLang="en-US" sz="1800" dirty="0" smtClean="0">
                <a:latin typeface="맑은 고딕" pitchFamily="50" charset="-127"/>
              </a:rPr>
              <a:t>시스템</a:t>
            </a:r>
            <a:r>
              <a:rPr lang="en-US" altLang="ko-KR" sz="1800" dirty="0" smtClean="0">
                <a:latin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</a:rPr>
              <a:t>측면에서 타 계열사와 비교하였을 때</a:t>
            </a:r>
            <a:r>
              <a:rPr lang="en-US" altLang="ko-KR" sz="1800" dirty="0" smtClean="0">
                <a:latin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</a:rPr>
              <a:t>다소 부족한 것으로 판단됨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725488" indent="-363538"/>
            <a:r>
              <a:rPr lang="ko-KR" altLang="en-US" sz="1800" b="0" dirty="0" smtClean="0">
                <a:latin typeface="맑은 고딕" pitchFamily="50" charset="-127"/>
              </a:rPr>
              <a:t>특히</a:t>
            </a:r>
            <a:r>
              <a:rPr lang="en-US" altLang="ko-KR" sz="1800" b="0" dirty="0" smtClean="0">
                <a:latin typeface="맑은 고딕" pitchFamily="50" charset="-127"/>
              </a:rPr>
              <a:t>, PI</a:t>
            </a:r>
            <a:r>
              <a:rPr lang="ko-KR" altLang="en-US" sz="1800" b="0" dirty="0" smtClean="0">
                <a:latin typeface="맑은 고딕" pitchFamily="50" charset="-127"/>
              </a:rPr>
              <a:t>팀의 주도로 지속적인 정보화를 위한 개선 활동이 이루어지고 있으나 전사 통합 관점의 개선에는 한계가 있음</a:t>
            </a:r>
            <a:endParaRPr lang="en-US" altLang="ko-KR" sz="1800" b="0" dirty="0" smtClean="0">
              <a:latin typeface="맑은 고딕" pitchFamily="50" charset="-127"/>
            </a:endParaRPr>
          </a:p>
          <a:p>
            <a:pPr marL="725488" indent="-363538"/>
            <a:r>
              <a:rPr lang="ko-KR" altLang="en-US" sz="1800" b="0" dirty="0" smtClean="0">
                <a:latin typeface="맑은 고딕" pitchFamily="50" charset="-127"/>
              </a:rPr>
              <a:t>또한 미래 사업의 성장 및 확장을 대비한 경영관리체계 강화 및 정보화 기반 구축이 필요함</a:t>
            </a:r>
            <a:endParaRPr lang="en-US" altLang="ko-KR" sz="1800" b="0" dirty="0" smtClean="0">
              <a:latin typeface="맑은 고딕" pitchFamily="50" charset="-127"/>
            </a:endParaRPr>
          </a:p>
          <a:p>
            <a:pPr marL="725488" indent="-363538"/>
            <a:endParaRPr lang="en-US" altLang="ko-KR" sz="1800" dirty="0" smtClean="0">
              <a:latin typeface="맑은 고딕" pitchFamily="50" charset="-127"/>
            </a:endParaRPr>
          </a:p>
          <a:p>
            <a:pPr marL="361950" lvl="0" indent="-3619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itchFamily="50" charset="-127"/>
              </a:rPr>
              <a:t>따라서</a:t>
            </a:r>
            <a:r>
              <a:rPr lang="en-US" altLang="ko-KR" sz="1800" dirty="0" smtClean="0">
                <a:latin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</a:rPr>
              <a:t>다음의 영역을 보완하여 </a:t>
            </a:r>
            <a:r>
              <a:rPr lang="ko-KR" altLang="en-US" sz="1800" kern="0" dirty="0" smtClean="0">
                <a:latin typeface="맑은 고딕" pitchFamily="50" charset="-127"/>
              </a:rPr>
              <a:t>회사의 모든 경영자원과 조직의 목표</a:t>
            </a:r>
            <a:r>
              <a:rPr lang="en-US" altLang="ko-KR" sz="1800" kern="0" dirty="0" smtClean="0">
                <a:latin typeface="맑은 고딕" pitchFamily="50" charset="-127"/>
              </a:rPr>
              <a:t>/</a:t>
            </a:r>
            <a:r>
              <a:rPr lang="ko-KR" altLang="en-US" sz="1800" kern="0" dirty="0" smtClean="0">
                <a:latin typeface="맑은 고딕" pitchFamily="50" charset="-127"/>
              </a:rPr>
              <a:t>관리 프로세스를 전사 전략과 연계시키고 의사 결정 정보의 품질 확보를 위한 기반 마련이 필요함</a:t>
            </a:r>
            <a:endParaRPr lang="en-US" altLang="ko-KR" sz="1800" kern="0" dirty="0" smtClean="0">
              <a:latin typeface="맑은 고딕" pitchFamily="50" charset="-127"/>
            </a:endParaRPr>
          </a:p>
          <a:p>
            <a:pPr marL="725488" lvl="0" indent="-363538"/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전사 정보 통합 및 의사결정 지원 체</a:t>
            </a:r>
            <a:r>
              <a:rPr lang="ko-KR" altLang="en-US" sz="1800" b="0" dirty="0" smtClean="0">
                <a:latin typeface="맑은 고딕" pitchFamily="50" charset="-127"/>
                <a:cs typeface="굴림" pitchFamily="50" charset="-127"/>
              </a:rPr>
              <a:t>계</a:t>
            </a:r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 구축</a:t>
            </a:r>
            <a:endParaRPr lang="en-US" altLang="ko-KR" sz="1800" b="0" dirty="0" smtClean="0">
              <a:latin typeface="맑은 고딕" pitchFamily="50" charset="-127"/>
              <a:cs typeface="굴림" pitchFamily="50" charset="-127"/>
            </a:endParaRPr>
          </a:p>
          <a:p>
            <a:pPr marL="725488" indent="-363538"/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성과관리체</a:t>
            </a:r>
            <a:r>
              <a:rPr lang="ko-KR" altLang="en-US" sz="1800" b="0" dirty="0" smtClean="0">
                <a:latin typeface="맑은 고딕" pitchFamily="50" charset="-127"/>
                <a:cs typeface="굴림" pitchFamily="50" charset="-127"/>
              </a:rPr>
              <a:t>계</a:t>
            </a:r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 구현을 통한 전략적 </a:t>
            </a:r>
            <a:r>
              <a:rPr lang="ko-KR" altLang="en-US" sz="1800" b="0" dirty="0" smtClean="0">
                <a:latin typeface="맑은 고딕" pitchFamily="50" charset="-127"/>
                <a:cs typeface="굴림" pitchFamily="50" charset="-127"/>
              </a:rPr>
              <a:t>경영</a:t>
            </a:r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관리 강화</a:t>
            </a:r>
            <a:endParaRPr lang="en-US" altLang="ko-KR" sz="1800" b="0" dirty="0" smtClean="0">
              <a:latin typeface="맑은 고딕" pitchFamily="50" charset="-127"/>
            </a:endParaRPr>
          </a:p>
          <a:p>
            <a:pPr marL="725488" lvl="0" indent="-363538"/>
            <a:endParaRPr lang="en-US" altLang="ko-KR" sz="1800" b="0" dirty="0" smtClean="0">
              <a:latin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경영관리 체계 강화를 우선 순위에 두고 비즈니스 과제 및 </a:t>
            </a:r>
            <a:r>
              <a:rPr lang="en-US" altLang="ko-KR" sz="1600" kern="0" dirty="0" smtClean="0">
                <a:latin typeface="맑은 고딕" pitchFamily="50" charset="-127"/>
              </a:rPr>
              <a:t>EIS </a:t>
            </a:r>
            <a:r>
              <a:rPr lang="ko-KR" altLang="en-US" sz="1600" kern="0" dirty="0" smtClean="0">
                <a:latin typeface="맑은 고딕" pitchFamily="50" charset="-127"/>
              </a:rPr>
              <a:t>구축 과제를 우선 추진 과제로 선정하고</a:t>
            </a:r>
            <a:r>
              <a:rPr lang="en-US" altLang="ko-KR" sz="1600" kern="0" dirty="0" smtClean="0">
                <a:latin typeface="맑은 고딕" pitchFamily="50" charset="-127"/>
              </a:rPr>
              <a:t>, DW</a:t>
            </a:r>
            <a:r>
              <a:rPr lang="ko-KR" altLang="en-US" sz="1600" kern="0" dirty="0" smtClean="0">
                <a:latin typeface="맑은 고딕" pitchFamily="50" charset="-127"/>
              </a:rPr>
              <a:t>와 전략적 전사관리 시스템 구축 과제는 사업 현황을 고려하여 향후 추진함</a:t>
            </a:r>
          </a:p>
        </p:txBody>
      </p:sp>
      <p:sp>
        <p:nvSpPr>
          <p:cNvPr id="130" name="텍스트 개체 틀 12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및 추진 범위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22/23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488951" y="4079035"/>
            <a:ext cx="1295610" cy="181161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40000"/>
              </a:lnSpc>
              <a:buNone/>
              <a:defRPr/>
            </a:pPr>
            <a:r>
              <a:rPr kumimoji="0" lang="en-US" altLang="ko-KR" sz="1400" b="1" dirty="0" smtClean="0">
                <a:latin typeface="맑은 고딕" pitchFamily="50" charset="-127"/>
              </a:rPr>
              <a:t>IT </a:t>
            </a:r>
            <a:r>
              <a:rPr kumimoji="0" lang="ko-KR" altLang="en-US" sz="1400" b="1" dirty="0" smtClean="0">
                <a:latin typeface="맑은 고딕" pitchFamily="50" charset="-127"/>
              </a:rPr>
              <a:t>구축 과제</a:t>
            </a:r>
            <a:endParaRPr lang="ko-KR" altLang="en-US" sz="1400" b="1" dirty="0">
              <a:latin typeface="맑은 고딕" pitchFamily="50" charset="-127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488951" y="2446709"/>
            <a:ext cx="1295610" cy="14729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40000"/>
              </a:lnSpc>
              <a:buNone/>
              <a:defRPr/>
            </a:pPr>
            <a:r>
              <a:rPr lang="ko-KR" altLang="en-US" sz="1400" b="1" dirty="0" smtClean="0">
                <a:latin typeface="맑은 고딕" pitchFamily="50" charset="-127"/>
              </a:rPr>
              <a:t>비즈니스 과제</a:t>
            </a:r>
            <a:endParaRPr lang="ko-KR" altLang="en-US" sz="1400" b="1" dirty="0">
              <a:latin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856570" y="1844780"/>
            <a:ext cx="5904820" cy="4320600"/>
            <a:chOff x="1856570" y="1844780"/>
            <a:chExt cx="6754890" cy="4320600"/>
          </a:xfrm>
        </p:grpSpPr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1867527" y="1844780"/>
              <a:ext cx="3078985" cy="455612"/>
            </a:xfrm>
            <a:prstGeom prst="homePlate">
              <a:avLst>
                <a:gd name="adj" fmla="val 29318"/>
              </a:avLst>
            </a:prstGeom>
            <a:solidFill>
              <a:srgbClr val="969696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rIns="137160" anchor="ctr"/>
            <a:lstStyle/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우선 </a:t>
              </a:r>
              <a:endParaRPr lang="en-US" altLang="ko-KR" b="1" dirty="0">
                <a:latin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추진 과제 </a:t>
              </a:r>
              <a:r>
                <a:rPr lang="en-US" altLang="ko-KR" b="1" dirty="0" smtClean="0">
                  <a:latin typeface="맑은 고딕" pitchFamily="50" charset="-127"/>
                </a:rPr>
                <a:t>(3</a:t>
              </a:r>
              <a:r>
                <a:rPr lang="ko-KR" altLang="en-US" b="1" dirty="0" smtClean="0">
                  <a:latin typeface="맑은 고딕" pitchFamily="50" charset="-127"/>
                </a:rPr>
                <a:t>건</a:t>
              </a:r>
              <a:r>
                <a:rPr lang="en-US" altLang="ko-KR" b="1" dirty="0">
                  <a:latin typeface="맑은 고딕" pitchFamily="50" charset="-127"/>
                </a:rPr>
                <a:t>)</a:t>
              </a:r>
            </a:p>
          </p:txBody>
        </p:sp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4988516" y="1844780"/>
              <a:ext cx="3394919" cy="455612"/>
            </a:xfrm>
            <a:prstGeom prst="homePlate">
              <a:avLst>
                <a:gd name="adj" fmla="val 0"/>
              </a:avLst>
            </a:prstGeom>
            <a:solidFill>
              <a:srgbClr val="969696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rIns="137160" anchor="ctr"/>
            <a:lstStyle/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향후 </a:t>
              </a:r>
              <a:endParaRPr lang="en-US" altLang="ko-KR" b="1" dirty="0">
                <a:latin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추진 과제 </a:t>
              </a:r>
              <a:r>
                <a:rPr lang="en-US" altLang="ko-KR" b="1" dirty="0">
                  <a:latin typeface="맑은 고딕" pitchFamily="50" charset="-127"/>
                </a:rPr>
                <a:t>(2</a:t>
              </a:r>
              <a:r>
                <a:rPr lang="ko-KR" altLang="en-US" b="1" dirty="0">
                  <a:latin typeface="맑은 고딕" pitchFamily="50" charset="-127"/>
                </a:rPr>
                <a:t>건</a:t>
              </a:r>
              <a:r>
                <a:rPr lang="en-US" altLang="ko-KR" b="1" dirty="0">
                  <a:latin typeface="맑은 고딕" pitchFamily="50" charset="-127"/>
                </a:rPr>
                <a:t>)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26866" y="2364490"/>
              <a:ext cx="3356569" cy="3535436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56570" y="2364490"/>
              <a:ext cx="3111857" cy="3535436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2184779" y="2707566"/>
              <a:ext cx="2898191" cy="433394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dirty="0" smtClean="0">
                  <a:latin typeface="맑은 고딕" pitchFamily="50" charset="-127"/>
                </a:rPr>
                <a:t>원가</a:t>
              </a:r>
              <a:r>
                <a:rPr lang="en-US" altLang="ko-KR" sz="1400" dirty="0" smtClean="0">
                  <a:latin typeface="맑은 고딕" pitchFamily="50" charset="-127"/>
                </a:rPr>
                <a:t>/</a:t>
              </a:r>
              <a:r>
                <a:rPr lang="ko-KR" altLang="en-US" sz="1400" dirty="0" smtClean="0">
                  <a:latin typeface="맑은 고딕" pitchFamily="50" charset="-127"/>
                </a:rPr>
                <a:t>수익성 분석 고도화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883452" y="2719113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3685413" y="4077090"/>
              <a:ext cx="2900017" cy="459871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b="1" dirty="0" smtClean="0">
                  <a:latin typeface="맑은 고딕" pitchFamily="50" charset="-127"/>
                </a:rPr>
                <a:t>경영자 정보 시스템 구축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426740" y="4082549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852170" y="3284980"/>
              <a:ext cx="2806880" cy="444543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b="1" dirty="0" err="1" smtClean="0">
                  <a:latin typeface="맑은 고딕" pitchFamily="50" charset="-127"/>
                </a:rPr>
                <a:t>가치창출형</a:t>
              </a:r>
              <a:r>
                <a:rPr lang="ko-KR" altLang="en-US" sz="1400" b="1" dirty="0" smtClean="0">
                  <a:latin typeface="맑은 고딕" pitchFamily="50" charset="-127"/>
                </a:rPr>
                <a:t> 성과관리 체계 수립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596906" y="3284980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5393176" y="4725180"/>
              <a:ext cx="2898190" cy="379046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en-US" altLang="ko-KR" sz="1400" b="1" dirty="0" smtClean="0">
                  <a:latin typeface="맑은 고딕" pitchFamily="50" charset="-127"/>
                </a:rPr>
                <a:t>DW/</a:t>
              </a:r>
              <a:r>
                <a:rPr lang="ko-KR" altLang="en-US" sz="1400" b="1" dirty="0" smtClean="0">
                  <a:latin typeface="맑은 고딕" pitchFamily="50" charset="-127"/>
                </a:rPr>
                <a:t>분석지원 시스템</a:t>
              </a:r>
              <a:r>
                <a:rPr lang="en-US" altLang="ko-KR" sz="1400" b="1" dirty="0" smtClean="0">
                  <a:latin typeface="맑은 고딕" pitchFamily="50" charset="-127"/>
                </a:rPr>
                <a:t> </a:t>
              </a:r>
              <a:r>
                <a:rPr lang="ko-KR" altLang="en-US" sz="1400" b="1" dirty="0" smtClean="0">
                  <a:latin typeface="맑은 고딕" pitchFamily="50" charset="-127"/>
                </a:rPr>
                <a:t>구축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082970" y="4770436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540541" y="5301260"/>
              <a:ext cx="2070919" cy="443149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dirty="0" smtClean="0">
                  <a:latin typeface="맑은 고딕" pitchFamily="50" charset="-127"/>
                </a:rPr>
                <a:t>전략적 전사 관리 시스템</a:t>
              </a:r>
              <a:r>
                <a:rPr lang="en-US" altLang="ko-KR" sz="1400" dirty="0" smtClean="0"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latin typeface="맑은 고딕" pitchFamily="50" charset="-127"/>
                </a:rPr>
                <a:t>구축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292176" y="5303362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rot="5400000">
              <a:off x="3219404" y="4133602"/>
              <a:ext cx="353822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03"/>
            <p:cNvSpPr txBox="1">
              <a:spLocks noChangeArrowheads="1"/>
            </p:cNvSpPr>
            <p:nvPr/>
          </p:nvSpPr>
          <p:spPr bwMode="auto">
            <a:xfrm>
              <a:off x="2020929" y="5922223"/>
              <a:ext cx="1239565" cy="243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b="1" dirty="0" smtClean="0">
                  <a:latin typeface="맑은 고딕" pitchFamily="50" charset="-127"/>
                </a:rPr>
                <a:t>'13</a:t>
              </a:r>
              <a:r>
                <a:rPr lang="ko-KR" altLang="en-US" sz="1200" b="1" dirty="0" smtClean="0">
                  <a:latin typeface="맑은 고딕" pitchFamily="50" charset="-127"/>
                </a:rPr>
                <a:t>년 </a:t>
              </a:r>
              <a:r>
                <a:rPr lang="ko-KR" altLang="en-US" sz="1200" b="1" dirty="0">
                  <a:latin typeface="맑은 고딕" pitchFamily="50" charset="-127"/>
                </a:rPr>
                <a:t>상반기</a:t>
              </a:r>
            </a:p>
          </p:txBody>
        </p:sp>
        <p:sp>
          <p:nvSpPr>
            <p:cNvPr id="51" name="TextBox 104"/>
            <p:cNvSpPr txBox="1">
              <a:spLocks noChangeArrowheads="1"/>
            </p:cNvSpPr>
            <p:nvPr/>
          </p:nvSpPr>
          <p:spPr bwMode="auto">
            <a:xfrm>
              <a:off x="5171137" y="5922223"/>
              <a:ext cx="1062537" cy="243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b="1" dirty="0" smtClean="0">
                  <a:latin typeface="맑은 고딕" pitchFamily="50" charset="-127"/>
                </a:rPr>
                <a:t>'14</a:t>
              </a:r>
              <a:r>
                <a:rPr lang="ko-KR" altLang="en-US" sz="1200" b="1" dirty="0" smtClean="0">
                  <a:latin typeface="맑은 고딕" pitchFamily="50" charset="-127"/>
                </a:rPr>
                <a:t>년 </a:t>
              </a:r>
              <a:r>
                <a:rPr lang="ko-KR" altLang="en-US" sz="1200" b="1" dirty="0">
                  <a:latin typeface="맑은 고딕" pitchFamily="50" charset="-127"/>
                </a:rPr>
                <a:t>이후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1614167" y="4133602"/>
              <a:ext cx="353822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41"/>
            <p:cNvSpPr txBox="1">
              <a:spLocks noChangeArrowheads="1"/>
            </p:cNvSpPr>
            <p:nvPr/>
          </p:nvSpPr>
          <p:spPr bwMode="auto">
            <a:xfrm>
              <a:off x="3578684" y="5922223"/>
              <a:ext cx="1239565" cy="243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b="1" dirty="0" smtClean="0">
                  <a:latin typeface="맑은 고딕" pitchFamily="50" charset="-127"/>
                </a:rPr>
                <a:t>'13</a:t>
              </a:r>
              <a:r>
                <a:rPr lang="ko-KR" altLang="en-US" sz="1200" b="1" dirty="0" smtClean="0">
                  <a:latin typeface="맑은 고딕" pitchFamily="50" charset="-127"/>
                </a:rPr>
                <a:t>년 </a:t>
              </a:r>
              <a:r>
                <a:rPr lang="ko-KR" altLang="en-US" sz="1200" b="1" dirty="0">
                  <a:latin typeface="맑은 고딕" pitchFamily="50" charset="-127"/>
                </a:rPr>
                <a:t>하반기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09114" y="1844780"/>
            <a:ext cx="1808506" cy="455612"/>
          </a:xfrm>
          <a:prstGeom prst="rect">
            <a:avLst/>
          </a:prstGeom>
          <a:solidFill>
            <a:srgbClr val="969696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137160" rIns="137160" anchor="ctr"/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추진 조직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09114" y="2364490"/>
            <a:ext cx="1815774" cy="352616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96888" y="3994280"/>
            <a:ext cx="8928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09114" y="2996940"/>
            <a:ext cx="181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400" dirty="0" smtClean="0"/>
              <a:t>경영기획팀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617370" y="4725180"/>
            <a:ext cx="181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dirty="0" smtClean="0"/>
              <a:t>PI</a:t>
            </a:r>
            <a:r>
              <a:rPr lang="ko-KR" altLang="en-US" sz="1400" dirty="0" smtClean="0"/>
              <a:t>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성공요소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(CSFs)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err="1" smtClean="0">
                <a:latin typeface="맑은 고딕" pitchFamily="50" charset="-127"/>
              </a:rPr>
              <a:t>루셈의</a:t>
            </a:r>
            <a:r>
              <a:rPr lang="ko-KR" altLang="en-US" sz="1600" kern="0" dirty="0" smtClean="0">
                <a:latin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</a:rPr>
              <a:t>BI</a:t>
            </a:r>
            <a:r>
              <a:rPr lang="ko-KR" altLang="en-US" sz="1600" kern="0" dirty="0" smtClean="0">
                <a:latin typeface="맑은 고딕" pitchFamily="50" charset="-127"/>
              </a:rPr>
              <a:t>를 성공적으로 추진하기 위해서는 전사 </a:t>
            </a:r>
            <a:r>
              <a:rPr lang="en-US" altLang="ko-KR" sz="1600" kern="0" dirty="0" smtClean="0">
                <a:latin typeface="맑은 고딕" pitchFamily="50" charset="-127"/>
              </a:rPr>
              <a:t>KPI </a:t>
            </a:r>
            <a:r>
              <a:rPr lang="ko-KR" altLang="en-US" sz="1600" kern="0" dirty="0" smtClean="0">
                <a:latin typeface="맑은 고딕" pitchFamily="50" charset="-127"/>
              </a:rPr>
              <a:t>통합 및 지속적 변화관리 수행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원활한 </a:t>
            </a:r>
            <a:r>
              <a:rPr lang="en-US" altLang="ko-KR" sz="1600" kern="0" dirty="0" smtClean="0">
                <a:latin typeface="맑은 고딕" pitchFamily="50" charset="-127"/>
              </a:rPr>
              <a:t>Communication </a:t>
            </a:r>
            <a:r>
              <a:rPr lang="ko-KR" altLang="en-US" sz="1600" kern="0" dirty="0" smtClean="0">
                <a:latin typeface="맑은 고딕" pitchFamily="50" charset="-127"/>
              </a:rPr>
              <a:t>수행과 경영진의 적극적인 후원이 필요함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23/23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237163" y="2401053"/>
            <a:ext cx="4173537" cy="97351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다양한 </a:t>
            </a:r>
            <a:r>
              <a:rPr lang="en-US" altLang="ko-KR" b="0" dirty="0">
                <a:latin typeface="맑은 고딕" pitchFamily="50" charset="-127"/>
              </a:rPr>
              <a:t>Reference</a:t>
            </a:r>
            <a:r>
              <a:rPr lang="ko-KR" altLang="en-US" b="0" dirty="0">
                <a:latin typeface="맑은 고딕" pitchFamily="50" charset="-127"/>
              </a:rPr>
              <a:t>에서 검증된 경험을 활용하여</a:t>
            </a:r>
            <a:r>
              <a:rPr lang="en-US" altLang="ko-KR" b="0" dirty="0">
                <a:latin typeface="맑은 고딕" pitchFamily="50" charset="-127"/>
              </a:rPr>
              <a:t>, BI </a:t>
            </a:r>
            <a:r>
              <a:rPr lang="ko-KR" altLang="en-US" b="0" dirty="0">
                <a:latin typeface="맑은 고딕" pitchFamily="50" charset="-127"/>
              </a:rPr>
              <a:t>방향성 정비 및 전사 통합 </a:t>
            </a: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정의</a:t>
            </a:r>
          </a:p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구축기간부터 현업사용자를 위한 변화관리에 집중</a:t>
            </a:r>
          </a:p>
          <a:p>
            <a:pPr marL="177800" indent="-95250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재정립 후 지속적인 변화관리 필요  </a:t>
            </a:r>
            <a:endParaRPr lang="en-US" altLang="ko-KR" b="0" dirty="0">
              <a:latin typeface="맑은 고딕" pitchFamily="50" charset="-127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237163" y="2032000"/>
            <a:ext cx="4173537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6666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전사 </a:t>
            </a:r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</a:rPr>
              <a:t>KPI </a:t>
            </a: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통합 및 지속적인 변화관리 수행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5237163" y="3789049"/>
            <a:ext cx="4173537" cy="91357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현업참여 및 원활한 </a:t>
            </a:r>
            <a:r>
              <a:rPr lang="en-US" altLang="ko-KR" b="0" dirty="0">
                <a:latin typeface="맑은 고딕" pitchFamily="50" charset="-127"/>
              </a:rPr>
              <a:t>Communication</a:t>
            </a:r>
            <a:r>
              <a:rPr lang="ko-KR" altLang="en-US" b="0" dirty="0">
                <a:latin typeface="맑은 고딕" pitchFamily="50" charset="-127"/>
              </a:rPr>
              <a:t>을 통한 요구사항 명확화</a:t>
            </a:r>
          </a:p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현재 진행 중 또는 계획중인 프로젝트와의 의사소통 필요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237163" y="3458952"/>
            <a:ext cx="4173537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6666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원활한 </a:t>
            </a:r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</a:rPr>
              <a:t>Communication </a:t>
            </a: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유지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237163" y="5157239"/>
            <a:ext cx="4173537" cy="114558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사업부별 </a:t>
            </a: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통합 및 프로젝트 수행에 있어서 현업의 적극적인 참여가 필요</a:t>
            </a:r>
          </a:p>
          <a:p>
            <a:pPr marL="177800" indent="-95250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EIS </a:t>
            </a:r>
            <a:r>
              <a:rPr lang="ko-KR" altLang="en-US" b="0" dirty="0">
                <a:latin typeface="맑은 고딕" pitchFamily="50" charset="-127"/>
              </a:rPr>
              <a:t>성공을 위한 기본은 경영진의 관심이 필수</a:t>
            </a:r>
          </a:p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확고한 의지를 바탕으로 시스템 구축 목적 및 방향에 대한 이해 및 지속적 관심 필요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5237163" y="4797190"/>
            <a:ext cx="4173537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6666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</a:rPr>
              <a:t>현업의 참여 및 경영진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</a:rPr>
              <a:t>관리층의 적극적 후원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393700" y="2089319"/>
            <a:ext cx="468313" cy="41903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  <a:tileRect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85725" indent="-85725" latinLnBrk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533400" y="2244685"/>
            <a:ext cx="1676400" cy="7934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>
                <a:latin typeface="맑은 고딕" pitchFamily="50" charset="-127"/>
              </a:rPr>
              <a:t>다양한 사업영역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2289175" y="2223567"/>
            <a:ext cx="2663825" cy="83346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여러 사업부에서 다양한 관점의 </a:t>
            </a: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및 분석 </a:t>
            </a:r>
            <a:r>
              <a:rPr lang="en-US" altLang="ko-KR" b="0" dirty="0">
                <a:latin typeface="맑은 고딕" pitchFamily="50" charset="-127"/>
              </a:rPr>
              <a:t>View </a:t>
            </a:r>
            <a:r>
              <a:rPr lang="ko-KR" altLang="en-US" b="0" dirty="0">
                <a:latin typeface="맑은 고딕" pitchFamily="50" charset="-127"/>
              </a:rPr>
              <a:t>존재</a:t>
            </a:r>
          </a:p>
          <a:p>
            <a:pPr marL="92075" indent="-92075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다양한 관점의 </a:t>
            </a:r>
            <a:r>
              <a:rPr lang="en-US" altLang="ko-KR" b="0" dirty="0">
                <a:latin typeface="맑은 고딕" pitchFamily="50" charset="-127"/>
              </a:rPr>
              <a:t>View</a:t>
            </a:r>
            <a:r>
              <a:rPr lang="ko-KR" altLang="en-US" b="0" dirty="0">
                <a:latin typeface="맑은 고딕" pitchFamily="50" charset="-127"/>
              </a:rPr>
              <a:t>에 대한 통합  시 통합 기준 필요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33400" y="3271909"/>
            <a:ext cx="1676400" cy="9020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>
                <a:latin typeface="맑은 고딕" pitchFamily="50" charset="-127"/>
              </a:rPr>
              <a:t>진행 중인 프로젝트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2289175" y="3425239"/>
            <a:ext cx="2663825" cy="5078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ERP </a:t>
            </a:r>
            <a:r>
              <a:rPr lang="en-US" altLang="ko-KR" b="0" dirty="0" smtClean="0">
                <a:latin typeface="맑은 고딕" pitchFamily="50" charset="-127"/>
              </a:rPr>
              <a:t>Master Plan</a:t>
            </a:r>
            <a:endParaRPr lang="ko-KR" altLang="en-US" b="0" dirty="0">
              <a:latin typeface="맑은 고딕" pitchFamily="50" charset="-127"/>
            </a:endParaRPr>
          </a:p>
          <a:p>
            <a:pPr marL="92075" indent="-92075">
              <a:spcBef>
                <a:spcPct val="20000"/>
              </a:spcBef>
            </a:pPr>
            <a:r>
              <a:rPr lang="ko-KR" altLang="en-US" b="0" dirty="0" smtClean="0">
                <a:latin typeface="맑은 고딕" pitchFamily="50" charset="-127"/>
              </a:rPr>
              <a:t>각종 </a:t>
            </a:r>
            <a:r>
              <a:rPr lang="ko-KR" altLang="en-US" b="0" dirty="0" err="1" smtClean="0">
                <a:latin typeface="맑은 고딕" pitchFamily="50" charset="-127"/>
              </a:rPr>
              <a:t>운영계</a:t>
            </a:r>
            <a:r>
              <a:rPr lang="ko-KR" altLang="en-US" b="0" dirty="0" smtClean="0">
                <a:latin typeface="맑은 고딕" pitchFamily="50" charset="-127"/>
              </a:rPr>
              <a:t> 시스템 </a:t>
            </a:r>
            <a:r>
              <a:rPr lang="en-US" altLang="ko-KR" b="0" dirty="0" smtClean="0">
                <a:latin typeface="맑은 고딕" pitchFamily="50" charset="-127"/>
              </a:rPr>
              <a:t>Upgrade </a:t>
            </a:r>
            <a:r>
              <a:rPr lang="ko-KR" altLang="en-US" b="0" dirty="0" smtClean="0">
                <a:latin typeface="맑은 고딕" pitchFamily="50" charset="-127"/>
              </a:rPr>
              <a:t>등</a:t>
            </a:r>
            <a:endParaRPr lang="ko-KR" altLang="en-US" b="0" dirty="0">
              <a:latin typeface="맑은 고딕" pitchFamily="50" charset="-127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533400" y="4421315"/>
            <a:ext cx="1676400" cy="7934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맑은 고딕" pitchFamily="50" charset="-127"/>
              </a:rPr>
              <a:t>BI </a:t>
            </a:r>
            <a:r>
              <a:rPr lang="ko-KR" altLang="en-US" dirty="0">
                <a:latin typeface="맑은 고딕" pitchFamily="50" charset="-127"/>
              </a:rPr>
              <a:t>신규 도입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2289175" y="4424331"/>
            <a:ext cx="2663825" cy="83346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BI </a:t>
            </a:r>
            <a:r>
              <a:rPr lang="ko-KR" altLang="en-US" b="0" dirty="0">
                <a:latin typeface="맑은 고딕" pitchFamily="50" charset="-127"/>
              </a:rPr>
              <a:t>신규 도입에 따른 기존 분석 업무 형태 변화</a:t>
            </a:r>
          </a:p>
          <a:p>
            <a:pPr marL="92075" indent="-92075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IT</a:t>
            </a:r>
            <a:r>
              <a:rPr lang="ko-KR" altLang="en-US" b="0" dirty="0">
                <a:latin typeface="맑은 고딕" pitchFamily="50" charset="-127"/>
              </a:rPr>
              <a:t>에 대한 마인드 변화  및 신규 </a:t>
            </a:r>
            <a:r>
              <a:rPr lang="en-US" altLang="ko-KR" b="0" dirty="0">
                <a:latin typeface="맑은 고딕" pitchFamily="50" charset="-127"/>
              </a:rPr>
              <a:t>TOOL </a:t>
            </a:r>
            <a:r>
              <a:rPr lang="ko-KR" altLang="en-US" b="0" dirty="0">
                <a:latin typeface="맑은 고딕" pitchFamily="50" charset="-127"/>
              </a:rPr>
              <a:t>사용에 대한 거부감 해소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533400" y="5460606"/>
            <a:ext cx="1676400" cy="677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en-US" dirty="0">
                <a:latin typeface="맑은 고딕" pitchFamily="50" charset="-127"/>
              </a:rPr>
              <a:t>타사사례</a:t>
            </a:r>
            <a:r>
              <a:rPr lang="ko-KR" altLang="en-US" dirty="0">
                <a:latin typeface="맑은 고딕" pitchFamily="50" charset="-127"/>
              </a:rPr>
              <a:t>를</a:t>
            </a:r>
            <a:r>
              <a:rPr lang="en-US" altLang="en-US" dirty="0">
                <a:latin typeface="맑은 고딕" pitchFamily="50" charset="-127"/>
              </a:rPr>
              <a:t> </a:t>
            </a:r>
            <a:r>
              <a:rPr lang="en-US" altLang="en-US" dirty="0" err="1">
                <a:latin typeface="맑은 고딕" pitchFamily="50" charset="-127"/>
              </a:rPr>
              <a:t>통한</a:t>
            </a:r>
            <a:r>
              <a:rPr lang="en-US" altLang="en-US" dirty="0">
                <a:latin typeface="맑은 고딕" pitchFamily="50" charset="-127"/>
              </a:rPr>
              <a:t> </a:t>
            </a:r>
            <a:endParaRPr lang="en-US" altLang="en-US" dirty="0" smtClean="0">
              <a:latin typeface="맑은 고딕" pitchFamily="50" charset="-127"/>
            </a:endParaRPr>
          </a:p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en-US" dirty="0" smtClean="0">
                <a:latin typeface="맑은 고딕" pitchFamily="50" charset="-127"/>
              </a:rPr>
              <a:t>Lessons </a:t>
            </a:r>
            <a:r>
              <a:rPr lang="en-US" altLang="en-US" dirty="0">
                <a:latin typeface="맑은 고딕" pitchFamily="50" charset="-127"/>
              </a:rPr>
              <a:t>Learned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2289175" y="5490774"/>
            <a:ext cx="2663825" cy="6755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>
              <a:spcBef>
                <a:spcPct val="30000"/>
              </a:spcBef>
            </a:pPr>
            <a:r>
              <a:rPr lang="ko-KR" altLang="en-US" b="0" dirty="0">
                <a:latin typeface="맑은 고딕" pitchFamily="50" charset="-127"/>
              </a:rPr>
              <a:t>개별 </a:t>
            </a:r>
            <a:r>
              <a:rPr lang="ko-KR" altLang="en-US" b="0" dirty="0" err="1">
                <a:latin typeface="맑은 고딕" pitchFamily="50" charset="-127"/>
              </a:rPr>
              <a:t>마트</a:t>
            </a:r>
            <a:r>
              <a:rPr lang="ko-KR" altLang="en-US" b="0" dirty="0">
                <a:latin typeface="맑은 고딕" pitchFamily="50" charset="-127"/>
              </a:rPr>
              <a:t> 구성이 아닌 전사 통합 관점의 </a:t>
            </a:r>
            <a:r>
              <a:rPr lang="en-US" altLang="ko-KR" b="0" dirty="0">
                <a:latin typeface="맑은 고딕" pitchFamily="50" charset="-127"/>
              </a:rPr>
              <a:t>DATA</a:t>
            </a:r>
            <a:r>
              <a:rPr lang="ko-KR" altLang="en-US" b="0" dirty="0">
                <a:latin typeface="맑은 고딕" pitchFamily="50" charset="-127"/>
              </a:rPr>
              <a:t>인프라 구축</a:t>
            </a:r>
          </a:p>
          <a:p>
            <a:pPr marL="85725" indent="-85725">
              <a:spcBef>
                <a:spcPct val="30000"/>
              </a:spcBef>
            </a:pPr>
            <a:r>
              <a:rPr lang="ko-KR" altLang="en-US" b="0" dirty="0">
                <a:latin typeface="맑은 고딕" pitchFamily="50" charset="-127"/>
              </a:rPr>
              <a:t> 최고 경영자의 활용 의지 필요</a:t>
            </a:r>
          </a:p>
        </p:txBody>
      </p:sp>
      <p:grpSp>
        <p:nvGrpSpPr>
          <p:cNvPr id="66" name="그룹 46"/>
          <p:cNvGrpSpPr/>
          <p:nvPr/>
        </p:nvGrpSpPr>
        <p:grpSpPr>
          <a:xfrm>
            <a:off x="344488" y="1583134"/>
            <a:ext cx="3816402" cy="261645"/>
            <a:chOff x="344488" y="1412776"/>
            <a:chExt cx="3060000" cy="252512"/>
          </a:xfrm>
        </p:grpSpPr>
        <p:sp>
          <p:nvSpPr>
            <p:cNvPr id="67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68" name="Text Box 106"/>
            <p:cNvSpPr txBox="1">
              <a:spLocks noChangeArrowheads="1"/>
            </p:cNvSpPr>
            <p:nvPr/>
          </p:nvSpPr>
          <p:spPr bwMode="auto">
            <a:xfrm>
              <a:off x="411323" y="1412776"/>
              <a:ext cx="2057400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고려사항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69" name="그룹 46"/>
          <p:cNvGrpSpPr/>
          <p:nvPr/>
        </p:nvGrpSpPr>
        <p:grpSpPr>
          <a:xfrm>
            <a:off x="5241040" y="1583135"/>
            <a:ext cx="3816402" cy="261645"/>
            <a:chOff x="344488" y="1412776"/>
            <a:chExt cx="3060000" cy="252512"/>
          </a:xfrm>
        </p:grpSpPr>
        <p:sp>
          <p:nvSpPr>
            <p:cNvPr id="70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71" name="Text Box 106"/>
            <p:cNvSpPr txBox="1">
              <a:spLocks noChangeArrowheads="1"/>
            </p:cNvSpPr>
            <p:nvPr/>
          </p:nvSpPr>
          <p:spPr bwMode="auto">
            <a:xfrm>
              <a:off x="411323" y="1412776"/>
              <a:ext cx="2057400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성공요소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(CSFs)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Rectangle 18"/>
          <p:cNvSpPr>
            <a:spLocks noChangeArrowheads="1"/>
          </p:cNvSpPr>
          <p:nvPr/>
        </p:nvSpPr>
        <p:spPr bwMode="auto">
          <a:xfrm>
            <a:off x="632520" y="3029477"/>
            <a:ext cx="86409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buNone/>
            </a:pPr>
            <a:r>
              <a:rPr lang="en-US" altLang="ko-KR" sz="4000" dirty="0" smtClean="0">
                <a:latin typeface="맑은 고딕" pitchFamily="50" charset="-127"/>
              </a:rPr>
              <a:t>End of Document</a:t>
            </a:r>
            <a:endParaRPr lang="ko-KR" altLang="en-US" sz="4000" dirty="0">
              <a:latin typeface="맑은 고딕" pitchFamily="50" charset="-127"/>
            </a:endParaRPr>
          </a:p>
        </p:txBody>
      </p: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981450" y="4168776"/>
            <a:ext cx="5924550" cy="2689225"/>
            <a:chOff x="2508" y="2626"/>
            <a:chExt cx="3732" cy="1694"/>
          </a:xfrm>
        </p:grpSpPr>
        <p:pic>
          <p:nvPicPr>
            <p:cNvPr id="6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A</a:t>
            </a:r>
            <a:r>
              <a:rPr lang="ko-KR" altLang="en-US" sz="1600" kern="0" dirty="0" smtClean="0">
                <a:latin typeface="맑은 고딕" pitchFamily="50" charset="-127"/>
              </a:rPr>
              <a:t>사는 구축 </a:t>
            </a:r>
            <a:r>
              <a:rPr lang="en-US" altLang="ko-KR" sz="1600" kern="0" dirty="0" smtClean="0">
                <a:latin typeface="맑은 고딕" pitchFamily="50" charset="-127"/>
              </a:rPr>
              <a:t>Task</a:t>
            </a:r>
            <a:r>
              <a:rPr lang="ko-KR" altLang="en-US" sz="1600" kern="0" dirty="0" smtClean="0">
                <a:latin typeface="맑은 고딕" pitchFamily="50" charset="-127"/>
              </a:rPr>
              <a:t>에 선행하여 표준화 조직 구성 및 분석 </a:t>
            </a:r>
            <a:r>
              <a:rPr lang="en-US" altLang="ko-KR" sz="1600" kern="0" dirty="0" smtClean="0">
                <a:latin typeface="맑은 고딕" pitchFamily="50" charset="-127"/>
              </a:rPr>
              <a:t>Data Infra </a:t>
            </a:r>
            <a:r>
              <a:rPr lang="ko-KR" altLang="en-US" sz="1600" kern="0" dirty="0" smtClean="0">
                <a:latin typeface="맑은 고딕" pitchFamily="50" charset="-127"/>
              </a:rPr>
              <a:t>통합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표준화 </a:t>
            </a:r>
            <a:r>
              <a:rPr lang="en-US" altLang="ko-KR" sz="1600" kern="0" dirty="0" smtClean="0">
                <a:latin typeface="맑은 고딕" pitchFamily="50" charset="-127"/>
              </a:rPr>
              <a:t>Task</a:t>
            </a:r>
            <a:r>
              <a:rPr lang="ko-KR" altLang="en-US" sz="1600" kern="0" dirty="0" smtClean="0">
                <a:latin typeface="맑은 고딕" pitchFamily="50" charset="-127"/>
              </a:rPr>
              <a:t>를 진행 하였고</a:t>
            </a:r>
            <a:r>
              <a:rPr lang="en-US" altLang="ko-KR" sz="1600" kern="0" dirty="0" smtClean="0">
                <a:latin typeface="맑은 고딕" pitchFamily="50" charset="-127"/>
              </a:rPr>
              <a:t>, Data </a:t>
            </a:r>
            <a:r>
              <a:rPr lang="ko-KR" altLang="en-US" sz="1600" kern="0" dirty="0" smtClean="0">
                <a:latin typeface="맑은 고딕" pitchFamily="50" charset="-127"/>
              </a:rPr>
              <a:t>관리 및 분석 기반 마련을 통해 정보 자산화 및 </a:t>
            </a:r>
            <a:r>
              <a:rPr lang="en-US" altLang="ko-KR" sz="1600" kern="0" dirty="0" smtClean="0">
                <a:latin typeface="맑은 고딕" pitchFamily="50" charset="-127"/>
              </a:rPr>
              <a:t>GSI</a:t>
            </a:r>
            <a:r>
              <a:rPr lang="en-US" altLang="ko-KR" sz="1600" kern="0" baseline="30000" dirty="0" smtClean="0">
                <a:latin typeface="맑은 고딕" pitchFamily="50" charset="-127"/>
              </a:rPr>
              <a:t>1)</a:t>
            </a:r>
            <a:r>
              <a:rPr lang="ko-KR" altLang="en-US" sz="1600" kern="0" dirty="0" smtClean="0">
                <a:latin typeface="맑은 고딕" pitchFamily="50" charset="-127"/>
              </a:rPr>
              <a:t>를 구현함 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89205" y="1844824"/>
            <a:ext cx="273630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789205" y="3338361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789205" y="4832527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l" defTabSz="762000" latinLnBrk="0" hangingPunct="0">
              <a:spcBef>
                <a:spcPct val="30000"/>
              </a:spcBef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6897216" y="2387554"/>
            <a:ext cx="2468116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업무 영역 및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System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간의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Data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 표준화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지표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리포트 표준화 진행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6897216" y="3798156"/>
            <a:ext cx="2324100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정보계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System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 통합 관리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전사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Data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 저장 장소의 통합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정보계 영역별 역할 정리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6897216" y="5373216"/>
            <a:ext cx="2324100" cy="3877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/>
            <a:r>
              <a:rPr lang="ko-KR" altLang="en-US" sz="1200" b="0" dirty="0" smtClean="0">
                <a:latin typeface="맑은 고딕" pitchFamily="50" charset="-127"/>
              </a:rPr>
              <a:t>표준 관리 조직</a:t>
            </a:r>
            <a:r>
              <a:rPr lang="en-US" altLang="ko-KR" sz="1200" b="0" dirty="0" smtClean="0">
                <a:latin typeface="맑은 고딕" pitchFamily="50" charset="-127"/>
              </a:rPr>
              <a:t> </a:t>
            </a:r>
            <a:r>
              <a:rPr lang="ko-KR" altLang="en-US" sz="1200" b="0" dirty="0" smtClean="0">
                <a:latin typeface="맑은 고딕" pitchFamily="50" charset="-127"/>
              </a:rPr>
              <a:t>구성</a:t>
            </a:r>
            <a:endParaRPr lang="en-US" altLang="ko-KR" sz="1200" b="0" dirty="0" smtClean="0">
              <a:latin typeface="맑은 고딕" pitchFamily="50" charset="-127"/>
            </a:endParaRPr>
          </a:p>
          <a:p>
            <a:pPr marL="174625" indent="-174625"/>
            <a:r>
              <a:rPr lang="ko-KR" altLang="en-US" sz="1200" b="0" dirty="0" smtClean="0">
                <a:latin typeface="맑은 고딕" pitchFamily="50" charset="-127"/>
              </a:rPr>
              <a:t>명확한 </a:t>
            </a:r>
            <a:r>
              <a:rPr lang="en-US" altLang="ko-KR" sz="1200" b="0" dirty="0" smtClean="0">
                <a:latin typeface="맑은 고딕" pitchFamily="50" charset="-127"/>
              </a:rPr>
              <a:t>Data</a:t>
            </a:r>
            <a:r>
              <a:rPr lang="ko-KR" altLang="en-US" sz="1200" b="0" dirty="0" smtClean="0">
                <a:latin typeface="맑은 고딕" pitchFamily="50" charset="-127"/>
              </a:rPr>
              <a:t> 오너쉽 정의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35" name="AutoShape 52"/>
          <p:cNvSpPr>
            <a:spLocks noChangeArrowheads="1"/>
          </p:cNvSpPr>
          <p:nvPr/>
        </p:nvSpPr>
        <p:spPr bwMode="gray">
          <a:xfrm>
            <a:off x="344488" y="1737829"/>
            <a:ext cx="6118130" cy="4535487"/>
          </a:xfrm>
          <a:prstGeom prst="rect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6" name="Text Box 106"/>
          <p:cNvSpPr txBox="1">
            <a:spLocks noChangeArrowheads="1"/>
          </p:cNvSpPr>
          <p:nvPr/>
        </p:nvSpPr>
        <p:spPr bwMode="auto">
          <a:xfrm>
            <a:off x="6731773" y="1406525"/>
            <a:ext cx="21096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ko-KR" altLang="en-US" sz="1400" dirty="0" smtClean="0">
                <a:latin typeface="맑은 고딕" pitchFamily="50" charset="-127"/>
              </a:rPr>
              <a:t>핵심 성공 포인트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37" name="Line 121"/>
          <p:cNvSpPr>
            <a:spLocks noChangeShapeType="1"/>
          </p:cNvSpPr>
          <p:nvPr/>
        </p:nvSpPr>
        <p:spPr bwMode="auto">
          <a:xfrm>
            <a:off x="6681192" y="1664804"/>
            <a:ext cx="284431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38" name="Text Box 106"/>
          <p:cNvSpPr txBox="1">
            <a:spLocks noChangeArrowheads="1"/>
          </p:cNvSpPr>
          <p:nvPr/>
        </p:nvSpPr>
        <p:spPr bwMode="auto">
          <a:xfrm>
            <a:off x="395069" y="1406525"/>
            <a:ext cx="21096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en-US" altLang="ko-KR" sz="1400" dirty="0" smtClean="0">
                <a:latin typeface="맑은 고딕" pitchFamily="50" charset="-127"/>
              </a:rPr>
              <a:t>A</a:t>
            </a:r>
            <a:r>
              <a:rPr lang="ko-KR" altLang="en-US" sz="1400" dirty="0" smtClean="0">
                <a:latin typeface="맑은 고딕" pitchFamily="50" charset="-127"/>
              </a:rPr>
              <a:t>사 구축 </a:t>
            </a:r>
            <a:r>
              <a:rPr lang="en-US" altLang="ko-KR" sz="1400" dirty="0" smtClean="0">
                <a:latin typeface="맑은 고딕" pitchFamily="50" charset="-127"/>
              </a:rPr>
              <a:t>Image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39" name="Line 121"/>
          <p:cNvSpPr>
            <a:spLocks noChangeShapeType="1"/>
          </p:cNvSpPr>
          <p:nvPr/>
        </p:nvSpPr>
        <p:spPr bwMode="auto">
          <a:xfrm>
            <a:off x="344488" y="1664804"/>
            <a:ext cx="615668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 sz="900">
              <a:latin typeface="맑은 고딕" pitchFamily="50" charset="-127"/>
            </a:endParaRPr>
          </a:p>
        </p:txBody>
      </p:sp>
      <p:sp>
        <p:nvSpPr>
          <p:cNvPr id="40" name="Rectangle 216"/>
          <p:cNvSpPr>
            <a:spLocks noChangeArrowheads="1"/>
          </p:cNvSpPr>
          <p:nvPr/>
        </p:nvSpPr>
        <p:spPr bwMode="auto">
          <a:xfrm>
            <a:off x="6798697" y="1844780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표준화 </a:t>
            </a:r>
            <a:r>
              <a:rPr lang="en-US" altLang="ko-KR" dirty="0" smtClean="0">
                <a:latin typeface="맑은 고딕" pitchFamily="50" charset="-127"/>
              </a:rPr>
              <a:t>Task </a:t>
            </a:r>
            <a:r>
              <a:rPr lang="ko-KR" altLang="en-US" dirty="0" smtClean="0">
                <a:latin typeface="맑은 고딕" pitchFamily="50" charset="-127"/>
              </a:rPr>
              <a:t>진행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1" name="Rectangle 216"/>
          <p:cNvSpPr>
            <a:spLocks noChangeArrowheads="1"/>
          </p:cNvSpPr>
          <p:nvPr/>
        </p:nvSpPr>
        <p:spPr bwMode="auto">
          <a:xfrm>
            <a:off x="6798696" y="3332153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분석 </a:t>
            </a:r>
            <a:r>
              <a:rPr lang="en-US" altLang="ko-KR" dirty="0" smtClean="0">
                <a:latin typeface="맑은 고딕" pitchFamily="50" charset="-127"/>
              </a:rPr>
              <a:t>Data</a:t>
            </a:r>
            <a:r>
              <a:rPr lang="ko-KR" altLang="en-US" dirty="0" smtClean="0">
                <a:latin typeface="맑은 고딕" pitchFamily="50" charset="-127"/>
              </a:rPr>
              <a:t> 인프라 통합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2" name="Rectangle 216"/>
          <p:cNvSpPr>
            <a:spLocks noChangeArrowheads="1"/>
          </p:cNvSpPr>
          <p:nvPr/>
        </p:nvSpPr>
        <p:spPr bwMode="auto">
          <a:xfrm>
            <a:off x="6798697" y="4833435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표준화 조직구성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3" name="AutoShape 59"/>
          <p:cNvSpPr>
            <a:spLocks noChangeArrowheads="1"/>
          </p:cNvSpPr>
          <p:nvPr/>
        </p:nvSpPr>
        <p:spPr bwMode="auto">
          <a:xfrm>
            <a:off x="6645188" y="4725144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3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6645188" y="3249008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2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45" name="AutoShape 59"/>
          <p:cNvSpPr>
            <a:spLocks noChangeArrowheads="1"/>
          </p:cNvSpPr>
          <p:nvPr/>
        </p:nvSpPr>
        <p:spPr bwMode="auto">
          <a:xfrm>
            <a:off x="6645188" y="1736840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1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46" name="Line 313"/>
          <p:cNvSpPr>
            <a:spLocks noChangeShapeType="1"/>
          </p:cNvSpPr>
          <p:nvPr/>
        </p:nvSpPr>
        <p:spPr bwMode="auto">
          <a:xfrm flipH="1" flipV="1">
            <a:off x="1748643" y="4340152"/>
            <a:ext cx="996287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  <p:txBody>
          <a:bodyPr tIns="0"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47" name="Line 312"/>
          <p:cNvSpPr>
            <a:spLocks noChangeShapeType="1"/>
          </p:cNvSpPr>
          <p:nvPr/>
        </p:nvSpPr>
        <p:spPr bwMode="auto">
          <a:xfrm>
            <a:off x="3940324" y="4340153"/>
            <a:ext cx="976672" cy="874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  <p:txBody>
          <a:bodyPr tIns="0"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48" name="Text Box 420"/>
          <p:cNvSpPr txBox="1">
            <a:spLocks noChangeArrowheads="1"/>
          </p:cNvSpPr>
          <p:nvPr/>
        </p:nvSpPr>
        <p:spPr bwMode="auto">
          <a:xfrm>
            <a:off x="3273520" y="4869160"/>
            <a:ext cx="2111528" cy="215444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t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100" b="0" dirty="0" smtClean="0">
                <a:latin typeface="맑은 고딕" pitchFamily="50" charset="-127"/>
              </a:rPr>
              <a:t>Global </a:t>
            </a:r>
            <a:r>
              <a:rPr lang="ko-KR" altLang="en-US" sz="1100" b="0" dirty="0" smtClean="0">
                <a:latin typeface="맑은 고딕" pitchFamily="50" charset="-127"/>
              </a:rPr>
              <a:t>표준 </a:t>
            </a:r>
            <a:r>
              <a:rPr lang="en-US" altLang="ko-KR" sz="1100" b="0" dirty="0" smtClean="0">
                <a:latin typeface="맑은 고딕" pitchFamily="50" charset="-127"/>
              </a:rPr>
              <a:t>Data</a:t>
            </a:r>
            <a:endParaRPr lang="ko-KR" altLang="en-US" sz="1100" b="0" dirty="0">
              <a:latin typeface="맑은 고딕" pitchFamily="50" charset="-127"/>
            </a:endParaRPr>
          </a:p>
        </p:txBody>
      </p:sp>
      <p:sp>
        <p:nvSpPr>
          <p:cNvPr id="49" name="Rectangle 102"/>
          <p:cNvSpPr>
            <a:spLocks noChangeArrowheads="1"/>
          </p:cNvSpPr>
          <p:nvPr/>
        </p:nvSpPr>
        <p:spPr bwMode="auto">
          <a:xfrm>
            <a:off x="2236937" y="5245240"/>
            <a:ext cx="2263775" cy="8126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/>
          <a:lstStyle/>
          <a:p>
            <a:pPr algn="ctr" defTabSz="585788">
              <a:lnSpc>
                <a:spcPct val="110000"/>
              </a:lnSpc>
              <a:spcBef>
                <a:spcPct val="0"/>
              </a:spcBef>
              <a:buNone/>
            </a:pPr>
            <a:r>
              <a:rPr lang="ko-KR" altLang="en-US" sz="1100" b="0" u="sng" dirty="0" err="1" smtClean="0">
                <a:latin typeface="맑은 고딕" pitchFamily="50" charset="-127"/>
              </a:rPr>
              <a:t>운영계</a:t>
            </a:r>
            <a:r>
              <a:rPr lang="ko-KR" altLang="en-US" sz="1100" b="0" u="sng" dirty="0" smtClean="0">
                <a:latin typeface="맑은 고딕" pitchFamily="50" charset="-127"/>
              </a:rPr>
              <a:t> </a:t>
            </a:r>
            <a:r>
              <a:rPr lang="en-US" altLang="ko-KR" sz="1100" b="0" u="sng" dirty="0" smtClean="0">
                <a:latin typeface="맑은 고딕" pitchFamily="50" charset="-127"/>
              </a:rPr>
              <a:t>System</a:t>
            </a:r>
            <a:endParaRPr lang="ko-KR" altLang="en-US" sz="1100" b="0" u="sng" dirty="0">
              <a:latin typeface="맑은 고딕" pitchFamily="50" charset="-127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2371874" y="5513426"/>
            <a:ext cx="920750" cy="431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100" b="0" dirty="0">
                <a:latin typeface="맑은 고딕" pitchFamily="50" charset="-127"/>
              </a:rPr>
              <a:t>GERP</a:t>
            </a:r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3452962" y="5513426"/>
            <a:ext cx="920750" cy="431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100" b="0" dirty="0" smtClean="0">
                <a:latin typeface="맑은 고딕" pitchFamily="50" charset="-127"/>
              </a:rPr>
              <a:t>Non-GERP</a:t>
            </a:r>
            <a:endParaRPr lang="en-US" altLang="ko-KR" sz="1100" b="0" baseline="30000" dirty="0">
              <a:latin typeface="맑은 고딕" pitchFamily="50" charset="-127"/>
            </a:endParaRPr>
          </a:p>
        </p:txBody>
      </p:sp>
      <p:sp>
        <p:nvSpPr>
          <p:cNvPr id="52" name="Rectangle 88"/>
          <p:cNvSpPr>
            <a:spLocks noChangeArrowheads="1"/>
          </p:cNvSpPr>
          <p:nvPr/>
        </p:nvSpPr>
        <p:spPr bwMode="auto">
          <a:xfrm>
            <a:off x="1891060" y="1880373"/>
            <a:ext cx="901700" cy="8143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72000" rIns="73025" bIns="36512"/>
          <a:lstStyle/>
          <a:p>
            <a:pPr algn="ctr" defTabSz="585788">
              <a:lnSpc>
                <a:spcPct val="100000"/>
              </a:lnSpc>
              <a:buNone/>
            </a:pPr>
            <a:r>
              <a:rPr lang="ko-KR" altLang="en-US" sz="1100" b="0" u="sng" dirty="0" err="1">
                <a:latin typeface="맑은 고딕" pitchFamily="50" charset="-127"/>
              </a:rPr>
              <a:t>본부별</a:t>
            </a:r>
            <a:r>
              <a:rPr lang="ko-KR" altLang="en-US" sz="1100" b="0" u="sng" dirty="0">
                <a:latin typeface="맑은 고딕" pitchFamily="50" charset="-127"/>
              </a:rPr>
              <a:t> 사용자</a:t>
            </a:r>
          </a:p>
          <a:p>
            <a:pPr algn="ctr" defTabSz="585788">
              <a:lnSpc>
                <a:spcPct val="100000"/>
              </a:lnSpc>
              <a:buNone/>
            </a:pPr>
            <a:endParaRPr lang="en-US" altLang="ko-KR" sz="1100" b="0" u="sng" dirty="0">
              <a:latin typeface="맑은 고딕" pitchFamily="50" charset="-127"/>
            </a:endParaRPr>
          </a:p>
        </p:txBody>
      </p:sp>
      <p:pic>
        <p:nvPicPr>
          <p:cNvPr id="53" name="Picture 89" descr="man14"/>
          <p:cNvPicPr preferRelativeResize="0"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03785" y="2197873"/>
            <a:ext cx="476250" cy="403225"/>
          </a:xfrm>
          <a:prstGeom prst="rect">
            <a:avLst/>
          </a:prstGeom>
          <a:noFill/>
        </p:spPr>
      </p:pic>
      <p:sp>
        <p:nvSpPr>
          <p:cNvPr id="54" name="Rectangle 128"/>
          <p:cNvSpPr>
            <a:spLocks noChangeArrowheads="1"/>
          </p:cNvSpPr>
          <p:nvPr/>
        </p:nvSpPr>
        <p:spPr bwMode="auto">
          <a:xfrm>
            <a:off x="2918571" y="1880373"/>
            <a:ext cx="901700" cy="8143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72000" rIns="73025" bIns="36512"/>
          <a:lstStyle/>
          <a:p>
            <a:pPr algn="ctr" defTabSz="585788">
              <a:lnSpc>
                <a:spcPct val="100000"/>
              </a:lnSpc>
              <a:buNone/>
            </a:pPr>
            <a:r>
              <a:rPr lang="ko-KR" altLang="en-US" sz="1100" b="0" u="sng">
                <a:latin typeface="맑은 고딕" pitchFamily="50" charset="-127"/>
              </a:rPr>
              <a:t>지역별 사용자</a:t>
            </a:r>
          </a:p>
          <a:p>
            <a:pPr algn="ctr" defTabSz="585788">
              <a:lnSpc>
                <a:spcPct val="100000"/>
              </a:lnSpc>
              <a:buNone/>
            </a:pPr>
            <a:endParaRPr lang="en-US" altLang="ko-KR" sz="1100" b="0" u="sng">
              <a:latin typeface="맑은 고딕" pitchFamily="50" charset="-127"/>
            </a:endParaRPr>
          </a:p>
        </p:txBody>
      </p:sp>
      <p:pic>
        <p:nvPicPr>
          <p:cNvPr id="55" name="Picture 129" descr="man14"/>
          <p:cNvPicPr preferRelativeResize="0"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131296" y="2197873"/>
            <a:ext cx="476250" cy="403225"/>
          </a:xfrm>
          <a:prstGeom prst="rect">
            <a:avLst/>
          </a:prstGeom>
          <a:noFill/>
        </p:spPr>
      </p:pic>
      <p:sp>
        <p:nvSpPr>
          <p:cNvPr id="56" name="Rectangle 131"/>
          <p:cNvSpPr>
            <a:spLocks noChangeArrowheads="1"/>
          </p:cNvSpPr>
          <p:nvPr/>
        </p:nvSpPr>
        <p:spPr bwMode="auto">
          <a:xfrm>
            <a:off x="3944888" y="1880373"/>
            <a:ext cx="901700" cy="8143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72000" rIns="73025" bIns="36512"/>
          <a:lstStyle/>
          <a:p>
            <a:pPr algn="ctr" defTabSz="585788">
              <a:lnSpc>
                <a:spcPct val="100000"/>
              </a:lnSpc>
              <a:buNone/>
            </a:pPr>
            <a:r>
              <a:rPr lang="ko-KR" altLang="en-US" sz="1100" b="0" u="sng">
                <a:latin typeface="맑은 고딕" pitchFamily="50" charset="-127"/>
              </a:rPr>
              <a:t>직급별 사용자</a:t>
            </a:r>
          </a:p>
          <a:p>
            <a:pPr algn="ctr" defTabSz="585788">
              <a:lnSpc>
                <a:spcPct val="100000"/>
              </a:lnSpc>
              <a:buNone/>
            </a:pPr>
            <a:endParaRPr lang="en-US" altLang="ko-KR" sz="1100" b="0" u="sng">
              <a:latin typeface="맑은 고딕" pitchFamily="50" charset="-127"/>
            </a:endParaRPr>
          </a:p>
        </p:txBody>
      </p:sp>
      <p:pic>
        <p:nvPicPr>
          <p:cNvPr id="57" name="Picture 132" descr="man14"/>
          <p:cNvPicPr preferRelativeResize="0"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157613" y="2197873"/>
            <a:ext cx="476250" cy="403225"/>
          </a:xfrm>
          <a:prstGeom prst="rect">
            <a:avLst/>
          </a:prstGeom>
          <a:noFill/>
        </p:spPr>
      </p:pic>
      <p:cxnSp>
        <p:nvCxnSpPr>
          <p:cNvPr id="58" name="AutoShape 139"/>
          <p:cNvCxnSpPr>
            <a:cxnSpLocks noChangeShapeType="1"/>
            <a:stCxn id="65" idx="0"/>
            <a:endCxn id="54" idx="2"/>
          </p:cNvCxnSpPr>
          <p:nvPr/>
        </p:nvCxnSpPr>
        <p:spPr bwMode="auto">
          <a:xfrm flipV="1">
            <a:off x="3368825" y="2694760"/>
            <a:ext cx="596" cy="129526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</p:cxnSp>
      <p:cxnSp>
        <p:nvCxnSpPr>
          <p:cNvPr id="59" name="AutoShape 141"/>
          <p:cNvCxnSpPr>
            <a:cxnSpLocks noChangeShapeType="1"/>
            <a:stCxn id="65" idx="0"/>
            <a:endCxn id="56" idx="2"/>
          </p:cNvCxnSpPr>
          <p:nvPr/>
        </p:nvCxnSpPr>
        <p:spPr bwMode="auto">
          <a:xfrm flipV="1">
            <a:off x="3368825" y="2694760"/>
            <a:ext cx="1026913" cy="129526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</p:cxnSp>
      <p:cxnSp>
        <p:nvCxnSpPr>
          <p:cNvPr id="60" name="AutoShape 142"/>
          <p:cNvCxnSpPr>
            <a:cxnSpLocks noChangeShapeType="1"/>
            <a:stCxn id="65" idx="0"/>
            <a:endCxn id="52" idx="2"/>
          </p:cNvCxnSpPr>
          <p:nvPr/>
        </p:nvCxnSpPr>
        <p:spPr bwMode="auto">
          <a:xfrm flipH="1" flipV="1">
            <a:off x="2341910" y="2694760"/>
            <a:ext cx="1026915" cy="129526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</p:cxnSp>
      <p:cxnSp>
        <p:nvCxnSpPr>
          <p:cNvPr id="61" name="AutoShape 144"/>
          <p:cNvCxnSpPr>
            <a:cxnSpLocks noChangeShapeType="1"/>
            <a:stCxn id="49" idx="0"/>
            <a:endCxn id="65" idx="2"/>
          </p:cNvCxnSpPr>
          <p:nvPr/>
        </p:nvCxnSpPr>
        <p:spPr bwMode="auto">
          <a:xfrm flipV="1">
            <a:off x="3368825" y="4761148"/>
            <a:ext cx="0" cy="484092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lg" len="med"/>
          </a:ln>
          <a:effectLst/>
        </p:spPr>
      </p:cxnSp>
      <p:sp>
        <p:nvSpPr>
          <p:cNvPr id="62" name="Text Box 155"/>
          <p:cNvSpPr txBox="1">
            <a:spLocks noChangeArrowheads="1"/>
          </p:cNvSpPr>
          <p:nvPr/>
        </p:nvSpPr>
        <p:spPr bwMode="auto">
          <a:xfrm>
            <a:off x="2431621" y="2711838"/>
            <a:ext cx="748923" cy="384721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t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100" b="0" dirty="0">
                <a:latin typeface="맑은 고딕" pitchFamily="50" charset="-127"/>
              </a:rPr>
              <a:t>제품별</a:t>
            </a:r>
            <a:br>
              <a:rPr lang="ko-KR" altLang="en-US" sz="1100" b="0" dirty="0">
                <a:latin typeface="맑은 고딕" pitchFamily="50" charset="-127"/>
              </a:rPr>
            </a:br>
            <a:r>
              <a:rPr lang="ko-KR" altLang="en-US" sz="1100" b="0" dirty="0">
                <a:latin typeface="맑은 고딕" pitchFamily="50" charset="-127"/>
              </a:rPr>
              <a:t>분석정보</a:t>
            </a:r>
          </a:p>
        </p:txBody>
      </p:sp>
      <p:sp>
        <p:nvSpPr>
          <p:cNvPr id="63" name="Text Box 156"/>
          <p:cNvSpPr txBox="1">
            <a:spLocks noChangeArrowheads="1"/>
          </p:cNvSpPr>
          <p:nvPr/>
        </p:nvSpPr>
        <p:spPr bwMode="auto">
          <a:xfrm>
            <a:off x="3300441" y="2722724"/>
            <a:ext cx="748923" cy="384721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t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100" b="0" dirty="0">
                <a:latin typeface="맑은 고딕" pitchFamily="50" charset="-127"/>
              </a:rPr>
              <a:t>국가별</a:t>
            </a:r>
            <a:br>
              <a:rPr lang="ko-KR" altLang="en-US" sz="1100" b="0" dirty="0">
                <a:latin typeface="맑은 고딕" pitchFamily="50" charset="-127"/>
              </a:rPr>
            </a:br>
            <a:r>
              <a:rPr lang="ko-KR" altLang="en-US" sz="1100" b="0" dirty="0">
                <a:latin typeface="맑은 고딕" pitchFamily="50" charset="-127"/>
              </a:rPr>
              <a:t>분석정보</a:t>
            </a:r>
          </a:p>
        </p:txBody>
      </p:sp>
      <p:sp>
        <p:nvSpPr>
          <p:cNvPr id="64" name="Text Box 157"/>
          <p:cNvSpPr txBox="1">
            <a:spLocks noChangeArrowheads="1"/>
          </p:cNvSpPr>
          <p:nvPr/>
        </p:nvSpPr>
        <p:spPr bwMode="auto">
          <a:xfrm>
            <a:off x="4409745" y="2722724"/>
            <a:ext cx="748923" cy="384721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t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100" b="0" dirty="0">
                <a:latin typeface="맑은 고딕" pitchFamily="50" charset="-127"/>
              </a:rPr>
              <a:t>요약정보</a:t>
            </a:r>
            <a:br>
              <a:rPr lang="ko-KR" altLang="en-US" sz="1100" b="0" dirty="0">
                <a:latin typeface="맑은 고딕" pitchFamily="50" charset="-127"/>
              </a:rPr>
            </a:br>
            <a:r>
              <a:rPr lang="ko-KR" altLang="en-US" sz="1100" b="0" dirty="0">
                <a:latin typeface="맑은 고딕" pitchFamily="50" charset="-127"/>
              </a:rPr>
              <a:t>상세정보</a:t>
            </a:r>
          </a:p>
        </p:txBody>
      </p:sp>
      <p:pic>
        <p:nvPicPr>
          <p:cNvPr id="65" name="Picture 12" descr="디비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10000"/>
          </a:blip>
          <a:srcRect/>
          <a:stretch>
            <a:fillRect/>
          </a:stretch>
        </p:blipFill>
        <p:spPr bwMode="auto">
          <a:xfrm>
            <a:off x="2756757" y="3990024"/>
            <a:ext cx="1224136" cy="771124"/>
          </a:xfrm>
          <a:prstGeom prst="rect">
            <a:avLst/>
          </a:prstGeom>
          <a:noFill/>
        </p:spPr>
      </p:pic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2801959" y="4058715"/>
            <a:ext cx="1143262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ko-KR" altLang="en-US" sz="1100" dirty="0" smtClean="0">
                <a:latin typeface="맑은 고딕" pitchFamily="50" charset="-127"/>
              </a:rPr>
              <a:t>통합 </a:t>
            </a:r>
            <a:r>
              <a:rPr kumimoji="0" lang="en-US" altLang="ko-KR" sz="1100" dirty="0" smtClean="0">
                <a:latin typeface="맑은 고딕" pitchFamily="50" charset="-127"/>
              </a:rPr>
              <a:t>Data</a:t>
            </a:r>
            <a:r>
              <a:rPr kumimoji="0" lang="ko-KR" altLang="en-US" sz="1100" dirty="0" smtClean="0">
                <a:latin typeface="맑은 고딕" pitchFamily="50" charset="-127"/>
              </a:rPr>
              <a:t>의</a:t>
            </a:r>
            <a:endParaRPr kumimoji="0" lang="en-US" altLang="ko-KR" sz="1100" dirty="0" smtClean="0">
              <a:latin typeface="맑은 고딕" pitchFamily="50" charset="-127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ko-KR" altLang="en-US" sz="1100" dirty="0" smtClean="0">
                <a:latin typeface="맑은 고딕" pitchFamily="50" charset="-127"/>
              </a:rPr>
              <a:t>체계적인</a:t>
            </a:r>
            <a:r>
              <a:rPr kumimoji="0" lang="en-US" altLang="ko-KR" sz="1100" dirty="0" smtClean="0">
                <a:latin typeface="맑은 고딕" pitchFamily="50" charset="-127"/>
              </a:rPr>
              <a:t/>
            </a:r>
            <a:br>
              <a:rPr kumimoji="0" lang="en-US" altLang="ko-KR" sz="1100" dirty="0" smtClean="0">
                <a:latin typeface="맑은 고딕" pitchFamily="50" charset="-127"/>
              </a:rPr>
            </a:br>
            <a:r>
              <a:rPr kumimoji="0" lang="ko-KR" altLang="en-US" sz="1100" dirty="0" smtClean="0">
                <a:latin typeface="맑은 고딕" pitchFamily="50" charset="-127"/>
              </a:rPr>
              <a:t>관리</a:t>
            </a:r>
            <a:r>
              <a:rPr kumimoji="0" lang="en-US" altLang="ko-KR" sz="1100" dirty="0" smtClean="0">
                <a:latin typeface="맑은 고딕" pitchFamily="50" charset="-127"/>
              </a:rPr>
              <a:t>/</a:t>
            </a:r>
            <a:r>
              <a:rPr kumimoji="0" lang="ko-KR" altLang="en-US" sz="1100" dirty="0" smtClean="0">
                <a:latin typeface="맑은 고딕" pitchFamily="50" charset="-127"/>
              </a:rPr>
              <a:t>분석 기반</a:t>
            </a:r>
            <a:endParaRPr kumimoji="0" lang="en-US" altLang="ko-KR" sz="1100" dirty="0">
              <a:latin typeface="맑은 고딕" pitchFamily="50" charset="-127"/>
            </a:endParaRPr>
          </a:p>
        </p:txBody>
      </p:sp>
      <p:sp>
        <p:nvSpPr>
          <p:cNvPr id="67" name="Rectangle 145"/>
          <p:cNvSpPr>
            <a:spLocks noChangeArrowheads="1"/>
          </p:cNvSpPr>
          <p:nvPr/>
        </p:nvSpPr>
        <p:spPr bwMode="auto">
          <a:xfrm>
            <a:off x="2172446" y="3203701"/>
            <a:ext cx="2376487" cy="5175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itchFamily="50" charset="-127"/>
              </a:rPr>
              <a:t>정확한 정보 적시 </a:t>
            </a:r>
            <a:r>
              <a:rPr lang="ko-KR" altLang="en-US" sz="1200" dirty="0">
                <a:latin typeface="맑은 고딕" pitchFamily="50" charset="-127"/>
              </a:rPr>
              <a:t>제공</a:t>
            </a:r>
          </a:p>
        </p:txBody>
      </p:sp>
      <p:sp>
        <p:nvSpPr>
          <p:cNvPr id="68" name="Rectangle 161"/>
          <p:cNvSpPr>
            <a:spLocks noChangeArrowheads="1"/>
          </p:cNvSpPr>
          <p:nvPr/>
        </p:nvSpPr>
        <p:spPr bwMode="auto">
          <a:xfrm>
            <a:off x="4098925" y="3940385"/>
            <a:ext cx="674055" cy="892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itchFamily="50" charset="-127"/>
              </a:rPr>
              <a:t>정보</a:t>
            </a:r>
            <a:r>
              <a:rPr lang="ko-KR" altLang="en-US" sz="1200" dirty="0">
                <a:latin typeface="맑은 고딕" pitchFamily="50" charset="-127"/>
              </a:rPr>
              <a:t/>
            </a:r>
            <a:br>
              <a:rPr lang="ko-KR" altLang="en-US" sz="1200" dirty="0">
                <a:latin typeface="맑은 고딕" pitchFamily="50" charset="-127"/>
              </a:rPr>
            </a:br>
            <a:r>
              <a:rPr lang="ko-KR" altLang="en-US" sz="1200" dirty="0">
                <a:latin typeface="맑은 고딕" pitchFamily="50" charset="-127"/>
              </a:rPr>
              <a:t>자산화</a:t>
            </a:r>
          </a:p>
        </p:txBody>
      </p:sp>
      <p:sp>
        <p:nvSpPr>
          <p:cNvPr id="69" name="Rectangle 193"/>
          <p:cNvSpPr>
            <a:spLocks noChangeArrowheads="1"/>
          </p:cNvSpPr>
          <p:nvPr/>
        </p:nvSpPr>
        <p:spPr bwMode="auto">
          <a:xfrm>
            <a:off x="1928664" y="3940385"/>
            <a:ext cx="674055" cy="892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spcBef>
                <a:spcPct val="0"/>
              </a:spcBef>
              <a:buNone/>
            </a:pPr>
            <a:r>
              <a:rPr lang="en-US" altLang="ko-KR" sz="1200" dirty="0">
                <a:latin typeface="맑은 고딕" pitchFamily="50" charset="-127"/>
              </a:rPr>
              <a:t>GSI</a:t>
            </a:r>
            <a:br>
              <a:rPr lang="en-US" altLang="ko-KR" sz="1200" dirty="0">
                <a:latin typeface="맑은 고딕" pitchFamily="50" charset="-127"/>
              </a:rPr>
            </a:br>
            <a:r>
              <a:rPr lang="ko-KR" altLang="en-US" sz="1200" dirty="0">
                <a:latin typeface="맑은 고딕" pitchFamily="50" charset="-127"/>
              </a:rPr>
              <a:t>최종 구현</a:t>
            </a:r>
          </a:p>
        </p:txBody>
      </p:sp>
      <p:sp>
        <p:nvSpPr>
          <p:cNvPr id="70" name="Rectangle 308"/>
          <p:cNvSpPr>
            <a:spLocks noChangeArrowheads="1"/>
          </p:cNvSpPr>
          <p:nvPr/>
        </p:nvSpPr>
        <p:spPr bwMode="auto">
          <a:xfrm>
            <a:off x="4916996" y="3104964"/>
            <a:ext cx="1440160" cy="295232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3025" tIns="36512" rIns="73025" bIns="36512" anchor="ctr"/>
          <a:lstStyle/>
          <a:p>
            <a:pPr algn="ctr" defTabSz="585788">
              <a:lnSpc>
                <a:spcPct val="160000"/>
              </a:lnSpc>
              <a:spcBef>
                <a:spcPct val="0"/>
              </a:spcBef>
              <a:buNone/>
            </a:pPr>
            <a:endParaRPr lang="ko-KR" altLang="ko-KR" sz="1100">
              <a:latin typeface="맑은 고딕" pitchFamily="50" charset="-127"/>
            </a:endParaRPr>
          </a:p>
        </p:txBody>
      </p:sp>
      <p:sp>
        <p:nvSpPr>
          <p:cNvPr id="71" name="Rectangle 310"/>
          <p:cNvSpPr>
            <a:spLocks noChangeArrowheads="1"/>
          </p:cNvSpPr>
          <p:nvPr/>
        </p:nvSpPr>
        <p:spPr bwMode="auto">
          <a:xfrm>
            <a:off x="4916996" y="4689140"/>
            <a:ext cx="1476164" cy="11521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73025" tIns="36512" rIns="73025" bIns="36512" anchor="t"/>
          <a:lstStyle/>
          <a:p>
            <a:pPr marL="88900" indent="-88900" algn="l" defTabSz="585788">
              <a:buNone/>
            </a:pP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정보를 자사의 </a:t>
            </a:r>
            <a:r>
              <a:rPr lang="ko-KR" altLang="en-US" sz="1200" dirty="0">
                <a:latin typeface="맑은 고딕" pitchFamily="50" charset="-127"/>
                <a:cs typeface="Arial" pitchFamily="34" charset="0"/>
              </a:rPr>
              <a:t>주요 </a:t>
            </a: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자산으로 </a:t>
            </a:r>
            <a:r>
              <a:rPr lang="ko-KR" altLang="en-US" sz="1200" dirty="0">
                <a:latin typeface="맑은 고딕" pitchFamily="50" charset="-127"/>
                <a:cs typeface="Arial" pitchFamily="34" charset="0"/>
              </a:rPr>
              <a:t>인식</a:t>
            </a:r>
          </a:p>
          <a:p>
            <a:pPr marL="88900" indent="-88900" algn="l" defTabSz="585788">
              <a:buNone/>
            </a:pP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Life Cycle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을 기반으로 하는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DW Life Cycle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관리</a:t>
            </a:r>
            <a:endParaRPr lang="ko-KR" altLang="en-US" sz="1200" b="0" dirty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4929030" y="3248980"/>
            <a:ext cx="1392124" cy="1260139"/>
            <a:chOff x="7282383" y="3071812"/>
            <a:chExt cx="1725092" cy="1560513"/>
          </a:xfrm>
        </p:grpSpPr>
        <p:grpSp>
          <p:nvGrpSpPr>
            <p:cNvPr id="3" name="Group 411"/>
            <p:cNvGrpSpPr>
              <a:grpSpLocks/>
            </p:cNvGrpSpPr>
            <p:nvPr/>
          </p:nvGrpSpPr>
          <p:grpSpPr bwMode="auto">
            <a:xfrm>
              <a:off x="7353300" y="3071812"/>
              <a:ext cx="1654175" cy="1560513"/>
              <a:chOff x="3901" y="1827"/>
              <a:chExt cx="1341" cy="1190"/>
            </a:xfrm>
            <a:solidFill>
              <a:schemeClr val="bg1">
                <a:lumMod val="85000"/>
              </a:schemeClr>
            </a:solidFill>
          </p:grpSpPr>
          <p:sp>
            <p:nvSpPr>
              <p:cNvPr id="78" name="Freeform 412"/>
              <p:cNvSpPr>
                <a:spLocks/>
              </p:cNvSpPr>
              <p:nvPr/>
            </p:nvSpPr>
            <p:spPr bwMode="auto">
              <a:xfrm>
                <a:off x="3901" y="1843"/>
                <a:ext cx="520" cy="987"/>
              </a:xfrm>
              <a:custGeom>
                <a:avLst/>
                <a:gdLst/>
                <a:ahLst/>
                <a:cxnLst>
                  <a:cxn ang="0">
                    <a:pos x="390" y="860"/>
                  </a:cxn>
                  <a:cxn ang="0">
                    <a:pos x="375" y="840"/>
                  </a:cxn>
                  <a:cxn ang="0">
                    <a:pos x="361" y="819"/>
                  </a:cxn>
                  <a:cxn ang="0">
                    <a:pos x="349" y="797"/>
                  </a:cxn>
                  <a:cxn ang="0">
                    <a:pos x="340" y="774"/>
                  </a:cxn>
                  <a:cxn ang="0">
                    <a:pos x="332" y="751"/>
                  </a:cxn>
                  <a:cxn ang="0">
                    <a:pos x="326" y="727"/>
                  </a:cxn>
                  <a:cxn ang="0">
                    <a:pos x="321" y="702"/>
                  </a:cxn>
                  <a:cxn ang="0">
                    <a:pos x="319" y="678"/>
                  </a:cxn>
                  <a:cxn ang="0">
                    <a:pos x="319" y="653"/>
                  </a:cxn>
                  <a:cxn ang="0">
                    <a:pos x="320" y="628"/>
                  </a:cxn>
                  <a:cxn ang="0">
                    <a:pos x="324" y="603"/>
                  </a:cxn>
                  <a:cxn ang="0">
                    <a:pos x="330" y="579"/>
                  </a:cxn>
                  <a:cxn ang="0">
                    <a:pos x="337" y="554"/>
                  </a:cxn>
                  <a:cxn ang="0">
                    <a:pos x="347" y="530"/>
                  </a:cxn>
                  <a:cxn ang="0">
                    <a:pos x="359" y="507"/>
                  </a:cxn>
                  <a:cxn ang="0">
                    <a:pos x="371" y="488"/>
                  </a:cxn>
                  <a:cxn ang="0">
                    <a:pos x="383" y="472"/>
                  </a:cxn>
                  <a:cxn ang="0">
                    <a:pos x="395" y="457"/>
                  </a:cxn>
                  <a:cxn ang="0">
                    <a:pos x="408" y="443"/>
                  </a:cxn>
                  <a:cxn ang="0">
                    <a:pos x="421" y="430"/>
                  </a:cxn>
                  <a:cxn ang="0">
                    <a:pos x="435" y="418"/>
                  </a:cxn>
                  <a:cxn ang="0">
                    <a:pos x="450" y="406"/>
                  </a:cxn>
                  <a:cxn ang="0">
                    <a:pos x="465" y="396"/>
                  </a:cxn>
                  <a:cxn ang="0">
                    <a:pos x="504" y="454"/>
                  </a:cxn>
                  <a:cxn ang="0">
                    <a:pos x="329" y="0"/>
                  </a:cxn>
                  <a:cxn ang="0">
                    <a:pos x="344" y="89"/>
                  </a:cxn>
                  <a:cxn ang="0">
                    <a:pos x="305" y="111"/>
                  </a:cxn>
                  <a:cxn ang="0">
                    <a:pos x="267" y="136"/>
                  </a:cxn>
                  <a:cxn ang="0">
                    <a:pos x="231" y="164"/>
                  </a:cxn>
                  <a:cxn ang="0">
                    <a:pos x="197" y="196"/>
                  </a:cxn>
                  <a:cxn ang="0">
                    <a:pos x="165" y="229"/>
                  </a:cxn>
                  <a:cxn ang="0">
                    <a:pos x="134" y="265"/>
                  </a:cxn>
                  <a:cxn ang="0">
                    <a:pos x="107" y="303"/>
                  </a:cxn>
                  <a:cxn ang="0">
                    <a:pos x="80" y="347"/>
                  </a:cxn>
                  <a:cxn ang="0">
                    <a:pos x="55" y="395"/>
                  </a:cxn>
                  <a:cxn ang="0">
                    <a:pos x="35" y="445"/>
                  </a:cxn>
                  <a:cxn ang="0">
                    <a:pos x="20" y="496"/>
                  </a:cxn>
                  <a:cxn ang="0">
                    <a:pos x="9" y="547"/>
                  </a:cxn>
                  <a:cxn ang="0">
                    <a:pos x="2" y="599"/>
                  </a:cxn>
                  <a:cxn ang="0">
                    <a:pos x="0" y="651"/>
                  </a:cxn>
                  <a:cxn ang="0">
                    <a:pos x="2" y="702"/>
                  </a:cxn>
                  <a:cxn ang="0">
                    <a:pos x="9" y="754"/>
                  </a:cxn>
                  <a:cxn ang="0">
                    <a:pos x="19" y="804"/>
                  </a:cxn>
                  <a:cxn ang="0">
                    <a:pos x="34" y="854"/>
                  </a:cxn>
                  <a:cxn ang="0">
                    <a:pos x="52" y="903"/>
                  </a:cxn>
                  <a:cxn ang="0">
                    <a:pos x="75" y="950"/>
                  </a:cxn>
                  <a:cxn ang="0">
                    <a:pos x="102" y="995"/>
                  </a:cxn>
                  <a:cxn ang="0">
                    <a:pos x="132" y="1039"/>
                  </a:cxn>
                  <a:cxn ang="0">
                    <a:pos x="166" y="1080"/>
                  </a:cxn>
                  <a:cxn ang="0">
                    <a:pos x="230" y="935"/>
                  </a:cxn>
                  <a:cxn ang="0">
                    <a:pos x="398" y="870"/>
                  </a:cxn>
                </a:cxnLst>
                <a:rect l="0" t="0" r="r" b="b"/>
                <a:pathLst>
                  <a:path w="534" h="1099">
                    <a:moveTo>
                      <a:pt x="398" y="870"/>
                    </a:moveTo>
                    <a:lnTo>
                      <a:pt x="390" y="860"/>
                    </a:lnTo>
                    <a:lnTo>
                      <a:pt x="382" y="850"/>
                    </a:lnTo>
                    <a:lnTo>
                      <a:pt x="375" y="840"/>
                    </a:lnTo>
                    <a:lnTo>
                      <a:pt x="368" y="830"/>
                    </a:lnTo>
                    <a:lnTo>
                      <a:pt x="361" y="819"/>
                    </a:lnTo>
                    <a:lnTo>
                      <a:pt x="355" y="808"/>
                    </a:lnTo>
                    <a:lnTo>
                      <a:pt x="349" y="797"/>
                    </a:lnTo>
                    <a:lnTo>
                      <a:pt x="344" y="786"/>
                    </a:lnTo>
                    <a:lnTo>
                      <a:pt x="340" y="774"/>
                    </a:lnTo>
                    <a:lnTo>
                      <a:pt x="335" y="763"/>
                    </a:lnTo>
                    <a:lnTo>
                      <a:pt x="332" y="751"/>
                    </a:lnTo>
                    <a:lnTo>
                      <a:pt x="328" y="739"/>
                    </a:lnTo>
                    <a:lnTo>
                      <a:pt x="326" y="727"/>
                    </a:lnTo>
                    <a:lnTo>
                      <a:pt x="323" y="715"/>
                    </a:lnTo>
                    <a:lnTo>
                      <a:pt x="321" y="702"/>
                    </a:lnTo>
                    <a:lnTo>
                      <a:pt x="320" y="690"/>
                    </a:lnTo>
                    <a:lnTo>
                      <a:pt x="319" y="678"/>
                    </a:lnTo>
                    <a:lnTo>
                      <a:pt x="319" y="665"/>
                    </a:lnTo>
                    <a:lnTo>
                      <a:pt x="319" y="653"/>
                    </a:lnTo>
                    <a:lnTo>
                      <a:pt x="319" y="640"/>
                    </a:lnTo>
                    <a:lnTo>
                      <a:pt x="320" y="628"/>
                    </a:lnTo>
                    <a:lnTo>
                      <a:pt x="322" y="616"/>
                    </a:lnTo>
                    <a:lnTo>
                      <a:pt x="324" y="603"/>
                    </a:lnTo>
                    <a:lnTo>
                      <a:pt x="327" y="591"/>
                    </a:lnTo>
                    <a:lnTo>
                      <a:pt x="330" y="579"/>
                    </a:lnTo>
                    <a:lnTo>
                      <a:pt x="333" y="566"/>
                    </a:lnTo>
                    <a:lnTo>
                      <a:pt x="337" y="554"/>
                    </a:lnTo>
                    <a:lnTo>
                      <a:pt x="342" y="542"/>
                    </a:lnTo>
                    <a:lnTo>
                      <a:pt x="347" y="530"/>
                    </a:lnTo>
                    <a:lnTo>
                      <a:pt x="353" y="519"/>
                    </a:lnTo>
                    <a:lnTo>
                      <a:pt x="359" y="507"/>
                    </a:lnTo>
                    <a:lnTo>
                      <a:pt x="366" y="496"/>
                    </a:lnTo>
                    <a:lnTo>
                      <a:pt x="371" y="488"/>
                    </a:lnTo>
                    <a:lnTo>
                      <a:pt x="377" y="480"/>
                    </a:lnTo>
                    <a:lnTo>
                      <a:pt x="383" y="472"/>
                    </a:lnTo>
                    <a:lnTo>
                      <a:pt x="389" y="464"/>
                    </a:lnTo>
                    <a:lnTo>
                      <a:pt x="395" y="457"/>
                    </a:lnTo>
                    <a:lnTo>
                      <a:pt x="401" y="450"/>
                    </a:lnTo>
                    <a:lnTo>
                      <a:pt x="408" y="443"/>
                    </a:lnTo>
                    <a:lnTo>
                      <a:pt x="414" y="436"/>
                    </a:lnTo>
                    <a:lnTo>
                      <a:pt x="421" y="430"/>
                    </a:lnTo>
                    <a:lnTo>
                      <a:pt x="428" y="424"/>
                    </a:lnTo>
                    <a:lnTo>
                      <a:pt x="435" y="418"/>
                    </a:lnTo>
                    <a:lnTo>
                      <a:pt x="443" y="412"/>
                    </a:lnTo>
                    <a:lnTo>
                      <a:pt x="450" y="406"/>
                    </a:lnTo>
                    <a:lnTo>
                      <a:pt x="458" y="401"/>
                    </a:lnTo>
                    <a:lnTo>
                      <a:pt x="465" y="396"/>
                    </a:lnTo>
                    <a:lnTo>
                      <a:pt x="473" y="391"/>
                    </a:lnTo>
                    <a:lnTo>
                      <a:pt x="504" y="454"/>
                    </a:lnTo>
                    <a:lnTo>
                      <a:pt x="534" y="185"/>
                    </a:lnTo>
                    <a:lnTo>
                      <a:pt x="329" y="0"/>
                    </a:lnTo>
                    <a:lnTo>
                      <a:pt x="363" y="79"/>
                    </a:lnTo>
                    <a:lnTo>
                      <a:pt x="344" y="89"/>
                    </a:lnTo>
                    <a:lnTo>
                      <a:pt x="324" y="99"/>
                    </a:lnTo>
                    <a:lnTo>
                      <a:pt x="305" y="111"/>
                    </a:lnTo>
                    <a:lnTo>
                      <a:pt x="286" y="123"/>
                    </a:lnTo>
                    <a:lnTo>
                      <a:pt x="267" y="136"/>
                    </a:lnTo>
                    <a:lnTo>
                      <a:pt x="249" y="150"/>
                    </a:lnTo>
                    <a:lnTo>
                      <a:pt x="231" y="164"/>
                    </a:lnTo>
                    <a:lnTo>
                      <a:pt x="214" y="180"/>
                    </a:lnTo>
                    <a:lnTo>
                      <a:pt x="197" y="196"/>
                    </a:lnTo>
                    <a:lnTo>
                      <a:pt x="180" y="212"/>
                    </a:lnTo>
                    <a:lnTo>
                      <a:pt x="165" y="229"/>
                    </a:lnTo>
                    <a:lnTo>
                      <a:pt x="149" y="247"/>
                    </a:lnTo>
                    <a:lnTo>
                      <a:pt x="134" y="265"/>
                    </a:lnTo>
                    <a:lnTo>
                      <a:pt x="120" y="284"/>
                    </a:lnTo>
                    <a:lnTo>
                      <a:pt x="107" y="303"/>
                    </a:lnTo>
                    <a:lnTo>
                      <a:pt x="94" y="323"/>
                    </a:lnTo>
                    <a:lnTo>
                      <a:pt x="80" y="347"/>
                    </a:lnTo>
                    <a:lnTo>
                      <a:pt x="67" y="371"/>
                    </a:lnTo>
                    <a:lnTo>
                      <a:pt x="55" y="395"/>
                    </a:lnTo>
                    <a:lnTo>
                      <a:pt x="45" y="420"/>
                    </a:lnTo>
                    <a:lnTo>
                      <a:pt x="35" y="445"/>
                    </a:lnTo>
                    <a:lnTo>
                      <a:pt x="27" y="470"/>
                    </a:lnTo>
                    <a:lnTo>
                      <a:pt x="20" y="496"/>
                    </a:lnTo>
                    <a:lnTo>
                      <a:pt x="14" y="521"/>
                    </a:lnTo>
                    <a:lnTo>
                      <a:pt x="9" y="547"/>
                    </a:lnTo>
                    <a:lnTo>
                      <a:pt x="5" y="573"/>
                    </a:lnTo>
                    <a:lnTo>
                      <a:pt x="2" y="599"/>
                    </a:lnTo>
                    <a:lnTo>
                      <a:pt x="1" y="625"/>
                    </a:lnTo>
                    <a:lnTo>
                      <a:pt x="0" y="651"/>
                    </a:lnTo>
                    <a:lnTo>
                      <a:pt x="1" y="676"/>
                    </a:lnTo>
                    <a:lnTo>
                      <a:pt x="2" y="702"/>
                    </a:lnTo>
                    <a:lnTo>
                      <a:pt x="5" y="728"/>
                    </a:lnTo>
                    <a:lnTo>
                      <a:pt x="9" y="754"/>
                    </a:lnTo>
                    <a:lnTo>
                      <a:pt x="13" y="779"/>
                    </a:lnTo>
                    <a:lnTo>
                      <a:pt x="19" y="804"/>
                    </a:lnTo>
                    <a:lnTo>
                      <a:pt x="26" y="830"/>
                    </a:lnTo>
                    <a:lnTo>
                      <a:pt x="34" y="854"/>
                    </a:lnTo>
                    <a:lnTo>
                      <a:pt x="43" y="879"/>
                    </a:lnTo>
                    <a:lnTo>
                      <a:pt x="52" y="903"/>
                    </a:lnTo>
                    <a:lnTo>
                      <a:pt x="63" y="927"/>
                    </a:lnTo>
                    <a:lnTo>
                      <a:pt x="75" y="950"/>
                    </a:lnTo>
                    <a:lnTo>
                      <a:pt x="88" y="973"/>
                    </a:lnTo>
                    <a:lnTo>
                      <a:pt x="102" y="995"/>
                    </a:lnTo>
                    <a:lnTo>
                      <a:pt x="116" y="1017"/>
                    </a:lnTo>
                    <a:lnTo>
                      <a:pt x="132" y="1039"/>
                    </a:lnTo>
                    <a:lnTo>
                      <a:pt x="149" y="1060"/>
                    </a:lnTo>
                    <a:lnTo>
                      <a:pt x="166" y="1080"/>
                    </a:lnTo>
                    <a:lnTo>
                      <a:pt x="185" y="1099"/>
                    </a:lnTo>
                    <a:lnTo>
                      <a:pt x="230" y="935"/>
                    </a:lnTo>
                    <a:lnTo>
                      <a:pt x="398" y="870"/>
                    </a:lnTo>
                    <a:lnTo>
                      <a:pt x="398" y="870"/>
                    </a:lnTo>
                    <a:close/>
                  </a:path>
                </a:pathLst>
              </a:custGeom>
              <a:grpFill/>
              <a:ln w="317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79" name="Freeform 413"/>
              <p:cNvSpPr>
                <a:spLocks/>
              </p:cNvSpPr>
              <p:nvPr/>
            </p:nvSpPr>
            <p:spPr bwMode="auto">
              <a:xfrm rot="-71814">
                <a:off x="4368" y="1827"/>
                <a:ext cx="874" cy="760"/>
              </a:xfrm>
              <a:custGeom>
                <a:avLst/>
                <a:gdLst/>
                <a:ahLst/>
                <a:cxnLst>
                  <a:cxn ang="0">
                    <a:pos x="125" y="323"/>
                  </a:cxn>
                  <a:cxn ang="0">
                    <a:pos x="151" y="323"/>
                  </a:cxn>
                  <a:cxn ang="0">
                    <a:pos x="177" y="324"/>
                  </a:cxn>
                  <a:cxn ang="0">
                    <a:pos x="204" y="327"/>
                  </a:cxn>
                  <a:cxn ang="0">
                    <a:pos x="230" y="331"/>
                  </a:cxn>
                  <a:cxn ang="0">
                    <a:pos x="257" y="338"/>
                  </a:cxn>
                  <a:cxn ang="0">
                    <a:pos x="282" y="346"/>
                  </a:cxn>
                  <a:cxn ang="0">
                    <a:pos x="308" y="356"/>
                  </a:cxn>
                  <a:cxn ang="0">
                    <a:pos x="332" y="367"/>
                  </a:cxn>
                  <a:cxn ang="0">
                    <a:pos x="355" y="380"/>
                  </a:cxn>
                  <a:cxn ang="0">
                    <a:pos x="377" y="395"/>
                  </a:cxn>
                  <a:cxn ang="0">
                    <a:pos x="398" y="412"/>
                  </a:cxn>
                  <a:cxn ang="0">
                    <a:pos x="417" y="430"/>
                  </a:cxn>
                  <a:cxn ang="0">
                    <a:pos x="434" y="450"/>
                  </a:cxn>
                  <a:cxn ang="0">
                    <a:pos x="449" y="472"/>
                  </a:cxn>
                  <a:cxn ang="0">
                    <a:pos x="461" y="495"/>
                  </a:cxn>
                  <a:cxn ang="0">
                    <a:pos x="473" y="526"/>
                  </a:cxn>
                  <a:cxn ang="0">
                    <a:pos x="484" y="563"/>
                  </a:cxn>
                  <a:cxn ang="0">
                    <a:pos x="488" y="581"/>
                  </a:cxn>
                  <a:cxn ang="0">
                    <a:pos x="491" y="600"/>
                  </a:cxn>
                  <a:cxn ang="0">
                    <a:pos x="492" y="619"/>
                  </a:cxn>
                  <a:cxn ang="0">
                    <a:pos x="493" y="637"/>
                  </a:cxn>
                  <a:cxn ang="0">
                    <a:pos x="492" y="655"/>
                  </a:cxn>
                  <a:cxn ang="0">
                    <a:pos x="623" y="826"/>
                  </a:cxn>
                  <a:cxn ang="0">
                    <a:pos x="809" y="750"/>
                  </a:cxn>
                  <a:cxn ang="0">
                    <a:pos x="816" y="706"/>
                  </a:cxn>
                  <a:cxn ang="0">
                    <a:pos x="819" y="662"/>
                  </a:cxn>
                  <a:cxn ang="0">
                    <a:pos x="819" y="616"/>
                  </a:cxn>
                  <a:cxn ang="0">
                    <a:pos x="816" y="570"/>
                  </a:cxn>
                  <a:cxn ang="0">
                    <a:pos x="809" y="524"/>
                  </a:cxn>
                  <a:cxn ang="0">
                    <a:pos x="799" y="478"/>
                  </a:cxn>
                  <a:cxn ang="0">
                    <a:pos x="786" y="433"/>
                  </a:cxn>
                  <a:cxn ang="0">
                    <a:pos x="770" y="389"/>
                  </a:cxn>
                  <a:cxn ang="0">
                    <a:pos x="758" y="362"/>
                  </a:cxn>
                  <a:cxn ang="0">
                    <a:pos x="745" y="337"/>
                  </a:cxn>
                  <a:cxn ang="0">
                    <a:pos x="731" y="311"/>
                  </a:cxn>
                  <a:cxn ang="0">
                    <a:pos x="716" y="287"/>
                  </a:cxn>
                  <a:cxn ang="0">
                    <a:pos x="700" y="263"/>
                  </a:cxn>
                  <a:cxn ang="0">
                    <a:pos x="682" y="241"/>
                  </a:cxn>
                  <a:cxn ang="0">
                    <a:pos x="645" y="198"/>
                  </a:cxn>
                  <a:cxn ang="0">
                    <a:pos x="604" y="159"/>
                  </a:cxn>
                  <a:cxn ang="0">
                    <a:pos x="560" y="123"/>
                  </a:cxn>
                  <a:cxn ang="0">
                    <a:pos x="512" y="92"/>
                  </a:cxn>
                  <a:cxn ang="0">
                    <a:pos x="462" y="65"/>
                  </a:cxn>
                  <a:cxn ang="0">
                    <a:pos x="410" y="42"/>
                  </a:cxn>
                  <a:cxn ang="0">
                    <a:pos x="355" y="24"/>
                  </a:cxn>
                  <a:cxn ang="0">
                    <a:pos x="299" y="11"/>
                  </a:cxn>
                  <a:cxn ang="0">
                    <a:pos x="241" y="3"/>
                  </a:cxn>
                  <a:cxn ang="0">
                    <a:pos x="211" y="1"/>
                  </a:cxn>
                  <a:cxn ang="0">
                    <a:pos x="181" y="0"/>
                  </a:cxn>
                  <a:cxn ang="0">
                    <a:pos x="151" y="0"/>
                  </a:cxn>
                  <a:cxn ang="0">
                    <a:pos x="121" y="2"/>
                  </a:cxn>
                  <a:cxn ang="0">
                    <a:pos x="91" y="6"/>
                  </a:cxn>
                  <a:cxn ang="0">
                    <a:pos x="61" y="10"/>
                  </a:cxn>
                  <a:cxn ang="0">
                    <a:pos x="30" y="17"/>
                  </a:cxn>
                  <a:cxn ang="0">
                    <a:pos x="0" y="24"/>
                  </a:cxn>
                  <a:cxn ang="0">
                    <a:pos x="112" y="325"/>
                  </a:cxn>
                </a:cxnLst>
                <a:rect l="0" t="0" r="r" b="b"/>
                <a:pathLst>
                  <a:path w="893" h="826">
                    <a:moveTo>
                      <a:pt x="112" y="325"/>
                    </a:moveTo>
                    <a:lnTo>
                      <a:pt x="125" y="323"/>
                    </a:lnTo>
                    <a:lnTo>
                      <a:pt x="138" y="323"/>
                    </a:lnTo>
                    <a:lnTo>
                      <a:pt x="151" y="323"/>
                    </a:lnTo>
                    <a:lnTo>
                      <a:pt x="164" y="323"/>
                    </a:lnTo>
                    <a:lnTo>
                      <a:pt x="177" y="324"/>
                    </a:lnTo>
                    <a:lnTo>
                      <a:pt x="190" y="325"/>
                    </a:lnTo>
                    <a:lnTo>
                      <a:pt x="204" y="327"/>
                    </a:lnTo>
                    <a:lnTo>
                      <a:pt x="217" y="329"/>
                    </a:lnTo>
                    <a:lnTo>
                      <a:pt x="230" y="331"/>
                    </a:lnTo>
                    <a:lnTo>
                      <a:pt x="243" y="334"/>
                    </a:lnTo>
                    <a:lnTo>
                      <a:pt x="257" y="338"/>
                    </a:lnTo>
                    <a:lnTo>
                      <a:pt x="270" y="341"/>
                    </a:lnTo>
                    <a:lnTo>
                      <a:pt x="282" y="346"/>
                    </a:lnTo>
                    <a:lnTo>
                      <a:pt x="295" y="350"/>
                    </a:lnTo>
                    <a:lnTo>
                      <a:pt x="308" y="356"/>
                    </a:lnTo>
                    <a:lnTo>
                      <a:pt x="320" y="361"/>
                    </a:lnTo>
                    <a:lnTo>
                      <a:pt x="332" y="367"/>
                    </a:lnTo>
                    <a:lnTo>
                      <a:pt x="344" y="374"/>
                    </a:lnTo>
                    <a:lnTo>
                      <a:pt x="355" y="380"/>
                    </a:lnTo>
                    <a:lnTo>
                      <a:pt x="367" y="388"/>
                    </a:lnTo>
                    <a:lnTo>
                      <a:pt x="377" y="395"/>
                    </a:lnTo>
                    <a:lnTo>
                      <a:pt x="388" y="404"/>
                    </a:lnTo>
                    <a:lnTo>
                      <a:pt x="398" y="412"/>
                    </a:lnTo>
                    <a:lnTo>
                      <a:pt x="408" y="421"/>
                    </a:lnTo>
                    <a:lnTo>
                      <a:pt x="417" y="430"/>
                    </a:lnTo>
                    <a:lnTo>
                      <a:pt x="426" y="440"/>
                    </a:lnTo>
                    <a:lnTo>
                      <a:pt x="434" y="450"/>
                    </a:lnTo>
                    <a:lnTo>
                      <a:pt x="442" y="461"/>
                    </a:lnTo>
                    <a:lnTo>
                      <a:pt x="449" y="472"/>
                    </a:lnTo>
                    <a:lnTo>
                      <a:pt x="455" y="484"/>
                    </a:lnTo>
                    <a:lnTo>
                      <a:pt x="461" y="495"/>
                    </a:lnTo>
                    <a:lnTo>
                      <a:pt x="467" y="508"/>
                    </a:lnTo>
                    <a:lnTo>
                      <a:pt x="473" y="526"/>
                    </a:lnTo>
                    <a:lnTo>
                      <a:pt x="479" y="544"/>
                    </a:lnTo>
                    <a:lnTo>
                      <a:pt x="484" y="563"/>
                    </a:lnTo>
                    <a:lnTo>
                      <a:pt x="486" y="572"/>
                    </a:lnTo>
                    <a:lnTo>
                      <a:pt x="488" y="581"/>
                    </a:lnTo>
                    <a:lnTo>
                      <a:pt x="490" y="591"/>
                    </a:lnTo>
                    <a:lnTo>
                      <a:pt x="491" y="600"/>
                    </a:lnTo>
                    <a:lnTo>
                      <a:pt x="492" y="609"/>
                    </a:lnTo>
                    <a:lnTo>
                      <a:pt x="492" y="619"/>
                    </a:lnTo>
                    <a:lnTo>
                      <a:pt x="493" y="628"/>
                    </a:lnTo>
                    <a:lnTo>
                      <a:pt x="493" y="637"/>
                    </a:lnTo>
                    <a:lnTo>
                      <a:pt x="492" y="646"/>
                    </a:lnTo>
                    <a:lnTo>
                      <a:pt x="492" y="655"/>
                    </a:lnTo>
                    <a:lnTo>
                      <a:pt x="422" y="644"/>
                    </a:lnTo>
                    <a:lnTo>
                      <a:pt x="623" y="826"/>
                    </a:lnTo>
                    <a:lnTo>
                      <a:pt x="893" y="768"/>
                    </a:lnTo>
                    <a:lnTo>
                      <a:pt x="809" y="750"/>
                    </a:lnTo>
                    <a:lnTo>
                      <a:pt x="813" y="728"/>
                    </a:lnTo>
                    <a:lnTo>
                      <a:pt x="816" y="706"/>
                    </a:lnTo>
                    <a:lnTo>
                      <a:pt x="818" y="684"/>
                    </a:lnTo>
                    <a:lnTo>
                      <a:pt x="819" y="662"/>
                    </a:lnTo>
                    <a:lnTo>
                      <a:pt x="819" y="639"/>
                    </a:lnTo>
                    <a:lnTo>
                      <a:pt x="819" y="616"/>
                    </a:lnTo>
                    <a:lnTo>
                      <a:pt x="818" y="593"/>
                    </a:lnTo>
                    <a:lnTo>
                      <a:pt x="816" y="570"/>
                    </a:lnTo>
                    <a:lnTo>
                      <a:pt x="813" y="547"/>
                    </a:lnTo>
                    <a:lnTo>
                      <a:pt x="809" y="524"/>
                    </a:lnTo>
                    <a:lnTo>
                      <a:pt x="804" y="501"/>
                    </a:lnTo>
                    <a:lnTo>
                      <a:pt x="799" y="478"/>
                    </a:lnTo>
                    <a:lnTo>
                      <a:pt x="793" y="455"/>
                    </a:lnTo>
                    <a:lnTo>
                      <a:pt x="786" y="433"/>
                    </a:lnTo>
                    <a:lnTo>
                      <a:pt x="778" y="411"/>
                    </a:lnTo>
                    <a:lnTo>
                      <a:pt x="770" y="389"/>
                    </a:lnTo>
                    <a:lnTo>
                      <a:pt x="764" y="376"/>
                    </a:lnTo>
                    <a:lnTo>
                      <a:pt x="758" y="362"/>
                    </a:lnTo>
                    <a:lnTo>
                      <a:pt x="752" y="349"/>
                    </a:lnTo>
                    <a:lnTo>
                      <a:pt x="745" y="337"/>
                    </a:lnTo>
                    <a:lnTo>
                      <a:pt x="738" y="324"/>
                    </a:lnTo>
                    <a:lnTo>
                      <a:pt x="731" y="311"/>
                    </a:lnTo>
                    <a:lnTo>
                      <a:pt x="723" y="299"/>
                    </a:lnTo>
                    <a:lnTo>
                      <a:pt x="716" y="287"/>
                    </a:lnTo>
                    <a:lnTo>
                      <a:pt x="708" y="275"/>
                    </a:lnTo>
                    <a:lnTo>
                      <a:pt x="700" y="263"/>
                    </a:lnTo>
                    <a:lnTo>
                      <a:pt x="691" y="252"/>
                    </a:lnTo>
                    <a:lnTo>
                      <a:pt x="682" y="241"/>
                    </a:lnTo>
                    <a:lnTo>
                      <a:pt x="664" y="219"/>
                    </a:lnTo>
                    <a:lnTo>
                      <a:pt x="645" y="198"/>
                    </a:lnTo>
                    <a:lnTo>
                      <a:pt x="625" y="178"/>
                    </a:lnTo>
                    <a:lnTo>
                      <a:pt x="604" y="159"/>
                    </a:lnTo>
                    <a:lnTo>
                      <a:pt x="582" y="141"/>
                    </a:lnTo>
                    <a:lnTo>
                      <a:pt x="560" y="123"/>
                    </a:lnTo>
                    <a:lnTo>
                      <a:pt x="536" y="107"/>
                    </a:lnTo>
                    <a:lnTo>
                      <a:pt x="512" y="92"/>
                    </a:lnTo>
                    <a:lnTo>
                      <a:pt x="488" y="78"/>
                    </a:lnTo>
                    <a:lnTo>
                      <a:pt x="462" y="65"/>
                    </a:lnTo>
                    <a:lnTo>
                      <a:pt x="436" y="53"/>
                    </a:lnTo>
                    <a:lnTo>
                      <a:pt x="410" y="42"/>
                    </a:lnTo>
                    <a:lnTo>
                      <a:pt x="383" y="33"/>
                    </a:lnTo>
                    <a:lnTo>
                      <a:pt x="355" y="24"/>
                    </a:lnTo>
                    <a:lnTo>
                      <a:pt x="327" y="17"/>
                    </a:lnTo>
                    <a:lnTo>
                      <a:pt x="299" y="11"/>
                    </a:lnTo>
                    <a:lnTo>
                      <a:pt x="270" y="6"/>
                    </a:lnTo>
                    <a:lnTo>
                      <a:pt x="241" y="3"/>
                    </a:lnTo>
                    <a:lnTo>
                      <a:pt x="226" y="2"/>
                    </a:lnTo>
                    <a:lnTo>
                      <a:pt x="211" y="1"/>
                    </a:lnTo>
                    <a:lnTo>
                      <a:pt x="196" y="0"/>
                    </a:lnTo>
                    <a:lnTo>
                      <a:pt x="181" y="0"/>
                    </a:lnTo>
                    <a:lnTo>
                      <a:pt x="166" y="0"/>
                    </a:lnTo>
                    <a:lnTo>
                      <a:pt x="151" y="0"/>
                    </a:lnTo>
                    <a:lnTo>
                      <a:pt x="136" y="1"/>
                    </a:lnTo>
                    <a:lnTo>
                      <a:pt x="121" y="2"/>
                    </a:lnTo>
                    <a:lnTo>
                      <a:pt x="106" y="4"/>
                    </a:lnTo>
                    <a:lnTo>
                      <a:pt x="91" y="6"/>
                    </a:lnTo>
                    <a:lnTo>
                      <a:pt x="76" y="8"/>
                    </a:lnTo>
                    <a:lnTo>
                      <a:pt x="61" y="10"/>
                    </a:lnTo>
                    <a:lnTo>
                      <a:pt x="45" y="13"/>
                    </a:lnTo>
                    <a:lnTo>
                      <a:pt x="30" y="17"/>
                    </a:lnTo>
                    <a:lnTo>
                      <a:pt x="15" y="20"/>
                    </a:lnTo>
                    <a:lnTo>
                      <a:pt x="0" y="24"/>
                    </a:lnTo>
                    <a:lnTo>
                      <a:pt x="135" y="154"/>
                    </a:lnTo>
                    <a:lnTo>
                      <a:pt x="112" y="325"/>
                    </a:lnTo>
                    <a:lnTo>
                      <a:pt x="112" y="325"/>
                    </a:lnTo>
                    <a:close/>
                  </a:path>
                </a:pathLst>
              </a:custGeom>
              <a:grpFill/>
              <a:ln w="317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80" name="Freeform 414"/>
              <p:cNvSpPr>
                <a:spLocks/>
              </p:cNvSpPr>
              <p:nvPr/>
            </p:nvSpPr>
            <p:spPr bwMode="auto">
              <a:xfrm>
                <a:off x="4123" y="2544"/>
                <a:ext cx="1014" cy="473"/>
              </a:xfrm>
              <a:custGeom>
                <a:avLst/>
                <a:gdLst/>
                <a:ahLst/>
                <a:cxnLst>
                  <a:cxn ang="0">
                    <a:pos x="730" y="11"/>
                  </a:cxn>
                  <a:cxn ang="0">
                    <a:pos x="719" y="34"/>
                  </a:cxn>
                  <a:cxn ang="0">
                    <a:pos x="707" y="56"/>
                  </a:cxn>
                  <a:cxn ang="0">
                    <a:pos x="693" y="77"/>
                  </a:cxn>
                  <a:cxn ang="0">
                    <a:pos x="678" y="96"/>
                  </a:cxn>
                  <a:cxn ang="0">
                    <a:pos x="661" y="114"/>
                  </a:cxn>
                  <a:cxn ang="0">
                    <a:pos x="642" y="131"/>
                  </a:cxn>
                  <a:cxn ang="0">
                    <a:pos x="623" y="146"/>
                  </a:cxn>
                  <a:cxn ang="0">
                    <a:pos x="602" y="160"/>
                  </a:cxn>
                  <a:cxn ang="0">
                    <a:pos x="580" y="172"/>
                  </a:cxn>
                  <a:cxn ang="0">
                    <a:pos x="558" y="182"/>
                  </a:cxn>
                  <a:cxn ang="0">
                    <a:pos x="534" y="190"/>
                  </a:cxn>
                  <a:cxn ang="0">
                    <a:pos x="510" y="197"/>
                  </a:cxn>
                  <a:cxn ang="0">
                    <a:pos x="484" y="201"/>
                  </a:cxn>
                  <a:cxn ang="0">
                    <a:pos x="459" y="204"/>
                  </a:cxn>
                  <a:cxn ang="0">
                    <a:pos x="432" y="204"/>
                  </a:cxn>
                  <a:cxn ang="0">
                    <a:pos x="410" y="203"/>
                  </a:cxn>
                  <a:cxn ang="0">
                    <a:pos x="391" y="200"/>
                  </a:cxn>
                  <a:cxn ang="0">
                    <a:pos x="372" y="196"/>
                  </a:cxn>
                  <a:cxn ang="0">
                    <a:pos x="353" y="192"/>
                  </a:cxn>
                  <a:cxn ang="0">
                    <a:pos x="335" y="186"/>
                  </a:cxn>
                  <a:cxn ang="0">
                    <a:pos x="318" y="179"/>
                  </a:cxn>
                  <a:cxn ang="0">
                    <a:pos x="301" y="171"/>
                  </a:cxn>
                  <a:cxn ang="0">
                    <a:pos x="285" y="163"/>
                  </a:cxn>
                  <a:cxn ang="0">
                    <a:pos x="318" y="101"/>
                  </a:cxn>
                  <a:cxn ang="0">
                    <a:pos x="0" y="469"/>
                  </a:cxn>
                  <a:cxn ang="0">
                    <a:pos x="71" y="414"/>
                  </a:cxn>
                  <a:cxn ang="0">
                    <a:pos x="108" y="438"/>
                  </a:cxn>
                  <a:cxn ang="0">
                    <a:pos x="148" y="460"/>
                  </a:cxn>
                  <a:cxn ang="0">
                    <a:pos x="190" y="478"/>
                  </a:cxn>
                  <a:cxn ang="0">
                    <a:pos x="234" y="494"/>
                  </a:cxn>
                  <a:cxn ang="0">
                    <a:pos x="279" y="507"/>
                  </a:cxn>
                  <a:cxn ang="0">
                    <a:pos x="325" y="516"/>
                  </a:cxn>
                  <a:cxn ang="0">
                    <a:pos x="371" y="523"/>
                  </a:cxn>
                  <a:cxn ang="0">
                    <a:pos x="422" y="526"/>
                  </a:cxn>
                  <a:cxn ang="0">
                    <a:pos x="476" y="525"/>
                  </a:cxn>
                  <a:cxn ang="0">
                    <a:pos x="530" y="519"/>
                  </a:cxn>
                  <a:cxn ang="0">
                    <a:pos x="582" y="509"/>
                  </a:cxn>
                  <a:cxn ang="0">
                    <a:pos x="632" y="495"/>
                  </a:cxn>
                  <a:cxn ang="0">
                    <a:pos x="681" y="476"/>
                  </a:cxn>
                  <a:cxn ang="0">
                    <a:pos x="728" y="454"/>
                  </a:cxn>
                  <a:cxn ang="0">
                    <a:pos x="773" y="428"/>
                  </a:cxn>
                  <a:cxn ang="0">
                    <a:pos x="815" y="398"/>
                  </a:cxn>
                  <a:cxn ang="0">
                    <a:pos x="855" y="365"/>
                  </a:cxn>
                  <a:cxn ang="0">
                    <a:pos x="892" y="329"/>
                  </a:cxn>
                  <a:cxn ang="0">
                    <a:pos x="926" y="289"/>
                  </a:cxn>
                  <a:cxn ang="0">
                    <a:pos x="957" y="247"/>
                  </a:cxn>
                  <a:cxn ang="0">
                    <a:pos x="985" y="202"/>
                  </a:cxn>
                  <a:cxn ang="0">
                    <a:pos x="1009" y="155"/>
                  </a:cxn>
                  <a:cxn ang="0">
                    <a:pos x="1029" y="106"/>
                  </a:cxn>
                  <a:cxn ang="0">
                    <a:pos x="872" y="117"/>
                  </a:cxn>
                  <a:cxn ang="0">
                    <a:pos x="735" y="0"/>
                  </a:cxn>
                </a:cxnLst>
                <a:rect l="0" t="0" r="r" b="b"/>
                <a:pathLst>
                  <a:path w="1037" h="526">
                    <a:moveTo>
                      <a:pt x="735" y="0"/>
                    </a:moveTo>
                    <a:lnTo>
                      <a:pt x="730" y="11"/>
                    </a:lnTo>
                    <a:lnTo>
                      <a:pt x="725" y="23"/>
                    </a:lnTo>
                    <a:lnTo>
                      <a:pt x="719" y="34"/>
                    </a:lnTo>
                    <a:lnTo>
                      <a:pt x="713" y="45"/>
                    </a:lnTo>
                    <a:lnTo>
                      <a:pt x="707" y="56"/>
                    </a:lnTo>
                    <a:lnTo>
                      <a:pt x="700" y="67"/>
                    </a:lnTo>
                    <a:lnTo>
                      <a:pt x="693" y="77"/>
                    </a:lnTo>
                    <a:lnTo>
                      <a:pt x="686" y="87"/>
                    </a:lnTo>
                    <a:lnTo>
                      <a:pt x="678" y="96"/>
                    </a:lnTo>
                    <a:lnTo>
                      <a:pt x="669" y="105"/>
                    </a:lnTo>
                    <a:lnTo>
                      <a:pt x="661" y="114"/>
                    </a:lnTo>
                    <a:lnTo>
                      <a:pt x="652" y="123"/>
                    </a:lnTo>
                    <a:lnTo>
                      <a:pt x="642" y="131"/>
                    </a:lnTo>
                    <a:lnTo>
                      <a:pt x="633" y="139"/>
                    </a:lnTo>
                    <a:lnTo>
                      <a:pt x="623" y="146"/>
                    </a:lnTo>
                    <a:lnTo>
                      <a:pt x="613" y="153"/>
                    </a:lnTo>
                    <a:lnTo>
                      <a:pt x="602" y="160"/>
                    </a:lnTo>
                    <a:lnTo>
                      <a:pt x="591" y="166"/>
                    </a:lnTo>
                    <a:lnTo>
                      <a:pt x="580" y="172"/>
                    </a:lnTo>
                    <a:lnTo>
                      <a:pt x="569" y="177"/>
                    </a:lnTo>
                    <a:lnTo>
                      <a:pt x="558" y="182"/>
                    </a:lnTo>
                    <a:lnTo>
                      <a:pt x="546" y="186"/>
                    </a:lnTo>
                    <a:lnTo>
                      <a:pt x="534" y="190"/>
                    </a:lnTo>
                    <a:lnTo>
                      <a:pt x="522" y="194"/>
                    </a:lnTo>
                    <a:lnTo>
                      <a:pt x="510" y="197"/>
                    </a:lnTo>
                    <a:lnTo>
                      <a:pt x="497" y="199"/>
                    </a:lnTo>
                    <a:lnTo>
                      <a:pt x="484" y="201"/>
                    </a:lnTo>
                    <a:lnTo>
                      <a:pt x="472" y="203"/>
                    </a:lnTo>
                    <a:lnTo>
                      <a:pt x="459" y="204"/>
                    </a:lnTo>
                    <a:lnTo>
                      <a:pt x="446" y="204"/>
                    </a:lnTo>
                    <a:lnTo>
                      <a:pt x="432" y="204"/>
                    </a:lnTo>
                    <a:lnTo>
                      <a:pt x="419" y="203"/>
                    </a:lnTo>
                    <a:lnTo>
                      <a:pt x="410" y="203"/>
                    </a:lnTo>
                    <a:lnTo>
                      <a:pt x="400" y="201"/>
                    </a:lnTo>
                    <a:lnTo>
                      <a:pt x="391" y="200"/>
                    </a:lnTo>
                    <a:lnTo>
                      <a:pt x="381" y="198"/>
                    </a:lnTo>
                    <a:lnTo>
                      <a:pt x="372" y="196"/>
                    </a:lnTo>
                    <a:lnTo>
                      <a:pt x="363" y="194"/>
                    </a:lnTo>
                    <a:lnTo>
                      <a:pt x="353" y="192"/>
                    </a:lnTo>
                    <a:lnTo>
                      <a:pt x="344" y="189"/>
                    </a:lnTo>
                    <a:lnTo>
                      <a:pt x="335" y="186"/>
                    </a:lnTo>
                    <a:lnTo>
                      <a:pt x="327" y="182"/>
                    </a:lnTo>
                    <a:lnTo>
                      <a:pt x="318" y="179"/>
                    </a:lnTo>
                    <a:lnTo>
                      <a:pt x="309" y="175"/>
                    </a:lnTo>
                    <a:lnTo>
                      <a:pt x="301" y="171"/>
                    </a:lnTo>
                    <a:lnTo>
                      <a:pt x="293" y="167"/>
                    </a:lnTo>
                    <a:lnTo>
                      <a:pt x="285" y="163"/>
                    </a:lnTo>
                    <a:lnTo>
                      <a:pt x="277" y="158"/>
                    </a:lnTo>
                    <a:lnTo>
                      <a:pt x="318" y="101"/>
                    </a:lnTo>
                    <a:lnTo>
                      <a:pt x="67" y="201"/>
                    </a:lnTo>
                    <a:lnTo>
                      <a:pt x="0" y="469"/>
                    </a:lnTo>
                    <a:lnTo>
                      <a:pt x="53" y="401"/>
                    </a:lnTo>
                    <a:lnTo>
                      <a:pt x="71" y="414"/>
                    </a:lnTo>
                    <a:lnTo>
                      <a:pt x="89" y="427"/>
                    </a:lnTo>
                    <a:lnTo>
                      <a:pt x="108" y="438"/>
                    </a:lnTo>
                    <a:lnTo>
                      <a:pt x="128" y="449"/>
                    </a:lnTo>
                    <a:lnTo>
                      <a:pt x="148" y="460"/>
                    </a:lnTo>
                    <a:lnTo>
                      <a:pt x="169" y="469"/>
                    </a:lnTo>
                    <a:lnTo>
                      <a:pt x="190" y="478"/>
                    </a:lnTo>
                    <a:lnTo>
                      <a:pt x="212" y="486"/>
                    </a:lnTo>
                    <a:lnTo>
                      <a:pt x="234" y="494"/>
                    </a:lnTo>
                    <a:lnTo>
                      <a:pt x="256" y="501"/>
                    </a:lnTo>
                    <a:lnTo>
                      <a:pt x="279" y="507"/>
                    </a:lnTo>
                    <a:lnTo>
                      <a:pt x="302" y="512"/>
                    </a:lnTo>
                    <a:lnTo>
                      <a:pt x="325" y="516"/>
                    </a:lnTo>
                    <a:lnTo>
                      <a:pt x="348" y="520"/>
                    </a:lnTo>
                    <a:lnTo>
                      <a:pt x="371" y="523"/>
                    </a:lnTo>
                    <a:lnTo>
                      <a:pt x="395" y="525"/>
                    </a:lnTo>
                    <a:lnTo>
                      <a:pt x="422" y="526"/>
                    </a:lnTo>
                    <a:lnTo>
                      <a:pt x="449" y="526"/>
                    </a:lnTo>
                    <a:lnTo>
                      <a:pt x="476" y="525"/>
                    </a:lnTo>
                    <a:lnTo>
                      <a:pt x="503" y="523"/>
                    </a:lnTo>
                    <a:lnTo>
                      <a:pt x="530" y="519"/>
                    </a:lnTo>
                    <a:lnTo>
                      <a:pt x="556" y="515"/>
                    </a:lnTo>
                    <a:lnTo>
                      <a:pt x="582" y="509"/>
                    </a:lnTo>
                    <a:lnTo>
                      <a:pt x="607" y="503"/>
                    </a:lnTo>
                    <a:lnTo>
                      <a:pt x="632" y="495"/>
                    </a:lnTo>
                    <a:lnTo>
                      <a:pt x="657" y="486"/>
                    </a:lnTo>
                    <a:lnTo>
                      <a:pt x="681" y="476"/>
                    </a:lnTo>
                    <a:lnTo>
                      <a:pt x="705" y="466"/>
                    </a:lnTo>
                    <a:lnTo>
                      <a:pt x="728" y="454"/>
                    </a:lnTo>
                    <a:lnTo>
                      <a:pt x="750" y="441"/>
                    </a:lnTo>
                    <a:lnTo>
                      <a:pt x="773" y="428"/>
                    </a:lnTo>
                    <a:lnTo>
                      <a:pt x="794" y="413"/>
                    </a:lnTo>
                    <a:lnTo>
                      <a:pt x="815" y="398"/>
                    </a:lnTo>
                    <a:lnTo>
                      <a:pt x="835" y="382"/>
                    </a:lnTo>
                    <a:lnTo>
                      <a:pt x="855" y="365"/>
                    </a:lnTo>
                    <a:lnTo>
                      <a:pt x="874" y="347"/>
                    </a:lnTo>
                    <a:lnTo>
                      <a:pt x="892" y="329"/>
                    </a:lnTo>
                    <a:lnTo>
                      <a:pt x="909" y="309"/>
                    </a:lnTo>
                    <a:lnTo>
                      <a:pt x="926" y="289"/>
                    </a:lnTo>
                    <a:lnTo>
                      <a:pt x="942" y="269"/>
                    </a:lnTo>
                    <a:lnTo>
                      <a:pt x="957" y="247"/>
                    </a:lnTo>
                    <a:lnTo>
                      <a:pt x="971" y="225"/>
                    </a:lnTo>
                    <a:lnTo>
                      <a:pt x="985" y="202"/>
                    </a:lnTo>
                    <a:lnTo>
                      <a:pt x="997" y="179"/>
                    </a:lnTo>
                    <a:lnTo>
                      <a:pt x="1009" y="155"/>
                    </a:lnTo>
                    <a:lnTo>
                      <a:pt x="1019" y="131"/>
                    </a:lnTo>
                    <a:lnTo>
                      <a:pt x="1029" y="106"/>
                    </a:lnTo>
                    <a:lnTo>
                      <a:pt x="1037" y="80"/>
                    </a:lnTo>
                    <a:lnTo>
                      <a:pt x="872" y="117"/>
                    </a:lnTo>
                    <a:lnTo>
                      <a:pt x="735" y="0"/>
                    </a:lnTo>
                    <a:lnTo>
                      <a:pt x="735" y="0"/>
                    </a:lnTo>
                    <a:close/>
                  </a:path>
                </a:pathLst>
              </a:custGeom>
              <a:grpFill/>
              <a:ln w="317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</p:grp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8344419" y="3390447"/>
              <a:ext cx="532359" cy="3009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ko-KR" altLang="en-US" sz="1100" i="1" dirty="0">
                  <a:latin typeface="맑은 고딕" pitchFamily="50" charset="-127"/>
                </a:rPr>
                <a:t>생성</a:t>
              </a:r>
            </a:p>
          </p:txBody>
        </p:sp>
        <p:sp>
          <p:nvSpPr>
            <p:cNvPr id="75" name="Text Box 148"/>
            <p:cNvSpPr txBox="1">
              <a:spLocks noChangeArrowheads="1"/>
            </p:cNvSpPr>
            <p:nvPr/>
          </p:nvSpPr>
          <p:spPr bwMode="auto">
            <a:xfrm>
              <a:off x="7282383" y="3593648"/>
              <a:ext cx="532359" cy="3009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ko-KR" altLang="en-US" sz="1100" i="1" dirty="0">
                  <a:latin typeface="맑은 고딕" pitchFamily="50" charset="-127"/>
                </a:rPr>
                <a:t>소멸</a:t>
              </a:r>
            </a:p>
          </p:txBody>
        </p:sp>
        <p:sp>
          <p:nvSpPr>
            <p:cNvPr id="76" name="Text Box 154"/>
            <p:cNvSpPr txBox="1">
              <a:spLocks noChangeArrowheads="1"/>
            </p:cNvSpPr>
            <p:nvPr/>
          </p:nvSpPr>
          <p:spPr bwMode="auto">
            <a:xfrm>
              <a:off x="7661768" y="3597579"/>
              <a:ext cx="975327" cy="51056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en-US" altLang="ko-KR" sz="1100" dirty="0" smtClean="0">
                  <a:latin typeface="맑은 고딕" pitchFamily="50" charset="-127"/>
                </a:rPr>
                <a:t>Data</a:t>
              </a:r>
              <a:r>
                <a:rPr lang="ko-KR" altLang="en-US" sz="1100" dirty="0">
                  <a:latin typeface="맑은 고딕" pitchFamily="50" charset="-127"/>
                </a:rPr>
                <a:t/>
              </a:r>
              <a:br>
                <a:rPr lang="ko-KR" altLang="en-US" sz="1100" dirty="0">
                  <a:latin typeface="맑은 고딕" pitchFamily="50" charset="-127"/>
                </a:rPr>
              </a:br>
              <a:r>
                <a:rPr lang="en-US" altLang="ko-KR" sz="1100" dirty="0">
                  <a:latin typeface="맑은 고딕" pitchFamily="50" charset="-127"/>
                </a:rPr>
                <a:t>Life Cycle</a:t>
              </a:r>
            </a:p>
          </p:txBody>
        </p:sp>
        <p:sp>
          <p:nvSpPr>
            <p:cNvPr id="77" name="Text Box 149"/>
            <p:cNvSpPr txBox="1">
              <a:spLocks noChangeArrowheads="1"/>
            </p:cNvSpPr>
            <p:nvPr/>
          </p:nvSpPr>
          <p:spPr bwMode="auto">
            <a:xfrm>
              <a:off x="7942782" y="4269922"/>
              <a:ext cx="532359" cy="3009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ko-KR" altLang="en-US" sz="1100" i="1">
                  <a:latin typeface="맑은 고딕" pitchFamily="50" charset="-127"/>
                </a:rPr>
                <a:t>활용</a:t>
              </a:r>
            </a:p>
          </p:txBody>
        </p:sp>
      </p:grpSp>
      <p:sp>
        <p:nvSpPr>
          <p:cNvPr id="81" name="Rectangle 196"/>
          <p:cNvSpPr>
            <a:spLocks noChangeArrowheads="1"/>
          </p:cNvSpPr>
          <p:nvPr/>
        </p:nvSpPr>
        <p:spPr bwMode="auto">
          <a:xfrm>
            <a:off x="416496" y="3104964"/>
            <a:ext cx="1332148" cy="306034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3025" tIns="36512" rIns="73025" bIns="36512" anchor="ctr"/>
          <a:lstStyle/>
          <a:p>
            <a:pPr algn="ctr" defTabSz="585788">
              <a:lnSpc>
                <a:spcPct val="160000"/>
              </a:lnSpc>
              <a:spcBef>
                <a:spcPct val="0"/>
              </a:spcBef>
              <a:buNone/>
            </a:pPr>
            <a:endParaRPr lang="ko-KR" altLang="ko-KR" sz="1100">
              <a:latin typeface="맑은 고딕" pitchFamily="50" charset="-127"/>
            </a:endParaRPr>
          </a:p>
        </p:txBody>
      </p:sp>
      <p:sp>
        <p:nvSpPr>
          <p:cNvPr id="82" name="Freeform 197"/>
          <p:cNvSpPr>
            <a:spLocks/>
          </p:cNvSpPr>
          <p:nvPr/>
        </p:nvSpPr>
        <p:spPr bwMode="gray">
          <a:xfrm>
            <a:off x="755201" y="3478149"/>
            <a:ext cx="36090" cy="33338"/>
          </a:xfrm>
          <a:custGeom>
            <a:avLst/>
            <a:gdLst/>
            <a:ahLst/>
            <a:cxnLst>
              <a:cxn ang="0">
                <a:pos x="77" y="19"/>
              </a:cxn>
              <a:cxn ang="0">
                <a:pos x="79" y="20"/>
              </a:cxn>
              <a:cxn ang="0">
                <a:pos x="53" y="41"/>
              </a:cxn>
              <a:cxn ang="0">
                <a:pos x="40" y="35"/>
              </a:cxn>
              <a:cxn ang="0">
                <a:pos x="32" y="41"/>
              </a:cxn>
              <a:cxn ang="0">
                <a:pos x="30" y="43"/>
              </a:cxn>
              <a:cxn ang="0">
                <a:pos x="42" y="54"/>
              </a:cxn>
              <a:cxn ang="0">
                <a:pos x="34" y="61"/>
              </a:cxn>
              <a:cxn ang="0">
                <a:pos x="28" y="63"/>
              </a:cxn>
              <a:cxn ang="0">
                <a:pos x="0" y="43"/>
              </a:cxn>
              <a:cxn ang="0">
                <a:pos x="5" y="22"/>
              </a:cxn>
              <a:cxn ang="0">
                <a:pos x="5" y="15"/>
              </a:cxn>
              <a:cxn ang="0">
                <a:pos x="0" y="0"/>
              </a:cxn>
              <a:cxn ang="0">
                <a:pos x="51" y="0"/>
              </a:cxn>
              <a:cxn ang="0">
                <a:pos x="77" y="19"/>
              </a:cxn>
            </a:cxnLst>
            <a:rect l="0" t="0" r="r" b="b"/>
            <a:pathLst>
              <a:path w="80" h="64">
                <a:moveTo>
                  <a:pt x="77" y="19"/>
                </a:moveTo>
                <a:lnTo>
                  <a:pt x="79" y="20"/>
                </a:lnTo>
                <a:lnTo>
                  <a:pt x="53" y="41"/>
                </a:lnTo>
                <a:lnTo>
                  <a:pt x="40" y="35"/>
                </a:lnTo>
                <a:lnTo>
                  <a:pt x="32" y="41"/>
                </a:lnTo>
                <a:lnTo>
                  <a:pt x="30" y="43"/>
                </a:lnTo>
                <a:lnTo>
                  <a:pt x="42" y="54"/>
                </a:lnTo>
                <a:lnTo>
                  <a:pt x="34" y="61"/>
                </a:lnTo>
                <a:lnTo>
                  <a:pt x="28" y="63"/>
                </a:lnTo>
                <a:lnTo>
                  <a:pt x="0" y="43"/>
                </a:lnTo>
                <a:lnTo>
                  <a:pt x="5" y="22"/>
                </a:lnTo>
                <a:lnTo>
                  <a:pt x="5" y="15"/>
                </a:lnTo>
                <a:lnTo>
                  <a:pt x="0" y="0"/>
                </a:lnTo>
                <a:lnTo>
                  <a:pt x="51" y="0"/>
                </a:lnTo>
                <a:lnTo>
                  <a:pt x="77" y="19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83" name="Freeform 198"/>
          <p:cNvSpPr>
            <a:spLocks/>
          </p:cNvSpPr>
          <p:nvPr/>
        </p:nvSpPr>
        <p:spPr bwMode="gray">
          <a:xfrm>
            <a:off x="708128" y="3489001"/>
            <a:ext cx="52631" cy="68263"/>
          </a:xfrm>
          <a:custGeom>
            <a:avLst/>
            <a:gdLst/>
            <a:ahLst/>
            <a:cxnLst>
              <a:cxn ang="0">
                <a:pos x="118" y="112"/>
              </a:cxn>
              <a:cxn ang="0">
                <a:pos x="90" y="112"/>
              </a:cxn>
              <a:cxn ang="0">
                <a:pos x="88" y="114"/>
              </a:cxn>
              <a:cxn ang="0">
                <a:pos x="104" y="121"/>
              </a:cxn>
              <a:cxn ang="0">
                <a:pos x="84" y="127"/>
              </a:cxn>
              <a:cxn ang="0">
                <a:pos x="82" y="129"/>
              </a:cxn>
              <a:cxn ang="0">
                <a:pos x="73" y="120"/>
              </a:cxn>
              <a:cxn ang="0">
                <a:pos x="23" y="121"/>
              </a:cxn>
              <a:cxn ang="0">
                <a:pos x="0" y="129"/>
              </a:cxn>
              <a:cxn ang="0">
                <a:pos x="0" y="121"/>
              </a:cxn>
              <a:cxn ang="0">
                <a:pos x="66" y="98"/>
              </a:cxn>
              <a:cxn ang="0">
                <a:pos x="61" y="84"/>
              </a:cxn>
              <a:cxn ang="0">
                <a:pos x="79" y="76"/>
              </a:cxn>
              <a:cxn ang="0">
                <a:pos x="81" y="76"/>
              </a:cxn>
              <a:cxn ang="0">
                <a:pos x="81" y="56"/>
              </a:cxn>
              <a:cxn ang="0">
                <a:pos x="75" y="11"/>
              </a:cxn>
              <a:cxn ang="0">
                <a:pos x="73" y="9"/>
              </a:cxn>
              <a:cxn ang="0">
                <a:pos x="81" y="0"/>
              </a:cxn>
              <a:cxn ang="0">
                <a:pos x="118" y="43"/>
              </a:cxn>
              <a:cxn ang="0">
                <a:pos x="118" y="112"/>
              </a:cxn>
            </a:cxnLst>
            <a:rect l="0" t="0" r="r" b="b"/>
            <a:pathLst>
              <a:path w="119" h="130">
                <a:moveTo>
                  <a:pt x="118" y="112"/>
                </a:moveTo>
                <a:lnTo>
                  <a:pt x="90" y="112"/>
                </a:lnTo>
                <a:lnTo>
                  <a:pt x="88" y="114"/>
                </a:lnTo>
                <a:lnTo>
                  <a:pt x="104" y="121"/>
                </a:lnTo>
                <a:lnTo>
                  <a:pt x="84" y="127"/>
                </a:lnTo>
                <a:lnTo>
                  <a:pt x="82" y="129"/>
                </a:lnTo>
                <a:lnTo>
                  <a:pt x="73" y="120"/>
                </a:lnTo>
                <a:lnTo>
                  <a:pt x="23" y="121"/>
                </a:lnTo>
                <a:lnTo>
                  <a:pt x="0" y="129"/>
                </a:lnTo>
                <a:lnTo>
                  <a:pt x="0" y="121"/>
                </a:lnTo>
                <a:lnTo>
                  <a:pt x="66" y="98"/>
                </a:lnTo>
                <a:lnTo>
                  <a:pt x="61" y="84"/>
                </a:lnTo>
                <a:lnTo>
                  <a:pt x="79" y="76"/>
                </a:lnTo>
                <a:lnTo>
                  <a:pt x="81" y="76"/>
                </a:lnTo>
                <a:lnTo>
                  <a:pt x="81" y="56"/>
                </a:lnTo>
                <a:lnTo>
                  <a:pt x="75" y="11"/>
                </a:lnTo>
                <a:lnTo>
                  <a:pt x="73" y="9"/>
                </a:lnTo>
                <a:lnTo>
                  <a:pt x="81" y="0"/>
                </a:lnTo>
                <a:lnTo>
                  <a:pt x="118" y="43"/>
                </a:lnTo>
                <a:lnTo>
                  <a:pt x="118" y="112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84" name="Freeform 200"/>
          <p:cNvSpPr>
            <a:spLocks/>
          </p:cNvSpPr>
          <p:nvPr/>
        </p:nvSpPr>
        <p:spPr bwMode="gray">
          <a:xfrm>
            <a:off x="520158" y="3305236"/>
            <a:ext cx="29736" cy="67569"/>
          </a:xfrm>
          <a:custGeom>
            <a:avLst/>
            <a:gdLst/>
            <a:ahLst/>
            <a:cxnLst>
              <a:cxn ang="0">
                <a:pos x="37" y="28"/>
              </a:cxn>
              <a:cxn ang="0">
                <a:pos x="23" y="49"/>
              </a:cxn>
              <a:cxn ang="0">
                <a:pos x="32" y="55"/>
              </a:cxn>
              <a:cxn ang="0">
                <a:pos x="56" y="65"/>
              </a:cxn>
              <a:cxn ang="0">
                <a:pos x="60" y="95"/>
              </a:cxn>
              <a:cxn ang="0">
                <a:pos x="81" y="104"/>
              </a:cxn>
              <a:cxn ang="0">
                <a:pos x="81" y="110"/>
              </a:cxn>
              <a:cxn ang="0">
                <a:pos x="37" y="112"/>
              </a:cxn>
              <a:cxn ang="0">
                <a:pos x="0" y="126"/>
              </a:cxn>
              <a:cxn ang="0">
                <a:pos x="0" y="104"/>
              </a:cxn>
              <a:cxn ang="0">
                <a:pos x="13" y="104"/>
              </a:cxn>
              <a:cxn ang="0">
                <a:pos x="15" y="69"/>
              </a:cxn>
              <a:cxn ang="0">
                <a:pos x="0" y="65"/>
              </a:cxn>
              <a:cxn ang="0">
                <a:pos x="0" y="14"/>
              </a:cxn>
              <a:cxn ang="0">
                <a:pos x="19" y="0"/>
              </a:cxn>
              <a:cxn ang="0">
                <a:pos x="23" y="0"/>
              </a:cxn>
              <a:cxn ang="0">
                <a:pos x="37" y="28"/>
              </a:cxn>
            </a:cxnLst>
            <a:rect l="0" t="0" r="r" b="b"/>
            <a:pathLst>
              <a:path w="82" h="127">
                <a:moveTo>
                  <a:pt x="37" y="28"/>
                </a:moveTo>
                <a:lnTo>
                  <a:pt x="23" y="49"/>
                </a:lnTo>
                <a:lnTo>
                  <a:pt x="32" y="55"/>
                </a:lnTo>
                <a:lnTo>
                  <a:pt x="56" y="65"/>
                </a:lnTo>
                <a:lnTo>
                  <a:pt x="60" y="95"/>
                </a:lnTo>
                <a:lnTo>
                  <a:pt x="81" y="104"/>
                </a:lnTo>
                <a:lnTo>
                  <a:pt x="81" y="110"/>
                </a:lnTo>
                <a:lnTo>
                  <a:pt x="37" y="112"/>
                </a:lnTo>
                <a:lnTo>
                  <a:pt x="0" y="126"/>
                </a:lnTo>
                <a:lnTo>
                  <a:pt x="0" y="104"/>
                </a:lnTo>
                <a:lnTo>
                  <a:pt x="13" y="104"/>
                </a:lnTo>
                <a:lnTo>
                  <a:pt x="15" y="69"/>
                </a:lnTo>
                <a:lnTo>
                  <a:pt x="0" y="65"/>
                </a:lnTo>
                <a:lnTo>
                  <a:pt x="0" y="14"/>
                </a:lnTo>
                <a:lnTo>
                  <a:pt x="19" y="0"/>
                </a:lnTo>
                <a:lnTo>
                  <a:pt x="23" y="0"/>
                </a:lnTo>
                <a:lnTo>
                  <a:pt x="37" y="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85" name="Freeform 201"/>
          <p:cNvSpPr>
            <a:spLocks/>
          </p:cNvSpPr>
          <p:nvPr/>
        </p:nvSpPr>
        <p:spPr bwMode="gray">
          <a:xfrm>
            <a:off x="488504" y="3339709"/>
            <a:ext cx="26858" cy="33095"/>
          </a:xfrm>
          <a:custGeom>
            <a:avLst/>
            <a:gdLst/>
            <a:ahLst/>
            <a:cxnLst>
              <a:cxn ang="0">
                <a:pos x="71" y="13"/>
              </a:cxn>
              <a:cxn ang="0">
                <a:pos x="64" y="31"/>
              </a:cxn>
              <a:cxn ang="0">
                <a:pos x="69" y="46"/>
              </a:cxn>
              <a:cxn ang="0">
                <a:pos x="71" y="48"/>
              </a:cxn>
              <a:cxn ang="0">
                <a:pos x="32" y="51"/>
              </a:cxn>
              <a:cxn ang="0">
                <a:pos x="21" y="63"/>
              </a:cxn>
              <a:cxn ang="0">
                <a:pos x="0" y="63"/>
              </a:cxn>
              <a:cxn ang="0">
                <a:pos x="26" y="43"/>
              </a:cxn>
              <a:cxn ang="0">
                <a:pos x="26" y="33"/>
              </a:cxn>
              <a:cxn ang="0">
                <a:pos x="21" y="17"/>
              </a:cxn>
              <a:cxn ang="0">
                <a:pos x="21" y="13"/>
              </a:cxn>
              <a:cxn ang="0">
                <a:pos x="47" y="0"/>
              </a:cxn>
              <a:cxn ang="0">
                <a:pos x="64" y="0"/>
              </a:cxn>
              <a:cxn ang="0">
                <a:pos x="71" y="13"/>
              </a:cxn>
            </a:cxnLst>
            <a:rect l="0" t="0" r="r" b="b"/>
            <a:pathLst>
              <a:path w="72" h="64">
                <a:moveTo>
                  <a:pt x="71" y="13"/>
                </a:moveTo>
                <a:lnTo>
                  <a:pt x="64" y="31"/>
                </a:lnTo>
                <a:lnTo>
                  <a:pt x="69" y="46"/>
                </a:lnTo>
                <a:lnTo>
                  <a:pt x="71" y="48"/>
                </a:lnTo>
                <a:lnTo>
                  <a:pt x="32" y="51"/>
                </a:lnTo>
                <a:lnTo>
                  <a:pt x="21" y="63"/>
                </a:lnTo>
                <a:lnTo>
                  <a:pt x="0" y="63"/>
                </a:lnTo>
                <a:lnTo>
                  <a:pt x="26" y="43"/>
                </a:lnTo>
                <a:lnTo>
                  <a:pt x="26" y="33"/>
                </a:lnTo>
                <a:lnTo>
                  <a:pt x="21" y="17"/>
                </a:lnTo>
                <a:lnTo>
                  <a:pt x="21" y="13"/>
                </a:lnTo>
                <a:lnTo>
                  <a:pt x="47" y="0"/>
                </a:lnTo>
                <a:lnTo>
                  <a:pt x="64" y="0"/>
                </a:lnTo>
                <a:lnTo>
                  <a:pt x="71" y="13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524508" y="3130364"/>
            <a:ext cx="576064" cy="1182984"/>
            <a:chOff x="2176" y="2785"/>
            <a:chExt cx="755" cy="883"/>
          </a:xfrm>
          <a:solidFill>
            <a:schemeClr val="bg1">
              <a:lumMod val="85000"/>
            </a:schemeClr>
          </a:solidFill>
        </p:grpSpPr>
        <p:sp>
          <p:nvSpPr>
            <p:cNvPr id="87" name="Freeform 203"/>
            <p:cNvSpPr>
              <a:spLocks/>
            </p:cNvSpPr>
            <p:nvPr/>
          </p:nvSpPr>
          <p:spPr bwMode="gray">
            <a:xfrm>
              <a:off x="2525" y="3277"/>
              <a:ext cx="67" cy="66"/>
            </a:xfrm>
            <a:custGeom>
              <a:avLst/>
              <a:gdLst/>
              <a:ahLst/>
              <a:cxnLst>
                <a:cxn ang="0">
                  <a:pos x="158" y="112"/>
                </a:cxn>
                <a:cxn ang="0">
                  <a:pos x="164" y="103"/>
                </a:cxn>
                <a:cxn ang="0">
                  <a:pos x="164" y="101"/>
                </a:cxn>
                <a:cxn ang="0">
                  <a:pos x="166" y="99"/>
                </a:cxn>
                <a:cxn ang="0">
                  <a:pos x="174" y="114"/>
                </a:cxn>
                <a:cxn ang="0">
                  <a:pos x="166" y="131"/>
                </a:cxn>
                <a:cxn ang="0">
                  <a:pos x="174" y="161"/>
                </a:cxn>
                <a:cxn ang="0">
                  <a:pos x="162" y="167"/>
                </a:cxn>
                <a:cxn ang="0">
                  <a:pos x="160" y="169"/>
                </a:cxn>
                <a:cxn ang="0">
                  <a:pos x="90" y="121"/>
                </a:cxn>
                <a:cxn ang="0">
                  <a:pos x="84" y="95"/>
                </a:cxn>
                <a:cxn ang="0">
                  <a:pos x="84" y="94"/>
                </a:cxn>
                <a:cxn ang="0">
                  <a:pos x="73" y="92"/>
                </a:cxn>
                <a:cxn ang="0">
                  <a:pos x="68" y="92"/>
                </a:cxn>
                <a:cxn ang="0">
                  <a:pos x="46" y="48"/>
                </a:cxn>
                <a:cxn ang="0">
                  <a:pos x="26" y="35"/>
                </a:cxn>
                <a:cxn ang="0">
                  <a:pos x="0" y="10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122" y="62"/>
                </a:cxn>
                <a:cxn ang="0">
                  <a:pos x="158" y="112"/>
                </a:cxn>
              </a:cxnLst>
              <a:rect l="0" t="0" r="r" b="b"/>
              <a:pathLst>
                <a:path w="175" h="170">
                  <a:moveTo>
                    <a:pt x="158" y="112"/>
                  </a:moveTo>
                  <a:lnTo>
                    <a:pt x="164" y="103"/>
                  </a:lnTo>
                  <a:lnTo>
                    <a:pt x="164" y="101"/>
                  </a:lnTo>
                  <a:lnTo>
                    <a:pt x="166" y="99"/>
                  </a:lnTo>
                  <a:lnTo>
                    <a:pt x="174" y="114"/>
                  </a:lnTo>
                  <a:lnTo>
                    <a:pt x="166" y="131"/>
                  </a:lnTo>
                  <a:lnTo>
                    <a:pt x="174" y="161"/>
                  </a:lnTo>
                  <a:lnTo>
                    <a:pt x="162" y="167"/>
                  </a:lnTo>
                  <a:lnTo>
                    <a:pt x="160" y="169"/>
                  </a:lnTo>
                  <a:lnTo>
                    <a:pt x="90" y="121"/>
                  </a:lnTo>
                  <a:lnTo>
                    <a:pt x="84" y="95"/>
                  </a:lnTo>
                  <a:lnTo>
                    <a:pt x="84" y="94"/>
                  </a:lnTo>
                  <a:lnTo>
                    <a:pt x="73" y="92"/>
                  </a:lnTo>
                  <a:lnTo>
                    <a:pt x="68" y="92"/>
                  </a:lnTo>
                  <a:lnTo>
                    <a:pt x="46" y="48"/>
                  </a:lnTo>
                  <a:lnTo>
                    <a:pt x="26" y="35"/>
                  </a:lnTo>
                  <a:lnTo>
                    <a:pt x="0" y="10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122" y="62"/>
                  </a:lnTo>
                  <a:lnTo>
                    <a:pt x="158" y="112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88" name="Freeform 204"/>
            <p:cNvSpPr>
              <a:spLocks/>
            </p:cNvSpPr>
            <p:nvPr/>
          </p:nvSpPr>
          <p:spPr bwMode="gray">
            <a:xfrm>
              <a:off x="2592" y="3349"/>
              <a:ext cx="42" cy="13"/>
            </a:xfrm>
            <a:custGeom>
              <a:avLst/>
              <a:gdLst/>
              <a:ahLst/>
              <a:cxnLst>
                <a:cxn ang="0">
                  <a:pos x="109" y="25"/>
                </a:cxn>
                <a:cxn ang="0">
                  <a:pos x="95" y="33"/>
                </a:cxn>
                <a:cxn ang="0">
                  <a:pos x="63" y="31"/>
                </a:cxn>
                <a:cxn ang="0">
                  <a:pos x="50" y="25"/>
                </a:cxn>
                <a:cxn ang="0">
                  <a:pos x="0" y="25"/>
                </a:cxn>
                <a:cxn ang="0">
                  <a:pos x="7" y="19"/>
                </a:cxn>
                <a:cxn ang="0">
                  <a:pos x="48" y="18"/>
                </a:cxn>
                <a:cxn ang="0">
                  <a:pos x="86" y="0"/>
                </a:cxn>
                <a:cxn ang="0">
                  <a:pos x="104" y="18"/>
                </a:cxn>
                <a:cxn ang="0">
                  <a:pos x="109" y="25"/>
                </a:cxn>
              </a:cxnLst>
              <a:rect l="0" t="0" r="r" b="b"/>
              <a:pathLst>
                <a:path w="110" h="34">
                  <a:moveTo>
                    <a:pt x="109" y="25"/>
                  </a:moveTo>
                  <a:lnTo>
                    <a:pt x="95" y="33"/>
                  </a:lnTo>
                  <a:lnTo>
                    <a:pt x="63" y="31"/>
                  </a:lnTo>
                  <a:lnTo>
                    <a:pt x="50" y="25"/>
                  </a:lnTo>
                  <a:lnTo>
                    <a:pt x="0" y="25"/>
                  </a:lnTo>
                  <a:lnTo>
                    <a:pt x="7" y="19"/>
                  </a:lnTo>
                  <a:lnTo>
                    <a:pt x="48" y="18"/>
                  </a:lnTo>
                  <a:lnTo>
                    <a:pt x="86" y="0"/>
                  </a:lnTo>
                  <a:lnTo>
                    <a:pt x="104" y="18"/>
                  </a:lnTo>
                  <a:lnTo>
                    <a:pt x="109" y="25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89" name="Freeform 205"/>
            <p:cNvSpPr>
              <a:spLocks/>
            </p:cNvSpPr>
            <p:nvPr/>
          </p:nvSpPr>
          <p:spPr bwMode="gray">
            <a:xfrm>
              <a:off x="2191" y="3407"/>
              <a:ext cx="37" cy="78"/>
            </a:xfrm>
            <a:custGeom>
              <a:avLst/>
              <a:gdLst/>
              <a:ahLst/>
              <a:cxnLst>
                <a:cxn ang="0">
                  <a:pos x="96" y="22"/>
                </a:cxn>
                <a:cxn ang="0">
                  <a:pos x="94" y="42"/>
                </a:cxn>
                <a:cxn ang="0">
                  <a:pos x="73" y="80"/>
                </a:cxn>
                <a:cxn ang="0">
                  <a:pos x="52" y="185"/>
                </a:cxn>
                <a:cxn ang="0">
                  <a:pos x="11" y="199"/>
                </a:cxn>
                <a:cxn ang="0">
                  <a:pos x="7" y="199"/>
                </a:cxn>
                <a:cxn ang="0">
                  <a:pos x="0" y="183"/>
                </a:cxn>
                <a:cxn ang="0">
                  <a:pos x="2" y="131"/>
                </a:cxn>
                <a:cxn ang="0">
                  <a:pos x="7" y="102"/>
                </a:cxn>
                <a:cxn ang="0">
                  <a:pos x="7" y="62"/>
                </a:cxn>
                <a:cxn ang="0">
                  <a:pos x="59" y="24"/>
                </a:cxn>
                <a:cxn ang="0">
                  <a:pos x="59" y="0"/>
                </a:cxn>
                <a:cxn ang="0">
                  <a:pos x="89" y="0"/>
                </a:cxn>
                <a:cxn ang="0">
                  <a:pos x="96" y="22"/>
                </a:cxn>
              </a:cxnLst>
              <a:rect l="0" t="0" r="r" b="b"/>
              <a:pathLst>
                <a:path w="97" h="200">
                  <a:moveTo>
                    <a:pt x="96" y="22"/>
                  </a:moveTo>
                  <a:lnTo>
                    <a:pt x="94" y="42"/>
                  </a:lnTo>
                  <a:lnTo>
                    <a:pt x="73" y="80"/>
                  </a:lnTo>
                  <a:lnTo>
                    <a:pt x="52" y="185"/>
                  </a:lnTo>
                  <a:lnTo>
                    <a:pt x="11" y="199"/>
                  </a:lnTo>
                  <a:lnTo>
                    <a:pt x="7" y="199"/>
                  </a:lnTo>
                  <a:lnTo>
                    <a:pt x="0" y="183"/>
                  </a:lnTo>
                  <a:lnTo>
                    <a:pt x="2" y="131"/>
                  </a:lnTo>
                  <a:lnTo>
                    <a:pt x="7" y="102"/>
                  </a:lnTo>
                  <a:lnTo>
                    <a:pt x="7" y="62"/>
                  </a:lnTo>
                  <a:lnTo>
                    <a:pt x="59" y="24"/>
                  </a:lnTo>
                  <a:lnTo>
                    <a:pt x="59" y="0"/>
                  </a:lnTo>
                  <a:lnTo>
                    <a:pt x="89" y="0"/>
                  </a:lnTo>
                  <a:lnTo>
                    <a:pt x="96" y="22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2176" y="2785"/>
              <a:ext cx="755" cy="883"/>
              <a:chOff x="2176" y="2785"/>
              <a:chExt cx="755" cy="883"/>
            </a:xfrm>
            <a:grpFill/>
          </p:grpSpPr>
          <p:sp>
            <p:nvSpPr>
              <p:cNvPr id="91" name="Freeform 207"/>
              <p:cNvSpPr>
                <a:spLocks/>
              </p:cNvSpPr>
              <p:nvPr/>
            </p:nvSpPr>
            <p:spPr bwMode="gray">
              <a:xfrm>
                <a:off x="2176" y="2785"/>
                <a:ext cx="755" cy="727"/>
              </a:xfrm>
              <a:custGeom>
                <a:avLst/>
                <a:gdLst/>
                <a:ahLst/>
                <a:cxnLst>
                  <a:cxn ang="0">
                    <a:pos x="1724" y="73"/>
                  </a:cxn>
                  <a:cxn ang="0">
                    <a:pos x="2463" y="48"/>
                  </a:cxn>
                  <a:cxn ang="0">
                    <a:pos x="2382" y="111"/>
                  </a:cxn>
                  <a:cxn ang="0">
                    <a:pos x="2359" y="175"/>
                  </a:cxn>
                  <a:cxn ang="0">
                    <a:pos x="2409" y="281"/>
                  </a:cxn>
                  <a:cxn ang="0">
                    <a:pos x="2239" y="168"/>
                  </a:cxn>
                  <a:cxn ang="0">
                    <a:pos x="2172" y="239"/>
                  </a:cxn>
                  <a:cxn ang="0">
                    <a:pos x="2206" y="359"/>
                  </a:cxn>
                  <a:cxn ang="0">
                    <a:pos x="2239" y="397"/>
                  </a:cxn>
                  <a:cxn ang="0">
                    <a:pos x="2193" y="550"/>
                  </a:cxn>
                  <a:cxn ang="0">
                    <a:pos x="2195" y="649"/>
                  </a:cxn>
                  <a:cxn ang="0">
                    <a:pos x="2097" y="600"/>
                  </a:cxn>
                  <a:cxn ang="0">
                    <a:pos x="2122" y="676"/>
                  </a:cxn>
                  <a:cxn ang="0">
                    <a:pos x="2191" y="787"/>
                  </a:cxn>
                  <a:cxn ang="0">
                    <a:pos x="2074" y="1001"/>
                  </a:cxn>
                  <a:cxn ang="0">
                    <a:pos x="2009" y="1003"/>
                  </a:cxn>
                  <a:cxn ang="0">
                    <a:pos x="1962" y="1116"/>
                  </a:cxn>
                  <a:cxn ang="0">
                    <a:pos x="2022" y="1300"/>
                  </a:cxn>
                  <a:cxn ang="0">
                    <a:pos x="1887" y="1095"/>
                  </a:cxn>
                  <a:cxn ang="0">
                    <a:pos x="1669" y="1009"/>
                  </a:cxn>
                  <a:cxn ang="0">
                    <a:pos x="1529" y="1158"/>
                  </a:cxn>
                  <a:cxn ang="0">
                    <a:pos x="1340" y="925"/>
                  </a:cxn>
                  <a:cxn ang="0">
                    <a:pos x="1098" y="925"/>
                  </a:cxn>
                  <a:cxn ang="0">
                    <a:pos x="1225" y="1017"/>
                  </a:cxn>
                  <a:cxn ang="0">
                    <a:pos x="865" y="953"/>
                  </a:cxn>
                  <a:cxn ang="0">
                    <a:pos x="869" y="1044"/>
                  </a:cxn>
                  <a:cxn ang="0">
                    <a:pos x="1083" y="1244"/>
                  </a:cxn>
                  <a:cxn ang="0">
                    <a:pos x="965" y="1634"/>
                  </a:cxn>
                  <a:cxn ang="0">
                    <a:pos x="687" y="1984"/>
                  </a:cxn>
                  <a:cxn ang="0">
                    <a:pos x="509" y="1571"/>
                  </a:cxn>
                  <a:cxn ang="0">
                    <a:pos x="318" y="1275"/>
                  </a:cxn>
                  <a:cxn ang="0">
                    <a:pos x="8" y="1105"/>
                  </a:cxn>
                  <a:cxn ang="0">
                    <a:pos x="136" y="816"/>
                  </a:cxn>
                  <a:cxn ang="0">
                    <a:pos x="441" y="764"/>
                  </a:cxn>
                  <a:cxn ang="0">
                    <a:pos x="599" y="824"/>
                  </a:cxn>
                  <a:cxn ang="0">
                    <a:pos x="733" y="869"/>
                  </a:cxn>
                  <a:cxn ang="0">
                    <a:pos x="768" y="764"/>
                  </a:cxn>
                  <a:cxn ang="0">
                    <a:pos x="805" y="645"/>
                  </a:cxn>
                  <a:cxn ang="0">
                    <a:pos x="822" y="608"/>
                  </a:cxn>
                  <a:cxn ang="0">
                    <a:pos x="683" y="642"/>
                  </a:cxn>
                  <a:cxn ang="0">
                    <a:pos x="630" y="757"/>
                  </a:cxn>
                  <a:cxn ang="0">
                    <a:pos x="468" y="643"/>
                  </a:cxn>
                  <a:cxn ang="0">
                    <a:pos x="452" y="676"/>
                  </a:cxn>
                  <a:cxn ang="0">
                    <a:pos x="224" y="764"/>
                  </a:cxn>
                  <a:cxn ang="0">
                    <a:pos x="245" y="645"/>
                  </a:cxn>
                  <a:cxn ang="0">
                    <a:pos x="406" y="447"/>
                  </a:cxn>
                  <a:cxn ang="0">
                    <a:pos x="518" y="468"/>
                  </a:cxn>
                  <a:cxn ang="0">
                    <a:pos x="633" y="363"/>
                  </a:cxn>
                  <a:cxn ang="0">
                    <a:pos x="597" y="279"/>
                  </a:cxn>
                  <a:cxn ang="0">
                    <a:pos x="503" y="408"/>
                  </a:cxn>
                  <a:cxn ang="0">
                    <a:pos x="358" y="367"/>
                  </a:cxn>
                  <a:cxn ang="0">
                    <a:pos x="643" y="166"/>
                  </a:cxn>
                  <a:cxn ang="0">
                    <a:pos x="720" y="246"/>
                  </a:cxn>
                  <a:cxn ang="0">
                    <a:pos x="957" y="189"/>
                  </a:cxn>
                  <a:cxn ang="0">
                    <a:pos x="1068" y="113"/>
                  </a:cxn>
                  <a:cxn ang="0">
                    <a:pos x="1179" y="177"/>
                  </a:cxn>
                  <a:cxn ang="0">
                    <a:pos x="1179" y="113"/>
                  </a:cxn>
                  <a:cxn ang="0">
                    <a:pos x="1384" y="7"/>
                  </a:cxn>
                </a:cxnLst>
                <a:rect l="0" t="0" r="r" b="b"/>
                <a:pathLst>
                  <a:path w="2471" h="1985">
                    <a:moveTo>
                      <a:pt x="1483" y="17"/>
                    </a:moveTo>
                    <a:lnTo>
                      <a:pt x="1489" y="42"/>
                    </a:lnTo>
                    <a:lnTo>
                      <a:pt x="1489" y="44"/>
                    </a:lnTo>
                    <a:lnTo>
                      <a:pt x="1492" y="48"/>
                    </a:lnTo>
                    <a:lnTo>
                      <a:pt x="1654" y="46"/>
                    </a:lnTo>
                    <a:lnTo>
                      <a:pt x="1688" y="40"/>
                    </a:lnTo>
                    <a:lnTo>
                      <a:pt x="1724" y="73"/>
                    </a:lnTo>
                    <a:lnTo>
                      <a:pt x="1825" y="48"/>
                    </a:lnTo>
                    <a:lnTo>
                      <a:pt x="1833" y="40"/>
                    </a:lnTo>
                    <a:lnTo>
                      <a:pt x="1881" y="34"/>
                    </a:lnTo>
                    <a:lnTo>
                      <a:pt x="1933" y="34"/>
                    </a:lnTo>
                    <a:lnTo>
                      <a:pt x="2176" y="48"/>
                    </a:lnTo>
                    <a:lnTo>
                      <a:pt x="2243" y="32"/>
                    </a:lnTo>
                    <a:lnTo>
                      <a:pt x="2463" y="48"/>
                    </a:lnTo>
                    <a:lnTo>
                      <a:pt x="2470" y="74"/>
                    </a:lnTo>
                    <a:lnTo>
                      <a:pt x="2470" y="80"/>
                    </a:lnTo>
                    <a:lnTo>
                      <a:pt x="2432" y="80"/>
                    </a:lnTo>
                    <a:lnTo>
                      <a:pt x="2424" y="73"/>
                    </a:lnTo>
                    <a:lnTo>
                      <a:pt x="2384" y="80"/>
                    </a:lnTo>
                    <a:lnTo>
                      <a:pt x="2382" y="107"/>
                    </a:lnTo>
                    <a:lnTo>
                      <a:pt x="2382" y="111"/>
                    </a:lnTo>
                    <a:lnTo>
                      <a:pt x="2417" y="113"/>
                    </a:lnTo>
                    <a:lnTo>
                      <a:pt x="2422" y="125"/>
                    </a:lnTo>
                    <a:lnTo>
                      <a:pt x="2407" y="160"/>
                    </a:lnTo>
                    <a:lnTo>
                      <a:pt x="2415" y="173"/>
                    </a:lnTo>
                    <a:lnTo>
                      <a:pt x="2388" y="192"/>
                    </a:lnTo>
                    <a:lnTo>
                      <a:pt x="2376" y="198"/>
                    </a:lnTo>
                    <a:lnTo>
                      <a:pt x="2359" y="175"/>
                    </a:lnTo>
                    <a:lnTo>
                      <a:pt x="2338" y="191"/>
                    </a:lnTo>
                    <a:lnTo>
                      <a:pt x="2361" y="200"/>
                    </a:lnTo>
                    <a:lnTo>
                      <a:pt x="2374" y="214"/>
                    </a:lnTo>
                    <a:lnTo>
                      <a:pt x="2374" y="237"/>
                    </a:lnTo>
                    <a:lnTo>
                      <a:pt x="2378" y="240"/>
                    </a:lnTo>
                    <a:lnTo>
                      <a:pt x="2405" y="246"/>
                    </a:lnTo>
                    <a:lnTo>
                      <a:pt x="2409" y="281"/>
                    </a:lnTo>
                    <a:lnTo>
                      <a:pt x="2422" y="287"/>
                    </a:lnTo>
                    <a:lnTo>
                      <a:pt x="2422" y="327"/>
                    </a:lnTo>
                    <a:lnTo>
                      <a:pt x="2372" y="317"/>
                    </a:lnTo>
                    <a:lnTo>
                      <a:pt x="2297" y="256"/>
                    </a:lnTo>
                    <a:lnTo>
                      <a:pt x="2319" y="192"/>
                    </a:lnTo>
                    <a:lnTo>
                      <a:pt x="2289" y="168"/>
                    </a:lnTo>
                    <a:lnTo>
                      <a:pt x="2239" y="168"/>
                    </a:lnTo>
                    <a:lnTo>
                      <a:pt x="2226" y="175"/>
                    </a:lnTo>
                    <a:lnTo>
                      <a:pt x="2224" y="214"/>
                    </a:lnTo>
                    <a:lnTo>
                      <a:pt x="2233" y="215"/>
                    </a:lnTo>
                    <a:lnTo>
                      <a:pt x="2239" y="215"/>
                    </a:lnTo>
                    <a:lnTo>
                      <a:pt x="2239" y="231"/>
                    </a:lnTo>
                    <a:lnTo>
                      <a:pt x="2183" y="231"/>
                    </a:lnTo>
                    <a:lnTo>
                      <a:pt x="2172" y="239"/>
                    </a:lnTo>
                    <a:lnTo>
                      <a:pt x="2122" y="239"/>
                    </a:lnTo>
                    <a:lnTo>
                      <a:pt x="2118" y="281"/>
                    </a:lnTo>
                    <a:lnTo>
                      <a:pt x="2091" y="315"/>
                    </a:lnTo>
                    <a:lnTo>
                      <a:pt x="2089" y="317"/>
                    </a:lnTo>
                    <a:lnTo>
                      <a:pt x="2160" y="319"/>
                    </a:lnTo>
                    <a:lnTo>
                      <a:pt x="2193" y="359"/>
                    </a:lnTo>
                    <a:lnTo>
                      <a:pt x="2206" y="359"/>
                    </a:lnTo>
                    <a:lnTo>
                      <a:pt x="2208" y="319"/>
                    </a:lnTo>
                    <a:lnTo>
                      <a:pt x="2239" y="372"/>
                    </a:lnTo>
                    <a:lnTo>
                      <a:pt x="2314" y="433"/>
                    </a:lnTo>
                    <a:lnTo>
                      <a:pt x="2317" y="437"/>
                    </a:lnTo>
                    <a:lnTo>
                      <a:pt x="2319" y="437"/>
                    </a:lnTo>
                    <a:lnTo>
                      <a:pt x="2297" y="447"/>
                    </a:lnTo>
                    <a:lnTo>
                      <a:pt x="2239" y="397"/>
                    </a:lnTo>
                    <a:lnTo>
                      <a:pt x="2226" y="369"/>
                    </a:lnTo>
                    <a:lnTo>
                      <a:pt x="2226" y="408"/>
                    </a:lnTo>
                    <a:lnTo>
                      <a:pt x="2241" y="431"/>
                    </a:lnTo>
                    <a:lnTo>
                      <a:pt x="2245" y="458"/>
                    </a:lnTo>
                    <a:lnTo>
                      <a:pt x="2256" y="518"/>
                    </a:lnTo>
                    <a:lnTo>
                      <a:pt x="2231" y="550"/>
                    </a:lnTo>
                    <a:lnTo>
                      <a:pt x="2193" y="550"/>
                    </a:lnTo>
                    <a:lnTo>
                      <a:pt x="2187" y="573"/>
                    </a:lnTo>
                    <a:lnTo>
                      <a:pt x="2185" y="595"/>
                    </a:lnTo>
                    <a:lnTo>
                      <a:pt x="2183" y="596"/>
                    </a:lnTo>
                    <a:lnTo>
                      <a:pt x="2256" y="668"/>
                    </a:lnTo>
                    <a:lnTo>
                      <a:pt x="2226" y="693"/>
                    </a:lnTo>
                    <a:lnTo>
                      <a:pt x="2206" y="674"/>
                    </a:lnTo>
                    <a:lnTo>
                      <a:pt x="2195" y="649"/>
                    </a:lnTo>
                    <a:lnTo>
                      <a:pt x="2189" y="643"/>
                    </a:lnTo>
                    <a:lnTo>
                      <a:pt x="2162" y="638"/>
                    </a:lnTo>
                    <a:lnTo>
                      <a:pt x="2145" y="614"/>
                    </a:lnTo>
                    <a:lnTo>
                      <a:pt x="2122" y="628"/>
                    </a:lnTo>
                    <a:lnTo>
                      <a:pt x="2112" y="614"/>
                    </a:lnTo>
                    <a:lnTo>
                      <a:pt x="2112" y="608"/>
                    </a:lnTo>
                    <a:lnTo>
                      <a:pt x="2097" y="600"/>
                    </a:lnTo>
                    <a:lnTo>
                      <a:pt x="2089" y="598"/>
                    </a:lnTo>
                    <a:lnTo>
                      <a:pt x="2072" y="628"/>
                    </a:lnTo>
                    <a:lnTo>
                      <a:pt x="2072" y="643"/>
                    </a:lnTo>
                    <a:lnTo>
                      <a:pt x="2093" y="651"/>
                    </a:lnTo>
                    <a:lnTo>
                      <a:pt x="2143" y="653"/>
                    </a:lnTo>
                    <a:lnTo>
                      <a:pt x="2143" y="676"/>
                    </a:lnTo>
                    <a:lnTo>
                      <a:pt x="2122" y="676"/>
                    </a:lnTo>
                    <a:lnTo>
                      <a:pt x="2120" y="703"/>
                    </a:lnTo>
                    <a:lnTo>
                      <a:pt x="2120" y="707"/>
                    </a:lnTo>
                    <a:lnTo>
                      <a:pt x="2147" y="711"/>
                    </a:lnTo>
                    <a:lnTo>
                      <a:pt x="2189" y="761"/>
                    </a:lnTo>
                    <a:lnTo>
                      <a:pt x="2191" y="762"/>
                    </a:lnTo>
                    <a:lnTo>
                      <a:pt x="2170" y="766"/>
                    </a:lnTo>
                    <a:lnTo>
                      <a:pt x="2191" y="787"/>
                    </a:lnTo>
                    <a:lnTo>
                      <a:pt x="2168" y="907"/>
                    </a:lnTo>
                    <a:lnTo>
                      <a:pt x="2089" y="948"/>
                    </a:lnTo>
                    <a:lnTo>
                      <a:pt x="2074" y="934"/>
                    </a:lnTo>
                    <a:lnTo>
                      <a:pt x="2072" y="932"/>
                    </a:lnTo>
                    <a:lnTo>
                      <a:pt x="2064" y="946"/>
                    </a:lnTo>
                    <a:lnTo>
                      <a:pt x="2087" y="973"/>
                    </a:lnTo>
                    <a:lnTo>
                      <a:pt x="2074" y="1001"/>
                    </a:lnTo>
                    <a:lnTo>
                      <a:pt x="2066" y="1001"/>
                    </a:lnTo>
                    <a:lnTo>
                      <a:pt x="2057" y="996"/>
                    </a:lnTo>
                    <a:lnTo>
                      <a:pt x="2064" y="955"/>
                    </a:lnTo>
                    <a:lnTo>
                      <a:pt x="2057" y="948"/>
                    </a:lnTo>
                    <a:lnTo>
                      <a:pt x="2018" y="948"/>
                    </a:lnTo>
                    <a:lnTo>
                      <a:pt x="2014" y="953"/>
                    </a:lnTo>
                    <a:lnTo>
                      <a:pt x="2009" y="1003"/>
                    </a:lnTo>
                    <a:lnTo>
                      <a:pt x="2072" y="1076"/>
                    </a:lnTo>
                    <a:lnTo>
                      <a:pt x="2072" y="1131"/>
                    </a:lnTo>
                    <a:lnTo>
                      <a:pt x="2024" y="1164"/>
                    </a:lnTo>
                    <a:lnTo>
                      <a:pt x="1985" y="1131"/>
                    </a:lnTo>
                    <a:lnTo>
                      <a:pt x="1979" y="1117"/>
                    </a:lnTo>
                    <a:lnTo>
                      <a:pt x="1967" y="1116"/>
                    </a:lnTo>
                    <a:lnTo>
                      <a:pt x="1962" y="1116"/>
                    </a:lnTo>
                    <a:lnTo>
                      <a:pt x="1931" y="1078"/>
                    </a:lnTo>
                    <a:lnTo>
                      <a:pt x="1931" y="1113"/>
                    </a:lnTo>
                    <a:lnTo>
                      <a:pt x="1937" y="1171"/>
                    </a:lnTo>
                    <a:lnTo>
                      <a:pt x="1937" y="1187"/>
                    </a:lnTo>
                    <a:lnTo>
                      <a:pt x="1991" y="1238"/>
                    </a:lnTo>
                    <a:lnTo>
                      <a:pt x="2014" y="1250"/>
                    </a:lnTo>
                    <a:lnTo>
                      <a:pt x="2022" y="1300"/>
                    </a:lnTo>
                    <a:lnTo>
                      <a:pt x="2024" y="1306"/>
                    </a:lnTo>
                    <a:lnTo>
                      <a:pt x="2014" y="1308"/>
                    </a:lnTo>
                    <a:lnTo>
                      <a:pt x="2009" y="1308"/>
                    </a:lnTo>
                    <a:lnTo>
                      <a:pt x="1960" y="1229"/>
                    </a:lnTo>
                    <a:lnTo>
                      <a:pt x="1929" y="1187"/>
                    </a:lnTo>
                    <a:lnTo>
                      <a:pt x="1891" y="1164"/>
                    </a:lnTo>
                    <a:lnTo>
                      <a:pt x="1887" y="1095"/>
                    </a:lnTo>
                    <a:lnTo>
                      <a:pt x="1881" y="1074"/>
                    </a:lnTo>
                    <a:lnTo>
                      <a:pt x="1881" y="1053"/>
                    </a:lnTo>
                    <a:lnTo>
                      <a:pt x="1833" y="1051"/>
                    </a:lnTo>
                    <a:lnTo>
                      <a:pt x="1787" y="975"/>
                    </a:lnTo>
                    <a:lnTo>
                      <a:pt x="1756" y="957"/>
                    </a:lnTo>
                    <a:lnTo>
                      <a:pt x="1735" y="967"/>
                    </a:lnTo>
                    <a:lnTo>
                      <a:pt x="1669" y="1009"/>
                    </a:lnTo>
                    <a:lnTo>
                      <a:pt x="1609" y="1076"/>
                    </a:lnTo>
                    <a:lnTo>
                      <a:pt x="1573" y="1200"/>
                    </a:lnTo>
                    <a:lnTo>
                      <a:pt x="1563" y="1223"/>
                    </a:lnTo>
                    <a:lnTo>
                      <a:pt x="1563" y="1225"/>
                    </a:lnTo>
                    <a:lnTo>
                      <a:pt x="1542" y="1202"/>
                    </a:lnTo>
                    <a:lnTo>
                      <a:pt x="1531" y="1185"/>
                    </a:lnTo>
                    <a:lnTo>
                      <a:pt x="1529" y="1158"/>
                    </a:lnTo>
                    <a:lnTo>
                      <a:pt x="1483" y="1076"/>
                    </a:lnTo>
                    <a:lnTo>
                      <a:pt x="1481" y="1032"/>
                    </a:lnTo>
                    <a:lnTo>
                      <a:pt x="1452" y="990"/>
                    </a:lnTo>
                    <a:lnTo>
                      <a:pt x="1444" y="990"/>
                    </a:lnTo>
                    <a:lnTo>
                      <a:pt x="1431" y="996"/>
                    </a:lnTo>
                    <a:lnTo>
                      <a:pt x="1425" y="996"/>
                    </a:lnTo>
                    <a:lnTo>
                      <a:pt x="1340" y="925"/>
                    </a:lnTo>
                    <a:lnTo>
                      <a:pt x="1265" y="932"/>
                    </a:lnTo>
                    <a:lnTo>
                      <a:pt x="1171" y="907"/>
                    </a:lnTo>
                    <a:lnTo>
                      <a:pt x="1131" y="915"/>
                    </a:lnTo>
                    <a:lnTo>
                      <a:pt x="1053" y="845"/>
                    </a:lnTo>
                    <a:lnTo>
                      <a:pt x="1020" y="869"/>
                    </a:lnTo>
                    <a:lnTo>
                      <a:pt x="1037" y="909"/>
                    </a:lnTo>
                    <a:lnTo>
                      <a:pt x="1098" y="925"/>
                    </a:lnTo>
                    <a:lnTo>
                      <a:pt x="1098" y="946"/>
                    </a:lnTo>
                    <a:lnTo>
                      <a:pt x="1113" y="953"/>
                    </a:lnTo>
                    <a:lnTo>
                      <a:pt x="1129" y="953"/>
                    </a:lnTo>
                    <a:lnTo>
                      <a:pt x="1171" y="925"/>
                    </a:lnTo>
                    <a:lnTo>
                      <a:pt x="1180" y="950"/>
                    </a:lnTo>
                    <a:lnTo>
                      <a:pt x="1225" y="971"/>
                    </a:lnTo>
                    <a:lnTo>
                      <a:pt x="1225" y="1017"/>
                    </a:lnTo>
                    <a:lnTo>
                      <a:pt x="1211" y="1036"/>
                    </a:lnTo>
                    <a:lnTo>
                      <a:pt x="1211" y="1044"/>
                    </a:lnTo>
                    <a:lnTo>
                      <a:pt x="1037" y="1146"/>
                    </a:lnTo>
                    <a:lnTo>
                      <a:pt x="1005" y="1146"/>
                    </a:lnTo>
                    <a:lnTo>
                      <a:pt x="986" y="1103"/>
                    </a:lnTo>
                    <a:lnTo>
                      <a:pt x="895" y="982"/>
                    </a:lnTo>
                    <a:lnTo>
                      <a:pt x="865" y="953"/>
                    </a:lnTo>
                    <a:lnTo>
                      <a:pt x="855" y="950"/>
                    </a:lnTo>
                    <a:lnTo>
                      <a:pt x="807" y="894"/>
                    </a:lnTo>
                    <a:lnTo>
                      <a:pt x="807" y="902"/>
                    </a:lnTo>
                    <a:lnTo>
                      <a:pt x="828" y="957"/>
                    </a:lnTo>
                    <a:lnTo>
                      <a:pt x="865" y="1009"/>
                    </a:lnTo>
                    <a:lnTo>
                      <a:pt x="869" y="1013"/>
                    </a:lnTo>
                    <a:lnTo>
                      <a:pt x="869" y="1044"/>
                    </a:lnTo>
                    <a:lnTo>
                      <a:pt x="984" y="1156"/>
                    </a:lnTo>
                    <a:lnTo>
                      <a:pt x="1020" y="1187"/>
                    </a:lnTo>
                    <a:lnTo>
                      <a:pt x="1045" y="1185"/>
                    </a:lnTo>
                    <a:lnTo>
                      <a:pt x="1100" y="1164"/>
                    </a:lnTo>
                    <a:lnTo>
                      <a:pt x="1123" y="1164"/>
                    </a:lnTo>
                    <a:lnTo>
                      <a:pt x="1121" y="1175"/>
                    </a:lnTo>
                    <a:lnTo>
                      <a:pt x="1083" y="1244"/>
                    </a:lnTo>
                    <a:lnTo>
                      <a:pt x="1076" y="1284"/>
                    </a:lnTo>
                    <a:lnTo>
                      <a:pt x="947" y="1435"/>
                    </a:lnTo>
                    <a:lnTo>
                      <a:pt x="949" y="1523"/>
                    </a:lnTo>
                    <a:lnTo>
                      <a:pt x="959" y="1585"/>
                    </a:lnTo>
                    <a:lnTo>
                      <a:pt x="959" y="1596"/>
                    </a:lnTo>
                    <a:lnTo>
                      <a:pt x="965" y="1630"/>
                    </a:lnTo>
                    <a:lnTo>
                      <a:pt x="965" y="1634"/>
                    </a:lnTo>
                    <a:lnTo>
                      <a:pt x="869" y="1707"/>
                    </a:lnTo>
                    <a:lnTo>
                      <a:pt x="863" y="1760"/>
                    </a:lnTo>
                    <a:lnTo>
                      <a:pt x="859" y="1782"/>
                    </a:lnTo>
                    <a:lnTo>
                      <a:pt x="859" y="1787"/>
                    </a:lnTo>
                    <a:lnTo>
                      <a:pt x="821" y="1808"/>
                    </a:lnTo>
                    <a:lnTo>
                      <a:pt x="733" y="1944"/>
                    </a:lnTo>
                    <a:lnTo>
                      <a:pt x="687" y="1984"/>
                    </a:lnTo>
                    <a:lnTo>
                      <a:pt x="597" y="1984"/>
                    </a:lnTo>
                    <a:lnTo>
                      <a:pt x="578" y="1909"/>
                    </a:lnTo>
                    <a:lnTo>
                      <a:pt x="528" y="1772"/>
                    </a:lnTo>
                    <a:lnTo>
                      <a:pt x="493" y="1703"/>
                    </a:lnTo>
                    <a:lnTo>
                      <a:pt x="503" y="1593"/>
                    </a:lnTo>
                    <a:lnTo>
                      <a:pt x="509" y="1575"/>
                    </a:lnTo>
                    <a:lnTo>
                      <a:pt x="509" y="1571"/>
                    </a:lnTo>
                    <a:lnTo>
                      <a:pt x="493" y="1562"/>
                    </a:lnTo>
                    <a:lnTo>
                      <a:pt x="493" y="1504"/>
                    </a:lnTo>
                    <a:lnTo>
                      <a:pt x="423" y="1410"/>
                    </a:lnTo>
                    <a:lnTo>
                      <a:pt x="446" y="1354"/>
                    </a:lnTo>
                    <a:lnTo>
                      <a:pt x="416" y="1317"/>
                    </a:lnTo>
                    <a:lnTo>
                      <a:pt x="358" y="1315"/>
                    </a:lnTo>
                    <a:lnTo>
                      <a:pt x="318" y="1275"/>
                    </a:lnTo>
                    <a:lnTo>
                      <a:pt x="293" y="1284"/>
                    </a:lnTo>
                    <a:lnTo>
                      <a:pt x="277" y="1308"/>
                    </a:lnTo>
                    <a:lnTo>
                      <a:pt x="119" y="1315"/>
                    </a:lnTo>
                    <a:lnTo>
                      <a:pt x="56" y="1267"/>
                    </a:lnTo>
                    <a:lnTo>
                      <a:pt x="21" y="1190"/>
                    </a:lnTo>
                    <a:lnTo>
                      <a:pt x="0" y="1164"/>
                    </a:lnTo>
                    <a:lnTo>
                      <a:pt x="8" y="1105"/>
                    </a:lnTo>
                    <a:lnTo>
                      <a:pt x="0" y="1024"/>
                    </a:lnTo>
                    <a:lnTo>
                      <a:pt x="54" y="919"/>
                    </a:lnTo>
                    <a:lnTo>
                      <a:pt x="60" y="915"/>
                    </a:lnTo>
                    <a:lnTo>
                      <a:pt x="100" y="909"/>
                    </a:lnTo>
                    <a:lnTo>
                      <a:pt x="106" y="900"/>
                    </a:lnTo>
                    <a:lnTo>
                      <a:pt x="119" y="832"/>
                    </a:lnTo>
                    <a:lnTo>
                      <a:pt x="136" y="816"/>
                    </a:lnTo>
                    <a:lnTo>
                      <a:pt x="176" y="789"/>
                    </a:lnTo>
                    <a:lnTo>
                      <a:pt x="247" y="789"/>
                    </a:lnTo>
                    <a:lnTo>
                      <a:pt x="275" y="774"/>
                    </a:lnTo>
                    <a:lnTo>
                      <a:pt x="297" y="770"/>
                    </a:lnTo>
                    <a:lnTo>
                      <a:pt x="373" y="757"/>
                    </a:lnTo>
                    <a:lnTo>
                      <a:pt x="427" y="761"/>
                    </a:lnTo>
                    <a:lnTo>
                      <a:pt x="441" y="764"/>
                    </a:lnTo>
                    <a:lnTo>
                      <a:pt x="444" y="764"/>
                    </a:lnTo>
                    <a:lnTo>
                      <a:pt x="452" y="786"/>
                    </a:lnTo>
                    <a:lnTo>
                      <a:pt x="462" y="828"/>
                    </a:lnTo>
                    <a:lnTo>
                      <a:pt x="503" y="847"/>
                    </a:lnTo>
                    <a:lnTo>
                      <a:pt x="518" y="869"/>
                    </a:lnTo>
                    <a:lnTo>
                      <a:pt x="597" y="853"/>
                    </a:lnTo>
                    <a:lnTo>
                      <a:pt x="599" y="824"/>
                    </a:lnTo>
                    <a:lnTo>
                      <a:pt x="605" y="814"/>
                    </a:lnTo>
                    <a:lnTo>
                      <a:pt x="685" y="853"/>
                    </a:lnTo>
                    <a:lnTo>
                      <a:pt x="714" y="847"/>
                    </a:lnTo>
                    <a:lnTo>
                      <a:pt x="716" y="845"/>
                    </a:lnTo>
                    <a:lnTo>
                      <a:pt x="718" y="868"/>
                    </a:lnTo>
                    <a:lnTo>
                      <a:pt x="727" y="869"/>
                    </a:lnTo>
                    <a:lnTo>
                      <a:pt x="733" y="869"/>
                    </a:lnTo>
                    <a:lnTo>
                      <a:pt x="733" y="882"/>
                    </a:lnTo>
                    <a:lnTo>
                      <a:pt x="739" y="882"/>
                    </a:lnTo>
                    <a:lnTo>
                      <a:pt x="813" y="845"/>
                    </a:lnTo>
                    <a:lnTo>
                      <a:pt x="821" y="782"/>
                    </a:lnTo>
                    <a:lnTo>
                      <a:pt x="821" y="751"/>
                    </a:lnTo>
                    <a:lnTo>
                      <a:pt x="811" y="751"/>
                    </a:lnTo>
                    <a:lnTo>
                      <a:pt x="768" y="764"/>
                    </a:lnTo>
                    <a:lnTo>
                      <a:pt x="687" y="749"/>
                    </a:lnTo>
                    <a:lnTo>
                      <a:pt x="672" y="736"/>
                    </a:lnTo>
                    <a:lnTo>
                      <a:pt x="670" y="709"/>
                    </a:lnTo>
                    <a:lnTo>
                      <a:pt x="685" y="684"/>
                    </a:lnTo>
                    <a:lnTo>
                      <a:pt x="685" y="678"/>
                    </a:lnTo>
                    <a:lnTo>
                      <a:pt x="745" y="666"/>
                    </a:lnTo>
                    <a:lnTo>
                      <a:pt x="805" y="645"/>
                    </a:lnTo>
                    <a:lnTo>
                      <a:pt x="859" y="668"/>
                    </a:lnTo>
                    <a:lnTo>
                      <a:pt x="905" y="655"/>
                    </a:lnTo>
                    <a:lnTo>
                      <a:pt x="907" y="655"/>
                    </a:lnTo>
                    <a:lnTo>
                      <a:pt x="907" y="649"/>
                    </a:lnTo>
                    <a:lnTo>
                      <a:pt x="901" y="640"/>
                    </a:lnTo>
                    <a:lnTo>
                      <a:pt x="867" y="636"/>
                    </a:lnTo>
                    <a:lnTo>
                      <a:pt x="822" y="608"/>
                    </a:lnTo>
                    <a:lnTo>
                      <a:pt x="819" y="598"/>
                    </a:lnTo>
                    <a:lnTo>
                      <a:pt x="813" y="598"/>
                    </a:lnTo>
                    <a:lnTo>
                      <a:pt x="803" y="614"/>
                    </a:lnTo>
                    <a:lnTo>
                      <a:pt x="760" y="612"/>
                    </a:lnTo>
                    <a:lnTo>
                      <a:pt x="735" y="598"/>
                    </a:lnTo>
                    <a:lnTo>
                      <a:pt x="726" y="598"/>
                    </a:lnTo>
                    <a:lnTo>
                      <a:pt x="683" y="642"/>
                    </a:lnTo>
                    <a:lnTo>
                      <a:pt x="678" y="676"/>
                    </a:lnTo>
                    <a:lnTo>
                      <a:pt x="672" y="676"/>
                    </a:lnTo>
                    <a:lnTo>
                      <a:pt x="668" y="680"/>
                    </a:lnTo>
                    <a:lnTo>
                      <a:pt x="668" y="686"/>
                    </a:lnTo>
                    <a:lnTo>
                      <a:pt x="633" y="707"/>
                    </a:lnTo>
                    <a:lnTo>
                      <a:pt x="630" y="711"/>
                    </a:lnTo>
                    <a:lnTo>
                      <a:pt x="630" y="757"/>
                    </a:lnTo>
                    <a:lnTo>
                      <a:pt x="605" y="757"/>
                    </a:lnTo>
                    <a:lnTo>
                      <a:pt x="605" y="732"/>
                    </a:lnTo>
                    <a:lnTo>
                      <a:pt x="557" y="668"/>
                    </a:lnTo>
                    <a:lnTo>
                      <a:pt x="503" y="638"/>
                    </a:lnTo>
                    <a:lnTo>
                      <a:pt x="470" y="638"/>
                    </a:lnTo>
                    <a:lnTo>
                      <a:pt x="468" y="640"/>
                    </a:lnTo>
                    <a:lnTo>
                      <a:pt x="468" y="643"/>
                    </a:lnTo>
                    <a:lnTo>
                      <a:pt x="555" y="691"/>
                    </a:lnTo>
                    <a:lnTo>
                      <a:pt x="555" y="699"/>
                    </a:lnTo>
                    <a:lnTo>
                      <a:pt x="545" y="714"/>
                    </a:lnTo>
                    <a:lnTo>
                      <a:pt x="518" y="747"/>
                    </a:lnTo>
                    <a:lnTo>
                      <a:pt x="516" y="709"/>
                    </a:lnTo>
                    <a:lnTo>
                      <a:pt x="460" y="676"/>
                    </a:lnTo>
                    <a:lnTo>
                      <a:pt x="452" y="676"/>
                    </a:lnTo>
                    <a:lnTo>
                      <a:pt x="408" y="638"/>
                    </a:lnTo>
                    <a:lnTo>
                      <a:pt x="373" y="640"/>
                    </a:lnTo>
                    <a:lnTo>
                      <a:pt x="360" y="645"/>
                    </a:lnTo>
                    <a:lnTo>
                      <a:pt x="295" y="645"/>
                    </a:lnTo>
                    <a:lnTo>
                      <a:pt x="270" y="726"/>
                    </a:lnTo>
                    <a:lnTo>
                      <a:pt x="270" y="734"/>
                    </a:lnTo>
                    <a:lnTo>
                      <a:pt x="224" y="764"/>
                    </a:lnTo>
                    <a:lnTo>
                      <a:pt x="144" y="764"/>
                    </a:lnTo>
                    <a:lnTo>
                      <a:pt x="119" y="724"/>
                    </a:lnTo>
                    <a:lnTo>
                      <a:pt x="144" y="676"/>
                    </a:lnTo>
                    <a:lnTo>
                      <a:pt x="144" y="645"/>
                    </a:lnTo>
                    <a:lnTo>
                      <a:pt x="158" y="630"/>
                    </a:lnTo>
                    <a:lnTo>
                      <a:pt x="208" y="632"/>
                    </a:lnTo>
                    <a:lnTo>
                      <a:pt x="245" y="645"/>
                    </a:lnTo>
                    <a:lnTo>
                      <a:pt x="247" y="598"/>
                    </a:lnTo>
                    <a:lnTo>
                      <a:pt x="208" y="560"/>
                    </a:lnTo>
                    <a:lnTo>
                      <a:pt x="218" y="552"/>
                    </a:lnTo>
                    <a:lnTo>
                      <a:pt x="274" y="533"/>
                    </a:lnTo>
                    <a:lnTo>
                      <a:pt x="306" y="512"/>
                    </a:lnTo>
                    <a:lnTo>
                      <a:pt x="375" y="472"/>
                    </a:lnTo>
                    <a:lnTo>
                      <a:pt x="406" y="447"/>
                    </a:lnTo>
                    <a:lnTo>
                      <a:pt x="406" y="406"/>
                    </a:lnTo>
                    <a:lnTo>
                      <a:pt x="414" y="399"/>
                    </a:lnTo>
                    <a:lnTo>
                      <a:pt x="416" y="399"/>
                    </a:lnTo>
                    <a:lnTo>
                      <a:pt x="421" y="405"/>
                    </a:lnTo>
                    <a:lnTo>
                      <a:pt x="421" y="445"/>
                    </a:lnTo>
                    <a:lnTo>
                      <a:pt x="499" y="477"/>
                    </a:lnTo>
                    <a:lnTo>
                      <a:pt x="518" y="468"/>
                    </a:lnTo>
                    <a:lnTo>
                      <a:pt x="572" y="431"/>
                    </a:lnTo>
                    <a:lnTo>
                      <a:pt x="574" y="412"/>
                    </a:lnTo>
                    <a:lnTo>
                      <a:pt x="574" y="406"/>
                    </a:lnTo>
                    <a:lnTo>
                      <a:pt x="603" y="399"/>
                    </a:lnTo>
                    <a:lnTo>
                      <a:pt x="610" y="389"/>
                    </a:lnTo>
                    <a:lnTo>
                      <a:pt x="620" y="369"/>
                    </a:lnTo>
                    <a:lnTo>
                      <a:pt x="633" y="363"/>
                    </a:lnTo>
                    <a:lnTo>
                      <a:pt x="603" y="363"/>
                    </a:lnTo>
                    <a:lnTo>
                      <a:pt x="585" y="367"/>
                    </a:lnTo>
                    <a:lnTo>
                      <a:pt x="582" y="367"/>
                    </a:lnTo>
                    <a:lnTo>
                      <a:pt x="551" y="321"/>
                    </a:lnTo>
                    <a:lnTo>
                      <a:pt x="584" y="290"/>
                    </a:lnTo>
                    <a:lnTo>
                      <a:pt x="589" y="287"/>
                    </a:lnTo>
                    <a:lnTo>
                      <a:pt x="597" y="279"/>
                    </a:lnTo>
                    <a:lnTo>
                      <a:pt x="582" y="271"/>
                    </a:lnTo>
                    <a:lnTo>
                      <a:pt x="511" y="319"/>
                    </a:lnTo>
                    <a:lnTo>
                      <a:pt x="534" y="367"/>
                    </a:lnTo>
                    <a:lnTo>
                      <a:pt x="516" y="376"/>
                    </a:lnTo>
                    <a:lnTo>
                      <a:pt x="516" y="391"/>
                    </a:lnTo>
                    <a:lnTo>
                      <a:pt x="503" y="397"/>
                    </a:lnTo>
                    <a:lnTo>
                      <a:pt x="503" y="408"/>
                    </a:lnTo>
                    <a:lnTo>
                      <a:pt x="509" y="424"/>
                    </a:lnTo>
                    <a:lnTo>
                      <a:pt x="509" y="429"/>
                    </a:lnTo>
                    <a:lnTo>
                      <a:pt x="470" y="429"/>
                    </a:lnTo>
                    <a:lnTo>
                      <a:pt x="462" y="399"/>
                    </a:lnTo>
                    <a:lnTo>
                      <a:pt x="421" y="374"/>
                    </a:lnTo>
                    <a:lnTo>
                      <a:pt x="375" y="399"/>
                    </a:lnTo>
                    <a:lnTo>
                      <a:pt x="358" y="367"/>
                    </a:lnTo>
                    <a:lnTo>
                      <a:pt x="366" y="315"/>
                    </a:lnTo>
                    <a:lnTo>
                      <a:pt x="366" y="311"/>
                    </a:lnTo>
                    <a:lnTo>
                      <a:pt x="454" y="279"/>
                    </a:lnTo>
                    <a:lnTo>
                      <a:pt x="514" y="194"/>
                    </a:lnTo>
                    <a:lnTo>
                      <a:pt x="543" y="179"/>
                    </a:lnTo>
                    <a:lnTo>
                      <a:pt x="605" y="152"/>
                    </a:lnTo>
                    <a:lnTo>
                      <a:pt x="643" y="166"/>
                    </a:lnTo>
                    <a:lnTo>
                      <a:pt x="647" y="191"/>
                    </a:lnTo>
                    <a:lnTo>
                      <a:pt x="745" y="192"/>
                    </a:lnTo>
                    <a:lnTo>
                      <a:pt x="773" y="200"/>
                    </a:lnTo>
                    <a:lnTo>
                      <a:pt x="803" y="237"/>
                    </a:lnTo>
                    <a:lnTo>
                      <a:pt x="803" y="239"/>
                    </a:lnTo>
                    <a:lnTo>
                      <a:pt x="756" y="246"/>
                    </a:lnTo>
                    <a:lnTo>
                      <a:pt x="720" y="246"/>
                    </a:lnTo>
                    <a:lnTo>
                      <a:pt x="720" y="252"/>
                    </a:lnTo>
                    <a:lnTo>
                      <a:pt x="733" y="279"/>
                    </a:lnTo>
                    <a:lnTo>
                      <a:pt x="760" y="271"/>
                    </a:lnTo>
                    <a:lnTo>
                      <a:pt x="799" y="279"/>
                    </a:lnTo>
                    <a:lnTo>
                      <a:pt x="803" y="279"/>
                    </a:lnTo>
                    <a:lnTo>
                      <a:pt x="805" y="246"/>
                    </a:lnTo>
                    <a:lnTo>
                      <a:pt x="957" y="189"/>
                    </a:lnTo>
                    <a:lnTo>
                      <a:pt x="1005" y="175"/>
                    </a:lnTo>
                    <a:lnTo>
                      <a:pt x="1020" y="160"/>
                    </a:lnTo>
                    <a:lnTo>
                      <a:pt x="1080" y="189"/>
                    </a:lnTo>
                    <a:lnTo>
                      <a:pt x="1081" y="191"/>
                    </a:lnTo>
                    <a:lnTo>
                      <a:pt x="1081" y="183"/>
                    </a:lnTo>
                    <a:lnTo>
                      <a:pt x="1068" y="150"/>
                    </a:lnTo>
                    <a:lnTo>
                      <a:pt x="1068" y="113"/>
                    </a:lnTo>
                    <a:lnTo>
                      <a:pt x="1100" y="113"/>
                    </a:lnTo>
                    <a:lnTo>
                      <a:pt x="1125" y="152"/>
                    </a:lnTo>
                    <a:lnTo>
                      <a:pt x="1148" y="168"/>
                    </a:lnTo>
                    <a:lnTo>
                      <a:pt x="1161" y="210"/>
                    </a:lnTo>
                    <a:lnTo>
                      <a:pt x="1161" y="212"/>
                    </a:lnTo>
                    <a:lnTo>
                      <a:pt x="1163" y="214"/>
                    </a:lnTo>
                    <a:lnTo>
                      <a:pt x="1179" y="177"/>
                    </a:lnTo>
                    <a:lnTo>
                      <a:pt x="1179" y="173"/>
                    </a:lnTo>
                    <a:lnTo>
                      <a:pt x="1131" y="125"/>
                    </a:lnTo>
                    <a:lnTo>
                      <a:pt x="1131" y="113"/>
                    </a:lnTo>
                    <a:lnTo>
                      <a:pt x="1163" y="113"/>
                    </a:lnTo>
                    <a:lnTo>
                      <a:pt x="1163" y="124"/>
                    </a:lnTo>
                    <a:lnTo>
                      <a:pt x="1165" y="125"/>
                    </a:lnTo>
                    <a:lnTo>
                      <a:pt x="1179" y="113"/>
                    </a:lnTo>
                    <a:lnTo>
                      <a:pt x="1179" y="73"/>
                    </a:lnTo>
                    <a:lnTo>
                      <a:pt x="1221" y="73"/>
                    </a:lnTo>
                    <a:lnTo>
                      <a:pt x="1261" y="48"/>
                    </a:lnTo>
                    <a:lnTo>
                      <a:pt x="1338" y="32"/>
                    </a:lnTo>
                    <a:lnTo>
                      <a:pt x="1342" y="7"/>
                    </a:lnTo>
                    <a:lnTo>
                      <a:pt x="1365" y="0"/>
                    </a:lnTo>
                    <a:lnTo>
                      <a:pt x="1384" y="7"/>
                    </a:lnTo>
                    <a:lnTo>
                      <a:pt x="1483" y="17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2" name="Freeform 208"/>
              <p:cNvSpPr>
                <a:spLocks/>
              </p:cNvSpPr>
              <p:nvPr/>
            </p:nvSpPr>
            <p:spPr bwMode="gray">
              <a:xfrm>
                <a:off x="2659" y="3172"/>
                <a:ext cx="29" cy="28"/>
              </a:xfrm>
              <a:custGeom>
                <a:avLst/>
                <a:gdLst/>
                <a:ahLst/>
                <a:cxnLst>
                  <a:cxn ang="0">
                    <a:pos x="42" y="14"/>
                  </a:cxn>
                  <a:cxn ang="0">
                    <a:pos x="36" y="36"/>
                  </a:cxn>
                  <a:cxn ang="0">
                    <a:pos x="42" y="50"/>
                  </a:cxn>
                  <a:cxn ang="0">
                    <a:pos x="75" y="64"/>
                  </a:cxn>
                  <a:cxn ang="0">
                    <a:pos x="76" y="64"/>
                  </a:cxn>
                  <a:cxn ang="0">
                    <a:pos x="36" y="72"/>
                  </a:cxn>
                  <a:cxn ang="0">
                    <a:pos x="0" y="36"/>
                  </a:cxn>
                  <a:cxn ang="0">
                    <a:pos x="12" y="36"/>
                  </a:cxn>
                  <a:cxn ang="0">
                    <a:pos x="12" y="31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42" y="14"/>
                  </a:cxn>
                </a:cxnLst>
                <a:rect l="0" t="0" r="r" b="b"/>
                <a:pathLst>
                  <a:path w="77" h="73">
                    <a:moveTo>
                      <a:pt x="42" y="14"/>
                    </a:moveTo>
                    <a:lnTo>
                      <a:pt x="36" y="36"/>
                    </a:lnTo>
                    <a:lnTo>
                      <a:pt x="42" y="50"/>
                    </a:lnTo>
                    <a:lnTo>
                      <a:pt x="75" y="64"/>
                    </a:lnTo>
                    <a:lnTo>
                      <a:pt x="76" y="64"/>
                    </a:lnTo>
                    <a:lnTo>
                      <a:pt x="36" y="72"/>
                    </a:lnTo>
                    <a:lnTo>
                      <a:pt x="0" y="36"/>
                    </a:lnTo>
                    <a:lnTo>
                      <a:pt x="12" y="36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42" y="14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3" name="Freeform 209"/>
              <p:cNvSpPr>
                <a:spLocks/>
              </p:cNvSpPr>
              <p:nvPr/>
            </p:nvSpPr>
            <p:spPr bwMode="gray">
              <a:xfrm>
                <a:off x="2692" y="3206"/>
                <a:ext cx="10" cy="10"/>
              </a:xfrm>
              <a:custGeom>
                <a:avLst/>
                <a:gdLst/>
                <a:ahLst/>
                <a:cxnLst>
                  <a:cxn ang="0">
                    <a:pos x="23" y="23"/>
                  </a:cxn>
                  <a:cxn ang="0">
                    <a:pos x="10" y="25"/>
                  </a:cxn>
                  <a:cxn ang="0">
                    <a:pos x="6" y="25"/>
                  </a:cxn>
                  <a:cxn ang="0">
                    <a:pos x="0" y="19"/>
                  </a:cxn>
                  <a:cxn ang="0">
                    <a:pos x="6" y="0"/>
                  </a:cxn>
                  <a:cxn ang="0">
                    <a:pos x="23" y="17"/>
                  </a:cxn>
                  <a:cxn ang="0">
                    <a:pos x="23" y="23"/>
                  </a:cxn>
                </a:cxnLst>
                <a:rect l="0" t="0" r="r" b="b"/>
                <a:pathLst>
                  <a:path w="24" h="26">
                    <a:moveTo>
                      <a:pt x="23" y="23"/>
                    </a:moveTo>
                    <a:lnTo>
                      <a:pt x="10" y="25"/>
                    </a:lnTo>
                    <a:lnTo>
                      <a:pt x="6" y="25"/>
                    </a:lnTo>
                    <a:lnTo>
                      <a:pt x="0" y="19"/>
                    </a:lnTo>
                    <a:lnTo>
                      <a:pt x="6" y="0"/>
                    </a:lnTo>
                    <a:lnTo>
                      <a:pt x="23" y="17"/>
                    </a:lnTo>
                    <a:lnTo>
                      <a:pt x="23" y="23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4" name="Freeform 210"/>
              <p:cNvSpPr>
                <a:spLocks/>
              </p:cNvSpPr>
              <p:nvPr/>
            </p:nvSpPr>
            <p:spPr bwMode="gray">
              <a:xfrm>
                <a:off x="2692" y="3231"/>
                <a:ext cx="28" cy="28"/>
              </a:xfrm>
              <a:custGeom>
                <a:avLst/>
                <a:gdLst/>
                <a:ahLst/>
                <a:cxnLst>
                  <a:cxn ang="0">
                    <a:pos x="73" y="43"/>
                  </a:cxn>
                  <a:cxn ang="0">
                    <a:pos x="45" y="71"/>
                  </a:cxn>
                  <a:cxn ang="0">
                    <a:pos x="30" y="35"/>
                  </a:cxn>
                  <a:cxn ang="0">
                    <a:pos x="0" y="35"/>
                  </a:cxn>
                  <a:cxn ang="0">
                    <a:pos x="0" y="14"/>
                  </a:cxn>
                  <a:cxn ang="0">
                    <a:pos x="37" y="14"/>
                  </a:cxn>
                  <a:cxn ang="0">
                    <a:pos x="43" y="0"/>
                  </a:cxn>
                  <a:cxn ang="0">
                    <a:pos x="71" y="13"/>
                  </a:cxn>
                  <a:cxn ang="0">
                    <a:pos x="73" y="43"/>
                  </a:cxn>
                </a:cxnLst>
                <a:rect l="0" t="0" r="r" b="b"/>
                <a:pathLst>
                  <a:path w="74" h="72">
                    <a:moveTo>
                      <a:pt x="73" y="43"/>
                    </a:moveTo>
                    <a:lnTo>
                      <a:pt x="45" y="71"/>
                    </a:lnTo>
                    <a:lnTo>
                      <a:pt x="30" y="35"/>
                    </a:lnTo>
                    <a:lnTo>
                      <a:pt x="0" y="35"/>
                    </a:lnTo>
                    <a:lnTo>
                      <a:pt x="0" y="14"/>
                    </a:lnTo>
                    <a:lnTo>
                      <a:pt x="37" y="14"/>
                    </a:lnTo>
                    <a:lnTo>
                      <a:pt x="43" y="0"/>
                    </a:lnTo>
                    <a:lnTo>
                      <a:pt x="71" y="13"/>
                    </a:lnTo>
                    <a:lnTo>
                      <a:pt x="73" y="43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5" name="Freeform 211"/>
              <p:cNvSpPr>
                <a:spLocks/>
              </p:cNvSpPr>
              <p:nvPr/>
            </p:nvSpPr>
            <p:spPr bwMode="gray">
              <a:xfrm>
                <a:off x="2408" y="3246"/>
                <a:ext cx="19" cy="19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35" y="32"/>
                  </a:cxn>
                  <a:cxn ang="0">
                    <a:pos x="43" y="39"/>
                  </a:cxn>
                  <a:cxn ang="0">
                    <a:pos x="48" y="41"/>
                  </a:cxn>
                  <a:cxn ang="0">
                    <a:pos x="32" y="47"/>
                  </a:cxn>
                  <a:cxn ang="0">
                    <a:pos x="28" y="47"/>
                  </a:cxn>
                  <a:cxn ang="0">
                    <a:pos x="3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0" y="2"/>
                  </a:cxn>
                  <a:cxn ang="0">
                    <a:pos x="48" y="15"/>
                  </a:cxn>
                </a:cxnLst>
                <a:rect l="0" t="0" r="r" b="b"/>
                <a:pathLst>
                  <a:path w="49" h="48">
                    <a:moveTo>
                      <a:pt x="48" y="15"/>
                    </a:moveTo>
                    <a:lnTo>
                      <a:pt x="35" y="32"/>
                    </a:lnTo>
                    <a:lnTo>
                      <a:pt x="43" y="39"/>
                    </a:lnTo>
                    <a:lnTo>
                      <a:pt x="48" y="41"/>
                    </a:lnTo>
                    <a:lnTo>
                      <a:pt x="32" y="47"/>
                    </a:lnTo>
                    <a:lnTo>
                      <a:pt x="28" y="47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0" y="2"/>
                    </a:lnTo>
                    <a:lnTo>
                      <a:pt x="48" y="15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6" name="Freeform 212"/>
              <p:cNvSpPr>
                <a:spLocks/>
              </p:cNvSpPr>
              <p:nvPr/>
            </p:nvSpPr>
            <p:spPr bwMode="gray">
              <a:xfrm>
                <a:off x="2610" y="3262"/>
                <a:ext cx="61" cy="66"/>
              </a:xfrm>
              <a:custGeom>
                <a:avLst/>
                <a:gdLst/>
                <a:ahLst/>
                <a:cxnLst>
                  <a:cxn ang="0">
                    <a:pos x="159" y="16"/>
                  </a:cxn>
                  <a:cxn ang="0">
                    <a:pos x="125" y="22"/>
                  </a:cxn>
                  <a:cxn ang="0">
                    <a:pos x="125" y="28"/>
                  </a:cxn>
                  <a:cxn ang="0">
                    <a:pos x="135" y="42"/>
                  </a:cxn>
                  <a:cxn ang="0">
                    <a:pos x="139" y="62"/>
                  </a:cxn>
                  <a:cxn ang="0">
                    <a:pos x="159" y="82"/>
                  </a:cxn>
                  <a:cxn ang="0">
                    <a:pos x="107" y="169"/>
                  </a:cxn>
                  <a:cxn ang="0">
                    <a:pos x="10" y="161"/>
                  </a:cxn>
                  <a:cxn ang="0">
                    <a:pos x="6" y="134"/>
                  </a:cxn>
                  <a:cxn ang="0">
                    <a:pos x="0" y="77"/>
                  </a:cxn>
                  <a:cxn ang="0">
                    <a:pos x="51" y="48"/>
                  </a:cxn>
                  <a:cxn ang="0">
                    <a:pos x="75" y="16"/>
                  </a:cxn>
                  <a:cxn ang="0">
                    <a:pos x="109" y="8"/>
                  </a:cxn>
                  <a:cxn ang="0">
                    <a:pos x="115" y="0"/>
                  </a:cxn>
                  <a:cxn ang="0">
                    <a:pos x="159" y="0"/>
                  </a:cxn>
                  <a:cxn ang="0">
                    <a:pos x="159" y="16"/>
                  </a:cxn>
                </a:cxnLst>
                <a:rect l="0" t="0" r="r" b="b"/>
                <a:pathLst>
                  <a:path w="160" h="170">
                    <a:moveTo>
                      <a:pt x="159" y="16"/>
                    </a:moveTo>
                    <a:lnTo>
                      <a:pt x="125" y="22"/>
                    </a:lnTo>
                    <a:lnTo>
                      <a:pt x="125" y="28"/>
                    </a:lnTo>
                    <a:lnTo>
                      <a:pt x="135" y="42"/>
                    </a:lnTo>
                    <a:lnTo>
                      <a:pt x="139" y="62"/>
                    </a:lnTo>
                    <a:lnTo>
                      <a:pt x="159" y="82"/>
                    </a:lnTo>
                    <a:lnTo>
                      <a:pt x="107" y="169"/>
                    </a:lnTo>
                    <a:lnTo>
                      <a:pt x="10" y="161"/>
                    </a:lnTo>
                    <a:lnTo>
                      <a:pt x="6" y="134"/>
                    </a:lnTo>
                    <a:lnTo>
                      <a:pt x="0" y="77"/>
                    </a:lnTo>
                    <a:lnTo>
                      <a:pt x="51" y="48"/>
                    </a:lnTo>
                    <a:lnTo>
                      <a:pt x="75" y="16"/>
                    </a:lnTo>
                    <a:lnTo>
                      <a:pt x="109" y="8"/>
                    </a:lnTo>
                    <a:lnTo>
                      <a:pt x="115" y="0"/>
                    </a:lnTo>
                    <a:lnTo>
                      <a:pt x="159" y="0"/>
                    </a:lnTo>
                    <a:lnTo>
                      <a:pt x="159" y="16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7" name="Freeform 213"/>
              <p:cNvSpPr>
                <a:spLocks/>
              </p:cNvSpPr>
              <p:nvPr/>
            </p:nvSpPr>
            <p:spPr bwMode="gray">
              <a:xfrm>
                <a:off x="2673" y="3293"/>
                <a:ext cx="37" cy="43"/>
              </a:xfrm>
              <a:custGeom>
                <a:avLst/>
                <a:gdLst/>
                <a:ahLst/>
                <a:cxnLst>
                  <a:cxn ang="0">
                    <a:pos x="96" y="12"/>
                  </a:cxn>
                  <a:cxn ang="0">
                    <a:pos x="40" y="14"/>
                  </a:cxn>
                  <a:cxn ang="0">
                    <a:pos x="40" y="21"/>
                  </a:cxn>
                  <a:cxn ang="0">
                    <a:pos x="42" y="30"/>
                  </a:cxn>
                  <a:cxn ang="0">
                    <a:pos x="44" y="28"/>
                  </a:cxn>
                  <a:cxn ang="0">
                    <a:pos x="44" y="22"/>
                  </a:cxn>
                  <a:cxn ang="0">
                    <a:pos x="52" y="49"/>
                  </a:cxn>
                  <a:cxn ang="0">
                    <a:pos x="52" y="53"/>
                  </a:cxn>
                  <a:cxn ang="0">
                    <a:pos x="46" y="59"/>
                  </a:cxn>
                  <a:cxn ang="0">
                    <a:pos x="75" y="96"/>
                  </a:cxn>
                  <a:cxn ang="0">
                    <a:pos x="46" y="96"/>
                  </a:cxn>
                  <a:cxn ang="0">
                    <a:pos x="42" y="89"/>
                  </a:cxn>
                  <a:cxn ang="0">
                    <a:pos x="18" y="89"/>
                  </a:cxn>
                  <a:cxn ang="0">
                    <a:pos x="17" y="103"/>
                  </a:cxn>
                  <a:cxn ang="0">
                    <a:pos x="17" y="109"/>
                  </a:cxn>
                  <a:cxn ang="0">
                    <a:pos x="0" y="80"/>
                  </a:cxn>
                  <a:cxn ang="0">
                    <a:pos x="17" y="21"/>
                  </a:cxn>
                  <a:cxn ang="0">
                    <a:pos x="17" y="7"/>
                  </a:cxn>
                  <a:cxn ang="0">
                    <a:pos x="42" y="0"/>
                  </a:cxn>
                  <a:cxn ang="0">
                    <a:pos x="90" y="0"/>
                  </a:cxn>
                  <a:cxn ang="0">
                    <a:pos x="96" y="12"/>
                  </a:cxn>
                </a:cxnLst>
                <a:rect l="0" t="0" r="r" b="b"/>
                <a:pathLst>
                  <a:path w="97" h="110">
                    <a:moveTo>
                      <a:pt x="96" y="12"/>
                    </a:moveTo>
                    <a:lnTo>
                      <a:pt x="40" y="14"/>
                    </a:lnTo>
                    <a:lnTo>
                      <a:pt x="40" y="21"/>
                    </a:lnTo>
                    <a:lnTo>
                      <a:pt x="42" y="30"/>
                    </a:lnTo>
                    <a:lnTo>
                      <a:pt x="44" y="28"/>
                    </a:lnTo>
                    <a:lnTo>
                      <a:pt x="44" y="22"/>
                    </a:lnTo>
                    <a:lnTo>
                      <a:pt x="52" y="49"/>
                    </a:lnTo>
                    <a:lnTo>
                      <a:pt x="52" y="53"/>
                    </a:lnTo>
                    <a:lnTo>
                      <a:pt x="46" y="59"/>
                    </a:lnTo>
                    <a:lnTo>
                      <a:pt x="75" y="96"/>
                    </a:lnTo>
                    <a:lnTo>
                      <a:pt x="46" y="96"/>
                    </a:lnTo>
                    <a:lnTo>
                      <a:pt x="42" y="89"/>
                    </a:lnTo>
                    <a:lnTo>
                      <a:pt x="18" y="89"/>
                    </a:lnTo>
                    <a:lnTo>
                      <a:pt x="17" y="103"/>
                    </a:lnTo>
                    <a:lnTo>
                      <a:pt x="17" y="109"/>
                    </a:lnTo>
                    <a:lnTo>
                      <a:pt x="0" y="80"/>
                    </a:lnTo>
                    <a:lnTo>
                      <a:pt x="17" y="21"/>
                    </a:lnTo>
                    <a:lnTo>
                      <a:pt x="17" y="7"/>
                    </a:lnTo>
                    <a:lnTo>
                      <a:pt x="42" y="0"/>
                    </a:lnTo>
                    <a:lnTo>
                      <a:pt x="90" y="0"/>
                    </a:lnTo>
                    <a:lnTo>
                      <a:pt x="96" y="12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8" name="Freeform 214"/>
              <p:cNvSpPr>
                <a:spLocks/>
              </p:cNvSpPr>
              <p:nvPr/>
            </p:nvSpPr>
            <p:spPr bwMode="gray">
              <a:xfrm>
                <a:off x="2756" y="3299"/>
                <a:ext cx="119" cy="75"/>
              </a:xfrm>
              <a:custGeom>
                <a:avLst/>
                <a:gdLst/>
                <a:ahLst/>
                <a:cxnLst>
                  <a:cxn ang="0">
                    <a:pos x="69" y="68"/>
                  </a:cxn>
                  <a:cxn ang="0">
                    <a:pos x="103" y="38"/>
                  </a:cxn>
                  <a:cxn ang="0">
                    <a:pos x="122" y="40"/>
                  </a:cxn>
                  <a:cxn ang="0">
                    <a:pos x="208" y="76"/>
                  </a:cxn>
                  <a:cxn ang="0">
                    <a:pos x="272" y="107"/>
                  </a:cxn>
                  <a:cxn ang="0">
                    <a:pos x="244" y="123"/>
                  </a:cxn>
                  <a:cxn ang="0">
                    <a:pos x="307" y="173"/>
                  </a:cxn>
                  <a:cxn ang="0">
                    <a:pos x="311" y="177"/>
                  </a:cxn>
                  <a:cxn ang="0">
                    <a:pos x="311" y="192"/>
                  </a:cxn>
                  <a:cxn ang="0">
                    <a:pos x="274" y="192"/>
                  </a:cxn>
                  <a:cxn ang="0">
                    <a:pos x="234" y="153"/>
                  </a:cxn>
                  <a:cxn ang="0">
                    <a:pos x="199" y="147"/>
                  </a:cxn>
                  <a:cxn ang="0">
                    <a:pos x="197" y="146"/>
                  </a:cxn>
                  <a:cxn ang="0">
                    <a:pos x="193" y="164"/>
                  </a:cxn>
                  <a:cxn ang="0">
                    <a:pos x="175" y="175"/>
                  </a:cxn>
                  <a:cxn ang="0">
                    <a:pos x="167" y="175"/>
                  </a:cxn>
                  <a:cxn ang="0">
                    <a:pos x="116" y="153"/>
                  </a:cxn>
                  <a:cxn ang="0">
                    <a:pos x="116" y="108"/>
                  </a:cxn>
                  <a:cxn ang="0">
                    <a:pos x="69" y="100"/>
                  </a:cxn>
                  <a:cxn ang="0">
                    <a:pos x="24" y="70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47" y="46"/>
                  </a:cxn>
                  <a:cxn ang="0">
                    <a:pos x="69" y="68"/>
                  </a:cxn>
                </a:cxnLst>
                <a:rect l="0" t="0" r="r" b="b"/>
                <a:pathLst>
                  <a:path w="312" h="193">
                    <a:moveTo>
                      <a:pt x="69" y="68"/>
                    </a:moveTo>
                    <a:lnTo>
                      <a:pt x="103" y="38"/>
                    </a:lnTo>
                    <a:lnTo>
                      <a:pt x="122" y="40"/>
                    </a:lnTo>
                    <a:lnTo>
                      <a:pt x="208" y="76"/>
                    </a:lnTo>
                    <a:lnTo>
                      <a:pt x="272" y="107"/>
                    </a:lnTo>
                    <a:lnTo>
                      <a:pt x="244" y="123"/>
                    </a:lnTo>
                    <a:lnTo>
                      <a:pt x="307" y="173"/>
                    </a:lnTo>
                    <a:lnTo>
                      <a:pt x="311" y="177"/>
                    </a:lnTo>
                    <a:lnTo>
                      <a:pt x="311" y="192"/>
                    </a:lnTo>
                    <a:lnTo>
                      <a:pt x="274" y="192"/>
                    </a:lnTo>
                    <a:lnTo>
                      <a:pt x="234" y="153"/>
                    </a:lnTo>
                    <a:lnTo>
                      <a:pt x="199" y="147"/>
                    </a:lnTo>
                    <a:lnTo>
                      <a:pt x="197" y="146"/>
                    </a:lnTo>
                    <a:lnTo>
                      <a:pt x="193" y="164"/>
                    </a:lnTo>
                    <a:lnTo>
                      <a:pt x="175" y="175"/>
                    </a:lnTo>
                    <a:lnTo>
                      <a:pt x="167" y="175"/>
                    </a:lnTo>
                    <a:lnTo>
                      <a:pt x="116" y="153"/>
                    </a:lnTo>
                    <a:lnTo>
                      <a:pt x="116" y="108"/>
                    </a:lnTo>
                    <a:lnTo>
                      <a:pt x="69" y="100"/>
                    </a:lnTo>
                    <a:lnTo>
                      <a:pt x="24" y="70"/>
                    </a:lnTo>
                    <a:lnTo>
                      <a:pt x="0" y="9"/>
                    </a:lnTo>
                    <a:lnTo>
                      <a:pt x="22" y="0"/>
                    </a:lnTo>
                    <a:lnTo>
                      <a:pt x="47" y="46"/>
                    </a:lnTo>
                    <a:lnTo>
                      <a:pt x="69" y="68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9" name="Freeform 215"/>
              <p:cNvSpPr>
                <a:spLocks/>
              </p:cNvSpPr>
              <p:nvPr/>
            </p:nvSpPr>
            <p:spPr bwMode="gray">
              <a:xfrm>
                <a:off x="2873" y="3330"/>
                <a:ext cx="27" cy="13"/>
              </a:xfrm>
              <a:custGeom>
                <a:avLst/>
                <a:gdLst/>
                <a:ahLst/>
                <a:cxnLst>
                  <a:cxn ang="0">
                    <a:pos x="54" y="19"/>
                  </a:cxn>
                  <a:cxn ang="0">
                    <a:pos x="24" y="32"/>
                  </a:cxn>
                  <a:cxn ang="0">
                    <a:pos x="0" y="26"/>
                  </a:cxn>
                  <a:cxn ang="0">
                    <a:pos x="14" y="19"/>
                  </a:cxn>
                  <a:cxn ang="0">
                    <a:pos x="22" y="18"/>
                  </a:cxn>
                  <a:cxn ang="0">
                    <a:pos x="28" y="18"/>
                  </a:cxn>
                  <a:cxn ang="0">
                    <a:pos x="54" y="0"/>
                  </a:cxn>
                  <a:cxn ang="0">
                    <a:pos x="69" y="17"/>
                  </a:cxn>
                  <a:cxn ang="0">
                    <a:pos x="54" y="19"/>
                  </a:cxn>
                </a:cxnLst>
                <a:rect l="0" t="0" r="r" b="b"/>
                <a:pathLst>
                  <a:path w="70" h="33">
                    <a:moveTo>
                      <a:pt x="54" y="19"/>
                    </a:moveTo>
                    <a:lnTo>
                      <a:pt x="24" y="32"/>
                    </a:lnTo>
                    <a:lnTo>
                      <a:pt x="0" y="26"/>
                    </a:lnTo>
                    <a:lnTo>
                      <a:pt x="14" y="19"/>
                    </a:lnTo>
                    <a:lnTo>
                      <a:pt x="22" y="18"/>
                    </a:lnTo>
                    <a:lnTo>
                      <a:pt x="28" y="18"/>
                    </a:lnTo>
                    <a:lnTo>
                      <a:pt x="54" y="0"/>
                    </a:lnTo>
                    <a:lnTo>
                      <a:pt x="69" y="17"/>
                    </a:lnTo>
                    <a:lnTo>
                      <a:pt x="54" y="19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0" name="Freeform 216"/>
              <p:cNvSpPr>
                <a:spLocks/>
              </p:cNvSpPr>
              <p:nvPr/>
            </p:nvSpPr>
            <p:spPr bwMode="gray">
              <a:xfrm>
                <a:off x="2659" y="3346"/>
                <a:ext cx="67" cy="28"/>
              </a:xfrm>
              <a:custGeom>
                <a:avLst/>
                <a:gdLst/>
                <a:ahLst/>
                <a:cxnLst>
                  <a:cxn ang="0">
                    <a:pos x="174" y="29"/>
                  </a:cxn>
                  <a:cxn ang="0">
                    <a:pos x="162" y="34"/>
                  </a:cxn>
                  <a:cxn ang="0">
                    <a:pos x="136" y="71"/>
                  </a:cxn>
                  <a:cxn ang="0">
                    <a:pos x="103" y="43"/>
                  </a:cxn>
                  <a:cxn ang="0">
                    <a:pos x="94" y="38"/>
                  </a:cxn>
                  <a:cxn ang="0">
                    <a:pos x="92" y="36"/>
                  </a:cxn>
                  <a:cxn ang="0">
                    <a:pos x="76" y="55"/>
                  </a:cxn>
                  <a:cxn ang="0">
                    <a:pos x="76" y="40"/>
                  </a:cxn>
                  <a:cxn ang="0">
                    <a:pos x="74" y="38"/>
                  </a:cxn>
                  <a:cxn ang="0">
                    <a:pos x="54" y="57"/>
                  </a:cxn>
                  <a:cxn ang="0">
                    <a:pos x="38" y="57"/>
                  </a:cxn>
                  <a:cxn ang="0">
                    <a:pos x="34" y="36"/>
                  </a:cxn>
                  <a:cxn ang="0">
                    <a:pos x="4" y="41"/>
                  </a:cxn>
                  <a:cxn ang="0">
                    <a:pos x="2" y="43"/>
                  </a:cxn>
                  <a:cxn ang="0">
                    <a:pos x="0" y="41"/>
                  </a:cxn>
                  <a:cxn ang="0">
                    <a:pos x="14" y="28"/>
                  </a:cxn>
                  <a:cxn ang="0">
                    <a:pos x="114" y="28"/>
                  </a:cxn>
                  <a:cxn ang="0">
                    <a:pos x="126" y="34"/>
                  </a:cxn>
                  <a:cxn ang="0">
                    <a:pos x="130" y="34"/>
                  </a:cxn>
                  <a:cxn ang="0">
                    <a:pos x="138" y="28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7" y="0"/>
                  </a:cxn>
                  <a:cxn ang="0">
                    <a:pos x="174" y="22"/>
                  </a:cxn>
                  <a:cxn ang="0">
                    <a:pos x="174" y="29"/>
                  </a:cxn>
                </a:cxnLst>
                <a:rect l="0" t="0" r="r" b="b"/>
                <a:pathLst>
                  <a:path w="175" h="72">
                    <a:moveTo>
                      <a:pt x="174" y="29"/>
                    </a:moveTo>
                    <a:lnTo>
                      <a:pt x="162" y="34"/>
                    </a:lnTo>
                    <a:lnTo>
                      <a:pt x="136" y="71"/>
                    </a:lnTo>
                    <a:lnTo>
                      <a:pt x="103" y="43"/>
                    </a:lnTo>
                    <a:lnTo>
                      <a:pt x="94" y="38"/>
                    </a:lnTo>
                    <a:lnTo>
                      <a:pt x="92" y="36"/>
                    </a:lnTo>
                    <a:lnTo>
                      <a:pt x="76" y="55"/>
                    </a:lnTo>
                    <a:lnTo>
                      <a:pt x="76" y="40"/>
                    </a:lnTo>
                    <a:lnTo>
                      <a:pt x="74" y="38"/>
                    </a:lnTo>
                    <a:lnTo>
                      <a:pt x="54" y="57"/>
                    </a:lnTo>
                    <a:lnTo>
                      <a:pt x="38" y="57"/>
                    </a:lnTo>
                    <a:lnTo>
                      <a:pt x="34" y="36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14" y="28"/>
                    </a:lnTo>
                    <a:lnTo>
                      <a:pt x="114" y="28"/>
                    </a:lnTo>
                    <a:lnTo>
                      <a:pt x="126" y="34"/>
                    </a:lnTo>
                    <a:lnTo>
                      <a:pt x="130" y="34"/>
                    </a:lnTo>
                    <a:lnTo>
                      <a:pt x="138" y="28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7" y="0"/>
                    </a:lnTo>
                    <a:lnTo>
                      <a:pt x="174" y="22"/>
                    </a:lnTo>
                    <a:lnTo>
                      <a:pt x="174" y="29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1" name="Freeform 217"/>
              <p:cNvSpPr>
                <a:spLocks/>
              </p:cNvSpPr>
              <p:nvPr/>
            </p:nvSpPr>
            <p:spPr bwMode="gray">
              <a:xfrm>
                <a:off x="2610" y="3377"/>
                <a:ext cx="250" cy="214"/>
              </a:xfrm>
              <a:custGeom>
                <a:avLst/>
                <a:gdLst/>
                <a:ahLst/>
                <a:cxnLst>
                  <a:cxn ang="0">
                    <a:pos x="560" y="7"/>
                  </a:cxn>
                  <a:cxn ang="0">
                    <a:pos x="567" y="50"/>
                  </a:cxn>
                  <a:cxn ang="0">
                    <a:pos x="571" y="68"/>
                  </a:cxn>
                  <a:cxn ang="0">
                    <a:pos x="579" y="85"/>
                  </a:cxn>
                  <a:cxn ang="0">
                    <a:pos x="600" y="179"/>
                  </a:cxn>
                  <a:cxn ang="0">
                    <a:pos x="616" y="190"/>
                  </a:cxn>
                  <a:cxn ang="0">
                    <a:pos x="610" y="233"/>
                  </a:cxn>
                  <a:cxn ang="0">
                    <a:pos x="618" y="270"/>
                  </a:cxn>
                  <a:cxn ang="0">
                    <a:pos x="655" y="283"/>
                  </a:cxn>
                  <a:cxn ang="0">
                    <a:pos x="655" y="301"/>
                  </a:cxn>
                  <a:cxn ang="0">
                    <a:pos x="647" y="338"/>
                  </a:cxn>
                  <a:cxn ang="0">
                    <a:pos x="552" y="459"/>
                  </a:cxn>
                  <a:cxn ang="0">
                    <a:pos x="450" y="537"/>
                  </a:cxn>
                  <a:cxn ang="0">
                    <a:pos x="389" y="544"/>
                  </a:cxn>
                  <a:cxn ang="0">
                    <a:pos x="381" y="544"/>
                  </a:cxn>
                  <a:cxn ang="0">
                    <a:pos x="379" y="546"/>
                  </a:cxn>
                  <a:cxn ang="0">
                    <a:pos x="379" y="552"/>
                  </a:cxn>
                  <a:cxn ang="0">
                    <a:pos x="319" y="515"/>
                  </a:cxn>
                  <a:cxn ang="0">
                    <a:pos x="317" y="515"/>
                  </a:cxn>
                  <a:cxn ang="0">
                    <a:pos x="348" y="497"/>
                  </a:cxn>
                  <a:cxn ang="0">
                    <a:pos x="334" y="474"/>
                  </a:cxn>
                  <a:cxn ang="0">
                    <a:pos x="334" y="470"/>
                  </a:cxn>
                  <a:cxn ang="0">
                    <a:pos x="348" y="457"/>
                  </a:cxn>
                  <a:cxn ang="0">
                    <a:pos x="302" y="414"/>
                  </a:cxn>
                  <a:cxn ang="0">
                    <a:pos x="270" y="395"/>
                  </a:cxn>
                  <a:cxn ang="0">
                    <a:pos x="207" y="397"/>
                  </a:cxn>
                  <a:cxn ang="0">
                    <a:pos x="144" y="425"/>
                  </a:cxn>
                  <a:cxn ang="0">
                    <a:pos x="0" y="433"/>
                  </a:cxn>
                  <a:cxn ang="0">
                    <a:pos x="8" y="420"/>
                  </a:cxn>
                  <a:cxn ang="0">
                    <a:pos x="4" y="355"/>
                  </a:cxn>
                  <a:cxn ang="0">
                    <a:pos x="0" y="308"/>
                  </a:cxn>
                  <a:cxn ang="0">
                    <a:pos x="29" y="301"/>
                  </a:cxn>
                  <a:cxn ang="0">
                    <a:pos x="31" y="299"/>
                  </a:cxn>
                  <a:cxn ang="0">
                    <a:pos x="8" y="276"/>
                  </a:cxn>
                  <a:cxn ang="0">
                    <a:pos x="78" y="190"/>
                  </a:cxn>
                  <a:cxn ang="0">
                    <a:pos x="169" y="181"/>
                  </a:cxn>
                  <a:cxn ang="0">
                    <a:pos x="205" y="159"/>
                  </a:cxn>
                  <a:cxn ang="0">
                    <a:pos x="185" y="143"/>
                  </a:cxn>
                  <a:cxn ang="0">
                    <a:pos x="198" y="136"/>
                  </a:cxn>
                  <a:cxn ang="0">
                    <a:pos x="241" y="120"/>
                  </a:cxn>
                  <a:cxn ang="0">
                    <a:pos x="270" y="79"/>
                  </a:cxn>
                  <a:cxn ang="0">
                    <a:pos x="313" y="102"/>
                  </a:cxn>
                  <a:cxn ang="0">
                    <a:pos x="317" y="102"/>
                  </a:cxn>
                  <a:cxn ang="0">
                    <a:pos x="353" y="50"/>
                  </a:cxn>
                  <a:cxn ang="0">
                    <a:pos x="357" y="46"/>
                  </a:cxn>
                  <a:cxn ang="0">
                    <a:pos x="443" y="32"/>
                  </a:cxn>
                  <a:cxn ang="0">
                    <a:pos x="443" y="46"/>
                  </a:cxn>
                  <a:cxn ang="0">
                    <a:pos x="429" y="46"/>
                  </a:cxn>
                  <a:cxn ang="0">
                    <a:pos x="427" y="79"/>
                  </a:cxn>
                  <a:cxn ang="0">
                    <a:pos x="451" y="104"/>
                  </a:cxn>
                  <a:cxn ang="0">
                    <a:pos x="472" y="109"/>
                  </a:cxn>
                  <a:cxn ang="0">
                    <a:pos x="476" y="128"/>
                  </a:cxn>
                  <a:cxn ang="0">
                    <a:pos x="495" y="140"/>
                  </a:cxn>
                  <a:cxn ang="0">
                    <a:pos x="497" y="141"/>
                  </a:cxn>
                  <a:cxn ang="0">
                    <a:pos x="520" y="113"/>
                  </a:cxn>
                  <a:cxn ang="0">
                    <a:pos x="530" y="104"/>
                  </a:cxn>
                  <a:cxn ang="0">
                    <a:pos x="528" y="102"/>
                  </a:cxn>
                  <a:cxn ang="0">
                    <a:pos x="522" y="102"/>
                  </a:cxn>
                  <a:cxn ang="0">
                    <a:pos x="530" y="0"/>
                  </a:cxn>
                  <a:cxn ang="0">
                    <a:pos x="558" y="7"/>
                  </a:cxn>
                  <a:cxn ang="0">
                    <a:pos x="560" y="7"/>
                  </a:cxn>
                </a:cxnLst>
                <a:rect l="0" t="0" r="r" b="b"/>
                <a:pathLst>
                  <a:path w="656" h="553">
                    <a:moveTo>
                      <a:pt x="560" y="7"/>
                    </a:moveTo>
                    <a:lnTo>
                      <a:pt x="567" y="50"/>
                    </a:lnTo>
                    <a:lnTo>
                      <a:pt x="571" y="68"/>
                    </a:lnTo>
                    <a:lnTo>
                      <a:pt x="579" y="85"/>
                    </a:lnTo>
                    <a:lnTo>
                      <a:pt x="600" y="179"/>
                    </a:lnTo>
                    <a:lnTo>
                      <a:pt x="616" y="190"/>
                    </a:lnTo>
                    <a:lnTo>
                      <a:pt x="610" y="233"/>
                    </a:lnTo>
                    <a:lnTo>
                      <a:pt x="618" y="270"/>
                    </a:lnTo>
                    <a:lnTo>
                      <a:pt x="655" y="283"/>
                    </a:lnTo>
                    <a:lnTo>
                      <a:pt x="655" y="301"/>
                    </a:lnTo>
                    <a:lnTo>
                      <a:pt x="647" y="338"/>
                    </a:lnTo>
                    <a:lnTo>
                      <a:pt x="552" y="459"/>
                    </a:lnTo>
                    <a:lnTo>
                      <a:pt x="450" y="537"/>
                    </a:lnTo>
                    <a:lnTo>
                      <a:pt x="389" y="544"/>
                    </a:lnTo>
                    <a:lnTo>
                      <a:pt x="381" y="544"/>
                    </a:lnTo>
                    <a:lnTo>
                      <a:pt x="379" y="546"/>
                    </a:lnTo>
                    <a:lnTo>
                      <a:pt x="379" y="552"/>
                    </a:lnTo>
                    <a:lnTo>
                      <a:pt x="319" y="515"/>
                    </a:lnTo>
                    <a:lnTo>
                      <a:pt x="317" y="515"/>
                    </a:lnTo>
                    <a:lnTo>
                      <a:pt x="348" y="497"/>
                    </a:lnTo>
                    <a:lnTo>
                      <a:pt x="334" y="474"/>
                    </a:lnTo>
                    <a:lnTo>
                      <a:pt x="334" y="470"/>
                    </a:lnTo>
                    <a:lnTo>
                      <a:pt x="348" y="457"/>
                    </a:lnTo>
                    <a:lnTo>
                      <a:pt x="302" y="414"/>
                    </a:lnTo>
                    <a:lnTo>
                      <a:pt x="270" y="395"/>
                    </a:lnTo>
                    <a:lnTo>
                      <a:pt x="207" y="397"/>
                    </a:lnTo>
                    <a:lnTo>
                      <a:pt x="144" y="425"/>
                    </a:lnTo>
                    <a:lnTo>
                      <a:pt x="0" y="433"/>
                    </a:lnTo>
                    <a:lnTo>
                      <a:pt x="8" y="420"/>
                    </a:lnTo>
                    <a:lnTo>
                      <a:pt x="4" y="355"/>
                    </a:lnTo>
                    <a:lnTo>
                      <a:pt x="0" y="308"/>
                    </a:lnTo>
                    <a:lnTo>
                      <a:pt x="29" y="301"/>
                    </a:lnTo>
                    <a:lnTo>
                      <a:pt x="31" y="299"/>
                    </a:lnTo>
                    <a:lnTo>
                      <a:pt x="8" y="276"/>
                    </a:lnTo>
                    <a:lnTo>
                      <a:pt x="78" y="190"/>
                    </a:lnTo>
                    <a:lnTo>
                      <a:pt x="169" y="181"/>
                    </a:lnTo>
                    <a:lnTo>
                      <a:pt x="205" y="159"/>
                    </a:lnTo>
                    <a:lnTo>
                      <a:pt x="185" y="143"/>
                    </a:lnTo>
                    <a:lnTo>
                      <a:pt x="198" y="136"/>
                    </a:lnTo>
                    <a:lnTo>
                      <a:pt x="241" y="120"/>
                    </a:lnTo>
                    <a:lnTo>
                      <a:pt x="270" y="79"/>
                    </a:lnTo>
                    <a:lnTo>
                      <a:pt x="313" y="102"/>
                    </a:lnTo>
                    <a:lnTo>
                      <a:pt x="317" y="102"/>
                    </a:lnTo>
                    <a:lnTo>
                      <a:pt x="353" y="50"/>
                    </a:lnTo>
                    <a:lnTo>
                      <a:pt x="357" y="46"/>
                    </a:lnTo>
                    <a:lnTo>
                      <a:pt x="443" y="32"/>
                    </a:lnTo>
                    <a:lnTo>
                      <a:pt x="443" y="46"/>
                    </a:lnTo>
                    <a:lnTo>
                      <a:pt x="429" y="46"/>
                    </a:lnTo>
                    <a:lnTo>
                      <a:pt x="427" y="79"/>
                    </a:lnTo>
                    <a:lnTo>
                      <a:pt x="451" y="104"/>
                    </a:lnTo>
                    <a:lnTo>
                      <a:pt x="472" y="109"/>
                    </a:lnTo>
                    <a:lnTo>
                      <a:pt x="476" y="128"/>
                    </a:lnTo>
                    <a:lnTo>
                      <a:pt x="495" y="140"/>
                    </a:lnTo>
                    <a:lnTo>
                      <a:pt x="497" y="141"/>
                    </a:lnTo>
                    <a:lnTo>
                      <a:pt x="520" y="113"/>
                    </a:lnTo>
                    <a:lnTo>
                      <a:pt x="530" y="104"/>
                    </a:lnTo>
                    <a:lnTo>
                      <a:pt x="528" y="102"/>
                    </a:lnTo>
                    <a:lnTo>
                      <a:pt x="522" y="102"/>
                    </a:lnTo>
                    <a:lnTo>
                      <a:pt x="530" y="0"/>
                    </a:lnTo>
                    <a:lnTo>
                      <a:pt x="558" y="7"/>
                    </a:lnTo>
                    <a:lnTo>
                      <a:pt x="560" y="7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2" name="Freeform 218"/>
              <p:cNvSpPr>
                <a:spLocks/>
              </p:cNvSpPr>
              <p:nvPr/>
            </p:nvSpPr>
            <p:spPr bwMode="gray">
              <a:xfrm>
                <a:off x="2882" y="3579"/>
                <a:ext cx="26" cy="55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8" y="22"/>
                  </a:cxn>
                  <a:cxn ang="0">
                    <a:pos x="38" y="26"/>
                  </a:cxn>
                  <a:cxn ang="0">
                    <a:pos x="39" y="26"/>
                  </a:cxn>
                  <a:cxn ang="0">
                    <a:pos x="43" y="30"/>
                  </a:cxn>
                  <a:cxn ang="0">
                    <a:pos x="51" y="83"/>
                  </a:cxn>
                  <a:cxn ang="0">
                    <a:pos x="68" y="94"/>
                  </a:cxn>
                  <a:cxn ang="0">
                    <a:pos x="68" y="107"/>
                  </a:cxn>
                  <a:cxn ang="0">
                    <a:pos x="64" y="119"/>
                  </a:cxn>
                  <a:cxn ang="0">
                    <a:pos x="10" y="141"/>
                  </a:cxn>
                  <a:cxn ang="0">
                    <a:pos x="21" y="134"/>
                  </a:cxn>
                  <a:cxn ang="0">
                    <a:pos x="10" y="115"/>
                  </a:cxn>
                  <a:cxn ang="0">
                    <a:pos x="8" y="115"/>
                  </a:cxn>
                  <a:cxn ang="0">
                    <a:pos x="8" y="111"/>
                  </a:cxn>
                  <a:cxn ang="0">
                    <a:pos x="34" y="97"/>
                  </a:cxn>
                  <a:cxn ang="0">
                    <a:pos x="43" y="67"/>
                  </a:cxn>
                  <a:cxn ang="0">
                    <a:pos x="0" y="22"/>
                  </a:cxn>
                  <a:cxn ang="0">
                    <a:pos x="0" y="0"/>
                  </a:cxn>
                  <a:cxn ang="0">
                    <a:pos x="4" y="16"/>
                  </a:cxn>
                  <a:cxn ang="0">
                    <a:pos x="4" y="18"/>
                  </a:cxn>
                </a:cxnLst>
                <a:rect l="0" t="0" r="r" b="b"/>
                <a:pathLst>
                  <a:path w="69" h="142">
                    <a:moveTo>
                      <a:pt x="4" y="18"/>
                    </a:moveTo>
                    <a:lnTo>
                      <a:pt x="8" y="22"/>
                    </a:lnTo>
                    <a:lnTo>
                      <a:pt x="38" y="26"/>
                    </a:lnTo>
                    <a:lnTo>
                      <a:pt x="39" y="26"/>
                    </a:lnTo>
                    <a:lnTo>
                      <a:pt x="43" y="30"/>
                    </a:lnTo>
                    <a:lnTo>
                      <a:pt x="51" y="83"/>
                    </a:lnTo>
                    <a:lnTo>
                      <a:pt x="68" y="94"/>
                    </a:lnTo>
                    <a:lnTo>
                      <a:pt x="68" y="107"/>
                    </a:lnTo>
                    <a:lnTo>
                      <a:pt x="64" y="119"/>
                    </a:lnTo>
                    <a:lnTo>
                      <a:pt x="10" y="141"/>
                    </a:lnTo>
                    <a:lnTo>
                      <a:pt x="21" y="134"/>
                    </a:lnTo>
                    <a:lnTo>
                      <a:pt x="10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34" y="97"/>
                    </a:lnTo>
                    <a:lnTo>
                      <a:pt x="43" y="67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4" y="18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3" name="Freeform 219"/>
              <p:cNvSpPr>
                <a:spLocks/>
              </p:cNvSpPr>
              <p:nvPr/>
            </p:nvSpPr>
            <p:spPr bwMode="gray">
              <a:xfrm>
                <a:off x="2747" y="3606"/>
                <a:ext cx="22" cy="12"/>
              </a:xfrm>
              <a:custGeom>
                <a:avLst/>
                <a:gdLst/>
                <a:ahLst/>
                <a:cxnLst>
                  <a:cxn ang="0">
                    <a:pos x="56" y="12"/>
                  </a:cxn>
                  <a:cxn ang="0">
                    <a:pos x="22" y="30"/>
                  </a:cxn>
                  <a:cxn ang="0">
                    <a:pos x="0" y="13"/>
                  </a:cxn>
                  <a:cxn ang="0">
                    <a:pos x="20" y="0"/>
                  </a:cxn>
                  <a:cxn ang="0">
                    <a:pos x="42" y="0"/>
                  </a:cxn>
                  <a:cxn ang="0">
                    <a:pos x="56" y="12"/>
                  </a:cxn>
                </a:cxnLst>
                <a:rect l="0" t="0" r="r" b="b"/>
                <a:pathLst>
                  <a:path w="57" h="31">
                    <a:moveTo>
                      <a:pt x="56" y="12"/>
                    </a:moveTo>
                    <a:lnTo>
                      <a:pt x="22" y="30"/>
                    </a:lnTo>
                    <a:lnTo>
                      <a:pt x="0" y="13"/>
                    </a:lnTo>
                    <a:lnTo>
                      <a:pt x="20" y="0"/>
                    </a:lnTo>
                    <a:lnTo>
                      <a:pt x="42" y="0"/>
                    </a:lnTo>
                    <a:lnTo>
                      <a:pt x="56" y="12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4" name="Freeform 220"/>
              <p:cNvSpPr>
                <a:spLocks/>
              </p:cNvSpPr>
              <p:nvPr/>
            </p:nvSpPr>
            <p:spPr bwMode="gray">
              <a:xfrm>
                <a:off x="2812" y="3634"/>
                <a:ext cx="67" cy="34"/>
              </a:xfrm>
              <a:custGeom>
                <a:avLst/>
                <a:gdLst/>
                <a:ahLst/>
                <a:cxnLst>
                  <a:cxn ang="0">
                    <a:pos x="175" y="2"/>
                  </a:cxn>
                  <a:cxn ang="0">
                    <a:pos x="175" y="6"/>
                  </a:cxn>
                  <a:cxn ang="0">
                    <a:pos x="66" y="56"/>
                  </a:cxn>
                  <a:cxn ang="0">
                    <a:pos x="8" y="88"/>
                  </a:cxn>
                  <a:cxn ang="0">
                    <a:pos x="6" y="88"/>
                  </a:cxn>
                  <a:cxn ang="0">
                    <a:pos x="0" y="83"/>
                  </a:cxn>
                  <a:cxn ang="0">
                    <a:pos x="32" y="54"/>
                  </a:cxn>
                  <a:cxn ang="0">
                    <a:pos x="46" y="44"/>
                  </a:cxn>
                  <a:cxn ang="0">
                    <a:pos x="74" y="44"/>
                  </a:cxn>
                  <a:cxn ang="0">
                    <a:pos x="90" y="8"/>
                  </a:cxn>
                  <a:cxn ang="0">
                    <a:pos x="149" y="0"/>
                  </a:cxn>
                  <a:cxn ang="0">
                    <a:pos x="173" y="0"/>
                  </a:cxn>
                  <a:cxn ang="0">
                    <a:pos x="175" y="2"/>
                  </a:cxn>
                </a:cxnLst>
                <a:rect l="0" t="0" r="r" b="b"/>
                <a:pathLst>
                  <a:path w="176" h="89">
                    <a:moveTo>
                      <a:pt x="175" y="2"/>
                    </a:moveTo>
                    <a:lnTo>
                      <a:pt x="175" y="6"/>
                    </a:lnTo>
                    <a:lnTo>
                      <a:pt x="66" y="56"/>
                    </a:lnTo>
                    <a:lnTo>
                      <a:pt x="8" y="88"/>
                    </a:lnTo>
                    <a:lnTo>
                      <a:pt x="6" y="88"/>
                    </a:lnTo>
                    <a:lnTo>
                      <a:pt x="0" y="83"/>
                    </a:lnTo>
                    <a:lnTo>
                      <a:pt x="32" y="54"/>
                    </a:lnTo>
                    <a:lnTo>
                      <a:pt x="46" y="44"/>
                    </a:lnTo>
                    <a:lnTo>
                      <a:pt x="74" y="44"/>
                    </a:lnTo>
                    <a:lnTo>
                      <a:pt x="90" y="8"/>
                    </a:lnTo>
                    <a:lnTo>
                      <a:pt x="149" y="0"/>
                    </a:lnTo>
                    <a:lnTo>
                      <a:pt x="173" y="0"/>
                    </a:lnTo>
                    <a:lnTo>
                      <a:pt x="175" y="2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</p:grpSp>
      </p:grpSp>
      <p:grpSp>
        <p:nvGrpSpPr>
          <p:cNvPr id="6" name="Group 221"/>
          <p:cNvGrpSpPr>
            <a:grpSpLocks/>
          </p:cNvGrpSpPr>
          <p:nvPr/>
        </p:nvGrpSpPr>
        <p:grpSpPr bwMode="auto">
          <a:xfrm>
            <a:off x="1104339" y="3104964"/>
            <a:ext cx="608301" cy="1136376"/>
            <a:chOff x="2988" y="2767"/>
            <a:chExt cx="729" cy="824"/>
          </a:xfrm>
          <a:solidFill>
            <a:schemeClr val="bg1">
              <a:lumMod val="85000"/>
            </a:schemeClr>
          </a:solidFill>
        </p:grpSpPr>
        <p:sp>
          <p:nvSpPr>
            <p:cNvPr id="106" name="Freeform 222"/>
            <p:cNvSpPr>
              <a:spLocks/>
            </p:cNvSpPr>
            <p:nvPr/>
          </p:nvSpPr>
          <p:spPr bwMode="gray">
            <a:xfrm>
              <a:off x="3507" y="2767"/>
              <a:ext cx="210" cy="155"/>
            </a:xfrm>
            <a:custGeom>
              <a:avLst/>
              <a:gdLst/>
              <a:ahLst/>
              <a:cxnLst>
                <a:cxn ang="0">
                  <a:pos x="496" y="45"/>
                </a:cxn>
                <a:cxn ang="0">
                  <a:pos x="503" y="47"/>
                </a:cxn>
                <a:cxn ang="0">
                  <a:pos x="509" y="47"/>
                </a:cxn>
                <a:cxn ang="0">
                  <a:pos x="511" y="29"/>
                </a:cxn>
                <a:cxn ang="0">
                  <a:pos x="511" y="25"/>
                </a:cxn>
                <a:cxn ang="0">
                  <a:pos x="550" y="39"/>
                </a:cxn>
                <a:cxn ang="0">
                  <a:pos x="550" y="47"/>
                </a:cxn>
                <a:cxn ang="0">
                  <a:pos x="533" y="56"/>
                </a:cxn>
                <a:cxn ang="0">
                  <a:pos x="496" y="164"/>
                </a:cxn>
                <a:cxn ang="0">
                  <a:pos x="455" y="173"/>
                </a:cxn>
                <a:cxn ang="0">
                  <a:pos x="443" y="173"/>
                </a:cxn>
                <a:cxn ang="0">
                  <a:pos x="443" y="188"/>
                </a:cxn>
                <a:cxn ang="0">
                  <a:pos x="448" y="203"/>
                </a:cxn>
                <a:cxn ang="0">
                  <a:pos x="410" y="240"/>
                </a:cxn>
                <a:cxn ang="0">
                  <a:pos x="354" y="275"/>
                </a:cxn>
                <a:cxn ang="0">
                  <a:pos x="321" y="259"/>
                </a:cxn>
                <a:cxn ang="0">
                  <a:pos x="307" y="287"/>
                </a:cxn>
                <a:cxn ang="0">
                  <a:pos x="303" y="291"/>
                </a:cxn>
                <a:cxn ang="0">
                  <a:pos x="240" y="297"/>
                </a:cxn>
                <a:cxn ang="0">
                  <a:pos x="231" y="303"/>
                </a:cxn>
                <a:cxn ang="0">
                  <a:pos x="153" y="377"/>
                </a:cxn>
                <a:cxn ang="0">
                  <a:pos x="122" y="400"/>
                </a:cxn>
                <a:cxn ang="0">
                  <a:pos x="74" y="393"/>
                </a:cxn>
                <a:cxn ang="0">
                  <a:pos x="70" y="393"/>
                </a:cxn>
                <a:cxn ang="0">
                  <a:pos x="54" y="361"/>
                </a:cxn>
                <a:cxn ang="0">
                  <a:pos x="54" y="350"/>
                </a:cxn>
                <a:cxn ang="0">
                  <a:pos x="58" y="342"/>
                </a:cxn>
                <a:cxn ang="0">
                  <a:pos x="58" y="334"/>
                </a:cxn>
                <a:cxn ang="0">
                  <a:pos x="62" y="324"/>
                </a:cxn>
                <a:cxn ang="0">
                  <a:pos x="58" y="306"/>
                </a:cxn>
                <a:cxn ang="0">
                  <a:pos x="54" y="287"/>
                </a:cxn>
                <a:cxn ang="0">
                  <a:pos x="54" y="285"/>
                </a:cxn>
                <a:cxn ang="0">
                  <a:pos x="52" y="283"/>
                </a:cxn>
                <a:cxn ang="0">
                  <a:pos x="100" y="236"/>
                </a:cxn>
                <a:cxn ang="0">
                  <a:pos x="103" y="205"/>
                </a:cxn>
                <a:cxn ang="0">
                  <a:pos x="109" y="158"/>
                </a:cxn>
                <a:cxn ang="0">
                  <a:pos x="54" y="125"/>
                </a:cxn>
                <a:cxn ang="0">
                  <a:pos x="7" y="125"/>
                </a:cxn>
                <a:cxn ang="0">
                  <a:pos x="0" y="119"/>
                </a:cxn>
                <a:cxn ang="0">
                  <a:pos x="21" y="80"/>
                </a:cxn>
                <a:cxn ang="0">
                  <a:pos x="68" y="78"/>
                </a:cxn>
                <a:cxn ang="0">
                  <a:pos x="70" y="76"/>
                </a:cxn>
                <a:cxn ang="0">
                  <a:pos x="62" y="66"/>
                </a:cxn>
                <a:cxn ang="0">
                  <a:pos x="62" y="64"/>
                </a:cxn>
                <a:cxn ang="0">
                  <a:pos x="191" y="27"/>
                </a:cxn>
                <a:cxn ang="0">
                  <a:pos x="200" y="25"/>
                </a:cxn>
                <a:cxn ang="0">
                  <a:pos x="237" y="39"/>
                </a:cxn>
                <a:cxn ang="0">
                  <a:pos x="259" y="25"/>
                </a:cxn>
                <a:cxn ang="0">
                  <a:pos x="311" y="47"/>
                </a:cxn>
                <a:cxn ang="0">
                  <a:pos x="313" y="29"/>
                </a:cxn>
                <a:cxn ang="0">
                  <a:pos x="313" y="25"/>
                </a:cxn>
                <a:cxn ang="0">
                  <a:pos x="401" y="0"/>
                </a:cxn>
                <a:cxn ang="0">
                  <a:pos x="496" y="17"/>
                </a:cxn>
                <a:cxn ang="0">
                  <a:pos x="496" y="45"/>
                </a:cxn>
              </a:cxnLst>
              <a:rect l="0" t="0" r="r" b="b"/>
              <a:pathLst>
                <a:path w="551" h="401">
                  <a:moveTo>
                    <a:pt x="496" y="45"/>
                  </a:moveTo>
                  <a:lnTo>
                    <a:pt x="503" y="47"/>
                  </a:lnTo>
                  <a:lnTo>
                    <a:pt x="509" y="47"/>
                  </a:lnTo>
                  <a:lnTo>
                    <a:pt x="511" y="29"/>
                  </a:lnTo>
                  <a:lnTo>
                    <a:pt x="511" y="25"/>
                  </a:lnTo>
                  <a:lnTo>
                    <a:pt x="550" y="39"/>
                  </a:lnTo>
                  <a:lnTo>
                    <a:pt x="550" y="47"/>
                  </a:lnTo>
                  <a:lnTo>
                    <a:pt x="533" y="56"/>
                  </a:lnTo>
                  <a:lnTo>
                    <a:pt x="496" y="164"/>
                  </a:lnTo>
                  <a:lnTo>
                    <a:pt x="455" y="173"/>
                  </a:lnTo>
                  <a:lnTo>
                    <a:pt x="443" y="173"/>
                  </a:lnTo>
                  <a:lnTo>
                    <a:pt x="443" y="188"/>
                  </a:lnTo>
                  <a:lnTo>
                    <a:pt x="448" y="203"/>
                  </a:lnTo>
                  <a:lnTo>
                    <a:pt x="410" y="240"/>
                  </a:lnTo>
                  <a:lnTo>
                    <a:pt x="354" y="275"/>
                  </a:lnTo>
                  <a:lnTo>
                    <a:pt x="321" y="259"/>
                  </a:lnTo>
                  <a:lnTo>
                    <a:pt x="307" y="287"/>
                  </a:lnTo>
                  <a:lnTo>
                    <a:pt x="303" y="291"/>
                  </a:lnTo>
                  <a:lnTo>
                    <a:pt x="240" y="297"/>
                  </a:lnTo>
                  <a:lnTo>
                    <a:pt x="231" y="303"/>
                  </a:lnTo>
                  <a:lnTo>
                    <a:pt x="153" y="377"/>
                  </a:lnTo>
                  <a:lnTo>
                    <a:pt x="122" y="400"/>
                  </a:lnTo>
                  <a:lnTo>
                    <a:pt x="74" y="393"/>
                  </a:lnTo>
                  <a:lnTo>
                    <a:pt x="70" y="393"/>
                  </a:lnTo>
                  <a:lnTo>
                    <a:pt x="54" y="361"/>
                  </a:lnTo>
                  <a:lnTo>
                    <a:pt x="54" y="350"/>
                  </a:lnTo>
                  <a:lnTo>
                    <a:pt x="58" y="342"/>
                  </a:lnTo>
                  <a:lnTo>
                    <a:pt x="58" y="334"/>
                  </a:lnTo>
                  <a:lnTo>
                    <a:pt x="62" y="324"/>
                  </a:lnTo>
                  <a:lnTo>
                    <a:pt x="58" y="306"/>
                  </a:lnTo>
                  <a:lnTo>
                    <a:pt x="54" y="287"/>
                  </a:lnTo>
                  <a:lnTo>
                    <a:pt x="54" y="285"/>
                  </a:lnTo>
                  <a:lnTo>
                    <a:pt x="52" y="283"/>
                  </a:lnTo>
                  <a:lnTo>
                    <a:pt x="100" y="236"/>
                  </a:lnTo>
                  <a:lnTo>
                    <a:pt x="103" y="205"/>
                  </a:lnTo>
                  <a:lnTo>
                    <a:pt x="109" y="158"/>
                  </a:lnTo>
                  <a:lnTo>
                    <a:pt x="54" y="125"/>
                  </a:lnTo>
                  <a:lnTo>
                    <a:pt x="7" y="125"/>
                  </a:lnTo>
                  <a:lnTo>
                    <a:pt x="0" y="119"/>
                  </a:lnTo>
                  <a:lnTo>
                    <a:pt x="21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62" y="66"/>
                  </a:lnTo>
                  <a:lnTo>
                    <a:pt x="62" y="64"/>
                  </a:lnTo>
                  <a:lnTo>
                    <a:pt x="191" y="27"/>
                  </a:lnTo>
                  <a:lnTo>
                    <a:pt x="200" y="25"/>
                  </a:lnTo>
                  <a:lnTo>
                    <a:pt x="237" y="39"/>
                  </a:lnTo>
                  <a:lnTo>
                    <a:pt x="259" y="25"/>
                  </a:lnTo>
                  <a:lnTo>
                    <a:pt x="311" y="47"/>
                  </a:lnTo>
                  <a:lnTo>
                    <a:pt x="313" y="29"/>
                  </a:lnTo>
                  <a:lnTo>
                    <a:pt x="313" y="25"/>
                  </a:lnTo>
                  <a:lnTo>
                    <a:pt x="401" y="0"/>
                  </a:lnTo>
                  <a:lnTo>
                    <a:pt x="496" y="17"/>
                  </a:lnTo>
                  <a:lnTo>
                    <a:pt x="496" y="45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07" name="Freeform 223"/>
            <p:cNvSpPr>
              <a:spLocks/>
            </p:cNvSpPr>
            <p:nvPr/>
          </p:nvSpPr>
          <p:spPr bwMode="gray">
            <a:xfrm>
              <a:off x="3430" y="2774"/>
              <a:ext cx="113" cy="37"/>
            </a:xfrm>
            <a:custGeom>
              <a:avLst/>
              <a:gdLst/>
              <a:ahLst/>
              <a:cxnLst>
                <a:cxn ang="0">
                  <a:pos x="288" y="19"/>
                </a:cxn>
                <a:cxn ang="0">
                  <a:pos x="209" y="58"/>
                </a:cxn>
                <a:cxn ang="0">
                  <a:pos x="201" y="46"/>
                </a:cxn>
                <a:cxn ang="0">
                  <a:pos x="197" y="46"/>
                </a:cxn>
                <a:cxn ang="0">
                  <a:pos x="106" y="96"/>
                </a:cxn>
                <a:cxn ang="0">
                  <a:pos x="26" y="74"/>
                </a:cxn>
                <a:cxn ang="0">
                  <a:pos x="24" y="74"/>
                </a:cxn>
                <a:cxn ang="0">
                  <a:pos x="43" y="69"/>
                </a:cxn>
                <a:cxn ang="0">
                  <a:pos x="63" y="67"/>
                </a:cxn>
                <a:cxn ang="0">
                  <a:pos x="65" y="67"/>
                </a:cxn>
                <a:cxn ang="0">
                  <a:pos x="69" y="64"/>
                </a:cxn>
                <a:cxn ang="0">
                  <a:pos x="63" y="48"/>
                </a:cxn>
                <a:cxn ang="0">
                  <a:pos x="59" y="44"/>
                </a:cxn>
                <a:cxn ang="0">
                  <a:pos x="45" y="58"/>
                </a:cxn>
                <a:cxn ang="0">
                  <a:pos x="15" y="58"/>
                </a:cxn>
                <a:cxn ang="0">
                  <a:pos x="0" y="44"/>
                </a:cxn>
                <a:cxn ang="0">
                  <a:pos x="128" y="0"/>
                </a:cxn>
                <a:cxn ang="0">
                  <a:pos x="293" y="0"/>
                </a:cxn>
                <a:cxn ang="0">
                  <a:pos x="288" y="19"/>
                </a:cxn>
              </a:cxnLst>
              <a:rect l="0" t="0" r="r" b="b"/>
              <a:pathLst>
                <a:path w="294" h="97">
                  <a:moveTo>
                    <a:pt x="288" y="19"/>
                  </a:moveTo>
                  <a:lnTo>
                    <a:pt x="209" y="58"/>
                  </a:lnTo>
                  <a:lnTo>
                    <a:pt x="201" y="46"/>
                  </a:lnTo>
                  <a:lnTo>
                    <a:pt x="197" y="46"/>
                  </a:lnTo>
                  <a:lnTo>
                    <a:pt x="106" y="96"/>
                  </a:lnTo>
                  <a:lnTo>
                    <a:pt x="26" y="74"/>
                  </a:lnTo>
                  <a:lnTo>
                    <a:pt x="24" y="74"/>
                  </a:lnTo>
                  <a:lnTo>
                    <a:pt x="43" y="69"/>
                  </a:lnTo>
                  <a:lnTo>
                    <a:pt x="63" y="67"/>
                  </a:lnTo>
                  <a:lnTo>
                    <a:pt x="65" y="67"/>
                  </a:lnTo>
                  <a:lnTo>
                    <a:pt x="69" y="64"/>
                  </a:lnTo>
                  <a:lnTo>
                    <a:pt x="63" y="48"/>
                  </a:lnTo>
                  <a:lnTo>
                    <a:pt x="59" y="44"/>
                  </a:lnTo>
                  <a:lnTo>
                    <a:pt x="45" y="58"/>
                  </a:lnTo>
                  <a:lnTo>
                    <a:pt x="15" y="58"/>
                  </a:lnTo>
                  <a:lnTo>
                    <a:pt x="0" y="44"/>
                  </a:lnTo>
                  <a:lnTo>
                    <a:pt x="128" y="0"/>
                  </a:lnTo>
                  <a:lnTo>
                    <a:pt x="293" y="0"/>
                  </a:lnTo>
                  <a:lnTo>
                    <a:pt x="288" y="19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08" name="Freeform 224"/>
            <p:cNvSpPr>
              <a:spLocks/>
            </p:cNvSpPr>
            <p:nvPr/>
          </p:nvSpPr>
          <p:spPr bwMode="gray">
            <a:xfrm>
              <a:off x="3329" y="2804"/>
              <a:ext cx="33" cy="16"/>
            </a:xfrm>
            <a:custGeom>
              <a:avLst/>
              <a:gdLst/>
              <a:ahLst/>
              <a:cxnLst>
                <a:cxn ang="0">
                  <a:pos x="86" y="1"/>
                </a:cxn>
                <a:cxn ang="0">
                  <a:pos x="86" y="21"/>
                </a:cxn>
                <a:cxn ang="0">
                  <a:pos x="16" y="40"/>
                </a:cxn>
                <a:cxn ang="0">
                  <a:pos x="0" y="21"/>
                </a:cxn>
                <a:cxn ang="0">
                  <a:pos x="21" y="0"/>
                </a:cxn>
                <a:cxn ang="0">
                  <a:pos x="40" y="6"/>
                </a:cxn>
                <a:cxn ang="0">
                  <a:pos x="86" y="1"/>
                </a:cxn>
              </a:cxnLst>
              <a:rect l="0" t="0" r="r" b="b"/>
              <a:pathLst>
                <a:path w="87" h="41">
                  <a:moveTo>
                    <a:pt x="86" y="1"/>
                  </a:moveTo>
                  <a:lnTo>
                    <a:pt x="86" y="21"/>
                  </a:lnTo>
                  <a:lnTo>
                    <a:pt x="16" y="40"/>
                  </a:lnTo>
                  <a:lnTo>
                    <a:pt x="0" y="21"/>
                  </a:lnTo>
                  <a:lnTo>
                    <a:pt x="21" y="0"/>
                  </a:lnTo>
                  <a:lnTo>
                    <a:pt x="40" y="6"/>
                  </a:lnTo>
                  <a:lnTo>
                    <a:pt x="86" y="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09" name="Freeform 225"/>
            <p:cNvSpPr>
              <a:spLocks/>
            </p:cNvSpPr>
            <p:nvPr/>
          </p:nvSpPr>
          <p:spPr bwMode="gray">
            <a:xfrm>
              <a:off x="3387" y="2804"/>
              <a:ext cx="15" cy="10"/>
            </a:xfrm>
            <a:custGeom>
              <a:avLst/>
              <a:gdLst/>
              <a:ahLst/>
              <a:cxnLst>
                <a:cxn ang="0">
                  <a:pos x="14" y="21"/>
                </a:cxn>
                <a:cxn ang="0">
                  <a:pos x="6" y="24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14" y="21"/>
                </a:cxn>
              </a:cxnLst>
              <a:rect l="0" t="0" r="r" b="b"/>
              <a:pathLst>
                <a:path w="39" h="25">
                  <a:moveTo>
                    <a:pt x="14" y="21"/>
                  </a:moveTo>
                  <a:lnTo>
                    <a:pt x="6" y="24"/>
                  </a:lnTo>
                  <a:lnTo>
                    <a:pt x="0" y="0"/>
                  </a:lnTo>
                  <a:lnTo>
                    <a:pt x="38" y="0"/>
                  </a:lnTo>
                  <a:lnTo>
                    <a:pt x="14" y="2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0" name="Freeform 226"/>
            <p:cNvSpPr>
              <a:spLocks/>
            </p:cNvSpPr>
            <p:nvPr/>
          </p:nvSpPr>
          <p:spPr bwMode="gray">
            <a:xfrm>
              <a:off x="3408" y="2804"/>
              <a:ext cx="53" cy="16"/>
            </a:xfrm>
            <a:custGeom>
              <a:avLst/>
              <a:gdLst/>
              <a:ahLst/>
              <a:cxnLst>
                <a:cxn ang="0">
                  <a:pos x="47" y="21"/>
                </a:cxn>
                <a:cxn ang="0">
                  <a:pos x="136" y="21"/>
                </a:cxn>
                <a:cxn ang="0">
                  <a:pos x="122" y="38"/>
                </a:cxn>
                <a:cxn ang="0">
                  <a:pos x="15" y="40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44" y="0"/>
                </a:cxn>
                <a:cxn ang="0">
                  <a:pos x="47" y="21"/>
                </a:cxn>
              </a:cxnLst>
              <a:rect l="0" t="0" r="r" b="b"/>
              <a:pathLst>
                <a:path w="137" h="41">
                  <a:moveTo>
                    <a:pt x="47" y="21"/>
                  </a:moveTo>
                  <a:lnTo>
                    <a:pt x="136" y="21"/>
                  </a:lnTo>
                  <a:lnTo>
                    <a:pt x="122" y="38"/>
                  </a:lnTo>
                  <a:lnTo>
                    <a:pt x="15" y="40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4" y="0"/>
                  </a:lnTo>
                  <a:lnTo>
                    <a:pt x="47" y="2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1" name="Freeform 227"/>
            <p:cNvSpPr>
              <a:spLocks/>
            </p:cNvSpPr>
            <p:nvPr/>
          </p:nvSpPr>
          <p:spPr bwMode="gray">
            <a:xfrm>
              <a:off x="3271" y="2814"/>
              <a:ext cx="46" cy="18"/>
            </a:xfrm>
            <a:custGeom>
              <a:avLst/>
              <a:gdLst/>
              <a:ahLst/>
              <a:cxnLst>
                <a:cxn ang="0">
                  <a:pos x="119" y="20"/>
                </a:cxn>
                <a:cxn ang="0">
                  <a:pos x="29" y="47"/>
                </a:cxn>
                <a:cxn ang="0">
                  <a:pos x="2" y="34"/>
                </a:cxn>
                <a:cxn ang="0">
                  <a:pos x="0" y="34"/>
                </a:cxn>
                <a:cxn ang="0">
                  <a:pos x="72" y="0"/>
                </a:cxn>
                <a:cxn ang="0">
                  <a:pos x="119" y="0"/>
                </a:cxn>
                <a:cxn ang="0">
                  <a:pos x="119" y="20"/>
                </a:cxn>
              </a:cxnLst>
              <a:rect l="0" t="0" r="r" b="b"/>
              <a:pathLst>
                <a:path w="120" h="48">
                  <a:moveTo>
                    <a:pt x="119" y="20"/>
                  </a:moveTo>
                  <a:lnTo>
                    <a:pt x="29" y="47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72" y="0"/>
                  </a:lnTo>
                  <a:lnTo>
                    <a:pt x="119" y="0"/>
                  </a:lnTo>
                  <a:lnTo>
                    <a:pt x="119" y="20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2" name="Freeform 228"/>
            <p:cNvSpPr>
              <a:spLocks/>
            </p:cNvSpPr>
            <p:nvPr/>
          </p:nvSpPr>
          <p:spPr bwMode="gray">
            <a:xfrm>
              <a:off x="3348" y="2816"/>
              <a:ext cx="37" cy="19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27" y="46"/>
                </a:cxn>
                <a:cxn ang="0">
                  <a:pos x="16" y="48"/>
                </a:cxn>
                <a:cxn ang="0">
                  <a:pos x="0" y="28"/>
                </a:cxn>
                <a:cxn ang="0">
                  <a:pos x="73" y="0"/>
                </a:cxn>
                <a:cxn ang="0">
                  <a:pos x="96" y="27"/>
                </a:cxn>
                <a:cxn ang="0">
                  <a:pos x="67" y="41"/>
                </a:cxn>
              </a:cxnLst>
              <a:rect l="0" t="0" r="r" b="b"/>
              <a:pathLst>
                <a:path w="97" h="49">
                  <a:moveTo>
                    <a:pt x="67" y="41"/>
                  </a:moveTo>
                  <a:lnTo>
                    <a:pt x="27" y="46"/>
                  </a:lnTo>
                  <a:lnTo>
                    <a:pt x="16" y="48"/>
                  </a:lnTo>
                  <a:lnTo>
                    <a:pt x="0" y="28"/>
                  </a:lnTo>
                  <a:lnTo>
                    <a:pt x="73" y="0"/>
                  </a:lnTo>
                  <a:lnTo>
                    <a:pt x="96" y="27"/>
                  </a:lnTo>
                  <a:lnTo>
                    <a:pt x="67" y="4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3" name="Freeform 229"/>
            <p:cNvSpPr>
              <a:spLocks/>
            </p:cNvSpPr>
            <p:nvPr/>
          </p:nvSpPr>
          <p:spPr bwMode="gray">
            <a:xfrm>
              <a:off x="2988" y="2823"/>
              <a:ext cx="438" cy="768"/>
            </a:xfrm>
            <a:custGeom>
              <a:avLst/>
              <a:gdLst/>
              <a:ahLst/>
              <a:cxnLst>
                <a:cxn ang="0">
                  <a:pos x="815" y="80"/>
                </a:cxn>
                <a:cxn ang="0">
                  <a:pos x="904" y="105"/>
                </a:cxn>
                <a:cxn ang="0">
                  <a:pos x="1309" y="138"/>
                </a:cxn>
                <a:cxn ang="0">
                  <a:pos x="1111" y="158"/>
                </a:cxn>
                <a:cxn ang="0">
                  <a:pos x="1143" y="80"/>
                </a:cxn>
                <a:cxn ang="0">
                  <a:pos x="1030" y="138"/>
                </a:cxn>
                <a:cxn ang="0">
                  <a:pos x="1040" y="152"/>
                </a:cxn>
                <a:cxn ang="0">
                  <a:pos x="962" y="183"/>
                </a:cxn>
                <a:cxn ang="0">
                  <a:pos x="841" y="296"/>
                </a:cxn>
                <a:cxn ang="0">
                  <a:pos x="904" y="381"/>
                </a:cxn>
                <a:cxn ang="0">
                  <a:pos x="970" y="331"/>
                </a:cxn>
                <a:cxn ang="0">
                  <a:pos x="1055" y="231"/>
                </a:cxn>
                <a:cxn ang="0">
                  <a:pos x="1145" y="267"/>
                </a:cxn>
                <a:cxn ang="0">
                  <a:pos x="1215" y="263"/>
                </a:cxn>
                <a:cxn ang="0">
                  <a:pos x="1178" y="430"/>
                </a:cxn>
                <a:cxn ang="0">
                  <a:pos x="1111" y="454"/>
                </a:cxn>
                <a:cxn ang="0">
                  <a:pos x="1151" y="479"/>
                </a:cxn>
                <a:cxn ang="0">
                  <a:pos x="1055" y="541"/>
                </a:cxn>
                <a:cxn ang="0">
                  <a:pos x="1001" y="541"/>
                </a:cxn>
                <a:cxn ang="0">
                  <a:pos x="918" y="618"/>
                </a:cxn>
                <a:cxn ang="0">
                  <a:pos x="872" y="662"/>
                </a:cxn>
                <a:cxn ang="0">
                  <a:pos x="738" y="803"/>
                </a:cxn>
                <a:cxn ang="0">
                  <a:pos x="706" y="791"/>
                </a:cxn>
                <a:cxn ang="0">
                  <a:pos x="619" y="812"/>
                </a:cxn>
                <a:cxn ang="0">
                  <a:pos x="422" y="949"/>
                </a:cxn>
                <a:cxn ang="0">
                  <a:pos x="538" y="943"/>
                </a:cxn>
                <a:cxn ang="0">
                  <a:pos x="601" y="974"/>
                </a:cxn>
                <a:cxn ang="0">
                  <a:pos x="561" y="1026"/>
                </a:cxn>
                <a:cxn ang="0">
                  <a:pos x="664" y="1170"/>
                </a:cxn>
                <a:cxn ang="0">
                  <a:pos x="737" y="1172"/>
                </a:cxn>
                <a:cxn ang="0">
                  <a:pos x="998" y="1132"/>
                </a:cxn>
                <a:cxn ang="0">
                  <a:pos x="1166" y="1228"/>
                </a:cxn>
                <a:cxn ang="0">
                  <a:pos x="1217" y="1332"/>
                </a:cxn>
                <a:cxn ang="0">
                  <a:pos x="1397" y="1555"/>
                </a:cxn>
                <a:cxn ang="0">
                  <a:pos x="1269" y="1821"/>
                </a:cxn>
                <a:cxn ang="0">
                  <a:pos x="1168" y="1939"/>
                </a:cxn>
                <a:cxn ang="0">
                  <a:pos x="1143" y="2146"/>
                </a:cxn>
                <a:cxn ang="0">
                  <a:pos x="1246" y="2287"/>
                </a:cxn>
                <a:cxn ang="0">
                  <a:pos x="999" y="2096"/>
                </a:cxn>
                <a:cxn ang="0">
                  <a:pos x="666" y="1427"/>
                </a:cxn>
                <a:cxn ang="0">
                  <a:pos x="746" y="1259"/>
                </a:cxn>
                <a:cxn ang="0">
                  <a:pos x="671" y="1188"/>
                </a:cxn>
                <a:cxn ang="0">
                  <a:pos x="332" y="989"/>
                </a:cxn>
                <a:cxn ang="0">
                  <a:pos x="307" y="943"/>
                </a:cxn>
                <a:cxn ang="0">
                  <a:pos x="242" y="749"/>
                </a:cxn>
                <a:cxn ang="0">
                  <a:pos x="252" y="897"/>
                </a:cxn>
                <a:cxn ang="0">
                  <a:pos x="206" y="803"/>
                </a:cxn>
                <a:cxn ang="0">
                  <a:pos x="196" y="558"/>
                </a:cxn>
                <a:cxn ang="0">
                  <a:pos x="307" y="430"/>
                </a:cxn>
                <a:cxn ang="0">
                  <a:pos x="330" y="382"/>
                </a:cxn>
                <a:cxn ang="0">
                  <a:pos x="202" y="191"/>
                </a:cxn>
                <a:cxn ang="0">
                  <a:pos x="30" y="231"/>
                </a:cxn>
                <a:cxn ang="0">
                  <a:pos x="95" y="136"/>
                </a:cxn>
                <a:cxn ang="0">
                  <a:pos x="185" y="90"/>
                </a:cxn>
                <a:cxn ang="0">
                  <a:pos x="250" y="57"/>
                </a:cxn>
                <a:cxn ang="0">
                  <a:pos x="451" y="1"/>
                </a:cxn>
              </a:cxnLst>
              <a:rect l="0" t="0" r="r" b="b"/>
              <a:pathLst>
                <a:path w="1453" h="2306">
                  <a:moveTo>
                    <a:pt x="540" y="32"/>
                  </a:moveTo>
                  <a:lnTo>
                    <a:pt x="671" y="34"/>
                  </a:lnTo>
                  <a:lnTo>
                    <a:pt x="754" y="65"/>
                  </a:lnTo>
                  <a:lnTo>
                    <a:pt x="769" y="80"/>
                  </a:lnTo>
                  <a:lnTo>
                    <a:pt x="815" y="80"/>
                  </a:lnTo>
                  <a:lnTo>
                    <a:pt x="817" y="78"/>
                  </a:lnTo>
                  <a:lnTo>
                    <a:pt x="817" y="73"/>
                  </a:lnTo>
                  <a:lnTo>
                    <a:pt x="864" y="73"/>
                  </a:lnTo>
                  <a:lnTo>
                    <a:pt x="901" y="101"/>
                  </a:lnTo>
                  <a:lnTo>
                    <a:pt x="904" y="105"/>
                  </a:lnTo>
                  <a:lnTo>
                    <a:pt x="1055" y="17"/>
                  </a:lnTo>
                  <a:lnTo>
                    <a:pt x="1223" y="17"/>
                  </a:lnTo>
                  <a:lnTo>
                    <a:pt x="1302" y="73"/>
                  </a:lnTo>
                  <a:lnTo>
                    <a:pt x="1309" y="130"/>
                  </a:lnTo>
                  <a:lnTo>
                    <a:pt x="1309" y="138"/>
                  </a:lnTo>
                  <a:lnTo>
                    <a:pt x="1219" y="219"/>
                  </a:lnTo>
                  <a:lnTo>
                    <a:pt x="1215" y="223"/>
                  </a:lnTo>
                  <a:lnTo>
                    <a:pt x="1163" y="181"/>
                  </a:lnTo>
                  <a:lnTo>
                    <a:pt x="1113" y="160"/>
                  </a:lnTo>
                  <a:lnTo>
                    <a:pt x="1111" y="158"/>
                  </a:lnTo>
                  <a:lnTo>
                    <a:pt x="1111" y="152"/>
                  </a:lnTo>
                  <a:lnTo>
                    <a:pt x="1166" y="152"/>
                  </a:lnTo>
                  <a:lnTo>
                    <a:pt x="1213" y="105"/>
                  </a:lnTo>
                  <a:lnTo>
                    <a:pt x="1174" y="73"/>
                  </a:lnTo>
                  <a:lnTo>
                    <a:pt x="1143" y="80"/>
                  </a:lnTo>
                  <a:lnTo>
                    <a:pt x="1143" y="69"/>
                  </a:lnTo>
                  <a:lnTo>
                    <a:pt x="1142" y="67"/>
                  </a:lnTo>
                  <a:lnTo>
                    <a:pt x="1122" y="92"/>
                  </a:lnTo>
                  <a:lnTo>
                    <a:pt x="1095" y="136"/>
                  </a:lnTo>
                  <a:lnTo>
                    <a:pt x="1030" y="138"/>
                  </a:lnTo>
                  <a:lnTo>
                    <a:pt x="1007" y="144"/>
                  </a:lnTo>
                  <a:lnTo>
                    <a:pt x="1007" y="158"/>
                  </a:lnTo>
                  <a:lnTo>
                    <a:pt x="1017" y="158"/>
                  </a:lnTo>
                  <a:lnTo>
                    <a:pt x="1034" y="152"/>
                  </a:lnTo>
                  <a:lnTo>
                    <a:pt x="1040" y="152"/>
                  </a:lnTo>
                  <a:lnTo>
                    <a:pt x="1055" y="181"/>
                  </a:lnTo>
                  <a:lnTo>
                    <a:pt x="1046" y="189"/>
                  </a:lnTo>
                  <a:lnTo>
                    <a:pt x="1034" y="189"/>
                  </a:lnTo>
                  <a:lnTo>
                    <a:pt x="1009" y="175"/>
                  </a:lnTo>
                  <a:lnTo>
                    <a:pt x="962" y="183"/>
                  </a:lnTo>
                  <a:lnTo>
                    <a:pt x="864" y="223"/>
                  </a:lnTo>
                  <a:lnTo>
                    <a:pt x="826" y="262"/>
                  </a:lnTo>
                  <a:lnTo>
                    <a:pt x="835" y="269"/>
                  </a:lnTo>
                  <a:lnTo>
                    <a:pt x="837" y="269"/>
                  </a:lnTo>
                  <a:lnTo>
                    <a:pt x="841" y="296"/>
                  </a:lnTo>
                  <a:lnTo>
                    <a:pt x="910" y="334"/>
                  </a:lnTo>
                  <a:lnTo>
                    <a:pt x="920" y="334"/>
                  </a:lnTo>
                  <a:lnTo>
                    <a:pt x="935" y="350"/>
                  </a:lnTo>
                  <a:lnTo>
                    <a:pt x="904" y="354"/>
                  </a:lnTo>
                  <a:lnTo>
                    <a:pt x="904" y="381"/>
                  </a:lnTo>
                  <a:lnTo>
                    <a:pt x="914" y="384"/>
                  </a:lnTo>
                  <a:lnTo>
                    <a:pt x="922" y="392"/>
                  </a:lnTo>
                  <a:lnTo>
                    <a:pt x="951" y="392"/>
                  </a:lnTo>
                  <a:lnTo>
                    <a:pt x="960" y="338"/>
                  </a:lnTo>
                  <a:lnTo>
                    <a:pt x="970" y="331"/>
                  </a:lnTo>
                  <a:lnTo>
                    <a:pt x="1005" y="313"/>
                  </a:lnTo>
                  <a:lnTo>
                    <a:pt x="1015" y="304"/>
                  </a:lnTo>
                  <a:lnTo>
                    <a:pt x="1007" y="271"/>
                  </a:lnTo>
                  <a:lnTo>
                    <a:pt x="1049" y="237"/>
                  </a:lnTo>
                  <a:lnTo>
                    <a:pt x="1055" y="231"/>
                  </a:lnTo>
                  <a:lnTo>
                    <a:pt x="1055" y="223"/>
                  </a:lnTo>
                  <a:lnTo>
                    <a:pt x="1118" y="215"/>
                  </a:lnTo>
                  <a:lnTo>
                    <a:pt x="1161" y="223"/>
                  </a:lnTo>
                  <a:lnTo>
                    <a:pt x="1166" y="223"/>
                  </a:lnTo>
                  <a:lnTo>
                    <a:pt x="1145" y="267"/>
                  </a:lnTo>
                  <a:lnTo>
                    <a:pt x="1143" y="269"/>
                  </a:lnTo>
                  <a:lnTo>
                    <a:pt x="1159" y="277"/>
                  </a:lnTo>
                  <a:lnTo>
                    <a:pt x="1178" y="277"/>
                  </a:lnTo>
                  <a:lnTo>
                    <a:pt x="1212" y="263"/>
                  </a:lnTo>
                  <a:lnTo>
                    <a:pt x="1215" y="263"/>
                  </a:lnTo>
                  <a:lnTo>
                    <a:pt x="1238" y="304"/>
                  </a:lnTo>
                  <a:lnTo>
                    <a:pt x="1238" y="334"/>
                  </a:lnTo>
                  <a:lnTo>
                    <a:pt x="1269" y="359"/>
                  </a:lnTo>
                  <a:lnTo>
                    <a:pt x="1246" y="392"/>
                  </a:lnTo>
                  <a:lnTo>
                    <a:pt x="1178" y="430"/>
                  </a:lnTo>
                  <a:lnTo>
                    <a:pt x="1095" y="432"/>
                  </a:lnTo>
                  <a:lnTo>
                    <a:pt x="1055" y="439"/>
                  </a:lnTo>
                  <a:lnTo>
                    <a:pt x="1055" y="452"/>
                  </a:lnTo>
                  <a:lnTo>
                    <a:pt x="1105" y="454"/>
                  </a:lnTo>
                  <a:lnTo>
                    <a:pt x="1111" y="454"/>
                  </a:lnTo>
                  <a:lnTo>
                    <a:pt x="1111" y="462"/>
                  </a:lnTo>
                  <a:lnTo>
                    <a:pt x="1095" y="477"/>
                  </a:lnTo>
                  <a:lnTo>
                    <a:pt x="1109" y="506"/>
                  </a:lnTo>
                  <a:lnTo>
                    <a:pt x="1113" y="510"/>
                  </a:lnTo>
                  <a:lnTo>
                    <a:pt x="1151" y="479"/>
                  </a:lnTo>
                  <a:lnTo>
                    <a:pt x="1166" y="500"/>
                  </a:lnTo>
                  <a:lnTo>
                    <a:pt x="1151" y="512"/>
                  </a:lnTo>
                  <a:lnTo>
                    <a:pt x="1105" y="535"/>
                  </a:lnTo>
                  <a:lnTo>
                    <a:pt x="1057" y="543"/>
                  </a:lnTo>
                  <a:lnTo>
                    <a:pt x="1055" y="541"/>
                  </a:lnTo>
                  <a:lnTo>
                    <a:pt x="1055" y="535"/>
                  </a:lnTo>
                  <a:lnTo>
                    <a:pt x="1084" y="520"/>
                  </a:lnTo>
                  <a:lnTo>
                    <a:pt x="1086" y="518"/>
                  </a:lnTo>
                  <a:lnTo>
                    <a:pt x="1067" y="510"/>
                  </a:lnTo>
                  <a:lnTo>
                    <a:pt x="1001" y="541"/>
                  </a:lnTo>
                  <a:lnTo>
                    <a:pt x="989" y="568"/>
                  </a:lnTo>
                  <a:lnTo>
                    <a:pt x="985" y="581"/>
                  </a:lnTo>
                  <a:lnTo>
                    <a:pt x="962" y="585"/>
                  </a:lnTo>
                  <a:lnTo>
                    <a:pt x="922" y="591"/>
                  </a:lnTo>
                  <a:lnTo>
                    <a:pt x="918" y="618"/>
                  </a:lnTo>
                  <a:lnTo>
                    <a:pt x="906" y="635"/>
                  </a:lnTo>
                  <a:lnTo>
                    <a:pt x="903" y="639"/>
                  </a:lnTo>
                  <a:lnTo>
                    <a:pt x="874" y="639"/>
                  </a:lnTo>
                  <a:lnTo>
                    <a:pt x="872" y="656"/>
                  </a:lnTo>
                  <a:lnTo>
                    <a:pt x="872" y="662"/>
                  </a:lnTo>
                  <a:lnTo>
                    <a:pt x="858" y="656"/>
                  </a:lnTo>
                  <a:lnTo>
                    <a:pt x="855" y="681"/>
                  </a:lnTo>
                  <a:lnTo>
                    <a:pt x="742" y="778"/>
                  </a:lnTo>
                  <a:lnTo>
                    <a:pt x="738" y="787"/>
                  </a:lnTo>
                  <a:lnTo>
                    <a:pt x="738" y="803"/>
                  </a:lnTo>
                  <a:lnTo>
                    <a:pt x="744" y="833"/>
                  </a:lnTo>
                  <a:lnTo>
                    <a:pt x="737" y="878"/>
                  </a:lnTo>
                  <a:lnTo>
                    <a:pt x="723" y="878"/>
                  </a:lnTo>
                  <a:lnTo>
                    <a:pt x="706" y="835"/>
                  </a:lnTo>
                  <a:lnTo>
                    <a:pt x="706" y="791"/>
                  </a:lnTo>
                  <a:lnTo>
                    <a:pt x="662" y="787"/>
                  </a:lnTo>
                  <a:lnTo>
                    <a:pt x="642" y="774"/>
                  </a:lnTo>
                  <a:lnTo>
                    <a:pt x="607" y="780"/>
                  </a:lnTo>
                  <a:lnTo>
                    <a:pt x="603" y="784"/>
                  </a:lnTo>
                  <a:lnTo>
                    <a:pt x="619" y="812"/>
                  </a:lnTo>
                  <a:lnTo>
                    <a:pt x="513" y="795"/>
                  </a:lnTo>
                  <a:lnTo>
                    <a:pt x="457" y="832"/>
                  </a:lnTo>
                  <a:lnTo>
                    <a:pt x="426" y="926"/>
                  </a:lnTo>
                  <a:lnTo>
                    <a:pt x="420" y="937"/>
                  </a:lnTo>
                  <a:lnTo>
                    <a:pt x="422" y="949"/>
                  </a:lnTo>
                  <a:lnTo>
                    <a:pt x="433" y="976"/>
                  </a:lnTo>
                  <a:lnTo>
                    <a:pt x="441" y="983"/>
                  </a:lnTo>
                  <a:lnTo>
                    <a:pt x="465" y="989"/>
                  </a:lnTo>
                  <a:lnTo>
                    <a:pt x="513" y="989"/>
                  </a:lnTo>
                  <a:lnTo>
                    <a:pt x="538" y="943"/>
                  </a:lnTo>
                  <a:lnTo>
                    <a:pt x="594" y="941"/>
                  </a:lnTo>
                  <a:lnTo>
                    <a:pt x="601" y="947"/>
                  </a:lnTo>
                  <a:lnTo>
                    <a:pt x="595" y="960"/>
                  </a:lnTo>
                  <a:lnTo>
                    <a:pt x="601" y="970"/>
                  </a:lnTo>
                  <a:lnTo>
                    <a:pt x="601" y="974"/>
                  </a:lnTo>
                  <a:lnTo>
                    <a:pt x="576" y="979"/>
                  </a:lnTo>
                  <a:lnTo>
                    <a:pt x="574" y="979"/>
                  </a:lnTo>
                  <a:lnTo>
                    <a:pt x="569" y="985"/>
                  </a:lnTo>
                  <a:lnTo>
                    <a:pt x="563" y="1024"/>
                  </a:lnTo>
                  <a:lnTo>
                    <a:pt x="561" y="1026"/>
                  </a:lnTo>
                  <a:lnTo>
                    <a:pt x="601" y="1032"/>
                  </a:lnTo>
                  <a:lnTo>
                    <a:pt x="641" y="1036"/>
                  </a:lnTo>
                  <a:lnTo>
                    <a:pt x="619" y="1069"/>
                  </a:lnTo>
                  <a:lnTo>
                    <a:pt x="641" y="1145"/>
                  </a:lnTo>
                  <a:lnTo>
                    <a:pt x="664" y="1170"/>
                  </a:lnTo>
                  <a:lnTo>
                    <a:pt x="666" y="1155"/>
                  </a:lnTo>
                  <a:lnTo>
                    <a:pt x="666" y="1149"/>
                  </a:lnTo>
                  <a:lnTo>
                    <a:pt x="733" y="1170"/>
                  </a:lnTo>
                  <a:lnTo>
                    <a:pt x="735" y="1170"/>
                  </a:lnTo>
                  <a:lnTo>
                    <a:pt x="737" y="1172"/>
                  </a:lnTo>
                  <a:lnTo>
                    <a:pt x="769" y="1109"/>
                  </a:lnTo>
                  <a:lnTo>
                    <a:pt x="837" y="1101"/>
                  </a:lnTo>
                  <a:lnTo>
                    <a:pt x="843" y="1101"/>
                  </a:lnTo>
                  <a:lnTo>
                    <a:pt x="903" y="1140"/>
                  </a:lnTo>
                  <a:lnTo>
                    <a:pt x="998" y="1132"/>
                  </a:lnTo>
                  <a:lnTo>
                    <a:pt x="1005" y="1159"/>
                  </a:lnTo>
                  <a:lnTo>
                    <a:pt x="1005" y="1168"/>
                  </a:lnTo>
                  <a:lnTo>
                    <a:pt x="1030" y="1184"/>
                  </a:lnTo>
                  <a:lnTo>
                    <a:pt x="1072" y="1201"/>
                  </a:lnTo>
                  <a:lnTo>
                    <a:pt x="1166" y="1228"/>
                  </a:lnTo>
                  <a:lnTo>
                    <a:pt x="1190" y="1313"/>
                  </a:lnTo>
                  <a:lnTo>
                    <a:pt x="1208" y="1315"/>
                  </a:lnTo>
                  <a:lnTo>
                    <a:pt x="1213" y="1315"/>
                  </a:lnTo>
                  <a:lnTo>
                    <a:pt x="1213" y="1329"/>
                  </a:lnTo>
                  <a:lnTo>
                    <a:pt x="1217" y="1332"/>
                  </a:lnTo>
                  <a:lnTo>
                    <a:pt x="1265" y="1340"/>
                  </a:lnTo>
                  <a:lnTo>
                    <a:pt x="1452" y="1411"/>
                  </a:lnTo>
                  <a:lnTo>
                    <a:pt x="1452" y="1467"/>
                  </a:lnTo>
                  <a:lnTo>
                    <a:pt x="1420" y="1476"/>
                  </a:lnTo>
                  <a:lnTo>
                    <a:pt x="1397" y="1555"/>
                  </a:lnTo>
                  <a:lnTo>
                    <a:pt x="1397" y="1650"/>
                  </a:lnTo>
                  <a:lnTo>
                    <a:pt x="1359" y="1712"/>
                  </a:lnTo>
                  <a:lnTo>
                    <a:pt x="1325" y="1715"/>
                  </a:lnTo>
                  <a:lnTo>
                    <a:pt x="1271" y="1754"/>
                  </a:lnTo>
                  <a:lnTo>
                    <a:pt x="1269" y="1821"/>
                  </a:lnTo>
                  <a:lnTo>
                    <a:pt x="1246" y="1857"/>
                  </a:lnTo>
                  <a:lnTo>
                    <a:pt x="1244" y="1893"/>
                  </a:lnTo>
                  <a:lnTo>
                    <a:pt x="1215" y="1935"/>
                  </a:lnTo>
                  <a:lnTo>
                    <a:pt x="1170" y="1937"/>
                  </a:lnTo>
                  <a:lnTo>
                    <a:pt x="1168" y="1939"/>
                  </a:lnTo>
                  <a:lnTo>
                    <a:pt x="1190" y="1968"/>
                  </a:lnTo>
                  <a:lnTo>
                    <a:pt x="1118" y="2046"/>
                  </a:lnTo>
                  <a:lnTo>
                    <a:pt x="1111" y="2058"/>
                  </a:lnTo>
                  <a:lnTo>
                    <a:pt x="1111" y="2142"/>
                  </a:lnTo>
                  <a:lnTo>
                    <a:pt x="1143" y="2146"/>
                  </a:lnTo>
                  <a:lnTo>
                    <a:pt x="1151" y="2176"/>
                  </a:lnTo>
                  <a:lnTo>
                    <a:pt x="1143" y="2184"/>
                  </a:lnTo>
                  <a:lnTo>
                    <a:pt x="1166" y="2232"/>
                  </a:lnTo>
                  <a:lnTo>
                    <a:pt x="1217" y="2274"/>
                  </a:lnTo>
                  <a:lnTo>
                    <a:pt x="1246" y="2287"/>
                  </a:lnTo>
                  <a:lnTo>
                    <a:pt x="1215" y="2305"/>
                  </a:lnTo>
                  <a:lnTo>
                    <a:pt x="1111" y="2287"/>
                  </a:lnTo>
                  <a:lnTo>
                    <a:pt x="1040" y="2205"/>
                  </a:lnTo>
                  <a:lnTo>
                    <a:pt x="999" y="2144"/>
                  </a:lnTo>
                  <a:lnTo>
                    <a:pt x="999" y="2096"/>
                  </a:lnTo>
                  <a:lnTo>
                    <a:pt x="960" y="2014"/>
                  </a:lnTo>
                  <a:lnTo>
                    <a:pt x="904" y="1696"/>
                  </a:lnTo>
                  <a:lnTo>
                    <a:pt x="864" y="1650"/>
                  </a:lnTo>
                  <a:lnTo>
                    <a:pt x="802" y="1594"/>
                  </a:lnTo>
                  <a:lnTo>
                    <a:pt x="666" y="1427"/>
                  </a:lnTo>
                  <a:lnTo>
                    <a:pt x="696" y="1388"/>
                  </a:lnTo>
                  <a:lnTo>
                    <a:pt x="690" y="1384"/>
                  </a:lnTo>
                  <a:lnTo>
                    <a:pt x="667" y="1380"/>
                  </a:lnTo>
                  <a:lnTo>
                    <a:pt x="667" y="1375"/>
                  </a:lnTo>
                  <a:lnTo>
                    <a:pt x="746" y="1259"/>
                  </a:lnTo>
                  <a:lnTo>
                    <a:pt x="723" y="1186"/>
                  </a:lnTo>
                  <a:lnTo>
                    <a:pt x="723" y="1184"/>
                  </a:lnTo>
                  <a:lnTo>
                    <a:pt x="719" y="1180"/>
                  </a:lnTo>
                  <a:lnTo>
                    <a:pt x="689" y="1182"/>
                  </a:lnTo>
                  <a:lnTo>
                    <a:pt x="671" y="1188"/>
                  </a:lnTo>
                  <a:lnTo>
                    <a:pt x="660" y="1186"/>
                  </a:lnTo>
                  <a:lnTo>
                    <a:pt x="597" y="1153"/>
                  </a:lnTo>
                  <a:lnTo>
                    <a:pt x="461" y="1049"/>
                  </a:lnTo>
                  <a:lnTo>
                    <a:pt x="414" y="1034"/>
                  </a:lnTo>
                  <a:lnTo>
                    <a:pt x="332" y="989"/>
                  </a:lnTo>
                  <a:lnTo>
                    <a:pt x="303" y="952"/>
                  </a:lnTo>
                  <a:lnTo>
                    <a:pt x="301" y="951"/>
                  </a:lnTo>
                  <a:lnTo>
                    <a:pt x="301" y="947"/>
                  </a:lnTo>
                  <a:lnTo>
                    <a:pt x="303" y="947"/>
                  </a:lnTo>
                  <a:lnTo>
                    <a:pt x="307" y="943"/>
                  </a:lnTo>
                  <a:lnTo>
                    <a:pt x="287" y="868"/>
                  </a:lnTo>
                  <a:lnTo>
                    <a:pt x="274" y="830"/>
                  </a:lnTo>
                  <a:lnTo>
                    <a:pt x="256" y="785"/>
                  </a:lnTo>
                  <a:lnTo>
                    <a:pt x="246" y="753"/>
                  </a:lnTo>
                  <a:lnTo>
                    <a:pt x="242" y="749"/>
                  </a:lnTo>
                  <a:lnTo>
                    <a:pt x="223" y="749"/>
                  </a:lnTo>
                  <a:lnTo>
                    <a:pt x="223" y="755"/>
                  </a:lnTo>
                  <a:lnTo>
                    <a:pt x="244" y="787"/>
                  </a:lnTo>
                  <a:lnTo>
                    <a:pt x="246" y="872"/>
                  </a:lnTo>
                  <a:lnTo>
                    <a:pt x="252" y="897"/>
                  </a:lnTo>
                  <a:lnTo>
                    <a:pt x="252" y="901"/>
                  </a:lnTo>
                  <a:lnTo>
                    <a:pt x="244" y="901"/>
                  </a:lnTo>
                  <a:lnTo>
                    <a:pt x="215" y="843"/>
                  </a:lnTo>
                  <a:lnTo>
                    <a:pt x="196" y="814"/>
                  </a:lnTo>
                  <a:lnTo>
                    <a:pt x="206" y="803"/>
                  </a:lnTo>
                  <a:lnTo>
                    <a:pt x="212" y="797"/>
                  </a:lnTo>
                  <a:lnTo>
                    <a:pt x="204" y="776"/>
                  </a:lnTo>
                  <a:lnTo>
                    <a:pt x="204" y="698"/>
                  </a:lnTo>
                  <a:lnTo>
                    <a:pt x="181" y="671"/>
                  </a:lnTo>
                  <a:lnTo>
                    <a:pt x="196" y="558"/>
                  </a:lnTo>
                  <a:lnTo>
                    <a:pt x="250" y="497"/>
                  </a:lnTo>
                  <a:lnTo>
                    <a:pt x="291" y="454"/>
                  </a:lnTo>
                  <a:lnTo>
                    <a:pt x="291" y="423"/>
                  </a:lnTo>
                  <a:lnTo>
                    <a:pt x="299" y="423"/>
                  </a:lnTo>
                  <a:lnTo>
                    <a:pt x="307" y="430"/>
                  </a:lnTo>
                  <a:lnTo>
                    <a:pt x="328" y="430"/>
                  </a:lnTo>
                  <a:lnTo>
                    <a:pt x="328" y="421"/>
                  </a:lnTo>
                  <a:lnTo>
                    <a:pt x="301" y="361"/>
                  </a:lnTo>
                  <a:lnTo>
                    <a:pt x="324" y="377"/>
                  </a:lnTo>
                  <a:lnTo>
                    <a:pt x="330" y="382"/>
                  </a:lnTo>
                  <a:lnTo>
                    <a:pt x="339" y="233"/>
                  </a:lnTo>
                  <a:lnTo>
                    <a:pt x="307" y="231"/>
                  </a:lnTo>
                  <a:lnTo>
                    <a:pt x="307" y="200"/>
                  </a:lnTo>
                  <a:lnTo>
                    <a:pt x="260" y="183"/>
                  </a:lnTo>
                  <a:lnTo>
                    <a:pt x="202" y="191"/>
                  </a:lnTo>
                  <a:lnTo>
                    <a:pt x="196" y="191"/>
                  </a:lnTo>
                  <a:lnTo>
                    <a:pt x="202" y="181"/>
                  </a:lnTo>
                  <a:lnTo>
                    <a:pt x="202" y="179"/>
                  </a:lnTo>
                  <a:lnTo>
                    <a:pt x="190" y="179"/>
                  </a:lnTo>
                  <a:lnTo>
                    <a:pt x="30" y="231"/>
                  </a:lnTo>
                  <a:lnTo>
                    <a:pt x="0" y="231"/>
                  </a:lnTo>
                  <a:lnTo>
                    <a:pt x="106" y="185"/>
                  </a:lnTo>
                  <a:lnTo>
                    <a:pt x="131" y="146"/>
                  </a:lnTo>
                  <a:lnTo>
                    <a:pt x="131" y="144"/>
                  </a:lnTo>
                  <a:lnTo>
                    <a:pt x="95" y="136"/>
                  </a:lnTo>
                  <a:lnTo>
                    <a:pt x="133" y="96"/>
                  </a:lnTo>
                  <a:lnTo>
                    <a:pt x="175" y="103"/>
                  </a:lnTo>
                  <a:lnTo>
                    <a:pt x="185" y="103"/>
                  </a:lnTo>
                  <a:lnTo>
                    <a:pt x="194" y="97"/>
                  </a:lnTo>
                  <a:lnTo>
                    <a:pt x="185" y="90"/>
                  </a:lnTo>
                  <a:lnTo>
                    <a:pt x="167" y="82"/>
                  </a:lnTo>
                  <a:lnTo>
                    <a:pt x="167" y="74"/>
                  </a:lnTo>
                  <a:lnTo>
                    <a:pt x="179" y="59"/>
                  </a:lnTo>
                  <a:lnTo>
                    <a:pt x="183" y="55"/>
                  </a:lnTo>
                  <a:lnTo>
                    <a:pt x="250" y="57"/>
                  </a:lnTo>
                  <a:lnTo>
                    <a:pt x="254" y="53"/>
                  </a:lnTo>
                  <a:lnTo>
                    <a:pt x="260" y="25"/>
                  </a:lnTo>
                  <a:lnTo>
                    <a:pt x="320" y="11"/>
                  </a:lnTo>
                  <a:lnTo>
                    <a:pt x="355" y="0"/>
                  </a:lnTo>
                  <a:lnTo>
                    <a:pt x="451" y="1"/>
                  </a:lnTo>
                  <a:lnTo>
                    <a:pt x="540" y="32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4" name="Freeform 230"/>
            <p:cNvSpPr>
              <a:spLocks/>
            </p:cNvSpPr>
            <p:nvPr/>
          </p:nvSpPr>
          <p:spPr bwMode="gray">
            <a:xfrm>
              <a:off x="3290" y="2829"/>
              <a:ext cx="54" cy="22"/>
            </a:xfrm>
            <a:custGeom>
              <a:avLst/>
              <a:gdLst/>
              <a:ahLst/>
              <a:cxnLst>
                <a:cxn ang="0">
                  <a:pos x="142" y="33"/>
                </a:cxn>
                <a:cxn ang="0">
                  <a:pos x="115" y="55"/>
                </a:cxn>
                <a:cxn ang="0">
                  <a:pos x="53" y="33"/>
                </a:cxn>
                <a:cxn ang="0">
                  <a:pos x="8" y="49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26" y="10"/>
                </a:cxn>
                <a:cxn ang="0">
                  <a:pos x="26" y="8"/>
                </a:cxn>
                <a:cxn ang="0">
                  <a:pos x="24" y="7"/>
                </a:cxn>
                <a:cxn ang="0">
                  <a:pos x="19" y="7"/>
                </a:cxn>
                <a:cxn ang="0">
                  <a:pos x="95" y="13"/>
                </a:cxn>
                <a:cxn ang="0">
                  <a:pos x="126" y="0"/>
                </a:cxn>
                <a:cxn ang="0">
                  <a:pos x="130" y="22"/>
                </a:cxn>
                <a:cxn ang="0">
                  <a:pos x="142" y="33"/>
                </a:cxn>
              </a:cxnLst>
              <a:rect l="0" t="0" r="r" b="b"/>
              <a:pathLst>
                <a:path w="143" h="56">
                  <a:moveTo>
                    <a:pt x="142" y="33"/>
                  </a:moveTo>
                  <a:lnTo>
                    <a:pt x="115" y="55"/>
                  </a:lnTo>
                  <a:lnTo>
                    <a:pt x="53" y="33"/>
                  </a:lnTo>
                  <a:lnTo>
                    <a:pt x="8" y="49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9" y="7"/>
                  </a:lnTo>
                  <a:lnTo>
                    <a:pt x="95" y="13"/>
                  </a:lnTo>
                  <a:lnTo>
                    <a:pt x="126" y="0"/>
                  </a:lnTo>
                  <a:lnTo>
                    <a:pt x="130" y="22"/>
                  </a:lnTo>
                  <a:lnTo>
                    <a:pt x="142" y="33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5" name="Freeform 231"/>
            <p:cNvSpPr>
              <a:spLocks/>
            </p:cNvSpPr>
            <p:nvPr/>
          </p:nvSpPr>
          <p:spPr bwMode="gray">
            <a:xfrm>
              <a:off x="3662" y="2882"/>
              <a:ext cx="49" cy="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6" y="24"/>
                </a:cxn>
                <a:cxn ang="0">
                  <a:pos x="126" y="26"/>
                </a:cxn>
                <a:cxn ang="0">
                  <a:pos x="39" y="38"/>
                </a:cxn>
                <a:cxn ang="0">
                  <a:pos x="0" y="32"/>
                </a:cxn>
                <a:cxn ang="0">
                  <a:pos x="0" y="7"/>
                </a:cxn>
                <a:cxn ang="0">
                  <a:pos x="12" y="0"/>
                </a:cxn>
                <a:cxn ang="0">
                  <a:pos x="49" y="7"/>
                </a:cxn>
                <a:cxn ang="0">
                  <a:pos x="99" y="0"/>
                </a:cxn>
              </a:cxnLst>
              <a:rect l="0" t="0" r="r" b="b"/>
              <a:pathLst>
                <a:path w="127" h="39">
                  <a:moveTo>
                    <a:pt x="99" y="0"/>
                  </a:moveTo>
                  <a:lnTo>
                    <a:pt x="126" y="24"/>
                  </a:lnTo>
                  <a:lnTo>
                    <a:pt x="126" y="26"/>
                  </a:lnTo>
                  <a:lnTo>
                    <a:pt x="39" y="38"/>
                  </a:lnTo>
                  <a:lnTo>
                    <a:pt x="0" y="32"/>
                  </a:lnTo>
                  <a:lnTo>
                    <a:pt x="0" y="7"/>
                  </a:lnTo>
                  <a:lnTo>
                    <a:pt x="12" y="0"/>
                  </a:lnTo>
                  <a:lnTo>
                    <a:pt x="49" y="7"/>
                  </a:lnTo>
                  <a:lnTo>
                    <a:pt x="99" y="0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6" name="Freeform 232"/>
            <p:cNvSpPr>
              <a:spLocks/>
            </p:cNvSpPr>
            <p:nvPr/>
          </p:nvSpPr>
          <p:spPr bwMode="gray">
            <a:xfrm>
              <a:off x="3445" y="2984"/>
              <a:ext cx="34" cy="31"/>
            </a:xfrm>
            <a:custGeom>
              <a:avLst/>
              <a:gdLst/>
              <a:ahLst/>
              <a:cxnLst>
                <a:cxn ang="0">
                  <a:pos x="65" y="7"/>
                </a:cxn>
                <a:cxn ang="0">
                  <a:pos x="53" y="12"/>
                </a:cxn>
                <a:cxn ang="0">
                  <a:pos x="67" y="21"/>
                </a:cxn>
                <a:cxn ang="0">
                  <a:pos x="72" y="21"/>
                </a:cxn>
                <a:cxn ang="0">
                  <a:pos x="72" y="40"/>
                </a:cxn>
                <a:cxn ang="0">
                  <a:pos x="82" y="42"/>
                </a:cxn>
                <a:cxn ang="0">
                  <a:pos x="88" y="42"/>
                </a:cxn>
                <a:cxn ang="0">
                  <a:pos x="74" y="75"/>
                </a:cxn>
                <a:cxn ang="0">
                  <a:pos x="74" y="76"/>
                </a:cxn>
                <a:cxn ang="0">
                  <a:pos x="72" y="78"/>
                </a:cxn>
                <a:cxn ang="0">
                  <a:pos x="44" y="55"/>
                </a:cxn>
                <a:cxn ang="0">
                  <a:pos x="50" y="45"/>
                </a:cxn>
                <a:cxn ang="0">
                  <a:pos x="51" y="44"/>
                </a:cxn>
                <a:cxn ang="0">
                  <a:pos x="6" y="42"/>
                </a:cxn>
                <a:cxn ang="0">
                  <a:pos x="0" y="42"/>
                </a:cxn>
                <a:cxn ang="0">
                  <a:pos x="17" y="19"/>
                </a:cxn>
                <a:cxn ang="0">
                  <a:pos x="23" y="12"/>
                </a:cxn>
                <a:cxn ang="0">
                  <a:pos x="61" y="0"/>
                </a:cxn>
                <a:cxn ang="0">
                  <a:pos x="65" y="0"/>
                </a:cxn>
                <a:cxn ang="0">
                  <a:pos x="65" y="7"/>
                </a:cxn>
              </a:cxnLst>
              <a:rect l="0" t="0" r="r" b="b"/>
              <a:pathLst>
                <a:path w="89" h="79">
                  <a:moveTo>
                    <a:pt x="65" y="7"/>
                  </a:moveTo>
                  <a:lnTo>
                    <a:pt x="53" y="12"/>
                  </a:lnTo>
                  <a:lnTo>
                    <a:pt x="67" y="21"/>
                  </a:lnTo>
                  <a:lnTo>
                    <a:pt x="72" y="21"/>
                  </a:lnTo>
                  <a:lnTo>
                    <a:pt x="72" y="40"/>
                  </a:lnTo>
                  <a:lnTo>
                    <a:pt x="82" y="42"/>
                  </a:lnTo>
                  <a:lnTo>
                    <a:pt x="88" y="42"/>
                  </a:lnTo>
                  <a:lnTo>
                    <a:pt x="74" y="75"/>
                  </a:lnTo>
                  <a:lnTo>
                    <a:pt x="74" y="76"/>
                  </a:lnTo>
                  <a:lnTo>
                    <a:pt x="72" y="78"/>
                  </a:lnTo>
                  <a:lnTo>
                    <a:pt x="44" y="55"/>
                  </a:lnTo>
                  <a:lnTo>
                    <a:pt x="50" y="45"/>
                  </a:lnTo>
                  <a:lnTo>
                    <a:pt x="51" y="44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17" y="19"/>
                  </a:lnTo>
                  <a:lnTo>
                    <a:pt x="23" y="12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5" y="7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</p:grpSp>
      <p:sp>
        <p:nvSpPr>
          <p:cNvPr id="117" name="AutoShape 421"/>
          <p:cNvSpPr>
            <a:spLocks noChangeArrowheads="1"/>
          </p:cNvSpPr>
          <p:nvPr/>
        </p:nvSpPr>
        <p:spPr bwMode="gray">
          <a:xfrm>
            <a:off x="776536" y="3449252"/>
            <a:ext cx="460542" cy="342379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  <a:alpha val="89804"/>
            </a:schemeClr>
          </a:solidFill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1100" dirty="0">
                <a:latin typeface="맑은 고딕" pitchFamily="50" charset="-127"/>
              </a:rPr>
              <a:t>DW</a:t>
            </a:r>
          </a:p>
        </p:txBody>
      </p:sp>
      <p:sp>
        <p:nvSpPr>
          <p:cNvPr id="118" name="Rectangle 311"/>
          <p:cNvSpPr>
            <a:spLocks noChangeArrowheads="1"/>
          </p:cNvSpPr>
          <p:nvPr/>
        </p:nvSpPr>
        <p:spPr bwMode="auto">
          <a:xfrm>
            <a:off x="380492" y="4257091"/>
            <a:ext cx="1404156" cy="202211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73025" tIns="36512" rIns="73025" bIns="36512" anchor="t"/>
          <a:lstStyle/>
          <a:p>
            <a:pPr marL="88900" indent="-88900" defTabSz="585788"/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하나의 통합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관리 및 분석 기반을 통한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Single Instance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구현</a:t>
            </a:r>
            <a:endParaRPr lang="en-US" altLang="ko-KR" sz="1200" b="0" dirty="0" smtClean="0">
              <a:latin typeface="맑은 고딕" pitchFamily="50" charset="-127"/>
              <a:cs typeface="Arial" pitchFamily="34" charset="0"/>
            </a:endParaRPr>
          </a:p>
          <a:p>
            <a:pPr marL="88900" indent="-88900" defTabSz="585788"/>
            <a:endParaRPr lang="en-US" altLang="ko-KR" sz="1200" b="0" dirty="0" smtClean="0">
              <a:latin typeface="맑은 고딕" pitchFamily="50" charset="-127"/>
              <a:cs typeface="Arial" pitchFamily="34" charset="0"/>
            </a:endParaRPr>
          </a:p>
          <a:p>
            <a:pPr marL="88900" indent="-88900" defTabSz="585788"/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Global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표준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제공 통합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ODS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통한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정합성 확보</a:t>
            </a:r>
          </a:p>
        </p:txBody>
      </p:sp>
      <p:sp>
        <p:nvSpPr>
          <p:cNvPr id="119" name="Rectangle 310"/>
          <p:cNvSpPr>
            <a:spLocks noChangeArrowheads="1"/>
          </p:cNvSpPr>
          <p:nvPr/>
        </p:nvSpPr>
        <p:spPr bwMode="auto">
          <a:xfrm>
            <a:off x="4844988" y="1988840"/>
            <a:ext cx="1584176" cy="68407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73025" tIns="36512" rIns="73025" bIns="36512" anchor="t"/>
          <a:lstStyle/>
          <a:p>
            <a:pPr marL="88900" indent="-88900" algn="l" defTabSz="585788">
              <a:buNone/>
            </a:pP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업무 영역별</a:t>
            </a:r>
            <a:r>
              <a:rPr lang="en-US" altLang="ko-KR" sz="120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사용자 별 분석 </a:t>
            </a:r>
            <a:r>
              <a:rPr lang="en-US" altLang="ko-KR" sz="1200" dirty="0" smtClean="0">
                <a:latin typeface="맑은 고딕" pitchFamily="50" charset="-127"/>
                <a:cs typeface="Arial" pitchFamily="34" charset="0"/>
              </a:rPr>
              <a:t>Needs</a:t>
            </a: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에 따른 정보 제공</a:t>
            </a:r>
          </a:p>
        </p:txBody>
      </p:sp>
      <p:sp>
        <p:nvSpPr>
          <p:cNvPr id="120" name="Rectangle 196"/>
          <p:cNvSpPr>
            <a:spLocks noChangeArrowheads="1"/>
          </p:cNvSpPr>
          <p:nvPr/>
        </p:nvSpPr>
        <p:spPr bwMode="auto">
          <a:xfrm>
            <a:off x="1712640" y="1844825"/>
            <a:ext cx="4680520" cy="900100"/>
          </a:xfrm>
          <a:prstGeom prst="rect">
            <a:avLst/>
          </a:prstGeom>
          <a:noFill/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3025" tIns="36512" rIns="73025" bIns="36512" anchor="ctr"/>
          <a:lstStyle/>
          <a:p>
            <a:pPr algn="ctr" defTabSz="585788">
              <a:lnSpc>
                <a:spcPct val="160000"/>
              </a:lnSpc>
              <a:spcBef>
                <a:spcPct val="0"/>
              </a:spcBef>
              <a:buNone/>
            </a:pPr>
            <a:endParaRPr lang="ko-KR" altLang="ko-KR" sz="1100">
              <a:latin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4488" y="6279209"/>
            <a:ext cx="3108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latin typeface="맑은 고딕" pitchFamily="50" charset="-127"/>
              </a:rPr>
              <a:t>1) Global Single Instance</a:t>
            </a:r>
            <a:endParaRPr lang="ko-KR" altLang="en-US" sz="100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</a:t>
            </a:r>
            <a:r>
              <a:rPr lang="ko-KR" altLang="en-US" sz="1600" kern="0" dirty="0" smtClean="0">
                <a:latin typeface="맑은 고딕" pitchFamily="50" charset="-127"/>
              </a:rPr>
              <a:t>사는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구축에 선행한 지표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리포트 표준화</a:t>
            </a:r>
            <a:r>
              <a:rPr lang="en-US" altLang="ko-KR" sz="1600" kern="0" dirty="0" smtClean="0">
                <a:latin typeface="맑은 고딕" pitchFamily="50" charset="-127"/>
              </a:rPr>
              <a:t>, BI </a:t>
            </a:r>
            <a:r>
              <a:rPr lang="ko-KR" altLang="en-US" sz="1600" kern="0" dirty="0" smtClean="0">
                <a:latin typeface="맑은 고딕" pitchFamily="50" charset="-127"/>
              </a:rPr>
              <a:t>전문 조직 구성 및 유관 조직 간의 </a:t>
            </a:r>
            <a:r>
              <a:rPr lang="en-US" altLang="ko-KR" sz="1600" kern="0" dirty="0" smtClean="0">
                <a:latin typeface="맑은 고딕" pitchFamily="50" charset="-127"/>
              </a:rPr>
              <a:t>R&amp;R </a:t>
            </a:r>
            <a:r>
              <a:rPr lang="ko-KR" altLang="en-US" sz="1600" kern="0" dirty="0" smtClean="0">
                <a:latin typeface="맑은 고딕" pitchFamily="50" charset="-127"/>
              </a:rPr>
              <a:t>명확화를 통한 전체 </a:t>
            </a:r>
            <a:r>
              <a:rPr lang="en-US" altLang="ko-KR" sz="1600" kern="0" dirty="0" smtClean="0">
                <a:latin typeface="맑은 고딕" pitchFamily="50" charset="-127"/>
              </a:rPr>
              <a:t>System</a:t>
            </a:r>
            <a:r>
              <a:rPr lang="ko-KR" altLang="en-US" sz="1600" kern="0" dirty="0" smtClean="0">
                <a:latin typeface="맑은 고딕" pitchFamily="50" charset="-127"/>
              </a:rPr>
              <a:t>의 </a:t>
            </a:r>
            <a:r>
              <a:rPr lang="en-US" altLang="ko-KR" sz="1600" kern="0" dirty="0" smtClean="0">
                <a:latin typeface="맑은 고딕" pitchFamily="50" charset="-127"/>
              </a:rPr>
              <a:t>Big Bang </a:t>
            </a:r>
            <a:r>
              <a:rPr lang="ko-KR" altLang="en-US" sz="1600" kern="0" dirty="0" err="1" smtClean="0">
                <a:latin typeface="맑은 고딕" pitchFamily="50" charset="-127"/>
              </a:rPr>
              <a:t>오픈이</a:t>
            </a:r>
            <a:r>
              <a:rPr lang="ko-KR" altLang="en-US" sz="1600" kern="0" dirty="0" smtClean="0">
                <a:latin typeface="맑은 고딕" pitchFamily="50" charset="-127"/>
              </a:rPr>
              <a:t> 핵심 성공 포인트임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344488" y="1406525"/>
            <a:ext cx="5508612" cy="258763"/>
            <a:chOff x="365125" y="1353631"/>
            <a:chExt cx="4680000" cy="257682"/>
          </a:xfrm>
        </p:grpSpPr>
        <p:sp>
          <p:nvSpPr>
            <p:cNvPr id="121" name="Text Box 106"/>
            <p:cNvSpPr txBox="1">
              <a:spLocks noChangeArrowheads="1"/>
            </p:cNvSpPr>
            <p:nvPr/>
          </p:nvSpPr>
          <p:spPr bwMode="auto">
            <a:xfrm>
              <a:off x="430003" y="1353631"/>
              <a:ext cx="3382436" cy="214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285750" indent="-285750" algn="l">
                <a:spcBef>
                  <a:spcPct val="50000"/>
                </a:spcBef>
                <a:buFont typeface="Wingdings" pitchFamily="2" charset="2"/>
                <a:buChar char=""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B</a:t>
              </a:r>
              <a:r>
                <a:rPr lang="ko-KR" altLang="en-US" sz="1400" dirty="0" smtClean="0">
                  <a:latin typeface="맑은 고딕" pitchFamily="50" charset="-127"/>
                </a:rPr>
                <a:t>사 구축 </a:t>
              </a:r>
              <a:r>
                <a:rPr lang="en-US" altLang="ko-KR" sz="1400" dirty="0" smtClean="0">
                  <a:latin typeface="맑은 고딕" pitchFamily="50" charset="-127"/>
                </a:rPr>
                <a:t>Image </a:t>
              </a:r>
              <a:r>
                <a:rPr lang="ko-KR" altLang="en-US" sz="1400" dirty="0" smtClean="0">
                  <a:latin typeface="맑은 고딕" pitchFamily="50" charset="-127"/>
                </a:rPr>
                <a:t>및 구축효과</a:t>
              </a:r>
              <a:endParaRPr lang="ko-KR" altLang="en-US" sz="1400" dirty="0">
                <a:latin typeface="맑은 고딕" pitchFamily="50" charset="-127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123" name="Text Box 106"/>
          <p:cNvSpPr txBox="1">
            <a:spLocks noChangeArrowheads="1"/>
          </p:cNvSpPr>
          <p:nvPr/>
        </p:nvSpPr>
        <p:spPr bwMode="auto">
          <a:xfrm>
            <a:off x="6761373" y="1406525"/>
            <a:ext cx="237011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ko-KR" altLang="en-US" sz="1400" dirty="0" smtClean="0">
                <a:latin typeface="맑은 고딕" pitchFamily="50" charset="-127"/>
              </a:rPr>
              <a:t>핵심 성공 포인트</a:t>
            </a:r>
            <a:endParaRPr lang="ko-KR" altLang="en-US" sz="1400" dirty="0">
              <a:latin typeface="맑은 고딕" pitchFamily="50" charset="-127"/>
            </a:endParaRPr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6717196" y="1665288"/>
            <a:ext cx="284431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25" name="AutoShape 52"/>
          <p:cNvSpPr>
            <a:spLocks noChangeArrowheads="1"/>
          </p:cNvSpPr>
          <p:nvPr/>
        </p:nvSpPr>
        <p:spPr bwMode="gray">
          <a:xfrm>
            <a:off x="347038" y="1776938"/>
            <a:ext cx="6118130" cy="4535487"/>
          </a:xfrm>
          <a:prstGeom prst="rect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6" name="Line 121"/>
          <p:cNvSpPr>
            <a:spLocks noChangeShapeType="1"/>
          </p:cNvSpPr>
          <p:nvPr/>
        </p:nvSpPr>
        <p:spPr bwMode="auto">
          <a:xfrm>
            <a:off x="6753199" y="1664804"/>
            <a:ext cx="280831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27" name="Line 121"/>
          <p:cNvSpPr>
            <a:spLocks noChangeShapeType="1"/>
          </p:cNvSpPr>
          <p:nvPr/>
        </p:nvSpPr>
        <p:spPr bwMode="auto">
          <a:xfrm>
            <a:off x="344488" y="1664804"/>
            <a:ext cx="615668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 sz="900">
              <a:latin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789205" y="1844824"/>
            <a:ext cx="273630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789205" y="3338361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789205" y="4832527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l" defTabSz="762000" latinLnBrk="0" hangingPunct="0">
              <a:spcBef>
                <a:spcPct val="30000"/>
              </a:spcBef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1" name="Rectangle 232"/>
          <p:cNvSpPr>
            <a:spLocks noChangeArrowheads="1"/>
          </p:cNvSpPr>
          <p:nvPr/>
        </p:nvSpPr>
        <p:spPr bwMode="auto">
          <a:xfrm>
            <a:off x="6897216" y="2249984"/>
            <a:ext cx="2468116" cy="812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Mega Process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별 지표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 표준화 진행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사용자 그룹 및 </a:t>
            </a:r>
            <a:r>
              <a:rPr kumimoji="0" lang="ko-KR" altLang="en-US" sz="1200" b="0" kern="0" dirty="0" err="1" smtClean="0">
                <a:solidFill>
                  <a:sysClr val="windowText" lastClr="000000"/>
                </a:solidFill>
                <a:latin typeface="맑은 고딕" pitchFamily="50" charset="-127"/>
              </a:rPr>
              <a:t>리포팅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 방향성 제시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132" name="Rectangle 232"/>
          <p:cNvSpPr>
            <a:spLocks noChangeArrowheads="1"/>
          </p:cNvSpPr>
          <p:nvPr/>
        </p:nvSpPr>
        <p:spPr bwMode="auto">
          <a:xfrm>
            <a:off x="6897216" y="3868075"/>
            <a:ext cx="2324100" cy="38901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표준화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분석영역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/IT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영역별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BI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전문 조직 활동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133" name="Rectangle 232"/>
          <p:cNvSpPr>
            <a:spLocks noChangeArrowheads="1"/>
          </p:cNvSpPr>
          <p:nvPr/>
        </p:nvSpPr>
        <p:spPr bwMode="auto">
          <a:xfrm>
            <a:off x="6897216" y="5265204"/>
            <a:ext cx="2324100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/>
            <a:r>
              <a:rPr lang="ko-KR" altLang="en-US" sz="1200" b="0" dirty="0" err="1" smtClean="0">
                <a:latin typeface="맑은 고딕" pitchFamily="50" charset="-127"/>
              </a:rPr>
              <a:t>운영계</a:t>
            </a:r>
            <a:r>
              <a:rPr lang="ko-KR" altLang="en-US" sz="1200" b="0" dirty="0" smtClean="0">
                <a:latin typeface="맑은 고딕" pitchFamily="50" charset="-127"/>
              </a:rPr>
              <a:t> 조직과 정보계 조직의 </a:t>
            </a:r>
            <a:r>
              <a:rPr lang="en-US" altLang="ko-KR" sz="1200" b="0" dirty="0" smtClean="0">
                <a:latin typeface="맑은 고딕" pitchFamily="50" charset="-127"/>
              </a:rPr>
              <a:t>R&amp;R </a:t>
            </a:r>
            <a:r>
              <a:rPr lang="ko-KR" altLang="en-US" sz="1200" b="0" dirty="0" smtClean="0">
                <a:latin typeface="맑은 고딕" pitchFamily="50" charset="-127"/>
              </a:rPr>
              <a:t>명확화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134" name="Rectangle 216"/>
          <p:cNvSpPr>
            <a:spLocks noChangeArrowheads="1"/>
          </p:cNvSpPr>
          <p:nvPr/>
        </p:nvSpPr>
        <p:spPr bwMode="auto">
          <a:xfrm>
            <a:off x="6789630" y="1844780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지표</a:t>
            </a:r>
            <a:r>
              <a:rPr lang="en-US" altLang="ko-KR" dirty="0" smtClean="0">
                <a:latin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</a:rPr>
              <a:t>리포트 표준화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5" name="Rectangle 216"/>
          <p:cNvSpPr>
            <a:spLocks noChangeArrowheads="1"/>
          </p:cNvSpPr>
          <p:nvPr/>
        </p:nvSpPr>
        <p:spPr bwMode="auto">
          <a:xfrm>
            <a:off x="6789630" y="3332153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en-US" altLang="ko-KR" dirty="0" smtClean="0">
                <a:latin typeface="맑은 고딕" pitchFamily="50" charset="-127"/>
              </a:rPr>
              <a:t>BI </a:t>
            </a:r>
            <a:r>
              <a:rPr lang="ko-KR" altLang="en-US" dirty="0" smtClean="0">
                <a:latin typeface="맑은 고딕" pitchFamily="50" charset="-127"/>
              </a:rPr>
              <a:t>전문 조직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6" name="Rectangle 216"/>
          <p:cNvSpPr>
            <a:spLocks noChangeArrowheads="1"/>
          </p:cNvSpPr>
          <p:nvPr/>
        </p:nvSpPr>
        <p:spPr bwMode="auto">
          <a:xfrm>
            <a:off x="6789630" y="4833435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유관 조직 </a:t>
            </a:r>
            <a:r>
              <a:rPr lang="en-US" altLang="ko-KR" dirty="0" smtClean="0">
                <a:latin typeface="맑은 고딕" pitchFamily="50" charset="-127"/>
              </a:rPr>
              <a:t>R&amp;R </a:t>
            </a:r>
            <a:r>
              <a:rPr lang="ko-KR" altLang="en-US" dirty="0" smtClean="0">
                <a:latin typeface="맑은 고딕" pitchFamily="50" charset="-127"/>
              </a:rPr>
              <a:t>명확화</a:t>
            </a:r>
          </a:p>
        </p:txBody>
      </p:sp>
      <p:sp>
        <p:nvSpPr>
          <p:cNvPr id="137" name="AutoShape 59"/>
          <p:cNvSpPr>
            <a:spLocks noChangeArrowheads="1"/>
          </p:cNvSpPr>
          <p:nvPr/>
        </p:nvSpPr>
        <p:spPr bwMode="auto">
          <a:xfrm>
            <a:off x="6645188" y="4725144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3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38" name="AutoShape 59"/>
          <p:cNvSpPr>
            <a:spLocks noChangeArrowheads="1"/>
          </p:cNvSpPr>
          <p:nvPr/>
        </p:nvSpPr>
        <p:spPr bwMode="auto">
          <a:xfrm>
            <a:off x="6645188" y="3249008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2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6645188" y="1736840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1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40" name="AutoShape 52"/>
          <p:cNvSpPr>
            <a:spLocks noChangeArrowheads="1"/>
          </p:cNvSpPr>
          <p:nvPr/>
        </p:nvSpPr>
        <p:spPr bwMode="gray">
          <a:xfrm>
            <a:off x="604135" y="1857200"/>
            <a:ext cx="5508000" cy="277609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3" name="그룹 82"/>
          <p:cNvGrpSpPr/>
          <p:nvPr/>
        </p:nvGrpSpPr>
        <p:grpSpPr>
          <a:xfrm>
            <a:off x="882310" y="3945430"/>
            <a:ext cx="4927479" cy="612069"/>
            <a:chOff x="764359" y="4077071"/>
            <a:chExt cx="5364000" cy="612069"/>
          </a:xfrm>
        </p:grpSpPr>
        <p:grpSp>
          <p:nvGrpSpPr>
            <p:cNvPr id="4" name="그룹 59"/>
            <p:cNvGrpSpPr/>
            <p:nvPr/>
          </p:nvGrpSpPr>
          <p:grpSpPr>
            <a:xfrm>
              <a:off x="902190" y="4140856"/>
              <a:ext cx="5074129" cy="494222"/>
              <a:chOff x="454935" y="4140856"/>
              <a:chExt cx="5890444" cy="494222"/>
            </a:xfrm>
          </p:grpSpPr>
          <p:sp>
            <p:nvSpPr>
              <p:cNvPr id="144" name="AutoShape 476"/>
              <p:cNvSpPr>
                <a:spLocks noChangeArrowheads="1"/>
              </p:cNvSpPr>
              <p:nvPr/>
            </p:nvSpPr>
            <p:spPr bwMode="auto">
              <a:xfrm>
                <a:off x="454935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ERP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5" name="AutoShape 476"/>
              <p:cNvSpPr>
                <a:spLocks noChangeArrowheads="1"/>
              </p:cNvSpPr>
              <p:nvPr/>
            </p:nvSpPr>
            <p:spPr bwMode="auto">
              <a:xfrm>
                <a:off x="1462078" y="4152478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SCM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6" name="AutoShape 476"/>
              <p:cNvSpPr>
                <a:spLocks noChangeArrowheads="1"/>
              </p:cNvSpPr>
              <p:nvPr/>
            </p:nvSpPr>
            <p:spPr bwMode="auto">
              <a:xfrm>
                <a:off x="2505325" y="4140856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MDM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7" name="AutoShape 476"/>
              <p:cNvSpPr>
                <a:spLocks noChangeArrowheads="1"/>
              </p:cNvSpPr>
              <p:nvPr/>
            </p:nvSpPr>
            <p:spPr bwMode="auto">
              <a:xfrm>
                <a:off x="3545689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G-MES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8" name="AutoShape 476"/>
              <p:cNvSpPr>
                <a:spLocks noChangeArrowheads="1"/>
              </p:cNvSpPr>
              <p:nvPr/>
            </p:nvSpPr>
            <p:spPr bwMode="auto">
              <a:xfrm>
                <a:off x="4572362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EMS</a:t>
                </a:r>
                <a:r>
                  <a:rPr lang="en-US" altLang="ko-KR" sz="1100" baseline="300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2)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9" name="AutoShape 476"/>
              <p:cNvSpPr>
                <a:spLocks noChangeArrowheads="1"/>
              </p:cNvSpPr>
              <p:nvPr/>
            </p:nvSpPr>
            <p:spPr bwMode="auto">
              <a:xfrm>
                <a:off x="5553291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…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143" name="Rectangle 464"/>
            <p:cNvSpPr>
              <a:spLocks noChangeArrowheads="1"/>
            </p:cNvSpPr>
            <p:nvPr/>
          </p:nvSpPr>
          <p:spPr bwMode="auto">
            <a:xfrm>
              <a:off x="764359" y="4077071"/>
              <a:ext cx="5364000" cy="612069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>
                <a:lnSpc>
                  <a:spcPct val="140000"/>
                </a:lnSpc>
                <a:buNone/>
              </a:pPr>
              <a:endParaRPr lang="ko-KR" altLang="en-US" sz="1200" b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sp>
        <p:nvSpPr>
          <p:cNvPr id="150" name="AutoShape 8"/>
          <p:cNvSpPr>
            <a:spLocks noChangeArrowheads="1"/>
          </p:cNvSpPr>
          <p:nvPr/>
        </p:nvSpPr>
        <p:spPr bwMode="auto">
          <a:xfrm rot="16200000">
            <a:off x="3244304" y="1513585"/>
            <a:ext cx="252000" cy="4530635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grpSp>
        <p:nvGrpSpPr>
          <p:cNvPr id="5" name="그룹 71"/>
          <p:cNvGrpSpPr/>
          <p:nvPr/>
        </p:nvGrpSpPr>
        <p:grpSpPr>
          <a:xfrm>
            <a:off x="877243" y="2636912"/>
            <a:ext cx="4927479" cy="938439"/>
            <a:chOff x="1576477" y="2024845"/>
            <a:chExt cx="3241998" cy="4086200"/>
          </a:xfrm>
        </p:grpSpPr>
        <p:sp>
          <p:nvSpPr>
            <p:cNvPr id="152" name="AutoShape 11"/>
            <p:cNvSpPr>
              <a:spLocks noChangeArrowheads="1"/>
            </p:cNvSpPr>
            <p:nvPr/>
          </p:nvSpPr>
          <p:spPr bwMode="auto">
            <a:xfrm>
              <a:off x="1576477" y="2024845"/>
              <a:ext cx="3241998" cy="4086200"/>
            </a:xfrm>
            <a:prstGeom prst="roundRect">
              <a:avLst>
                <a:gd name="adj" fmla="val 1782"/>
              </a:avLst>
            </a:prstGeom>
            <a:solidFill>
              <a:schemeClr val="bg1">
                <a:lumMod val="50000"/>
              </a:schemeClr>
            </a:solidFill>
            <a:ln w="19050" algn="ctr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AutoShape 12"/>
            <p:cNvSpPr>
              <a:spLocks noChangeArrowheads="1"/>
            </p:cNvSpPr>
            <p:nvPr/>
          </p:nvSpPr>
          <p:spPr bwMode="auto">
            <a:xfrm>
              <a:off x="1606701" y="2097616"/>
              <a:ext cx="3181549" cy="3949479"/>
            </a:xfrm>
            <a:prstGeom prst="roundRect">
              <a:avLst>
                <a:gd name="adj" fmla="val 1458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marL="88900" indent="-88900">
                <a:spcBef>
                  <a:spcPct val="0"/>
                </a:spcBef>
                <a:buSzPct val="80000"/>
                <a:buNone/>
              </a:pPr>
              <a:endParaRPr lang="ko-KR" altLang="en-US" sz="1100" b="0">
                <a:effectLst/>
                <a:latin typeface="맑은 고딕" pitchFamily="50" charset="-127"/>
              </a:endParaRPr>
            </a:p>
          </p:txBody>
        </p:sp>
      </p:grpSp>
      <p:sp>
        <p:nvSpPr>
          <p:cNvPr id="154" name="Rectangle 164"/>
          <p:cNvSpPr>
            <a:spLocks noChangeArrowheads="1"/>
          </p:cNvSpPr>
          <p:nvPr/>
        </p:nvSpPr>
        <p:spPr bwMode="auto">
          <a:xfrm>
            <a:off x="3810567" y="2960947"/>
            <a:ext cx="1653516" cy="53131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 defTabSz="585788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MDW</a:t>
            </a:r>
            <a:r>
              <a:rPr lang="en-US" altLang="ko-KR" sz="1200" baseline="30000" dirty="0" smtClean="0">
                <a:latin typeface="맑은 고딕" pitchFamily="50" charset="-127"/>
              </a:rPr>
              <a:t>1)</a:t>
            </a:r>
            <a:endParaRPr lang="en-US" altLang="ko-KR" sz="1200" dirty="0">
              <a:latin typeface="맑은 고딕" pitchFamily="50" charset="-127"/>
            </a:endParaRPr>
          </a:p>
        </p:txBody>
      </p:sp>
      <p:sp>
        <p:nvSpPr>
          <p:cNvPr id="155" name="Rectangle 167"/>
          <p:cNvSpPr>
            <a:spLocks noChangeArrowheads="1"/>
          </p:cNvSpPr>
          <p:nvPr/>
        </p:nvSpPr>
        <p:spPr bwMode="auto">
          <a:xfrm>
            <a:off x="1201090" y="2960947"/>
            <a:ext cx="1653516" cy="53131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 defTabSz="585788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EDW</a:t>
            </a:r>
            <a:endParaRPr lang="en-US" altLang="ko-KR" sz="1200" dirty="0">
              <a:latin typeface="맑은 고딕" pitchFamily="50" charset="-127"/>
            </a:endParaRPr>
          </a:p>
        </p:txBody>
      </p:sp>
      <p:sp>
        <p:nvSpPr>
          <p:cNvPr id="156" name="AutoShape 8"/>
          <p:cNvSpPr>
            <a:spLocks noChangeArrowheads="1"/>
          </p:cNvSpPr>
          <p:nvPr/>
        </p:nvSpPr>
        <p:spPr bwMode="auto">
          <a:xfrm flipH="1">
            <a:off x="2937603" y="2995775"/>
            <a:ext cx="793688" cy="469229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grpSp>
        <p:nvGrpSpPr>
          <p:cNvPr id="6" name="그룹 125"/>
          <p:cNvGrpSpPr/>
          <p:nvPr/>
        </p:nvGrpSpPr>
        <p:grpSpPr>
          <a:xfrm>
            <a:off x="900674" y="1992593"/>
            <a:ext cx="1180477" cy="617997"/>
            <a:chOff x="4951644" y="2274821"/>
            <a:chExt cx="1285054" cy="617997"/>
          </a:xfrm>
        </p:grpSpPr>
        <p:sp>
          <p:nvSpPr>
            <p:cNvPr id="158" name="Text Box 82"/>
            <p:cNvSpPr txBox="1">
              <a:spLocks noChangeArrowheads="1"/>
            </p:cNvSpPr>
            <p:nvPr/>
          </p:nvSpPr>
          <p:spPr bwMode="auto">
            <a:xfrm>
              <a:off x="4951644" y="2631517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경영층</a:t>
              </a:r>
            </a:p>
          </p:txBody>
        </p:sp>
        <p:pic>
          <p:nvPicPr>
            <p:cNvPr id="159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57847" y="2379549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Picture 75" descr="감사원_1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355215" y="2274821"/>
              <a:ext cx="522164" cy="373287"/>
            </a:xfrm>
            <a:prstGeom prst="rect">
              <a:avLst/>
            </a:prstGeom>
            <a:noFill/>
          </p:spPr>
        </p:pic>
      </p:grpSp>
      <p:grpSp>
        <p:nvGrpSpPr>
          <p:cNvPr id="7" name="그룹 129"/>
          <p:cNvGrpSpPr/>
          <p:nvPr/>
        </p:nvGrpSpPr>
        <p:grpSpPr>
          <a:xfrm>
            <a:off x="3561218" y="1970280"/>
            <a:ext cx="1180477" cy="624219"/>
            <a:chOff x="5000094" y="4354133"/>
            <a:chExt cx="1285054" cy="624219"/>
          </a:xfrm>
        </p:grpSpPr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5000094" y="4717051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실무자</a:t>
              </a:r>
            </a:p>
          </p:txBody>
        </p:sp>
        <p:pic>
          <p:nvPicPr>
            <p:cNvPr id="163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63816" y="4465083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" name="Picture 76" descr="감사원_0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347023" y="4354133"/>
              <a:ext cx="522164" cy="256116"/>
            </a:xfrm>
            <a:prstGeom prst="rect">
              <a:avLst/>
            </a:prstGeom>
            <a:noFill/>
          </p:spPr>
        </p:pic>
      </p:grpSp>
      <p:grpSp>
        <p:nvGrpSpPr>
          <p:cNvPr id="8" name="그룹 133"/>
          <p:cNvGrpSpPr/>
          <p:nvPr/>
        </p:nvGrpSpPr>
        <p:grpSpPr>
          <a:xfrm>
            <a:off x="4648643" y="1964093"/>
            <a:ext cx="1180477" cy="630440"/>
            <a:chOff x="4953000" y="5282836"/>
            <a:chExt cx="1285054" cy="630440"/>
          </a:xfrm>
        </p:grpSpPr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4953000" y="5651975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엔지니어</a:t>
              </a:r>
            </a:p>
          </p:txBody>
        </p:sp>
        <p:pic>
          <p:nvPicPr>
            <p:cNvPr id="167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96374" y="5400007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8" name="Picture 78" descr="감사원_0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342410" y="5282836"/>
              <a:ext cx="522164" cy="256116"/>
            </a:xfrm>
            <a:prstGeom prst="rect">
              <a:avLst/>
            </a:prstGeom>
            <a:noFill/>
          </p:spPr>
        </p:pic>
      </p:grpSp>
      <p:grpSp>
        <p:nvGrpSpPr>
          <p:cNvPr id="9" name="그룹 137"/>
          <p:cNvGrpSpPr/>
          <p:nvPr/>
        </p:nvGrpSpPr>
        <p:grpSpPr>
          <a:xfrm>
            <a:off x="2017916" y="1992593"/>
            <a:ext cx="1180477" cy="609702"/>
            <a:chOff x="4925093" y="3297681"/>
            <a:chExt cx="1285054" cy="609702"/>
          </a:xfrm>
        </p:grpSpPr>
        <p:sp>
          <p:nvSpPr>
            <p:cNvPr id="170" name="Text Box 81"/>
            <p:cNvSpPr txBox="1">
              <a:spLocks noChangeArrowheads="1"/>
            </p:cNvSpPr>
            <p:nvPr/>
          </p:nvSpPr>
          <p:spPr bwMode="auto">
            <a:xfrm>
              <a:off x="4925093" y="3646082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관리자</a:t>
              </a:r>
            </a:p>
          </p:txBody>
        </p:sp>
        <p:pic>
          <p:nvPicPr>
            <p:cNvPr id="171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57847" y="3394114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2" name="Picture 62" descr="감사원_0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206530" y="3297681"/>
              <a:ext cx="685008" cy="343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3" name="AutoShape 8"/>
          <p:cNvSpPr>
            <a:spLocks noChangeArrowheads="1"/>
          </p:cNvSpPr>
          <p:nvPr/>
        </p:nvSpPr>
        <p:spPr bwMode="auto">
          <a:xfrm rot="16200000">
            <a:off x="4541080" y="2159242"/>
            <a:ext cx="252202" cy="993512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sp>
        <p:nvSpPr>
          <p:cNvPr id="174" name="AutoShape 8"/>
          <p:cNvSpPr>
            <a:spLocks noChangeArrowheads="1"/>
          </p:cNvSpPr>
          <p:nvPr/>
        </p:nvSpPr>
        <p:spPr bwMode="auto">
          <a:xfrm rot="16200000">
            <a:off x="1900621" y="2152618"/>
            <a:ext cx="252202" cy="993512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sp>
        <p:nvSpPr>
          <p:cNvPr id="175" name="AutoShape 52"/>
          <p:cNvSpPr>
            <a:spLocks noChangeArrowheads="1"/>
          </p:cNvSpPr>
          <p:nvPr/>
        </p:nvSpPr>
        <p:spPr bwMode="gray">
          <a:xfrm>
            <a:off x="607450" y="5041304"/>
            <a:ext cx="5508000" cy="104768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40532" y="5085184"/>
            <a:ext cx="5292588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dirty="0" smtClean="0">
                <a:latin typeface="맑은 고딕" pitchFamily="50" charset="-127"/>
              </a:rPr>
              <a:t> </a:t>
            </a:r>
            <a:r>
              <a:rPr kumimoji="0" lang="ko-KR" altLang="en-US" sz="1200" b="0" dirty="0" smtClean="0">
                <a:latin typeface="맑은 고딕" pitchFamily="50" charset="-127"/>
              </a:rPr>
              <a:t>신속한 </a:t>
            </a:r>
            <a:r>
              <a:rPr kumimoji="0" lang="en-US" altLang="ko-KR" sz="1200" b="0" dirty="0" smtClean="0">
                <a:latin typeface="맑은 고딕" pitchFamily="50" charset="-127"/>
              </a:rPr>
              <a:t>Report </a:t>
            </a:r>
            <a:r>
              <a:rPr kumimoji="0" lang="ko-KR" altLang="en-US" sz="1200" b="0" dirty="0" smtClean="0">
                <a:latin typeface="맑은 고딕" pitchFamily="50" charset="-127"/>
              </a:rPr>
              <a:t>개발 대응 및 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신속한 의사결정 지원</a:t>
            </a:r>
            <a:endParaRPr kumimoji="0" lang="en-US" altLang="ko-KR" sz="1200" b="0" u="sng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 b="0" dirty="0" smtClean="0">
                <a:latin typeface="맑은 고딕" pitchFamily="50" charset="-127"/>
              </a:rPr>
              <a:t> System </a:t>
            </a:r>
            <a:r>
              <a:rPr kumimoji="0" lang="ko-KR" altLang="en-US" sz="1200" b="0" dirty="0" smtClean="0">
                <a:latin typeface="맑은 고딕" pitchFamily="50" charset="-127"/>
              </a:rPr>
              <a:t>간 상이한 기준 통일하여 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단일 기준으로 </a:t>
            </a:r>
            <a:r>
              <a:rPr kumimoji="0" lang="en-US" altLang="ko-KR" sz="1200" b="0" u="sng" dirty="0" smtClean="0">
                <a:latin typeface="맑은 고딕" pitchFamily="50" charset="-127"/>
              </a:rPr>
              <a:t>Data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를 활용</a:t>
            </a:r>
          </a:p>
          <a:p>
            <a:pPr>
              <a:lnSpc>
                <a:spcPct val="150000"/>
              </a:lnSpc>
            </a:pPr>
            <a:r>
              <a:rPr kumimoji="0" lang="en-US" altLang="ko-KR" sz="1200" b="0" dirty="0" smtClean="0">
                <a:latin typeface="맑은 고딕" pitchFamily="50" charset="-127"/>
              </a:rPr>
              <a:t> </a:t>
            </a:r>
            <a:r>
              <a:rPr kumimoji="0" lang="ko-KR" altLang="en-US" sz="1200" b="0" dirty="0" smtClean="0">
                <a:latin typeface="맑은 고딕" pitchFamily="50" charset="-127"/>
              </a:rPr>
              <a:t>전사 유사 </a:t>
            </a:r>
            <a:r>
              <a:rPr kumimoji="0" lang="en-US" altLang="ko-KR" sz="1200" b="0" dirty="0" smtClean="0">
                <a:latin typeface="맑은 고딕" pitchFamily="50" charset="-127"/>
              </a:rPr>
              <a:t>Report</a:t>
            </a:r>
            <a:r>
              <a:rPr kumimoji="0" lang="ko-KR" altLang="en-US" sz="1200" b="0" dirty="0" smtClean="0">
                <a:latin typeface="맑은 고딕" pitchFamily="50" charset="-127"/>
              </a:rPr>
              <a:t>를 통합하여 </a:t>
            </a:r>
            <a:r>
              <a:rPr kumimoji="0" lang="en-US" altLang="ko-KR" sz="1200" b="0" u="sng" dirty="0" smtClean="0">
                <a:latin typeface="맑은 고딕" pitchFamily="50" charset="-127"/>
              </a:rPr>
              <a:t>System 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유지 비용을 최소화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524508" y="6086539"/>
            <a:ext cx="41764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kumimoji="0" lang="en-US" altLang="ko-KR" sz="9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1) Manufacturing DW    2) Equipment Management System</a:t>
            </a:r>
            <a:endParaRPr lang="ko-KR" altLang="en-US" sz="900" b="0" dirty="0">
              <a:latin typeface="맑은 고딕" pitchFamily="50" charset="-127"/>
            </a:endParaRPr>
          </a:p>
        </p:txBody>
      </p:sp>
      <p:sp>
        <p:nvSpPr>
          <p:cNvPr id="178" name="Text Box 420"/>
          <p:cNvSpPr txBox="1">
            <a:spLocks noChangeArrowheads="1"/>
          </p:cNvSpPr>
          <p:nvPr/>
        </p:nvSpPr>
        <p:spPr bwMode="auto">
          <a:xfrm>
            <a:off x="2288704" y="2708920"/>
            <a:ext cx="2111528" cy="230832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t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itchFamily="50" charset="-127"/>
              </a:rPr>
              <a:t>전사 분석환경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35334" y="47053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buNone/>
            </a:pPr>
            <a:r>
              <a:rPr lang="ko-KR" altLang="en-US" u="sng" dirty="0" smtClean="0">
                <a:latin typeface="맑은 고딕" pitchFamily="50" charset="-127"/>
              </a:rPr>
              <a:t> 구축 효과</a:t>
            </a:r>
            <a:endParaRPr lang="ko-KR" altLang="en-US" u="sng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C</a:t>
            </a:r>
            <a:r>
              <a:rPr lang="ko-KR" altLang="en-US" sz="1600" kern="0" dirty="0" smtClean="0">
                <a:latin typeface="맑은 고딕" pitchFamily="50" charset="-127"/>
              </a:rPr>
              <a:t>사는 정보관리 체계 정립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리포트 합리화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정보역량 강화를 통하여 통합 분석을 위한 분석 환경 도입을 추진함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344488" y="1406525"/>
            <a:ext cx="5508612" cy="258763"/>
            <a:chOff x="365125" y="1353631"/>
            <a:chExt cx="4680000" cy="257682"/>
          </a:xfrm>
        </p:grpSpPr>
        <p:sp>
          <p:nvSpPr>
            <p:cNvPr id="65" name="Text Box 106"/>
            <p:cNvSpPr txBox="1">
              <a:spLocks noChangeArrowheads="1"/>
            </p:cNvSpPr>
            <p:nvPr/>
          </p:nvSpPr>
          <p:spPr bwMode="auto">
            <a:xfrm>
              <a:off x="430003" y="1353631"/>
              <a:ext cx="3382436" cy="214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285750" indent="-285750" algn="l" latinLnBrk="0">
                <a:spcBef>
                  <a:spcPct val="50000"/>
                </a:spcBef>
                <a:buFont typeface="Wingdings" pitchFamily="2" charset="2"/>
                <a:buChar char=""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C</a:t>
              </a:r>
              <a:r>
                <a:rPr lang="ko-KR" altLang="en-US" sz="1400" dirty="0" smtClean="0">
                  <a:latin typeface="맑은 고딕" pitchFamily="50" charset="-127"/>
                </a:rPr>
                <a:t>사 </a:t>
              </a:r>
              <a:r>
                <a:rPr lang="en-US" altLang="ko-KR" sz="1400" dirty="0" smtClean="0">
                  <a:latin typeface="맑은 고딕" pitchFamily="50" charset="-127"/>
                </a:rPr>
                <a:t>BI/DW </a:t>
              </a:r>
              <a:r>
                <a:rPr lang="ko-KR" altLang="en-US" sz="1400" dirty="0" smtClean="0">
                  <a:latin typeface="맑은 고딕" pitchFamily="50" charset="-127"/>
                </a:rPr>
                <a:t>혁신 사례</a:t>
              </a:r>
              <a:endParaRPr lang="ko-KR" altLang="en-US" sz="1400" dirty="0">
                <a:latin typeface="맑은 고딕" pitchFamily="50" charset="-127"/>
              </a:endParaRPr>
            </a:p>
          </p:txBody>
        </p:sp>
        <p:sp>
          <p:nvSpPr>
            <p:cNvPr id="66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67" name="Text Box 106"/>
          <p:cNvSpPr txBox="1">
            <a:spLocks noChangeArrowheads="1"/>
          </p:cNvSpPr>
          <p:nvPr/>
        </p:nvSpPr>
        <p:spPr bwMode="auto">
          <a:xfrm>
            <a:off x="6761373" y="1406525"/>
            <a:ext cx="237011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 latinLnBrk="0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ko-KR" altLang="en-US" sz="1400" dirty="0" smtClean="0">
                <a:latin typeface="맑은 고딕" pitchFamily="50" charset="-127"/>
              </a:rPr>
              <a:t>핵심 성공 포인트</a:t>
            </a:r>
            <a:endParaRPr lang="ko-KR" altLang="en-US" sz="1400" dirty="0">
              <a:latin typeface="맑은 고딕" pitchFamily="50" charset="-127"/>
            </a:endParaRPr>
          </a:p>
        </p:txBody>
      </p:sp>
      <p:sp>
        <p:nvSpPr>
          <p:cNvPr id="68" name="Line 121"/>
          <p:cNvSpPr>
            <a:spLocks noChangeShapeType="1"/>
          </p:cNvSpPr>
          <p:nvPr/>
        </p:nvSpPr>
        <p:spPr bwMode="auto">
          <a:xfrm>
            <a:off x="6717196" y="1665288"/>
            <a:ext cx="284431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789205" y="2240715"/>
            <a:ext cx="2736303" cy="17280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789205" y="4256463"/>
            <a:ext cx="2736000" cy="172882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1" name="Rectangle 232"/>
          <p:cNvSpPr>
            <a:spLocks noChangeArrowheads="1"/>
          </p:cNvSpPr>
          <p:nvPr/>
        </p:nvSpPr>
        <p:spPr bwMode="auto">
          <a:xfrm>
            <a:off x="6897216" y="2855606"/>
            <a:ext cx="2628292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Reporting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표준화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Reporting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관리정책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프로세스 수립</a:t>
            </a:r>
          </a:p>
        </p:txBody>
      </p:sp>
      <p:sp>
        <p:nvSpPr>
          <p:cNvPr id="72" name="Rectangle 232"/>
          <p:cNvSpPr>
            <a:spLocks noChangeArrowheads="1"/>
          </p:cNvSpPr>
          <p:nvPr/>
        </p:nvSpPr>
        <p:spPr bwMode="auto">
          <a:xfrm>
            <a:off x="6897216" y="4848718"/>
            <a:ext cx="2324100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분석인력 인프라 구축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영역별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그룹별 차별화된 분석 역량 강화 방안을 수립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gray">
          <a:xfrm>
            <a:off x="347038" y="1776938"/>
            <a:ext cx="6226142" cy="4535487"/>
          </a:xfrm>
          <a:prstGeom prst="rect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74" name="Line 121"/>
          <p:cNvSpPr>
            <a:spLocks noChangeShapeType="1"/>
          </p:cNvSpPr>
          <p:nvPr/>
        </p:nvSpPr>
        <p:spPr bwMode="auto">
          <a:xfrm>
            <a:off x="6753199" y="1664804"/>
            <a:ext cx="280831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Line 121"/>
          <p:cNvSpPr>
            <a:spLocks noChangeShapeType="1"/>
          </p:cNvSpPr>
          <p:nvPr/>
        </p:nvSpPr>
        <p:spPr bwMode="auto">
          <a:xfrm>
            <a:off x="344488" y="1664804"/>
            <a:ext cx="626469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buNone/>
              <a:defRPr/>
            </a:pPr>
            <a:endParaRPr lang="ko-KR" altLang="en-US" sz="900">
              <a:latin typeface="맑은 고딕" pitchFamily="50" charset="-127"/>
            </a:endParaRPr>
          </a:p>
        </p:txBody>
      </p:sp>
      <p:sp>
        <p:nvSpPr>
          <p:cNvPr id="76" name="Rectangle 216"/>
          <p:cNvSpPr>
            <a:spLocks noChangeArrowheads="1"/>
          </p:cNvSpPr>
          <p:nvPr/>
        </p:nvSpPr>
        <p:spPr bwMode="auto">
          <a:xfrm>
            <a:off x="6789205" y="2240426"/>
            <a:ext cx="2736000" cy="331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리포트 합리화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77" name="AutoShape 59"/>
          <p:cNvSpPr>
            <a:spLocks noChangeArrowheads="1"/>
          </p:cNvSpPr>
          <p:nvPr/>
        </p:nvSpPr>
        <p:spPr bwMode="auto">
          <a:xfrm>
            <a:off x="6645188" y="2132704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latin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1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78" name="Rectangle 216"/>
          <p:cNvSpPr>
            <a:spLocks noChangeArrowheads="1"/>
          </p:cNvSpPr>
          <p:nvPr/>
        </p:nvSpPr>
        <p:spPr bwMode="auto">
          <a:xfrm>
            <a:off x="6789205" y="4250009"/>
            <a:ext cx="2736000" cy="331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정보 역량 강화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79" name="AutoShape 59"/>
          <p:cNvSpPr>
            <a:spLocks noChangeArrowheads="1"/>
          </p:cNvSpPr>
          <p:nvPr/>
        </p:nvSpPr>
        <p:spPr bwMode="auto">
          <a:xfrm>
            <a:off x="6645188" y="4167110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latin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2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cxnSp>
        <p:nvCxnSpPr>
          <p:cNvPr id="80" name="AutoShape 145"/>
          <p:cNvCxnSpPr>
            <a:cxnSpLocks noChangeShapeType="1"/>
            <a:stCxn id="84" idx="3"/>
            <a:endCxn id="85" idx="1"/>
          </p:cNvCxnSpPr>
          <p:nvPr/>
        </p:nvCxnSpPr>
        <p:spPr bwMode="auto">
          <a:xfrm>
            <a:off x="1172580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1" name="AutoShape 147"/>
          <p:cNvCxnSpPr>
            <a:cxnSpLocks noChangeShapeType="1"/>
            <a:stCxn id="86" idx="3"/>
            <a:endCxn id="94" idx="1"/>
          </p:cNvCxnSpPr>
          <p:nvPr/>
        </p:nvCxnSpPr>
        <p:spPr bwMode="auto">
          <a:xfrm>
            <a:off x="2972828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" name="AutoShape 150"/>
          <p:cNvCxnSpPr>
            <a:cxnSpLocks noChangeShapeType="1"/>
            <a:stCxn id="89" idx="3"/>
            <a:endCxn id="92" idx="1"/>
          </p:cNvCxnSpPr>
          <p:nvPr/>
        </p:nvCxnSpPr>
        <p:spPr bwMode="auto">
          <a:xfrm>
            <a:off x="5565044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3" name="AutoShape 151"/>
          <p:cNvCxnSpPr>
            <a:cxnSpLocks noChangeShapeType="1"/>
            <a:stCxn id="88" idx="3"/>
            <a:endCxn id="87" idx="2"/>
          </p:cNvCxnSpPr>
          <p:nvPr/>
        </p:nvCxnSpPr>
        <p:spPr bwMode="auto">
          <a:xfrm flipV="1">
            <a:off x="3764868" y="3644952"/>
            <a:ext cx="612128" cy="198094"/>
          </a:xfrm>
          <a:prstGeom prst="bentConnector2">
            <a:avLst/>
          </a:prstGeom>
          <a:noFill/>
          <a:ln w="15875">
            <a:solidFill>
              <a:srgbClr val="808080"/>
            </a:solidFill>
            <a:prstDash val="sysDot"/>
            <a:miter lim="800000"/>
            <a:headEnd type="none" w="sm" len="sm"/>
            <a:tailEnd type="triangle" w="med" len="med"/>
          </a:ln>
        </p:spPr>
      </p:cxnSp>
      <p:sp>
        <p:nvSpPr>
          <p:cNvPr id="84" name="Rectangle 125"/>
          <p:cNvSpPr>
            <a:spLocks noChangeArrowheads="1"/>
          </p:cNvSpPr>
          <p:nvPr/>
        </p:nvSpPr>
        <p:spPr bwMode="auto">
          <a:xfrm>
            <a:off x="452500" y="2996952"/>
            <a:ext cx="72008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취합 및 정리</a:t>
            </a:r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1388628" y="2996952"/>
            <a:ext cx="72008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활용 가치 분석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및 기준 적용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86" name="Rectangle 134"/>
          <p:cNvSpPr>
            <a:spLocks noChangeArrowheads="1"/>
          </p:cNvSpPr>
          <p:nvPr/>
        </p:nvSpPr>
        <p:spPr bwMode="auto">
          <a:xfrm>
            <a:off x="2324756" y="2996952"/>
            <a:ext cx="648072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분석</a:t>
            </a:r>
          </a:p>
        </p:txBody>
      </p:sp>
      <p:sp>
        <p:nvSpPr>
          <p:cNvPr id="87" name="Rectangle 137"/>
          <p:cNvSpPr>
            <a:spLocks noChangeArrowheads="1"/>
          </p:cNvSpPr>
          <p:nvPr/>
        </p:nvSpPr>
        <p:spPr bwMode="auto">
          <a:xfrm>
            <a:off x="4052996" y="2996952"/>
            <a:ext cx="64800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표준 리포트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정의</a:t>
            </a:r>
          </a:p>
        </p:txBody>
      </p:sp>
      <p:sp>
        <p:nvSpPr>
          <p:cNvPr id="88" name="AutoShape 156"/>
          <p:cNvSpPr>
            <a:spLocks noChangeArrowheads="1"/>
          </p:cNvSpPr>
          <p:nvPr/>
        </p:nvSpPr>
        <p:spPr bwMode="auto">
          <a:xfrm>
            <a:off x="2252700" y="3717032"/>
            <a:ext cx="1512168" cy="25202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buNone/>
            </a:pPr>
            <a:r>
              <a:rPr kumimoji="0" lang="ko-KR" altLang="en-US" sz="1000" dirty="0">
                <a:latin typeface="맑은 고딕" pitchFamily="50" charset="-127"/>
              </a:rPr>
              <a:t>구현 가능성 검토</a:t>
            </a:r>
          </a:p>
        </p:txBody>
      </p:sp>
      <p:sp>
        <p:nvSpPr>
          <p:cNvPr id="89" name="Rectangle 143"/>
          <p:cNvSpPr>
            <a:spLocks noChangeArrowheads="1"/>
          </p:cNvSpPr>
          <p:nvPr/>
        </p:nvSpPr>
        <p:spPr bwMode="auto">
          <a:xfrm>
            <a:off x="4917044" y="2996952"/>
            <a:ext cx="64800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합리화 검토 및</a:t>
            </a: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확정</a:t>
            </a:r>
          </a:p>
        </p:txBody>
      </p:sp>
      <p:sp>
        <p:nvSpPr>
          <p:cNvPr id="90" name="AutoShape 122"/>
          <p:cNvSpPr>
            <a:spLocks noChangeArrowheads="1"/>
          </p:cNvSpPr>
          <p:nvPr/>
        </p:nvSpPr>
        <p:spPr bwMode="auto">
          <a:xfrm>
            <a:off x="416496" y="2615852"/>
            <a:ext cx="1726605" cy="312737"/>
          </a:xfrm>
          <a:prstGeom prst="homePlate">
            <a:avLst>
              <a:gd name="adj" fmla="val 36545"/>
            </a:avLst>
          </a:prstGeom>
          <a:solidFill>
            <a:schemeClr val="bg1">
              <a:lumMod val="6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buNone/>
            </a:pPr>
            <a:r>
              <a:rPr kumimoji="0" lang="ko-KR" altLang="en-US" dirty="0" smtClean="0">
                <a:latin typeface="맑은 고딕" pitchFamily="50" charset="-127"/>
              </a:rPr>
              <a:t>리포트 </a:t>
            </a:r>
            <a:r>
              <a:rPr kumimoji="0" lang="ko-KR" altLang="en-US" dirty="0">
                <a:latin typeface="맑은 고딕" pitchFamily="50" charset="-127"/>
              </a:rPr>
              <a:t>선정</a:t>
            </a: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2144688" y="2597062"/>
            <a:ext cx="4285468" cy="312737"/>
          </a:xfrm>
          <a:prstGeom prst="homePlate">
            <a:avLst>
              <a:gd name="adj" fmla="val 37066"/>
            </a:avLst>
          </a:prstGeom>
          <a:solidFill>
            <a:schemeClr val="bg1">
              <a:lumMod val="6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buNone/>
            </a:pPr>
            <a:r>
              <a:rPr kumimoji="0" lang="ko-KR" altLang="en-US" dirty="0" smtClean="0">
                <a:latin typeface="맑은 고딕" pitchFamily="50" charset="-127"/>
              </a:rPr>
              <a:t>리포트 </a:t>
            </a:r>
            <a:r>
              <a:rPr kumimoji="0" lang="ko-KR" altLang="en-US" dirty="0">
                <a:latin typeface="맑은 고딕" pitchFamily="50" charset="-127"/>
              </a:rPr>
              <a:t>합리화</a:t>
            </a:r>
          </a:p>
        </p:txBody>
      </p:sp>
      <p:sp>
        <p:nvSpPr>
          <p:cNvPr id="92" name="Rectangle 153"/>
          <p:cNvSpPr>
            <a:spLocks noChangeArrowheads="1"/>
          </p:cNvSpPr>
          <p:nvPr/>
        </p:nvSpPr>
        <p:spPr bwMode="auto">
          <a:xfrm>
            <a:off x="5781092" y="2996952"/>
            <a:ext cx="648000" cy="64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변화관리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프로세스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수립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2336" y="229313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buNone/>
            </a:pPr>
            <a:r>
              <a:rPr lang="ko-KR" altLang="en-US" u="sng" dirty="0" smtClean="0">
                <a:latin typeface="맑은 고딕" pitchFamily="50" charset="-127"/>
              </a:rPr>
              <a:t>리포트 합리화</a:t>
            </a:r>
            <a:endParaRPr lang="ko-KR" altLang="en-US" u="sng" dirty="0">
              <a:latin typeface="맑은 고딕" pitchFamily="50" charset="-127"/>
            </a:endParaRPr>
          </a:p>
        </p:txBody>
      </p:sp>
      <p:sp>
        <p:nvSpPr>
          <p:cNvPr id="94" name="Rectangle 134"/>
          <p:cNvSpPr>
            <a:spLocks noChangeArrowheads="1"/>
          </p:cNvSpPr>
          <p:nvPr/>
        </p:nvSpPr>
        <p:spPr bwMode="auto">
          <a:xfrm>
            <a:off x="3188876" y="2996952"/>
            <a:ext cx="648072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 표준화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95" name="Freeform 5"/>
          <p:cNvSpPr>
            <a:spLocks/>
          </p:cNvSpPr>
          <p:nvPr/>
        </p:nvSpPr>
        <p:spPr bwMode="gray">
          <a:xfrm>
            <a:off x="452500" y="5085185"/>
            <a:ext cx="5976798" cy="324036"/>
          </a:xfrm>
          <a:custGeom>
            <a:avLst/>
            <a:gdLst>
              <a:gd name="connsiteX0" fmla="*/ 0 w 4626"/>
              <a:gd name="connsiteY0" fmla="*/ 282 h 282"/>
              <a:gd name="connsiteX1" fmla="*/ 0 w 4626"/>
              <a:gd name="connsiteY1" fmla="*/ 0 h 282"/>
              <a:gd name="connsiteX2" fmla="*/ 1524 w 4626"/>
              <a:gd name="connsiteY2" fmla="*/ 2 h 282"/>
              <a:gd name="connsiteX3" fmla="*/ 2358 w 4626"/>
              <a:gd name="connsiteY3" fmla="*/ 3 h 282"/>
              <a:gd name="connsiteX4" fmla="*/ 4626 w 4626"/>
              <a:gd name="connsiteY4" fmla="*/ 282 h 282"/>
              <a:gd name="connsiteX5" fmla="*/ 0 w 4626"/>
              <a:gd name="connsiteY5" fmla="*/ 282 h 282"/>
              <a:gd name="connsiteX0" fmla="*/ 0 w 4626"/>
              <a:gd name="connsiteY0" fmla="*/ 282 h 282"/>
              <a:gd name="connsiteX1" fmla="*/ 262 w 4626"/>
              <a:gd name="connsiteY1" fmla="*/ 0 h 282"/>
              <a:gd name="connsiteX2" fmla="*/ 1524 w 4626"/>
              <a:gd name="connsiteY2" fmla="*/ 2 h 282"/>
              <a:gd name="connsiteX3" fmla="*/ 2358 w 4626"/>
              <a:gd name="connsiteY3" fmla="*/ 3 h 282"/>
              <a:gd name="connsiteX4" fmla="*/ 4626 w 4626"/>
              <a:gd name="connsiteY4" fmla="*/ 282 h 282"/>
              <a:gd name="connsiteX5" fmla="*/ 0 w 4626"/>
              <a:gd name="connsiteY5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3738 w 6006"/>
              <a:gd name="connsiteY3" fmla="*/ 3 h 282"/>
              <a:gd name="connsiteX4" fmla="*/ 6006 w 6006"/>
              <a:gd name="connsiteY4" fmla="*/ 282 h 282"/>
              <a:gd name="connsiteX5" fmla="*/ 0 w 6006"/>
              <a:gd name="connsiteY5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3738 w 6006"/>
              <a:gd name="connsiteY3" fmla="*/ 3 h 282"/>
              <a:gd name="connsiteX4" fmla="*/ 2743 w 6006"/>
              <a:gd name="connsiteY4" fmla="*/ 3 h 282"/>
              <a:gd name="connsiteX5" fmla="*/ 6006 w 6006"/>
              <a:gd name="connsiteY5" fmla="*/ 282 h 282"/>
              <a:gd name="connsiteX6" fmla="*/ 0 w 6006"/>
              <a:gd name="connsiteY6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3738 w 6006"/>
              <a:gd name="connsiteY3" fmla="*/ 3 h 282"/>
              <a:gd name="connsiteX4" fmla="*/ 2730 w 6006"/>
              <a:gd name="connsiteY4" fmla="*/ 3 h 282"/>
              <a:gd name="connsiteX5" fmla="*/ 2743 w 6006"/>
              <a:gd name="connsiteY5" fmla="*/ 3 h 282"/>
              <a:gd name="connsiteX6" fmla="*/ 6006 w 6006"/>
              <a:gd name="connsiteY6" fmla="*/ 282 h 282"/>
              <a:gd name="connsiteX7" fmla="*/ 0 w 6006"/>
              <a:gd name="connsiteY7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2939 w 6006"/>
              <a:gd name="connsiteY3" fmla="*/ 3 h 282"/>
              <a:gd name="connsiteX4" fmla="*/ 2730 w 6006"/>
              <a:gd name="connsiteY4" fmla="*/ 3 h 282"/>
              <a:gd name="connsiteX5" fmla="*/ 2743 w 6006"/>
              <a:gd name="connsiteY5" fmla="*/ 3 h 282"/>
              <a:gd name="connsiteX6" fmla="*/ 6006 w 6006"/>
              <a:gd name="connsiteY6" fmla="*/ 282 h 282"/>
              <a:gd name="connsiteX7" fmla="*/ 0 w 6006"/>
              <a:gd name="connsiteY7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2730 w 6006"/>
              <a:gd name="connsiteY3" fmla="*/ 3 h 282"/>
              <a:gd name="connsiteX4" fmla="*/ 2743 w 6006"/>
              <a:gd name="connsiteY4" fmla="*/ 3 h 282"/>
              <a:gd name="connsiteX5" fmla="*/ 6006 w 6006"/>
              <a:gd name="connsiteY5" fmla="*/ 282 h 282"/>
              <a:gd name="connsiteX6" fmla="*/ 0 w 6006"/>
              <a:gd name="connsiteY6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2730 w 6006"/>
              <a:gd name="connsiteY3" fmla="*/ 3 h 282"/>
              <a:gd name="connsiteX4" fmla="*/ 6006 w 6006"/>
              <a:gd name="connsiteY4" fmla="*/ 282 h 282"/>
              <a:gd name="connsiteX5" fmla="*/ 0 w 6006"/>
              <a:gd name="connsiteY5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6006 w 6006"/>
              <a:gd name="connsiteY3" fmla="*/ 282 h 282"/>
              <a:gd name="connsiteX4" fmla="*/ 0 w 6006"/>
              <a:gd name="connsiteY4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717 w 6006"/>
              <a:gd name="connsiteY2" fmla="*/ 2 h 282"/>
              <a:gd name="connsiteX3" fmla="*/ 6006 w 6006"/>
              <a:gd name="connsiteY3" fmla="*/ 282 h 282"/>
              <a:gd name="connsiteX4" fmla="*/ 0 w 6006"/>
              <a:gd name="connsiteY4" fmla="*/ 282 h 282"/>
              <a:gd name="connsiteX0" fmla="*/ 0 w 10000"/>
              <a:gd name="connsiteY0" fmla="*/ 12857 h 12857"/>
              <a:gd name="connsiteX1" fmla="*/ 404 w 10000"/>
              <a:gd name="connsiteY1" fmla="*/ 0 h 12857"/>
              <a:gd name="connsiteX2" fmla="*/ 4524 w 10000"/>
              <a:gd name="connsiteY2" fmla="*/ 2928 h 12857"/>
              <a:gd name="connsiteX3" fmla="*/ 10000 w 10000"/>
              <a:gd name="connsiteY3" fmla="*/ 12857 h 12857"/>
              <a:gd name="connsiteX4" fmla="*/ 0 w 10000"/>
              <a:gd name="connsiteY4" fmla="*/ 12857 h 12857"/>
              <a:gd name="connsiteX0" fmla="*/ 0 w 10000"/>
              <a:gd name="connsiteY0" fmla="*/ 12857 h 12857"/>
              <a:gd name="connsiteX1" fmla="*/ 404 w 10000"/>
              <a:gd name="connsiteY1" fmla="*/ 0 h 12857"/>
              <a:gd name="connsiteX2" fmla="*/ 2625 w 10000"/>
              <a:gd name="connsiteY2" fmla="*/ 0 h 12857"/>
              <a:gd name="connsiteX3" fmla="*/ 10000 w 10000"/>
              <a:gd name="connsiteY3" fmla="*/ 12857 h 12857"/>
              <a:gd name="connsiteX4" fmla="*/ 0 w 10000"/>
              <a:gd name="connsiteY4" fmla="*/ 12857 h 12857"/>
              <a:gd name="connsiteX0" fmla="*/ 160 w 10160"/>
              <a:gd name="connsiteY0" fmla="*/ 12857 h 12857"/>
              <a:gd name="connsiteX1" fmla="*/ 135 w 10160"/>
              <a:gd name="connsiteY1" fmla="*/ 0 h 12857"/>
              <a:gd name="connsiteX2" fmla="*/ 2785 w 10160"/>
              <a:gd name="connsiteY2" fmla="*/ 0 h 12857"/>
              <a:gd name="connsiteX3" fmla="*/ 10160 w 10160"/>
              <a:gd name="connsiteY3" fmla="*/ 12857 h 12857"/>
              <a:gd name="connsiteX4" fmla="*/ 160 w 10160"/>
              <a:gd name="connsiteY4" fmla="*/ 12857 h 12857"/>
              <a:gd name="connsiteX0" fmla="*/ 1675 w 11675"/>
              <a:gd name="connsiteY0" fmla="*/ 12857 h 12857"/>
              <a:gd name="connsiteX1" fmla="*/ 1650 w 11675"/>
              <a:gd name="connsiteY1" fmla="*/ 5760 h 12857"/>
              <a:gd name="connsiteX2" fmla="*/ 1650 w 11675"/>
              <a:gd name="connsiteY2" fmla="*/ 0 h 12857"/>
              <a:gd name="connsiteX3" fmla="*/ 4300 w 11675"/>
              <a:gd name="connsiteY3" fmla="*/ 0 h 12857"/>
              <a:gd name="connsiteX4" fmla="*/ 11675 w 11675"/>
              <a:gd name="connsiteY4" fmla="*/ 12857 h 12857"/>
              <a:gd name="connsiteX5" fmla="*/ 1675 w 11675"/>
              <a:gd name="connsiteY5" fmla="*/ 12857 h 12857"/>
              <a:gd name="connsiteX0" fmla="*/ 1675 w 11675"/>
              <a:gd name="connsiteY0" fmla="*/ 12857 h 12857"/>
              <a:gd name="connsiteX1" fmla="*/ 1650 w 11675"/>
              <a:gd name="connsiteY1" fmla="*/ 5760 h 12857"/>
              <a:gd name="connsiteX2" fmla="*/ 1650 w 11675"/>
              <a:gd name="connsiteY2" fmla="*/ 0 h 12857"/>
              <a:gd name="connsiteX3" fmla="*/ 4300 w 11675"/>
              <a:gd name="connsiteY3" fmla="*/ 0 h 12857"/>
              <a:gd name="connsiteX4" fmla="*/ 11675 w 11675"/>
              <a:gd name="connsiteY4" fmla="*/ 12857 h 12857"/>
              <a:gd name="connsiteX5" fmla="*/ 1675 w 11675"/>
              <a:gd name="connsiteY5" fmla="*/ 12857 h 12857"/>
              <a:gd name="connsiteX0" fmla="*/ 1650 w 11675"/>
              <a:gd name="connsiteY0" fmla="*/ 5760 h 12857"/>
              <a:gd name="connsiteX1" fmla="*/ 1650 w 11675"/>
              <a:gd name="connsiteY1" fmla="*/ 0 h 12857"/>
              <a:gd name="connsiteX2" fmla="*/ 4300 w 11675"/>
              <a:gd name="connsiteY2" fmla="*/ 0 h 12857"/>
              <a:gd name="connsiteX3" fmla="*/ 11675 w 11675"/>
              <a:gd name="connsiteY3" fmla="*/ 12857 h 12857"/>
              <a:gd name="connsiteX4" fmla="*/ 1675 w 11675"/>
              <a:gd name="connsiteY4" fmla="*/ 12857 h 12857"/>
              <a:gd name="connsiteX5" fmla="*/ 1769 w 11675"/>
              <a:gd name="connsiteY5" fmla="*/ 7589 h 12857"/>
              <a:gd name="connsiteX0" fmla="*/ 1650 w 11675"/>
              <a:gd name="connsiteY0" fmla="*/ 5760 h 12857"/>
              <a:gd name="connsiteX1" fmla="*/ 1650 w 11675"/>
              <a:gd name="connsiteY1" fmla="*/ 0 h 12857"/>
              <a:gd name="connsiteX2" fmla="*/ 4300 w 11675"/>
              <a:gd name="connsiteY2" fmla="*/ 0 h 12857"/>
              <a:gd name="connsiteX3" fmla="*/ 11675 w 11675"/>
              <a:gd name="connsiteY3" fmla="*/ 12857 h 12857"/>
              <a:gd name="connsiteX4" fmla="*/ 1675 w 11675"/>
              <a:gd name="connsiteY4" fmla="*/ 12857 h 12857"/>
              <a:gd name="connsiteX5" fmla="*/ 1744 w 11675"/>
              <a:gd name="connsiteY5" fmla="*/ 8640 h 12857"/>
              <a:gd name="connsiteX0" fmla="*/ 446 w 10471"/>
              <a:gd name="connsiteY0" fmla="*/ 5760 h 12857"/>
              <a:gd name="connsiteX1" fmla="*/ 446 w 10471"/>
              <a:gd name="connsiteY1" fmla="*/ 0 h 12857"/>
              <a:gd name="connsiteX2" fmla="*/ 3096 w 10471"/>
              <a:gd name="connsiteY2" fmla="*/ 0 h 12857"/>
              <a:gd name="connsiteX3" fmla="*/ 10471 w 10471"/>
              <a:gd name="connsiteY3" fmla="*/ 12857 h 12857"/>
              <a:gd name="connsiteX4" fmla="*/ 471 w 10471"/>
              <a:gd name="connsiteY4" fmla="*/ 12857 h 12857"/>
              <a:gd name="connsiteX0" fmla="*/ 0 w 10025"/>
              <a:gd name="connsiteY0" fmla="*/ 0 h 12857"/>
              <a:gd name="connsiteX1" fmla="*/ 2650 w 10025"/>
              <a:gd name="connsiteY1" fmla="*/ 0 h 12857"/>
              <a:gd name="connsiteX2" fmla="*/ 10025 w 10025"/>
              <a:gd name="connsiteY2" fmla="*/ 12857 h 12857"/>
              <a:gd name="connsiteX3" fmla="*/ 25 w 10025"/>
              <a:gd name="connsiteY3" fmla="*/ 12857 h 12857"/>
              <a:gd name="connsiteX0" fmla="*/ 0 w 10025"/>
              <a:gd name="connsiteY0" fmla="*/ 0 h 12857"/>
              <a:gd name="connsiteX1" fmla="*/ 0 w 10025"/>
              <a:gd name="connsiteY1" fmla="*/ 0 h 12857"/>
              <a:gd name="connsiteX2" fmla="*/ 2650 w 10025"/>
              <a:gd name="connsiteY2" fmla="*/ 0 h 12857"/>
              <a:gd name="connsiteX3" fmla="*/ 10025 w 10025"/>
              <a:gd name="connsiteY3" fmla="*/ 12857 h 12857"/>
              <a:gd name="connsiteX4" fmla="*/ 25 w 10025"/>
              <a:gd name="connsiteY4" fmla="*/ 12857 h 12857"/>
              <a:gd name="connsiteX0" fmla="*/ 0 w 10025"/>
              <a:gd name="connsiteY0" fmla="*/ 0 h 12857"/>
              <a:gd name="connsiteX1" fmla="*/ 94 w 10025"/>
              <a:gd name="connsiteY1" fmla="*/ 0 h 12857"/>
              <a:gd name="connsiteX2" fmla="*/ 2650 w 10025"/>
              <a:gd name="connsiteY2" fmla="*/ 0 h 12857"/>
              <a:gd name="connsiteX3" fmla="*/ 10025 w 10025"/>
              <a:gd name="connsiteY3" fmla="*/ 12857 h 12857"/>
              <a:gd name="connsiteX4" fmla="*/ 25 w 10025"/>
              <a:gd name="connsiteY4" fmla="*/ 12857 h 12857"/>
              <a:gd name="connsiteX0" fmla="*/ 0 w 10025"/>
              <a:gd name="connsiteY0" fmla="*/ 1440 h 12857"/>
              <a:gd name="connsiteX1" fmla="*/ 94 w 10025"/>
              <a:gd name="connsiteY1" fmla="*/ 0 h 12857"/>
              <a:gd name="connsiteX2" fmla="*/ 2650 w 10025"/>
              <a:gd name="connsiteY2" fmla="*/ 0 h 12857"/>
              <a:gd name="connsiteX3" fmla="*/ 10025 w 10025"/>
              <a:gd name="connsiteY3" fmla="*/ 12857 h 12857"/>
              <a:gd name="connsiteX4" fmla="*/ 25 w 10025"/>
              <a:gd name="connsiteY4" fmla="*/ 12857 h 12857"/>
              <a:gd name="connsiteX0" fmla="*/ 69 w 10000"/>
              <a:gd name="connsiteY0" fmla="*/ 0 h 12857"/>
              <a:gd name="connsiteX1" fmla="*/ 2625 w 10000"/>
              <a:gd name="connsiteY1" fmla="*/ 0 h 12857"/>
              <a:gd name="connsiteX2" fmla="*/ 10000 w 10000"/>
              <a:gd name="connsiteY2" fmla="*/ 12857 h 12857"/>
              <a:gd name="connsiteX3" fmla="*/ 0 w 10000"/>
              <a:gd name="connsiteY3" fmla="*/ 12857 h 12857"/>
              <a:gd name="connsiteX0" fmla="*/ 0 w 10025"/>
              <a:gd name="connsiteY0" fmla="*/ 0 h 12857"/>
              <a:gd name="connsiteX1" fmla="*/ 2650 w 10025"/>
              <a:gd name="connsiteY1" fmla="*/ 0 h 12857"/>
              <a:gd name="connsiteX2" fmla="*/ 10025 w 10025"/>
              <a:gd name="connsiteY2" fmla="*/ 12857 h 12857"/>
              <a:gd name="connsiteX3" fmla="*/ 25 w 10025"/>
              <a:gd name="connsiteY3" fmla="*/ 12857 h 12857"/>
              <a:gd name="connsiteX0" fmla="*/ 0 w 10025"/>
              <a:gd name="connsiteY0" fmla="*/ 0 h 12960"/>
              <a:gd name="connsiteX1" fmla="*/ 2650 w 10025"/>
              <a:gd name="connsiteY1" fmla="*/ 0 h 12960"/>
              <a:gd name="connsiteX2" fmla="*/ 10025 w 10025"/>
              <a:gd name="connsiteY2" fmla="*/ 12857 h 12960"/>
              <a:gd name="connsiteX3" fmla="*/ 0 w 10025"/>
              <a:gd name="connsiteY3" fmla="*/ 12960 h 12960"/>
              <a:gd name="connsiteX0" fmla="*/ 0 w 10025"/>
              <a:gd name="connsiteY0" fmla="*/ 0 h 12960"/>
              <a:gd name="connsiteX1" fmla="*/ 2650 w 10025"/>
              <a:gd name="connsiteY1" fmla="*/ 0 h 12960"/>
              <a:gd name="connsiteX2" fmla="*/ 10025 w 10025"/>
              <a:gd name="connsiteY2" fmla="*/ 12857 h 12960"/>
              <a:gd name="connsiteX3" fmla="*/ 1 w 10025"/>
              <a:gd name="connsiteY3" fmla="*/ 12960 h 12960"/>
              <a:gd name="connsiteX0" fmla="*/ 0 w 10024"/>
              <a:gd name="connsiteY0" fmla="*/ 0 h 12960"/>
              <a:gd name="connsiteX1" fmla="*/ 2649 w 10024"/>
              <a:gd name="connsiteY1" fmla="*/ 0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10024"/>
              <a:gd name="connsiteY0" fmla="*/ 0 h 12960"/>
              <a:gd name="connsiteX1" fmla="*/ 2405 w 10024"/>
              <a:gd name="connsiteY1" fmla="*/ 0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10024"/>
              <a:gd name="connsiteY0" fmla="*/ 0 h 12960"/>
              <a:gd name="connsiteX1" fmla="*/ 2250 w 10024"/>
              <a:gd name="connsiteY1" fmla="*/ 247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10024"/>
              <a:gd name="connsiteY0" fmla="*/ 0 h 12960"/>
              <a:gd name="connsiteX1" fmla="*/ 1505 w 10024"/>
              <a:gd name="connsiteY1" fmla="*/ 0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6751"/>
              <a:gd name="connsiteY0" fmla="*/ 0 h 12960"/>
              <a:gd name="connsiteX1" fmla="*/ 1505 w 6751"/>
              <a:gd name="connsiteY1" fmla="*/ 0 h 12960"/>
              <a:gd name="connsiteX2" fmla="*/ 6751 w 6751"/>
              <a:gd name="connsiteY2" fmla="*/ 11776 h 12960"/>
              <a:gd name="connsiteX3" fmla="*/ 0 w 6751"/>
              <a:gd name="connsiteY3" fmla="*/ 12960 h 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1" h="12960">
                <a:moveTo>
                  <a:pt x="0" y="0"/>
                </a:moveTo>
                <a:lnTo>
                  <a:pt x="1505" y="0"/>
                </a:lnTo>
                <a:lnTo>
                  <a:pt x="6751" y="11776"/>
                </a:lnTo>
                <a:lnTo>
                  <a:pt x="0" y="12960"/>
                </a:lnTo>
              </a:path>
            </a:pathLst>
          </a:cu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gray">
          <a:xfrm>
            <a:off x="2016224" y="5373216"/>
            <a:ext cx="142460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smtClean="0">
                <a:latin typeface="맑은 고딕" pitchFamily="50" charset="-127"/>
              </a:rPr>
              <a:t>인력 </a:t>
            </a:r>
            <a:r>
              <a:rPr lang="ko-KR" altLang="en-US" sz="1000" b="1" dirty="0">
                <a:latin typeface="맑은 고딕" pitchFamily="50" charset="-127"/>
              </a:rPr>
              <a:t>유형화</a:t>
            </a:r>
            <a:endParaRPr lang="ko-KR" altLang="ko-KR" sz="1000" b="1" dirty="0">
              <a:latin typeface="맑은 고딕" pitchFamily="50" charset="-127"/>
            </a:endParaRPr>
          </a:p>
        </p:txBody>
      </p:sp>
      <p:sp>
        <p:nvSpPr>
          <p:cNvPr id="97" name="Freeform 48"/>
          <p:cNvSpPr>
            <a:spLocks/>
          </p:cNvSpPr>
          <p:nvPr/>
        </p:nvSpPr>
        <p:spPr bwMode="auto">
          <a:xfrm>
            <a:off x="4880992" y="4581624"/>
            <a:ext cx="1642849" cy="497408"/>
          </a:xfrm>
          <a:custGeom>
            <a:avLst/>
            <a:gdLst>
              <a:gd name="T0" fmla="*/ 0 w 825"/>
              <a:gd name="T1" fmla="*/ 0 h 1113"/>
              <a:gd name="T2" fmla="*/ 2147483647 w 825"/>
              <a:gd name="T3" fmla="*/ 0 h 1113"/>
              <a:gd name="T4" fmla="*/ 2147483647 w 825"/>
              <a:gd name="T5" fmla="*/ 2147483647 h 1113"/>
              <a:gd name="T6" fmla="*/ 2147483647 w 825"/>
              <a:gd name="T7" fmla="*/ 2147483647 h 1113"/>
              <a:gd name="T8" fmla="*/ 0 w 825"/>
              <a:gd name="T9" fmla="*/ 2147483647 h 1113"/>
              <a:gd name="T10" fmla="*/ 2147483647 w 825"/>
              <a:gd name="T11" fmla="*/ 2147483647 h 1113"/>
              <a:gd name="T12" fmla="*/ 0 w 825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5"/>
              <a:gd name="T22" fmla="*/ 0 h 1113"/>
              <a:gd name="T23" fmla="*/ 825 w 82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5" h="1113">
                <a:moveTo>
                  <a:pt x="0" y="0"/>
                </a:moveTo>
                <a:lnTo>
                  <a:pt x="705" y="0"/>
                </a:lnTo>
                <a:lnTo>
                  <a:pt x="824" y="556"/>
                </a:lnTo>
                <a:lnTo>
                  <a:pt x="705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역량 확산</a:t>
            </a:r>
            <a:endParaRPr lang="en-US" altLang="ko-KR" sz="1000" b="1" dirty="0" smtClean="0">
              <a:latin typeface="맑은 고딕" pitchFamily="50" charset="-127"/>
            </a:endParaRPr>
          </a:p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고도화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98" name="Freeform 46"/>
          <p:cNvSpPr>
            <a:spLocks/>
          </p:cNvSpPr>
          <p:nvPr/>
        </p:nvSpPr>
        <p:spPr bwMode="auto">
          <a:xfrm>
            <a:off x="1866325" y="4581624"/>
            <a:ext cx="1691741" cy="497408"/>
          </a:xfrm>
          <a:custGeom>
            <a:avLst/>
            <a:gdLst>
              <a:gd name="T0" fmla="*/ 0 w 833"/>
              <a:gd name="T1" fmla="*/ 0 h 1113"/>
              <a:gd name="T2" fmla="*/ 2147483647 w 833"/>
              <a:gd name="T3" fmla="*/ 0 h 1113"/>
              <a:gd name="T4" fmla="*/ 2147483647 w 833"/>
              <a:gd name="T5" fmla="*/ 2147483647 h 1113"/>
              <a:gd name="T6" fmla="*/ 2147483647 w 833"/>
              <a:gd name="T7" fmla="*/ 2147483647 h 1113"/>
              <a:gd name="T8" fmla="*/ 0 w 833"/>
              <a:gd name="T9" fmla="*/ 2147483647 h 1113"/>
              <a:gd name="T10" fmla="*/ 2147483647 w 833"/>
              <a:gd name="T11" fmla="*/ 2147483647 h 1113"/>
              <a:gd name="T12" fmla="*/ 0 w 833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3"/>
              <a:gd name="T22" fmla="*/ 0 h 1113"/>
              <a:gd name="T23" fmla="*/ 833 w 833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en-US" altLang="ko-KR" sz="1000" b="1" dirty="0" smtClean="0">
                <a:latin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</a:rPr>
              <a:t>차 역량 강화</a:t>
            </a:r>
            <a:r>
              <a:rPr lang="en-US" altLang="ko-KR" sz="1000" b="1" dirty="0" smtClean="0">
                <a:latin typeface="맑은 고딕" pitchFamily="50" charset="-127"/>
              </a:rPr>
              <a:t/>
            </a:r>
            <a:br>
              <a:rPr lang="en-US" altLang="ko-KR" sz="1000" b="1" dirty="0" smtClean="0">
                <a:latin typeface="맑은 고딕" pitchFamily="50" charset="-127"/>
              </a:rPr>
            </a:br>
            <a:r>
              <a:rPr lang="ko-KR" altLang="en-US" sz="1000" b="1" dirty="0" smtClean="0">
                <a:latin typeface="맑은 고딕" pitchFamily="50" charset="-127"/>
              </a:rPr>
              <a:t>프로그램 실행</a:t>
            </a:r>
            <a:endParaRPr lang="en-US" altLang="ko-KR" sz="1000" b="1" dirty="0">
              <a:latin typeface="맑은 고딕" pitchFamily="50" charset="-127"/>
            </a:endParaRPr>
          </a:p>
        </p:txBody>
      </p:sp>
      <p:sp>
        <p:nvSpPr>
          <p:cNvPr id="99" name="Freeform 48"/>
          <p:cNvSpPr>
            <a:spLocks/>
          </p:cNvSpPr>
          <p:nvPr/>
        </p:nvSpPr>
        <p:spPr bwMode="auto">
          <a:xfrm>
            <a:off x="3378046" y="4581624"/>
            <a:ext cx="1690571" cy="497408"/>
          </a:xfrm>
          <a:custGeom>
            <a:avLst/>
            <a:gdLst>
              <a:gd name="T0" fmla="*/ 0 w 825"/>
              <a:gd name="T1" fmla="*/ 0 h 1113"/>
              <a:gd name="T2" fmla="*/ 2147483647 w 825"/>
              <a:gd name="T3" fmla="*/ 0 h 1113"/>
              <a:gd name="T4" fmla="*/ 2147483647 w 825"/>
              <a:gd name="T5" fmla="*/ 2147483647 h 1113"/>
              <a:gd name="T6" fmla="*/ 2147483647 w 825"/>
              <a:gd name="T7" fmla="*/ 2147483647 h 1113"/>
              <a:gd name="T8" fmla="*/ 0 w 825"/>
              <a:gd name="T9" fmla="*/ 2147483647 h 1113"/>
              <a:gd name="T10" fmla="*/ 2147483647 w 825"/>
              <a:gd name="T11" fmla="*/ 2147483647 h 1113"/>
              <a:gd name="T12" fmla="*/ 0 w 825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5"/>
              <a:gd name="T22" fmla="*/ 0 h 1113"/>
              <a:gd name="T23" fmla="*/ 825 w 82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5" h="1113">
                <a:moveTo>
                  <a:pt x="0" y="0"/>
                </a:moveTo>
                <a:lnTo>
                  <a:pt x="705" y="0"/>
                </a:lnTo>
                <a:lnTo>
                  <a:pt x="824" y="556"/>
                </a:lnTo>
                <a:lnTo>
                  <a:pt x="705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en-US" altLang="ko-KR" sz="1000" b="1" dirty="0" smtClean="0">
                <a:latin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</a:rPr>
              <a:t>차 역량 강화</a:t>
            </a:r>
            <a:r>
              <a:rPr lang="en-US" altLang="ko-KR" sz="1000" b="1" dirty="0" smtClean="0">
                <a:latin typeface="맑은 고딕" pitchFamily="50" charset="-127"/>
              </a:rPr>
              <a:t/>
            </a:r>
            <a:br>
              <a:rPr lang="en-US" altLang="ko-KR" sz="1000" b="1" dirty="0" smtClean="0">
                <a:latin typeface="맑은 고딕" pitchFamily="50" charset="-127"/>
              </a:rPr>
            </a:br>
            <a:r>
              <a:rPr lang="ko-KR" altLang="en-US" sz="1000" b="1" dirty="0" smtClean="0">
                <a:latin typeface="맑은 고딕" pitchFamily="50" charset="-127"/>
              </a:rPr>
              <a:t>프로그램 실행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00" name="AutoShape 27"/>
          <p:cNvSpPr>
            <a:spLocks noChangeArrowheads="1"/>
          </p:cNvSpPr>
          <p:nvPr/>
        </p:nvSpPr>
        <p:spPr bwMode="auto">
          <a:xfrm>
            <a:off x="452500" y="4581624"/>
            <a:ext cx="1593398" cy="497408"/>
          </a:xfrm>
          <a:prstGeom prst="homePlate">
            <a:avLst>
              <a:gd name="adj" fmla="val 50726"/>
            </a:avLst>
          </a:prstGeom>
          <a:solidFill>
            <a:schemeClr val="bg1">
              <a:lumMod val="65000"/>
            </a:schemeClr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분석 역량 강화 방안 </a:t>
            </a:r>
            <a:r>
              <a:rPr lang="ko-KR" altLang="en-US" sz="1000" b="1" dirty="0">
                <a:latin typeface="맑은 고딕" pitchFamily="50" charset="-127"/>
              </a:rPr>
              <a:t>수립</a:t>
            </a:r>
          </a:p>
        </p:txBody>
      </p:sp>
      <p:sp>
        <p:nvSpPr>
          <p:cNvPr id="101" name="Rectangle 8"/>
          <p:cNvSpPr>
            <a:spLocks noChangeArrowheads="1"/>
          </p:cNvSpPr>
          <p:nvPr/>
        </p:nvSpPr>
        <p:spPr bwMode="gray">
          <a:xfrm>
            <a:off x="452500" y="5373216"/>
            <a:ext cx="1425757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>
                <a:latin typeface="맑은 고딕" pitchFamily="50" charset="-127"/>
              </a:rPr>
              <a:t>방향성 수립</a:t>
            </a:r>
            <a:endParaRPr lang="en-US" altLang="ko-KR" sz="1000" b="1" dirty="0">
              <a:latin typeface="맑은 고딕" pitchFamily="50" charset="-127"/>
            </a:endParaRPr>
          </a:p>
        </p:txBody>
      </p:sp>
      <p:sp>
        <p:nvSpPr>
          <p:cNvPr id="102" name="Rectangle 9"/>
          <p:cNvSpPr>
            <a:spLocks noChangeArrowheads="1"/>
          </p:cNvSpPr>
          <p:nvPr/>
        </p:nvSpPr>
        <p:spPr bwMode="gray">
          <a:xfrm>
            <a:off x="5076565" y="5373216"/>
            <a:ext cx="1424608" cy="2880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유지 방안</a:t>
            </a:r>
            <a:endParaRPr lang="ko-KR" altLang="ko-KR" sz="1000" b="1" dirty="0">
              <a:latin typeface="맑은 고딕" pitchFamily="50" charset="-127"/>
            </a:endParaRPr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gray">
          <a:xfrm>
            <a:off x="3548844" y="5373216"/>
            <a:ext cx="1425756" cy="2880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강화 방안</a:t>
            </a:r>
            <a:endParaRPr lang="en-US" altLang="ko-KR" sz="1000" b="1" dirty="0">
              <a:latin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2336" y="4257092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buNone/>
            </a:pPr>
            <a:r>
              <a:rPr lang="ko-KR" altLang="en-US" u="sng" dirty="0" smtClean="0">
                <a:latin typeface="맑은 고딕" pitchFamily="50" charset="-127"/>
              </a:rPr>
              <a:t>정보역량 강화</a:t>
            </a:r>
            <a:endParaRPr lang="ko-KR" altLang="en-US" u="sng" dirty="0">
              <a:latin typeface="맑은 고딕" pitchFamily="50" charset="-127"/>
            </a:endParaRPr>
          </a:p>
        </p:txBody>
      </p:sp>
      <p:cxnSp>
        <p:nvCxnSpPr>
          <p:cNvPr id="105" name="AutoShape 150"/>
          <p:cNvCxnSpPr>
            <a:cxnSpLocks noChangeShapeType="1"/>
            <a:stCxn id="87" idx="3"/>
            <a:endCxn id="89" idx="1"/>
          </p:cNvCxnSpPr>
          <p:nvPr/>
        </p:nvCxnSpPr>
        <p:spPr bwMode="auto">
          <a:xfrm>
            <a:off x="4700996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6" name="AutoShape 145"/>
          <p:cNvCxnSpPr>
            <a:cxnSpLocks noChangeShapeType="1"/>
            <a:stCxn id="85" idx="3"/>
            <a:endCxn id="86" idx="1"/>
          </p:cNvCxnSpPr>
          <p:nvPr/>
        </p:nvCxnSpPr>
        <p:spPr bwMode="auto">
          <a:xfrm>
            <a:off x="2108708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EDW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社의  </a:t>
            </a:r>
            <a:r>
              <a:rPr lang="en-US" altLang="ko-KR" sz="1600" kern="0" dirty="0" smtClean="0">
                <a:latin typeface="맑은 고딕" pitchFamily="50" charset="-127"/>
              </a:rPr>
              <a:t>EDW </a:t>
            </a:r>
            <a:r>
              <a:rPr lang="ko-KR" altLang="en-US" sz="1600" kern="0" dirty="0" smtClean="0">
                <a:latin typeface="맑은 고딕" pitchFamily="50" charset="-127"/>
              </a:rPr>
              <a:t>통합 및 포탈의 구축은 </a:t>
            </a:r>
            <a:r>
              <a:rPr lang="en-US" altLang="ko-KR" sz="1600" kern="0" dirty="0" smtClean="0">
                <a:latin typeface="맑은 고딕" pitchFamily="50" charset="-127"/>
              </a:rPr>
              <a:t>2007</a:t>
            </a:r>
            <a:r>
              <a:rPr lang="ko-KR" altLang="en-US" sz="1600" kern="0" dirty="0" smtClean="0">
                <a:latin typeface="맑은 고딕" pitchFamily="50" charset="-127"/>
              </a:rPr>
              <a:t>년부터 </a:t>
            </a:r>
            <a:r>
              <a:rPr lang="en-US" altLang="ko-KR" sz="1600" kern="0" dirty="0" smtClean="0">
                <a:latin typeface="맑은 고딕" pitchFamily="50" charset="-127"/>
              </a:rPr>
              <a:t>2009</a:t>
            </a:r>
            <a:r>
              <a:rPr lang="ko-KR" altLang="en-US" sz="1600" kern="0" dirty="0" smtClean="0">
                <a:latin typeface="맑은 고딕" pitchFamily="50" charset="-127"/>
              </a:rPr>
              <a:t>년까지 진행되었던 </a:t>
            </a:r>
            <a:r>
              <a:rPr lang="en-US" altLang="ko-KR" sz="1600" kern="0" dirty="0" smtClean="0">
                <a:latin typeface="맑은 고딕" pitchFamily="50" charset="-127"/>
              </a:rPr>
              <a:t>‘</a:t>
            </a:r>
            <a:r>
              <a:rPr lang="ko-KR" altLang="en-US" sz="1600" kern="0" dirty="0" smtClean="0">
                <a:latin typeface="맑은 고딕" pitchFamily="50" charset="-127"/>
              </a:rPr>
              <a:t>전사 혁신 프로젝트</a:t>
            </a:r>
            <a:r>
              <a:rPr lang="en-US" altLang="ko-KR" sz="1600" kern="0" dirty="0" smtClean="0">
                <a:latin typeface="맑은 고딕" pitchFamily="50" charset="-127"/>
              </a:rPr>
              <a:t>’ (</a:t>
            </a:r>
            <a:r>
              <a:rPr lang="ko-KR" altLang="en-US" sz="1600" kern="0" dirty="0" smtClean="0">
                <a:latin typeface="맑은 고딕" pitchFamily="50" charset="-127"/>
              </a:rPr>
              <a:t>가칭</a:t>
            </a:r>
            <a:r>
              <a:rPr lang="en-US" altLang="ko-KR" sz="1600" kern="0" dirty="0" smtClean="0">
                <a:latin typeface="맑은 고딕" pitchFamily="50" charset="-127"/>
              </a:rPr>
              <a:t>)</a:t>
            </a:r>
            <a:r>
              <a:rPr lang="ko-KR" altLang="en-US" sz="1600" kern="0" dirty="0" smtClean="0">
                <a:latin typeface="맑은 고딕" pitchFamily="50" charset="-127"/>
              </a:rPr>
              <a:t>의 일환으로 추진되었음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32870" y="1655149"/>
            <a:ext cx="2736000" cy="261647"/>
            <a:chOff x="344488" y="1412775"/>
            <a:chExt cx="3060000" cy="252513"/>
          </a:xfrm>
        </p:grpSpPr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전사 혁신 프로젝트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5" name="Rectangle 1235"/>
          <p:cNvSpPr>
            <a:spLocks noChangeArrowheads="1"/>
          </p:cNvSpPr>
          <p:nvPr/>
        </p:nvSpPr>
        <p:spPr bwMode="auto">
          <a:xfrm>
            <a:off x="704410" y="2060811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MDM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47" name="Rectangle 1235"/>
          <p:cNvSpPr>
            <a:spLocks noChangeArrowheads="1"/>
          </p:cNvSpPr>
          <p:nvPr/>
        </p:nvSpPr>
        <p:spPr bwMode="auto">
          <a:xfrm>
            <a:off x="704410" y="2680502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SCP/FP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48" name="Rectangle 1235"/>
          <p:cNvSpPr>
            <a:spLocks noChangeArrowheads="1"/>
          </p:cNvSpPr>
          <p:nvPr/>
        </p:nvSpPr>
        <p:spPr bwMode="auto">
          <a:xfrm>
            <a:off x="704410" y="3292545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ERP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49" name="Rectangle 1235"/>
          <p:cNvSpPr>
            <a:spLocks noChangeArrowheads="1"/>
          </p:cNvSpPr>
          <p:nvPr/>
        </p:nvSpPr>
        <p:spPr bwMode="auto">
          <a:xfrm>
            <a:off x="704410" y="3912236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MES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50" name="Rectangle 1235"/>
          <p:cNvSpPr>
            <a:spLocks noChangeArrowheads="1"/>
          </p:cNvSpPr>
          <p:nvPr/>
        </p:nvSpPr>
        <p:spPr bwMode="auto">
          <a:xfrm>
            <a:off x="704410" y="4524278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EMS(</a:t>
            </a:r>
            <a:r>
              <a:rPr lang="ko-KR" altLang="en-US" sz="1400" dirty="0" smtClean="0">
                <a:latin typeface="맑은 고딕" pitchFamily="50" charset="-127"/>
              </a:rPr>
              <a:t>설비관리</a:t>
            </a:r>
            <a:r>
              <a:rPr lang="en-US" altLang="ko-KR" sz="1400" dirty="0" smtClean="0">
                <a:latin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51" name="Rectangle 1235"/>
          <p:cNvSpPr>
            <a:spLocks noChangeArrowheads="1"/>
          </p:cNvSpPr>
          <p:nvPr/>
        </p:nvSpPr>
        <p:spPr bwMode="auto">
          <a:xfrm>
            <a:off x="704410" y="5136321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MDW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52" name="Rectangle 1235"/>
          <p:cNvSpPr>
            <a:spLocks noChangeArrowheads="1"/>
          </p:cNvSpPr>
          <p:nvPr/>
        </p:nvSpPr>
        <p:spPr bwMode="auto">
          <a:xfrm>
            <a:off x="704410" y="5756012"/>
            <a:ext cx="2375975" cy="553388"/>
          </a:xfrm>
          <a:prstGeom prst="roundRect">
            <a:avLst>
              <a:gd name="adj" fmla="val 2628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EDW</a:t>
            </a:r>
            <a:endParaRPr lang="en-US" altLang="ko-KR" sz="1400" dirty="0">
              <a:latin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3224760" y="6309400"/>
            <a:ext cx="280839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3224760" y="2060811"/>
            <a:ext cx="2808390" cy="37445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177170" y="1916796"/>
            <a:ext cx="2952410" cy="21109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endParaRPr lang="ko-KR" altLang="en-US" sz="1400" dirty="0">
              <a:solidFill>
                <a:schemeClr val="dk1"/>
              </a:solidFill>
              <a:latin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09230" y="1727158"/>
            <a:ext cx="2088290" cy="405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선행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93200" y="2233228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EIS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덧셈 기호 69"/>
          <p:cNvSpPr/>
          <p:nvPr/>
        </p:nvSpPr>
        <p:spPr>
          <a:xfrm>
            <a:off x="7473350" y="2614199"/>
            <a:ext cx="288040" cy="238721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93200" y="2852920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경영분석 리포트 표준화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덧셈 기호 71"/>
          <p:cNvSpPr/>
          <p:nvPr/>
        </p:nvSpPr>
        <p:spPr>
          <a:xfrm>
            <a:off x="7473350" y="3233891"/>
            <a:ext cx="288040" cy="238721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393200" y="3480089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표준화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AutoShape 71"/>
          <p:cNvSpPr>
            <a:spLocks noChangeArrowheads="1"/>
          </p:cNvSpPr>
          <p:nvPr/>
        </p:nvSpPr>
        <p:spPr bwMode="gray">
          <a:xfrm rot="5400000">
            <a:off x="7483959" y="2986331"/>
            <a:ext cx="323850" cy="26493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77170" y="4774562"/>
            <a:ext cx="2952410" cy="15348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endParaRPr lang="ko-KR" altLang="en-US" sz="1400" dirty="0">
              <a:solidFill>
                <a:schemeClr val="dk1"/>
              </a:solidFill>
              <a:latin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609230" y="4584924"/>
            <a:ext cx="2088290" cy="405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93200" y="5090994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7473350" y="5471965"/>
            <a:ext cx="288040" cy="238721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93200" y="5710686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현업 및 유관 프로젝트 협업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社는 </a:t>
            </a:r>
            <a:r>
              <a:rPr lang="en-US" altLang="ko-KR" sz="1600" kern="0" dirty="0" smtClean="0">
                <a:latin typeface="맑은 고딕" pitchFamily="50" charset="-127"/>
              </a:rPr>
              <a:t>‘</a:t>
            </a:r>
            <a:r>
              <a:rPr lang="ko-KR" altLang="en-US" sz="1600" kern="0" dirty="0" smtClean="0">
                <a:latin typeface="맑은 고딕" pitchFamily="50" charset="-127"/>
              </a:rPr>
              <a:t>정보 제공 기준 표준화 및 범위 확대</a:t>
            </a:r>
            <a:r>
              <a:rPr lang="en-US" altLang="ko-KR" sz="1600" kern="0" dirty="0" smtClean="0">
                <a:latin typeface="맑은 고딕" pitchFamily="50" charset="-127"/>
              </a:rPr>
              <a:t>’, ‘</a:t>
            </a:r>
            <a:r>
              <a:rPr lang="ko-KR" altLang="en-US" sz="1600" kern="0" dirty="0" smtClean="0">
                <a:latin typeface="맑은 고딕" pitchFamily="50" charset="-127"/>
              </a:rPr>
              <a:t>분석 기능 통합</a:t>
            </a:r>
            <a:r>
              <a:rPr lang="en-US" altLang="ko-KR" sz="1600" kern="0" dirty="0" smtClean="0">
                <a:latin typeface="맑은 고딕" pitchFamily="50" charset="-127"/>
              </a:rPr>
              <a:t>’, ‘</a:t>
            </a:r>
            <a:r>
              <a:rPr lang="ko-KR" altLang="en-US" sz="1600" kern="0" dirty="0" smtClean="0">
                <a:latin typeface="맑은 고딕" pitchFamily="50" charset="-127"/>
              </a:rPr>
              <a:t>전사 분석 데이터의 통합</a:t>
            </a:r>
            <a:r>
              <a:rPr lang="en-US" altLang="ko-KR" sz="1600" kern="0" dirty="0" smtClean="0">
                <a:latin typeface="맑은 고딕" pitchFamily="50" charset="-127"/>
              </a:rPr>
              <a:t>’</a:t>
            </a:r>
            <a:r>
              <a:rPr lang="ko-KR" altLang="en-US" sz="1600" kern="0" dirty="0" smtClean="0">
                <a:latin typeface="맑은 고딕" pitchFamily="50" charset="-127"/>
              </a:rPr>
              <a:t>이라는  </a:t>
            </a:r>
            <a:r>
              <a:rPr lang="en-US" altLang="ko-KR" sz="1600" kern="0" dirty="0" smtClean="0">
                <a:latin typeface="맑은 고딕" pitchFamily="50" charset="-127"/>
              </a:rPr>
              <a:t>EDW </a:t>
            </a:r>
            <a:r>
              <a:rPr lang="ko-KR" altLang="en-US" sz="1600" kern="0" dirty="0" smtClean="0">
                <a:latin typeface="맑은 고딕" pitchFamily="50" charset="-127"/>
              </a:rPr>
              <a:t>방향성 하에 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고도화가 진행되었음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272350" y="1655149"/>
            <a:ext cx="3384000" cy="261647"/>
            <a:chOff x="344488" y="1412775"/>
            <a:chExt cx="3060000" cy="252513"/>
          </a:xfrm>
        </p:grpSpPr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범위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3800840" y="1655143"/>
            <a:ext cx="2772000" cy="261647"/>
            <a:chOff x="344488" y="1412775"/>
            <a:chExt cx="3060000" cy="252513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4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" name="그룹 46"/>
          <p:cNvGrpSpPr/>
          <p:nvPr/>
        </p:nvGrpSpPr>
        <p:grpSpPr>
          <a:xfrm>
            <a:off x="6861670" y="1655143"/>
            <a:ext cx="2772000" cy="261647"/>
            <a:chOff x="344488" y="1412775"/>
            <a:chExt cx="3060000" cy="252513"/>
          </a:xfrm>
        </p:grpSpPr>
        <p:sp>
          <p:nvSpPr>
            <p:cNvPr id="30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4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대상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5" name="그룹 37"/>
          <p:cNvGrpSpPr/>
          <p:nvPr/>
        </p:nvGrpSpPr>
        <p:grpSpPr>
          <a:xfrm>
            <a:off x="272350" y="2060811"/>
            <a:ext cx="864120" cy="4248590"/>
            <a:chOff x="272350" y="2060811"/>
            <a:chExt cx="864120" cy="4464620"/>
          </a:xfrm>
        </p:grpSpPr>
        <p:sp>
          <p:nvSpPr>
            <p:cNvPr id="35" name="Rectangle 1235"/>
            <p:cNvSpPr>
              <a:spLocks noChangeArrowheads="1"/>
            </p:cNvSpPr>
            <p:nvPr/>
          </p:nvSpPr>
          <p:spPr bwMode="auto">
            <a:xfrm>
              <a:off x="272479" y="2060811"/>
              <a:ext cx="863991" cy="144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EDW</a:t>
              </a:r>
            </a:p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</a:t>
              </a:r>
              <a:endParaRPr lang="en-US" altLang="ko-KR" sz="1400" dirty="0" smtClean="0">
                <a:latin typeface="맑은 고딕" pitchFamily="50" charset="-127"/>
              </a:endParaRPr>
            </a:p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제공범위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  <p:sp>
          <p:nvSpPr>
            <p:cNvPr id="36" name="Rectangle 1235"/>
            <p:cNvSpPr>
              <a:spLocks noChangeArrowheads="1"/>
            </p:cNvSpPr>
            <p:nvPr/>
          </p:nvSpPr>
          <p:spPr bwMode="auto">
            <a:xfrm>
              <a:off x="272350" y="3573021"/>
              <a:ext cx="863991" cy="144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EDW </a:t>
              </a:r>
              <a:r>
                <a:rPr lang="ko-KR" altLang="en-US" sz="1400" dirty="0" smtClean="0">
                  <a:latin typeface="맑은 고딕" pitchFamily="50" charset="-127"/>
                </a:rPr>
                <a:t>통합대상 시스템 범위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  <p:sp>
          <p:nvSpPr>
            <p:cNvPr id="37" name="Rectangle 1235"/>
            <p:cNvSpPr>
              <a:spLocks noChangeArrowheads="1"/>
            </p:cNvSpPr>
            <p:nvPr/>
          </p:nvSpPr>
          <p:spPr bwMode="auto">
            <a:xfrm>
              <a:off x="272350" y="5085231"/>
              <a:ext cx="863991" cy="144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Interface</a:t>
              </a:r>
              <a:r>
                <a:rPr lang="ko-KR" altLang="en-US" sz="1400" dirty="0" smtClean="0">
                  <a:latin typeface="맑은 고딕" pitchFamily="50" charset="-127"/>
                </a:rPr>
                <a:t>대상 시스템 범위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208480" y="2046709"/>
            <a:ext cx="2448340" cy="13846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지표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리포트 표준화 결과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FontTx/>
              <a:buChar char="-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現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EDW/EIS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리포트 중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To-Be EDW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반영 리포트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FontTx/>
              <a:buChar char="-"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통합 대상 시스템의 분석 리포트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FontTx/>
              <a:buChar char="-"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ERP, SCP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 리포트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8480" y="3501010"/>
            <a:ext cx="2448340" cy="13846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現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EDW/EIS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통합 대상 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None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시스템의 분석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리포팅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08480" y="4941210"/>
            <a:ext cx="2448340" cy="13846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EDW Source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None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-ERP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Target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None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-SPMS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1235"/>
          <p:cNvSpPr>
            <a:spLocks noChangeArrowheads="1"/>
          </p:cNvSpPr>
          <p:nvPr/>
        </p:nvSpPr>
        <p:spPr bwMode="auto">
          <a:xfrm>
            <a:off x="3800840" y="2060810"/>
            <a:ext cx="2772000" cy="424859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rIns="0" anchor="ctr"/>
          <a:lstStyle/>
          <a:p>
            <a:pPr marL="85725" indent="-85725" eaLnBrk="0" hangingPunct="0">
              <a:buNone/>
              <a:defRPr/>
            </a:pPr>
            <a:r>
              <a:rPr lang="ko-KR" altLang="en-US" i="1" u="sng" dirty="0" smtClean="0">
                <a:latin typeface="맑은 고딕" pitchFamily="50" charset="-127"/>
              </a:rPr>
              <a:t>정보 제공 기준 표준화 및 범위 확대</a:t>
            </a:r>
            <a:endParaRPr lang="en-US" altLang="ko-KR" i="1" u="sng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i="1" u="sng" dirty="0" smtClean="0">
              <a:latin typeface="맑은 고딕" pitchFamily="50" charset="-127"/>
            </a:endParaRPr>
          </a:p>
          <a:p>
            <a:pPr marL="174625" indent="-174625" eaLnBrk="0" hangingPunct="0">
              <a:defRPr/>
            </a:pPr>
            <a:r>
              <a:rPr lang="en-US" altLang="ko-KR" dirty="0" smtClean="0">
                <a:latin typeface="맑은 고딕" pitchFamily="50" charset="-127"/>
              </a:rPr>
              <a:t>Mega Process </a:t>
            </a:r>
            <a:r>
              <a:rPr lang="ko-KR" altLang="en-US" dirty="0" smtClean="0">
                <a:latin typeface="맑은 고딕" pitchFamily="50" charset="-127"/>
              </a:rPr>
              <a:t>기준</a:t>
            </a:r>
            <a:r>
              <a:rPr lang="en-US" altLang="ko-KR" dirty="0" smtClean="0">
                <a:latin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</a:rPr>
              <a:t>표준화된 주요 지표 및 리포트 적용</a:t>
            </a:r>
            <a:endParaRPr lang="en-US" altLang="ko-KR" dirty="0" smtClean="0">
              <a:latin typeface="맑은 고딕" pitchFamily="50" charset="-127"/>
            </a:endParaRPr>
          </a:p>
          <a:p>
            <a:pPr marL="174625" indent="-1746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전사에서 활용되는 지표와 리포트의 통합 제공</a:t>
            </a: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defRPr/>
            </a:pP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r>
              <a:rPr lang="ko-KR" altLang="en-US" i="1" u="sng" dirty="0" smtClean="0">
                <a:latin typeface="맑은 고딕" pitchFamily="50" charset="-127"/>
              </a:rPr>
              <a:t>산재되어 있는 분석 기능 통합</a:t>
            </a:r>
            <a:endParaRPr lang="en-US" altLang="ko-KR" i="1" u="sng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i="1" u="sng" dirty="0" smtClean="0">
              <a:latin typeface="맑은 고딕" pitchFamily="50" charset="-127"/>
            </a:endParaRPr>
          </a:p>
          <a:p>
            <a:pPr marL="174625" indent="-1746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기존에 제공되는 분석 지표와 리포트를  </a:t>
            </a:r>
            <a:r>
              <a:rPr lang="en-US" altLang="ko-KR" dirty="0" smtClean="0">
                <a:latin typeface="맑은 고딕" pitchFamily="50" charset="-127"/>
              </a:rPr>
              <a:t>EDW</a:t>
            </a:r>
            <a:r>
              <a:rPr lang="ko-KR" altLang="en-US" dirty="0" smtClean="0">
                <a:latin typeface="맑은 고딕" pitchFamily="50" charset="-127"/>
              </a:rPr>
              <a:t>의 요구사항으로 반영하여 통합된 관점에서 구현</a:t>
            </a: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r>
              <a:rPr lang="ko-KR" altLang="en-US" i="1" u="sng" dirty="0" smtClean="0">
                <a:latin typeface="맑은 고딕" pitchFamily="50" charset="-127"/>
              </a:rPr>
              <a:t>전사 분석데이터 통합</a:t>
            </a:r>
            <a:endParaRPr lang="en-US" altLang="ko-KR" i="1" u="sng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i="1" u="sng" dirty="0" smtClean="0">
              <a:latin typeface="맑은 고딕" pitchFamily="50" charset="-127"/>
            </a:endParaRPr>
          </a:p>
          <a:p>
            <a:pPr marL="173038" indent="-857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대용량 데이터의 저장 및 활용</a:t>
            </a:r>
            <a:endParaRPr lang="en-US" altLang="ko-KR" dirty="0" smtClean="0">
              <a:latin typeface="맑은 고딕" pitchFamily="50" charset="-127"/>
            </a:endParaRPr>
          </a:p>
          <a:p>
            <a:pPr marL="173038" indent="-857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전사 분석 </a:t>
            </a:r>
            <a:r>
              <a:rPr lang="en-US" altLang="ko-KR" dirty="0" smtClean="0">
                <a:latin typeface="맑은 고딕" pitchFamily="50" charset="-127"/>
              </a:rPr>
              <a:t>Data</a:t>
            </a:r>
            <a:r>
              <a:rPr lang="ko-KR" altLang="en-US" dirty="0" smtClean="0">
                <a:latin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</a:rPr>
              <a:t> Single Source</a:t>
            </a:r>
            <a:r>
              <a:rPr lang="ko-KR" altLang="en-US" dirty="0" smtClean="0">
                <a:latin typeface="맑은 고딕" pitchFamily="50" charset="-127"/>
              </a:rPr>
              <a:t>로서의 역할 강화 </a:t>
            </a:r>
            <a:endParaRPr lang="en-US" altLang="ko-KR" dirty="0" smtClean="0">
              <a:latin typeface="맑은 고딕" pitchFamily="50" charset="-127"/>
            </a:endParaRPr>
          </a:p>
          <a:p>
            <a:pPr marL="173038" indent="-85725" eaLnBrk="0" hangingPunct="0">
              <a:defRPr/>
            </a:pPr>
            <a:endParaRPr lang="en-US" altLang="ko-KR" dirty="0" smtClean="0">
              <a:latin typeface="맑은 고딕" pitchFamily="50" charset="-127"/>
            </a:endParaRPr>
          </a:p>
        </p:txBody>
      </p:sp>
      <p:sp>
        <p:nvSpPr>
          <p:cNvPr id="43" name="AutoShape 71"/>
          <p:cNvSpPr>
            <a:spLocks noChangeArrowheads="1"/>
          </p:cNvSpPr>
          <p:nvPr/>
        </p:nvSpPr>
        <p:spPr bwMode="gray">
          <a:xfrm>
            <a:off x="6681240" y="2740210"/>
            <a:ext cx="323850" cy="26493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67"/>
          <p:cNvGrpSpPr/>
          <p:nvPr/>
        </p:nvGrpSpPr>
        <p:grpSpPr>
          <a:xfrm>
            <a:off x="7097486" y="2060860"/>
            <a:ext cx="2536194" cy="971990"/>
            <a:chOff x="7097486" y="2060860"/>
            <a:chExt cx="2536194" cy="971990"/>
          </a:xfrm>
        </p:grpSpPr>
        <p:sp>
          <p:nvSpPr>
            <p:cNvPr id="44" name="직사각형 43"/>
            <p:cNvSpPr/>
            <p:nvPr/>
          </p:nvSpPr>
          <p:spPr>
            <a:xfrm>
              <a:off x="7113680" y="206086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EDW DB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486" y="206086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97486" y="234885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수집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통합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요약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제공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관계형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다차원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Modeling</a:t>
              </a:r>
            </a:p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ETL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및 원천 대상 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</a:p>
          </p:txBody>
        </p:sp>
      </p:grpSp>
      <p:grpSp>
        <p:nvGrpSpPr>
          <p:cNvPr id="7" name="그룹 66"/>
          <p:cNvGrpSpPr/>
          <p:nvPr/>
        </p:nvGrpSpPr>
        <p:grpSpPr>
          <a:xfrm>
            <a:off x="7097456" y="3153043"/>
            <a:ext cx="2536194" cy="971990"/>
            <a:chOff x="7097456" y="3105100"/>
            <a:chExt cx="2536194" cy="971990"/>
          </a:xfrm>
        </p:grpSpPr>
        <p:sp>
          <p:nvSpPr>
            <p:cNvPr id="56" name="직사각형 55"/>
            <p:cNvSpPr/>
            <p:nvPr/>
          </p:nvSpPr>
          <p:spPr>
            <a:xfrm>
              <a:off x="7113650" y="310510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EIS/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정형리포트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/OLAP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97456" y="310510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7456" y="339309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정형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비정형 리포트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임원정보 리포트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65"/>
          <p:cNvGrpSpPr/>
          <p:nvPr/>
        </p:nvGrpSpPr>
        <p:grpSpPr>
          <a:xfrm>
            <a:off x="7113330" y="4245226"/>
            <a:ext cx="2536194" cy="971990"/>
            <a:chOff x="7113330" y="4293170"/>
            <a:chExt cx="2536194" cy="971990"/>
          </a:xfrm>
        </p:grpSpPr>
        <p:sp>
          <p:nvSpPr>
            <p:cNvPr id="59" name="직사각형 58"/>
            <p:cNvSpPr/>
            <p:nvPr/>
          </p:nvSpPr>
          <p:spPr>
            <a:xfrm>
              <a:off x="7129524" y="429317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메타데이터 관리 시스템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13330" y="429317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113330" y="458116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데이터 지표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리포트 영역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데이터 흐름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113300" y="5337410"/>
            <a:ext cx="2536194" cy="971990"/>
            <a:chOff x="7113300" y="5337410"/>
            <a:chExt cx="2536194" cy="971990"/>
          </a:xfrm>
        </p:grpSpPr>
        <p:sp>
          <p:nvSpPr>
            <p:cNvPr id="62" name="직사각형 61"/>
            <p:cNvSpPr/>
            <p:nvPr/>
          </p:nvSpPr>
          <p:spPr>
            <a:xfrm>
              <a:off x="7129494" y="533741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EDW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113300" y="533741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113300" y="562540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데이터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리포트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메타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사용자 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통합관리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사용자 접근 제어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61257" y="61880"/>
            <a:ext cx="5411823" cy="414792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EDW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社는 데이터와 리포트에 대한 주된 요구 유형을 심층 분석하여</a:t>
            </a:r>
            <a:r>
              <a:rPr lang="en-US" altLang="ko-KR" sz="1600" kern="0" dirty="0" smtClean="0">
                <a:latin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</a:rPr>
              <a:t> 주 사용자 그룹을 분리함으로써 </a:t>
            </a:r>
            <a:r>
              <a:rPr lang="en-US" altLang="ko-KR" sz="1600" kern="0" dirty="0" smtClean="0">
                <a:latin typeface="맑은 고딕" pitchFamily="50" charset="-127"/>
              </a:rPr>
              <a:t>EDW </a:t>
            </a:r>
            <a:r>
              <a:rPr lang="ko-KR" altLang="en-US" sz="1600" kern="0" dirty="0" smtClean="0">
                <a:latin typeface="맑은 고딕" pitchFamily="50" charset="-127"/>
              </a:rPr>
              <a:t>사용자의 만족도 향상과 시스템 유지 보수 비용 절감의 효과가 있었음</a:t>
            </a:r>
          </a:p>
        </p:txBody>
      </p:sp>
      <p:graphicFrame>
        <p:nvGraphicFramePr>
          <p:cNvPr id="14" name="Group 119"/>
          <p:cNvGraphicFramePr>
            <a:graphicFrameLocks noGrp="1"/>
          </p:cNvGraphicFramePr>
          <p:nvPr/>
        </p:nvGraphicFramePr>
        <p:xfrm>
          <a:off x="272349" y="1988800"/>
          <a:ext cx="9372393" cy="4245360"/>
        </p:xfrm>
        <a:graphic>
          <a:graphicData uri="http://schemas.openxmlformats.org/drawingml/2006/table">
            <a:tbl>
              <a:tblPr/>
              <a:tblGrid>
                <a:gridCol w="2833663"/>
                <a:gridCol w="1380790"/>
                <a:gridCol w="1524956"/>
                <a:gridCol w="1308708"/>
                <a:gridCol w="2324276"/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업무영역별 데이터</a:t>
                      </a:r>
                      <a:b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(KPI 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분석데이터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 사용그룹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리포트 유형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방향성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정기 임원보고 대상 성과관리 </a:t>
                      </a:r>
                      <a:r>
                        <a:rPr kumimoji="1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KPI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생산계획준수율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IF-Cost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월별 계획대비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EBITDA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추이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조직별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고성과자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퇴직률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신입 제외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전략 및 성과관리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임원진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경영회의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참석자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&lt;EIS&gt;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직관적이고 미려한 화면</a:t>
                      </a:r>
                    </a:p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경영회의 등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보고장표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구성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기존에는 실무자들을 대상으로도 모두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EIS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이용한 리포트 구성</a:t>
                      </a:r>
                    </a:p>
                    <a:p>
                      <a:pPr marL="357188" marR="0" lvl="1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 사용자의 요구사항을 포괄해야 하므로 </a:t>
                      </a:r>
                      <a:r>
                        <a:rPr kumimoji="1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특정그룹에</a:t>
                      </a:r>
                      <a:r>
                        <a:rPr kumimoji="1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Focusing</a:t>
                      </a:r>
                      <a:r>
                        <a:rPr kumimoji="1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정보를 제공하기 어려움</a:t>
                      </a:r>
                    </a:p>
                    <a:p>
                      <a:pPr marL="357188" marR="0" lvl="1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유지보수성이 낮은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EIS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용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Tool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모든 요구사항에 대응하므로 </a:t>
                      </a:r>
                      <a:r>
                        <a:rPr kumimoji="1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유지보수 비용이 높음</a:t>
                      </a: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</a:t>
                      </a:r>
                      <a:r>
                        <a:rPr kumimoji="1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사용그룹 분리   </a:t>
                      </a: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실무자들이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OLAP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을 중심으로 사용하도록 유도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사용자별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요구 유형에 맞는 리포트 제공</a:t>
                      </a: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개발 생산성을 높여 비용 절감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비정기보고</a:t>
                      </a:r>
                      <a:r>
                        <a:rPr kumimoji="1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및 업무분석용 데이터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생산계획 대비 생산실적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Panel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유출 불량정보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월별 영업이익 목표 대비 실적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사무직 퇴직인원 평가이력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기획 및 보고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사업부별 기획팀원 등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&lt;OLAP&gt;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비정형 상세 분석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개인별 다양한 분석요구 반영 가능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정기 모니터링 및 관리대상 데이터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모델별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생산실적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Module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공정 수리정보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장부별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시산표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사무직 퇴직발령이력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평가이력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실적 관리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조직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실적 관리자 등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&lt;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정형리포트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고정된 형태로 쉽게 조회</a:t>
                      </a:r>
                    </a:p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실적 조회 등 정기적 모니터링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795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92638" y="2788352"/>
            <a:ext cx="1376362" cy="928688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6" name="Picture 1798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92950" y="4050622"/>
            <a:ext cx="1410414" cy="82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68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l="735" t="4262" r="735" b="11839"/>
          <a:stretch>
            <a:fillRect/>
          </a:stretch>
        </p:blipFill>
        <p:spPr bwMode="auto">
          <a:xfrm>
            <a:off x="4598988" y="5265738"/>
            <a:ext cx="1360487" cy="90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3386138" y="2600195"/>
            <a:ext cx="866775" cy="612775"/>
            <a:chOff x="1721" y="3974"/>
            <a:chExt cx="546" cy="386"/>
          </a:xfrm>
        </p:grpSpPr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721" y="4187"/>
              <a:ext cx="5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None/>
                <a:defRPr/>
              </a:pPr>
              <a:r>
                <a:rPr kumimoji="0" lang="ko-KR" altLang="en-US" sz="1200" b="1" i="0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경영층</a:t>
              </a:r>
            </a:p>
          </p:txBody>
        </p:sp>
        <p:pic>
          <p:nvPicPr>
            <p:cNvPr id="21" name="Picture 111" descr="man11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1839" y="3974"/>
              <a:ext cx="30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3105150" y="3860305"/>
            <a:ext cx="1439863" cy="504825"/>
            <a:chOff x="2213" y="2364"/>
            <a:chExt cx="907" cy="318"/>
          </a:xfrm>
        </p:grpSpPr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2213" y="2509"/>
              <a:ext cx="9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None/>
                <a:defRPr/>
              </a:pPr>
              <a:r>
                <a:rPr kumimoji="0" lang="ko-KR" altLang="en-US" sz="1200" b="1" i="0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업무분석가</a:t>
              </a:r>
            </a:p>
          </p:txBody>
        </p:sp>
        <p:pic>
          <p:nvPicPr>
            <p:cNvPr id="26" name="Picture 112" descr="man5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2519" y="2364"/>
              <a:ext cx="2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3105150" y="5035550"/>
            <a:ext cx="1439863" cy="612775"/>
            <a:chOff x="2213" y="3203"/>
            <a:chExt cx="907" cy="386"/>
          </a:xfrm>
        </p:grpSpPr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2213" y="3416"/>
              <a:ext cx="9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None/>
                <a:defRPr/>
              </a:pPr>
              <a:r>
                <a:rPr kumimoji="0" lang="ko-KR" altLang="en-US" sz="1200" b="1" i="0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실무담당자</a:t>
              </a:r>
            </a:p>
          </p:txBody>
        </p:sp>
        <p:pic>
          <p:nvPicPr>
            <p:cNvPr id="29" name="Picture 113" descr="man8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2492" y="3203"/>
              <a:ext cx="35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그룹 46"/>
          <p:cNvGrpSpPr/>
          <p:nvPr/>
        </p:nvGrpSpPr>
        <p:grpSpPr>
          <a:xfrm>
            <a:off x="3296770" y="1655149"/>
            <a:ext cx="3312460" cy="261647"/>
            <a:chOff x="344488" y="1412775"/>
            <a:chExt cx="3060000" cy="252513"/>
          </a:xfrm>
        </p:grpSpPr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prstClr val="black"/>
                  </a:solidFill>
                  <a:latin typeface="맑은 고딕" pitchFamily="50" charset="-127"/>
                </a:rPr>
                <a:t>데이터별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주 사용 계층 및 리포트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EDW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벤치마킹 대상 기업들은 경영 환경의 급격한 변화 </a:t>
            </a:r>
            <a:r>
              <a:rPr lang="en-US" altLang="ko-KR" sz="1600" kern="0" dirty="0" smtClean="0">
                <a:latin typeface="맑은 고딕" pitchFamily="50" charset="-127"/>
              </a:rPr>
              <a:t>Risk</a:t>
            </a:r>
            <a:r>
              <a:rPr lang="ko-KR" altLang="en-US" sz="1600" kern="0" dirty="0" smtClean="0">
                <a:latin typeface="맑은 고딕" pitchFamily="50" charset="-127"/>
              </a:rPr>
              <a:t>를 최소화하고 업무의 연속성을 확보하기 위해  단계적으로 시스템 구축을 추진하였음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3050" y="1550927"/>
          <a:ext cx="9359899" cy="475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34"/>
                <a:gridCol w="951853"/>
                <a:gridCol w="2529983"/>
                <a:gridCol w="2471871"/>
                <a:gridCol w="2533658"/>
              </a:tblGrid>
              <a:tr h="28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도입범위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 결과 및 시사점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42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/>
                        <a:t>P</a:t>
                      </a:r>
                      <a:r>
                        <a:rPr lang="ko-KR" altLang="en-US" sz="1400" b="1" dirty="0" smtClean="0"/>
                        <a:t>社</a:t>
                      </a:r>
                      <a:endParaRPr lang="ko-KR" altLang="en-US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경영</a:t>
                      </a:r>
                      <a: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분기별 이동 계획 체제 도입</a:t>
                      </a:r>
                    </a:p>
                    <a:p>
                      <a:pPr marL="87313" indent="-87313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시나리오 별 시뮬레이션 지원체제 구축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 단계적 추진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endParaRPr lang="ko-KR" altLang="en-US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수익성 분석 체계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고도화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(2005.05)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프로모션 관리 방안 수립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  (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성과관리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) (2005.12)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이동계획 수립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(2006.01)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endParaRPr lang="ko-KR" altLang="en-US" sz="1200" i="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경영계획 및 예산 수립 </a:t>
                      </a:r>
                      <a:r>
                        <a:rPr lang="en-US" altLang="ko-KR" sz="1200" b="0" i="0" dirty="0" smtClean="0">
                          <a:latin typeface="+mn-ea"/>
                          <a:ea typeface="+mn-ea"/>
                        </a:rPr>
                        <a:t>Lead Time</a:t>
                      </a: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의 단축</a:t>
                      </a:r>
                    </a:p>
                    <a:p>
                      <a:pPr marL="88900" indent="-88900" latinLnBrk="0">
                        <a:lnSpc>
                          <a:spcPct val="100000"/>
                        </a:lnSpc>
                        <a:spcBef>
                          <a:spcPct val="1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연중 다양한 예상경영 시나리오 별 예측결과 보고</a:t>
                      </a:r>
                      <a:r>
                        <a:rPr lang="en-US" altLang="ko-KR" sz="1200" b="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공유가 가능해짐</a:t>
                      </a:r>
                      <a:endParaRPr lang="en-US" altLang="ko-KR" sz="1200" b="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ko-KR" altLang="en-US" sz="1200" i="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1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예산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이동계획에 근거 분기별 예산배분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통제 </a:t>
                      </a:r>
                      <a:endParaRPr lang="en-US" altLang="ko-KR" sz="12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원가   </a:t>
                      </a:r>
                      <a:endParaRPr lang="en-US" altLang="ko-KR" sz="1400" b="1" i="0" u="none" dirty="0" smtClean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수익성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latin typeface="+mn-ea"/>
                          <a:ea typeface="+mn-ea"/>
                        </a:rPr>
                        <a:t>S&amp;OP, </a:t>
                      </a:r>
                      <a:r>
                        <a:rPr lang="ko-KR" altLang="en-US" sz="1200" b="0" i="0" baseline="0" dirty="0" smtClean="0">
                          <a:latin typeface="+mn-ea"/>
                          <a:ea typeface="+mn-ea"/>
                        </a:rPr>
                        <a:t>매출 연계기획 강화 </a:t>
                      </a: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baseline="0" dirty="0" smtClean="0">
                          <a:latin typeface="+mn-ea"/>
                          <a:ea typeface="+mn-ea"/>
                        </a:rPr>
                        <a:t>모니터링을 통한 경영관리 효율 향상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7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성과</a:t>
                      </a:r>
                      <a: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프로모션 별 계획 대비 달성 정도를 영업 팀 별로 관리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0235">
                <a:tc rowSpan="4">
                  <a:txBody>
                    <a:bodyPr/>
                    <a:lstStyle/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社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경영</a:t>
                      </a:r>
                      <a:endParaRPr lang="en-US" altLang="ko-KR" sz="1400" b="1" i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경영계획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표준화 </a:t>
                      </a:r>
                    </a:p>
                    <a:p>
                      <a:pPr marL="87313" indent="-87313" algn="l" defTabSz="914400" rtl="0" eaLnBrk="1" latinLnBrk="0" hangingPunct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통한 계획수립 및 정보 제공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단계적 추진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endParaRPr lang="ko-KR" altLang="en-US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- 1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경영계획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(2010.12)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이동계획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(2011.11)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수익성 현재 추진 중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전 사업부의 사업계획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통일 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Simulation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기능을 통한 계획수립과정 효율화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0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예산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ERP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도입 시 예산체계확립 </a:t>
                      </a:r>
                      <a:endParaRPr lang="en-US" altLang="ko-KR" sz="12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9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원가</a:t>
                      </a:r>
                      <a:endParaRPr lang="en-US" altLang="ko-KR" sz="1400" b="1" i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수익성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표준화된 프로세스 기반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Global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수익성 정보 산출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marR="0" indent="-8731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성과</a:t>
                      </a:r>
                      <a:endParaRPr lang="en-US" altLang="ko-KR" sz="1400" b="1" i="0" u="none" dirty="0" smtClean="0">
                        <a:latin typeface="+mn-ea"/>
                        <a:ea typeface="+mn-ea"/>
                      </a:endParaRPr>
                    </a:p>
                    <a:p>
                      <a:pPr marL="87313" marR="0" indent="-8731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사업계획시스템에서 전사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KPI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및 글로벌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KPI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102100" y="1360488"/>
            <a:ext cx="5099490" cy="522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8CF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360363" indent="-360363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/>
              <a:tabLst>
                <a:tab pos="809625" algn="l"/>
              </a:tabLst>
            </a:pPr>
            <a:r>
              <a:rPr lang="ko-KR" altLang="en-US" sz="1600" dirty="0" smtClean="0">
                <a:latin typeface="맑은 고딕" pitchFamily="50" charset="-127"/>
              </a:rPr>
              <a:t>프로젝트 개요</a:t>
            </a:r>
            <a:endParaRPr lang="en-US" altLang="ko-KR" sz="16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추진 배경 및 목적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추진 범위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소개</a:t>
            </a:r>
            <a:r>
              <a:rPr lang="en-US" altLang="ko-KR" sz="1400" dirty="0" smtClean="0">
                <a:latin typeface="맑은 고딕" pitchFamily="50" charset="-127"/>
              </a:rPr>
              <a:t/>
            </a:r>
            <a:br>
              <a:rPr lang="en-US" altLang="ko-KR" sz="1400" dirty="0" smtClean="0">
                <a:latin typeface="맑은 고딕" pitchFamily="50" charset="-127"/>
              </a:rPr>
            </a:br>
            <a:endParaRPr lang="en-US" altLang="ko-KR" dirty="0" smtClean="0">
              <a:latin typeface="맑은 고딕" pitchFamily="50" charset="-127"/>
            </a:endParaRPr>
          </a:p>
          <a:p>
            <a:pPr marL="360363" indent="-360363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/>
              <a:tabLst>
                <a:tab pos="809625" algn="l"/>
              </a:tabLst>
            </a:pPr>
            <a:r>
              <a:rPr lang="ko-KR" altLang="en-US" sz="1600" dirty="0" smtClean="0">
                <a:latin typeface="맑은 고딕" pitchFamily="50" charset="-127"/>
              </a:rPr>
              <a:t>현황 분석 결과</a:t>
            </a:r>
            <a:endParaRPr lang="en-US" altLang="ko-KR" sz="16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분석 </a:t>
            </a:r>
            <a:r>
              <a:rPr lang="en-US" altLang="ko-KR" sz="1400" dirty="0" smtClean="0">
                <a:latin typeface="맑은 고딕" pitchFamily="50" charset="-127"/>
              </a:rPr>
              <a:t>Approach</a:t>
            </a: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현황 분석 결과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None/>
              <a:tabLst>
                <a:tab pos="623888" algn="l"/>
              </a:tabLst>
            </a:pPr>
            <a:endParaRPr lang="en-US" altLang="ko-KR" dirty="0" smtClean="0">
              <a:latin typeface="맑은 고딕" pitchFamily="50" charset="-127"/>
            </a:endParaRPr>
          </a:p>
          <a:p>
            <a:pPr marL="360363" indent="-360363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 startAt="3"/>
              <a:tabLst>
                <a:tab pos="809625" algn="l"/>
              </a:tabLst>
            </a:pPr>
            <a:r>
              <a:rPr lang="en-US" altLang="ko-KR" sz="1600" dirty="0" smtClean="0">
                <a:latin typeface="맑은 고딕" pitchFamily="50" charset="-127"/>
              </a:rPr>
              <a:t>BI</a:t>
            </a:r>
            <a:r>
              <a:rPr lang="ko-KR" altLang="en-US" sz="1600" dirty="0" smtClean="0">
                <a:latin typeface="맑은 고딕" pitchFamily="50" charset="-127"/>
              </a:rPr>
              <a:t> 방향성</a:t>
            </a: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 방향성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구축 과제</a:t>
            </a:r>
            <a:endParaRPr lang="en-US" altLang="ko-KR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시스템 구축 방안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endParaRPr lang="en-US" altLang="ko-KR" sz="1400" dirty="0" smtClean="0">
              <a:latin typeface="맑은 고딕" pitchFamily="50" charset="-127"/>
            </a:endParaRPr>
          </a:p>
          <a:p>
            <a:pPr marL="358775" lvl="1" indent="-358775" defTabSz="358775">
              <a:lnSpc>
                <a:spcPct val="120000"/>
              </a:lnSpc>
              <a:spcBef>
                <a:spcPct val="0"/>
              </a:spcBef>
              <a:buFont typeface="+mj-lt"/>
              <a:buAutoNum type="romanUcPeriod" startAt="4"/>
              <a:tabLst>
                <a:tab pos="623888" algn="l"/>
              </a:tabLst>
            </a:pPr>
            <a:r>
              <a:rPr lang="en-US" altLang="ko-KR" sz="1600" dirty="0" smtClean="0">
                <a:latin typeface="맑은 고딕" pitchFamily="50" charset="-127"/>
              </a:rPr>
              <a:t>BI </a:t>
            </a:r>
            <a:r>
              <a:rPr lang="ko-KR" altLang="en-US" sz="1600" dirty="0" smtClean="0">
                <a:latin typeface="맑은 고딕" pitchFamily="50" charset="-127"/>
              </a:rPr>
              <a:t>추진 </a:t>
            </a:r>
            <a:r>
              <a:rPr lang="ko-KR" altLang="en-US" sz="1600" dirty="0" err="1" smtClean="0">
                <a:latin typeface="맑은 고딕" pitchFamily="50" charset="-127"/>
              </a:rPr>
              <a:t>로드맵</a:t>
            </a:r>
            <a:endParaRPr lang="en-US" altLang="ko-KR" sz="1600" dirty="0" smtClean="0">
              <a:latin typeface="맑은 고딕" pitchFamily="50" charset="-127"/>
            </a:endParaRPr>
          </a:p>
          <a:p>
            <a:pPr marL="701675" lvl="1" indent="-342900" defTabSz="358775">
              <a:lnSpc>
                <a:spcPct val="120000"/>
              </a:lnSpc>
              <a:spcBef>
                <a:spcPct val="0"/>
              </a:spcBef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추진 </a:t>
            </a:r>
            <a:r>
              <a:rPr lang="ko-KR" altLang="en-US" sz="1400" dirty="0" err="1" smtClean="0">
                <a:latin typeface="맑은 고딕" pitchFamily="50" charset="-127"/>
              </a:rPr>
              <a:t>로드맵</a:t>
            </a:r>
            <a:r>
              <a:rPr lang="ko-KR" altLang="en-US" sz="1400" dirty="0" smtClean="0">
                <a:latin typeface="맑은 고딕" pitchFamily="50" charset="-127"/>
              </a:rPr>
              <a:t> 및 추진 범위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701675" lvl="1" indent="-342900" defTabSz="358775">
              <a:lnSpc>
                <a:spcPct val="120000"/>
              </a:lnSpc>
              <a:spcBef>
                <a:spcPct val="0"/>
              </a:spcBef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성공요소</a:t>
            </a:r>
            <a:r>
              <a:rPr lang="en-US" altLang="ko-KR" sz="1400" dirty="0" smtClean="0">
                <a:latin typeface="맑은 고딕" pitchFamily="50" charset="-127"/>
              </a:rPr>
              <a:t>(CSFs)</a:t>
            </a:r>
            <a:endParaRPr lang="ko-KR" altLang="en-US" sz="1400" dirty="0" smtClean="0">
              <a:latin typeface="맑은 고딕" pitchFamily="50" charset="-127"/>
            </a:endParaRPr>
          </a:p>
          <a:p>
            <a:pPr marL="631825" lvl="1" indent="-273050" defTabSz="358775">
              <a:lnSpc>
                <a:spcPct val="120000"/>
              </a:lnSpc>
              <a:spcBef>
                <a:spcPct val="0"/>
              </a:spcBef>
              <a:buNone/>
              <a:tabLst>
                <a:tab pos="623888" algn="l"/>
              </a:tabLst>
            </a:pPr>
            <a:endParaRPr lang="ko-KR" altLang="en-US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 startAt="4"/>
              <a:tabLst>
                <a:tab pos="623888" algn="l"/>
              </a:tabLst>
            </a:pPr>
            <a:endParaRPr lang="ko-KR" altLang="en-US" sz="14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130193" y="558800"/>
            <a:ext cx="1255088" cy="461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latinLnBrk="0"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     차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2828925" y="1063625"/>
            <a:ext cx="7077075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4" name="Line 94"/>
          <p:cNvSpPr>
            <a:spLocks noChangeShapeType="1"/>
          </p:cNvSpPr>
          <p:nvPr/>
        </p:nvSpPr>
        <p:spPr bwMode="auto">
          <a:xfrm flipV="1">
            <a:off x="3981690" y="2555355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3964365" y="1340710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2" name="Line 95"/>
          <p:cNvSpPr>
            <a:spLocks noChangeShapeType="1"/>
          </p:cNvSpPr>
          <p:nvPr/>
        </p:nvSpPr>
        <p:spPr bwMode="auto">
          <a:xfrm flipV="1">
            <a:off x="3964365" y="3645030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" name="Line 95"/>
          <p:cNvSpPr>
            <a:spLocks noChangeShapeType="1"/>
          </p:cNvSpPr>
          <p:nvPr/>
        </p:nvSpPr>
        <p:spPr bwMode="auto">
          <a:xfrm flipV="1">
            <a:off x="3944860" y="5003695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3944860" y="6083845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벤치마킹 대상 기업들은 경영 환경의 급격한 변화 </a:t>
            </a:r>
            <a:r>
              <a:rPr lang="en-US" altLang="ko-KR" sz="1600" kern="0" dirty="0" smtClean="0">
                <a:latin typeface="맑은 고딕" pitchFamily="50" charset="-127"/>
              </a:rPr>
              <a:t>Risk</a:t>
            </a:r>
            <a:r>
              <a:rPr lang="ko-KR" altLang="en-US" sz="1600" kern="0" dirty="0" smtClean="0">
                <a:latin typeface="맑은 고딕" pitchFamily="50" charset="-127"/>
              </a:rPr>
              <a:t>를 최소화하고 업무의 연속성을 확보하기 위해  단계적으로 시스템 구축을 추진하였음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1258" y="1628750"/>
          <a:ext cx="937169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32"/>
                <a:gridCol w="953053"/>
                <a:gridCol w="2533172"/>
                <a:gridCol w="2474985"/>
                <a:gridCol w="2536850"/>
              </a:tblGrid>
              <a:tr h="21873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도입범위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 결과 및 시사점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582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/>
                        <a:t>H</a:t>
                      </a:r>
                      <a:r>
                        <a:rPr lang="ko-KR" altLang="en-US" sz="1400" b="1" dirty="0" smtClean="0"/>
                        <a:t>社</a:t>
                      </a:r>
                      <a:endParaRPr lang="ko-KR" altLang="en-US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경영</a:t>
                      </a:r>
                      <a:r>
                        <a:rPr lang="en-US" altLang="ko-KR" sz="1400" b="1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사업계획 프로세스 체계 개선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사업계획 시스템 구축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Simulation &amp; Forecasting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 구현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단계적 추진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- 1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수익성 분석 체계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고도화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(2007.12)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경영계획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(2007.12)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KPI/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성과관리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(2008.03)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수혜대상이 명확한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책임단위별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level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까지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직접비 귀속 확대 및 합리적 간접비 배부기준 재설계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Simulation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기능에 의한 신속한 의사결정 지원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04775" indent="-104775" algn="l" latinLnBrk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다양한 관점의 수익성 분석 대상 정의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04775" indent="-104775" algn="l" latinLnBrk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  <a:p>
                      <a:pPr marL="104775" indent="-104775" algn="l" latinLnBrk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정형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비정형 손익분석체계 확립으로 경영진의 전략적 의사결정정보 제공</a:t>
                      </a:r>
                    </a:p>
                    <a:p>
                      <a:pPr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예산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사업계획을 통해 도출된 비용계획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예산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실행예산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예산실적을 비교 가능한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구축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원가   수익성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원가관리체계 고도화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손익 직접귀속 확대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간접비 배부 정교화 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다차원 수익성 분석체계 고도화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수익성 분석 단위 설정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분석적 정보 제공 방안 수립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성과</a:t>
                      </a:r>
                      <a:r>
                        <a:rPr lang="en-US" altLang="ko-KR" sz="1400" b="1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전사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본부별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전략 체계 수립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전략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KPI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별 정의서 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社는 경영계획 및 이동계획 수립 프로세스를 표준화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시스템화하여 계획수립의 효율성 및 편의성을 향상시켰음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480" y="2010612"/>
            <a:ext cx="975000" cy="2972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400" b="1" dirty="0" smtClean="0">
                <a:latin typeface="맑은 고딕" pitchFamily="50" charset="-127"/>
              </a:rPr>
              <a:t>경영계획</a:t>
            </a:r>
            <a:endParaRPr lang="ko-KR" altLang="en-US" sz="1400" b="1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5059356"/>
            <a:ext cx="975000" cy="1127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400" b="1" dirty="0" smtClean="0">
                <a:latin typeface="맑은 고딕" pitchFamily="50" charset="-127"/>
              </a:rPr>
              <a:t>이동계획</a:t>
            </a:r>
            <a:endParaRPr lang="ko-KR" altLang="en-US" sz="1400" b="1" dirty="0">
              <a:latin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429" y="201061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3038" indent="-173038"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계획수립 </a:t>
            </a:r>
            <a:r>
              <a:rPr lang="en-US" altLang="ko-KR" sz="1200" b="1" dirty="0" smtClean="0">
                <a:latin typeface="맑은 고딕" pitchFamily="50" charset="-127"/>
              </a:rPr>
              <a:t>Lead Time </a:t>
            </a:r>
            <a:r>
              <a:rPr lang="ko-KR" altLang="en-US" sz="1200" b="1" dirty="0" smtClean="0">
                <a:latin typeface="맑은 고딕" pitchFamily="50" charset="-127"/>
              </a:rPr>
              <a:t>지연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429" y="322386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실시간 모니터링 및 정보공유 한계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7429" y="3830487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현장관리 지원을 위한 상세한 계획 </a:t>
            </a:r>
            <a:r>
              <a:rPr lang="ko-KR" altLang="en-US" sz="1200" b="1" smtClean="0">
                <a:latin typeface="맑은 고딕" pitchFamily="50" charset="-127"/>
              </a:rPr>
              <a:t>수립 불가능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7429" y="443711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환경 변화에 대한 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ko-KR" altLang="en-US" sz="1200" b="1" dirty="0" smtClean="0">
                <a:latin typeface="맑은 고딕" pitchFamily="50" charset="-127"/>
              </a:rPr>
              <a:t>효율적 대응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7429" y="2617237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3038" indent="-173038"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수작업에 따른 오류 발생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2032" y="201061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사업부 별 계획 수립 프로세스 상이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2032" y="2891071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시스템 미비로 수작업 작성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2032" y="3771530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계획 수립과 실적 발생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ko-KR" altLang="en-US" sz="1200" b="1" dirty="0" smtClean="0">
                <a:latin typeface="맑은 고딕" pitchFamily="50" charset="-127"/>
              </a:rPr>
              <a:t>데이터 레벨  불일치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2032" y="4651989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smtClean="0">
                <a:latin typeface="맑은 고딕" pitchFamily="50" charset="-127"/>
              </a:rPr>
              <a:t>시뮬레이션 기능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2032" y="5532448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 수립 프로세스 미비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6637" y="2010612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사업부 간 프로세스 표준화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계획수립 효율성 제고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6637" y="3624276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경영계획 시스템 구축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물동→생산→자원투입→손익계획 간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</a:t>
            </a:r>
            <a:r>
              <a:rPr lang="ko-KR" altLang="en-US" sz="1000" b="0" dirty="0" smtClean="0">
                <a:latin typeface="맑은 고딕" pitchFamily="50" charset="-127"/>
              </a:rPr>
              <a:t> 정합성 확보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6637" y="3086388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err="1" smtClean="0">
                <a:latin typeface="맑은 고딕" pitchFamily="50" charset="-127"/>
              </a:rPr>
              <a:t>모델별</a:t>
            </a:r>
            <a:r>
              <a:rPr lang="ko-KR" altLang="en-US" sz="1200" b="1" dirty="0" smtClean="0">
                <a:latin typeface="맑은 고딕" pitchFamily="50" charset="-127"/>
              </a:rPr>
              <a:t> 원가 및 계획지표 시스템 산출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상세 정보 제공 수준 향상 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6637" y="4952054"/>
            <a:ext cx="3047636" cy="12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 프로세스 개선 및 시스템화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이동계획 수립 후 경영계획 수립으로 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계획 간 연계성 강화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Web </a:t>
            </a:r>
            <a:r>
              <a:rPr lang="ko-KR" altLang="en-US" sz="1000" b="0" dirty="0" smtClean="0">
                <a:latin typeface="맑은 고딕" pitchFamily="50" charset="-127"/>
              </a:rPr>
              <a:t>기반 사용자 화면을 통해 편의성 제고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프로세스 표준화로 이동계획 수립 일정 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단축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6637" y="2548500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계획 수립과 실적 발생 레벨 일치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실적과 동일 레벨의 계획 수립</a:t>
            </a:r>
            <a:r>
              <a:rPr lang="en-US" altLang="ko-KR" sz="1000" b="0" dirty="0" smtClean="0">
                <a:latin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</a:rPr>
              <a:t>분석 가능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26" name="직선 화살표 연결선 25"/>
          <p:cNvCxnSpPr>
            <a:stCxn id="9" idx="3"/>
            <a:endCxn id="15" idx="1"/>
          </p:cNvCxnSpPr>
          <p:nvPr/>
        </p:nvCxnSpPr>
        <p:spPr>
          <a:xfrm>
            <a:off x="3652929" y="2280612"/>
            <a:ext cx="299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3"/>
            <a:endCxn id="21" idx="1"/>
          </p:cNvCxnSpPr>
          <p:nvPr/>
        </p:nvCxnSpPr>
        <p:spPr>
          <a:xfrm flipV="1">
            <a:off x="6287533" y="2244612"/>
            <a:ext cx="299105" cy="9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17429" y="5043737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이동계획과 경영계획 간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ko-KR" altLang="en-US" sz="1200" b="1" dirty="0" smtClean="0">
                <a:latin typeface="맑은 고딕" pitchFamily="50" charset="-127"/>
              </a:rPr>
              <a:t>연계성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7429" y="565036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 수립 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</a:rPr>
              <a:t>Lead Time </a:t>
            </a:r>
            <a:r>
              <a:rPr lang="ko-KR" altLang="en-US" sz="1200" b="1" dirty="0" smtClean="0">
                <a:latin typeface="맑은 고딕" pitchFamily="50" charset="-127"/>
              </a:rPr>
              <a:t>지연</a:t>
            </a:r>
            <a:endParaRPr lang="ko-KR" altLang="en-US" sz="1200" b="1" dirty="0">
              <a:latin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9" idx="3"/>
            <a:endCxn id="16" idx="1"/>
          </p:cNvCxnSpPr>
          <p:nvPr/>
        </p:nvCxnSpPr>
        <p:spPr>
          <a:xfrm>
            <a:off x="3652929" y="2280613"/>
            <a:ext cx="299104" cy="9344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3"/>
            <a:endCxn id="16" idx="1"/>
          </p:cNvCxnSpPr>
          <p:nvPr/>
        </p:nvCxnSpPr>
        <p:spPr>
          <a:xfrm>
            <a:off x="3652929" y="2887237"/>
            <a:ext cx="299104" cy="3278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17" idx="1"/>
          </p:cNvCxnSpPr>
          <p:nvPr/>
        </p:nvCxnSpPr>
        <p:spPr>
          <a:xfrm>
            <a:off x="3652929" y="3493862"/>
            <a:ext cx="299104" cy="601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3"/>
            <a:endCxn id="17" idx="1"/>
          </p:cNvCxnSpPr>
          <p:nvPr/>
        </p:nvCxnSpPr>
        <p:spPr>
          <a:xfrm flipV="1">
            <a:off x="3652929" y="4095531"/>
            <a:ext cx="299104" cy="49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3"/>
            <a:endCxn id="19" idx="1"/>
          </p:cNvCxnSpPr>
          <p:nvPr/>
        </p:nvCxnSpPr>
        <p:spPr>
          <a:xfrm>
            <a:off x="3652929" y="4707113"/>
            <a:ext cx="299104" cy="2688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8" idx="3"/>
            <a:endCxn id="20" idx="1"/>
          </p:cNvCxnSpPr>
          <p:nvPr/>
        </p:nvCxnSpPr>
        <p:spPr>
          <a:xfrm>
            <a:off x="3652929" y="5313738"/>
            <a:ext cx="299104" cy="5427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22" idx="1"/>
          </p:cNvCxnSpPr>
          <p:nvPr/>
        </p:nvCxnSpPr>
        <p:spPr>
          <a:xfrm>
            <a:off x="6287533" y="3215072"/>
            <a:ext cx="299105" cy="769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3" idx="1"/>
          </p:cNvCxnSpPr>
          <p:nvPr/>
        </p:nvCxnSpPr>
        <p:spPr>
          <a:xfrm>
            <a:off x="6287533" y="3215072"/>
            <a:ext cx="299105" cy="1053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3"/>
            <a:endCxn id="25" idx="1"/>
          </p:cNvCxnSpPr>
          <p:nvPr/>
        </p:nvCxnSpPr>
        <p:spPr>
          <a:xfrm flipV="1">
            <a:off x="6287533" y="2782500"/>
            <a:ext cx="299105" cy="13130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3"/>
            <a:endCxn id="41" idx="1"/>
          </p:cNvCxnSpPr>
          <p:nvPr/>
        </p:nvCxnSpPr>
        <p:spPr>
          <a:xfrm flipV="1">
            <a:off x="6287533" y="4648165"/>
            <a:ext cx="299105" cy="3278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6637" y="4414164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시뮬레이션 기능 구현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환경변화에 대한 유연한 대응 가능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42" name="직선 화살표 연결선 41"/>
          <p:cNvCxnSpPr>
            <a:stCxn id="20" idx="3"/>
            <a:endCxn id="24" idx="1"/>
          </p:cNvCxnSpPr>
          <p:nvPr/>
        </p:nvCxnSpPr>
        <p:spPr>
          <a:xfrm flipV="1">
            <a:off x="6287533" y="5564054"/>
            <a:ext cx="299105" cy="292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2417" y="1679037"/>
            <a:ext cx="6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smtClean="0">
                <a:latin typeface="맑은 고딕" pitchFamily="50" charset="-127"/>
              </a:rPr>
              <a:t>영역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05307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smtClean="0">
                <a:latin typeface="맑은 고딕" pitchFamily="50" charset="-127"/>
              </a:rPr>
              <a:t>주요이슈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6940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핵심원인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97647" y="1679037"/>
            <a:ext cx="223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해결방안 및 개선결과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cxnSp>
        <p:nvCxnSpPr>
          <p:cNvPr id="47" name="직선 화살표 연결선 46"/>
          <p:cNvCxnSpPr>
            <a:stCxn id="29" idx="3"/>
            <a:endCxn id="16" idx="1"/>
          </p:cNvCxnSpPr>
          <p:nvPr/>
        </p:nvCxnSpPr>
        <p:spPr>
          <a:xfrm flipV="1">
            <a:off x="3652929" y="3215072"/>
            <a:ext cx="299104" cy="27052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(4/5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H</a:t>
            </a:r>
            <a:r>
              <a:rPr lang="ko-KR" altLang="en-US" sz="1600" kern="0" dirty="0" smtClean="0">
                <a:latin typeface="맑은 고딕" pitchFamily="50" charset="-127"/>
              </a:rPr>
              <a:t>社는 기준정보 관리 보완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배부기준 정교화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원가분석 모형 정립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표준원가 항목 및 체계 정비를 통하여 사용자 요구사항을 충족시킬 수 있는 원가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수익성 정보 제공이 실현됨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2480" y="2010612"/>
            <a:ext cx="975000" cy="41758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맑은 고딕" pitchFamily="50" charset="-127"/>
              </a:rPr>
              <a:t>원가관리</a:t>
            </a:r>
            <a:r>
              <a:rPr lang="ko-KR" altLang="en-US" sz="1400" b="1" dirty="0">
                <a:latin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</a:rPr>
              <a:t>및 다차원 수익성 분석</a:t>
            </a:r>
            <a:endParaRPr lang="en-US" altLang="ko-KR" sz="1400" b="1" dirty="0" smtClean="0">
              <a:latin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17429" y="201061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err="1" smtClean="0">
                <a:latin typeface="맑은 고딕" pitchFamily="50" charset="-127"/>
              </a:rPr>
              <a:t>공통비에</a:t>
            </a:r>
            <a:r>
              <a:rPr lang="ko-KR" altLang="en-US" sz="1200" b="1" dirty="0" smtClean="0">
                <a:latin typeface="맑은 고딕" pitchFamily="50" charset="-127"/>
              </a:rPr>
              <a:t> 대한 부서별 권한 및 책임 구분이 불명확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17429" y="2891071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3038" indent="-173038"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비사용</a:t>
            </a:r>
            <a:r>
              <a:rPr lang="en-US" altLang="ko-KR" sz="1200" b="1" dirty="0" smtClean="0">
                <a:latin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</a:rPr>
              <a:t>중복계정 다수 존재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2032" y="4648797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표준원가 전사 공유 및 차이분석 체계 미비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7429" y="4651989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err="1" smtClean="0">
                <a:latin typeface="맑은 고딕" pitchFamily="50" charset="-127"/>
              </a:rPr>
              <a:t>공정별</a:t>
            </a:r>
            <a:r>
              <a:rPr lang="ko-KR" altLang="en-US" sz="1200" b="1" dirty="0" smtClean="0">
                <a:latin typeface="맑은 고딕" pitchFamily="50" charset="-127"/>
              </a:rPr>
              <a:t> 제조원가 제공 불가능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7429" y="5532448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분석 리포트의 </a:t>
            </a:r>
            <a:r>
              <a:rPr lang="ko-KR" altLang="en-US" sz="1200" b="1" dirty="0" err="1" smtClean="0">
                <a:latin typeface="맑은 고딕" pitchFamily="50" charset="-127"/>
              </a:rPr>
              <a:t>적시성</a:t>
            </a:r>
            <a:r>
              <a:rPr lang="ko-KR" altLang="en-US" sz="1200" b="1" dirty="0" smtClean="0">
                <a:latin typeface="맑은 고딕" pitchFamily="50" charset="-127"/>
              </a:rPr>
              <a:t> 및 정확성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17429" y="3771530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en-US" altLang="ko-KR" sz="1200" b="1" dirty="0" smtClean="0">
                <a:latin typeface="맑은 고딕" pitchFamily="50" charset="-127"/>
              </a:rPr>
              <a:t>BOM</a:t>
            </a:r>
            <a:r>
              <a:rPr lang="ko-KR" altLang="en-US" sz="1200" b="1" dirty="0" smtClean="0">
                <a:latin typeface="맑은 고딕" pitchFamily="50" charset="-127"/>
              </a:rPr>
              <a:t>이 표준원가 정보로 시스템에 미반영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2032" y="201061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직접비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간접비</a:t>
            </a:r>
            <a:r>
              <a:rPr lang="en-US" altLang="ko-KR" sz="1200" b="1" dirty="0" smtClean="0">
                <a:latin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</a:rPr>
              <a:t>변동비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고정비 구분 기준 불명확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2032" y="2890007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인과관계에 의거한 합리적이고 다양한 </a:t>
            </a:r>
            <a:r>
              <a:rPr lang="ko-KR" altLang="en-US" sz="1200" b="1" dirty="0" err="1" smtClean="0">
                <a:latin typeface="맑은 고딕" pitchFamily="50" charset="-127"/>
              </a:rPr>
              <a:t>공통비</a:t>
            </a:r>
            <a:r>
              <a:rPr lang="ko-KR" altLang="en-US" sz="1200" b="1" dirty="0" smtClean="0">
                <a:latin typeface="맑은 고딕" pitchFamily="50" charset="-127"/>
              </a:rPr>
              <a:t> 배부기준 부재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2032" y="5528190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원가 담당자의 수작업 과다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86637" y="2010612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원가대상</a:t>
            </a:r>
            <a:r>
              <a:rPr lang="en-US" altLang="ko-KR" sz="1200" b="1" dirty="0" smtClean="0">
                <a:latin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</a:rPr>
              <a:t>및 원가그룹 정리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원가체계 및 분석단위를 정립하여 </a:t>
            </a:r>
            <a:r>
              <a:rPr lang="ko-KR" altLang="en-US" sz="1000" b="0" dirty="0" err="1" smtClean="0">
                <a:latin typeface="맑은 고딕" pitchFamily="50" charset="-127"/>
              </a:rPr>
              <a:t>공정별</a:t>
            </a:r>
            <a:r>
              <a:rPr lang="ko-KR" altLang="en-US" sz="1000" b="0" dirty="0" smtClean="0">
                <a:latin typeface="맑은 고딕" pitchFamily="50" charset="-127"/>
              </a:rPr>
              <a:t> 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제조원가를 포함한 다차원 분석 가능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86637" y="4594796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Ins="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표준원가 체계 정립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분기 별 가중평균으로 표준원가 산출</a:t>
            </a:r>
            <a:r>
              <a:rPr lang="en-US" altLang="ko-KR" sz="1000" b="0" dirty="0" smtClean="0">
                <a:latin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</a:rPr>
              <a:t>관리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표준양식으로 수집된 </a:t>
            </a:r>
            <a:r>
              <a:rPr lang="en-US" altLang="ko-KR" sz="1000" b="0" dirty="0" smtClean="0">
                <a:latin typeface="맑은 고딕" pitchFamily="50" charset="-127"/>
              </a:rPr>
              <a:t>BOM </a:t>
            </a:r>
            <a:r>
              <a:rPr lang="ko-KR" altLang="en-US" sz="1000" b="0" dirty="0" smtClean="0">
                <a:latin typeface="맑은 고딕" pitchFamily="50" charset="-127"/>
              </a:rPr>
              <a:t>시스템 반영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86637" y="5456190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손익 시뮬레이션 구현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사업계획 추정손익</a:t>
            </a:r>
            <a:r>
              <a:rPr lang="en-US" altLang="ko-KR" sz="1000" b="0" dirty="0" smtClean="0">
                <a:latin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</a:rPr>
              <a:t>표준에 의한 </a:t>
            </a:r>
            <a:r>
              <a:rPr lang="ko-KR" altLang="en-US" sz="1000" b="0" dirty="0" err="1" smtClean="0">
                <a:latin typeface="맑은 고딕" pitchFamily="50" charset="-127"/>
              </a:rPr>
              <a:t>일일손익</a:t>
            </a:r>
            <a:r>
              <a:rPr lang="en-US" altLang="ko-KR" sz="1000" b="0" dirty="0" smtClean="0">
                <a:latin typeface="맑은 고딕" pitchFamily="50" charset="-127"/>
              </a:rPr>
              <a:t>, </a:t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영업사원 공헌이익 등 시스템 산출 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86637" y="2872007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배부경로와 배부기준 정교화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합리적이고 다양한 기준에 따른 배부 수행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(6</a:t>
            </a:r>
            <a:r>
              <a:rPr lang="ko-KR" altLang="en-US" sz="1000" b="0" dirty="0" smtClean="0">
                <a:latin typeface="맑은 고딕" pitchFamily="50" charset="-127"/>
              </a:rPr>
              <a:t>개 경로</a:t>
            </a:r>
            <a:r>
              <a:rPr lang="en-US" altLang="ko-KR" sz="1000" b="0" dirty="0" smtClean="0">
                <a:latin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</a:rPr>
              <a:t>및 </a:t>
            </a:r>
            <a:r>
              <a:rPr lang="en-US" altLang="ko-KR" sz="1000" b="0" dirty="0" smtClean="0">
                <a:latin typeface="맑은 고딕" pitchFamily="50" charset="-127"/>
              </a:rPr>
              <a:t>24</a:t>
            </a:r>
            <a:r>
              <a:rPr lang="ko-KR" altLang="en-US" sz="1000" b="0" dirty="0" smtClean="0">
                <a:latin typeface="맑은 고딕" pitchFamily="50" charset="-127"/>
              </a:rPr>
              <a:t>개 기준조합</a:t>
            </a:r>
            <a:r>
              <a:rPr lang="en-US" altLang="ko-KR" sz="1000" b="0" dirty="0" smtClean="0">
                <a:latin typeface="맑은 고딕" pitchFamily="50" charset="-127"/>
              </a:rPr>
              <a:t>)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62" name="직선 화살표 연결선 61"/>
          <p:cNvCxnSpPr>
            <a:stCxn id="49" idx="3"/>
            <a:endCxn id="55" idx="1"/>
          </p:cNvCxnSpPr>
          <p:nvPr/>
        </p:nvCxnSpPr>
        <p:spPr>
          <a:xfrm>
            <a:off x="3652929" y="2334612"/>
            <a:ext cx="299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58" idx="1"/>
          </p:cNvCxnSpPr>
          <p:nvPr/>
        </p:nvCxnSpPr>
        <p:spPr>
          <a:xfrm>
            <a:off x="6287533" y="2334612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2032" y="376940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smtClean="0">
                <a:latin typeface="맑은 고딕" pitchFamily="50" charset="-127"/>
              </a:rPr>
              <a:t>계정 코드 체계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원칙 부재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6637" y="3733402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계정 및 부서 코드체계 정립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계정체계 관리 효율성 제고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부서폐지</a:t>
            </a:r>
            <a:r>
              <a:rPr lang="en-US" altLang="ko-KR" sz="1000" b="0" dirty="0" smtClean="0">
                <a:latin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</a:rPr>
              <a:t>신설에 대한 유연성 향상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66" name="직선 화살표 연결선 65"/>
          <p:cNvCxnSpPr>
            <a:stCxn id="49" idx="3"/>
            <a:endCxn id="56" idx="1"/>
          </p:cNvCxnSpPr>
          <p:nvPr/>
        </p:nvCxnSpPr>
        <p:spPr>
          <a:xfrm>
            <a:off x="3652929" y="2334613"/>
            <a:ext cx="299104" cy="8793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0" idx="3"/>
            <a:endCxn id="64" idx="1"/>
          </p:cNvCxnSpPr>
          <p:nvPr/>
        </p:nvCxnSpPr>
        <p:spPr>
          <a:xfrm>
            <a:off x="3652929" y="3215072"/>
            <a:ext cx="299104" cy="8783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4" idx="3"/>
          </p:cNvCxnSpPr>
          <p:nvPr/>
        </p:nvCxnSpPr>
        <p:spPr>
          <a:xfrm>
            <a:off x="3652929" y="4095531"/>
            <a:ext cx="299104" cy="3521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2" idx="3"/>
            <a:endCxn id="51" idx="1"/>
          </p:cNvCxnSpPr>
          <p:nvPr/>
        </p:nvCxnSpPr>
        <p:spPr>
          <a:xfrm flipV="1">
            <a:off x="3652929" y="4972797"/>
            <a:ext cx="299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3" idx="3"/>
            <a:endCxn id="57" idx="1"/>
          </p:cNvCxnSpPr>
          <p:nvPr/>
        </p:nvCxnSpPr>
        <p:spPr>
          <a:xfrm flipV="1">
            <a:off x="3652929" y="5852190"/>
            <a:ext cx="299104" cy="4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3" idx="3"/>
            <a:endCxn id="51" idx="1"/>
          </p:cNvCxnSpPr>
          <p:nvPr/>
        </p:nvCxnSpPr>
        <p:spPr>
          <a:xfrm flipV="1">
            <a:off x="3652929" y="4972798"/>
            <a:ext cx="299104" cy="8836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6" idx="3"/>
            <a:endCxn id="61" idx="1"/>
          </p:cNvCxnSpPr>
          <p:nvPr/>
        </p:nvCxnSpPr>
        <p:spPr>
          <a:xfrm>
            <a:off x="6287533" y="3214007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4" idx="3"/>
            <a:endCxn id="65" idx="1"/>
          </p:cNvCxnSpPr>
          <p:nvPr/>
        </p:nvCxnSpPr>
        <p:spPr>
          <a:xfrm>
            <a:off x="6287533" y="4093402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1" idx="3"/>
            <a:endCxn id="59" idx="1"/>
          </p:cNvCxnSpPr>
          <p:nvPr/>
        </p:nvCxnSpPr>
        <p:spPr>
          <a:xfrm flipV="1">
            <a:off x="6287533" y="4954796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1" idx="3"/>
            <a:endCxn id="60" idx="1"/>
          </p:cNvCxnSpPr>
          <p:nvPr/>
        </p:nvCxnSpPr>
        <p:spPr>
          <a:xfrm>
            <a:off x="6287533" y="4972798"/>
            <a:ext cx="299105" cy="8433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7" idx="3"/>
            <a:endCxn id="59" idx="1"/>
          </p:cNvCxnSpPr>
          <p:nvPr/>
        </p:nvCxnSpPr>
        <p:spPr>
          <a:xfrm flipV="1">
            <a:off x="6287533" y="4954796"/>
            <a:ext cx="299105" cy="897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7" idx="3"/>
            <a:endCxn id="60" idx="1"/>
          </p:cNvCxnSpPr>
          <p:nvPr/>
        </p:nvCxnSpPr>
        <p:spPr>
          <a:xfrm flipV="1">
            <a:off x="6287533" y="5816190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3"/>
            <a:endCxn id="58" idx="1"/>
          </p:cNvCxnSpPr>
          <p:nvPr/>
        </p:nvCxnSpPr>
        <p:spPr>
          <a:xfrm flipV="1">
            <a:off x="6287533" y="2370613"/>
            <a:ext cx="299105" cy="2602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2417" y="1679037"/>
            <a:ext cx="6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영역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05307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smtClean="0">
                <a:latin typeface="맑은 고딕" pitchFamily="50" charset="-127"/>
              </a:rPr>
              <a:t>주요이슈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06940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핵심원인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997647" y="1679037"/>
            <a:ext cx="223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해결방안 및 개선결과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(5/5)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D</a:t>
            </a:r>
            <a:r>
              <a:rPr lang="ko-KR" altLang="en-US" sz="1600" kern="0" dirty="0" smtClean="0">
                <a:latin typeface="맑은 고딕" pitchFamily="50" charset="-127"/>
              </a:rPr>
              <a:t>社는 전략의 실행력 강화와 </a:t>
            </a:r>
            <a:r>
              <a:rPr lang="en-US" altLang="ko-KR" sz="1600" kern="0" dirty="0" smtClean="0">
                <a:latin typeface="맑은 고딕" pitchFamily="50" charset="-127"/>
              </a:rPr>
              <a:t>Forward Looking </a:t>
            </a:r>
            <a:r>
              <a:rPr lang="ko-KR" altLang="en-US" sz="1600" kern="0" dirty="0" smtClean="0">
                <a:latin typeface="맑은 고딕" pitchFamily="50" charset="-127"/>
              </a:rPr>
              <a:t>선제적 대응력 확보를 위하여 전략</a:t>
            </a:r>
            <a:r>
              <a:rPr lang="en-US" altLang="ko-KR" sz="1600" kern="0" dirty="0" smtClean="0">
                <a:latin typeface="맑은 고딕" pitchFamily="50" charset="-127"/>
              </a:rPr>
              <a:t>~</a:t>
            </a:r>
            <a:r>
              <a:rPr lang="ko-KR" altLang="en-US" sz="1600" kern="0" dirty="0" smtClean="0">
                <a:latin typeface="맑은 고딕" pitchFamily="50" charset="-127"/>
              </a:rPr>
              <a:t>재무</a:t>
            </a:r>
            <a:r>
              <a:rPr lang="en-US" altLang="ko-KR" sz="1600" kern="0" dirty="0" smtClean="0">
                <a:latin typeface="맑은 고딕" pitchFamily="50" charset="-127"/>
              </a:rPr>
              <a:t>~</a:t>
            </a:r>
            <a:r>
              <a:rPr lang="ko-KR" altLang="en-US" sz="1600" kern="0" dirty="0" smtClean="0">
                <a:latin typeface="맑은 고딕" pitchFamily="50" charset="-127"/>
              </a:rPr>
              <a:t>운영이 연계된 </a:t>
            </a:r>
            <a:r>
              <a:rPr lang="ko-KR" altLang="en-US" sz="1600" kern="0" dirty="0" err="1" smtClean="0">
                <a:latin typeface="맑은 고딕" pitchFamily="50" charset="-127"/>
              </a:rPr>
              <a:t>가치창출형</a:t>
            </a:r>
            <a:r>
              <a:rPr lang="ko-KR" altLang="en-US" sz="1600" kern="0" dirty="0" smtClean="0">
                <a:latin typeface="맑은 고딕" pitchFamily="50" charset="-127"/>
              </a:rPr>
              <a:t> 성과관리 체계를 수립함</a:t>
            </a:r>
          </a:p>
        </p:txBody>
      </p:sp>
      <p:grpSp>
        <p:nvGrpSpPr>
          <p:cNvPr id="2" name="그룹 10"/>
          <p:cNvGrpSpPr/>
          <p:nvPr/>
        </p:nvGrpSpPr>
        <p:grpSpPr>
          <a:xfrm>
            <a:off x="1424510" y="2060810"/>
            <a:ext cx="8196746" cy="4248590"/>
            <a:chOff x="261256" y="1700760"/>
            <a:chExt cx="9360000" cy="4569411"/>
          </a:xfrm>
        </p:grpSpPr>
        <p:sp>
          <p:nvSpPr>
            <p:cNvPr id="8" name="직사각형 7"/>
            <p:cNvSpPr/>
            <p:nvPr/>
          </p:nvSpPr>
          <p:spPr>
            <a:xfrm>
              <a:off x="261256" y="1700760"/>
              <a:ext cx="3078809" cy="498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전략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Alignment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및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Communication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01851" y="1700760"/>
              <a:ext cx="3078809" cy="498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 연계 체계화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42447" y="1700760"/>
              <a:ext cx="3078809" cy="498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성과 모니터링 및 실행 관리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1256" y="2242456"/>
              <a:ext cx="3078809" cy="402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74625" indent="-174625"/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Template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전사 전략적 방향성을 고려한 전략관점을 확정하고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이를 반영한 전략체계도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Template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전략체계도 기반의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Performance Dialogue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수행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300" b="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전략체계도를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기반으로 </a:t>
              </a:r>
              <a:r>
                <a:rPr lang="ko-KR" altLang="en-US" sz="1300" b="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전직원의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전략 인지도 향상 및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Performance Dialogue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통한 조직간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Alignment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확보</a:t>
              </a:r>
              <a:endPara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01851" y="2242457"/>
              <a:ext cx="3078809" cy="402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74625" indent="-174625"/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전략연계 프로세스 정의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전략과 연계된 프로세스 도출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대상전략 성과동인 구조도 참고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핵심 프로세스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&amp; KPI Ownership</a:t>
              </a: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핵심 프로세스 정의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KPI Ownership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명확화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Target Alignment &amp;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실행과제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/KPI Target Align</a:t>
              </a:r>
            </a:p>
            <a:p>
              <a:pPr marL="271463" indent="-96838">
                <a:buFontTx/>
                <a:buChar char="-"/>
              </a:pP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Gap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해소 실행과제 도출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과제 관리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실행 과제 체계적 관리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전사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PI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변화관리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42447" y="2242457"/>
              <a:ext cx="3078809" cy="402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74625" indent="-174625"/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Dashboard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통한 사전 문제점 파악 및 해결책 도출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해결책에 대한 적시 의사결정 및 신속한 실행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시스템 기반의 회의 진행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479" y="2060811"/>
            <a:ext cx="1066463" cy="42485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맑은 고딕" pitchFamily="50" charset="-127"/>
              </a:rPr>
              <a:t>가치 </a:t>
            </a:r>
            <a:r>
              <a:rPr lang="ko-KR" altLang="en-US" sz="1400" dirty="0" err="1" smtClean="0">
                <a:latin typeface="맑은 고딕" pitchFamily="50" charset="-127"/>
              </a:rPr>
              <a:t>창출형</a:t>
            </a:r>
            <a:r>
              <a:rPr lang="ko-KR" altLang="en-US" sz="1400" dirty="0" smtClean="0">
                <a:latin typeface="맑은 고딕" pitchFamily="50" charset="-127"/>
              </a:rPr>
              <a:t> 성과관리체계 </a:t>
            </a:r>
            <a:endParaRPr lang="en-US" altLang="ko-KR" sz="1400" b="1" dirty="0" smtClean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17" y="1679037"/>
            <a:ext cx="6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영역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9028" y="1628750"/>
            <a:ext cx="822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추진 내용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KPI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선정 및 정의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spcBef>
                <a:spcPct val="20000"/>
              </a:spcBef>
              <a:buNone/>
            </a:pPr>
            <a:r>
              <a:rPr lang="en-US" altLang="ko-KR" sz="1600" dirty="0" smtClean="0">
                <a:latin typeface="맑은 고딕" pitchFamily="50" charset="-127"/>
              </a:rPr>
              <a:t>Screening</a:t>
            </a:r>
            <a:r>
              <a:rPr lang="ko-KR" altLang="en-US" sz="1600" dirty="0" smtClean="0">
                <a:latin typeface="맑은 고딕" pitchFamily="50" charset="-127"/>
              </a:rPr>
              <a:t>된 </a:t>
            </a:r>
            <a:r>
              <a:rPr lang="en-US" altLang="ko-KR" sz="1600" dirty="0" smtClean="0">
                <a:latin typeface="맑은 고딕" pitchFamily="50" charset="-127"/>
              </a:rPr>
              <a:t>KPI</a:t>
            </a:r>
            <a:r>
              <a:rPr lang="ko-KR" altLang="en-US" sz="1600" dirty="0" smtClean="0">
                <a:latin typeface="맑은 고딕" pitchFamily="50" charset="-127"/>
              </a:rPr>
              <a:t>는 회사의 </a:t>
            </a:r>
            <a:r>
              <a:rPr lang="en-US" altLang="ko-KR" sz="1600" dirty="0" smtClean="0">
                <a:latin typeface="맑은 고딕" pitchFamily="50" charset="-127"/>
              </a:rPr>
              <a:t>CSF</a:t>
            </a:r>
            <a:r>
              <a:rPr lang="ko-KR" altLang="en-US" sz="1600" dirty="0" smtClean="0">
                <a:latin typeface="맑은 고딕" pitchFamily="50" charset="-127"/>
              </a:rPr>
              <a:t>에 따라 </a:t>
            </a:r>
            <a:r>
              <a:rPr lang="en-US" altLang="ko-KR" sz="1600" dirty="0" smtClean="0">
                <a:latin typeface="맑은 고딕" pitchFamily="50" charset="-127"/>
              </a:rPr>
              <a:t>E2E</a:t>
            </a:r>
            <a:r>
              <a:rPr lang="en-US" altLang="ko-KR" sz="1600" baseline="30000" dirty="0" smtClean="0">
                <a:latin typeface="맑은 고딕" pitchFamily="50" charset="-127"/>
              </a:rPr>
              <a:t>1)</a:t>
            </a:r>
            <a:r>
              <a:rPr lang="en-US" altLang="ko-KR" sz="1600" dirty="0" smtClean="0">
                <a:latin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</a:rPr>
              <a:t>프로세스별로</a:t>
            </a:r>
            <a:r>
              <a:rPr lang="ko-KR" altLang="en-US" sz="1600" dirty="0" smtClean="0">
                <a:latin typeface="맑은 고딕" pitchFamily="50" charset="-127"/>
              </a:rPr>
              <a:t> 결과지표를 선정하며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이에 따른 과정 지표를 함께 정의함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390" y="1464993"/>
            <a:ext cx="115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u="sng" dirty="0" smtClean="0">
                <a:latin typeface="맑은 고딕" pitchFamily="50" charset="-127"/>
              </a:rPr>
              <a:t>CSF </a:t>
            </a:r>
            <a:r>
              <a:rPr lang="ko-KR" altLang="en-US" sz="1400" u="sng" dirty="0" smtClean="0">
                <a:latin typeface="맑은 고딕" pitchFamily="50" charset="-127"/>
              </a:rPr>
              <a:t>예시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0390" y="1864517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매출증대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0390" y="2636890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수익성 향상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390" y="3448737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시장 확대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0390" y="4221110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만족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0390" y="5032957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기술 우위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430" y="5805330"/>
            <a:ext cx="3528490" cy="504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지표는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CSF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와의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가능해야 하며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 이상으로 정의할 수 있음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00590" y="1464993"/>
            <a:ext cx="28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u="sng" dirty="0" smtClean="0">
                <a:latin typeface="맑은 고딕" pitchFamily="50" charset="-127"/>
              </a:rPr>
              <a:t>E2E </a:t>
            </a:r>
            <a:r>
              <a:rPr lang="ko-KR" altLang="en-US" sz="1400" u="sng" dirty="0" err="1" smtClean="0">
                <a:latin typeface="맑은 고딕" pitchFamily="50" charset="-127"/>
              </a:rPr>
              <a:t>프로세스별</a:t>
            </a:r>
            <a:r>
              <a:rPr lang="ko-KR" altLang="en-US" sz="1400" u="sng" dirty="0" smtClean="0">
                <a:latin typeface="맑은 고딕" pitchFamily="50" charset="-127"/>
              </a:rPr>
              <a:t> 대표 </a:t>
            </a:r>
            <a:r>
              <a:rPr lang="en-US" altLang="ko-KR" sz="1400" u="sng" dirty="0" smtClean="0">
                <a:latin typeface="맑은 고딕" pitchFamily="50" charset="-127"/>
              </a:rPr>
              <a:t>KPI </a:t>
            </a:r>
            <a:r>
              <a:rPr lang="ko-KR" altLang="en-US" sz="1400" u="sng" dirty="0" smtClean="0">
                <a:latin typeface="맑은 고딕" pitchFamily="50" charset="-127"/>
              </a:rPr>
              <a:t>예시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52750" y="1864517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납기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준수율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52750" y="2636890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 비용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절감률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52750" y="3448737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매출 신장률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52750" y="4221110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납기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준수율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2750" y="5032957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상대적 시장 점유율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72600" y="1864517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기획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제품 양산화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72600" y="2636890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지급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72600" y="3448737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주문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입금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2600" y="4221110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생산계획수립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자원배분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72600" y="5032957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고객수요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서비스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40540" y="6329137"/>
            <a:ext cx="1152160" cy="2683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1) End to End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53000" y="1464993"/>
            <a:ext cx="467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400" u="sng" dirty="0" smtClean="0">
                <a:latin typeface="맑은 고딕" pitchFamily="50" charset="-127"/>
              </a:rPr>
              <a:t>기획</a:t>
            </a:r>
            <a:r>
              <a:rPr lang="en-US" altLang="ko-KR" sz="1400" u="sng" dirty="0" smtClean="0">
                <a:latin typeface="맑은 고딕" pitchFamily="50" charset="-127"/>
              </a:rPr>
              <a:t>~</a:t>
            </a:r>
            <a:r>
              <a:rPr lang="ko-KR" altLang="en-US" sz="1400" u="sng" dirty="0" smtClean="0">
                <a:latin typeface="맑은 고딕" pitchFamily="50" charset="-127"/>
              </a:rPr>
              <a:t>제품 양산화 결과지표 예시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601090" y="1844780"/>
          <a:ext cx="23455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32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결과지표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 완성도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제품당 설계 변경건수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개발납기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준수율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 개발비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달성율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기술 확보율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953000" y="3697303"/>
            <a:ext cx="467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400" u="sng" dirty="0" smtClean="0">
                <a:latin typeface="맑은 고딕" pitchFamily="50" charset="-127"/>
              </a:rPr>
              <a:t>기획</a:t>
            </a:r>
            <a:r>
              <a:rPr lang="en-US" altLang="ko-KR" sz="1400" u="sng" dirty="0" smtClean="0">
                <a:latin typeface="맑은 고딕" pitchFamily="50" charset="-127"/>
              </a:rPr>
              <a:t>~</a:t>
            </a:r>
            <a:r>
              <a:rPr lang="ko-KR" altLang="en-US" sz="1400" u="sng" dirty="0" smtClean="0">
                <a:latin typeface="맑은 고딕" pitchFamily="50" charset="-127"/>
              </a:rPr>
              <a:t>제품 양산화 과정지표 예시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5601090" y="4221110"/>
          <a:ext cx="23455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32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과정지표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기술 자립도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기술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우위율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필수산출물등록율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일정계획예측력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개발단계 일정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준수율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…….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4736970" y="1864517"/>
            <a:ext cx="86412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4736970" y="2492870"/>
            <a:ext cx="864120" cy="36484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실행 단추: 뒤로 또는 이전 55">
            <a:hlinkClick r:id="rId2" action="ppaction://hlinksldjump" highlightClick="1"/>
          </p:cNvPr>
          <p:cNvSpPr/>
          <p:nvPr/>
        </p:nvSpPr>
        <p:spPr>
          <a:xfrm>
            <a:off x="9417650" y="332488"/>
            <a:ext cx="216000" cy="21611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46622" y="2132820"/>
            <a:ext cx="168632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ko-KR" altLang="en-US" dirty="0" err="1" smtClean="0">
                <a:latin typeface="맑은 고딕" pitchFamily="50" charset="-127"/>
              </a:rPr>
              <a:t>루셈</a:t>
            </a:r>
            <a:r>
              <a:rPr lang="ko-KR" altLang="en-US" dirty="0" smtClean="0">
                <a:latin typeface="맑은 고딕" pitchFamily="50" charset="-127"/>
              </a:rPr>
              <a:t> 제품개발 관리 프로세스 </a:t>
            </a:r>
            <a:r>
              <a:rPr lang="en-US" altLang="ko-KR" dirty="0" smtClean="0">
                <a:latin typeface="맑은 고딕" pitchFamily="50" charset="-127"/>
              </a:rPr>
              <a:t>KPI</a:t>
            </a:r>
          </a:p>
          <a:p>
            <a:pPr marL="271463" indent="-96838">
              <a:buFontTx/>
              <a:buChar char="-"/>
            </a:pPr>
            <a:r>
              <a:rPr lang="en-US" altLang="ko-KR" b="0" dirty="0" smtClean="0">
                <a:latin typeface="맑은 고딕" pitchFamily="50" charset="-127"/>
              </a:rPr>
              <a:t>1</a:t>
            </a:r>
            <a:r>
              <a:rPr lang="ko-KR" altLang="en-US" b="0" dirty="0" smtClean="0">
                <a:latin typeface="맑은 고딕" pitchFamily="50" charset="-127"/>
              </a:rPr>
              <a:t>차 </a:t>
            </a:r>
            <a:r>
              <a:rPr lang="ko-KR" altLang="en-US" b="0" dirty="0" err="1" smtClean="0">
                <a:latin typeface="맑은 고딕" pitchFamily="50" charset="-127"/>
              </a:rPr>
              <a:t>승인율</a:t>
            </a:r>
            <a:endParaRPr lang="en-US" altLang="ko-KR" b="0" dirty="0" smtClean="0">
              <a:latin typeface="맑은 고딕" pitchFamily="50" charset="-127"/>
            </a:endParaRPr>
          </a:p>
          <a:p>
            <a:pPr marL="271463" indent="-96838">
              <a:buFontTx/>
              <a:buChar char="-"/>
            </a:pPr>
            <a:r>
              <a:rPr lang="ko-KR" altLang="en-US" b="0" dirty="0" smtClean="0">
                <a:latin typeface="맑은 고딕" pitchFamily="50" charset="-127"/>
              </a:rPr>
              <a:t>개발비용</a:t>
            </a:r>
            <a:endParaRPr lang="en-US" altLang="ko-KR" b="0" dirty="0" smtClean="0">
              <a:latin typeface="맑은 고딕" pitchFamily="50" charset="-127"/>
            </a:endParaRPr>
          </a:p>
          <a:p>
            <a:pPr marL="271463" indent="-96838">
              <a:buFontTx/>
              <a:buChar char="-"/>
            </a:pPr>
            <a:r>
              <a:rPr lang="ko-KR" altLang="en-US" b="0" dirty="0" smtClean="0">
                <a:latin typeface="맑은 고딕" pitchFamily="50" charset="-127"/>
              </a:rPr>
              <a:t>신제품 개발건수</a:t>
            </a:r>
            <a:endParaRPr lang="ko-KR" altLang="en-US" b="0" dirty="0">
              <a:latin typeface="맑은 고딕" pitchFamily="50" charset="-127"/>
            </a:endParaRPr>
          </a:p>
        </p:txBody>
      </p:sp>
      <p:cxnSp>
        <p:nvCxnSpPr>
          <p:cNvPr id="61" name="직선 연결선 60"/>
          <p:cNvCxnSpPr>
            <a:stCxn id="23" idx="3"/>
            <a:endCxn id="42" idx="1"/>
          </p:cNvCxnSpPr>
          <p:nvPr/>
        </p:nvCxnSpPr>
        <p:spPr>
          <a:xfrm>
            <a:off x="1712550" y="2178694"/>
            <a:ext cx="360050" cy="158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3"/>
            <a:endCxn id="41" idx="1"/>
          </p:cNvCxnSpPr>
          <p:nvPr/>
        </p:nvCxnSpPr>
        <p:spPr>
          <a:xfrm>
            <a:off x="1712550" y="2951067"/>
            <a:ext cx="36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5" idx="3"/>
          </p:cNvCxnSpPr>
          <p:nvPr/>
        </p:nvCxnSpPr>
        <p:spPr>
          <a:xfrm>
            <a:off x="1712550" y="3762914"/>
            <a:ext cx="360050" cy="1682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6" idx="3"/>
          </p:cNvCxnSpPr>
          <p:nvPr/>
        </p:nvCxnSpPr>
        <p:spPr>
          <a:xfrm>
            <a:off x="1712550" y="4535287"/>
            <a:ext cx="51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7" idx="3"/>
            <a:endCxn id="40" idx="1"/>
          </p:cNvCxnSpPr>
          <p:nvPr/>
        </p:nvCxnSpPr>
        <p:spPr>
          <a:xfrm flipV="1">
            <a:off x="1712550" y="2178694"/>
            <a:ext cx="360050" cy="3168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인터뷰 및 설문 결과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spcBef>
                <a:spcPct val="20000"/>
              </a:spcBef>
              <a:buNone/>
            </a:pPr>
            <a:r>
              <a:rPr lang="en-US" altLang="ko-KR" sz="1600" dirty="0" smtClean="0">
                <a:latin typeface="맑은 고딕" pitchFamily="50" charset="-127"/>
              </a:rPr>
              <a:t>CFO </a:t>
            </a:r>
            <a:r>
              <a:rPr lang="ko-KR" altLang="en-US" sz="1600" dirty="0" smtClean="0">
                <a:latin typeface="맑은 고딕" pitchFamily="50" charset="-127"/>
              </a:rPr>
              <a:t>및 현업의 인터뷰 수행 결과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대부분이 수작업을 통해 주요 산출물을 작성하고 있어 정보의  </a:t>
            </a:r>
            <a:r>
              <a:rPr lang="ko-KR" altLang="en-US" sz="1600" dirty="0" err="1" smtClean="0">
                <a:latin typeface="맑은 고딕" pitchFamily="50" charset="-127"/>
              </a:rPr>
              <a:t>적시성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정확성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적합성 측면에서 </a:t>
            </a:r>
            <a:r>
              <a:rPr lang="en-US" altLang="ko-KR" sz="1600" dirty="0" smtClean="0">
                <a:latin typeface="맑은 고딕" pitchFamily="50" charset="-127"/>
              </a:rPr>
              <a:t>BI</a:t>
            </a:r>
            <a:r>
              <a:rPr lang="ko-KR" altLang="en-US" sz="1600" dirty="0" smtClean="0">
                <a:latin typeface="맑은 고딕" pitchFamily="50" charset="-127"/>
              </a:rPr>
              <a:t>에 대한 필요성을 느끼고 있었음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13500" y="6259303"/>
            <a:ext cx="282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/>
          <a:lstStyle/>
          <a:p>
            <a:pPr eaLnBrk="0" latinLnBrk="0" hangingPunct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en-US" altLang="ko-KR">
                <a:solidFill>
                  <a:srgbClr val="FF3300"/>
                </a:solidFill>
                <a:latin typeface="맑은 고딕" pitchFamily="50" charset="-127"/>
              </a:rPr>
              <a:t>13%</a:t>
            </a:r>
            <a:r>
              <a:rPr kumimoji="0" lang="ko-KR" altLang="en-US">
                <a:solidFill>
                  <a:srgbClr val="FF3300"/>
                </a:solidFill>
                <a:latin typeface="맑은 고딕" pitchFamily="50" charset="-127"/>
              </a:rPr>
              <a:t>만 적시에 필요정보를 제공받음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413500" y="3193840"/>
            <a:ext cx="2827338" cy="365125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0000" bIns="90000"/>
          <a:lstStyle/>
          <a:p>
            <a:pPr eaLnBrk="0" latinLnBrk="0" hangingPunct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en-US" altLang="ko-KR">
                <a:solidFill>
                  <a:srgbClr val="FF3300"/>
                </a:solidFill>
                <a:latin typeface="맑은 고딕" pitchFamily="50" charset="-127"/>
              </a:rPr>
              <a:t>100% </a:t>
            </a:r>
            <a:r>
              <a:rPr kumimoji="0" lang="ko-KR" altLang="en-US">
                <a:solidFill>
                  <a:srgbClr val="FF3300"/>
                </a:solidFill>
                <a:latin typeface="맑은 고딕" pitchFamily="50" charset="-127"/>
              </a:rPr>
              <a:t>수작업을 통한 보고서 작성</a:t>
            </a:r>
            <a:endParaRPr kumimoji="0" lang="en-US" altLang="ko-KR">
              <a:solidFill>
                <a:srgbClr val="FF3300"/>
              </a:solidFill>
              <a:latin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22875" y="2047665"/>
            <a:ext cx="863600" cy="152400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  <a:t>데이터</a:t>
            </a:r>
            <a:b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  <a:t>재가공율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22875" y="3666915"/>
            <a:ext cx="863600" cy="1154113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데이터</a:t>
            </a:r>
            <a:br>
              <a:rPr lang="ko-KR" altLang="en-US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정확성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22875" y="4894053"/>
            <a:ext cx="863600" cy="1412875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데이터</a:t>
            </a:r>
            <a:br>
              <a:rPr lang="ko-KR" altLang="en-US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적시성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381000" y="2047664"/>
            <a:ext cx="835025" cy="1433765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</a:rPr>
              <a:t>CFO</a:t>
            </a:r>
            <a:endParaRPr lang="ko-KR" altLang="en-US" baseline="300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81000" y="3558964"/>
            <a:ext cx="836613" cy="2695576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현업 팀장</a:t>
            </a:r>
            <a:endParaRPr lang="en-US" altLang="ko-KR" baseline="300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98575" y="2047665"/>
            <a:ext cx="3624263" cy="1435764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 err="1">
                <a:latin typeface="맑은 고딕" pitchFamily="50" charset="-127"/>
              </a:rPr>
              <a:t>정보계</a:t>
            </a:r>
            <a:r>
              <a:rPr lang="ko-KR" altLang="en-US" sz="1100" b="0" dirty="0">
                <a:latin typeface="맑은 고딕" pitchFamily="50" charset="-127"/>
              </a:rPr>
              <a:t> 시스템의 확보를 통한 </a:t>
            </a:r>
            <a:r>
              <a:rPr lang="ko-KR" altLang="en-US" sz="1100" dirty="0">
                <a:latin typeface="맑은 고딕" pitchFamily="50" charset="-127"/>
              </a:rPr>
              <a:t>신속한 의사결정 지원 필요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>
                <a:latin typeface="맑은 고딕" pitchFamily="50" charset="-127"/>
              </a:rPr>
              <a:t>전략적 의사결정의 지표들이 재무 수치 위주로 구성되어 있으며 </a:t>
            </a:r>
            <a:r>
              <a:rPr lang="ko-KR" altLang="en-US" sz="1100" dirty="0">
                <a:latin typeface="맑은 고딕" pitchFamily="50" charset="-127"/>
              </a:rPr>
              <a:t>다각적 관점의 </a:t>
            </a:r>
            <a:r>
              <a:rPr lang="en-US" altLang="ko-KR" sz="1100" dirty="0">
                <a:latin typeface="맑은 고딕" pitchFamily="50" charset="-127"/>
              </a:rPr>
              <a:t>KPI</a:t>
            </a:r>
            <a:r>
              <a:rPr lang="ko-KR" altLang="en-US" sz="1100" dirty="0">
                <a:latin typeface="맑은 고딕" pitchFamily="50" charset="-127"/>
              </a:rPr>
              <a:t>를 모니터링 하지 못함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dirty="0">
                <a:latin typeface="맑은 고딕" pitchFamily="50" charset="-127"/>
              </a:rPr>
              <a:t>표준화된 지표를 보여주는 기본 환경도 구성</a:t>
            </a:r>
            <a:r>
              <a:rPr lang="ko-KR" altLang="en-US" sz="1100" b="0" dirty="0">
                <a:latin typeface="맑은 고딕" pitchFamily="50" charset="-127"/>
              </a:rPr>
              <a:t>이 안됨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98575" y="3558964"/>
            <a:ext cx="3624263" cy="27479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>
                <a:latin typeface="맑은 고딕" pitchFamily="50" charset="-127"/>
              </a:rPr>
              <a:t>개인에 따라 보고하는 시간이나 수준이 차이가 있음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 smtClean="0">
                <a:latin typeface="맑은 고딕" pitchFamily="50" charset="-127"/>
              </a:rPr>
              <a:t>현황이나 </a:t>
            </a:r>
            <a:r>
              <a:rPr lang="ko-KR" altLang="en-US" sz="1100" b="0" dirty="0">
                <a:latin typeface="맑은 고딕" pitchFamily="50" charset="-127"/>
              </a:rPr>
              <a:t>계획대비 실적 정보를 보고자 하나 현재는 볼 수 있는 화면이 없음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dirty="0">
                <a:latin typeface="맑은 고딕" pitchFamily="50" charset="-127"/>
              </a:rPr>
              <a:t>수작업으로 인한 오류가 </a:t>
            </a:r>
            <a:r>
              <a:rPr lang="ko-KR" altLang="en-US" sz="1100" dirty="0" smtClean="0">
                <a:latin typeface="맑은 고딕" pitchFamily="50" charset="-127"/>
              </a:rPr>
              <a:t>있음</a:t>
            </a:r>
            <a:endParaRPr lang="ko-KR" altLang="en-US" sz="1100" dirty="0">
              <a:latin typeface="맑은 고딕" pitchFamily="50" charset="-127"/>
            </a:endParaRP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>
                <a:latin typeface="맑은 고딕" pitchFamily="50" charset="-127"/>
              </a:rPr>
              <a:t>보고자 하는 정보는 많으나 </a:t>
            </a:r>
            <a:r>
              <a:rPr lang="ko-KR" altLang="en-US" sz="1100" dirty="0">
                <a:latin typeface="맑은 고딕" pitchFamily="50" charset="-127"/>
              </a:rPr>
              <a:t>실무진이 재 가공 하고 분석하는 시간이 많이 소요</a:t>
            </a:r>
            <a:r>
              <a:rPr lang="ko-KR" altLang="en-US" sz="1100" b="0" dirty="0">
                <a:latin typeface="맑은 고딕" pitchFamily="50" charset="-127"/>
              </a:rPr>
              <a:t> 되므로 요청하기 </a:t>
            </a:r>
            <a:r>
              <a:rPr lang="ko-KR" altLang="en-US" sz="1100" b="0" dirty="0" smtClean="0">
                <a:latin typeface="맑은 고딕" pitchFamily="50" charset="-127"/>
              </a:rPr>
              <a:t>어려움</a:t>
            </a:r>
            <a:endParaRPr lang="en-US" altLang="ko-KR" sz="1100" b="0" dirty="0" smtClean="0">
              <a:latin typeface="맑은 고딕" pitchFamily="50" charset="-127"/>
            </a:endParaRPr>
          </a:p>
          <a:p>
            <a:pPr marL="171450" indent="-171450">
              <a:spcBef>
                <a:spcPct val="30000"/>
              </a:spcBef>
            </a:pPr>
            <a:r>
              <a:rPr lang="ko-KR" altLang="en-US" sz="1100" b="0" dirty="0" smtClean="0">
                <a:latin typeface="맑은 고딕" pitchFamily="50" charset="-127"/>
              </a:rPr>
              <a:t>분석계 시스템의 부재로 각 업무영역별 </a:t>
            </a:r>
            <a:r>
              <a:rPr lang="en-US" altLang="ko-KR" sz="1100" b="0" dirty="0" smtClean="0">
                <a:latin typeface="맑은 고딕" pitchFamily="50" charset="-127"/>
              </a:rPr>
              <a:t>ERP </a:t>
            </a:r>
            <a:r>
              <a:rPr lang="ko-KR" altLang="en-US" sz="1100" b="0" dirty="0" smtClean="0">
                <a:latin typeface="맑은 고딕" pitchFamily="50" charset="-127"/>
              </a:rPr>
              <a:t>및 기타 시스템상의 데이터를 취합하고 가공하는데 많은 시간이 소요됨</a:t>
            </a:r>
          </a:p>
        </p:txBody>
      </p: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1960353"/>
            <a:ext cx="31242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8" y="3566903"/>
            <a:ext cx="3124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4849603"/>
            <a:ext cx="3121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46"/>
          <p:cNvGrpSpPr/>
          <p:nvPr/>
        </p:nvGrpSpPr>
        <p:grpSpPr>
          <a:xfrm>
            <a:off x="416370" y="1655145"/>
            <a:ext cx="2880272" cy="261645"/>
            <a:chOff x="344488" y="1412777"/>
            <a:chExt cx="4080354" cy="252511"/>
          </a:xfrm>
        </p:grpSpPr>
        <p:sp>
          <p:nvSpPr>
            <p:cNvPr id="29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0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인터뷰 결과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2" name="그룹 46"/>
          <p:cNvGrpSpPr/>
          <p:nvPr/>
        </p:nvGrpSpPr>
        <p:grpSpPr>
          <a:xfrm>
            <a:off x="5241040" y="1655145"/>
            <a:ext cx="2880272" cy="261645"/>
            <a:chOff x="344488" y="1412777"/>
            <a:chExt cx="4080354" cy="252511"/>
          </a:xfrm>
        </p:grpSpPr>
        <p:sp>
          <p:nvSpPr>
            <p:cNvPr id="33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4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설문 결과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173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8CF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추진 배경 및 목적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추진 범위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소개 </a:t>
            </a:r>
            <a:r>
              <a:rPr lang="en-US" altLang="ko-KR" sz="1800" dirty="0" smtClean="0">
                <a:latin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</a:rPr>
            </a:br>
            <a:endParaRPr lang="en-US" altLang="ko-KR" sz="16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48246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atinLnBrk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70751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4592950" y="414910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8" name="Line 95"/>
          <p:cNvSpPr>
            <a:spLocks noChangeShapeType="1"/>
          </p:cNvSpPr>
          <p:nvPr/>
        </p:nvSpPr>
        <p:spPr bwMode="auto">
          <a:xfrm flipV="1">
            <a:off x="4592950" y="458116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배경 및 목적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배경 및 목적</a:t>
            </a:r>
          </a:p>
        </p:txBody>
      </p:sp>
      <p:sp>
        <p:nvSpPr>
          <p:cNvPr id="3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전략의 실행력 강화를 위한 성과관리의 새로운 방향성 모색과 경영환경 변화에 신속 대응할 수 있는 효과적인 의사 결정 정보 전달 체계 수립을 위한 전사 차원의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 수립을 목적으로 함</a:t>
            </a: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632400" y="1658027"/>
            <a:ext cx="4320000" cy="258763"/>
            <a:chOff x="365125" y="1353631"/>
            <a:chExt cx="4680411" cy="257682"/>
          </a:xfrm>
        </p:grpSpPr>
        <p:sp>
          <p:nvSpPr>
            <p:cNvPr id="57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배경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58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grpSp>
        <p:nvGrpSpPr>
          <p:cNvPr id="3" name="그룹 87"/>
          <p:cNvGrpSpPr>
            <a:grpSpLocks/>
          </p:cNvGrpSpPr>
          <p:nvPr/>
        </p:nvGrpSpPr>
        <p:grpSpPr bwMode="auto">
          <a:xfrm>
            <a:off x="5673100" y="1658027"/>
            <a:ext cx="3600000" cy="258763"/>
            <a:chOff x="365125" y="1353631"/>
            <a:chExt cx="4680411" cy="257682"/>
          </a:xfrm>
        </p:grpSpPr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목적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65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110" name="AutoShape 71"/>
          <p:cNvSpPr>
            <a:spLocks noChangeArrowheads="1"/>
          </p:cNvSpPr>
          <p:nvPr/>
        </p:nvSpPr>
        <p:spPr bwMode="gray">
          <a:xfrm>
            <a:off x="5205230" y="2564928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2531" y="2406018"/>
            <a:ext cx="4319869" cy="9003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원가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손익정보 관리 수준 제고</a:t>
            </a: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KPI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기반 관리 체계 구축을 통한 업무 성과의 정량화 관리 </a:t>
            </a:r>
            <a:endParaRPr lang="en-US" altLang="ko-KR" b="0" dirty="0" smtClean="0">
              <a:latin typeface="맑은 고딕" pitchFamily="50" charset="-127"/>
              <a:cs typeface="Arial" pitchFamily="34" charset="0"/>
            </a:endParaRP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의사결정 지원을 위한 경영자정보시스템 구축</a:t>
            </a:r>
          </a:p>
        </p:txBody>
      </p:sp>
      <p:sp>
        <p:nvSpPr>
          <p:cNvPr id="109" name="양쪽 모서리가 둥근 사각형 108"/>
          <p:cNvSpPr/>
          <p:nvPr/>
        </p:nvSpPr>
        <p:spPr>
          <a:xfrm>
            <a:off x="632531" y="1982346"/>
            <a:ext cx="4319869" cy="414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>
              <a:buNone/>
            </a:pPr>
            <a:r>
              <a:rPr lang="en-US" altLang="ko-KR" sz="1400" dirty="0" smtClean="0">
                <a:latin typeface="맑은 고딕" pitchFamily="50" charset="-127"/>
              </a:rPr>
              <a:t>’11</a:t>
            </a:r>
            <a:r>
              <a:rPr lang="ko-KR" altLang="en-US" sz="1400" dirty="0" smtClean="0">
                <a:latin typeface="맑은 고딕" pitchFamily="50" charset="-127"/>
              </a:rPr>
              <a:t>년 진행된 </a:t>
            </a:r>
            <a:r>
              <a:rPr lang="en-US" altLang="ko-KR" sz="1400" dirty="0" smtClean="0">
                <a:latin typeface="맑은 고딕" pitchFamily="50" charset="-127"/>
              </a:rPr>
              <a:t>ERP M/P</a:t>
            </a:r>
            <a:r>
              <a:rPr lang="ko-KR" altLang="en-US" sz="1400" dirty="0" smtClean="0">
                <a:latin typeface="맑은 고딕" pitchFamily="50" charset="-127"/>
              </a:rPr>
              <a:t>의 개선과제 도출</a:t>
            </a:r>
            <a:r>
              <a:rPr lang="en-US" altLang="ko-KR" sz="1400" dirty="0" smtClean="0">
                <a:latin typeface="맑은 고딕" pitchFamily="50" charset="-127"/>
              </a:rPr>
              <a:t> </a:t>
            </a:r>
            <a:endParaRPr lang="ko-KR" altLang="ko-KR" sz="1400" dirty="0">
              <a:latin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32400" y="3903994"/>
            <a:ext cx="4319869" cy="9003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전략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재무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운영이 연계된 성과관리의 새로운 방향성 모색 필요</a:t>
            </a: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과정을 관리하는 적절한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TOOL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 부재로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MBO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가 결과 중심으로 평가</a:t>
            </a:r>
            <a:endParaRPr lang="en-US" altLang="ko-KR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3" name="양쪽 모서리가 둥근 사각형 112"/>
          <p:cNvSpPr/>
          <p:nvPr/>
        </p:nvSpPr>
        <p:spPr>
          <a:xfrm>
            <a:off x="632400" y="3480322"/>
            <a:ext cx="4319869" cy="414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>
              <a:buNone/>
            </a:pPr>
            <a:r>
              <a:rPr lang="ko-KR" altLang="en-US" sz="1400" dirty="0" smtClean="0">
                <a:latin typeface="맑은 고딕" pitchFamily="50" charset="-127"/>
              </a:rPr>
              <a:t>전략 실행을 위한 정보 활용 지원 강화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32400" y="5409400"/>
            <a:ext cx="4319869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개인의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PC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에 분산된 정보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(R&amp;D,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영업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재경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경영전략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생산 등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)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 통합 필요</a:t>
            </a:r>
            <a:endParaRPr lang="en-US" altLang="ko-KR" b="0" dirty="0" smtClean="0">
              <a:latin typeface="맑은 고딕" pitchFamily="50" charset="-127"/>
              <a:cs typeface="Arial" pitchFamily="34" charset="0"/>
            </a:endParaRP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의사결정 지원을 위한 다차원 분석 및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Single View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필요성 증가</a:t>
            </a:r>
          </a:p>
        </p:txBody>
      </p:sp>
      <p:sp>
        <p:nvSpPr>
          <p:cNvPr id="116" name="양쪽 모서리가 둥근 사각형 115"/>
          <p:cNvSpPr/>
          <p:nvPr/>
        </p:nvSpPr>
        <p:spPr>
          <a:xfrm>
            <a:off x="632400" y="4978295"/>
            <a:ext cx="4319869" cy="414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>
              <a:buNone/>
            </a:pPr>
            <a:r>
              <a:rPr lang="ko-KR" altLang="en-US" sz="1400" dirty="0" smtClean="0">
                <a:latin typeface="맑은 고딕" pitchFamily="50" charset="-127"/>
              </a:rPr>
              <a:t>의사결정 지원 및 </a:t>
            </a:r>
            <a:r>
              <a:rPr lang="en-US" altLang="ko-KR" sz="1400" dirty="0" smtClean="0">
                <a:latin typeface="맑은 고딕" pitchFamily="50" charset="-127"/>
              </a:rPr>
              <a:t>Business Insight </a:t>
            </a:r>
            <a:r>
              <a:rPr lang="ko-KR" altLang="en-US" sz="1400" dirty="0" smtClean="0">
                <a:latin typeface="맑은 고딕" pitchFamily="50" charset="-127"/>
              </a:rPr>
              <a:t>확보</a:t>
            </a:r>
          </a:p>
        </p:txBody>
      </p:sp>
      <p:sp>
        <p:nvSpPr>
          <p:cNvPr id="117" name="Oval 10"/>
          <p:cNvSpPr>
            <a:spLocks noChangeArrowheads="1"/>
          </p:cNvSpPr>
          <p:nvPr/>
        </p:nvSpPr>
        <p:spPr bwMode="auto">
          <a:xfrm>
            <a:off x="5673100" y="2708900"/>
            <a:ext cx="3600204" cy="288040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108000" rIns="72000" bIns="0" numCol="1" rtlCol="0" anchor="t" anchorCtr="0" compatLnSpc="1">
            <a:prstTxWarp prst="textNoShape">
              <a:avLst/>
            </a:prstTxWarp>
          </a:bodyPr>
          <a:lstStyle/>
          <a:p>
            <a:pPr marL="273050" lvl="0" indent="-190500" defTabSz="762000">
              <a:spcBef>
                <a:spcPct val="30000"/>
              </a:spcBef>
              <a:defRPr/>
            </a:pPr>
            <a:r>
              <a:rPr lang="ko-KR" altLang="en-US" sz="1400" dirty="0" smtClean="0">
                <a:latin typeface="맑은 고딕" pitchFamily="50" charset="-127"/>
                <a:cs typeface="Arial" pitchFamily="34" charset="0"/>
              </a:rPr>
              <a:t>경영환경 변화에 대한 효과적인 대응 및 </a:t>
            </a:r>
            <a:r>
              <a:rPr lang="ko-KR" altLang="en-US" sz="1400" dirty="0" err="1" smtClean="0">
                <a:latin typeface="맑은 고딕" pitchFamily="50" charset="-127"/>
                <a:cs typeface="Arial" pitchFamily="34" charset="0"/>
              </a:rPr>
              <a:t>루셈</a:t>
            </a:r>
            <a:r>
              <a:rPr lang="ko-KR" altLang="en-US" sz="1400" dirty="0" smtClean="0">
                <a:latin typeface="맑은 고딕" pitchFamily="50" charset="-127"/>
                <a:cs typeface="Arial" pitchFamily="34" charset="0"/>
              </a:rPr>
              <a:t> 경영목표 달성을 위한 </a:t>
            </a:r>
            <a:r>
              <a:rPr lang="en-US" altLang="ko-KR" sz="140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400" dirty="0" smtClean="0">
                <a:latin typeface="맑은 고딕" pitchFamily="50" charset="-127"/>
                <a:cs typeface="Arial" pitchFamily="34" charset="0"/>
              </a:rPr>
              <a:t>방향성 수립</a:t>
            </a:r>
            <a:endParaRPr lang="en-US" altLang="ko-KR" sz="1400" dirty="0" smtClean="0">
              <a:latin typeface="맑은 고딕" pitchFamily="50" charset="-127"/>
              <a:cs typeface="Arial" pitchFamily="34" charset="0"/>
            </a:endParaRPr>
          </a:p>
          <a:p>
            <a:pPr lvl="0" defTabSz="762000">
              <a:spcBef>
                <a:spcPct val="30000"/>
              </a:spcBef>
              <a:defRPr/>
            </a:pPr>
            <a:endParaRPr lang="en-US" altLang="ko-KR" sz="140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현행 </a:t>
            </a: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정보화 수준을 점검하고</a:t>
            </a: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,</a:t>
            </a: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en-US" altLang="ko-KR" sz="1400" b="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Business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중심의 </a:t>
            </a: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방향성을 도출하고</a:t>
            </a:r>
            <a:endParaRPr lang="en-US" altLang="ko-KR" sz="1400" b="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en-US" altLang="ko-KR" sz="1400" b="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구축 과제를 도출함</a:t>
            </a:r>
            <a:endParaRPr lang="ko-KR" altLang="en-US" sz="1400" b="0" dirty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범위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범위</a:t>
            </a:r>
          </a:p>
        </p:txBody>
      </p:sp>
      <p:sp>
        <p:nvSpPr>
          <p:cNvPr id="3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비즈니스 성과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프로세스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시스템 측면의 정보화 현황 진단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선진 사례 조사</a:t>
            </a:r>
            <a:r>
              <a:rPr lang="en-US" altLang="ko-KR" sz="1600" kern="0" dirty="0" smtClean="0">
                <a:latin typeface="맑은 고딕" pitchFamily="50" charset="-127"/>
              </a:rPr>
              <a:t>, BI</a:t>
            </a:r>
            <a:r>
              <a:rPr lang="ko-KR" altLang="en-US" sz="1600" kern="0" dirty="0" smtClean="0">
                <a:latin typeface="맑은 고딕" pitchFamily="50" charset="-127"/>
              </a:rPr>
              <a:t> 방향성 도출 및 </a:t>
            </a:r>
            <a:r>
              <a:rPr lang="en-US" altLang="ko-KR" sz="1600" kern="0" dirty="0" smtClean="0">
                <a:latin typeface="맑은 고딕" pitchFamily="50" charset="-127"/>
              </a:rPr>
              <a:t>Roadmap </a:t>
            </a:r>
            <a:r>
              <a:rPr lang="ko-KR" altLang="en-US" sz="1600" kern="0" dirty="0" smtClean="0">
                <a:latin typeface="맑은 고딕" pitchFamily="50" charset="-127"/>
              </a:rPr>
              <a:t>수립을 수행 범위로 함</a:t>
            </a: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633000" y="1658027"/>
            <a:ext cx="3960000" cy="258763"/>
            <a:chOff x="365125" y="1353631"/>
            <a:chExt cx="4680411" cy="257682"/>
          </a:xfrm>
        </p:grpSpPr>
        <p:sp>
          <p:nvSpPr>
            <p:cNvPr id="15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범위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16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56" name="AutoShape 244"/>
          <p:cNvSpPr>
            <a:spLocks noChangeArrowheads="1"/>
          </p:cNvSpPr>
          <p:nvPr/>
        </p:nvSpPr>
        <p:spPr bwMode="auto">
          <a:xfrm rot="5400000">
            <a:off x="5396606" y="1924834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ko-KR" altLang="en-US" dirty="0" smtClean="0">
                <a:latin typeface="맑은 고딕" pitchFamily="50" charset="-127"/>
              </a:rPr>
              <a:t>정보화 현황 진단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7" name="AutoShape 244"/>
          <p:cNvSpPr>
            <a:spLocks noChangeArrowheads="1"/>
          </p:cNvSpPr>
          <p:nvPr/>
        </p:nvSpPr>
        <p:spPr bwMode="auto">
          <a:xfrm rot="5400000">
            <a:off x="5396606" y="3006151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ko-KR" altLang="en-US" dirty="0" smtClean="0">
                <a:latin typeface="맑은 고딕" pitchFamily="50" charset="-127"/>
              </a:rPr>
              <a:t>선진 사례 조사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8" name="AutoShape 244"/>
          <p:cNvSpPr>
            <a:spLocks noChangeArrowheads="1"/>
          </p:cNvSpPr>
          <p:nvPr/>
        </p:nvSpPr>
        <p:spPr bwMode="auto">
          <a:xfrm rot="5400000">
            <a:off x="5396606" y="4085134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en-US" altLang="ko-KR" dirty="0" smtClean="0">
                <a:latin typeface="맑은 고딕" pitchFamily="50" charset="-127"/>
              </a:rPr>
              <a:t>BI</a:t>
            </a:r>
            <a:r>
              <a:rPr lang="ko-KR" altLang="en-US" dirty="0" smtClean="0">
                <a:latin typeface="맑은 고딕" pitchFamily="50" charset="-127"/>
              </a:rPr>
              <a:t> 방향성 도출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9" name="AutoShape 244"/>
          <p:cNvSpPr>
            <a:spLocks noChangeArrowheads="1"/>
          </p:cNvSpPr>
          <p:nvPr/>
        </p:nvSpPr>
        <p:spPr bwMode="auto">
          <a:xfrm rot="5400000">
            <a:off x="5396606" y="5168786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en-US" altLang="ko-KR" dirty="0" smtClean="0">
                <a:latin typeface="맑은 고딕" pitchFamily="50" charset="-127"/>
              </a:rPr>
              <a:t>Roadmap </a:t>
            </a:r>
            <a:r>
              <a:rPr lang="ko-KR" altLang="en-US" dirty="0" smtClean="0">
                <a:latin typeface="맑은 고딕" pitchFamily="50" charset="-127"/>
              </a:rPr>
              <a:t>수립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681240" y="1989728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1300" b="0" dirty="0" err="1" smtClean="0">
                <a:latin typeface="맑은 고딕" pitchFamily="50" charset="-127"/>
                <a:cs typeface="Arial" pitchFamily="34" charset="0"/>
              </a:rPr>
              <a:t>요소별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As-Is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정보화 현황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진단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81240" y="3070117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indent="-87313" defTabSz="762000">
              <a:spcBef>
                <a:spcPct val="30000"/>
              </a:spcBef>
              <a:spcAft>
                <a:spcPct val="0"/>
              </a:spcAft>
            </a:pP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선진 사례 분석을 통한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To-Be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목표수준 정의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681240" y="4149100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구성 요소 별 방향성 도출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구축 과제 도출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681240" y="5232752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우선 순위평가에 따른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Roadmap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정의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/>
            </a:r>
            <a:b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</a:b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(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우선 추진 과제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및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향후 추진 과제 정의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  <p:grpSp>
        <p:nvGrpSpPr>
          <p:cNvPr id="3" name="그룹 87"/>
          <p:cNvGrpSpPr>
            <a:grpSpLocks/>
          </p:cNvGrpSpPr>
          <p:nvPr/>
        </p:nvGrpSpPr>
        <p:grpSpPr bwMode="auto">
          <a:xfrm>
            <a:off x="5313600" y="1658027"/>
            <a:ext cx="3960000" cy="258763"/>
            <a:chOff x="365125" y="1353631"/>
            <a:chExt cx="4680411" cy="257682"/>
          </a:xfrm>
        </p:grpSpPr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</a:t>
              </a: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맑은 고딕" pitchFamily="50" charset="-127"/>
                </a:rPr>
                <a:t>절차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20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23" name="AutoShape 244"/>
          <p:cNvSpPr>
            <a:spLocks noChangeArrowheads="1"/>
          </p:cNvSpPr>
          <p:nvPr/>
        </p:nvSpPr>
        <p:spPr bwMode="auto">
          <a:xfrm rot="5400000">
            <a:off x="-1167850" y="3789053"/>
            <a:ext cx="4320601" cy="720099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16200000" scaled="1"/>
            <a:tileRect/>
          </a:gra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85725" indent="-85725" latinLnBrk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2629" y="2348850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전략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2629" y="3308594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비즈니스 성과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2629" y="4268338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프로세스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2629" y="5228083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44970" y="2348850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indent="-87313" defTabSz="762000">
              <a:spcBef>
                <a:spcPct val="30000"/>
              </a:spcBef>
              <a:spcAft>
                <a:spcPct val="0"/>
              </a:spcAft>
            </a:pP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전사 전략 실행 측면의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방향성 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144610" y="3308594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비전 및 경영목표 달성을 위한 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 방향성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2144970" y="4293220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정보획득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저장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통합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활용 관점의 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 방향성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2144610" y="5229250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경영활동 정보의 정보 시스템 내 관리 관점의 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BI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방향성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BI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필요성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3/23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19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각 </a:t>
            </a:r>
            <a:r>
              <a:rPr lang="en-US" altLang="ko-KR" sz="1600" kern="0" dirty="0" smtClean="0">
                <a:latin typeface="맑은 고딕" pitchFamily="50" charset="-127"/>
              </a:rPr>
              <a:t>Value Chain</a:t>
            </a:r>
            <a:r>
              <a:rPr lang="ko-KR" altLang="en-US" sz="1600" kern="0" dirty="0" smtClean="0">
                <a:latin typeface="맑은 고딕" pitchFamily="50" charset="-127"/>
              </a:rPr>
              <a:t>상의 </a:t>
            </a:r>
            <a:r>
              <a:rPr lang="en-US" altLang="ko-KR" sz="1600" kern="0" dirty="0" smtClean="0">
                <a:latin typeface="맑은 고딕" pitchFamily="50" charset="-127"/>
              </a:rPr>
              <a:t>Value Proposition</a:t>
            </a:r>
            <a:r>
              <a:rPr lang="ko-KR" altLang="en-US" sz="1600" kern="0" dirty="0" smtClean="0">
                <a:latin typeface="맑은 고딕" pitchFamily="50" charset="-127"/>
              </a:rPr>
              <a:t>이 지속적 개선체계를 달성하도록 정보를 가치창출 도구화해야 함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18015" y="1880828"/>
            <a:ext cx="3684588" cy="3595688"/>
            <a:chOff x="3108325" y="2087563"/>
            <a:chExt cx="3684588" cy="3363912"/>
          </a:xfrm>
          <a:solidFill>
            <a:schemeClr val="bg1">
              <a:lumMod val="85000"/>
            </a:schemeClr>
          </a:solidFill>
        </p:grpSpPr>
        <p:sp>
          <p:nvSpPr>
            <p:cNvPr id="21" name="Freeform 43"/>
            <p:cNvSpPr>
              <a:spLocks/>
            </p:cNvSpPr>
            <p:nvPr/>
          </p:nvSpPr>
          <p:spPr bwMode="auto">
            <a:xfrm>
              <a:off x="3644900" y="4005263"/>
              <a:ext cx="3148013" cy="1446212"/>
            </a:xfrm>
            <a:custGeom>
              <a:avLst/>
              <a:gdLst>
                <a:gd name="T0" fmla="*/ 1268 w 2471"/>
                <a:gd name="T1" fmla="*/ 1280 h 1299"/>
                <a:gd name="T2" fmla="*/ 1336 w 2471"/>
                <a:gd name="T3" fmla="*/ 1267 h 1299"/>
                <a:gd name="T4" fmla="*/ 1388 w 2471"/>
                <a:gd name="T5" fmla="*/ 1254 h 1299"/>
                <a:gd name="T6" fmla="*/ 1445 w 2471"/>
                <a:gd name="T7" fmla="*/ 1238 h 1299"/>
                <a:gd name="T8" fmla="*/ 1498 w 2471"/>
                <a:gd name="T9" fmla="*/ 1219 h 1299"/>
                <a:gd name="T10" fmla="*/ 1564 w 2471"/>
                <a:gd name="T11" fmla="*/ 1193 h 1299"/>
                <a:gd name="T12" fmla="*/ 1624 w 2471"/>
                <a:gd name="T13" fmla="*/ 1166 h 1299"/>
                <a:gd name="T14" fmla="*/ 1684 w 2471"/>
                <a:gd name="T15" fmla="*/ 1137 h 1299"/>
                <a:gd name="T16" fmla="*/ 1734 w 2471"/>
                <a:gd name="T17" fmla="*/ 1105 h 1299"/>
                <a:gd name="T18" fmla="*/ 1784 w 2471"/>
                <a:gd name="T19" fmla="*/ 1073 h 1299"/>
                <a:gd name="T20" fmla="*/ 1841 w 2471"/>
                <a:gd name="T21" fmla="*/ 1033 h 1299"/>
                <a:gd name="T22" fmla="*/ 1889 w 2471"/>
                <a:gd name="T23" fmla="*/ 996 h 1299"/>
                <a:gd name="T24" fmla="*/ 1964 w 2471"/>
                <a:gd name="T25" fmla="*/ 934 h 1299"/>
                <a:gd name="T26" fmla="*/ 2037 w 2471"/>
                <a:gd name="T27" fmla="*/ 858 h 1299"/>
                <a:gd name="T28" fmla="*/ 2090 w 2471"/>
                <a:gd name="T29" fmla="*/ 794 h 1299"/>
                <a:gd name="T30" fmla="*/ 2148 w 2471"/>
                <a:gd name="T31" fmla="*/ 720 h 1299"/>
                <a:gd name="T32" fmla="*/ 2205 w 2471"/>
                <a:gd name="T33" fmla="*/ 635 h 1299"/>
                <a:gd name="T34" fmla="*/ 2211 w 2471"/>
                <a:gd name="T35" fmla="*/ 0 h 1299"/>
                <a:gd name="T36" fmla="*/ 1650 w 2471"/>
                <a:gd name="T37" fmla="*/ 311 h 1299"/>
                <a:gd name="T38" fmla="*/ 1600 w 2471"/>
                <a:gd name="T39" fmla="*/ 375 h 1299"/>
                <a:gd name="T40" fmla="*/ 1549 w 2471"/>
                <a:gd name="T41" fmla="*/ 433 h 1299"/>
                <a:gd name="T42" fmla="*/ 1505 w 2471"/>
                <a:gd name="T43" fmla="*/ 478 h 1299"/>
                <a:gd name="T44" fmla="*/ 1452 w 2471"/>
                <a:gd name="T45" fmla="*/ 519 h 1299"/>
                <a:gd name="T46" fmla="*/ 1389 w 2471"/>
                <a:gd name="T47" fmla="*/ 560 h 1299"/>
                <a:gd name="T48" fmla="*/ 1330 w 2471"/>
                <a:gd name="T49" fmla="*/ 594 h 1299"/>
                <a:gd name="T50" fmla="*/ 1272 w 2471"/>
                <a:gd name="T51" fmla="*/ 616 h 1299"/>
                <a:gd name="T52" fmla="*/ 1202 w 2471"/>
                <a:gd name="T53" fmla="*/ 637 h 1299"/>
                <a:gd name="T54" fmla="*/ 1120 w 2471"/>
                <a:gd name="T55" fmla="*/ 647 h 1299"/>
                <a:gd name="T56" fmla="*/ 980 w 2471"/>
                <a:gd name="T57" fmla="*/ 651 h 1299"/>
                <a:gd name="T58" fmla="*/ 864 w 2471"/>
                <a:gd name="T59" fmla="*/ 630 h 1299"/>
                <a:gd name="T60" fmla="*/ 743 w 2471"/>
                <a:gd name="T61" fmla="*/ 587 h 1299"/>
                <a:gd name="T62" fmla="*/ 636 w 2471"/>
                <a:gd name="T63" fmla="*/ 526 h 1299"/>
                <a:gd name="T64" fmla="*/ 0 w 2471"/>
                <a:gd name="T65" fmla="*/ 821 h 1299"/>
                <a:gd name="T66" fmla="*/ 58 w 2471"/>
                <a:gd name="T67" fmla="*/ 882 h 1299"/>
                <a:gd name="T68" fmla="*/ 115 w 2471"/>
                <a:gd name="T69" fmla="*/ 937 h 1299"/>
                <a:gd name="T70" fmla="*/ 177 w 2471"/>
                <a:gd name="T71" fmla="*/ 992 h 1299"/>
                <a:gd name="T72" fmla="*/ 239 w 2471"/>
                <a:gd name="T73" fmla="*/ 1039 h 1299"/>
                <a:gd name="T74" fmla="*/ 309 w 2471"/>
                <a:gd name="T75" fmla="*/ 1086 h 1299"/>
                <a:gd name="T76" fmla="*/ 377 w 2471"/>
                <a:gd name="T77" fmla="*/ 1127 h 1299"/>
                <a:gd name="T78" fmla="*/ 440 w 2471"/>
                <a:gd name="T79" fmla="*/ 1161 h 1299"/>
                <a:gd name="T80" fmla="*/ 523 w 2471"/>
                <a:gd name="T81" fmla="*/ 1197 h 1299"/>
                <a:gd name="T82" fmla="*/ 602 w 2471"/>
                <a:gd name="T83" fmla="*/ 1227 h 1299"/>
                <a:gd name="T84" fmla="*/ 673 w 2471"/>
                <a:gd name="T85" fmla="*/ 1251 h 1299"/>
                <a:gd name="T86" fmla="*/ 746 w 2471"/>
                <a:gd name="T87" fmla="*/ 1270 h 1299"/>
                <a:gd name="T88" fmla="*/ 831 w 2471"/>
                <a:gd name="T89" fmla="*/ 1285 h 1299"/>
                <a:gd name="T90" fmla="*/ 921 w 2471"/>
                <a:gd name="T91" fmla="*/ 1295 h 1299"/>
                <a:gd name="T92" fmla="*/ 1001 w 2471"/>
                <a:gd name="T93" fmla="*/ 1299 h 1299"/>
                <a:gd name="T94" fmla="*/ 1085 w 2471"/>
                <a:gd name="T95" fmla="*/ 1298 h 1299"/>
                <a:gd name="T96" fmla="*/ 1168 w 2471"/>
                <a:gd name="T97" fmla="*/ 1294 h 1299"/>
                <a:gd name="T98" fmla="*/ 1242 w 2471"/>
                <a:gd name="T99" fmla="*/ 1284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71" h="1299">
                  <a:moveTo>
                    <a:pt x="1242" y="1284"/>
                  </a:moveTo>
                  <a:lnTo>
                    <a:pt x="1268" y="1280"/>
                  </a:lnTo>
                  <a:lnTo>
                    <a:pt x="1302" y="1274"/>
                  </a:lnTo>
                  <a:lnTo>
                    <a:pt x="1336" y="1267"/>
                  </a:lnTo>
                  <a:lnTo>
                    <a:pt x="1360" y="1261"/>
                  </a:lnTo>
                  <a:lnTo>
                    <a:pt x="1388" y="1254"/>
                  </a:lnTo>
                  <a:lnTo>
                    <a:pt x="1416" y="1246"/>
                  </a:lnTo>
                  <a:lnTo>
                    <a:pt x="1445" y="1238"/>
                  </a:lnTo>
                  <a:lnTo>
                    <a:pt x="1470" y="1230"/>
                  </a:lnTo>
                  <a:lnTo>
                    <a:pt x="1498" y="1219"/>
                  </a:lnTo>
                  <a:lnTo>
                    <a:pt x="1534" y="1206"/>
                  </a:lnTo>
                  <a:lnTo>
                    <a:pt x="1564" y="1193"/>
                  </a:lnTo>
                  <a:lnTo>
                    <a:pt x="1592" y="1180"/>
                  </a:lnTo>
                  <a:lnTo>
                    <a:pt x="1624" y="1166"/>
                  </a:lnTo>
                  <a:lnTo>
                    <a:pt x="1656" y="1151"/>
                  </a:lnTo>
                  <a:lnTo>
                    <a:pt x="1684" y="1137"/>
                  </a:lnTo>
                  <a:lnTo>
                    <a:pt x="1709" y="1120"/>
                  </a:lnTo>
                  <a:lnTo>
                    <a:pt x="1734" y="1105"/>
                  </a:lnTo>
                  <a:lnTo>
                    <a:pt x="1758" y="1088"/>
                  </a:lnTo>
                  <a:lnTo>
                    <a:pt x="1784" y="1073"/>
                  </a:lnTo>
                  <a:lnTo>
                    <a:pt x="1814" y="1053"/>
                  </a:lnTo>
                  <a:lnTo>
                    <a:pt x="1841" y="1033"/>
                  </a:lnTo>
                  <a:lnTo>
                    <a:pt x="1867" y="1013"/>
                  </a:lnTo>
                  <a:lnTo>
                    <a:pt x="1889" y="996"/>
                  </a:lnTo>
                  <a:lnTo>
                    <a:pt x="1929" y="965"/>
                  </a:lnTo>
                  <a:lnTo>
                    <a:pt x="1964" y="934"/>
                  </a:lnTo>
                  <a:lnTo>
                    <a:pt x="2000" y="899"/>
                  </a:lnTo>
                  <a:lnTo>
                    <a:pt x="2037" y="858"/>
                  </a:lnTo>
                  <a:lnTo>
                    <a:pt x="2062" y="828"/>
                  </a:lnTo>
                  <a:lnTo>
                    <a:pt x="2090" y="794"/>
                  </a:lnTo>
                  <a:lnTo>
                    <a:pt x="2122" y="757"/>
                  </a:lnTo>
                  <a:lnTo>
                    <a:pt x="2148" y="720"/>
                  </a:lnTo>
                  <a:lnTo>
                    <a:pt x="2174" y="681"/>
                  </a:lnTo>
                  <a:lnTo>
                    <a:pt x="2205" y="635"/>
                  </a:lnTo>
                  <a:lnTo>
                    <a:pt x="2471" y="791"/>
                  </a:lnTo>
                  <a:lnTo>
                    <a:pt x="2211" y="0"/>
                  </a:lnTo>
                  <a:lnTo>
                    <a:pt x="1365" y="150"/>
                  </a:lnTo>
                  <a:lnTo>
                    <a:pt x="1650" y="311"/>
                  </a:lnTo>
                  <a:lnTo>
                    <a:pt x="1626" y="345"/>
                  </a:lnTo>
                  <a:lnTo>
                    <a:pt x="1600" y="375"/>
                  </a:lnTo>
                  <a:lnTo>
                    <a:pt x="1575" y="405"/>
                  </a:lnTo>
                  <a:lnTo>
                    <a:pt x="1549" y="433"/>
                  </a:lnTo>
                  <a:lnTo>
                    <a:pt x="1528" y="454"/>
                  </a:lnTo>
                  <a:lnTo>
                    <a:pt x="1505" y="478"/>
                  </a:lnTo>
                  <a:lnTo>
                    <a:pt x="1480" y="498"/>
                  </a:lnTo>
                  <a:lnTo>
                    <a:pt x="1452" y="519"/>
                  </a:lnTo>
                  <a:lnTo>
                    <a:pt x="1418" y="542"/>
                  </a:lnTo>
                  <a:lnTo>
                    <a:pt x="1389" y="560"/>
                  </a:lnTo>
                  <a:lnTo>
                    <a:pt x="1365" y="574"/>
                  </a:lnTo>
                  <a:lnTo>
                    <a:pt x="1330" y="594"/>
                  </a:lnTo>
                  <a:lnTo>
                    <a:pt x="1299" y="607"/>
                  </a:lnTo>
                  <a:lnTo>
                    <a:pt x="1272" y="616"/>
                  </a:lnTo>
                  <a:lnTo>
                    <a:pt x="1243" y="625"/>
                  </a:lnTo>
                  <a:lnTo>
                    <a:pt x="1202" y="637"/>
                  </a:lnTo>
                  <a:lnTo>
                    <a:pt x="1161" y="642"/>
                  </a:lnTo>
                  <a:lnTo>
                    <a:pt x="1120" y="647"/>
                  </a:lnTo>
                  <a:lnTo>
                    <a:pt x="1059" y="650"/>
                  </a:lnTo>
                  <a:lnTo>
                    <a:pt x="980" y="651"/>
                  </a:lnTo>
                  <a:lnTo>
                    <a:pt x="919" y="642"/>
                  </a:lnTo>
                  <a:lnTo>
                    <a:pt x="864" y="630"/>
                  </a:lnTo>
                  <a:lnTo>
                    <a:pt x="800" y="611"/>
                  </a:lnTo>
                  <a:lnTo>
                    <a:pt x="743" y="587"/>
                  </a:lnTo>
                  <a:lnTo>
                    <a:pt x="687" y="559"/>
                  </a:lnTo>
                  <a:lnTo>
                    <a:pt x="636" y="526"/>
                  </a:lnTo>
                  <a:lnTo>
                    <a:pt x="586" y="482"/>
                  </a:lnTo>
                  <a:lnTo>
                    <a:pt x="0" y="821"/>
                  </a:lnTo>
                  <a:lnTo>
                    <a:pt x="24" y="849"/>
                  </a:lnTo>
                  <a:lnTo>
                    <a:pt x="58" y="882"/>
                  </a:lnTo>
                  <a:lnTo>
                    <a:pt x="86" y="910"/>
                  </a:lnTo>
                  <a:lnTo>
                    <a:pt x="115" y="937"/>
                  </a:lnTo>
                  <a:lnTo>
                    <a:pt x="143" y="964"/>
                  </a:lnTo>
                  <a:lnTo>
                    <a:pt x="177" y="992"/>
                  </a:lnTo>
                  <a:lnTo>
                    <a:pt x="208" y="1016"/>
                  </a:lnTo>
                  <a:lnTo>
                    <a:pt x="239" y="1039"/>
                  </a:lnTo>
                  <a:lnTo>
                    <a:pt x="275" y="1061"/>
                  </a:lnTo>
                  <a:lnTo>
                    <a:pt x="309" y="1086"/>
                  </a:lnTo>
                  <a:lnTo>
                    <a:pt x="344" y="1108"/>
                  </a:lnTo>
                  <a:lnTo>
                    <a:pt x="377" y="1127"/>
                  </a:lnTo>
                  <a:lnTo>
                    <a:pt x="409" y="1145"/>
                  </a:lnTo>
                  <a:lnTo>
                    <a:pt x="440" y="1161"/>
                  </a:lnTo>
                  <a:lnTo>
                    <a:pt x="483" y="1180"/>
                  </a:lnTo>
                  <a:lnTo>
                    <a:pt x="523" y="1197"/>
                  </a:lnTo>
                  <a:lnTo>
                    <a:pt x="568" y="1214"/>
                  </a:lnTo>
                  <a:lnTo>
                    <a:pt x="602" y="1227"/>
                  </a:lnTo>
                  <a:lnTo>
                    <a:pt x="634" y="1240"/>
                  </a:lnTo>
                  <a:lnTo>
                    <a:pt x="673" y="1251"/>
                  </a:lnTo>
                  <a:lnTo>
                    <a:pt x="709" y="1261"/>
                  </a:lnTo>
                  <a:lnTo>
                    <a:pt x="746" y="1270"/>
                  </a:lnTo>
                  <a:lnTo>
                    <a:pt x="789" y="1278"/>
                  </a:lnTo>
                  <a:lnTo>
                    <a:pt x="831" y="1285"/>
                  </a:lnTo>
                  <a:lnTo>
                    <a:pt x="875" y="1291"/>
                  </a:lnTo>
                  <a:lnTo>
                    <a:pt x="921" y="1295"/>
                  </a:lnTo>
                  <a:lnTo>
                    <a:pt x="955" y="1297"/>
                  </a:lnTo>
                  <a:lnTo>
                    <a:pt x="1001" y="1299"/>
                  </a:lnTo>
                  <a:lnTo>
                    <a:pt x="1048" y="1299"/>
                  </a:lnTo>
                  <a:lnTo>
                    <a:pt x="1085" y="1298"/>
                  </a:lnTo>
                  <a:lnTo>
                    <a:pt x="1124" y="1297"/>
                  </a:lnTo>
                  <a:lnTo>
                    <a:pt x="1168" y="1294"/>
                  </a:lnTo>
                  <a:lnTo>
                    <a:pt x="1208" y="1288"/>
                  </a:lnTo>
                  <a:lnTo>
                    <a:pt x="1242" y="1284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3108325" y="2438400"/>
              <a:ext cx="1592263" cy="2574925"/>
            </a:xfrm>
            <a:custGeom>
              <a:avLst/>
              <a:gdLst>
                <a:gd name="T0" fmla="*/ 1226 w 1253"/>
                <a:gd name="T1" fmla="*/ 5 h 2318"/>
                <a:gd name="T2" fmla="*/ 1162 w 1253"/>
                <a:gd name="T3" fmla="*/ 17 h 2318"/>
                <a:gd name="T4" fmla="*/ 1107 w 1253"/>
                <a:gd name="T5" fmla="*/ 32 h 2318"/>
                <a:gd name="T6" fmla="*/ 1052 w 1253"/>
                <a:gd name="T7" fmla="*/ 47 h 2318"/>
                <a:gd name="T8" fmla="*/ 997 w 1253"/>
                <a:gd name="T9" fmla="*/ 67 h 2318"/>
                <a:gd name="T10" fmla="*/ 934 w 1253"/>
                <a:gd name="T11" fmla="*/ 92 h 2318"/>
                <a:gd name="T12" fmla="*/ 873 w 1253"/>
                <a:gd name="T13" fmla="*/ 119 h 2318"/>
                <a:gd name="T14" fmla="*/ 814 w 1253"/>
                <a:gd name="T15" fmla="*/ 149 h 2318"/>
                <a:gd name="T16" fmla="*/ 763 w 1253"/>
                <a:gd name="T17" fmla="*/ 180 h 2318"/>
                <a:gd name="T18" fmla="*/ 712 w 1253"/>
                <a:gd name="T19" fmla="*/ 213 h 2318"/>
                <a:gd name="T20" fmla="*/ 655 w 1253"/>
                <a:gd name="T21" fmla="*/ 254 h 2318"/>
                <a:gd name="T22" fmla="*/ 606 w 1253"/>
                <a:gd name="T23" fmla="*/ 291 h 2318"/>
                <a:gd name="T24" fmla="*/ 526 w 1253"/>
                <a:gd name="T25" fmla="*/ 361 h 2318"/>
                <a:gd name="T26" fmla="*/ 458 w 1253"/>
                <a:gd name="T27" fmla="*/ 431 h 2318"/>
                <a:gd name="T28" fmla="*/ 405 w 1253"/>
                <a:gd name="T29" fmla="*/ 495 h 2318"/>
                <a:gd name="T30" fmla="*/ 348 w 1253"/>
                <a:gd name="T31" fmla="*/ 568 h 2318"/>
                <a:gd name="T32" fmla="*/ 297 w 1253"/>
                <a:gd name="T33" fmla="*/ 649 h 2318"/>
                <a:gd name="T34" fmla="*/ 250 w 1253"/>
                <a:gd name="T35" fmla="*/ 728 h 2318"/>
                <a:gd name="T36" fmla="*/ 211 w 1253"/>
                <a:gd name="T37" fmla="*/ 817 h 2318"/>
                <a:gd name="T38" fmla="*/ 177 w 1253"/>
                <a:gd name="T39" fmla="*/ 912 h 2318"/>
                <a:gd name="T40" fmla="*/ 141 w 1253"/>
                <a:gd name="T41" fmla="*/ 1030 h 2318"/>
                <a:gd name="T42" fmla="*/ 120 w 1253"/>
                <a:gd name="T43" fmla="*/ 1144 h 2318"/>
                <a:gd name="T44" fmla="*/ 103 w 1253"/>
                <a:gd name="T45" fmla="*/ 1293 h 2318"/>
                <a:gd name="T46" fmla="*/ 103 w 1253"/>
                <a:gd name="T47" fmla="*/ 1422 h 2318"/>
                <a:gd name="T48" fmla="*/ 116 w 1253"/>
                <a:gd name="T49" fmla="*/ 1539 h 2318"/>
                <a:gd name="T50" fmla="*/ 136 w 1253"/>
                <a:gd name="T51" fmla="*/ 1660 h 2318"/>
                <a:gd name="T52" fmla="*/ 174 w 1253"/>
                <a:gd name="T53" fmla="*/ 1791 h 2318"/>
                <a:gd name="T54" fmla="*/ 219 w 1253"/>
                <a:gd name="T55" fmla="*/ 1915 h 2318"/>
                <a:gd name="T56" fmla="*/ 281 w 1253"/>
                <a:gd name="T57" fmla="*/ 2031 h 2318"/>
                <a:gd name="T58" fmla="*/ 859 w 1253"/>
                <a:gd name="T59" fmla="*/ 2318 h 2318"/>
                <a:gd name="T60" fmla="*/ 845 w 1253"/>
                <a:gd name="T61" fmla="*/ 1705 h 2318"/>
                <a:gd name="T62" fmla="*/ 793 w 1253"/>
                <a:gd name="T63" fmla="*/ 1609 h 2318"/>
                <a:gd name="T64" fmla="*/ 762 w 1253"/>
                <a:gd name="T65" fmla="*/ 1515 h 2318"/>
                <a:gd name="T66" fmla="*/ 750 w 1253"/>
                <a:gd name="T67" fmla="*/ 1426 h 2318"/>
                <a:gd name="T68" fmla="*/ 746 w 1253"/>
                <a:gd name="T69" fmla="*/ 1338 h 2318"/>
                <a:gd name="T70" fmla="*/ 754 w 1253"/>
                <a:gd name="T71" fmla="*/ 1235 h 2318"/>
                <a:gd name="T72" fmla="*/ 779 w 1253"/>
                <a:gd name="T73" fmla="*/ 1133 h 2318"/>
                <a:gd name="T74" fmla="*/ 815 w 1253"/>
                <a:gd name="T75" fmla="*/ 1038 h 2318"/>
                <a:gd name="T76" fmla="*/ 859 w 1253"/>
                <a:gd name="T77" fmla="*/ 963 h 2318"/>
                <a:gd name="T78" fmla="*/ 899 w 1253"/>
                <a:gd name="T79" fmla="*/ 909 h 2318"/>
                <a:gd name="T80" fmla="*/ 946 w 1253"/>
                <a:gd name="T81" fmla="*/ 854 h 2318"/>
                <a:gd name="T82" fmla="*/ 991 w 1253"/>
                <a:gd name="T83" fmla="*/ 809 h 2318"/>
                <a:gd name="T84" fmla="*/ 1043 w 1253"/>
                <a:gd name="T85" fmla="*/ 768 h 2318"/>
                <a:gd name="T86" fmla="*/ 1106 w 1253"/>
                <a:gd name="T87" fmla="*/ 727 h 2318"/>
                <a:gd name="T88" fmla="*/ 1165 w 1253"/>
                <a:gd name="T89" fmla="*/ 693 h 2318"/>
                <a:gd name="T90" fmla="*/ 1253 w 1253"/>
                <a:gd name="T91" fmla="*/ 663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3" h="2318">
                  <a:moveTo>
                    <a:pt x="1253" y="0"/>
                  </a:moveTo>
                  <a:lnTo>
                    <a:pt x="1226" y="5"/>
                  </a:lnTo>
                  <a:lnTo>
                    <a:pt x="1199" y="9"/>
                  </a:lnTo>
                  <a:lnTo>
                    <a:pt x="1162" y="17"/>
                  </a:lnTo>
                  <a:lnTo>
                    <a:pt x="1135" y="23"/>
                  </a:lnTo>
                  <a:lnTo>
                    <a:pt x="1107" y="32"/>
                  </a:lnTo>
                  <a:lnTo>
                    <a:pt x="1080" y="40"/>
                  </a:lnTo>
                  <a:lnTo>
                    <a:pt x="1052" y="47"/>
                  </a:lnTo>
                  <a:lnTo>
                    <a:pt x="1025" y="56"/>
                  </a:lnTo>
                  <a:lnTo>
                    <a:pt x="997" y="67"/>
                  </a:lnTo>
                  <a:lnTo>
                    <a:pt x="963" y="80"/>
                  </a:lnTo>
                  <a:lnTo>
                    <a:pt x="934" y="92"/>
                  </a:lnTo>
                  <a:lnTo>
                    <a:pt x="905" y="105"/>
                  </a:lnTo>
                  <a:lnTo>
                    <a:pt x="873" y="119"/>
                  </a:lnTo>
                  <a:lnTo>
                    <a:pt x="842" y="135"/>
                  </a:lnTo>
                  <a:lnTo>
                    <a:pt x="814" y="149"/>
                  </a:lnTo>
                  <a:lnTo>
                    <a:pt x="787" y="166"/>
                  </a:lnTo>
                  <a:lnTo>
                    <a:pt x="763" y="180"/>
                  </a:lnTo>
                  <a:lnTo>
                    <a:pt x="739" y="197"/>
                  </a:lnTo>
                  <a:lnTo>
                    <a:pt x="712" y="213"/>
                  </a:lnTo>
                  <a:lnTo>
                    <a:pt x="682" y="233"/>
                  </a:lnTo>
                  <a:lnTo>
                    <a:pt x="655" y="254"/>
                  </a:lnTo>
                  <a:lnTo>
                    <a:pt x="630" y="274"/>
                  </a:lnTo>
                  <a:lnTo>
                    <a:pt x="606" y="291"/>
                  </a:lnTo>
                  <a:lnTo>
                    <a:pt x="566" y="323"/>
                  </a:lnTo>
                  <a:lnTo>
                    <a:pt x="526" y="361"/>
                  </a:lnTo>
                  <a:lnTo>
                    <a:pt x="495" y="390"/>
                  </a:lnTo>
                  <a:lnTo>
                    <a:pt x="458" y="431"/>
                  </a:lnTo>
                  <a:lnTo>
                    <a:pt x="433" y="461"/>
                  </a:lnTo>
                  <a:lnTo>
                    <a:pt x="405" y="495"/>
                  </a:lnTo>
                  <a:lnTo>
                    <a:pt x="373" y="533"/>
                  </a:lnTo>
                  <a:lnTo>
                    <a:pt x="348" y="568"/>
                  </a:lnTo>
                  <a:lnTo>
                    <a:pt x="323" y="609"/>
                  </a:lnTo>
                  <a:lnTo>
                    <a:pt x="297" y="649"/>
                  </a:lnTo>
                  <a:lnTo>
                    <a:pt x="272" y="691"/>
                  </a:lnTo>
                  <a:lnTo>
                    <a:pt x="250" y="728"/>
                  </a:lnTo>
                  <a:lnTo>
                    <a:pt x="230" y="773"/>
                  </a:lnTo>
                  <a:lnTo>
                    <a:pt x="211" y="817"/>
                  </a:lnTo>
                  <a:lnTo>
                    <a:pt x="194" y="863"/>
                  </a:lnTo>
                  <a:lnTo>
                    <a:pt x="177" y="912"/>
                  </a:lnTo>
                  <a:lnTo>
                    <a:pt x="155" y="973"/>
                  </a:lnTo>
                  <a:lnTo>
                    <a:pt x="141" y="1030"/>
                  </a:lnTo>
                  <a:lnTo>
                    <a:pt x="127" y="1088"/>
                  </a:lnTo>
                  <a:lnTo>
                    <a:pt x="120" y="1144"/>
                  </a:lnTo>
                  <a:lnTo>
                    <a:pt x="110" y="1211"/>
                  </a:lnTo>
                  <a:lnTo>
                    <a:pt x="103" y="1293"/>
                  </a:lnTo>
                  <a:lnTo>
                    <a:pt x="102" y="1358"/>
                  </a:lnTo>
                  <a:lnTo>
                    <a:pt x="103" y="1422"/>
                  </a:lnTo>
                  <a:lnTo>
                    <a:pt x="109" y="1483"/>
                  </a:lnTo>
                  <a:lnTo>
                    <a:pt x="116" y="1539"/>
                  </a:lnTo>
                  <a:lnTo>
                    <a:pt x="123" y="1599"/>
                  </a:lnTo>
                  <a:lnTo>
                    <a:pt x="136" y="1660"/>
                  </a:lnTo>
                  <a:lnTo>
                    <a:pt x="153" y="1725"/>
                  </a:lnTo>
                  <a:lnTo>
                    <a:pt x="174" y="1791"/>
                  </a:lnTo>
                  <a:lnTo>
                    <a:pt x="195" y="1854"/>
                  </a:lnTo>
                  <a:lnTo>
                    <a:pt x="219" y="1915"/>
                  </a:lnTo>
                  <a:lnTo>
                    <a:pt x="247" y="1974"/>
                  </a:lnTo>
                  <a:lnTo>
                    <a:pt x="281" y="2031"/>
                  </a:lnTo>
                  <a:lnTo>
                    <a:pt x="0" y="2191"/>
                  </a:lnTo>
                  <a:lnTo>
                    <a:pt x="859" y="2318"/>
                  </a:lnTo>
                  <a:lnTo>
                    <a:pt x="1175" y="1528"/>
                  </a:lnTo>
                  <a:lnTo>
                    <a:pt x="845" y="1705"/>
                  </a:lnTo>
                  <a:lnTo>
                    <a:pt x="813" y="1654"/>
                  </a:lnTo>
                  <a:lnTo>
                    <a:pt x="793" y="1609"/>
                  </a:lnTo>
                  <a:lnTo>
                    <a:pt x="774" y="1562"/>
                  </a:lnTo>
                  <a:lnTo>
                    <a:pt x="762" y="1515"/>
                  </a:lnTo>
                  <a:lnTo>
                    <a:pt x="753" y="1470"/>
                  </a:lnTo>
                  <a:lnTo>
                    <a:pt x="750" y="1426"/>
                  </a:lnTo>
                  <a:lnTo>
                    <a:pt x="746" y="1382"/>
                  </a:lnTo>
                  <a:lnTo>
                    <a:pt x="746" y="1338"/>
                  </a:lnTo>
                  <a:lnTo>
                    <a:pt x="749" y="1286"/>
                  </a:lnTo>
                  <a:lnTo>
                    <a:pt x="754" y="1235"/>
                  </a:lnTo>
                  <a:lnTo>
                    <a:pt x="766" y="1178"/>
                  </a:lnTo>
                  <a:lnTo>
                    <a:pt x="779" y="1133"/>
                  </a:lnTo>
                  <a:lnTo>
                    <a:pt x="798" y="1082"/>
                  </a:lnTo>
                  <a:lnTo>
                    <a:pt x="815" y="1038"/>
                  </a:lnTo>
                  <a:lnTo>
                    <a:pt x="839" y="996"/>
                  </a:lnTo>
                  <a:lnTo>
                    <a:pt x="859" y="963"/>
                  </a:lnTo>
                  <a:lnTo>
                    <a:pt x="879" y="936"/>
                  </a:lnTo>
                  <a:lnTo>
                    <a:pt x="899" y="909"/>
                  </a:lnTo>
                  <a:lnTo>
                    <a:pt x="922" y="882"/>
                  </a:lnTo>
                  <a:lnTo>
                    <a:pt x="946" y="854"/>
                  </a:lnTo>
                  <a:lnTo>
                    <a:pt x="967" y="834"/>
                  </a:lnTo>
                  <a:lnTo>
                    <a:pt x="991" y="809"/>
                  </a:lnTo>
                  <a:lnTo>
                    <a:pt x="1015" y="789"/>
                  </a:lnTo>
                  <a:lnTo>
                    <a:pt x="1043" y="768"/>
                  </a:lnTo>
                  <a:lnTo>
                    <a:pt x="1077" y="745"/>
                  </a:lnTo>
                  <a:lnTo>
                    <a:pt x="1106" y="727"/>
                  </a:lnTo>
                  <a:lnTo>
                    <a:pt x="1130" y="713"/>
                  </a:lnTo>
                  <a:lnTo>
                    <a:pt x="1165" y="693"/>
                  </a:lnTo>
                  <a:lnTo>
                    <a:pt x="1199" y="679"/>
                  </a:lnTo>
                  <a:lnTo>
                    <a:pt x="1253" y="663"/>
                  </a:lnTo>
                  <a:lnTo>
                    <a:pt x="1253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4337050" y="2087563"/>
              <a:ext cx="2370138" cy="2330450"/>
            </a:xfrm>
            <a:custGeom>
              <a:avLst/>
              <a:gdLst>
                <a:gd name="T0" fmla="*/ 735 w 1862"/>
                <a:gd name="T1" fmla="*/ 312 h 2098"/>
                <a:gd name="T2" fmla="*/ 803 w 1862"/>
                <a:gd name="T3" fmla="*/ 326 h 2098"/>
                <a:gd name="T4" fmla="*/ 855 w 1862"/>
                <a:gd name="T5" fmla="*/ 339 h 2098"/>
                <a:gd name="T6" fmla="*/ 911 w 1862"/>
                <a:gd name="T7" fmla="*/ 356 h 2098"/>
                <a:gd name="T8" fmla="*/ 966 w 1862"/>
                <a:gd name="T9" fmla="*/ 374 h 2098"/>
                <a:gd name="T10" fmla="*/ 1030 w 1862"/>
                <a:gd name="T11" fmla="*/ 399 h 2098"/>
                <a:gd name="T12" fmla="*/ 1091 w 1862"/>
                <a:gd name="T13" fmla="*/ 426 h 2098"/>
                <a:gd name="T14" fmla="*/ 1150 w 1862"/>
                <a:gd name="T15" fmla="*/ 456 h 2098"/>
                <a:gd name="T16" fmla="*/ 1201 w 1862"/>
                <a:gd name="T17" fmla="*/ 487 h 2098"/>
                <a:gd name="T18" fmla="*/ 1252 w 1862"/>
                <a:gd name="T19" fmla="*/ 520 h 2098"/>
                <a:gd name="T20" fmla="*/ 1309 w 1862"/>
                <a:gd name="T21" fmla="*/ 559 h 2098"/>
                <a:gd name="T22" fmla="*/ 1358 w 1862"/>
                <a:gd name="T23" fmla="*/ 598 h 2098"/>
                <a:gd name="T24" fmla="*/ 1436 w 1862"/>
                <a:gd name="T25" fmla="*/ 667 h 2098"/>
                <a:gd name="T26" fmla="*/ 1504 w 1862"/>
                <a:gd name="T27" fmla="*/ 736 h 2098"/>
                <a:gd name="T28" fmla="*/ 1558 w 1862"/>
                <a:gd name="T29" fmla="*/ 800 h 2098"/>
                <a:gd name="T30" fmla="*/ 1615 w 1862"/>
                <a:gd name="T31" fmla="*/ 875 h 2098"/>
                <a:gd name="T32" fmla="*/ 1667 w 1862"/>
                <a:gd name="T33" fmla="*/ 956 h 2098"/>
                <a:gd name="T34" fmla="*/ 1712 w 1862"/>
                <a:gd name="T35" fmla="*/ 1035 h 2098"/>
                <a:gd name="T36" fmla="*/ 1753 w 1862"/>
                <a:gd name="T37" fmla="*/ 1124 h 2098"/>
                <a:gd name="T38" fmla="*/ 1787 w 1862"/>
                <a:gd name="T39" fmla="*/ 1219 h 2098"/>
                <a:gd name="T40" fmla="*/ 1823 w 1862"/>
                <a:gd name="T41" fmla="*/ 1337 h 2098"/>
                <a:gd name="T42" fmla="*/ 1844 w 1862"/>
                <a:gd name="T43" fmla="*/ 1451 h 2098"/>
                <a:gd name="T44" fmla="*/ 1861 w 1862"/>
                <a:gd name="T45" fmla="*/ 1600 h 2098"/>
                <a:gd name="T46" fmla="*/ 1861 w 1862"/>
                <a:gd name="T47" fmla="*/ 1727 h 2098"/>
                <a:gd name="T48" fmla="*/ 1848 w 1862"/>
                <a:gd name="T49" fmla="*/ 1845 h 2098"/>
                <a:gd name="T50" fmla="*/ 1828 w 1862"/>
                <a:gd name="T51" fmla="*/ 1965 h 2098"/>
                <a:gd name="T52" fmla="*/ 1790 w 1862"/>
                <a:gd name="T53" fmla="*/ 2098 h 2098"/>
                <a:gd name="T54" fmla="*/ 1204 w 1862"/>
                <a:gd name="T55" fmla="*/ 1798 h 2098"/>
                <a:gd name="T56" fmla="*/ 1218 w 1862"/>
                <a:gd name="T57" fmla="*/ 1689 h 2098"/>
                <a:gd name="T58" fmla="*/ 1215 w 1862"/>
                <a:gd name="T59" fmla="*/ 1591 h 2098"/>
                <a:gd name="T60" fmla="*/ 1198 w 1862"/>
                <a:gd name="T61" fmla="*/ 1485 h 2098"/>
                <a:gd name="T62" fmla="*/ 1166 w 1862"/>
                <a:gd name="T63" fmla="*/ 1389 h 2098"/>
                <a:gd name="T64" fmla="*/ 1125 w 1862"/>
                <a:gd name="T65" fmla="*/ 1303 h 2098"/>
                <a:gd name="T66" fmla="*/ 1085 w 1862"/>
                <a:gd name="T67" fmla="*/ 1243 h 2098"/>
                <a:gd name="T68" fmla="*/ 1042 w 1862"/>
                <a:gd name="T69" fmla="*/ 1189 h 2098"/>
                <a:gd name="T70" fmla="*/ 996 w 1862"/>
                <a:gd name="T71" fmla="*/ 1141 h 2098"/>
                <a:gd name="T72" fmla="*/ 947 w 1862"/>
                <a:gd name="T73" fmla="*/ 1096 h 2098"/>
                <a:gd name="T74" fmla="*/ 885 w 1862"/>
                <a:gd name="T75" fmla="*/ 1053 h 2098"/>
                <a:gd name="T76" fmla="*/ 833 w 1862"/>
                <a:gd name="T77" fmla="*/ 1021 h 2098"/>
                <a:gd name="T78" fmla="*/ 766 w 1862"/>
                <a:gd name="T79" fmla="*/ 988 h 2098"/>
                <a:gd name="T80" fmla="*/ 711 w 1862"/>
                <a:gd name="T81" fmla="*/ 969 h 2098"/>
                <a:gd name="T82" fmla="*/ 629 w 1862"/>
                <a:gd name="T83" fmla="*/ 952 h 2098"/>
                <a:gd name="T84" fmla="*/ 547 w 1862"/>
                <a:gd name="T85" fmla="*/ 944 h 2098"/>
                <a:gd name="T86" fmla="*/ 524 w 1862"/>
                <a:gd name="T87" fmla="*/ 1284 h 2098"/>
                <a:gd name="T88" fmla="*/ 523 w 1862"/>
                <a:gd name="T89" fmla="*/ 0 h 2098"/>
                <a:gd name="T90" fmla="*/ 551 w 1862"/>
                <a:gd name="T91" fmla="*/ 295 h 2098"/>
                <a:gd name="T92" fmla="*/ 634 w 1862"/>
                <a:gd name="T93" fmla="*/ 299 h 2098"/>
                <a:gd name="T94" fmla="*/ 710 w 1862"/>
                <a:gd name="T95" fmla="*/ 307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2" h="2098">
                  <a:moveTo>
                    <a:pt x="710" y="307"/>
                  </a:moveTo>
                  <a:lnTo>
                    <a:pt x="735" y="312"/>
                  </a:lnTo>
                  <a:lnTo>
                    <a:pt x="769" y="317"/>
                  </a:lnTo>
                  <a:lnTo>
                    <a:pt x="803" y="326"/>
                  </a:lnTo>
                  <a:lnTo>
                    <a:pt x="827" y="331"/>
                  </a:lnTo>
                  <a:lnTo>
                    <a:pt x="855" y="339"/>
                  </a:lnTo>
                  <a:lnTo>
                    <a:pt x="882" y="347"/>
                  </a:lnTo>
                  <a:lnTo>
                    <a:pt x="911" y="356"/>
                  </a:lnTo>
                  <a:lnTo>
                    <a:pt x="936" y="363"/>
                  </a:lnTo>
                  <a:lnTo>
                    <a:pt x="966" y="374"/>
                  </a:lnTo>
                  <a:lnTo>
                    <a:pt x="1000" y="388"/>
                  </a:lnTo>
                  <a:lnTo>
                    <a:pt x="1030" y="399"/>
                  </a:lnTo>
                  <a:lnTo>
                    <a:pt x="1058" y="412"/>
                  </a:lnTo>
                  <a:lnTo>
                    <a:pt x="1091" y="426"/>
                  </a:lnTo>
                  <a:lnTo>
                    <a:pt x="1122" y="442"/>
                  </a:lnTo>
                  <a:lnTo>
                    <a:pt x="1150" y="456"/>
                  </a:lnTo>
                  <a:lnTo>
                    <a:pt x="1177" y="473"/>
                  </a:lnTo>
                  <a:lnTo>
                    <a:pt x="1201" y="487"/>
                  </a:lnTo>
                  <a:lnTo>
                    <a:pt x="1225" y="504"/>
                  </a:lnTo>
                  <a:lnTo>
                    <a:pt x="1252" y="520"/>
                  </a:lnTo>
                  <a:lnTo>
                    <a:pt x="1282" y="540"/>
                  </a:lnTo>
                  <a:lnTo>
                    <a:pt x="1309" y="559"/>
                  </a:lnTo>
                  <a:lnTo>
                    <a:pt x="1334" y="579"/>
                  </a:lnTo>
                  <a:lnTo>
                    <a:pt x="1358" y="598"/>
                  </a:lnTo>
                  <a:lnTo>
                    <a:pt x="1396" y="630"/>
                  </a:lnTo>
                  <a:lnTo>
                    <a:pt x="1436" y="667"/>
                  </a:lnTo>
                  <a:lnTo>
                    <a:pt x="1467" y="695"/>
                  </a:lnTo>
                  <a:lnTo>
                    <a:pt x="1504" y="736"/>
                  </a:lnTo>
                  <a:lnTo>
                    <a:pt x="1530" y="766"/>
                  </a:lnTo>
                  <a:lnTo>
                    <a:pt x="1558" y="800"/>
                  </a:lnTo>
                  <a:lnTo>
                    <a:pt x="1589" y="838"/>
                  </a:lnTo>
                  <a:lnTo>
                    <a:pt x="1615" y="875"/>
                  </a:lnTo>
                  <a:lnTo>
                    <a:pt x="1640" y="916"/>
                  </a:lnTo>
                  <a:lnTo>
                    <a:pt x="1667" y="956"/>
                  </a:lnTo>
                  <a:lnTo>
                    <a:pt x="1690" y="998"/>
                  </a:lnTo>
                  <a:lnTo>
                    <a:pt x="1712" y="1035"/>
                  </a:lnTo>
                  <a:lnTo>
                    <a:pt x="1734" y="1080"/>
                  </a:lnTo>
                  <a:lnTo>
                    <a:pt x="1753" y="1124"/>
                  </a:lnTo>
                  <a:lnTo>
                    <a:pt x="1770" y="1170"/>
                  </a:lnTo>
                  <a:lnTo>
                    <a:pt x="1787" y="1219"/>
                  </a:lnTo>
                  <a:lnTo>
                    <a:pt x="1809" y="1280"/>
                  </a:lnTo>
                  <a:lnTo>
                    <a:pt x="1823" y="1337"/>
                  </a:lnTo>
                  <a:lnTo>
                    <a:pt x="1837" y="1395"/>
                  </a:lnTo>
                  <a:lnTo>
                    <a:pt x="1844" y="1451"/>
                  </a:lnTo>
                  <a:lnTo>
                    <a:pt x="1854" y="1518"/>
                  </a:lnTo>
                  <a:lnTo>
                    <a:pt x="1861" y="1600"/>
                  </a:lnTo>
                  <a:lnTo>
                    <a:pt x="1862" y="1664"/>
                  </a:lnTo>
                  <a:lnTo>
                    <a:pt x="1861" y="1727"/>
                  </a:lnTo>
                  <a:lnTo>
                    <a:pt x="1855" y="1788"/>
                  </a:lnTo>
                  <a:lnTo>
                    <a:pt x="1848" y="1845"/>
                  </a:lnTo>
                  <a:lnTo>
                    <a:pt x="1841" y="1904"/>
                  </a:lnTo>
                  <a:lnTo>
                    <a:pt x="1828" y="1965"/>
                  </a:lnTo>
                  <a:lnTo>
                    <a:pt x="1811" y="2030"/>
                  </a:lnTo>
                  <a:lnTo>
                    <a:pt x="1790" y="2098"/>
                  </a:lnTo>
                  <a:lnTo>
                    <a:pt x="1668" y="1719"/>
                  </a:lnTo>
                  <a:lnTo>
                    <a:pt x="1204" y="1798"/>
                  </a:lnTo>
                  <a:lnTo>
                    <a:pt x="1214" y="1732"/>
                  </a:lnTo>
                  <a:lnTo>
                    <a:pt x="1218" y="1689"/>
                  </a:lnTo>
                  <a:lnTo>
                    <a:pt x="1218" y="1644"/>
                  </a:lnTo>
                  <a:lnTo>
                    <a:pt x="1215" y="1591"/>
                  </a:lnTo>
                  <a:lnTo>
                    <a:pt x="1208" y="1542"/>
                  </a:lnTo>
                  <a:lnTo>
                    <a:pt x="1198" y="1485"/>
                  </a:lnTo>
                  <a:lnTo>
                    <a:pt x="1185" y="1440"/>
                  </a:lnTo>
                  <a:lnTo>
                    <a:pt x="1166" y="1389"/>
                  </a:lnTo>
                  <a:lnTo>
                    <a:pt x="1147" y="1345"/>
                  </a:lnTo>
                  <a:lnTo>
                    <a:pt x="1125" y="1303"/>
                  </a:lnTo>
                  <a:lnTo>
                    <a:pt x="1105" y="1270"/>
                  </a:lnTo>
                  <a:lnTo>
                    <a:pt x="1085" y="1243"/>
                  </a:lnTo>
                  <a:lnTo>
                    <a:pt x="1065" y="1216"/>
                  </a:lnTo>
                  <a:lnTo>
                    <a:pt x="1042" y="1189"/>
                  </a:lnTo>
                  <a:lnTo>
                    <a:pt x="1017" y="1161"/>
                  </a:lnTo>
                  <a:lnTo>
                    <a:pt x="996" y="1141"/>
                  </a:lnTo>
                  <a:lnTo>
                    <a:pt x="972" y="1117"/>
                  </a:lnTo>
                  <a:lnTo>
                    <a:pt x="947" y="1096"/>
                  </a:lnTo>
                  <a:lnTo>
                    <a:pt x="919" y="1075"/>
                  </a:lnTo>
                  <a:lnTo>
                    <a:pt x="885" y="1053"/>
                  </a:lnTo>
                  <a:lnTo>
                    <a:pt x="857" y="1034"/>
                  </a:lnTo>
                  <a:lnTo>
                    <a:pt x="833" y="1021"/>
                  </a:lnTo>
                  <a:lnTo>
                    <a:pt x="797" y="1000"/>
                  </a:lnTo>
                  <a:lnTo>
                    <a:pt x="766" y="988"/>
                  </a:lnTo>
                  <a:lnTo>
                    <a:pt x="739" y="978"/>
                  </a:lnTo>
                  <a:lnTo>
                    <a:pt x="711" y="969"/>
                  </a:lnTo>
                  <a:lnTo>
                    <a:pt x="668" y="959"/>
                  </a:lnTo>
                  <a:lnTo>
                    <a:pt x="629" y="952"/>
                  </a:lnTo>
                  <a:lnTo>
                    <a:pt x="588" y="947"/>
                  </a:lnTo>
                  <a:lnTo>
                    <a:pt x="547" y="944"/>
                  </a:lnTo>
                  <a:lnTo>
                    <a:pt x="524" y="943"/>
                  </a:lnTo>
                  <a:lnTo>
                    <a:pt x="524" y="1284"/>
                  </a:lnTo>
                  <a:lnTo>
                    <a:pt x="0" y="651"/>
                  </a:lnTo>
                  <a:lnTo>
                    <a:pt x="523" y="0"/>
                  </a:lnTo>
                  <a:lnTo>
                    <a:pt x="523" y="293"/>
                  </a:lnTo>
                  <a:lnTo>
                    <a:pt x="551" y="295"/>
                  </a:lnTo>
                  <a:lnTo>
                    <a:pt x="592" y="296"/>
                  </a:lnTo>
                  <a:lnTo>
                    <a:pt x="634" y="299"/>
                  </a:lnTo>
                  <a:lnTo>
                    <a:pt x="676" y="303"/>
                  </a:lnTo>
                  <a:lnTo>
                    <a:pt x="710" y="307"/>
                  </a:lnTo>
                  <a:close/>
                </a:path>
              </a:pathLst>
            </a:custGeom>
            <a:grp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4" name="AutoShape 46" descr="0"/>
          <p:cNvSpPr>
            <a:spLocks noChangeArrowheads="1"/>
          </p:cNvSpPr>
          <p:nvPr/>
        </p:nvSpPr>
        <p:spPr bwMode="auto">
          <a:xfrm>
            <a:off x="452500" y="2963505"/>
            <a:ext cx="1536700" cy="798512"/>
          </a:xfrm>
          <a:prstGeom prst="roundRect">
            <a:avLst>
              <a:gd name="adj" fmla="val 16657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8" tIns="45714" rIns="91428" bIns="45714" anchor="ctr"/>
          <a:lstStyle/>
          <a:p>
            <a:pPr algn="ctr" eaLnBrk="1" fontAlgn="base" latinLnBrk="1" hangingPunct="1">
              <a:buNone/>
            </a:pPr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</a:rPr>
              <a:t>[Plan]</a:t>
            </a:r>
          </a:p>
          <a:p>
            <a:pPr algn="ctr" eaLnBrk="1" fontAlgn="base" latinLnBrk="1" hangingPunct="1">
              <a:buNone/>
            </a:pPr>
            <a:r>
              <a:rPr lang="en-US" altLang="ko-KR" sz="1500" i="1" dirty="0" smtClean="0">
                <a:solidFill>
                  <a:schemeClr val="bg1"/>
                </a:solidFill>
                <a:latin typeface="맑은 고딕" pitchFamily="50" charset="-127"/>
              </a:rPr>
              <a:t>Management</a:t>
            </a:r>
            <a:endParaRPr lang="en-US" altLang="ko-KR" sz="1500" i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 eaLnBrk="1" fontAlgn="base" latinLnBrk="1" hangingPunct="1">
              <a:buNone/>
            </a:pPr>
            <a:r>
              <a:rPr lang="en-US" altLang="ko-KR" sz="1500" i="1" dirty="0">
                <a:solidFill>
                  <a:schemeClr val="bg1"/>
                </a:solidFill>
                <a:latin typeface="맑은 고딕" pitchFamily="50" charset="-127"/>
              </a:rPr>
              <a:t>By Object</a:t>
            </a:r>
          </a:p>
        </p:txBody>
      </p:sp>
      <p:sp>
        <p:nvSpPr>
          <p:cNvPr id="25" name="AutoShape 47" descr="0"/>
          <p:cNvSpPr>
            <a:spLocks noChangeArrowheads="1"/>
          </p:cNvSpPr>
          <p:nvPr/>
        </p:nvSpPr>
        <p:spPr bwMode="auto">
          <a:xfrm>
            <a:off x="2833046" y="2963505"/>
            <a:ext cx="1535817" cy="798512"/>
          </a:xfrm>
          <a:prstGeom prst="roundRect">
            <a:avLst>
              <a:gd name="adj" fmla="val 16657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8" tIns="45714" rIns="91428" bIns="45714" anchor="ctr"/>
          <a:lstStyle/>
          <a:p>
            <a:pPr algn="ctr" eaLnBrk="1" fontAlgn="base" latinLnBrk="1" hangingPunct="1">
              <a:buNone/>
            </a:pPr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</a:rPr>
              <a:t>[See]</a:t>
            </a:r>
          </a:p>
          <a:p>
            <a:pPr algn="ctr" eaLnBrk="1" fontAlgn="base" latinLnBrk="1" hangingPunct="1">
              <a:buNone/>
            </a:pPr>
            <a:r>
              <a:rPr lang="en-US" altLang="ko-KR" sz="1500" i="1" dirty="0" smtClean="0">
                <a:solidFill>
                  <a:schemeClr val="bg1"/>
                </a:solidFill>
                <a:latin typeface="맑은 고딕" pitchFamily="50" charset="-127"/>
              </a:rPr>
              <a:t>Management</a:t>
            </a:r>
            <a:endParaRPr lang="en-US" altLang="ko-KR" sz="1500" i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 eaLnBrk="1" fontAlgn="base" latinLnBrk="1" hangingPunct="1">
              <a:buNone/>
            </a:pPr>
            <a:r>
              <a:rPr lang="en-US" altLang="ko-KR" sz="1500" i="1" dirty="0">
                <a:solidFill>
                  <a:schemeClr val="bg1"/>
                </a:solidFill>
                <a:latin typeface="맑은 고딕" pitchFamily="50" charset="-127"/>
              </a:rPr>
              <a:t>By Exception</a:t>
            </a:r>
          </a:p>
        </p:txBody>
      </p:sp>
      <p:sp>
        <p:nvSpPr>
          <p:cNvPr id="26" name="AutoShape 48" descr="0"/>
          <p:cNvSpPr>
            <a:spLocks noChangeArrowheads="1"/>
          </p:cNvSpPr>
          <p:nvPr/>
        </p:nvSpPr>
        <p:spPr bwMode="auto">
          <a:xfrm>
            <a:off x="1591959" y="4714491"/>
            <a:ext cx="1536700" cy="798512"/>
          </a:xfrm>
          <a:prstGeom prst="roundRect">
            <a:avLst>
              <a:gd name="adj" fmla="val 16657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8" tIns="45714" rIns="91428" bIns="45714" anchor="ctr"/>
          <a:lstStyle/>
          <a:p>
            <a:pPr algn="ctr" eaLnBrk="1" fontAlgn="base" latinLnBrk="1" hangingPunct="1">
              <a:buNone/>
            </a:pPr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</a:rPr>
              <a:t>[Do]</a:t>
            </a:r>
          </a:p>
          <a:p>
            <a:pPr algn="ctr" eaLnBrk="1" fontAlgn="base" latinLnBrk="1" hangingPunct="1">
              <a:buNone/>
            </a:pPr>
            <a:r>
              <a:rPr lang="en-US" altLang="ko-KR" sz="1500" i="1" dirty="0" smtClean="0">
                <a:solidFill>
                  <a:schemeClr val="bg1"/>
                </a:solidFill>
                <a:latin typeface="맑은 고딕" pitchFamily="50" charset="-127"/>
              </a:rPr>
              <a:t>Management</a:t>
            </a:r>
            <a:endParaRPr lang="en-US" altLang="ko-KR" sz="1500" i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 eaLnBrk="1" fontAlgn="base" latinLnBrk="1" hangingPunct="1">
              <a:buNone/>
            </a:pPr>
            <a:r>
              <a:rPr lang="en-US" altLang="ko-KR" sz="1500" i="1" dirty="0">
                <a:solidFill>
                  <a:schemeClr val="bg1"/>
                </a:solidFill>
                <a:latin typeface="맑은 고딕" pitchFamily="50" charset="-127"/>
              </a:rPr>
              <a:t>By Fact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1528959" y="3739805"/>
            <a:ext cx="1675418" cy="55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wrap="square" lIns="91423" tIns="45711" rIns="91423" bIns="45711">
            <a:spAutoFit/>
          </a:bodyPr>
          <a:lstStyle>
            <a:lvl1pPr marL="342900" indent="-342900"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algn="ctr" eaLnBrk="1" latinLnBrk="0" hangingPunct="1">
              <a:spcBef>
                <a:spcPct val="25000"/>
              </a:spcBef>
              <a:spcAft>
                <a:spcPct val="25000"/>
              </a:spcAft>
              <a:buSzPct val="80000"/>
              <a:buNone/>
            </a:pPr>
            <a:r>
              <a:rPr lang="ko-KR" altLang="en-US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경영관리</a:t>
            </a:r>
            <a:r>
              <a:rPr lang="en-US" altLang="ko-KR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고도화</a:t>
            </a:r>
            <a:endParaRPr lang="en-US" altLang="ko-KR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>
            <a:stCxn id="25" idx="3"/>
          </p:cNvCxnSpPr>
          <p:nvPr/>
        </p:nvCxnSpPr>
        <p:spPr bwMode="auto">
          <a:xfrm>
            <a:off x="4368863" y="3362761"/>
            <a:ext cx="3960000" cy="0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6" idx="3"/>
          </p:cNvCxnSpPr>
          <p:nvPr/>
        </p:nvCxnSpPr>
        <p:spPr bwMode="auto">
          <a:xfrm>
            <a:off x="3128659" y="5113747"/>
            <a:ext cx="5220000" cy="0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241670" y="3193484"/>
            <a:ext cx="59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600" i="1" dirty="0" smtClean="0">
                <a:latin typeface="맑은 고딕" pitchFamily="50" charset="-127"/>
              </a:rPr>
              <a:t>BI</a:t>
            </a:r>
            <a:endParaRPr lang="ko-KR" altLang="en-US" sz="1600" i="1" dirty="0">
              <a:latin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7883" y="4971400"/>
            <a:ext cx="59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600" i="1" dirty="0" smtClean="0">
                <a:latin typeface="맑은 고딕" pitchFamily="50" charset="-127"/>
              </a:rPr>
              <a:t>ERP</a:t>
            </a:r>
            <a:endParaRPr lang="ko-KR" altLang="en-US" sz="1600" i="1" dirty="0">
              <a:latin typeface="맑은 고딕" pitchFamily="50" charset="-127"/>
            </a:endParaRPr>
          </a:p>
        </p:txBody>
      </p:sp>
      <p:sp>
        <p:nvSpPr>
          <p:cNvPr id="33" name="AutoShape 88"/>
          <p:cNvSpPr>
            <a:spLocks noChangeArrowheads="1"/>
          </p:cNvSpPr>
          <p:nvPr/>
        </p:nvSpPr>
        <p:spPr bwMode="auto">
          <a:xfrm>
            <a:off x="7631394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Lineal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4" name="AutoShape 89"/>
          <p:cNvSpPr>
            <a:spLocks noChangeArrowheads="1"/>
          </p:cNvSpPr>
          <p:nvPr/>
        </p:nvSpPr>
        <p:spPr bwMode="auto">
          <a:xfrm>
            <a:off x="5704684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Process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Innovation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5" name="AutoShape 90"/>
          <p:cNvSpPr>
            <a:spLocks noChangeArrowheads="1"/>
          </p:cNvSpPr>
          <p:nvPr/>
        </p:nvSpPr>
        <p:spPr bwMode="auto">
          <a:xfrm>
            <a:off x="6668039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프로세스</a:t>
            </a:r>
            <a:endParaRPr kumimoji="0" lang="en-US" altLang="ko-KR" sz="1200" dirty="0" smtClean="0">
              <a:latin typeface="맑은 고딕" pitchFamily="50" charset="-127"/>
            </a:endParaRPr>
          </a:p>
          <a:p>
            <a:pPr algn="ctr" fontAlgn="base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준수</a:t>
            </a:r>
            <a:endParaRPr kumimoji="0" lang="en-US" altLang="ko-KR" sz="1200" dirty="0">
              <a:latin typeface="맑은 고딕" pitchFamily="50" charset="-127"/>
            </a:endParaRPr>
          </a:p>
        </p:txBody>
      </p:sp>
      <p:sp>
        <p:nvSpPr>
          <p:cNvPr id="36" name="AutoShape 91"/>
          <p:cNvSpPr>
            <a:spLocks noChangeArrowheads="1"/>
          </p:cNvSpPr>
          <p:nvPr/>
        </p:nvSpPr>
        <p:spPr bwMode="auto">
          <a:xfrm>
            <a:off x="4741329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Operation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Excellence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8" name="AutoShape 88"/>
          <p:cNvSpPr>
            <a:spLocks noChangeArrowheads="1"/>
          </p:cNvSpPr>
          <p:nvPr/>
        </p:nvSpPr>
        <p:spPr bwMode="auto">
          <a:xfrm>
            <a:off x="7631394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Cross-Functional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9" name="AutoShape 89"/>
          <p:cNvSpPr>
            <a:spLocks noChangeArrowheads="1"/>
          </p:cNvSpPr>
          <p:nvPr/>
        </p:nvSpPr>
        <p:spPr bwMode="auto">
          <a:xfrm>
            <a:off x="5704684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Data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Innovation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40" name="AutoShape 90"/>
          <p:cNvSpPr>
            <a:spLocks noChangeArrowheads="1"/>
          </p:cNvSpPr>
          <p:nvPr/>
        </p:nvSpPr>
        <p:spPr bwMode="auto">
          <a:xfrm>
            <a:off x="6668039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정보</a:t>
            </a:r>
            <a:endParaRPr kumimoji="0" lang="en-US" altLang="ko-KR" sz="1200" dirty="0" smtClean="0">
              <a:latin typeface="맑은 고딕" pitchFamily="50" charset="-127"/>
            </a:endParaRPr>
          </a:p>
          <a:p>
            <a:pPr algn="ctr" fontAlgn="base">
              <a:buNone/>
            </a:pPr>
            <a:r>
              <a:rPr kumimoji="0" lang="ko-KR" altLang="en-US" sz="1200" dirty="0" err="1" smtClean="0">
                <a:latin typeface="맑은 고딕" pitchFamily="50" charset="-127"/>
              </a:rPr>
              <a:t>활용성</a:t>
            </a:r>
            <a:endParaRPr kumimoji="0" lang="en-US" altLang="ko-KR" sz="1200" dirty="0" smtClean="0">
              <a:latin typeface="맑은 고딕" pitchFamily="50" charset="-127"/>
            </a:endParaRPr>
          </a:p>
        </p:txBody>
      </p:sp>
      <p:sp>
        <p:nvSpPr>
          <p:cNvPr id="41" name="AutoShape 91"/>
          <p:cNvSpPr>
            <a:spLocks noChangeArrowheads="1"/>
          </p:cNvSpPr>
          <p:nvPr/>
        </p:nvSpPr>
        <p:spPr bwMode="auto">
          <a:xfrm>
            <a:off x="4741329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Strategic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Decision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Making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0324" y="5609988"/>
            <a:ext cx="48201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i="1" dirty="0" err="1" smtClean="0">
                <a:latin typeface="맑은 고딕" pitchFamily="50" charset="-127"/>
              </a:rPr>
              <a:t>루셈은</a:t>
            </a:r>
            <a:r>
              <a:rPr lang="ko-KR" altLang="en-US" i="1" dirty="0" smtClean="0">
                <a:latin typeface="맑은 고딕" pitchFamily="50" charset="-127"/>
              </a:rPr>
              <a:t> </a:t>
            </a:r>
            <a:r>
              <a:rPr lang="en-US" altLang="ko-KR" i="1" dirty="0" smtClean="0">
                <a:latin typeface="맑은 고딕" pitchFamily="50" charset="-127"/>
              </a:rPr>
              <a:t>“</a:t>
            </a:r>
            <a:r>
              <a:rPr lang="ko-KR" altLang="en-US" i="1" dirty="0" smtClean="0">
                <a:latin typeface="맑은 고딕" pitchFamily="50" charset="-127"/>
              </a:rPr>
              <a:t>정보의 가치창출 도구화를 통한</a:t>
            </a:r>
            <a:r>
              <a:rPr lang="en-US" altLang="ko-KR" i="1" dirty="0" smtClean="0">
                <a:latin typeface="맑은 고딕" pitchFamily="50" charset="-127"/>
              </a:rPr>
              <a:t/>
            </a:r>
            <a:br>
              <a:rPr lang="en-US" altLang="ko-KR" i="1" dirty="0" smtClean="0">
                <a:latin typeface="맑은 고딕" pitchFamily="50" charset="-127"/>
              </a:rPr>
            </a:br>
            <a:r>
              <a:rPr lang="ko-KR" altLang="en-US" i="1" dirty="0" smtClean="0">
                <a:latin typeface="맑은 고딕" pitchFamily="50" charset="-127"/>
              </a:rPr>
              <a:t>경영관리의 고도화가 필요함</a:t>
            </a:r>
            <a:r>
              <a:rPr lang="en-US" altLang="ko-KR" i="1" dirty="0" smtClean="0">
                <a:latin typeface="맑은 고딕" pitchFamily="50" charset="-127"/>
              </a:rPr>
              <a:t>”</a:t>
            </a:r>
            <a:endParaRPr lang="ko-KR" altLang="en-US" i="1" dirty="0">
              <a:latin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2053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전략</a:t>
            </a:r>
            <a:endParaRPr lang="en-US" altLang="ko-KR" sz="1200" i="1" dirty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방향성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35577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시스템</a:t>
            </a:r>
            <a:endParaRPr lang="en-US" altLang="ko-KR" sz="1200" i="1" dirty="0" smtClean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방향성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99101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프로세스</a:t>
            </a:r>
            <a:endParaRPr lang="en-US" altLang="ko-KR" sz="1200" i="1" dirty="0" smtClean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</a:t>
            </a:r>
            <a:r>
              <a:rPr lang="ko-KR" altLang="en-US" sz="1200" i="1" dirty="0">
                <a:latin typeface="맑은 고딕" pitchFamily="50" charset="-127"/>
              </a:rPr>
              <a:t>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62625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조직</a:t>
            </a:r>
            <a:endParaRPr lang="en-US" altLang="ko-KR" sz="1200" i="1" dirty="0" smtClean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방향성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9968" y="4136313"/>
            <a:ext cx="6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현황 정보 산출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65826" y="4137948"/>
            <a:ext cx="96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가치창출 도구화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5722" y="2386504"/>
            <a:ext cx="96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목표수립</a:t>
            </a:r>
            <a:r>
              <a:rPr lang="en-US" altLang="ko-KR" dirty="0" smtClean="0">
                <a:latin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</a:rPr>
              <a:t>고도화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32097" y="4047790"/>
            <a:ext cx="123825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100" i="1" dirty="0" err="1" smtClean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</a:rPr>
              <a:t>루셈</a:t>
            </a:r>
            <a:endParaRPr lang="en-US" altLang="ko-KR" sz="1100" i="1" dirty="0" smtClean="0">
              <a:solidFill>
                <a:schemeClr val="accent5">
                  <a:lumMod val="25000"/>
                </a:schemeClr>
              </a:solidFill>
              <a:latin typeface="맑은 고딕" pitchFamily="50" charset="-127"/>
            </a:endParaRPr>
          </a:p>
          <a:p>
            <a:pPr algn="ctr">
              <a:buNone/>
            </a:pPr>
            <a:r>
              <a:rPr lang="en-US" altLang="ko-KR" sz="1100" i="1" dirty="0" smtClean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</a:rPr>
              <a:t>Current State</a:t>
            </a:r>
            <a:endParaRPr lang="ko-KR" altLang="en-US" sz="1100" i="1" dirty="0">
              <a:solidFill>
                <a:schemeClr val="accent5">
                  <a:lumMod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089733" y="3722761"/>
            <a:ext cx="167193" cy="1017151"/>
            <a:chOff x="5097016" y="3722761"/>
            <a:chExt cx="167193" cy="1017151"/>
          </a:xfrm>
        </p:grpSpPr>
        <p:cxnSp>
          <p:nvCxnSpPr>
            <p:cNvPr id="52" name="직선 화살표 연결선 51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53" name="그룹 59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4" name="직선 연결선 53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/>
          <p:cNvGrpSpPr/>
          <p:nvPr/>
        </p:nvGrpSpPr>
        <p:grpSpPr>
          <a:xfrm>
            <a:off x="6053088" y="3722761"/>
            <a:ext cx="167193" cy="1017151"/>
            <a:chOff x="5097016" y="3722761"/>
            <a:chExt cx="167193" cy="1017151"/>
          </a:xfrm>
        </p:grpSpPr>
        <p:cxnSp>
          <p:nvCxnSpPr>
            <p:cNvPr id="58" name="직선 화살표 연결선 57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59" name="그룹 57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61" name="직선 연결선 60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 61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0" name="직선 연결선 59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7016443" y="3722761"/>
            <a:ext cx="167193" cy="1017151"/>
            <a:chOff x="5097016" y="3722761"/>
            <a:chExt cx="167193" cy="1017151"/>
          </a:xfrm>
        </p:grpSpPr>
        <p:cxnSp>
          <p:nvCxnSpPr>
            <p:cNvPr id="64" name="직선 화살표 연결선 63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65" name="그룹 81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67" name="직선 연결선 66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6" name="직선 연결선 65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7979798" y="3722761"/>
            <a:ext cx="167193" cy="1017151"/>
            <a:chOff x="5097016" y="3722761"/>
            <a:chExt cx="167193" cy="1017151"/>
          </a:xfrm>
        </p:grpSpPr>
        <p:cxnSp>
          <p:nvCxnSpPr>
            <p:cNvPr id="70" name="직선 화살표 연결선 69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71" name="그룹 87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73" name="직선 연결선 72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 73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2" name="직선 연결선 71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Business Intelligence</a:t>
            </a:r>
            <a:r>
              <a:rPr lang="ko-KR" altLang="en-US" sz="1600" kern="0" dirty="0" smtClean="0">
                <a:latin typeface="맑은 고딕" pitchFamily="50" charset="-127"/>
              </a:rPr>
              <a:t>란 “</a:t>
            </a:r>
            <a:r>
              <a:rPr lang="en-US" altLang="ko-KR" sz="1600" kern="0" dirty="0" smtClean="0">
                <a:latin typeface="맑은 고딕" pitchFamily="50" charset="-127"/>
              </a:rPr>
              <a:t>Data</a:t>
            </a:r>
            <a:r>
              <a:rPr lang="ko-KR" altLang="en-US" sz="1600" kern="0" dirty="0" smtClean="0">
                <a:latin typeface="맑은 고딕" pitchFamily="50" charset="-127"/>
              </a:rPr>
              <a:t>를 </a:t>
            </a:r>
            <a:r>
              <a:rPr lang="en-US" altLang="ko-KR" sz="1600" kern="0" dirty="0" smtClean="0">
                <a:latin typeface="맑은 고딕" pitchFamily="50" charset="-127"/>
              </a:rPr>
              <a:t>Information</a:t>
            </a:r>
            <a:r>
              <a:rPr lang="ko-KR" altLang="en-US" sz="1600" kern="0" dirty="0" smtClean="0">
                <a:latin typeface="맑은 고딕" pitchFamily="50" charset="-127"/>
              </a:rPr>
              <a:t>으로 정보화하고</a:t>
            </a:r>
            <a:r>
              <a:rPr lang="en-US" altLang="ko-KR" sz="1600" kern="0" dirty="0" smtClean="0">
                <a:latin typeface="맑은 고딕" pitchFamily="50" charset="-127"/>
              </a:rPr>
              <a:t>, Information</a:t>
            </a:r>
            <a:r>
              <a:rPr lang="ko-KR" altLang="en-US" sz="1600" kern="0" dirty="0" smtClean="0">
                <a:latin typeface="맑은 고딕" pitchFamily="50" charset="-127"/>
              </a:rPr>
              <a:t>를 </a:t>
            </a:r>
            <a:r>
              <a:rPr lang="en-US" altLang="ko-KR" sz="1600" kern="0" dirty="0" smtClean="0">
                <a:latin typeface="맑은 고딕" pitchFamily="50" charset="-127"/>
              </a:rPr>
              <a:t>Intelligence</a:t>
            </a:r>
            <a:r>
              <a:rPr lang="ko-KR" altLang="en-US" sz="1600" kern="0" dirty="0" smtClean="0">
                <a:latin typeface="맑은 고딕" pitchFamily="50" charset="-127"/>
              </a:rPr>
              <a:t>化하는 가치창출 </a:t>
            </a:r>
            <a:r>
              <a:rPr lang="en-US" altLang="ko-KR" sz="1600" kern="0" dirty="0" smtClean="0">
                <a:latin typeface="맑은 고딕" pitchFamily="50" charset="-127"/>
              </a:rPr>
              <a:t>Process</a:t>
            </a:r>
            <a:r>
              <a:rPr lang="ko-KR" altLang="en-US" sz="1600" kern="0" dirty="0" smtClean="0">
                <a:latin typeface="맑은 고딕" pitchFamily="50" charset="-127"/>
              </a:rPr>
              <a:t>임”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4/23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3193661" y="3622855"/>
            <a:ext cx="2808000" cy="1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1244588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40632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036676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432720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44588" y="1914099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640632" y="191409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36676" y="191409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32720" y="191409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2540" y="2116516"/>
            <a:ext cx="187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700" dirty="0" smtClean="0">
                <a:latin typeface="맑은 고딕" pitchFamily="50" charset="-127"/>
              </a:rPr>
              <a:t>Intelligence</a:t>
            </a:r>
            <a:endParaRPr lang="ko-KR" altLang="en-US" sz="1700" dirty="0">
              <a:latin typeface="맑은 고딕" pitchFamily="50" charset="-127"/>
            </a:endParaRPr>
          </a:p>
        </p:txBody>
      </p:sp>
      <p:sp>
        <p:nvSpPr>
          <p:cNvPr id="47" name="AutoShape 71"/>
          <p:cNvSpPr>
            <a:spLocks noChangeArrowheads="1"/>
          </p:cNvSpPr>
          <p:nvPr/>
        </p:nvSpPr>
        <p:spPr bwMode="gray">
          <a:xfrm rot="16200000">
            <a:off x="1842884" y="3257688"/>
            <a:ext cx="351542" cy="2024536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8" name="AutoShape 71"/>
          <p:cNvSpPr>
            <a:spLocks noChangeArrowheads="1"/>
          </p:cNvSpPr>
          <p:nvPr/>
        </p:nvSpPr>
        <p:spPr bwMode="gray">
          <a:xfrm rot="16200000">
            <a:off x="1842883" y="1949976"/>
            <a:ext cx="351542" cy="2024536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 flipV="1">
            <a:off x="2792760" y="2293487"/>
            <a:ext cx="2808000" cy="1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3405140" y="5121169"/>
            <a:ext cx="2808000" cy="2208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785181" y="1987897"/>
            <a:ext cx="10915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i="1" dirty="0" smtClean="0">
                <a:latin typeface="맑은 고딕" pitchFamily="50" charset="-127"/>
              </a:rPr>
              <a:t>Strategic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Decision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Making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4026" y="3370128"/>
            <a:ext cx="12938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i="1" dirty="0" smtClean="0">
                <a:latin typeface="맑은 고딕" pitchFamily="50" charset="-127"/>
              </a:rPr>
              <a:t>Business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Optimization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58581" y="4893378"/>
            <a:ext cx="1144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i="1" dirty="0" smtClean="0">
                <a:latin typeface="맑은 고딕" pitchFamily="50" charset="-127"/>
              </a:rPr>
              <a:t>Operation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Excellence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0743" y="1980202"/>
            <a:ext cx="2328541" cy="865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en-US" altLang="ko-KR" sz="1300" i="1" dirty="0" smtClean="0">
                <a:latin typeface="맑은 고딕" pitchFamily="50" charset="-127"/>
              </a:rPr>
              <a:t>“BI</a:t>
            </a:r>
            <a:r>
              <a:rPr lang="ko-KR" altLang="en-US" sz="1300" i="1" dirty="0" smtClean="0">
                <a:latin typeface="맑은 고딕" pitchFamily="50" charset="-127"/>
              </a:rPr>
              <a:t>가 지향하는 가치</a:t>
            </a:r>
            <a:r>
              <a:rPr lang="en-US" altLang="ko-KR" sz="1300" i="1" dirty="0" smtClean="0">
                <a:latin typeface="맑은 고딕" pitchFamily="50" charset="-127"/>
              </a:rPr>
              <a:t>”</a:t>
            </a:r>
          </a:p>
          <a:p>
            <a:pPr algn="ctr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C-Level </a:t>
            </a:r>
            <a:r>
              <a:rPr lang="ko-KR" altLang="en-US" sz="1200" dirty="0" smtClean="0">
                <a:latin typeface="맑은 고딕" pitchFamily="50" charset="-127"/>
              </a:rPr>
              <a:t>경영진의 의사결정 </a:t>
            </a:r>
            <a:r>
              <a:rPr lang="en-US" altLang="ko-KR" sz="1200" dirty="0" smtClean="0">
                <a:latin typeface="맑은 고딕" pitchFamily="50" charset="-127"/>
              </a:rPr>
              <a:t>Point</a:t>
            </a:r>
            <a:r>
              <a:rPr lang="ko-KR" altLang="en-US" sz="1200" dirty="0" smtClean="0">
                <a:latin typeface="맑은 고딕" pitchFamily="50" charset="-127"/>
              </a:rPr>
              <a:t>의 제공</a:t>
            </a:r>
            <a:r>
              <a:rPr lang="en-US" altLang="ko-KR" sz="1200" dirty="0" smtClean="0">
                <a:latin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</a:rPr>
              <a:t>(i.e., </a:t>
            </a:r>
            <a:r>
              <a:rPr lang="ko-KR" altLang="en-US" sz="1200" dirty="0" smtClean="0">
                <a:latin typeface="맑은 고딕" pitchFamily="50" charset="-127"/>
              </a:rPr>
              <a:t>전사 </a:t>
            </a:r>
            <a:r>
              <a:rPr lang="en-US" altLang="ko-KR" sz="1200" dirty="0" smtClean="0">
                <a:latin typeface="맑은 고딕" pitchFamily="50" charset="-127"/>
              </a:rPr>
              <a:t>KPI)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0743" y="3230686"/>
            <a:ext cx="2328541" cy="865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en-US" altLang="ko-KR" sz="1300" i="1" dirty="0" smtClean="0">
                <a:latin typeface="맑은 고딕" pitchFamily="50" charset="-127"/>
              </a:rPr>
              <a:t>“Post ERP</a:t>
            </a:r>
            <a:r>
              <a:rPr lang="ko-KR" altLang="en-US" sz="1300" i="1" dirty="0" smtClean="0">
                <a:latin typeface="맑은 고딕" pitchFamily="50" charset="-127"/>
              </a:rPr>
              <a:t>가 지향하는 가치</a:t>
            </a:r>
            <a:r>
              <a:rPr lang="en-US" altLang="ko-KR" sz="1300" i="1" dirty="0" smtClean="0">
                <a:latin typeface="맑은 고딕" pitchFamily="50" charset="-127"/>
              </a:rPr>
              <a:t>”</a:t>
            </a:r>
          </a:p>
          <a:p>
            <a:pPr algn="ctr" latinLnBrk="0">
              <a:buNone/>
            </a:pPr>
            <a:r>
              <a:rPr lang="ko-KR" altLang="en-US" sz="1200" dirty="0" smtClean="0">
                <a:latin typeface="맑은 고딕" pitchFamily="50" charset="-127"/>
              </a:rPr>
              <a:t>관리자의 경상적</a:t>
            </a:r>
            <a:r>
              <a:rPr lang="en-US" altLang="ko-KR" sz="1200" dirty="0">
                <a:latin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</a:rPr>
              <a:t>반복적 경영관리 </a:t>
            </a:r>
            <a:r>
              <a:rPr lang="en-US" altLang="ko-KR" sz="1200" dirty="0" smtClean="0">
                <a:latin typeface="맑은 고딕" pitchFamily="50" charset="-127"/>
              </a:rPr>
              <a:t>Point </a:t>
            </a:r>
            <a:r>
              <a:rPr lang="ko-KR" altLang="en-US" sz="1200" dirty="0" smtClean="0">
                <a:latin typeface="맑은 고딕" pitchFamily="50" charset="-127"/>
              </a:rPr>
              <a:t>제공</a:t>
            </a:r>
            <a:r>
              <a:rPr lang="en-US" altLang="ko-KR" sz="1200" dirty="0" smtClean="0">
                <a:latin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</a:rPr>
              <a:t>(i.e., </a:t>
            </a:r>
            <a:r>
              <a:rPr lang="ko-KR" altLang="en-US" sz="1200" dirty="0" err="1" smtClean="0">
                <a:latin typeface="맑은 고딕" pitchFamily="50" charset="-127"/>
              </a:rPr>
              <a:t>조직별</a:t>
            </a:r>
            <a:r>
              <a:rPr lang="ko-KR" altLang="en-US" sz="1200" dirty="0" smtClean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KPI/</a:t>
            </a:r>
            <a:r>
              <a:rPr lang="ko-KR" altLang="en-US" sz="1200" dirty="0" smtClean="0">
                <a:latin typeface="맑은 고딕" pitchFamily="50" charset="-127"/>
              </a:rPr>
              <a:t>지표</a:t>
            </a:r>
            <a:r>
              <a:rPr lang="en-US" altLang="ko-KR" sz="1200" dirty="0" smtClean="0">
                <a:latin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80743" y="4701017"/>
            <a:ext cx="2328541" cy="1068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en-US" altLang="ko-KR" sz="1300" i="1" dirty="0" smtClean="0">
                <a:latin typeface="맑은 고딕" pitchFamily="50" charset="-127"/>
              </a:rPr>
              <a:t>“ERP</a:t>
            </a:r>
            <a:r>
              <a:rPr lang="ko-KR" altLang="en-US" sz="1300" i="1" dirty="0" smtClean="0">
                <a:latin typeface="맑은 고딕" pitchFamily="50" charset="-127"/>
              </a:rPr>
              <a:t>가 지향하는 가치</a:t>
            </a:r>
            <a:r>
              <a:rPr lang="en-US" altLang="ko-KR" sz="1300" i="1" dirty="0" smtClean="0">
                <a:latin typeface="맑은 고딕" pitchFamily="50" charset="-127"/>
              </a:rPr>
              <a:t>”</a:t>
            </a:r>
          </a:p>
          <a:p>
            <a:pPr algn="ctr" latinLnBrk="0">
              <a:buNone/>
            </a:pPr>
            <a:r>
              <a:rPr lang="ko-KR" altLang="en-US" sz="1200" dirty="0" smtClean="0">
                <a:latin typeface="맑은 고딕" pitchFamily="50" charset="-127"/>
              </a:rPr>
              <a:t>실무진의</a:t>
            </a:r>
            <a:r>
              <a:rPr lang="en-US" altLang="ko-KR" sz="1200" dirty="0" smtClean="0">
                <a:latin typeface="맑은 고딕" pitchFamily="50" charset="-127"/>
              </a:rPr>
              <a:t> Transaction</a:t>
            </a:r>
            <a:r>
              <a:rPr lang="ko-KR" altLang="en-US" sz="1200" dirty="0" smtClean="0">
                <a:latin typeface="맑은 고딕" pitchFamily="50" charset="-127"/>
              </a:rPr>
              <a:t> 발생 결과를 기록하고 즉시적 오류의 수정기회 제공</a:t>
            </a:r>
            <a:endParaRPr lang="en-US" altLang="ko-KR" sz="1200" dirty="0" smtClean="0">
              <a:latin typeface="맑은 고딕" pitchFamily="50" charset="-127"/>
            </a:endParaRPr>
          </a:p>
          <a:p>
            <a:pPr algn="ctr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(i.e., </a:t>
            </a:r>
            <a:r>
              <a:rPr lang="ko-KR" altLang="en-US" sz="1200" dirty="0" smtClean="0">
                <a:latin typeface="맑은 고딕" pitchFamily="50" charset="-127"/>
              </a:rPr>
              <a:t>현장 지표</a:t>
            </a:r>
            <a:r>
              <a:rPr lang="en-US" altLang="ko-KR" sz="1200" dirty="0" smtClean="0">
                <a:latin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848544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244588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640632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036676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432720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828764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848544" y="322961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244588" y="322961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640632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036676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32720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828764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2540" y="3432029"/>
            <a:ext cx="187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700" dirty="0" smtClean="0">
                <a:latin typeface="맑은 고딕" pitchFamily="50" charset="-127"/>
              </a:rPr>
              <a:t>Information</a:t>
            </a:r>
            <a:endParaRPr lang="ko-KR" altLang="en-US" sz="1700" dirty="0">
              <a:latin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52500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48544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244588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640632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036676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432720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828764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224808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80" name="그룹 137"/>
          <p:cNvGrpSpPr/>
          <p:nvPr/>
        </p:nvGrpSpPr>
        <p:grpSpPr>
          <a:xfrm>
            <a:off x="452500" y="4941168"/>
            <a:ext cx="3132308" cy="360000"/>
            <a:chOff x="676908" y="5049220"/>
            <a:chExt cx="3132308" cy="360000"/>
          </a:xfrm>
          <a:solidFill>
            <a:schemeClr val="bg1">
              <a:lumMod val="85000"/>
            </a:schemeClr>
          </a:solidFill>
        </p:grpSpPr>
        <p:sp>
          <p:nvSpPr>
            <p:cNvPr id="91" name="직사각형 90"/>
            <p:cNvSpPr/>
            <p:nvPr/>
          </p:nvSpPr>
          <p:spPr bwMode="auto">
            <a:xfrm>
              <a:off x="67690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07295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46899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1865040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2261084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265712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05317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44921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81" name="그룹 138"/>
          <p:cNvGrpSpPr/>
          <p:nvPr/>
        </p:nvGrpSpPr>
        <p:grpSpPr>
          <a:xfrm>
            <a:off x="452500" y="5337212"/>
            <a:ext cx="3132308" cy="360000"/>
            <a:chOff x="676908" y="5049220"/>
            <a:chExt cx="3132308" cy="360000"/>
          </a:xfrm>
          <a:solidFill>
            <a:schemeClr val="bg1">
              <a:lumMod val="85000"/>
            </a:schemeClr>
          </a:solidFill>
        </p:grpSpPr>
        <p:sp>
          <p:nvSpPr>
            <p:cNvPr id="83" name="직사각형 82"/>
            <p:cNvSpPr/>
            <p:nvPr/>
          </p:nvSpPr>
          <p:spPr bwMode="auto">
            <a:xfrm>
              <a:off x="67690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07295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46899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865040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2261084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65712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05317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44921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82540" y="4944197"/>
            <a:ext cx="187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700" dirty="0" smtClean="0">
                <a:latin typeface="맑은 고딕" pitchFamily="50" charset="-127"/>
              </a:rPr>
              <a:t>Data</a:t>
            </a:r>
            <a:endParaRPr lang="ko-KR" altLang="en-US" sz="1700" dirty="0">
              <a:latin typeface="맑은 고딕" pitchFamily="50" charset="-127"/>
            </a:endParaRPr>
          </a:p>
        </p:txBody>
      </p:sp>
      <p:sp>
        <p:nvSpPr>
          <p:cNvPr id="99" name="아래쪽 화살표 98"/>
          <p:cNvSpPr/>
          <p:nvPr/>
        </p:nvSpPr>
        <p:spPr bwMode="auto">
          <a:xfrm rot="10800000">
            <a:off x="4088768" y="2706064"/>
            <a:ext cx="540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0" name="아래쪽 화살표 99"/>
          <p:cNvSpPr/>
          <p:nvPr/>
        </p:nvSpPr>
        <p:spPr bwMode="auto">
          <a:xfrm rot="10800000">
            <a:off x="4088768" y="4105597"/>
            <a:ext cx="540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58328" y="4221094"/>
            <a:ext cx="153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dirty="0" smtClean="0"/>
              <a:t>정제화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243876" y="2922663"/>
            <a:ext cx="153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dirty="0" smtClean="0"/>
              <a:t>최</a:t>
            </a:r>
            <a:r>
              <a:rPr lang="ko-KR" altLang="en-US" sz="1200" dirty="0"/>
              <a:t>적</a:t>
            </a:r>
            <a:r>
              <a:rPr lang="ko-KR" altLang="en-US" sz="1200" dirty="0" smtClean="0"/>
              <a:t>화</a:t>
            </a:r>
            <a:endParaRPr lang="ko-KR" altLang="en-US" sz="1200" dirty="0"/>
          </a:p>
        </p:txBody>
      </p:sp>
      <p:sp>
        <p:nvSpPr>
          <p:cNvPr id="103" name="AutoShape 88"/>
          <p:cNvSpPr>
            <a:spLocks noChangeArrowheads="1"/>
          </p:cNvSpPr>
          <p:nvPr/>
        </p:nvSpPr>
        <p:spPr bwMode="auto">
          <a:xfrm>
            <a:off x="8229365" y="3034244"/>
            <a:ext cx="1296143" cy="1258852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 latinLnBrk="0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지속적인 프로세스 혁신활동  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29365" y="5044824"/>
            <a:ext cx="147616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300" dirty="0" smtClean="0">
                <a:latin typeface="맑은 고딕" pitchFamily="50" charset="-127"/>
              </a:rPr>
              <a:t>데이터 혁신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29364" y="2143889"/>
            <a:ext cx="13321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200" dirty="0" smtClean="0">
                <a:latin typeface="맑은 고딕" pitchFamily="50" charset="-127"/>
              </a:rPr>
              <a:t>의사결정</a:t>
            </a: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</a:rPr>
              <a:t>최적화</a:t>
            </a:r>
            <a:endParaRPr lang="ko-KR" altLang="en-US" sz="1200" dirty="0">
              <a:latin typeface="맑은 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 bwMode="auto">
          <a:xfrm>
            <a:off x="8895438" y="4445727"/>
            <a:ext cx="0" cy="495441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106"/>
          <p:cNvCxnSpPr>
            <a:endCxn id="105" idx="2"/>
          </p:cNvCxnSpPr>
          <p:nvPr/>
        </p:nvCxnSpPr>
        <p:spPr bwMode="auto">
          <a:xfrm flipV="1">
            <a:off x="8895438" y="2420888"/>
            <a:ext cx="1" cy="501775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AutoShape 71"/>
          <p:cNvSpPr>
            <a:spLocks noChangeArrowheads="1"/>
          </p:cNvSpPr>
          <p:nvPr/>
        </p:nvSpPr>
        <p:spPr bwMode="gray">
          <a:xfrm>
            <a:off x="7653300" y="3034244"/>
            <a:ext cx="323850" cy="1341353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buNone/>
          <a:defRPr dirty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buNone/>
          <a:defRPr dirty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126861</TotalTime>
  <Words>5994</Words>
  <Application>Microsoft Office PowerPoint</Application>
  <PresentationFormat>A4 용지(210x297mm)</PresentationFormat>
  <Paragraphs>1354</Paragraphs>
  <Slides>45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2_기본 디자인</vt:lpstr>
      <vt:lpstr>3_기본 디자인</vt:lpstr>
      <vt:lpstr>Photo Editor Photo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Manager>SK hynix</Manager>
  <Company>LG 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</dc:title>
  <dc:creator>Entrue Consulting</dc:creator>
  <cp:lastModifiedBy>이희선</cp:lastModifiedBy>
  <cp:revision>12356</cp:revision>
  <cp:lastPrinted>2012-05-24T02:09:25Z</cp:lastPrinted>
  <dcterms:modified xsi:type="dcterms:W3CDTF">2012-11-29T05:40:16Z</dcterms:modified>
</cp:coreProperties>
</file>