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6"/>
  </p:notesMasterIdLst>
  <p:handoutMasterIdLst>
    <p:handoutMasterId r:id="rId27"/>
  </p:handoutMasterIdLst>
  <p:sldIdLst>
    <p:sldId id="853" r:id="rId2"/>
    <p:sldId id="729" r:id="rId3"/>
    <p:sldId id="818" r:id="rId4"/>
    <p:sldId id="731" r:id="rId5"/>
    <p:sldId id="822" r:id="rId6"/>
    <p:sldId id="823" r:id="rId7"/>
    <p:sldId id="824" r:id="rId8"/>
    <p:sldId id="825" r:id="rId9"/>
    <p:sldId id="837" r:id="rId10"/>
    <p:sldId id="838" r:id="rId11"/>
    <p:sldId id="839" r:id="rId12"/>
    <p:sldId id="840" r:id="rId13"/>
    <p:sldId id="841" r:id="rId14"/>
    <p:sldId id="842" r:id="rId15"/>
    <p:sldId id="843" r:id="rId16"/>
    <p:sldId id="844" r:id="rId17"/>
    <p:sldId id="845" r:id="rId18"/>
    <p:sldId id="846" r:id="rId19"/>
    <p:sldId id="847" r:id="rId20"/>
    <p:sldId id="848" r:id="rId21"/>
    <p:sldId id="849" r:id="rId22"/>
    <p:sldId id="850" r:id="rId23"/>
    <p:sldId id="851" r:id="rId24"/>
    <p:sldId id="852" r:id="rId25"/>
  </p:sldIdLst>
  <p:sldSz cx="9906000" cy="6858000" type="A4"/>
  <p:notesSz cx="6807200" cy="99393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FF00FF"/>
    <a:srgbClr val="FF99FF"/>
    <a:srgbClr val="FFCCFF"/>
    <a:srgbClr val="000000"/>
    <a:srgbClr val="CC99FF"/>
    <a:srgbClr val="CCFFFF"/>
    <a:srgbClr val="CCFF99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60" autoAdjust="0"/>
    <p:restoredTop sz="97550" autoAdjust="0"/>
  </p:normalViewPr>
  <p:slideViewPr>
    <p:cSldViewPr showGuides="1">
      <p:cViewPr varScale="1">
        <p:scale>
          <a:sx n="93" d="100"/>
          <a:sy n="93" d="100"/>
        </p:scale>
        <p:origin x="-1038" y="-90"/>
      </p:cViewPr>
      <p:guideLst>
        <p:guide orient="horz" pos="255"/>
        <p:guide orient="horz" pos="436"/>
        <p:guide orient="horz" pos="4020"/>
        <p:guide pos="1079"/>
        <p:guide pos="5887"/>
        <p:guide pos="56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howGuides="1">
      <p:cViewPr varScale="1">
        <p:scale>
          <a:sx n="111" d="100"/>
          <a:sy n="111" d="100"/>
        </p:scale>
        <p:origin x="-306" y="-84"/>
      </p:cViewPr>
      <p:guideLst>
        <p:guide orient="horz" pos="3132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50186" cy="550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28" tIns="46113" rIns="92228" bIns="46113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7015" y="1"/>
            <a:ext cx="2950186" cy="550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28" tIns="46113" rIns="92228" bIns="46113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89217"/>
            <a:ext cx="2950186" cy="55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28" tIns="46113" rIns="92228" bIns="46113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7015" y="9389217"/>
            <a:ext cx="2950186" cy="55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28" tIns="46113" rIns="92228" bIns="46113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ea typeface="굴림" pitchFamily="50" charset="-127"/>
              </a:defRPr>
            </a:lvl1pPr>
          </a:lstStyle>
          <a:p>
            <a:pPr>
              <a:defRPr/>
            </a:pPr>
            <a:fld id="{A1EAD2BD-D186-4D9C-B4D3-FA0F343F43D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409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50186" cy="550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28" tIns="46113" rIns="92228" bIns="46113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015" y="1"/>
            <a:ext cx="2950186" cy="550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28" tIns="46113" rIns="92228" bIns="46113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917" y="4749157"/>
            <a:ext cx="4991366" cy="4417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28" tIns="46113" rIns="92228" bIns="461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문자열 유형을 편집하려면 누르십시오</a:t>
            </a:r>
            <a:r>
              <a:rPr lang="en-US" altLang="ko-KR" noProof="0" smtClean="0"/>
              <a:t>.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세째 수준</a:t>
            </a:r>
          </a:p>
          <a:p>
            <a:pPr lvl="3"/>
            <a:r>
              <a:rPr lang="ko-KR" altLang="en-US" noProof="0" smtClean="0"/>
              <a:t>네째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89217"/>
            <a:ext cx="2950186" cy="55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28" tIns="46113" rIns="92228" bIns="46113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015" y="9389217"/>
            <a:ext cx="2950186" cy="55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28" tIns="46113" rIns="92228" bIns="46113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ea typeface="굴림" pitchFamily="50" charset="-127"/>
              </a:defRPr>
            </a:lvl1pPr>
          </a:lstStyle>
          <a:p>
            <a:pPr>
              <a:defRPr/>
            </a:pPr>
            <a:fld id="{84535179-F101-4631-8C19-A1B96511DD5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74426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81625" cy="3727450"/>
          </a:xfrm>
          <a:prstGeom prst="rect">
            <a:avLst/>
          </a:prstGeo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55351" y="9440501"/>
            <a:ext cx="2950303" cy="49727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6D2D92D4-6E79-4B0C-ACDD-87D336946E95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41987" name="Rectangle 7"/>
          <p:cNvSpPr txBox="1">
            <a:spLocks noGrp="1" noChangeArrowheads="1"/>
          </p:cNvSpPr>
          <p:nvPr/>
        </p:nvSpPr>
        <p:spPr bwMode="auto">
          <a:xfrm>
            <a:off x="3855351" y="9440501"/>
            <a:ext cx="2950303" cy="497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509" tIns="46755" rIns="93509" bIns="46755" anchor="b"/>
          <a:lstStyle/>
          <a:p>
            <a:pPr algn="r" defTabSz="946150" latinLnBrk="1">
              <a:spcBef>
                <a:spcPct val="0"/>
              </a:spcBef>
            </a:pPr>
            <a:fld id="{CAEB3887-D339-486A-AFCF-19D768310DAC}" type="slidenum">
              <a:rPr lang="en-US" altLang="ko-KR" b="0">
                <a:latin typeface="굴림" pitchFamily="50" charset="-127"/>
                <a:ea typeface="굴림" pitchFamily="50" charset="-127"/>
              </a:rPr>
              <a:pPr algn="r" defTabSz="946150" latinLnBrk="1">
                <a:spcBef>
                  <a:spcPct val="0"/>
                </a:spcBef>
              </a:pPr>
              <a:t>11</a:t>
            </a:fld>
            <a:endParaRPr lang="en-US" altLang="ko-KR" b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9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ln/>
        </p:spPr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720" y="4721810"/>
            <a:ext cx="5445760" cy="4472390"/>
          </a:xfrm>
          <a:noFill/>
          <a:ln/>
        </p:spPr>
        <p:txBody>
          <a:bodyPr lIns="93509" tIns="46755" rIns="93509" bIns="46755"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55351" y="9440501"/>
            <a:ext cx="2950303" cy="49727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6D2D92D4-6E79-4B0C-ACDD-87D336946E95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41987" name="Rectangle 7"/>
          <p:cNvSpPr txBox="1">
            <a:spLocks noGrp="1" noChangeArrowheads="1"/>
          </p:cNvSpPr>
          <p:nvPr/>
        </p:nvSpPr>
        <p:spPr bwMode="auto">
          <a:xfrm>
            <a:off x="3855351" y="9440501"/>
            <a:ext cx="2950303" cy="497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509" tIns="46755" rIns="93509" bIns="46755" anchor="b"/>
          <a:lstStyle/>
          <a:p>
            <a:pPr algn="r" defTabSz="946150" latinLnBrk="1">
              <a:spcBef>
                <a:spcPct val="0"/>
              </a:spcBef>
            </a:pPr>
            <a:fld id="{CAEB3887-D339-486A-AFCF-19D768310DAC}" type="slidenum">
              <a:rPr lang="en-US" altLang="ko-KR" b="0">
                <a:latin typeface="굴림" pitchFamily="50" charset="-127"/>
                <a:ea typeface="굴림" pitchFamily="50" charset="-127"/>
              </a:rPr>
              <a:pPr algn="r" defTabSz="946150" latinLnBrk="1">
                <a:spcBef>
                  <a:spcPct val="0"/>
                </a:spcBef>
              </a:pPr>
              <a:t>12</a:t>
            </a:fld>
            <a:endParaRPr lang="en-US" altLang="ko-KR" b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9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ln/>
        </p:spPr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720" y="4721810"/>
            <a:ext cx="5445760" cy="4472390"/>
          </a:xfrm>
          <a:noFill/>
          <a:ln/>
        </p:spPr>
        <p:txBody>
          <a:bodyPr lIns="93509" tIns="46755" rIns="93509" bIns="46755"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55351" y="9440501"/>
            <a:ext cx="2950303" cy="49727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6D2D92D4-6E79-4B0C-ACDD-87D336946E95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41987" name="Rectangle 7"/>
          <p:cNvSpPr txBox="1">
            <a:spLocks noGrp="1" noChangeArrowheads="1"/>
          </p:cNvSpPr>
          <p:nvPr/>
        </p:nvSpPr>
        <p:spPr bwMode="auto">
          <a:xfrm>
            <a:off x="3855351" y="9440501"/>
            <a:ext cx="2950303" cy="497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509" tIns="46755" rIns="93509" bIns="46755" anchor="b"/>
          <a:lstStyle/>
          <a:p>
            <a:pPr algn="r" defTabSz="946150" latinLnBrk="1">
              <a:spcBef>
                <a:spcPct val="0"/>
              </a:spcBef>
            </a:pPr>
            <a:fld id="{CAEB3887-D339-486A-AFCF-19D768310DAC}" type="slidenum">
              <a:rPr lang="en-US" altLang="ko-KR" b="0">
                <a:latin typeface="굴림" pitchFamily="50" charset="-127"/>
                <a:ea typeface="굴림" pitchFamily="50" charset="-127"/>
              </a:rPr>
              <a:pPr algn="r" defTabSz="946150" latinLnBrk="1">
                <a:spcBef>
                  <a:spcPct val="0"/>
                </a:spcBef>
              </a:pPr>
              <a:t>13</a:t>
            </a:fld>
            <a:endParaRPr lang="en-US" altLang="ko-KR" b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9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ln/>
        </p:spPr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720" y="4721810"/>
            <a:ext cx="5445760" cy="4472390"/>
          </a:xfrm>
          <a:noFill/>
          <a:ln/>
        </p:spPr>
        <p:txBody>
          <a:bodyPr lIns="93509" tIns="46755" rIns="93509" bIns="46755"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55351" y="9440501"/>
            <a:ext cx="2950303" cy="49727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6D2D92D4-6E79-4B0C-ACDD-87D336946E95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41987" name="Rectangle 7"/>
          <p:cNvSpPr txBox="1">
            <a:spLocks noGrp="1" noChangeArrowheads="1"/>
          </p:cNvSpPr>
          <p:nvPr/>
        </p:nvSpPr>
        <p:spPr bwMode="auto">
          <a:xfrm>
            <a:off x="3855351" y="9440501"/>
            <a:ext cx="2950303" cy="497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509" tIns="46755" rIns="93509" bIns="46755" anchor="b"/>
          <a:lstStyle/>
          <a:p>
            <a:pPr algn="r" defTabSz="946150" latinLnBrk="1">
              <a:spcBef>
                <a:spcPct val="0"/>
              </a:spcBef>
            </a:pPr>
            <a:fld id="{CAEB3887-D339-486A-AFCF-19D768310DAC}" type="slidenum">
              <a:rPr lang="en-US" altLang="ko-KR" b="0">
                <a:latin typeface="굴림" pitchFamily="50" charset="-127"/>
                <a:ea typeface="굴림" pitchFamily="50" charset="-127"/>
              </a:rPr>
              <a:pPr algn="r" defTabSz="946150" latinLnBrk="1">
                <a:spcBef>
                  <a:spcPct val="0"/>
                </a:spcBef>
              </a:pPr>
              <a:t>14</a:t>
            </a:fld>
            <a:endParaRPr lang="en-US" altLang="ko-KR" b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9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ln/>
        </p:spPr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720" y="4721810"/>
            <a:ext cx="5445760" cy="4472390"/>
          </a:xfrm>
          <a:noFill/>
          <a:ln/>
        </p:spPr>
        <p:txBody>
          <a:bodyPr lIns="93509" tIns="46755" rIns="93509" bIns="46755"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55351" y="9440501"/>
            <a:ext cx="2950303" cy="49727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6D2D92D4-6E79-4B0C-ACDD-87D336946E95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41987" name="Rectangle 7"/>
          <p:cNvSpPr txBox="1">
            <a:spLocks noGrp="1" noChangeArrowheads="1"/>
          </p:cNvSpPr>
          <p:nvPr/>
        </p:nvSpPr>
        <p:spPr bwMode="auto">
          <a:xfrm>
            <a:off x="3855351" y="9440501"/>
            <a:ext cx="2950303" cy="497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509" tIns="46755" rIns="93509" bIns="46755" anchor="b"/>
          <a:lstStyle/>
          <a:p>
            <a:pPr algn="r" defTabSz="946150" latinLnBrk="1">
              <a:spcBef>
                <a:spcPct val="0"/>
              </a:spcBef>
            </a:pPr>
            <a:fld id="{CAEB3887-D339-486A-AFCF-19D768310DAC}" type="slidenum">
              <a:rPr lang="en-US" altLang="ko-KR" b="0">
                <a:latin typeface="굴림" pitchFamily="50" charset="-127"/>
                <a:ea typeface="굴림" pitchFamily="50" charset="-127"/>
              </a:rPr>
              <a:pPr algn="r" defTabSz="946150" latinLnBrk="1">
                <a:spcBef>
                  <a:spcPct val="0"/>
                </a:spcBef>
              </a:pPr>
              <a:t>15</a:t>
            </a:fld>
            <a:endParaRPr lang="en-US" altLang="ko-KR" b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9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ln/>
        </p:spPr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720" y="4721810"/>
            <a:ext cx="5445760" cy="4472390"/>
          </a:xfrm>
          <a:noFill/>
          <a:ln/>
        </p:spPr>
        <p:txBody>
          <a:bodyPr lIns="93509" tIns="46755" rIns="93509" bIns="46755"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55351" y="9440501"/>
            <a:ext cx="2950303" cy="49727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6D2D92D4-6E79-4B0C-ACDD-87D336946E95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41987" name="Rectangle 7"/>
          <p:cNvSpPr txBox="1">
            <a:spLocks noGrp="1" noChangeArrowheads="1"/>
          </p:cNvSpPr>
          <p:nvPr/>
        </p:nvSpPr>
        <p:spPr bwMode="auto">
          <a:xfrm>
            <a:off x="3855351" y="9440501"/>
            <a:ext cx="2950303" cy="497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509" tIns="46755" rIns="93509" bIns="46755" anchor="b"/>
          <a:lstStyle/>
          <a:p>
            <a:pPr algn="r" defTabSz="946150" latinLnBrk="1">
              <a:spcBef>
                <a:spcPct val="0"/>
              </a:spcBef>
            </a:pPr>
            <a:fld id="{CAEB3887-D339-486A-AFCF-19D768310DAC}" type="slidenum">
              <a:rPr lang="en-US" altLang="ko-KR" b="0">
                <a:latin typeface="굴림" pitchFamily="50" charset="-127"/>
                <a:ea typeface="굴림" pitchFamily="50" charset="-127"/>
              </a:rPr>
              <a:pPr algn="r" defTabSz="946150" latinLnBrk="1">
                <a:spcBef>
                  <a:spcPct val="0"/>
                </a:spcBef>
              </a:pPr>
              <a:t>16</a:t>
            </a:fld>
            <a:endParaRPr lang="en-US" altLang="ko-KR" b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9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ln/>
        </p:spPr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720" y="4721810"/>
            <a:ext cx="5445760" cy="4472390"/>
          </a:xfrm>
          <a:noFill/>
          <a:ln/>
        </p:spPr>
        <p:txBody>
          <a:bodyPr lIns="93509" tIns="46755" rIns="93509" bIns="46755"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55351" y="9440501"/>
            <a:ext cx="2950303" cy="49727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6D2D92D4-6E79-4B0C-ACDD-87D336946E95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41987" name="Rectangle 7"/>
          <p:cNvSpPr txBox="1">
            <a:spLocks noGrp="1" noChangeArrowheads="1"/>
          </p:cNvSpPr>
          <p:nvPr/>
        </p:nvSpPr>
        <p:spPr bwMode="auto">
          <a:xfrm>
            <a:off x="3855351" y="9440501"/>
            <a:ext cx="2950303" cy="497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509" tIns="46755" rIns="93509" bIns="46755" anchor="b"/>
          <a:lstStyle/>
          <a:p>
            <a:pPr algn="r" defTabSz="946150" latinLnBrk="1">
              <a:spcBef>
                <a:spcPct val="0"/>
              </a:spcBef>
            </a:pPr>
            <a:fld id="{CAEB3887-D339-486A-AFCF-19D768310DAC}" type="slidenum">
              <a:rPr lang="en-US" altLang="ko-KR" b="0">
                <a:latin typeface="굴림" pitchFamily="50" charset="-127"/>
                <a:ea typeface="굴림" pitchFamily="50" charset="-127"/>
              </a:rPr>
              <a:pPr algn="r" defTabSz="946150" latinLnBrk="1">
                <a:spcBef>
                  <a:spcPct val="0"/>
                </a:spcBef>
              </a:pPr>
              <a:t>17</a:t>
            </a:fld>
            <a:endParaRPr lang="en-US" altLang="ko-KR" b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9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ln/>
        </p:spPr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720" y="4721810"/>
            <a:ext cx="5445760" cy="4472390"/>
          </a:xfrm>
          <a:noFill/>
          <a:ln/>
        </p:spPr>
        <p:txBody>
          <a:bodyPr lIns="93509" tIns="46755" rIns="93509" bIns="46755"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55351" y="9440501"/>
            <a:ext cx="2950303" cy="49727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6D2D92D4-6E79-4B0C-ACDD-87D336946E95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41987" name="Rectangle 7"/>
          <p:cNvSpPr txBox="1">
            <a:spLocks noGrp="1" noChangeArrowheads="1"/>
          </p:cNvSpPr>
          <p:nvPr/>
        </p:nvSpPr>
        <p:spPr bwMode="auto">
          <a:xfrm>
            <a:off x="3855351" y="9440501"/>
            <a:ext cx="2950303" cy="497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509" tIns="46755" rIns="93509" bIns="46755" anchor="b"/>
          <a:lstStyle/>
          <a:p>
            <a:pPr algn="r" defTabSz="946150" latinLnBrk="1">
              <a:spcBef>
                <a:spcPct val="0"/>
              </a:spcBef>
            </a:pPr>
            <a:fld id="{CAEB3887-D339-486A-AFCF-19D768310DAC}" type="slidenum">
              <a:rPr lang="en-US" altLang="ko-KR" b="0">
                <a:latin typeface="굴림" pitchFamily="50" charset="-127"/>
                <a:ea typeface="굴림" pitchFamily="50" charset="-127"/>
              </a:rPr>
              <a:pPr algn="r" defTabSz="946150" latinLnBrk="1">
                <a:spcBef>
                  <a:spcPct val="0"/>
                </a:spcBef>
              </a:pPr>
              <a:t>18</a:t>
            </a:fld>
            <a:endParaRPr lang="en-US" altLang="ko-KR" b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9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ln/>
        </p:spPr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720" y="4721810"/>
            <a:ext cx="5445760" cy="4472390"/>
          </a:xfrm>
          <a:noFill/>
          <a:ln/>
        </p:spPr>
        <p:txBody>
          <a:bodyPr lIns="93509" tIns="46755" rIns="93509" bIns="46755"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55351" y="9440501"/>
            <a:ext cx="2950303" cy="49727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6D2D92D4-6E79-4B0C-ACDD-87D336946E95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41987" name="Rectangle 7"/>
          <p:cNvSpPr txBox="1">
            <a:spLocks noGrp="1" noChangeArrowheads="1"/>
          </p:cNvSpPr>
          <p:nvPr/>
        </p:nvSpPr>
        <p:spPr bwMode="auto">
          <a:xfrm>
            <a:off x="3855351" y="9440501"/>
            <a:ext cx="2950303" cy="497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509" tIns="46755" rIns="93509" bIns="46755" anchor="b"/>
          <a:lstStyle/>
          <a:p>
            <a:pPr algn="r" defTabSz="946150" latinLnBrk="1">
              <a:spcBef>
                <a:spcPct val="0"/>
              </a:spcBef>
            </a:pPr>
            <a:fld id="{CAEB3887-D339-486A-AFCF-19D768310DAC}" type="slidenum">
              <a:rPr lang="en-US" altLang="ko-KR" b="0">
                <a:latin typeface="굴림" pitchFamily="50" charset="-127"/>
                <a:ea typeface="굴림" pitchFamily="50" charset="-127"/>
              </a:rPr>
              <a:pPr algn="r" defTabSz="946150" latinLnBrk="1">
                <a:spcBef>
                  <a:spcPct val="0"/>
                </a:spcBef>
              </a:pPr>
              <a:t>19</a:t>
            </a:fld>
            <a:endParaRPr lang="en-US" altLang="ko-KR" b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9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ln/>
        </p:spPr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720" y="4721810"/>
            <a:ext cx="5445760" cy="4472390"/>
          </a:xfrm>
          <a:noFill/>
          <a:ln/>
        </p:spPr>
        <p:txBody>
          <a:bodyPr lIns="93509" tIns="46755" rIns="93509" bIns="46755"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55351" y="9440501"/>
            <a:ext cx="2950303" cy="49727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6D2D92D4-6E79-4B0C-ACDD-87D336946E95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41987" name="Rectangle 7"/>
          <p:cNvSpPr txBox="1">
            <a:spLocks noGrp="1" noChangeArrowheads="1"/>
          </p:cNvSpPr>
          <p:nvPr/>
        </p:nvSpPr>
        <p:spPr bwMode="auto">
          <a:xfrm>
            <a:off x="3855351" y="9440501"/>
            <a:ext cx="2950303" cy="497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509" tIns="46755" rIns="93509" bIns="46755" anchor="b"/>
          <a:lstStyle/>
          <a:p>
            <a:pPr algn="r" defTabSz="946150" latinLnBrk="1">
              <a:spcBef>
                <a:spcPct val="0"/>
              </a:spcBef>
            </a:pPr>
            <a:fld id="{CAEB3887-D339-486A-AFCF-19D768310DAC}" type="slidenum">
              <a:rPr lang="en-US" altLang="ko-KR" b="0">
                <a:latin typeface="굴림" pitchFamily="50" charset="-127"/>
                <a:ea typeface="굴림" pitchFamily="50" charset="-127"/>
              </a:rPr>
              <a:pPr algn="r" defTabSz="946150" latinLnBrk="1">
                <a:spcBef>
                  <a:spcPct val="0"/>
                </a:spcBef>
              </a:pPr>
              <a:t>20</a:t>
            </a:fld>
            <a:endParaRPr lang="en-US" altLang="ko-KR" b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9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ln/>
        </p:spPr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720" y="4721810"/>
            <a:ext cx="5445760" cy="4472390"/>
          </a:xfrm>
          <a:noFill/>
          <a:ln/>
        </p:spPr>
        <p:txBody>
          <a:bodyPr lIns="93509" tIns="46755" rIns="93509" bIns="46755"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55351" y="9440501"/>
            <a:ext cx="2950303" cy="49727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C794D278-36E3-4507-B081-AF0D51E0AB78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43011" name="Rectangle 7"/>
          <p:cNvSpPr txBox="1">
            <a:spLocks noGrp="1" noChangeArrowheads="1"/>
          </p:cNvSpPr>
          <p:nvPr/>
        </p:nvSpPr>
        <p:spPr bwMode="auto">
          <a:xfrm>
            <a:off x="3855351" y="9440501"/>
            <a:ext cx="2950303" cy="497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509" tIns="46755" rIns="93509" bIns="46755" anchor="b"/>
          <a:lstStyle/>
          <a:p>
            <a:pPr algn="r" defTabSz="946150" latinLnBrk="1">
              <a:spcBef>
                <a:spcPct val="0"/>
              </a:spcBef>
            </a:pPr>
            <a:fld id="{3BCC2CD0-6C7F-4A05-BFA3-C5278FC89D8B}" type="slidenum">
              <a:rPr lang="en-US" altLang="ko-KR" b="0">
                <a:latin typeface="굴림" pitchFamily="50" charset="-127"/>
                <a:ea typeface="굴림" pitchFamily="50" charset="-127"/>
              </a:rPr>
              <a:pPr algn="r" defTabSz="946150" latinLnBrk="1">
                <a:spcBef>
                  <a:spcPct val="0"/>
                </a:spcBef>
              </a:pPr>
              <a:t>3</a:t>
            </a:fld>
            <a:endParaRPr lang="en-US" altLang="ko-KR" b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30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ln/>
        </p:spPr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720" y="4721810"/>
            <a:ext cx="5445760" cy="4472390"/>
          </a:xfrm>
          <a:noFill/>
          <a:ln/>
        </p:spPr>
        <p:txBody>
          <a:bodyPr lIns="93509" tIns="46755" rIns="93509" bIns="46755"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55351" y="9440501"/>
            <a:ext cx="2950303" cy="49727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6D2D92D4-6E79-4B0C-ACDD-87D336946E95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41987" name="Rectangle 7"/>
          <p:cNvSpPr txBox="1">
            <a:spLocks noGrp="1" noChangeArrowheads="1"/>
          </p:cNvSpPr>
          <p:nvPr/>
        </p:nvSpPr>
        <p:spPr bwMode="auto">
          <a:xfrm>
            <a:off x="3855351" y="9440501"/>
            <a:ext cx="2950303" cy="497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509" tIns="46755" rIns="93509" bIns="46755" anchor="b"/>
          <a:lstStyle/>
          <a:p>
            <a:pPr algn="r" defTabSz="946150" latinLnBrk="1">
              <a:spcBef>
                <a:spcPct val="0"/>
              </a:spcBef>
            </a:pPr>
            <a:fld id="{CAEB3887-D339-486A-AFCF-19D768310DAC}" type="slidenum">
              <a:rPr lang="en-US" altLang="ko-KR" b="0">
                <a:latin typeface="굴림" pitchFamily="50" charset="-127"/>
                <a:ea typeface="굴림" pitchFamily="50" charset="-127"/>
              </a:rPr>
              <a:pPr algn="r" defTabSz="946150" latinLnBrk="1">
                <a:spcBef>
                  <a:spcPct val="0"/>
                </a:spcBef>
              </a:pPr>
              <a:t>21</a:t>
            </a:fld>
            <a:endParaRPr lang="en-US" altLang="ko-KR" b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9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ln/>
        </p:spPr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720" y="4721810"/>
            <a:ext cx="5445760" cy="4472390"/>
          </a:xfrm>
          <a:noFill/>
          <a:ln/>
        </p:spPr>
        <p:txBody>
          <a:bodyPr lIns="93509" tIns="46755" rIns="93509" bIns="46755"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55351" y="9440501"/>
            <a:ext cx="2950303" cy="49727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6D2D92D4-6E79-4B0C-ACDD-87D336946E95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41987" name="Rectangle 7"/>
          <p:cNvSpPr txBox="1">
            <a:spLocks noGrp="1" noChangeArrowheads="1"/>
          </p:cNvSpPr>
          <p:nvPr/>
        </p:nvSpPr>
        <p:spPr bwMode="auto">
          <a:xfrm>
            <a:off x="3855351" y="9440501"/>
            <a:ext cx="2950303" cy="497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509" tIns="46755" rIns="93509" bIns="46755" anchor="b"/>
          <a:lstStyle/>
          <a:p>
            <a:pPr algn="r" defTabSz="946150" latinLnBrk="1">
              <a:spcBef>
                <a:spcPct val="0"/>
              </a:spcBef>
            </a:pPr>
            <a:fld id="{CAEB3887-D339-486A-AFCF-19D768310DAC}" type="slidenum">
              <a:rPr lang="en-US" altLang="ko-KR" b="0">
                <a:latin typeface="굴림" pitchFamily="50" charset="-127"/>
                <a:ea typeface="굴림" pitchFamily="50" charset="-127"/>
              </a:rPr>
              <a:pPr algn="r" defTabSz="946150" latinLnBrk="1">
                <a:spcBef>
                  <a:spcPct val="0"/>
                </a:spcBef>
              </a:pPr>
              <a:t>22</a:t>
            </a:fld>
            <a:endParaRPr lang="en-US" altLang="ko-KR" b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9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ln/>
        </p:spPr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720" y="4721810"/>
            <a:ext cx="5445760" cy="4472390"/>
          </a:xfrm>
          <a:noFill/>
          <a:ln/>
        </p:spPr>
        <p:txBody>
          <a:bodyPr lIns="93509" tIns="46755" rIns="93509" bIns="46755"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55351" y="9440501"/>
            <a:ext cx="2950303" cy="49727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6D2D92D4-6E79-4B0C-ACDD-87D336946E95}" type="slidenum">
              <a:rPr lang="en-US" altLang="ko-KR"/>
              <a:pPr/>
              <a:t>23</a:t>
            </a:fld>
            <a:endParaRPr lang="en-US" altLang="ko-KR"/>
          </a:p>
        </p:txBody>
      </p:sp>
      <p:sp>
        <p:nvSpPr>
          <p:cNvPr id="41987" name="Rectangle 7"/>
          <p:cNvSpPr txBox="1">
            <a:spLocks noGrp="1" noChangeArrowheads="1"/>
          </p:cNvSpPr>
          <p:nvPr/>
        </p:nvSpPr>
        <p:spPr bwMode="auto">
          <a:xfrm>
            <a:off x="3855351" y="9440501"/>
            <a:ext cx="2950303" cy="497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509" tIns="46755" rIns="93509" bIns="46755" anchor="b"/>
          <a:lstStyle/>
          <a:p>
            <a:pPr algn="r" defTabSz="946150" latinLnBrk="1">
              <a:spcBef>
                <a:spcPct val="0"/>
              </a:spcBef>
            </a:pPr>
            <a:fld id="{CAEB3887-D339-486A-AFCF-19D768310DAC}" type="slidenum">
              <a:rPr lang="en-US" altLang="ko-KR" b="0">
                <a:latin typeface="굴림" pitchFamily="50" charset="-127"/>
                <a:ea typeface="굴림" pitchFamily="50" charset="-127"/>
              </a:rPr>
              <a:pPr algn="r" defTabSz="946150" latinLnBrk="1">
                <a:spcBef>
                  <a:spcPct val="0"/>
                </a:spcBef>
              </a:pPr>
              <a:t>23</a:t>
            </a:fld>
            <a:endParaRPr lang="en-US" altLang="ko-KR" b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9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ln/>
        </p:spPr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720" y="4721810"/>
            <a:ext cx="5445760" cy="4472390"/>
          </a:xfrm>
          <a:noFill/>
          <a:ln/>
        </p:spPr>
        <p:txBody>
          <a:bodyPr lIns="93509" tIns="46755" rIns="93509" bIns="46755"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55351" y="9440501"/>
            <a:ext cx="2950303" cy="49727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6D2D92D4-6E79-4B0C-ACDD-87D336946E95}" type="slidenum">
              <a:rPr lang="en-US" altLang="ko-KR"/>
              <a:pPr/>
              <a:t>24</a:t>
            </a:fld>
            <a:endParaRPr lang="en-US" altLang="ko-KR"/>
          </a:p>
        </p:txBody>
      </p:sp>
      <p:sp>
        <p:nvSpPr>
          <p:cNvPr id="41987" name="Rectangle 7"/>
          <p:cNvSpPr txBox="1">
            <a:spLocks noGrp="1" noChangeArrowheads="1"/>
          </p:cNvSpPr>
          <p:nvPr/>
        </p:nvSpPr>
        <p:spPr bwMode="auto">
          <a:xfrm>
            <a:off x="3855351" y="9440501"/>
            <a:ext cx="2950303" cy="497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509" tIns="46755" rIns="93509" bIns="46755" anchor="b"/>
          <a:lstStyle/>
          <a:p>
            <a:pPr algn="r" defTabSz="946150" latinLnBrk="1">
              <a:spcBef>
                <a:spcPct val="0"/>
              </a:spcBef>
            </a:pPr>
            <a:fld id="{CAEB3887-D339-486A-AFCF-19D768310DAC}" type="slidenum">
              <a:rPr lang="en-US" altLang="ko-KR" b="0">
                <a:latin typeface="굴림" pitchFamily="50" charset="-127"/>
                <a:ea typeface="굴림" pitchFamily="50" charset="-127"/>
              </a:rPr>
              <a:pPr algn="r" defTabSz="946150" latinLnBrk="1">
                <a:spcBef>
                  <a:spcPct val="0"/>
                </a:spcBef>
              </a:pPr>
              <a:t>24</a:t>
            </a:fld>
            <a:endParaRPr lang="en-US" altLang="ko-KR" b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9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ln/>
        </p:spPr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720" y="4721810"/>
            <a:ext cx="5445760" cy="4472390"/>
          </a:xfrm>
          <a:noFill/>
          <a:ln/>
        </p:spPr>
        <p:txBody>
          <a:bodyPr lIns="93509" tIns="46755" rIns="93509" bIns="46755"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55351" y="9440501"/>
            <a:ext cx="2950303" cy="49727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6D2D92D4-6E79-4B0C-ACDD-87D336946E95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41987" name="Rectangle 7"/>
          <p:cNvSpPr txBox="1">
            <a:spLocks noGrp="1" noChangeArrowheads="1"/>
          </p:cNvSpPr>
          <p:nvPr/>
        </p:nvSpPr>
        <p:spPr bwMode="auto">
          <a:xfrm>
            <a:off x="3855351" y="9440501"/>
            <a:ext cx="2950303" cy="497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509" tIns="46755" rIns="93509" bIns="46755" anchor="b"/>
          <a:lstStyle/>
          <a:p>
            <a:pPr algn="r" defTabSz="946150" latinLnBrk="1">
              <a:spcBef>
                <a:spcPct val="0"/>
              </a:spcBef>
            </a:pPr>
            <a:fld id="{CAEB3887-D339-486A-AFCF-19D768310DAC}" type="slidenum">
              <a:rPr lang="en-US" altLang="ko-KR" b="0">
                <a:latin typeface="굴림" pitchFamily="50" charset="-127"/>
                <a:ea typeface="굴림" pitchFamily="50" charset="-127"/>
              </a:rPr>
              <a:pPr algn="r" defTabSz="946150" latinLnBrk="1">
                <a:spcBef>
                  <a:spcPct val="0"/>
                </a:spcBef>
              </a:pPr>
              <a:t>4</a:t>
            </a:fld>
            <a:endParaRPr lang="en-US" altLang="ko-KR" b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9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ln/>
        </p:spPr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720" y="4721810"/>
            <a:ext cx="5445760" cy="4472390"/>
          </a:xfrm>
          <a:noFill/>
          <a:ln/>
        </p:spPr>
        <p:txBody>
          <a:bodyPr lIns="93509" tIns="46755" rIns="93509" bIns="46755"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55351" y="9440501"/>
            <a:ext cx="2950303" cy="49727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6D2D92D4-6E79-4B0C-ACDD-87D336946E95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41987" name="Rectangle 7"/>
          <p:cNvSpPr txBox="1">
            <a:spLocks noGrp="1" noChangeArrowheads="1"/>
          </p:cNvSpPr>
          <p:nvPr/>
        </p:nvSpPr>
        <p:spPr bwMode="auto">
          <a:xfrm>
            <a:off x="3855351" y="9440501"/>
            <a:ext cx="2950303" cy="497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509" tIns="46755" rIns="93509" bIns="46755" anchor="b"/>
          <a:lstStyle/>
          <a:p>
            <a:pPr algn="r" defTabSz="946150" latinLnBrk="1">
              <a:spcBef>
                <a:spcPct val="0"/>
              </a:spcBef>
            </a:pPr>
            <a:fld id="{CAEB3887-D339-486A-AFCF-19D768310DAC}" type="slidenum">
              <a:rPr lang="en-US" altLang="ko-KR" b="0">
                <a:latin typeface="굴림" pitchFamily="50" charset="-127"/>
                <a:ea typeface="굴림" pitchFamily="50" charset="-127"/>
              </a:rPr>
              <a:pPr algn="r" defTabSz="946150" latinLnBrk="1">
                <a:spcBef>
                  <a:spcPct val="0"/>
                </a:spcBef>
              </a:pPr>
              <a:t>5</a:t>
            </a:fld>
            <a:endParaRPr lang="en-US" altLang="ko-KR" b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9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ln/>
        </p:spPr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720" y="4721810"/>
            <a:ext cx="5445760" cy="4472390"/>
          </a:xfrm>
          <a:noFill/>
          <a:ln/>
        </p:spPr>
        <p:txBody>
          <a:bodyPr lIns="93509" tIns="46755" rIns="93509" bIns="46755"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55351" y="9440501"/>
            <a:ext cx="2950303" cy="49727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6D2D92D4-6E79-4B0C-ACDD-87D336946E95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41987" name="Rectangle 7"/>
          <p:cNvSpPr txBox="1">
            <a:spLocks noGrp="1" noChangeArrowheads="1"/>
          </p:cNvSpPr>
          <p:nvPr/>
        </p:nvSpPr>
        <p:spPr bwMode="auto">
          <a:xfrm>
            <a:off x="3855351" y="9440501"/>
            <a:ext cx="2950303" cy="497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509" tIns="46755" rIns="93509" bIns="46755" anchor="b"/>
          <a:lstStyle/>
          <a:p>
            <a:pPr algn="r" defTabSz="946150" latinLnBrk="1">
              <a:spcBef>
                <a:spcPct val="0"/>
              </a:spcBef>
            </a:pPr>
            <a:fld id="{CAEB3887-D339-486A-AFCF-19D768310DAC}" type="slidenum">
              <a:rPr lang="en-US" altLang="ko-KR" b="0">
                <a:latin typeface="굴림" pitchFamily="50" charset="-127"/>
                <a:ea typeface="굴림" pitchFamily="50" charset="-127"/>
              </a:rPr>
              <a:pPr algn="r" defTabSz="946150" latinLnBrk="1">
                <a:spcBef>
                  <a:spcPct val="0"/>
                </a:spcBef>
              </a:pPr>
              <a:t>6</a:t>
            </a:fld>
            <a:endParaRPr lang="en-US" altLang="ko-KR" b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9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ln/>
        </p:spPr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720" y="4721810"/>
            <a:ext cx="5445760" cy="4472390"/>
          </a:xfrm>
          <a:noFill/>
          <a:ln/>
        </p:spPr>
        <p:txBody>
          <a:bodyPr lIns="93509" tIns="46755" rIns="93509" bIns="46755"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55351" y="9440501"/>
            <a:ext cx="2950303" cy="49727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6D2D92D4-6E79-4B0C-ACDD-87D336946E95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41987" name="Rectangle 7"/>
          <p:cNvSpPr txBox="1">
            <a:spLocks noGrp="1" noChangeArrowheads="1"/>
          </p:cNvSpPr>
          <p:nvPr/>
        </p:nvSpPr>
        <p:spPr bwMode="auto">
          <a:xfrm>
            <a:off x="3855351" y="9440501"/>
            <a:ext cx="2950303" cy="497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509" tIns="46755" rIns="93509" bIns="46755" anchor="b"/>
          <a:lstStyle/>
          <a:p>
            <a:pPr algn="r" defTabSz="946150" latinLnBrk="1">
              <a:spcBef>
                <a:spcPct val="0"/>
              </a:spcBef>
            </a:pPr>
            <a:fld id="{CAEB3887-D339-486A-AFCF-19D768310DAC}" type="slidenum">
              <a:rPr lang="en-US" altLang="ko-KR" b="0">
                <a:latin typeface="굴림" pitchFamily="50" charset="-127"/>
                <a:ea typeface="굴림" pitchFamily="50" charset="-127"/>
              </a:rPr>
              <a:pPr algn="r" defTabSz="946150" latinLnBrk="1">
                <a:spcBef>
                  <a:spcPct val="0"/>
                </a:spcBef>
              </a:pPr>
              <a:t>7</a:t>
            </a:fld>
            <a:endParaRPr lang="en-US" altLang="ko-KR" b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9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ln/>
        </p:spPr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720" y="4721810"/>
            <a:ext cx="5445760" cy="4472390"/>
          </a:xfrm>
          <a:noFill/>
          <a:ln/>
        </p:spPr>
        <p:txBody>
          <a:bodyPr lIns="93509" tIns="46755" rIns="93509" bIns="46755"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55351" y="9440501"/>
            <a:ext cx="2950303" cy="49727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6D2D92D4-6E79-4B0C-ACDD-87D336946E95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41987" name="Rectangle 7"/>
          <p:cNvSpPr txBox="1">
            <a:spLocks noGrp="1" noChangeArrowheads="1"/>
          </p:cNvSpPr>
          <p:nvPr/>
        </p:nvSpPr>
        <p:spPr bwMode="auto">
          <a:xfrm>
            <a:off x="3855351" y="9440501"/>
            <a:ext cx="2950303" cy="497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509" tIns="46755" rIns="93509" bIns="46755" anchor="b"/>
          <a:lstStyle/>
          <a:p>
            <a:pPr algn="r" defTabSz="946150" latinLnBrk="1">
              <a:spcBef>
                <a:spcPct val="0"/>
              </a:spcBef>
            </a:pPr>
            <a:fld id="{CAEB3887-D339-486A-AFCF-19D768310DAC}" type="slidenum">
              <a:rPr lang="en-US" altLang="ko-KR" b="0">
                <a:latin typeface="굴림" pitchFamily="50" charset="-127"/>
                <a:ea typeface="굴림" pitchFamily="50" charset="-127"/>
              </a:rPr>
              <a:pPr algn="r" defTabSz="946150" latinLnBrk="1">
                <a:spcBef>
                  <a:spcPct val="0"/>
                </a:spcBef>
              </a:pPr>
              <a:t>8</a:t>
            </a:fld>
            <a:endParaRPr lang="en-US" altLang="ko-KR" b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9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ln/>
        </p:spPr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720" y="4721810"/>
            <a:ext cx="5445760" cy="4472390"/>
          </a:xfrm>
          <a:noFill/>
          <a:ln/>
        </p:spPr>
        <p:txBody>
          <a:bodyPr lIns="93509" tIns="46755" rIns="93509" bIns="46755"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55351" y="9440501"/>
            <a:ext cx="2950303" cy="49727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6D2D92D4-6E79-4B0C-ACDD-87D336946E95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41987" name="Rectangle 7"/>
          <p:cNvSpPr txBox="1">
            <a:spLocks noGrp="1" noChangeArrowheads="1"/>
          </p:cNvSpPr>
          <p:nvPr/>
        </p:nvSpPr>
        <p:spPr bwMode="auto">
          <a:xfrm>
            <a:off x="3855351" y="9440501"/>
            <a:ext cx="2950303" cy="497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509" tIns="46755" rIns="93509" bIns="46755" anchor="b"/>
          <a:lstStyle/>
          <a:p>
            <a:pPr algn="r" defTabSz="946150" latinLnBrk="1">
              <a:spcBef>
                <a:spcPct val="0"/>
              </a:spcBef>
            </a:pPr>
            <a:fld id="{CAEB3887-D339-486A-AFCF-19D768310DAC}" type="slidenum">
              <a:rPr lang="en-US" altLang="ko-KR" b="0">
                <a:latin typeface="굴림" pitchFamily="50" charset="-127"/>
                <a:ea typeface="굴림" pitchFamily="50" charset="-127"/>
              </a:rPr>
              <a:pPr algn="r" defTabSz="946150" latinLnBrk="1">
                <a:spcBef>
                  <a:spcPct val="0"/>
                </a:spcBef>
              </a:pPr>
              <a:t>9</a:t>
            </a:fld>
            <a:endParaRPr lang="en-US" altLang="ko-KR" b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9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ln/>
        </p:spPr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720" y="4721810"/>
            <a:ext cx="5445760" cy="4472390"/>
          </a:xfrm>
          <a:noFill/>
          <a:ln/>
        </p:spPr>
        <p:txBody>
          <a:bodyPr lIns="93509" tIns="46755" rIns="93509" bIns="46755"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55351" y="9440501"/>
            <a:ext cx="2950303" cy="49727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6D2D92D4-6E79-4B0C-ACDD-87D336946E95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41987" name="Rectangle 7"/>
          <p:cNvSpPr txBox="1">
            <a:spLocks noGrp="1" noChangeArrowheads="1"/>
          </p:cNvSpPr>
          <p:nvPr/>
        </p:nvSpPr>
        <p:spPr bwMode="auto">
          <a:xfrm>
            <a:off x="3855351" y="9440501"/>
            <a:ext cx="2950303" cy="497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509" tIns="46755" rIns="93509" bIns="46755" anchor="b"/>
          <a:lstStyle/>
          <a:p>
            <a:pPr algn="r" defTabSz="946150" latinLnBrk="1">
              <a:spcBef>
                <a:spcPct val="0"/>
              </a:spcBef>
            </a:pPr>
            <a:fld id="{CAEB3887-D339-486A-AFCF-19D768310DAC}" type="slidenum">
              <a:rPr lang="en-US" altLang="ko-KR" b="0">
                <a:latin typeface="굴림" pitchFamily="50" charset="-127"/>
                <a:ea typeface="굴림" pitchFamily="50" charset="-127"/>
              </a:rPr>
              <a:pPr algn="r" defTabSz="946150" latinLnBrk="1">
                <a:spcBef>
                  <a:spcPct val="0"/>
                </a:spcBef>
              </a:pPr>
              <a:t>10</a:t>
            </a:fld>
            <a:endParaRPr lang="en-US" altLang="ko-KR" b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9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ln/>
        </p:spPr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720" y="4721810"/>
            <a:ext cx="5445760" cy="4472390"/>
          </a:xfrm>
          <a:noFill/>
          <a:ln/>
        </p:spPr>
        <p:txBody>
          <a:bodyPr lIns="93509" tIns="46755" rIns="93509" bIns="46755"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7" descr="면세점(대)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549275"/>
            <a:ext cx="186531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18" descr="정보통신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5838825"/>
            <a:ext cx="18002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19" descr="CNS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25" y="5819775"/>
            <a:ext cx="13843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5475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4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C63DDB-3EE7-4DD2-9640-8F48336BAD5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44"/>
            <a:ext cx="2414588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8" y="274644"/>
            <a:ext cx="707866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8F2E46-B9FA-4DF5-B92E-1F4B8186110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4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CDA5A4-1B69-4CD0-80C3-30E937B0544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7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FCC380-00FF-46CF-A86B-323680E8276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6"/>
            <a:ext cx="474662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6"/>
            <a:ext cx="474662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847BAF-DB41-45D9-A07B-351BF66BF9C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4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4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415AE-B227-41E1-9461-CD379E11672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27C201-FD94-4485-9287-E2A4F83DE14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34D875-FE3A-4EF4-913F-A8AA77FAC11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7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EF686C-A346-4657-BFDA-389DB3184FE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0C727E-B402-4CE8-B1A9-FCC40549B3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51"/>
          <p:cNvSpPr>
            <a:spLocks noChangeShapeType="1"/>
          </p:cNvSpPr>
          <p:nvPr userDrawn="1"/>
        </p:nvSpPr>
        <p:spPr bwMode="auto">
          <a:xfrm>
            <a:off x="204822" y="571500"/>
            <a:ext cx="9448800" cy="0"/>
          </a:xfrm>
          <a:prstGeom prst="line">
            <a:avLst/>
          </a:prstGeom>
          <a:noFill/>
          <a:ln w="57150" cmpd="thinThick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9" name="Text Box 36"/>
          <p:cNvSpPr txBox="1">
            <a:spLocks noChangeArrowheads="1"/>
          </p:cNvSpPr>
          <p:nvPr userDrawn="1"/>
        </p:nvSpPr>
        <p:spPr bwMode="auto">
          <a:xfrm>
            <a:off x="4633893" y="6507163"/>
            <a:ext cx="638051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fld id="{92B5C49E-D4D8-4810-AEFA-E439B8FCAFD4}" type="slidenum">
              <a:rPr lang="en-US" altLang="ko-KR" sz="1100" smtClean="0">
                <a:latin typeface="맑은 고딕" pitchFamily="50" charset="-127"/>
                <a:ea typeface="맑은 고딕" pitchFamily="50" charset="-127"/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24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Line 60"/>
          <p:cNvSpPr>
            <a:spLocks noChangeShapeType="1"/>
          </p:cNvSpPr>
          <p:nvPr userDrawn="1"/>
        </p:nvSpPr>
        <p:spPr bwMode="auto">
          <a:xfrm>
            <a:off x="233397" y="6381750"/>
            <a:ext cx="9448800" cy="0"/>
          </a:xfrm>
          <a:prstGeom prst="line">
            <a:avLst/>
          </a:prstGeom>
          <a:noFill/>
          <a:ln w="57150" cmpd="thinThick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ko-KR" altLang="en-US">
              <a:latin typeface="Arial" charset="0"/>
            </a:endParaRPr>
          </a:p>
        </p:txBody>
      </p:sp>
      <p:pic>
        <p:nvPicPr>
          <p:cNvPr id="11" name="그림 10" descr="정보통신(소)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399044" y="6496791"/>
            <a:ext cx="1237488" cy="225552"/>
          </a:xfrm>
          <a:prstGeom prst="rect">
            <a:avLst/>
          </a:prstGeom>
        </p:spPr>
      </p:pic>
      <p:pic>
        <p:nvPicPr>
          <p:cNvPr id="12" name="그림 11" descr="CNS(소).jp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8756366" y="6481551"/>
            <a:ext cx="944880" cy="256032"/>
          </a:xfrm>
          <a:prstGeom prst="rect">
            <a:avLst/>
          </a:prstGeom>
        </p:spPr>
      </p:pic>
      <p:pic>
        <p:nvPicPr>
          <p:cNvPr id="16" name="Picture 2" descr="C:\Documents and Settings\asdzxc\My Documents\업무문서\2011\롯데면세점\사업관리\New_CI.jp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59836" y="6452321"/>
            <a:ext cx="359554" cy="33610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Excel_97-2003_____2.xls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5" Type="http://schemas.openxmlformats.org/officeDocument/2006/relationships/oleObject" Target="../embeddings/Microsoft_Excel_97-2003_____1.xls"/><Relationship Id="rId4" Type="http://schemas.openxmlformats.org/officeDocument/2006/relationships/oleObject" Target="../embeddings/oleObject2.bin"/><Relationship Id="rId9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6"/>
          <p:cNvSpPr txBox="1">
            <a:spLocks noChangeArrowheads="1"/>
          </p:cNvSpPr>
          <p:nvPr/>
        </p:nvSpPr>
        <p:spPr bwMode="auto">
          <a:xfrm>
            <a:off x="4135438" y="1193800"/>
            <a:ext cx="5346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algn="r" eaLnBrk="1" latinLnBrk="0" hangingPunct="1">
              <a:spcBef>
                <a:spcPct val="50000"/>
              </a:spcBef>
            </a:pP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통합정보시스템 구축 프로젝트 </a:t>
            </a:r>
          </a:p>
        </p:txBody>
      </p:sp>
      <p:sp>
        <p:nvSpPr>
          <p:cNvPr id="3075" name="Text Box 14"/>
          <p:cNvSpPr txBox="1">
            <a:spLocks noChangeArrowheads="1"/>
          </p:cNvSpPr>
          <p:nvPr/>
        </p:nvSpPr>
        <p:spPr bwMode="auto">
          <a:xfrm>
            <a:off x="2906713" y="2058988"/>
            <a:ext cx="659288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algn="r" eaLnBrk="1" latinLnBrk="0" hangingPunct="1">
              <a:spcBef>
                <a:spcPct val="50000"/>
              </a:spcBef>
            </a:pPr>
            <a:r>
              <a:rPr lang="en-US" altLang="ko-KR" sz="3000" dirty="0" smtClean="0">
                <a:latin typeface="맑은 고딕" pitchFamily="50" charset="-127"/>
                <a:ea typeface="맑은 고딕" pitchFamily="50" charset="-127"/>
              </a:rPr>
              <a:t>EIS </a:t>
            </a:r>
            <a:r>
              <a:rPr lang="ko-KR" altLang="en-US" sz="3000" dirty="0" smtClean="0">
                <a:latin typeface="맑은 고딕" pitchFamily="50" charset="-127"/>
                <a:ea typeface="맑은 고딕" pitchFamily="50" charset="-127"/>
              </a:rPr>
              <a:t>화면 설계 가이드</a:t>
            </a:r>
            <a:endParaRPr lang="ko-KR" altLang="en-US" sz="3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76" name="Text Box 15"/>
          <p:cNvSpPr txBox="1">
            <a:spLocks noChangeArrowheads="1"/>
          </p:cNvSpPr>
          <p:nvPr/>
        </p:nvSpPr>
        <p:spPr bwMode="auto">
          <a:xfrm>
            <a:off x="6070600" y="2816225"/>
            <a:ext cx="3429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algn="r" eaLnBrk="1" latinLnBrk="0" hangingPunct="1">
              <a:spcBef>
                <a:spcPct val="50000"/>
              </a:spcBef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LDFS-DE-EO-01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77" name="Text Box 17"/>
          <p:cNvSpPr txBox="1">
            <a:spLocks noChangeArrowheads="1"/>
          </p:cNvSpPr>
          <p:nvPr/>
        </p:nvSpPr>
        <p:spPr bwMode="auto">
          <a:xfrm>
            <a:off x="6032500" y="3154363"/>
            <a:ext cx="3429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algn="r" eaLnBrk="1" latinLnBrk="0" hangingPunct="1">
              <a:spcBef>
                <a:spcPct val="50000"/>
              </a:spcBef>
            </a:pPr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Ver. 1.0</a:t>
            </a:r>
          </a:p>
        </p:txBody>
      </p:sp>
      <p:sp>
        <p:nvSpPr>
          <p:cNvPr id="3078" name="Text Box 18"/>
          <p:cNvSpPr txBox="1">
            <a:spLocks noChangeArrowheads="1"/>
          </p:cNvSpPr>
          <p:nvPr/>
        </p:nvSpPr>
        <p:spPr bwMode="auto">
          <a:xfrm>
            <a:off x="7332663" y="4060825"/>
            <a:ext cx="21320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algn="dist" eaLnBrk="1" latinLnBrk="0" hangingPunct="1">
              <a:spcBef>
                <a:spcPct val="50000"/>
              </a:spcBef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관리 부서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EIS/OLAP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079" name="직선 연결선 11"/>
          <p:cNvCxnSpPr>
            <a:cxnSpLocks noChangeShapeType="1"/>
          </p:cNvCxnSpPr>
          <p:nvPr/>
        </p:nvCxnSpPr>
        <p:spPr bwMode="auto">
          <a:xfrm>
            <a:off x="560388" y="2693988"/>
            <a:ext cx="8820150" cy="0"/>
          </a:xfrm>
          <a:prstGeom prst="line">
            <a:avLst/>
          </a:prstGeom>
          <a:noFill/>
          <a:ln w="3810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28016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128464" y="88591"/>
            <a:ext cx="353841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그래프 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7185248" y="146128"/>
            <a:ext cx="253473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구성비교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사례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3864" y="1105684"/>
            <a:ext cx="8745140" cy="4987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1584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128464" y="88591"/>
            <a:ext cx="353841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그래프 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7185248" y="146128"/>
            <a:ext cx="253473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구성비교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사례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9229" y="1124745"/>
            <a:ext cx="8458831" cy="4794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460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128464" y="88591"/>
            <a:ext cx="353841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그래프 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7185248" y="146128"/>
            <a:ext cx="253473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항목비교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 l="3619"/>
          <a:stretch>
            <a:fillRect/>
          </a:stretch>
        </p:blipFill>
        <p:spPr bwMode="auto">
          <a:xfrm>
            <a:off x="5411163" y="1018133"/>
            <a:ext cx="3754306" cy="45354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" name="직사각형 8"/>
          <p:cNvSpPr>
            <a:spLocks noChangeArrowheads="1"/>
          </p:cNvSpPr>
          <p:nvPr/>
        </p:nvSpPr>
        <p:spPr bwMode="auto">
          <a:xfrm>
            <a:off x="116464" y="692696"/>
            <a:ext cx="5070563" cy="5472608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marL="228600" indent="-138113">
              <a:lnSpc>
                <a:spcPct val="150000"/>
              </a:lnSpc>
              <a:defRPr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항목비교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가로막대 그래프</a:t>
            </a:r>
          </a:p>
          <a:p>
            <a:pPr marL="228600" indent="-138113">
              <a:lnSpc>
                <a:spcPct val="150000"/>
              </a:lnSpc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세로축에는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항목을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가로축에는 척도를 넣는다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90488">
              <a:lnSpc>
                <a:spcPct val="150000"/>
              </a:lnSpc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편차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가로막대 그래프를 이용하면 특정 기준선을 중심으로 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marL="90488">
              <a:lnSpc>
                <a:spcPct val="150000"/>
              </a:lnSpc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왼쪽은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마이너스 오른쪽은 플러스 개념을 나타낼 수 있다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138113">
              <a:lnSpc>
                <a:spcPct val="150000"/>
              </a:lnSpc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주로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특정한 목표에 대한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달성도를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나타낼 때 사용할 수 있다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138113">
              <a:defRPr/>
            </a:pP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marL="228600" indent="-138113">
              <a:defRPr/>
            </a:pP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marL="228600" indent="-138113">
              <a:defRPr/>
            </a:pP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marL="228600" indent="-138113">
              <a:defRPr/>
            </a:pP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marL="228600" indent="-138113">
              <a:defRPr/>
            </a:pP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marL="228600" indent="-138113">
              <a:defRPr/>
            </a:pP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marL="228600" indent="-138113">
              <a:defRPr/>
            </a:pP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marL="228600" indent="-138113">
              <a:defRPr/>
            </a:pP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marL="228600" indent="-138113">
              <a:defRPr/>
            </a:pP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marL="228600" indent="-138113">
              <a:defRPr/>
            </a:pP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marL="90487"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가로막대를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다시 구분하면 항목내의 세부내역을 자세히 나타낼 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marL="90487"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수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있다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138113">
              <a:defRPr/>
            </a:pP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marL="228600" indent="-138113">
              <a:defRPr/>
            </a:pP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4" cstate="print"/>
          <a:srcRect t="4420" b="5730"/>
          <a:stretch>
            <a:fillRect/>
          </a:stretch>
        </p:blipFill>
        <p:spPr bwMode="auto">
          <a:xfrm>
            <a:off x="1332356" y="2167484"/>
            <a:ext cx="2290763" cy="1628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71911" y="4258222"/>
            <a:ext cx="2259806" cy="1673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1" name="TextBox 16"/>
          <p:cNvSpPr txBox="1">
            <a:spLocks noChangeArrowheads="1"/>
          </p:cNvSpPr>
          <p:nvPr/>
        </p:nvSpPr>
        <p:spPr bwMode="auto">
          <a:xfrm>
            <a:off x="5395685" y="713333"/>
            <a:ext cx="700833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300">
                <a:ea typeface="굴림" pitchFamily="50" charset="-127"/>
              </a:rPr>
              <a:t>&lt;</a:t>
            </a:r>
            <a:r>
              <a:rPr lang="ko-KR" altLang="en-US" sz="1300">
                <a:ea typeface="굴림" pitchFamily="50" charset="-127"/>
              </a:rPr>
              <a:t>예시</a:t>
            </a:r>
            <a:r>
              <a:rPr lang="en-US" altLang="ko-KR" sz="1300">
                <a:ea typeface="굴림" pitchFamily="50" charset="-127"/>
              </a:rPr>
              <a:t>&gt;</a:t>
            </a:r>
            <a:endParaRPr lang="ko-KR" altLang="en-US" sz="130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044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128464" y="88591"/>
            <a:ext cx="353841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그래프 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7185248" y="146128"/>
            <a:ext cx="253473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항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목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비교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사례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9111" y="1052736"/>
            <a:ext cx="8798435" cy="5173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9336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128464" y="88591"/>
            <a:ext cx="353841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그래프 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7185248" y="146128"/>
            <a:ext cx="253473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항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목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비교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사례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203" y="980728"/>
            <a:ext cx="8932486" cy="5148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2004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128464" y="88591"/>
            <a:ext cx="353841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그래프 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7185248" y="146128"/>
            <a:ext cx="253473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항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목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비교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사례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1140" y="1033072"/>
            <a:ext cx="9171474" cy="5200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5837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128464" y="88591"/>
            <a:ext cx="353841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그래프 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7185248" y="146128"/>
            <a:ext cx="253473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항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목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비교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사례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872" y="1124744"/>
            <a:ext cx="8596246" cy="4997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4054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128464" y="88591"/>
            <a:ext cx="353841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그래프 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7185248" y="146128"/>
            <a:ext cx="253473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항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목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비교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사례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59663" y="1079402"/>
            <a:ext cx="8573162" cy="4941887"/>
            <a:chOff x="939800" y="1312863"/>
            <a:chExt cx="7913688" cy="4941887"/>
          </a:xfrm>
        </p:grpSpPr>
        <p:pic>
          <p:nvPicPr>
            <p:cNvPr id="10" name="Picture 2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39800" y="1312863"/>
              <a:ext cx="7913688" cy="490696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1" name="직사각형 4"/>
            <p:cNvSpPr>
              <a:spLocks noChangeArrowheads="1"/>
            </p:cNvSpPr>
            <p:nvPr/>
          </p:nvSpPr>
          <p:spPr bwMode="auto">
            <a:xfrm>
              <a:off x="950913" y="3949700"/>
              <a:ext cx="7864475" cy="2305050"/>
            </a:xfrm>
            <a:prstGeom prst="rect">
              <a:avLst/>
            </a:prstGeom>
            <a:noFill/>
            <a:ln w="508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marL="228600" indent="-228600"/>
              <a:endParaRPr lang="ko-KR" altLang="en-US"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535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128464" y="88591"/>
            <a:ext cx="353841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그래프 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7185248" y="146128"/>
            <a:ext cx="253473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상관성비교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5079" y="1052737"/>
            <a:ext cx="3656277" cy="49498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2" name="직사각형 13"/>
          <p:cNvSpPr>
            <a:spLocks noChangeArrowheads="1"/>
          </p:cNvSpPr>
          <p:nvPr/>
        </p:nvSpPr>
        <p:spPr bwMode="auto">
          <a:xfrm>
            <a:off x="158220" y="686147"/>
            <a:ext cx="5220227" cy="540714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marL="228600" indent="-138113">
              <a:defRPr/>
            </a:pP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상관성 비교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점 그래프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 err="1">
                <a:latin typeface="맑은 고딕" pitchFamily="50" charset="-127"/>
                <a:ea typeface="맑은 고딕" pitchFamily="50" charset="-127"/>
              </a:rPr>
              <a:t>쌍가로막대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 그래프</a:t>
            </a:r>
          </a:p>
          <a:p>
            <a:pPr marL="228600" indent="-138113">
              <a:lnSpc>
                <a:spcPct val="150000"/>
              </a:lnSpc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두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개의 변수가 어떤 관계에 있는가를 표시하는데 효과적이다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90488">
              <a:lnSpc>
                <a:spcPct val="150000"/>
              </a:lnSpc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쌍가로막대는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두 변수간에 차이를 나타내 주면서 동시에 각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항목별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marL="90488">
              <a:lnSpc>
                <a:spcPct val="150000"/>
              </a:lnSpc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차이를 같이 나타낼 수 있다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138113">
              <a:lnSpc>
                <a:spcPct val="150000"/>
              </a:lnSpc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이 방법은 항목이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개 이내일 때만 효과를 볼 수 있다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138113">
              <a:defRPr/>
            </a:pP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marL="228600" indent="-138113">
              <a:defRPr/>
            </a:pP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marL="228600" indent="-138113">
              <a:defRPr/>
            </a:pP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marL="228600" indent="-138113">
              <a:defRPr/>
            </a:pP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marL="228600" indent="-138113">
              <a:defRPr/>
            </a:pP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marL="228600" indent="-138113">
              <a:defRPr/>
            </a:pP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marL="228600" indent="-138113">
              <a:defRPr/>
            </a:pP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marL="228600" indent="-138113">
              <a:defRPr/>
            </a:pP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marL="228600" indent="-138113">
              <a:defRPr/>
            </a:pP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marL="228600" indent="-138113">
              <a:defRPr/>
            </a:pP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marL="228600" indent="-138113">
              <a:defRPr/>
            </a:pP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marL="90488">
              <a:lnSpc>
                <a:spcPct val="150000"/>
              </a:lnSpc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물방울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챠트는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그래프 상에서의 위치와 각 항목의 크기를 동시에 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marL="90488">
              <a:lnSpc>
                <a:spcPct val="150000"/>
              </a:lnSpc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나타내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줄 수 있다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4" cstate="print"/>
          <a:srcRect t="3665"/>
          <a:stretch>
            <a:fillRect/>
          </a:stretch>
        </p:blipFill>
        <p:spPr bwMode="auto">
          <a:xfrm>
            <a:off x="1437745" y="2060823"/>
            <a:ext cx="2151460" cy="1800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71178" y="4653137"/>
            <a:ext cx="2321719" cy="1400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5" name="TextBox 19"/>
          <p:cNvSpPr txBox="1">
            <a:spLocks noChangeArrowheads="1"/>
          </p:cNvSpPr>
          <p:nvPr/>
        </p:nvSpPr>
        <p:spPr bwMode="auto">
          <a:xfrm>
            <a:off x="5656718" y="760636"/>
            <a:ext cx="700833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300" dirty="0">
                <a:ea typeface="굴림" pitchFamily="50" charset="-127"/>
              </a:rPr>
              <a:t>&lt;</a:t>
            </a:r>
            <a:r>
              <a:rPr lang="ko-KR" altLang="en-US" sz="1300" dirty="0">
                <a:ea typeface="굴림" pitchFamily="50" charset="-127"/>
              </a:rPr>
              <a:t>예시</a:t>
            </a:r>
            <a:r>
              <a:rPr lang="en-US" altLang="ko-KR" sz="1300" dirty="0">
                <a:ea typeface="굴림" pitchFamily="50" charset="-127"/>
              </a:rPr>
              <a:t>&gt;</a:t>
            </a:r>
            <a:endParaRPr lang="ko-KR" altLang="en-US" sz="1300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358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128464" y="88591"/>
            <a:ext cx="353841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그래프 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7185248" y="146128"/>
            <a:ext cx="253473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상관성비교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사례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" name="Picture 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523" y="1052736"/>
            <a:ext cx="8571442" cy="4906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7807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9" name="Rectangle 2"/>
          <p:cNvSpPr>
            <a:spLocks noChangeArrowheads="1"/>
          </p:cNvSpPr>
          <p:nvPr/>
        </p:nvSpPr>
        <p:spPr bwMode="auto">
          <a:xfrm>
            <a:off x="128464" y="85264"/>
            <a:ext cx="3132079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화면구성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6495483"/>
              </p:ext>
            </p:extLst>
          </p:nvPr>
        </p:nvGraphicFramePr>
        <p:xfrm>
          <a:off x="348039" y="661523"/>
          <a:ext cx="7098789" cy="5637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비트맵 이미지" r:id="rId3" imgW="8895238" imgH="4839375" progId="PBrush">
                  <p:embed/>
                </p:oleObj>
              </mc:Choice>
              <mc:Fallback>
                <p:oleObj name="비트맵 이미지" r:id="rId3" imgW="8895238" imgH="4839375" progId="PBrush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039" y="661523"/>
                        <a:ext cx="7098789" cy="563775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 Box 12"/>
          <p:cNvSpPr txBox="1">
            <a:spLocks noChangeArrowheads="1"/>
          </p:cNvSpPr>
          <p:nvPr/>
        </p:nvSpPr>
        <p:spPr bwMode="auto">
          <a:xfrm>
            <a:off x="7453196" y="662491"/>
            <a:ext cx="2099865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○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선택 메뉴 영역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 Box 13"/>
          <p:cNvSpPr txBox="1">
            <a:spLocks noChangeArrowheads="1"/>
          </p:cNvSpPr>
          <p:nvPr/>
        </p:nvSpPr>
        <p:spPr bwMode="auto">
          <a:xfrm>
            <a:off x="7446827" y="1012780"/>
            <a:ext cx="2278723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○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그래프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제목    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 Box 16"/>
          <p:cNvSpPr txBox="1">
            <a:spLocks noChangeArrowheads="1"/>
          </p:cNvSpPr>
          <p:nvPr/>
        </p:nvSpPr>
        <p:spPr bwMode="auto">
          <a:xfrm>
            <a:off x="7368819" y="4048027"/>
            <a:ext cx="253718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○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표</a:t>
            </a:r>
          </a:p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Head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와 계는 다른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색상으로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처리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*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Image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Guide Line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준함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0" name="Text Box 17"/>
          <p:cNvSpPr txBox="1">
            <a:spLocks noChangeArrowheads="1"/>
          </p:cNvSpPr>
          <p:nvPr/>
        </p:nvSpPr>
        <p:spPr bwMode="auto">
          <a:xfrm>
            <a:off x="7414796" y="1916832"/>
            <a:ext cx="2491204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○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그래프 </a:t>
            </a:r>
          </a:p>
          <a:p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범례를 포함해 박스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처리 범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례는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우상단을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기본으로 하되 화면에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따라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적절히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배치 </a:t>
            </a:r>
          </a:p>
        </p:txBody>
      </p:sp>
      <p:sp>
        <p:nvSpPr>
          <p:cNvPr id="2" name="직사각형 1"/>
          <p:cNvSpPr/>
          <p:nvPr/>
        </p:nvSpPr>
        <p:spPr bwMode="auto">
          <a:xfrm>
            <a:off x="231575" y="682236"/>
            <a:ext cx="7215251" cy="320693"/>
          </a:xfrm>
          <a:prstGeom prst="rect">
            <a:avLst/>
          </a:prstGeom>
          <a:noFill/>
          <a:ln w="22225">
            <a:solidFill>
              <a:schemeClr val="accent1">
                <a:shade val="50000"/>
              </a:schemeClr>
            </a:solidFill>
            <a:prstDash val="dash"/>
            <a:miter lim="800000"/>
            <a:headEnd/>
            <a:tailEnd/>
          </a:ln>
        </p:spPr>
        <p:txBody>
          <a:bodyPr wrap="none" rtlCol="0" anchor="ctr">
            <a:flatTx/>
          </a:bodyPr>
          <a:lstStyle/>
          <a:p>
            <a:pPr algn="ctr"/>
            <a:endParaRPr lang="ko-KR" altLang="en-US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231575" y="1029279"/>
            <a:ext cx="7215251" cy="320693"/>
          </a:xfrm>
          <a:prstGeom prst="rect">
            <a:avLst/>
          </a:prstGeom>
          <a:noFill/>
          <a:ln w="22225">
            <a:solidFill>
              <a:schemeClr val="accent1">
                <a:shade val="50000"/>
              </a:schemeClr>
            </a:solidFill>
            <a:prstDash val="dash"/>
            <a:miter lim="800000"/>
            <a:headEnd/>
            <a:tailEnd/>
          </a:ln>
        </p:spPr>
        <p:txBody>
          <a:bodyPr wrap="none" rtlCol="0" anchor="ctr">
            <a:flatTx/>
          </a:bodyPr>
          <a:lstStyle/>
          <a:p>
            <a:pPr algn="ctr"/>
            <a:endParaRPr lang="ko-KR" altLang="en-US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52" name="Text Box 18"/>
          <p:cNvSpPr txBox="1">
            <a:spLocks noChangeArrowheads="1"/>
          </p:cNvSpPr>
          <p:nvPr/>
        </p:nvSpPr>
        <p:spPr bwMode="auto">
          <a:xfrm>
            <a:off x="6382609" y="692068"/>
            <a:ext cx="99097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r>
              <a:rPr lang="en-US" altLang="ko-KR" sz="1400" dirty="0">
                <a:solidFill>
                  <a:srgbClr val="000000"/>
                </a:solidFill>
                <a:latin typeface="Arial" charset="0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Arial" charset="0"/>
              </a:rPr>
              <a:t>단위 </a:t>
            </a:r>
            <a:r>
              <a:rPr lang="en-US" altLang="ko-KR" sz="1400" dirty="0">
                <a:solidFill>
                  <a:srgbClr val="000000"/>
                </a:solidFill>
                <a:latin typeface="Arial" charset="0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Arial" charset="0"/>
              </a:rPr>
              <a:t>명</a:t>
            </a:r>
            <a:r>
              <a:rPr lang="en-US" altLang="ko-KR" sz="1400" dirty="0">
                <a:solidFill>
                  <a:srgbClr val="000000"/>
                </a:solidFill>
                <a:latin typeface="Arial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128464" y="88591"/>
            <a:ext cx="353841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그래프 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7185248" y="146128"/>
            <a:ext cx="253473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시간적 추이비교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8"/>
          <p:cNvSpPr>
            <a:spLocks noChangeArrowheads="1"/>
          </p:cNvSpPr>
          <p:nvPr/>
        </p:nvSpPr>
        <p:spPr bwMode="auto">
          <a:xfrm>
            <a:off x="194472" y="625847"/>
            <a:ext cx="5066506" cy="5479678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marL="228600" indent="-138113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4.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시간적 추이 비교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세로막대 그래프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꺾은선 그래프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  <a:p>
            <a:pPr marL="90488">
              <a:lnSpc>
                <a:spcPct val="150000"/>
              </a:lnSpc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좌표에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표시할 시점에 따라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개 내외면 세로막대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, 9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개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이상이면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marL="90488">
              <a:lnSpc>
                <a:spcPct val="150000"/>
              </a:lnSpc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꺾은선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그래프가 적합하다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90488">
              <a:lnSpc>
                <a:spcPct val="150000"/>
              </a:lnSpc>
              <a:defRPr/>
            </a:pP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marL="90488">
              <a:lnSpc>
                <a:spcPct val="150000"/>
              </a:lnSpc>
              <a:defRPr/>
            </a:pP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marL="90488">
              <a:lnSpc>
                <a:spcPct val="150000"/>
              </a:lnSpc>
              <a:defRPr/>
            </a:pP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marL="90488">
              <a:lnSpc>
                <a:spcPct val="150000"/>
              </a:lnSpc>
              <a:defRPr/>
            </a:pP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marL="90488">
              <a:lnSpc>
                <a:spcPct val="150000"/>
              </a:lnSpc>
              <a:defRPr/>
            </a:pP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marL="90488">
              <a:lnSpc>
                <a:spcPct val="150000"/>
              </a:lnSpc>
              <a:defRPr/>
            </a:pP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marL="90488">
              <a:lnSpc>
                <a:spcPct val="150000"/>
              </a:lnSpc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해당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시기에 시작되고 종료되는 내용에는 세로막대가 적합하고 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marL="90488">
              <a:lnSpc>
                <a:spcPct val="150000"/>
              </a:lnSpc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다른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시기와의 변화나 이동 추이 비교에는 꺾은선이 적합하다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90488">
              <a:lnSpc>
                <a:spcPct val="150000"/>
              </a:lnSpc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주로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세로축에는 양적인 것을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가로축에는 시간적인 흐름을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표시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marL="90488">
              <a:lnSpc>
                <a:spcPct val="150000"/>
              </a:lnSpc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하는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것이 일반적이다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이는 사람들이 보통 시간의 흐름을 가로로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, 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marL="90488">
              <a:lnSpc>
                <a:spcPct val="150000"/>
              </a:lnSpc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그리고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왼쪽에서 오른쪽으로 인식하고 있기 때문이다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69875" indent="-179388">
              <a:lnSpc>
                <a:spcPct val="150000"/>
              </a:lnSpc>
              <a:defRPr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   첫째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막대 위에 화살표로 지시를 한다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69875" indent="-179388">
              <a:lnSpc>
                <a:spcPct val="150000"/>
              </a:lnSpc>
              <a:defRPr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   둘째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음영이나 색을 이용해 두드러지게 한다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69875" indent="-179388">
              <a:lnSpc>
                <a:spcPct val="150000"/>
              </a:lnSpc>
              <a:defRPr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   셋째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테두리 선을 두껍게 표시한다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90488">
              <a:lnSpc>
                <a:spcPct val="150000"/>
              </a:lnSpc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꺾은선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그래프에서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추이선은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너무 많지 않은 것이 좋다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497" y="1527548"/>
            <a:ext cx="4664075" cy="1362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TextBox 14"/>
          <p:cNvSpPr txBox="1">
            <a:spLocks noChangeArrowheads="1"/>
          </p:cNvSpPr>
          <p:nvPr/>
        </p:nvSpPr>
        <p:spPr bwMode="auto">
          <a:xfrm>
            <a:off x="5436874" y="908720"/>
            <a:ext cx="700833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300">
                <a:ea typeface="굴림" pitchFamily="50" charset="-127"/>
              </a:rPr>
              <a:t>&lt;</a:t>
            </a:r>
            <a:r>
              <a:rPr lang="ko-KR" altLang="en-US" sz="1300">
                <a:ea typeface="굴림" pitchFamily="50" charset="-127"/>
              </a:rPr>
              <a:t>예시</a:t>
            </a:r>
            <a:r>
              <a:rPr lang="en-US" altLang="ko-KR" sz="1300">
                <a:ea typeface="굴림" pitchFamily="50" charset="-127"/>
              </a:rPr>
              <a:t>&gt;</a:t>
            </a:r>
            <a:endParaRPr lang="ko-KR" altLang="en-US" sz="1300">
              <a:ea typeface="굴림" pitchFamily="50" charset="-127"/>
            </a:endParaRPr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5153" y="1196058"/>
            <a:ext cx="4321837" cy="450056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8951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128464" y="88591"/>
            <a:ext cx="353841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그래프 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6393160" y="146128"/>
            <a:ext cx="331481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시간적 추이비교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사례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361" y="980729"/>
            <a:ext cx="8933785" cy="5115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9110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128464" y="88591"/>
            <a:ext cx="353841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그래프 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6393160" y="146128"/>
            <a:ext cx="331481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시간적 추이비교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사례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62523" y="1052736"/>
            <a:ext cx="8573162" cy="4906962"/>
            <a:chOff x="968375" y="1363663"/>
            <a:chExt cx="7913688" cy="4906962"/>
          </a:xfrm>
        </p:grpSpPr>
        <p:pic>
          <p:nvPicPr>
            <p:cNvPr id="8" name="Picture 2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68375" y="1363663"/>
              <a:ext cx="7913688" cy="490696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9" name="직사각형 5"/>
            <p:cNvSpPr>
              <a:spLocks noChangeArrowheads="1"/>
            </p:cNvSpPr>
            <p:nvPr/>
          </p:nvSpPr>
          <p:spPr bwMode="auto">
            <a:xfrm>
              <a:off x="974725" y="4438650"/>
              <a:ext cx="7742238" cy="1706563"/>
            </a:xfrm>
            <a:prstGeom prst="rect">
              <a:avLst/>
            </a:prstGeom>
            <a:noFill/>
            <a:ln w="508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marL="228600" indent="-228600"/>
              <a:endParaRPr lang="ko-KR" altLang="en-US"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168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128464" y="88591"/>
            <a:ext cx="353841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그래프 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6393160" y="146128"/>
            <a:ext cx="331481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시간적 추이비교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사례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" name="Picture 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523" y="1052737"/>
            <a:ext cx="8571442" cy="4906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1595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128464" y="88591"/>
            <a:ext cx="353841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그래프 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6393160" y="146128"/>
            <a:ext cx="331481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시간적 추이비교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사례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444" y="980729"/>
            <a:ext cx="8930702" cy="5145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0405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Rectangle 2"/>
          <p:cNvSpPr>
            <a:spLocks noChangeArrowheads="1"/>
          </p:cNvSpPr>
          <p:nvPr/>
        </p:nvSpPr>
        <p:spPr bwMode="auto">
          <a:xfrm>
            <a:off x="128464" y="83953"/>
            <a:ext cx="3963753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표시할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컬럼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선택방식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3" name="Rectangle 3"/>
          <p:cNvSpPr txBox="1">
            <a:spLocks noChangeArrowheads="1"/>
          </p:cNvSpPr>
          <p:nvPr/>
        </p:nvSpPr>
        <p:spPr>
          <a:xfrm>
            <a:off x="247650" y="609600"/>
            <a:ext cx="9385870" cy="584358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arenR"/>
            </a:pP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 err="1" smtClean="0">
                <a:latin typeface="맑은 고딕" pitchFamily="50" charset="-127"/>
                <a:ea typeface="맑은 고딕" pitchFamily="50" charset="-127"/>
              </a:rPr>
              <a:t>dynaSight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특성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폭이 가변적이지 않으므로 정해진 폭에 맞추어 항목을 표시해야 함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buFont typeface="+mj-lt"/>
              <a:buAutoNum type="arabicParenR"/>
            </a:pP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방식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라디오 버튼으로 표시할 </a:t>
            </a: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컬럼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set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선택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Arial" pitchFamily="34" charset="0"/>
              <a:buChar char="•"/>
            </a:pPr>
            <a:endParaRPr lang="ko-KR" altLang="en-US" sz="16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Arial" pitchFamily="34" charset="0"/>
              <a:buChar char="•"/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1</a:t>
            </a:r>
          </a:p>
          <a:p>
            <a:pPr lvl="1">
              <a:buFont typeface="Arial" pitchFamily="34" charset="0"/>
              <a:buChar char="•"/>
            </a:pP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marL="581025" lvl="2" indent="0">
              <a:buNone/>
            </a:pP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당월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선택시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표시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컬럼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계획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실적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전년동기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동월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),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달성율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성장율</a:t>
            </a:r>
            <a:endParaRPr lang="ko-KR" altLang="en-US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581025" lvl="2" indent="0">
              <a:buNone/>
            </a:pP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누계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선택시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표시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컬럼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: *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당월 선택한 경우와 항목명은 같으나 누계치 표시</a:t>
            </a:r>
          </a:p>
          <a:p>
            <a:pPr lvl="1">
              <a:buFont typeface="Arial" pitchFamily="34" charset="0"/>
              <a:buChar char="•"/>
            </a:pP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Arial" pitchFamily="34" charset="0"/>
              <a:buChar char="•"/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2</a:t>
            </a:r>
          </a:p>
          <a:p>
            <a:pPr lvl="1">
              <a:buFont typeface="Arial" pitchFamily="34" charset="0"/>
              <a:buChar char="•"/>
            </a:pP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marL="581025" lvl="2" indent="0">
              <a:buNone/>
            </a:pP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계획대비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선택시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914400" lvl="2" indent="-333375"/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581025" lvl="2" indent="0">
              <a:buNone/>
            </a:pP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전년대비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선택시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: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04" name="Object 2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4886851"/>
              </p:ext>
            </p:extLst>
          </p:nvPr>
        </p:nvGraphicFramePr>
        <p:xfrm>
          <a:off x="3198812" y="4077072"/>
          <a:ext cx="4767263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" name="워크시트" r:id="rId5" imgW="4401174" imgH="356759" progId="Excel.Sheet.8">
                  <p:embed/>
                </p:oleObj>
              </mc:Choice>
              <mc:Fallback>
                <p:oleObj name="워크시트" r:id="rId5" imgW="4401174" imgH="356759" progId="Excel.Sheet.8">
                  <p:embed/>
                  <p:pic>
                    <p:nvPicPr>
                      <p:cNvPr id="0" name="Picture 4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8812" y="4077072"/>
                        <a:ext cx="4767263" cy="3571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6" name="Rectangle 4"/>
          <p:cNvSpPr>
            <a:spLocks noChangeArrowheads="1"/>
          </p:cNvSpPr>
          <p:nvPr/>
        </p:nvSpPr>
        <p:spPr bwMode="auto">
          <a:xfrm>
            <a:off x="1627487" y="2168432"/>
            <a:ext cx="2311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fontAlgn="ctr" latin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ko-KR" b="0">
                <a:latin typeface="돋움" pitchFamily="50" charset="-127"/>
                <a:ea typeface="돋움" pitchFamily="50" charset="-127"/>
              </a:rPr>
              <a:t>● </a:t>
            </a:r>
            <a:r>
              <a:rPr kumimoji="1" lang="ko-KR" altLang="en-US" b="0">
                <a:latin typeface="돋움" pitchFamily="50" charset="-127"/>
                <a:ea typeface="돋움" pitchFamily="50" charset="-127"/>
              </a:rPr>
              <a:t>당월 </a:t>
            </a:r>
            <a:r>
              <a:rPr kumimoji="1" lang="en-US" altLang="ko-KR" b="0">
                <a:latin typeface="돋움" pitchFamily="50" charset="-127"/>
                <a:ea typeface="돋움" pitchFamily="50" charset="-127"/>
              </a:rPr>
              <a:t>○ </a:t>
            </a:r>
            <a:r>
              <a:rPr kumimoji="1" lang="ko-KR" altLang="en-US" b="0">
                <a:latin typeface="돋움" pitchFamily="50" charset="-127"/>
                <a:ea typeface="돋움" pitchFamily="50" charset="-127"/>
              </a:rPr>
              <a:t>누계</a:t>
            </a:r>
          </a:p>
        </p:txBody>
      </p:sp>
      <p:sp>
        <p:nvSpPr>
          <p:cNvPr id="507" name="Rectangle 5"/>
          <p:cNvSpPr>
            <a:spLocks noChangeArrowheads="1"/>
          </p:cNvSpPr>
          <p:nvPr/>
        </p:nvSpPr>
        <p:spPr bwMode="auto">
          <a:xfrm>
            <a:off x="1616836" y="3556248"/>
            <a:ext cx="2556077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fontAlgn="ctr" latin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ko-KR" b="0">
                <a:latin typeface="돋움" pitchFamily="50" charset="-127"/>
                <a:ea typeface="돋움" pitchFamily="50" charset="-127"/>
              </a:rPr>
              <a:t>● </a:t>
            </a:r>
            <a:r>
              <a:rPr kumimoji="1" lang="ko-KR" altLang="en-US" b="0">
                <a:latin typeface="돋움" pitchFamily="50" charset="-127"/>
                <a:ea typeface="돋움" pitchFamily="50" charset="-127"/>
              </a:rPr>
              <a:t>계획대비 </a:t>
            </a:r>
            <a:r>
              <a:rPr kumimoji="1" lang="en-US" altLang="ko-KR" b="0">
                <a:latin typeface="돋움" pitchFamily="50" charset="-127"/>
                <a:ea typeface="돋움" pitchFamily="50" charset="-127"/>
              </a:rPr>
              <a:t>○ </a:t>
            </a:r>
            <a:r>
              <a:rPr kumimoji="1" lang="ko-KR" altLang="en-US" b="0">
                <a:latin typeface="돋움" pitchFamily="50" charset="-127"/>
                <a:ea typeface="돋움" pitchFamily="50" charset="-127"/>
              </a:rPr>
              <a:t>전년대비</a:t>
            </a:r>
          </a:p>
        </p:txBody>
      </p:sp>
      <p:graphicFrame>
        <p:nvGraphicFramePr>
          <p:cNvPr id="509" name="Object 3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4869744"/>
              </p:ext>
            </p:extLst>
          </p:nvPr>
        </p:nvGraphicFramePr>
        <p:xfrm>
          <a:off x="3198812" y="4581129"/>
          <a:ext cx="4767263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" name="워크시트" r:id="rId8" imgW="4401174" imgH="356759" progId="Excel.Sheet.8">
                  <p:embed/>
                </p:oleObj>
              </mc:Choice>
              <mc:Fallback>
                <p:oleObj name="워크시트" r:id="rId8" imgW="4401174" imgH="356759" progId="Excel.Sheet.8">
                  <p:embed/>
                  <p:pic>
                    <p:nvPicPr>
                      <p:cNvPr id="0" name="Picture 4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8812" y="4581129"/>
                        <a:ext cx="4767263" cy="35718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128464" y="88591"/>
            <a:ext cx="355474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단위 표시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247650" y="609600"/>
            <a:ext cx="9541887" cy="584358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arenR"/>
            </a:pP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위치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화면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우상단에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표시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Arial" pitchFamily="34" charset="0"/>
              <a:buChar char="•"/>
            </a:pP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+mj-lt"/>
              <a:buAutoNum type="arabicParenR"/>
            </a:pP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기본 단위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Arial" pitchFamily="34" charset="0"/>
              <a:buChar char="•"/>
            </a:pP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백만원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억원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Arial" pitchFamily="34" charset="0"/>
              <a:buChar char="•"/>
            </a:pP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천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$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명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건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Arial" pitchFamily="34" charset="0"/>
              <a:buChar char="•"/>
            </a:pP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Arial" pitchFamily="34" charset="0"/>
              <a:buChar char="•"/>
            </a:pP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+mj-lt"/>
              <a:buAutoNum type="arabicParenR"/>
            </a:pP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여러 단위가 나오는 경우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Arial" pitchFamily="34" charset="0"/>
              <a:buChar char="•"/>
            </a:pP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한 화면에 여러 단위가 존재하는 경우 연달아 표시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예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: (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단위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백만원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건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48" t="23897" r="41505" b="41840"/>
          <a:stretch/>
        </p:blipFill>
        <p:spPr>
          <a:xfrm>
            <a:off x="3617980" y="980728"/>
            <a:ext cx="5937532" cy="3168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28464" y="88591"/>
            <a:ext cx="441288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특별한 의미를 가지는 색상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247650" y="609600"/>
            <a:ext cx="9463879" cy="562771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arenR"/>
            </a:pPr>
            <a:r>
              <a:rPr lang="ko-KR" altLang="en-US" sz="1800" dirty="0" smtClean="0"/>
              <a:t>계획이나 실적 등은 거의 모든 화면에 나오므로 그래프의 색상을 통일해야 함</a:t>
            </a:r>
            <a:endParaRPr lang="en-US" altLang="ko-KR" sz="1800" dirty="0" smtClean="0"/>
          </a:p>
          <a:p>
            <a:pPr>
              <a:buFont typeface="+mj-lt"/>
              <a:buAutoNum type="arabicParenR"/>
            </a:pPr>
            <a:endParaRPr lang="en-US" altLang="ko-KR" sz="1800" dirty="0" smtClean="0"/>
          </a:p>
          <a:p>
            <a:pPr>
              <a:buFont typeface="+mj-lt"/>
              <a:buAutoNum type="arabicParenR"/>
            </a:pPr>
            <a:r>
              <a:rPr lang="ko-KR" altLang="en-US" sz="1800" dirty="0" smtClean="0"/>
              <a:t>유형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sz="1600" dirty="0" smtClean="0"/>
              <a:t>계획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실적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sz="1600" dirty="0" smtClean="0"/>
              <a:t>전년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전월</a:t>
            </a:r>
            <a:r>
              <a:rPr lang="en-US" altLang="ko-KR" sz="1600" dirty="0" smtClean="0"/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sz="1600" dirty="0" smtClean="0"/>
              <a:t>달성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미달</a:t>
            </a:r>
            <a:endParaRPr lang="en-US" altLang="ko-KR" sz="1600" dirty="0" smtClean="0"/>
          </a:p>
          <a:p>
            <a:pPr lvl="1"/>
            <a:endParaRPr lang="ko-KR" altLang="en-US" sz="1600" dirty="0" smtClean="0"/>
          </a:p>
          <a:p>
            <a:pPr>
              <a:buFont typeface="+mj-lt"/>
              <a:buAutoNum type="arabicParenR"/>
            </a:pPr>
            <a:r>
              <a:rPr lang="ko-KR" altLang="en-US" sz="1800" dirty="0" smtClean="0"/>
              <a:t>색상 예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sz="1600" dirty="0" smtClean="0"/>
              <a:t>계획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노랑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실적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파랑</a:t>
            </a:r>
          </a:p>
          <a:p>
            <a:pPr marL="914400" lvl="2" indent="0">
              <a:buNone/>
            </a:pPr>
            <a:r>
              <a:rPr lang="en-US" altLang="ko-KR" sz="1400" dirty="0" smtClean="0"/>
              <a:t>- </a:t>
            </a:r>
            <a:r>
              <a:rPr lang="ko-KR" altLang="en-US" sz="1400" dirty="0" smtClean="0"/>
              <a:t>실적이 도드라져 보임</a:t>
            </a:r>
            <a:r>
              <a:rPr lang="en-US" altLang="ko-KR" sz="1400" dirty="0" smtClean="0"/>
              <a:t>.  </a:t>
            </a:r>
            <a:r>
              <a:rPr lang="ko-KR" altLang="en-US" sz="1400" dirty="0" smtClean="0"/>
              <a:t>계획의 경우 밝은 노랑은 배경이 흰색인 경우 식별이 어려우므로 짙은 노랑을 고려</a:t>
            </a:r>
            <a:endParaRPr lang="en-US" altLang="ko-KR" sz="1400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sz="1600" dirty="0" smtClean="0"/>
              <a:t>전년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회색</a:t>
            </a:r>
          </a:p>
          <a:p>
            <a:pPr marL="914400" lvl="2" indent="0">
              <a:buNone/>
            </a:pPr>
            <a:r>
              <a:rPr lang="en-US" altLang="ko-KR" sz="1400" dirty="0" smtClean="0"/>
              <a:t>- </a:t>
            </a:r>
            <a:r>
              <a:rPr lang="ko-KR" altLang="en-US" sz="1400" dirty="0" smtClean="0"/>
              <a:t>과거의 것이라는 의미에 걸맞음</a:t>
            </a:r>
            <a:endParaRPr lang="en-US" altLang="ko-KR" sz="1400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sz="1600" dirty="0" smtClean="0"/>
              <a:t>달성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녹색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미달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빨강</a:t>
            </a:r>
          </a:p>
          <a:p>
            <a:pPr marL="914400" lvl="2" indent="0">
              <a:buNone/>
            </a:pPr>
            <a:r>
              <a:rPr lang="en-US" altLang="ko-KR" sz="1400" dirty="0" smtClean="0"/>
              <a:t>- </a:t>
            </a:r>
            <a:r>
              <a:rPr lang="ko-KR" altLang="en-US" sz="1400" dirty="0" smtClean="0"/>
              <a:t>신호등의 색상과 같음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31366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247651" y="609600"/>
            <a:ext cx="9241854" cy="562771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160"/>
              </a:lnSpc>
              <a:buFont typeface="+mj-lt"/>
              <a:buAutoNum type="arabicParenR"/>
            </a:pPr>
            <a:r>
              <a:rPr lang="ko-KR" altLang="en-US" sz="1800" dirty="0" smtClean="0"/>
              <a:t>한 화면 안에 정보를 표시</a:t>
            </a:r>
            <a:endParaRPr lang="en-US" altLang="ko-KR" sz="1800" dirty="0" smtClean="0"/>
          </a:p>
          <a:p>
            <a:pPr lvl="1">
              <a:lnSpc>
                <a:spcPts val="2160"/>
              </a:lnSpc>
              <a:buFont typeface="Arial" pitchFamily="34" charset="0"/>
              <a:buChar char="•"/>
            </a:pPr>
            <a:r>
              <a:rPr lang="ko-KR" altLang="en-US" sz="1400" dirty="0"/>
              <a:t>“</a:t>
            </a:r>
            <a:r>
              <a:rPr lang="en-US" altLang="ko-KR" sz="1400" dirty="0"/>
              <a:t>Look &amp; Feel”</a:t>
            </a:r>
            <a:r>
              <a:rPr lang="ko-KR" altLang="en-US" sz="1400" dirty="0"/>
              <a:t>을 할 수 있도록 한 화면에 보여주고자 하는 정보를 담아야 함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sz="1400" dirty="0"/>
              <a:t>중요한 정보가 아래로 스크롤되거나 새 창으로 열리지 않도록 해야 </a:t>
            </a:r>
            <a:r>
              <a:rPr lang="ko-KR" altLang="en-US" sz="1400" dirty="0" smtClean="0"/>
              <a:t>함</a:t>
            </a:r>
            <a:endParaRPr lang="en-US" altLang="ko-KR" sz="1400" dirty="0" smtClean="0"/>
          </a:p>
          <a:p>
            <a:pPr lvl="1">
              <a:buFont typeface="Arial" pitchFamily="34" charset="0"/>
              <a:buChar char="•"/>
            </a:pPr>
            <a:endParaRPr lang="ko-KR" altLang="en-US" sz="1400" dirty="0"/>
          </a:p>
          <a:p>
            <a:pPr>
              <a:lnSpc>
                <a:spcPts val="2160"/>
              </a:lnSpc>
              <a:buFont typeface="+mj-lt"/>
              <a:buAutoNum type="arabicParenR"/>
            </a:pPr>
            <a:r>
              <a:rPr lang="ko-KR" altLang="en-US" sz="1800" dirty="0"/>
              <a:t>화면상의 측정지표와 오브젝트의 수를 최소화</a:t>
            </a:r>
          </a:p>
          <a:p>
            <a:pPr lvl="1">
              <a:lnSpc>
                <a:spcPts val="2160"/>
              </a:lnSpc>
              <a:buFont typeface="Arial" pitchFamily="34" charset="0"/>
              <a:buChar char="•"/>
            </a:pPr>
            <a:r>
              <a:rPr lang="ko-KR" altLang="en-US" sz="1400" dirty="0"/>
              <a:t>전문가들은 한 화면에 </a:t>
            </a:r>
            <a:r>
              <a:rPr lang="en-US" altLang="ko-KR" sz="1400" dirty="0"/>
              <a:t>3~7</a:t>
            </a:r>
            <a:r>
              <a:rPr lang="ko-KR" altLang="en-US" sz="1400" dirty="0"/>
              <a:t>개의 측정지표가 있는 것이 효과적이라고 권고함</a:t>
            </a:r>
          </a:p>
          <a:p>
            <a:pPr marL="457200" lvl="1" indent="0">
              <a:buNone/>
            </a:pPr>
            <a:endParaRPr lang="ko-KR" altLang="en-US" sz="1400" dirty="0" smtClean="0"/>
          </a:p>
          <a:p>
            <a:pPr>
              <a:lnSpc>
                <a:spcPts val="2160"/>
              </a:lnSpc>
              <a:buFont typeface="+mj-lt"/>
              <a:buAutoNum type="arabicParenR"/>
            </a:pPr>
            <a:r>
              <a:rPr lang="ko-KR" altLang="en-US" sz="1800" dirty="0" smtClean="0"/>
              <a:t>그래픽 아이콘 사용의 과도한 사용을 자제</a:t>
            </a:r>
          </a:p>
          <a:p>
            <a:pPr lvl="1">
              <a:lnSpc>
                <a:spcPts val="2160"/>
              </a:lnSpc>
              <a:buFont typeface="Arial" pitchFamily="34" charset="0"/>
              <a:buChar char="•"/>
            </a:pPr>
            <a:r>
              <a:rPr lang="ko-KR" altLang="en-US" sz="1400" dirty="0" smtClean="0"/>
              <a:t>그래픽 아이콘 사용은 명확하고 데이터와 연관된 의미 있는 것으로 사용 </a:t>
            </a:r>
            <a:endParaRPr lang="en-US" altLang="ko-KR" sz="1400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sz="1400" dirty="0" smtClean="0"/>
              <a:t>게이지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온도계 등의 과도한 사용보다 강조할 곳에 적절히 사용</a:t>
            </a:r>
          </a:p>
          <a:p>
            <a:pPr marL="457200" lvl="1" indent="0">
              <a:buNone/>
            </a:pPr>
            <a:endParaRPr lang="ko-KR" altLang="en-US" sz="1400" dirty="0"/>
          </a:p>
          <a:p>
            <a:pPr>
              <a:lnSpc>
                <a:spcPts val="2160"/>
              </a:lnSpc>
              <a:buFont typeface="+mj-lt"/>
              <a:buAutoNum type="arabicParenR"/>
            </a:pPr>
            <a:r>
              <a:rPr lang="ko-KR" altLang="en-US" sz="1800" dirty="0"/>
              <a:t>다양한 색상보다 색조를 활용</a:t>
            </a:r>
          </a:p>
          <a:p>
            <a:pPr lvl="1">
              <a:lnSpc>
                <a:spcPts val="2160"/>
              </a:lnSpc>
              <a:buFont typeface="Arial" pitchFamily="34" charset="0"/>
              <a:buChar char="•"/>
            </a:pPr>
            <a:r>
              <a:rPr lang="ko-KR" altLang="en-US" sz="1400" dirty="0"/>
              <a:t>빨강</a:t>
            </a:r>
            <a:r>
              <a:rPr lang="en-US" altLang="ko-KR" sz="1400" dirty="0"/>
              <a:t>, </a:t>
            </a:r>
            <a:r>
              <a:rPr lang="ko-KR" altLang="en-US" sz="1400" dirty="0"/>
              <a:t>파랑 등의 색상 대비보다 한 색상의 색조</a:t>
            </a:r>
            <a:r>
              <a:rPr lang="en-US" altLang="ko-KR" sz="1400" dirty="0"/>
              <a:t>(</a:t>
            </a:r>
            <a:r>
              <a:rPr lang="ko-KR" altLang="en-US" sz="1400" dirty="0"/>
              <a:t>명암</a:t>
            </a:r>
            <a:r>
              <a:rPr lang="en-US" altLang="ko-KR" sz="1400" dirty="0"/>
              <a:t>, </a:t>
            </a:r>
            <a:r>
              <a:rPr lang="ko-KR" altLang="en-US" sz="1400" dirty="0"/>
              <a:t>채도</a:t>
            </a:r>
            <a:r>
              <a:rPr lang="en-US" altLang="ko-KR" sz="1400" dirty="0"/>
              <a:t>)</a:t>
            </a:r>
            <a:r>
              <a:rPr lang="ko-KR" altLang="en-US" sz="1400" dirty="0"/>
              <a:t>를 조절하여 사용하는 것이 효과적임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sz="1400" dirty="0"/>
              <a:t>예외처리의 </a:t>
            </a:r>
            <a:r>
              <a:rPr lang="ko-KR" altLang="en-US" sz="1400" dirty="0" err="1"/>
              <a:t>임계값으로</a:t>
            </a:r>
            <a:r>
              <a:rPr lang="ko-KR" altLang="en-US" sz="1400" dirty="0"/>
              <a:t> 지정한 데이터는 빨강 등의 색상을 사용하여 </a:t>
            </a:r>
            <a:r>
              <a:rPr lang="ko-KR" altLang="en-US" sz="1400" dirty="0" smtClean="0"/>
              <a:t>강조</a:t>
            </a:r>
            <a:endParaRPr lang="en-US" altLang="ko-KR" sz="1400" dirty="0" smtClean="0"/>
          </a:p>
          <a:p>
            <a:pPr lvl="1">
              <a:buFont typeface="Arial" pitchFamily="34" charset="0"/>
              <a:buChar char="•"/>
            </a:pPr>
            <a:endParaRPr lang="ko-KR" altLang="en-US" sz="1400" dirty="0"/>
          </a:p>
          <a:p>
            <a:pPr>
              <a:lnSpc>
                <a:spcPts val="2160"/>
              </a:lnSpc>
              <a:buFont typeface="+mj-lt"/>
              <a:buAutoNum type="arabicParenR"/>
            </a:pPr>
            <a:r>
              <a:rPr lang="ko-KR" altLang="en-US" sz="1800" dirty="0"/>
              <a:t>배치와 배열에 주의</a:t>
            </a:r>
          </a:p>
          <a:p>
            <a:pPr lvl="1">
              <a:lnSpc>
                <a:spcPts val="2160"/>
              </a:lnSpc>
              <a:buFont typeface="Arial" pitchFamily="34" charset="0"/>
              <a:buChar char="•"/>
            </a:pPr>
            <a:r>
              <a:rPr lang="ko-KR" altLang="en-US" sz="1400" dirty="0"/>
              <a:t>단계를 표현하는 </a:t>
            </a:r>
            <a:r>
              <a:rPr lang="en-US" altLang="ko-KR" sz="1400" dirty="0"/>
              <a:t>Flow</a:t>
            </a:r>
            <a:r>
              <a:rPr lang="ko-KR" altLang="en-US" sz="1400" dirty="0"/>
              <a:t>를 표현할 경우 화면의 </a:t>
            </a:r>
            <a:r>
              <a:rPr lang="ko-KR" altLang="en-US" sz="1400" dirty="0" err="1"/>
              <a:t>좌상단에서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우하단으로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배치</a:t>
            </a:r>
            <a:endParaRPr lang="en-US" altLang="ko-KR" sz="1400" dirty="0" smtClean="0"/>
          </a:p>
          <a:p>
            <a:pPr marL="457200" lvl="1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(</a:t>
            </a:r>
            <a:r>
              <a:rPr lang="ko-KR" altLang="en-US" sz="1400" dirty="0"/>
              <a:t>시선의 주의는 </a:t>
            </a:r>
            <a:r>
              <a:rPr lang="ko-KR" altLang="en-US" sz="1400" dirty="0" err="1"/>
              <a:t>좌상단에서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우하단으로</a:t>
            </a:r>
            <a:r>
              <a:rPr lang="ko-KR" altLang="en-US" sz="1400" dirty="0"/>
              <a:t> 이동</a:t>
            </a:r>
            <a:r>
              <a:rPr lang="en-US" altLang="ko-KR" sz="1400" dirty="0"/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sz="1400" dirty="0"/>
              <a:t>그룹을 지어 비교를 할 경우 너무 멀리 배치하여 분석을 어렵게 하지 않도록 </a:t>
            </a:r>
            <a:r>
              <a:rPr lang="ko-KR" altLang="en-US" sz="1400" dirty="0" smtClean="0"/>
              <a:t>함</a:t>
            </a:r>
            <a:endParaRPr lang="ko-KR" altLang="en-US" sz="1400" dirty="0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128464" y="88591"/>
            <a:ext cx="355474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 EIS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화면 설계 가이드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702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128464" y="88591"/>
            <a:ext cx="355474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 EIS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화면구성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그래프 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720395"/>
              </p:ext>
            </p:extLst>
          </p:nvPr>
        </p:nvGraphicFramePr>
        <p:xfrm>
          <a:off x="272480" y="692696"/>
          <a:ext cx="9289032" cy="5544621"/>
        </p:xfrm>
        <a:graphic>
          <a:graphicData uri="http://schemas.openxmlformats.org/drawingml/2006/table">
            <a:tbl>
              <a:tblPr/>
              <a:tblGrid>
                <a:gridCol w="1801890"/>
                <a:gridCol w="7487142"/>
              </a:tblGrid>
              <a:tr h="37706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lvl="0" algn="l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그래프</a:t>
                      </a:r>
                    </a:p>
                  </a:txBody>
                  <a:tcPr marL="39000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F3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특징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F39"/>
                    </a:solidFill>
                  </a:tcPr>
                </a:tc>
              </a:tr>
              <a:tr h="39467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lvl="0" algn="l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세로막대</a:t>
                      </a:r>
                    </a:p>
                  </a:txBody>
                  <a:tcPr marL="7800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비교와 추이를 나타내기에 적합</a:t>
                      </a:r>
                    </a:p>
                  </a:txBody>
                  <a:tcPr marL="19500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46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세로막대</a:t>
                      </a:r>
                      <a:r>
                        <a:rPr lang="en-US" altLang="ko-KR" sz="10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꺾은선</a:t>
                      </a:r>
                    </a:p>
                  </a:txBody>
                  <a:tcPr marL="7800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주로 세로축에 양적인 것을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가로축에는 시간적인 흐름을 표시하는 것이 일반적</a:t>
                      </a:r>
                    </a:p>
                  </a:txBody>
                  <a:tcPr marL="19500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308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lvl="0" algn="l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가로막대</a:t>
                      </a:r>
                    </a:p>
                  </a:txBody>
                  <a:tcPr marL="7800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추이보다는 비교에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적합</a:t>
                      </a:r>
                      <a:endParaRPr lang="en-US" altLang="ko-KR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두 개씩 겹쳐서 사용하면 두 시기의 차이를 비교해서 나타낼 </a:t>
                      </a:r>
                      <a:r>
                        <a:rPr lang="ko-KR" altLang="en-US" sz="1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수있다</a:t>
                      </a:r>
                      <a:endParaRPr lang="ko-KR" altLang="en-US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9500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46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쌍가로막대</a:t>
                      </a:r>
                      <a:endParaRPr lang="ko-KR" altLang="en-US" sz="10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800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두 변수 간의 차이를 나타내 주면서 동시에 각 항목별 차이를 같이 나타낼 수 있음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항목이 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개 이내일 때만 효과적임</a:t>
                      </a:r>
                    </a:p>
                  </a:txBody>
                  <a:tcPr marL="19500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467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lvl="0" algn="l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꺾은선</a:t>
                      </a:r>
                    </a:p>
                  </a:txBody>
                  <a:tcPr marL="7800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시간의 경과에 따른 데이터의 변화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추이를 나타내기에 적합</a:t>
                      </a:r>
                    </a:p>
                  </a:txBody>
                  <a:tcPr marL="19500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308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lvl="0" algn="l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r>
                        <a:rPr lang="en-US" altLang="ko-KR" sz="1000" b="1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파이</a:t>
                      </a:r>
                      <a:r>
                        <a:rPr lang="en-US" altLang="ko-KR" sz="1000" b="1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7800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총량에 대해 각 데이터가 차지하는 비율을 나타내기에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적합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각 부분이 전체 중에 차지하는 비율을 나타내고 싶을 때</a:t>
                      </a:r>
                      <a:b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특정 항목에 대해 다시 세부적인 구성비를 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중으로 나타내고 싶을 때는 원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막대를 연결시켜서 표시하기도</a:t>
                      </a:r>
                    </a:p>
                  </a:txBody>
                  <a:tcPr marL="19500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467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lvl="0" algn="l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산포도</a:t>
                      </a:r>
                    </a:p>
                  </a:txBody>
                  <a:tcPr marL="7800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개 데이터 간의 관계와 경향을 분석할 때</a:t>
                      </a:r>
                    </a:p>
                  </a:txBody>
                  <a:tcPr marL="19500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467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lvl="0" algn="l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면</a:t>
                      </a:r>
                    </a:p>
                  </a:txBody>
                  <a:tcPr marL="7800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각 항목의 변화와 전체 항목의 합계를 나타내거나 비교할 때</a:t>
                      </a:r>
                    </a:p>
                  </a:txBody>
                  <a:tcPr marL="19500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467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lvl="0" algn="l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도넛</a:t>
                      </a:r>
                    </a:p>
                  </a:txBody>
                  <a:tcPr marL="7800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r>
                        <a:rPr lang="ko-KR" altLang="en-US" sz="1000" dirty="0" err="1">
                          <a:latin typeface="맑은 고딕" pitchFamily="50" charset="-127"/>
                          <a:ea typeface="맑은 고딕" pitchFamily="50" charset="-127"/>
                        </a:rPr>
                        <a:t>원그래프의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 일종으로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대략적인 비율과 그 내역을 동시에 나타낼 때</a:t>
                      </a:r>
                    </a:p>
                  </a:txBody>
                  <a:tcPr marL="19500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467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lvl="0" algn="l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원기둥</a:t>
                      </a:r>
                    </a:p>
                  </a:txBody>
                  <a:tcPr marL="7800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막대그래프의 일종으로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추이를 나타낼 때 강한 </a:t>
                      </a:r>
                      <a:r>
                        <a:rPr lang="ko-KR" altLang="en-US" sz="1000" dirty="0" err="1">
                          <a:latin typeface="맑은 고딕" pitchFamily="50" charset="-127"/>
                          <a:ea typeface="맑은 고딕" pitchFamily="50" charset="-127"/>
                        </a:rPr>
                        <a:t>임팩트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9500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467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lvl="0" algn="l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원추형</a:t>
                      </a:r>
                    </a:p>
                  </a:txBody>
                  <a:tcPr marL="7800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r>
                        <a:rPr lang="ko-KR" altLang="en-US" sz="1000" dirty="0" err="1">
                          <a:latin typeface="맑은 고딕" pitchFamily="50" charset="-127"/>
                          <a:ea typeface="맑은 고딕" pitchFamily="50" charset="-127"/>
                        </a:rPr>
                        <a:t>원그래프와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 막대그래프의 일종으로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비율을 나타낼 때 강한 </a:t>
                      </a:r>
                      <a:r>
                        <a:rPr lang="ko-KR" altLang="en-US" sz="1000" dirty="0" err="1">
                          <a:latin typeface="맑은 고딕" pitchFamily="50" charset="-127"/>
                          <a:ea typeface="맑은 고딕" pitchFamily="50" charset="-127"/>
                        </a:rPr>
                        <a:t>임팩트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9500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467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lvl="0" algn="l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주가차트</a:t>
                      </a:r>
                    </a:p>
                  </a:txBody>
                  <a:tcPr marL="7800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막대그래프와 꺾은선 그래프 조합형으로 주가의 시가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고가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저가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종가를 나타냄</a:t>
                      </a:r>
                    </a:p>
                  </a:txBody>
                  <a:tcPr marL="19500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46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히스토그램</a:t>
                      </a:r>
                    </a:p>
                  </a:txBody>
                  <a:tcPr marL="7800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범위에 포함되는 항목의 수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일정 범위 안에 분포 정도를 나타낼 때 사용</a:t>
                      </a:r>
                    </a:p>
                  </a:txBody>
                  <a:tcPr marL="19500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7853" y="1135018"/>
            <a:ext cx="360363" cy="2873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2853" y="4694232"/>
            <a:ext cx="364730" cy="31860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154" y="5105732"/>
            <a:ext cx="360363" cy="30633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31917" y="2719194"/>
            <a:ext cx="355643" cy="2925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29255" y="3120420"/>
            <a:ext cx="355244" cy="29915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4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17579" y="1916832"/>
            <a:ext cx="380255" cy="30405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5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520762" y="3922782"/>
            <a:ext cx="360363" cy="29120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6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531917" y="5506868"/>
            <a:ext cx="361992" cy="2873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7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519879" y="4323918"/>
            <a:ext cx="364638" cy="2873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8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520762" y="3511282"/>
            <a:ext cx="360363" cy="31533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9" name="Picture 1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30153" y="2328332"/>
            <a:ext cx="360363" cy="28282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30" name="Picture 1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27438" y="5898515"/>
            <a:ext cx="364730" cy="2873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31" name="Picture 15"/>
          <p:cNvPicPr>
            <a:picLocks noChangeAspect="1" noChangeArrowheads="1"/>
          </p:cNvPicPr>
          <p:nvPr/>
        </p:nvPicPr>
        <p:blipFill>
          <a:blip r:embed="rId15" cstate="print"/>
          <a:srcRect l="9240" t="9450" r="8400" b="8591"/>
          <a:stretch>
            <a:fillRect/>
          </a:stretch>
        </p:blipFill>
        <p:spPr bwMode="auto">
          <a:xfrm>
            <a:off x="1524927" y="1525970"/>
            <a:ext cx="360363" cy="2873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8702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128464" y="88591"/>
            <a:ext cx="353841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그래프 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7185248" y="146128"/>
            <a:ext cx="253473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구성비교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66"/>
          <p:cNvSpPr>
            <a:spLocks noChangeArrowheads="1"/>
          </p:cNvSpPr>
          <p:nvPr/>
        </p:nvSpPr>
        <p:spPr bwMode="auto">
          <a:xfrm>
            <a:off x="339837" y="692696"/>
            <a:ext cx="5070563" cy="568905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marL="342900" indent="-342900">
              <a:defRPr/>
            </a:pP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구성비교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원 그래프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원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그래프의 구성요소는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개 이하가 좋다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그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이상일 경우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번째 순서 이후는 통합하는 것이 좋다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시각의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중심을 고려하여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시에서 시작해 시계 방향으로 배열한다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입체보다는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평면이 더 정확하게 나타낼 수 있다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특별히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지시하고자 하는 항목을 구분해서 강조하는 방법은 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 다음과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같은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가지 이다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60363" indent="-360363">
              <a:lnSpc>
                <a:spcPct val="150000"/>
              </a:lnSpc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첫째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음영이나 색깔 대비를 통해 두드러지게 보이게 한다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60363" indent="-360363">
              <a:lnSpc>
                <a:spcPct val="150000"/>
              </a:lnSpc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둘째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해당 부분을 약간 분리해서 떼어낸다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60363" indent="-360363">
              <a:lnSpc>
                <a:spcPct val="150000"/>
              </a:lnSpc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셋째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해당 부분을 공백으로 처리한다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원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그래프를 서로 마주보게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대칭시키면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비교도 가능하다</a:t>
            </a:r>
          </a:p>
          <a:p>
            <a:pPr marL="342900" indent="-342900">
              <a:lnSpc>
                <a:spcPct val="150000"/>
              </a:lnSpc>
              <a:defRPr/>
            </a:pP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defRPr/>
            </a:pP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defRPr/>
            </a:pP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defRPr/>
            </a:pP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defRPr/>
            </a:pP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defRPr/>
            </a:pP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defRPr/>
            </a:pP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defRPr/>
            </a:pP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특정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항목에 대해 다시 세부적인 구성비를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중으로 나타내고 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 싶으면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특정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항목에 대해 원 그래프와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막대 그래프를 연결시켜서 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표시하는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것도 방법이다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728" y="3677197"/>
            <a:ext cx="3869531" cy="1476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9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99061" y="1344049"/>
            <a:ext cx="4110302" cy="42227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0" name="TextBox 79"/>
          <p:cNvSpPr txBox="1">
            <a:spLocks noChangeArrowheads="1"/>
          </p:cNvSpPr>
          <p:nvPr/>
        </p:nvSpPr>
        <p:spPr bwMode="auto">
          <a:xfrm>
            <a:off x="6098516" y="1080046"/>
            <a:ext cx="700833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300" dirty="0">
                <a:ea typeface="굴림" pitchFamily="50" charset="-127"/>
              </a:rPr>
              <a:t>&lt;</a:t>
            </a:r>
            <a:r>
              <a:rPr lang="ko-KR" altLang="en-US" sz="1300" dirty="0">
                <a:ea typeface="굴림" pitchFamily="50" charset="-127"/>
              </a:rPr>
              <a:t>예시</a:t>
            </a:r>
            <a:r>
              <a:rPr lang="en-US" altLang="ko-KR" sz="1300" dirty="0">
                <a:ea typeface="굴림" pitchFamily="50" charset="-127"/>
              </a:rPr>
              <a:t>&gt;</a:t>
            </a:r>
            <a:endParaRPr lang="ko-KR" altLang="en-US" sz="1300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830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128464" y="88591"/>
            <a:ext cx="353841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그래프 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7185248" y="146128"/>
            <a:ext cx="253473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구성비교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사례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1184" y="1068014"/>
            <a:ext cx="8397865" cy="495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2419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rotWithShape="0">
          <a:gsLst>
            <a:gs pos="0">
              <a:srgbClr val="8BBBEF"/>
            </a:gs>
            <a:gs pos="100000">
              <a:srgbClr val="DCEBFA"/>
            </a:gs>
          </a:gsLst>
          <a:lin ang="5400000" scaled="1"/>
        </a:gradFill>
        <a:ln w="9525">
          <a:miter lim="800000"/>
          <a:headEnd/>
          <a:tailEnd/>
        </a:ln>
        <a:scene3d>
          <a:camera prst="legacyPerspectiveBottom"/>
          <a:lightRig rig="legacyFlat3" dir="t"/>
        </a:scene3d>
        <a:sp3d extrusionH="608000" prstMaterial="legacyMatte">
          <a:bevelT w="13500" h="13500" prst="angle"/>
          <a:bevelB w="13500" h="13500" prst="angle"/>
          <a:extrusionClr>
            <a:srgbClr val="8BBBEF"/>
          </a:extrusionClr>
        </a:sp3d>
      </a:spPr>
      <a:bodyPr wrap="none" anchor="ctr">
        <a:flatTx/>
      </a:bodyPr>
      <a:lstStyle>
        <a:defPPr>
          <a:defRPr>
            <a:latin typeface="가는각진제목체" pitchFamily="18" charset="-127"/>
            <a:ea typeface="가는각진제목체" pitchFamily="18" charset="-127"/>
          </a:defRPr>
        </a:defPPr>
      </a:lstStyle>
    </a:spDef>
    <a:lnDef>
      <a:spPr>
        <a:ln>
          <a:headEnd type="oval"/>
          <a:tail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53265</TotalTime>
  <Words>1152</Words>
  <Application>Microsoft Office PowerPoint</Application>
  <PresentationFormat>A4 용지(210x297mm)</PresentationFormat>
  <Paragraphs>270</Paragraphs>
  <Slides>24</Slides>
  <Notes>23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Office 테마</vt:lpstr>
      <vt:lpstr>비트맵 이미지</vt:lpstr>
      <vt:lpstr>워크시트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lg-eds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hjyoo</dc:creator>
  <cp:lastModifiedBy>1</cp:lastModifiedBy>
  <cp:revision>2960</cp:revision>
  <cp:lastPrinted>2011-07-25T08:02:20Z</cp:lastPrinted>
  <dcterms:created xsi:type="dcterms:W3CDTF">1999-07-13T02:10:41Z</dcterms:created>
  <dcterms:modified xsi:type="dcterms:W3CDTF">2012-02-27T07:40:50Z</dcterms:modified>
</cp:coreProperties>
</file>