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  <p:sldId id="262" r:id="rId16"/>
    <p:sldId id="263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69" autoAdjust="0"/>
  </p:normalViewPr>
  <p:slideViewPr>
    <p:cSldViewPr>
      <p:cViewPr varScale="1">
        <p:scale>
          <a:sx n="59" d="100"/>
          <a:sy n="59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DB77A-A511-4359-9C12-1812F961F686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161E0-B521-48BE-8A0F-1E4D77E06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5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1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6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5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8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0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1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0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8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4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42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95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161E0-B521-48BE-8A0F-1E4D77E06E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6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" y="0"/>
            <a:ext cx="18288000" cy="5484865"/>
            <a:chOff x="-147899" y="-145867"/>
            <a:chExt cx="18846695" cy="57229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7899" y="-145867"/>
              <a:ext cx="18846695" cy="57229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34097" y="-32980"/>
            <a:ext cx="11153902" cy="5517846"/>
            <a:chOff x="7131812" y="-145867"/>
            <a:chExt cx="11274910" cy="5722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1812" y="-145867"/>
              <a:ext cx="11274910" cy="5722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4098" y="-1"/>
            <a:ext cx="11153902" cy="5484865"/>
            <a:chOff x="7131812" y="92196"/>
            <a:chExt cx="11153902" cy="54848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 cstate="print"/>
            <a:srcRect t="1653"/>
            <a:stretch/>
          </p:blipFill>
          <p:spPr>
            <a:xfrm>
              <a:off x="7131812" y="92196"/>
              <a:ext cx="11153902" cy="548486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16400" y="7865847"/>
            <a:ext cx="2825135" cy="12629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807683" y="8864450"/>
            <a:ext cx="8883553" cy="92197"/>
            <a:chOff x="4807683" y="8864450"/>
            <a:chExt cx="8883553" cy="92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7683" y="8864450"/>
              <a:ext cx="8883553" cy="9219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54410A-EC89-CF4D-A658-A0515B728539}"/>
              </a:ext>
            </a:extLst>
          </p:cNvPr>
          <p:cNvSpPr txBox="1"/>
          <p:nvPr/>
        </p:nvSpPr>
        <p:spPr>
          <a:xfrm>
            <a:off x="3581400" y="122506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2B7CB-1638-EBFD-979E-200C6991827C}"/>
              </a:ext>
            </a:extLst>
          </p:cNvPr>
          <p:cNvSpPr txBox="1"/>
          <p:nvPr/>
        </p:nvSpPr>
        <p:spPr>
          <a:xfrm>
            <a:off x="152400" y="1594393"/>
            <a:ext cx="1592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MPN(Markowitz Portfolio Network)</a:t>
            </a:r>
            <a:r>
              <a:rPr lang="ko-KR" altLang="en-US" sz="8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 활용한</a:t>
            </a:r>
            <a:endParaRPr lang="en-US" altLang="ko-KR" sz="80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80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수익률 최적화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0E1DA-F148-CB59-0DF5-EE821E234120}"/>
              </a:ext>
            </a:extLst>
          </p:cNvPr>
          <p:cNvSpPr txBox="1"/>
          <p:nvPr/>
        </p:nvSpPr>
        <p:spPr>
          <a:xfrm>
            <a:off x="1752600" y="8598624"/>
            <a:ext cx="224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3A4C96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금융데이터분석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99E56-DAF8-8675-B30D-05355800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52500"/>
            <a:ext cx="15744825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F4DC53-525F-9F2D-9342-941F0C2E2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300"/>
            <a:ext cx="17297400" cy="92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5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2C1924-8F7E-9F49-4597-E3F3398A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706"/>
            <a:ext cx="16611600" cy="99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52207C-7C02-E274-6EC1-83DC734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" y="737661"/>
            <a:ext cx="17809029" cy="95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6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820" y="-1733142"/>
            <a:ext cx="10155102" cy="9487284"/>
            <a:chOff x="8149820" y="-1733142"/>
            <a:chExt cx="10155102" cy="94872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9820" y="-1733142"/>
              <a:ext cx="10155102" cy="94872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619" y="8719195"/>
            <a:ext cx="18464346" cy="92197"/>
            <a:chOff x="-47619" y="8719195"/>
            <a:chExt cx="18464346" cy="921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7619" y="8719195"/>
              <a:ext cx="18464346" cy="9219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AB1C4E-657C-DBE8-2B3A-23284E5A1013}"/>
              </a:ext>
            </a:extLst>
          </p:cNvPr>
          <p:cNvSpPr txBox="1"/>
          <p:nvPr/>
        </p:nvSpPr>
        <p:spPr>
          <a:xfrm>
            <a:off x="1239249" y="1857604"/>
            <a:ext cx="525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3A4C96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MPN(Markowitz Portfolio Network)</a:t>
            </a:r>
            <a:r>
              <a:rPr lang="ko-KR" altLang="en-US" sz="5400" dirty="0">
                <a:solidFill>
                  <a:srgbClr val="3A4C96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를 활용한</a:t>
            </a:r>
            <a:endParaRPr lang="en-US" altLang="ko-KR" sz="5400" dirty="0">
              <a:solidFill>
                <a:srgbClr val="3A4C96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sz="5400" dirty="0">
                <a:solidFill>
                  <a:srgbClr val="3A4C96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수익률 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E80D4-9626-8068-536A-551EFE3C72ED}"/>
              </a:ext>
            </a:extLst>
          </p:cNvPr>
          <p:cNvSpPr txBox="1"/>
          <p:nvPr/>
        </p:nvSpPr>
        <p:spPr>
          <a:xfrm>
            <a:off x="1255578" y="6438900"/>
            <a:ext cx="484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 err="1">
                <a:solidFill>
                  <a:srgbClr val="3A4C96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금융데이터분석금융데이터분금융데이터분석금융데이터분석</a:t>
            </a:r>
            <a:endParaRPr lang="ko-KR" altLang="en-US" sz="2400" dirty="0">
              <a:solidFill>
                <a:srgbClr val="3A4C96"/>
              </a:solidFill>
              <a:latin typeface="에스코어 드림 2 ExtraLight" panose="020B0203030302020204" pitchFamily="34" charset="-127"/>
              <a:ea typeface="에스코어 드림 2 ExtraLight" panose="020B0203030302020204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8523" y="5299094"/>
            <a:ext cx="18502761" cy="5259666"/>
            <a:chOff x="-108523" y="5299094"/>
            <a:chExt cx="18502761" cy="52596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8523" y="5299094"/>
              <a:ext cx="18502761" cy="52596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526" y="1187593"/>
            <a:ext cx="4335514" cy="11595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36674" y="1732142"/>
            <a:ext cx="5892517" cy="92197"/>
            <a:chOff x="14136674" y="1732142"/>
            <a:chExt cx="5892517" cy="921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136674" y="1732142"/>
              <a:ext cx="5892517" cy="92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6800" y="5905500"/>
            <a:ext cx="2704418" cy="1739221"/>
            <a:chOff x="5733058" y="5696324"/>
            <a:chExt cx="2704418" cy="17392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3058" y="5696324"/>
              <a:ext cx="2704418" cy="173922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8284E3-DA64-407D-A17C-DC851C5D0105}"/>
              </a:ext>
            </a:extLst>
          </p:cNvPr>
          <p:cNvSpPr txBox="1"/>
          <p:nvPr/>
        </p:nvSpPr>
        <p:spPr>
          <a:xfrm>
            <a:off x="1490335" y="7758655"/>
            <a:ext cx="185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금융데이터분석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69933-D558-AA28-F025-6874DE93CE97}"/>
              </a:ext>
            </a:extLst>
          </p:cNvPr>
          <p:cNvSpPr txBox="1"/>
          <p:nvPr/>
        </p:nvSpPr>
        <p:spPr>
          <a:xfrm>
            <a:off x="1490334" y="8369934"/>
            <a:ext cx="185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금융데이터분석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A4C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827411" y="2652248"/>
            <a:ext cx="6089236" cy="92197"/>
            <a:chOff x="13827411" y="2652248"/>
            <a:chExt cx="6089236" cy="921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13827411" y="2652248"/>
              <a:ext cx="6089236" cy="921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19528" y="7079752"/>
            <a:ext cx="6089236" cy="92197"/>
            <a:chOff x="-1519528" y="7079752"/>
            <a:chExt cx="6089236" cy="921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1519528" y="7079752"/>
              <a:ext cx="6089236" cy="921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0188" y="-1746959"/>
            <a:ext cx="6300120" cy="9770009"/>
            <a:chOff x="1070188" y="-1746959"/>
            <a:chExt cx="6300120" cy="9770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188" y="-1746959"/>
              <a:ext cx="6300120" cy="9770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83221" y="8719195"/>
            <a:ext cx="8953529" cy="92197"/>
            <a:chOff x="-1583221" y="8719195"/>
            <a:chExt cx="8953529" cy="9219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583221" y="8719195"/>
              <a:ext cx="8953529" cy="9219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6E244C-8332-8CFC-084F-C8CEF4EEECDC}"/>
              </a:ext>
            </a:extLst>
          </p:cNvPr>
          <p:cNvSpPr txBox="1"/>
          <p:nvPr/>
        </p:nvSpPr>
        <p:spPr>
          <a:xfrm>
            <a:off x="1400848" y="68199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4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이론적 배경</a:t>
            </a:r>
            <a:endParaRPr lang="en-US" altLang="ko-KR" sz="54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994958" y="-152189"/>
            <a:ext cx="6300120" cy="10504570"/>
            <a:chOff x="11994958" y="-152189"/>
            <a:chExt cx="6300120" cy="10504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958" y="-152189"/>
              <a:ext cx="6300120" cy="105045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14580" y="4234748"/>
            <a:ext cx="8953529" cy="92197"/>
            <a:chOff x="-3414580" y="4234748"/>
            <a:chExt cx="8953529" cy="92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3414580" y="4234748"/>
              <a:ext cx="8953529" cy="9219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3C17020-CBD4-230B-8EF7-3E16F72B2B35}"/>
              </a:ext>
            </a:extLst>
          </p:cNvPr>
          <p:cNvSpPr txBox="1"/>
          <p:nvPr/>
        </p:nvSpPr>
        <p:spPr>
          <a:xfrm>
            <a:off x="1752600" y="13335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이론적 배경</a:t>
            </a:r>
            <a:endParaRPr lang="en-US" altLang="ko-KR" sz="24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F8839-73EE-EA3E-5C0A-4AE1D0AEB6EF}"/>
                  </a:ext>
                </a:extLst>
              </p:cNvPr>
              <p:cNvSpPr txBox="1"/>
              <p:nvPr/>
            </p:nvSpPr>
            <p:spPr>
              <a:xfrm>
                <a:off x="1752600" y="2552700"/>
                <a:ext cx="4063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𝑅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= {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800" b="0" i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3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 …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800" b="0" i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}</m:t>
                    </m:r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7F8839-73EE-EA3E-5C0A-4AE1D0AEB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552700"/>
                <a:ext cx="40639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98075C-E670-0F86-BBBE-2F4A17EB3935}"/>
              </a:ext>
            </a:extLst>
          </p:cNvPr>
          <p:cNvSpPr txBox="1"/>
          <p:nvPr/>
        </p:nvSpPr>
        <p:spPr>
          <a:xfrm>
            <a:off x="6049452" y="2643790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</a:t>
            </a:r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 자산에 대한 개별 수익률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3A5159-C7FD-39F5-63B0-139402172D6C}"/>
                  </a:ext>
                </a:extLst>
              </p:cNvPr>
              <p:cNvSpPr txBox="1"/>
              <p:nvPr/>
            </p:nvSpPr>
            <p:spPr>
              <a:xfrm>
                <a:off x="1770743" y="3571539"/>
                <a:ext cx="4063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𝑊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=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{</m:t>
                        </m:r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800" b="0" i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  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3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, …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800" b="0" i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}</m:t>
                    </m:r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3A5159-C7FD-39F5-63B0-139402172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3" y="3571539"/>
                <a:ext cx="406390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523D48B-D65A-BACA-BF59-34133E2292FB}"/>
              </a:ext>
            </a:extLst>
          </p:cNvPr>
          <p:cNvSpPr txBox="1"/>
          <p:nvPr/>
        </p:nvSpPr>
        <p:spPr>
          <a:xfrm>
            <a:off x="6076719" y="3633400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</a:t>
            </a:r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 자산에 대한 투자 비율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384DC1-FECD-B454-6931-AF62CAC0087F}"/>
                  </a:ext>
                </a:extLst>
              </p:cNvPr>
              <p:cNvSpPr txBox="1"/>
              <p:nvPr/>
            </p:nvSpPr>
            <p:spPr>
              <a:xfrm>
                <a:off x="1748971" y="4587066"/>
                <a:ext cx="4063908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=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𝑊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𝑅</m:t>
                    </m:r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384DC1-FECD-B454-6931-AF62CAC0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71" y="4587066"/>
                <a:ext cx="4063908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88160F8-A0C4-C04B-1005-8C161AE91E24}"/>
              </a:ext>
            </a:extLst>
          </p:cNvPr>
          <p:cNvSpPr txBox="1"/>
          <p:nvPr/>
        </p:nvSpPr>
        <p:spPr>
          <a:xfrm>
            <a:off x="6045823" y="4647499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포트폴리오의 기대 수익률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C14E09-5DC0-7D0E-C6C8-8E92ACBCD86A}"/>
                  </a:ext>
                </a:extLst>
              </p:cNvPr>
              <p:cNvSpPr txBox="1"/>
              <p:nvPr/>
            </p:nvSpPr>
            <p:spPr>
              <a:xfrm>
                <a:off x="1796143" y="5542027"/>
                <a:ext cx="4063908" cy="565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</m:ctrlPr>
                          </m:sSupPr>
                          <m:e>
                            <m:r>
                              <a:rPr lang="ko-KR" altLang="en-US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=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𝑊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C14E09-5DC0-7D0E-C6C8-8E92ACBC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3" y="5542027"/>
                <a:ext cx="4063908" cy="565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4504B87-BD38-4E8A-91E4-24FB990BE6FC}"/>
              </a:ext>
            </a:extLst>
          </p:cNvPr>
          <p:cNvSpPr txBox="1"/>
          <p:nvPr/>
        </p:nvSpPr>
        <p:spPr>
          <a:xfrm>
            <a:off x="6076719" y="5602460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포트폴리오의 기대 분산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D2C1EF-367A-6AAD-9B49-4D5AD3EE7F07}"/>
                  </a:ext>
                </a:extLst>
              </p:cNvPr>
              <p:cNvSpPr txBox="1"/>
              <p:nvPr/>
            </p:nvSpPr>
            <p:spPr>
              <a:xfrm>
                <a:off x="1807029" y="6400359"/>
                <a:ext cx="40639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&gt;0,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𝑊</m:t>
                        </m:r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D2C1EF-367A-6AAD-9B49-4D5AD3EE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29" y="6400359"/>
                <a:ext cx="406390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5F4F3CC-25A5-0CC9-88DB-7B12B072A039}"/>
              </a:ext>
            </a:extLst>
          </p:cNvPr>
          <p:cNvSpPr txBox="1"/>
          <p:nvPr/>
        </p:nvSpPr>
        <p:spPr>
          <a:xfrm>
            <a:off x="6045823" y="6461914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공매도를 하지 않는 제한 조건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190FFB-4831-5783-854E-3EA2E1BD3E4A}"/>
                  </a:ext>
                </a:extLst>
              </p:cNvPr>
              <p:cNvSpPr txBox="1"/>
              <p:nvPr/>
            </p:nvSpPr>
            <p:spPr>
              <a:xfrm>
                <a:off x="1814286" y="7211080"/>
                <a:ext cx="42624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rgbClr val="3A4C96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∑</m:t>
                      </m:r>
                      <m:r>
                        <a:rPr lang="ko-KR" altLang="en-US" sz="2800" i="1">
                          <a:solidFill>
                            <a:srgbClr val="3A4C96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𝑊</m:t>
                      </m:r>
                      <m:r>
                        <a:rPr lang="en-US" altLang="ko-KR" sz="2800" b="0" i="1" smtClean="0">
                          <a:solidFill>
                            <a:srgbClr val="3A4C96"/>
                          </a:solidFill>
                          <a:latin typeface="Cambria Math" panose="02040503050406030204" pitchFamily="18" charset="0"/>
                          <a:ea typeface="에스코어 드림 6 Bold" panose="020B0703030302020204" pitchFamily="34" charset="-127"/>
                        </a:rPr>
                        <m:t>=0</m:t>
                      </m:r>
                    </m:oMath>
                  </m:oMathPara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190FFB-4831-5783-854E-3EA2E1BD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86" y="7211080"/>
                <a:ext cx="426243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8F06F14-3A57-14C0-1FE0-E8BCB545BF48}"/>
              </a:ext>
            </a:extLst>
          </p:cNvPr>
          <p:cNvSpPr txBox="1"/>
          <p:nvPr/>
        </p:nvSpPr>
        <p:spPr>
          <a:xfrm>
            <a:off x="6045823" y="7257247"/>
            <a:ext cx="408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공매도를 사용할 경우의 제한 조건</a:t>
            </a:r>
            <a:endParaRPr lang="ko-KR" altLang="en-US" sz="2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90E0A1-7981-E2EE-0781-DE71D08A01EA}"/>
              </a:ext>
            </a:extLst>
          </p:cNvPr>
          <p:cNvCxnSpPr>
            <a:cxnSpLocks/>
          </p:cNvCxnSpPr>
          <p:nvPr/>
        </p:nvCxnSpPr>
        <p:spPr>
          <a:xfrm flipH="1">
            <a:off x="6045823" y="8115300"/>
            <a:ext cx="17058" cy="9144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1EC397-F65F-E481-3982-5649D44FEE3A}"/>
                  </a:ext>
                </a:extLst>
              </p:cNvPr>
              <p:cNvSpPr txBox="1"/>
              <p:nvPr/>
            </p:nvSpPr>
            <p:spPr>
              <a:xfrm>
                <a:off x="2232771" y="9374551"/>
                <a:ext cx="7687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 i="0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80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[</m:t>
                            </m:r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𝑊</m:t>
                            </m:r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𝑅</m:t>
                            </m:r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−</m:t>
                            </m:r>
                            <m:r>
                              <a:rPr lang="ko-KR" altLang="en-US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𝛾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𝑊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1EC397-F65F-E481-3982-5649D44FE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71" y="9374551"/>
                <a:ext cx="7687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5D23DDC-1BFA-9112-3AD8-B4ED6632169E}"/>
              </a:ext>
            </a:extLst>
          </p:cNvPr>
          <p:cNvSpPr txBox="1"/>
          <p:nvPr/>
        </p:nvSpPr>
        <p:spPr>
          <a:xfrm>
            <a:off x="13049518" y="9436106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Markowitz </a:t>
            </a:r>
            <a:r>
              <a:rPr lang="en-US" altLang="ko-KR" sz="2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Objection </a:t>
            </a:r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3414580" y="4234748"/>
            <a:ext cx="8953529" cy="92197"/>
            <a:chOff x="-3414580" y="4234748"/>
            <a:chExt cx="8953529" cy="921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3414580" y="4234748"/>
              <a:ext cx="8953529" cy="9219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3ED82E-86B9-D5BD-3E16-F2DFA8ED0729}"/>
              </a:ext>
            </a:extLst>
          </p:cNvPr>
          <p:cNvSpPr txBox="1"/>
          <p:nvPr/>
        </p:nvSpPr>
        <p:spPr>
          <a:xfrm>
            <a:off x="2057400" y="8403668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과거 </a:t>
            </a:r>
            <a:r>
              <a:rPr lang="en-US" altLang="ko-KR" sz="2000" dirty="0" err="1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validation_set_split_point</a:t>
            </a:r>
            <a:r>
              <a:rPr lang="en-US" altLang="ko-KR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이전 수익률 시퀀스 데이터</a:t>
            </a:r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435C068-2F51-2C93-B308-ADBFFE2378C4}"/>
              </a:ext>
            </a:extLst>
          </p:cNvPr>
          <p:cNvCxnSpPr>
            <a:cxnSpLocks/>
          </p:cNvCxnSpPr>
          <p:nvPr/>
        </p:nvCxnSpPr>
        <p:spPr>
          <a:xfrm flipV="1">
            <a:off x="4724400" y="7200900"/>
            <a:ext cx="0" cy="1066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1909A6E-8101-D817-21A7-00A6F6A3BAC0}"/>
              </a:ext>
            </a:extLst>
          </p:cNvPr>
          <p:cNvSpPr/>
          <p:nvPr/>
        </p:nvSpPr>
        <p:spPr>
          <a:xfrm>
            <a:off x="2867391" y="5295900"/>
            <a:ext cx="3714017" cy="1414865"/>
          </a:xfrm>
          <a:prstGeom prst="roundRect">
            <a:avLst>
              <a:gd name="adj" fmla="val 36310"/>
            </a:avLst>
          </a:prstGeom>
          <a:solidFill>
            <a:srgbClr val="3A4C96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LSTM,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Transformer, CNN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F5F82B-04E3-F11A-133C-8AB6D618171D}"/>
              </a:ext>
            </a:extLst>
          </p:cNvPr>
          <p:cNvCxnSpPr>
            <a:cxnSpLocks/>
          </p:cNvCxnSpPr>
          <p:nvPr/>
        </p:nvCxnSpPr>
        <p:spPr>
          <a:xfrm flipV="1">
            <a:off x="4724399" y="3943389"/>
            <a:ext cx="0" cy="1066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DE6B98-364E-0818-76BF-68726C036544}"/>
              </a:ext>
            </a:extLst>
          </p:cNvPr>
          <p:cNvSpPr/>
          <p:nvPr/>
        </p:nvSpPr>
        <p:spPr>
          <a:xfrm>
            <a:off x="2476499" y="3126822"/>
            <a:ext cx="4495800" cy="381000"/>
          </a:xfrm>
          <a:prstGeom prst="rect">
            <a:avLst/>
          </a:prstGeom>
          <a:noFill/>
          <a:ln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W</a:t>
            </a:r>
            <a:endParaRPr lang="ko-KR" altLang="en-US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514038-0221-EEF1-1058-B8D5C2EDA6DB}"/>
                  </a:ext>
                </a:extLst>
              </p:cNvPr>
              <p:cNvSpPr txBox="1"/>
              <p:nvPr/>
            </p:nvSpPr>
            <p:spPr>
              <a:xfrm>
                <a:off x="2362200" y="2483963"/>
                <a:ext cx="28729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𝑖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&gt;0,</m:t>
                    </m:r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𝑊</m:t>
                        </m:r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  <m:t>=1</m:t>
                        </m:r>
                      </m:e>
                    </m:nary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514038-0221-EEF1-1058-B8D5C2ED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483963"/>
                <a:ext cx="28729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55E0574-9992-1BEA-60B5-7A1A2A0EBE24}"/>
              </a:ext>
            </a:extLst>
          </p:cNvPr>
          <p:cNvSpPr txBox="1"/>
          <p:nvPr/>
        </p:nvSpPr>
        <p:spPr>
          <a:xfrm>
            <a:off x="3080327" y="4292123"/>
            <a:ext cx="150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Softmax</a:t>
            </a:r>
            <a:endParaRPr lang="ko-KR" altLang="en-US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538C1C-48FF-5749-8B08-0B9B0AC75491}"/>
                  </a:ext>
                </a:extLst>
              </p:cNvPr>
              <p:cNvSpPr txBox="1"/>
              <p:nvPr/>
            </p:nvSpPr>
            <p:spPr>
              <a:xfrm>
                <a:off x="9144000" y="2794102"/>
                <a:ext cx="7687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에스코어 드림 6 Bold" panose="020B0703030302020204" pitchFamily="34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 i="0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𝑊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80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[</m:t>
                            </m:r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𝑊</m:t>
                            </m:r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𝑅</m:t>
                            </m:r>
                            <m:r>
                              <a:rPr lang="en-US" altLang="ko-KR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−</m:t>
                            </m:r>
                            <m:r>
                              <a:rPr lang="ko-KR" altLang="en-US" sz="2800" b="0" i="1" smtClean="0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에스코어 드림 6 Bold" panose="020B0703030302020204" pitchFamily="34" charset="-127"/>
                              </a:rPr>
                              <m:t>𝛾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ko-KR" sz="2800" dirty="0">
                    <a:solidFill>
                      <a:srgbClr val="3A4C96"/>
                    </a:solidFill>
                    <a:ea typeface="에스코어 드림 6 Bold" panose="020B07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에스코어 드림 6 Bold" panose="020B0703030302020204" pitchFamily="34" charset="-127"/>
                      </a:rPr>
                      <m:t>𝑊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2800" i="1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rgbClr val="3A4C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800" i="1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solidFill>
                                  <a:srgbClr val="3A4C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solidFill>
                              <a:srgbClr val="3A4C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800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538C1C-48FF-5749-8B08-0B9B0AC7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794102"/>
                <a:ext cx="768789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1DA9A37F-6F31-F7B2-E28B-5A33D1B57C8E}"/>
              </a:ext>
            </a:extLst>
          </p:cNvPr>
          <p:cNvSpPr txBox="1"/>
          <p:nvPr/>
        </p:nvSpPr>
        <p:spPr>
          <a:xfrm>
            <a:off x="10473348" y="8403668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미래 </a:t>
            </a:r>
            <a:r>
              <a:rPr lang="en-US" altLang="ko-KR" sz="2000" dirty="0" err="1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validation_set_split_point</a:t>
            </a:r>
            <a:r>
              <a:rPr lang="en-US" altLang="ko-KR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수익률 시퀀스 데이터</a:t>
            </a:r>
            <a:endParaRPr lang="ko-KR" altLang="en-US" sz="2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4584CC-6057-378E-1331-60BBE3B878D0}"/>
              </a:ext>
            </a:extLst>
          </p:cNvPr>
          <p:cNvSpPr/>
          <p:nvPr/>
        </p:nvSpPr>
        <p:spPr>
          <a:xfrm>
            <a:off x="10967057" y="4228329"/>
            <a:ext cx="1800000" cy="720000"/>
          </a:xfrm>
          <a:prstGeom prst="rect">
            <a:avLst/>
          </a:prstGeom>
          <a:noFill/>
          <a:ln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</a:t>
            </a:r>
            <a:endParaRPr lang="ko-KR" altLang="en-US" sz="44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87F7C011-20A7-8614-A822-5C3398350514}"/>
              </a:ext>
            </a:extLst>
          </p:cNvPr>
          <p:cNvSpPr/>
          <p:nvPr/>
        </p:nvSpPr>
        <p:spPr>
          <a:xfrm>
            <a:off x="13724065" y="4215900"/>
            <a:ext cx="2160000" cy="2160000"/>
          </a:xfrm>
          <a:prstGeom prst="rect">
            <a:avLst/>
          </a:prstGeom>
          <a:noFill/>
          <a:ln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</a:t>
            </a:r>
            <a:endParaRPr lang="ko-KR" altLang="en-US" sz="54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961" name="직선 화살표 연결선 960">
            <a:extLst>
              <a:ext uri="{FF2B5EF4-FFF2-40B4-BE49-F238E27FC236}">
                <a16:creationId xmlns:a16="http://schemas.microsoft.com/office/drawing/2014/main" id="{01EE049F-D621-35FF-DE10-465744AAA87C}"/>
              </a:ext>
            </a:extLst>
          </p:cNvPr>
          <p:cNvCxnSpPr>
            <a:cxnSpLocks/>
          </p:cNvCxnSpPr>
          <p:nvPr/>
        </p:nvCxnSpPr>
        <p:spPr>
          <a:xfrm flipH="1" flipV="1">
            <a:off x="11867057" y="5345090"/>
            <a:ext cx="900000" cy="2922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직선 화살표 연결선 963">
            <a:extLst>
              <a:ext uri="{FF2B5EF4-FFF2-40B4-BE49-F238E27FC236}">
                <a16:creationId xmlns:a16="http://schemas.microsoft.com/office/drawing/2014/main" id="{7628C2D7-C473-6C90-CAA1-7B16D9EA6F2C}"/>
              </a:ext>
            </a:extLst>
          </p:cNvPr>
          <p:cNvCxnSpPr>
            <a:cxnSpLocks/>
          </p:cNvCxnSpPr>
          <p:nvPr/>
        </p:nvCxnSpPr>
        <p:spPr>
          <a:xfrm flipV="1">
            <a:off x="13182600" y="6710765"/>
            <a:ext cx="990600" cy="1556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TextBox 969">
            <a:extLst>
              <a:ext uri="{FF2B5EF4-FFF2-40B4-BE49-F238E27FC236}">
                <a16:creationId xmlns:a16="http://schemas.microsoft.com/office/drawing/2014/main" id="{38DC5884-CD8D-2318-4DC5-AB81BD000342}"/>
              </a:ext>
            </a:extLst>
          </p:cNvPr>
          <p:cNvSpPr txBox="1"/>
          <p:nvPr/>
        </p:nvSpPr>
        <p:spPr>
          <a:xfrm>
            <a:off x="9320125" y="4388274"/>
            <a:ext cx="1510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평균 수익률</a:t>
            </a:r>
            <a:endParaRPr lang="ko-KR" altLang="en-US" sz="2000" dirty="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72DC143F-84FE-95EF-A725-974395A41B39}"/>
              </a:ext>
            </a:extLst>
          </p:cNvPr>
          <p:cNvSpPr txBox="1"/>
          <p:nvPr/>
        </p:nvSpPr>
        <p:spPr>
          <a:xfrm>
            <a:off x="16076465" y="5095845"/>
            <a:ext cx="1510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공분산 행렬</a:t>
            </a:r>
            <a:endParaRPr lang="en-US" altLang="ko-KR" sz="20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972" name="직선 화살표 연결선 971">
            <a:extLst>
              <a:ext uri="{FF2B5EF4-FFF2-40B4-BE49-F238E27FC236}">
                <a16:creationId xmlns:a16="http://schemas.microsoft.com/office/drawing/2014/main" id="{F6D57A99-9BE8-8D99-9C7C-F248F799A0C1}"/>
              </a:ext>
            </a:extLst>
          </p:cNvPr>
          <p:cNvCxnSpPr>
            <a:cxnSpLocks/>
          </p:cNvCxnSpPr>
          <p:nvPr/>
        </p:nvCxnSpPr>
        <p:spPr>
          <a:xfrm flipV="1">
            <a:off x="11867057" y="3317322"/>
            <a:ext cx="96343" cy="775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직선 화살표 연결선 974">
            <a:extLst>
              <a:ext uri="{FF2B5EF4-FFF2-40B4-BE49-F238E27FC236}">
                <a16:creationId xmlns:a16="http://schemas.microsoft.com/office/drawing/2014/main" id="{28A24982-6E90-01E7-4201-6AB6E6D4868E}"/>
              </a:ext>
            </a:extLst>
          </p:cNvPr>
          <p:cNvCxnSpPr>
            <a:cxnSpLocks/>
          </p:cNvCxnSpPr>
          <p:nvPr/>
        </p:nvCxnSpPr>
        <p:spPr>
          <a:xfrm flipH="1" flipV="1">
            <a:off x="13677900" y="3317322"/>
            <a:ext cx="1008557" cy="762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직선 화살표 연결선 982">
            <a:extLst>
              <a:ext uri="{FF2B5EF4-FFF2-40B4-BE49-F238E27FC236}">
                <a16:creationId xmlns:a16="http://schemas.microsoft.com/office/drawing/2014/main" id="{55584B1C-6C84-26CB-29D7-CA65E38734E4}"/>
              </a:ext>
            </a:extLst>
          </p:cNvPr>
          <p:cNvCxnSpPr>
            <a:cxnSpLocks/>
          </p:cNvCxnSpPr>
          <p:nvPr/>
        </p:nvCxnSpPr>
        <p:spPr>
          <a:xfrm flipV="1">
            <a:off x="4735284" y="1417163"/>
            <a:ext cx="0" cy="10668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004C10-B07F-1F26-9FF0-F5E1A6B57A06}"/>
              </a:ext>
            </a:extLst>
          </p:cNvPr>
          <p:cNvSpPr txBox="1"/>
          <p:nvPr/>
        </p:nvSpPr>
        <p:spPr>
          <a:xfrm>
            <a:off x="3062883" y="875815"/>
            <a:ext cx="3344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최적의 포트폴리오 비율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60A39E-6F42-4E90-58BA-08793984EED8}"/>
              </a:ext>
            </a:extLst>
          </p:cNvPr>
          <p:cNvCxnSpPr>
            <a:cxnSpLocks/>
          </p:cNvCxnSpPr>
          <p:nvPr/>
        </p:nvCxnSpPr>
        <p:spPr>
          <a:xfrm flipV="1">
            <a:off x="7239000" y="3126822"/>
            <a:ext cx="2590800" cy="190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37B8BBBD-202B-7D35-3D26-6C4329E8AF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81800" y="3126822"/>
            <a:ext cx="3048000" cy="3007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914F90-A55D-EE08-5036-1753367F7DD1}"/>
              </a:ext>
            </a:extLst>
          </p:cNvPr>
          <p:cNvSpPr txBox="1"/>
          <p:nvPr/>
        </p:nvSpPr>
        <p:spPr>
          <a:xfrm>
            <a:off x="6781800" y="6270069"/>
            <a:ext cx="201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Gradient ascent</a:t>
            </a:r>
            <a:endParaRPr lang="ko-KR" altLang="en-US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7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9583E8E-2946-9E7B-CC59-BC6A6DE211B6}"/>
              </a:ext>
            </a:extLst>
          </p:cNvPr>
          <p:cNvSpPr txBox="1"/>
          <p:nvPr/>
        </p:nvSpPr>
        <p:spPr>
          <a:xfrm>
            <a:off x="4076700" y="9258300"/>
            <a:ext cx="1013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년간 </a:t>
            </a:r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5265</a:t>
            </a:r>
            <a:r>
              <a:rPr lang="ko-KR" altLang="en-US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일의 데이터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AF08AF-D4F2-99A0-3087-D47FAE778043}"/>
              </a:ext>
            </a:extLst>
          </p:cNvPr>
          <p:cNvCxnSpPr>
            <a:cxnSpLocks/>
          </p:cNvCxnSpPr>
          <p:nvPr/>
        </p:nvCxnSpPr>
        <p:spPr>
          <a:xfrm flipH="1">
            <a:off x="685800" y="9639300"/>
            <a:ext cx="5237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222767-F23D-1D4A-A956-5DD17126D8B5}"/>
              </a:ext>
            </a:extLst>
          </p:cNvPr>
          <p:cNvCxnSpPr>
            <a:cxnSpLocks/>
          </p:cNvCxnSpPr>
          <p:nvPr/>
        </p:nvCxnSpPr>
        <p:spPr>
          <a:xfrm flipV="1">
            <a:off x="12364545" y="9622971"/>
            <a:ext cx="5145128" cy="1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2F9B89A-F8A2-FD47-D36A-4886DB12BD6B}"/>
              </a:ext>
            </a:extLst>
          </p:cNvPr>
          <p:cNvGrpSpPr/>
          <p:nvPr/>
        </p:nvGrpSpPr>
        <p:grpSpPr>
          <a:xfrm>
            <a:off x="685800" y="259259"/>
            <a:ext cx="10050285" cy="4788932"/>
            <a:chOff x="707813" y="234434"/>
            <a:chExt cx="10050285" cy="478893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0D2468-ADCC-9EAC-BD8B-3B3ACE407E99}"/>
                </a:ext>
              </a:extLst>
            </p:cNvPr>
            <p:cNvGrpSpPr/>
            <p:nvPr/>
          </p:nvGrpSpPr>
          <p:grpSpPr>
            <a:xfrm>
              <a:off x="1447800" y="647699"/>
              <a:ext cx="4124872" cy="2819400"/>
              <a:chOff x="457200" y="-190500"/>
              <a:chExt cx="4124872" cy="28194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C7B9757-A145-3F97-1BD1-438F9239010F}"/>
                  </a:ext>
                </a:extLst>
              </p:cNvPr>
              <p:cNvSpPr/>
              <p:nvPr/>
            </p:nvSpPr>
            <p:spPr>
              <a:xfrm>
                <a:off x="457200" y="419100"/>
                <a:ext cx="2677072" cy="1600200"/>
              </a:xfrm>
              <a:prstGeom prst="rect">
                <a:avLst/>
              </a:prstGeom>
              <a:solidFill>
                <a:srgbClr val="3A4C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N</a:t>
                </a:r>
                <a:r>
                  <a: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일 </a:t>
                </a:r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~ N + 60</a:t>
                </a:r>
                <a:r>
                  <a: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일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DB710D7-C000-D35C-4F95-BBA4B9F235D3}"/>
                  </a:ext>
                </a:extLst>
              </p:cNvPr>
              <p:cNvSpPr/>
              <p:nvPr/>
            </p:nvSpPr>
            <p:spPr>
              <a:xfrm>
                <a:off x="3134272" y="419100"/>
                <a:ext cx="1447800" cy="1600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N + 60</a:t>
                </a:r>
                <a:r>
                  <a: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일</a:t>
                </a:r>
                <a:endParaRPr lang="en-US" altLang="ko-KR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~</a:t>
                </a: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N + 80</a:t>
                </a:r>
                <a:r>
                  <a:rPr lang="ko-KR" altLang="en-US" dirty="0">
                    <a:solidFill>
                      <a:schemeClr val="bg1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일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F4CF04C-46DC-F81F-A464-3D58EDDA1B6C}"/>
                  </a:ext>
                </a:extLst>
              </p:cNvPr>
              <p:cNvCxnSpPr/>
              <p:nvPr/>
            </p:nvCxnSpPr>
            <p:spPr>
              <a:xfrm>
                <a:off x="3134272" y="-190500"/>
                <a:ext cx="0" cy="28194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875A961-DC0A-AD7E-B68E-246E3008067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238500"/>
              <a:ext cx="0" cy="1066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CC34D3-1C92-F02A-A8EB-E6E8114A7AD2}"/>
                </a:ext>
              </a:extLst>
            </p:cNvPr>
            <p:cNvSpPr txBox="1"/>
            <p:nvPr/>
          </p:nvSpPr>
          <p:spPr>
            <a:xfrm>
              <a:off x="3400972" y="234434"/>
              <a:ext cx="1447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현재 시점</a:t>
              </a:r>
              <a:endParaRPr lang="ko-KR" altLang="en-US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9C2E5BF-88C5-0CFB-4F0F-EEDEBB7B98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19157" y="1485900"/>
              <a:ext cx="0" cy="10668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CB468E-F5D8-6DC9-82E8-2C0551A9098C}"/>
                </a:ext>
              </a:extLst>
            </p:cNvPr>
            <p:cNvSpPr txBox="1"/>
            <p:nvPr/>
          </p:nvSpPr>
          <p:spPr>
            <a:xfrm>
              <a:off x="5923457" y="2211168"/>
              <a:ext cx="48346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미래 </a:t>
              </a:r>
              <a:r>
                <a:rPr lang="en-US" altLang="ko-KR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20</a:t>
              </a:r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일의 실제 기대 수익률</a:t>
              </a:r>
              <a:r>
                <a:rPr lang="en-US" altLang="ko-KR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, </a:t>
              </a:r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공분산 획득 후</a:t>
              </a:r>
              <a:endParaRPr lang="en-US" altLang="ko-KR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r>
                <a:rPr lang="en-US" altLang="ko-KR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LSTM</a:t>
              </a:r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목적함수로 전달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497EA0-7D80-DC3C-99C7-13AF3432F5DE}"/>
                </a:ext>
              </a:extLst>
            </p:cNvPr>
            <p:cNvSpPr txBox="1"/>
            <p:nvPr/>
          </p:nvSpPr>
          <p:spPr>
            <a:xfrm>
              <a:off x="707813" y="4654034"/>
              <a:ext cx="4527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LSTM</a:t>
              </a:r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으로 최적의 포트폴리오 비율 </a:t>
              </a:r>
              <a:r>
                <a:rPr lang="en-US" altLang="ko-KR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 </a:t>
              </a:r>
              <a:r>
                <a:rPr lang="ko-KR" altLang="en-US" dirty="0">
                  <a:solidFill>
                    <a:srgbClr val="3A4C96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7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9583E8E-2946-9E7B-CC59-BC6A6DE211B6}"/>
              </a:ext>
            </a:extLst>
          </p:cNvPr>
          <p:cNvSpPr txBox="1"/>
          <p:nvPr/>
        </p:nvSpPr>
        <p:spPr>
          <a:xfrm>
            <a:off x="4076700" y="9258300"/>
            <a:ext cx="10134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년간 </a:t>
            </a:r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5265</a:t>
            </a:r>
            <a:r>
              <a:rPr lang="ko-KR" altLang="en-US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일의 데이터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AF08AF-D4F2-99A0-3087-D47FAE778043}"/>
              </a:ext>
            </a:extLst>
          </p:cNvPr>
          <p:cNvCxnSpPr>
            <a:cxnSpLocks/>
          </p:cNvCxnSpPr>
          <p:nvPr/>
        </p:nvCxnSpPr>
        <p:spPr>
          <a:xfrm flipH="1">
            <a:off x="685800" y="9639300"/>
            <a:ext cx="52376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222767-F23D-1D4A-A956-5DD17126D8B5}"/>
              </a:ext>
            </a:extLst>
          </p:cNvPr>
          <p:cNvCxnSpPr>
            <a:cxnSpLocks/>
          </p:cNvCxnSpPr>
          <p:nvPr/>
        </p:nvCxnSpPr>
        <p:spPr>
          <a:xfrm flipV="1">
            <a:off x="12364545" y="9622971"/>
            <a:ext cx="5145128" cy="16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B710D7-C000-D35C-4F95-BBA4B9F235D3}"/>
              </a:ext>
            </a:extLst>
          </p:cNvPr>
          <p:cNvSpPr/>
          <p:nvPr/>
        </p:nvSpPr>
        <p:spPr>
          <a:xfrm>
            <a:off x="3932083" y="1436521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7B9757-A145-3F97-1BD1-438F9239010F}"/>
              </a:ext>
            </a:extLst>
          </p:cNvPr>
          <p:cNvSpPr/>
          <p:nvPr/>
        </p:nvSpPr>
        <p:spPr>
          <a:xfrm>
            <a:off x="1224236" y="1436521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CC34D3-1C92-F02A-A8EB-E6E8114A7AD2}"/>
              </a:ext>
            </a:extLst>
          </p:cNvPr>
          <p:cNvSpPr txBox="1"/>
          <p:nvPr/>
        </p:nvSpPr>
        <p:spPr>
          <a:xfrm>
            <a:off x="1838872" y="741794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50 </a:t>
            </a:r>
            <a:r>
              <a:rPr lang="ko-KR" altLang="en-US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종목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6BA494E-2B94-A051-DC1A-2F8ED74BCE04}"/>
              </a:ext>
            </a:extLst>
          </p:cNvPr>
          <p:cNvCxnSpPr>
            <a:cxnSpLocks/>
          </p:cNvCxnSpPr>
          <p:nvPr/>
        </p:nvCxnSpPr>
        <p:spPr>
          <a:xfrm>
            <a:off x="1753147" y="1181490"/>
            <a:ext cx="1619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995C42-E71D-852E-8E3E-C8530158B745}"/>
              </a:ext>
            </a:extLst>
          </p:cNvPr>
          <p:cNvCxnSpPr>
            <a:cxnSpLocks/>
          </p:cNvCxnSpPr>
          <p:nvPr/>
        </p:nvCxnSpPr>
        <p:spPr>
          <a:xfrm>
            <a:off x="976586" y="1791090"/>
            <a:ext cx="0" cy="882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0E33CF-D860-7C27-9FE1-7D6AB9B8C3B7}"/>
              </a:ext>
            </a:extLst>
          </p:cNvPr>
          <p:cNvSpPr txBox="1"/>
          <p:nvPr/>
        </p:nvSpPr>
        <p:spPr>
          <a:xfrm>
            <a:off x="228600" y="1908991"/>
            <a:ext cx="78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날짜</a:t>
            </a:r>
            <a:endParaRPr lang="en-US" altLang="ko-KR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60</a:t>
            </a:r>
            <a:r>
              <a:rPr lang="ko-KR" altLang="en-US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A081B1E-0089-EE91-D761-192411476CFF}"/>
              </a:ext>
            </a:extLst>
          </p:cNvPr>
          <p:cNvCxnSpPr>
            <a:cxnSpLocks/>
          </p:cNvCxnSpPr>
          <p:nvPr/>
        </p:nvCxnSpPr>
        <p:spPr>
          <a:xfrm flipV="1">
            <a:off x="12649200" y="408332"/>
            <a:ext cx="0" cy="90678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69E308-E264-4572-3EC5-E57FBFAF9383}"/>
              </a:ext>
            </a:extLst>
          </p:cNvPr>
          <p:cNvSpPr/>
          <p:nvPr/>
        </p:nvSpPr>
        <p:spPr>
          <a:xfrm>
            <a:off x="4424803" y="1755222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D86928C-25B9-18FA-2CC8-BF683B617657}"/>
              </a:ext>
            </a:extLst>
          </p:cNvPr>
          <p:cNvSpPr/>
          <p:nvPr/>
        </p:nvSpPr>
        <p:spPr>
          <a:xfrm>
            <a:off x="1716956" y="1755222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225E3E-6C88-44B8-F2ED-FC13DF826134}"/>
              </a:ext>
            </a:extLst>
          </p:cNvPr>
          <p:cNvSpPr/>
          <p:nvPr/>
        </p:nvSpPr>
        <p:spPr>
          <a:xfrm>
            <a:off x="4917523" y="2073923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5A13E36-E030-2ED9-51CD-BD20684AA314}"/>
              </a:ext>
            </a:extLst>
          </p:cNvPr>
          <p:cNvSpPr/>
          <p:nvPr/>
        </p:nvSpPr>
        <p:spPr>
          <a:xfrm>
            <a:off x="2209676" y="2073923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F732ABC-1DAA-FA24-2C3E-B5FEA074379E}"/>
              </a:ext>
            </a:extLst>
          </p:cNvPr>
          <p:cNvSpPr/>
          <p:nvPr/>
        </p:nvSpPr>
        <p:spPr>
          <a:xfrm>
            <a:off x="5410243" y="2392624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B5E96F-F09A-0E6B-4BD7-E50AA54FBBFE}"/>
              </a:ext>
            </a:extLst>
          </p:cNvPr>
          <p:cNvSpPr/>
          <p:nvPr/>
        </p:nvSpPr>
        <p:spPr>
          <a:xfrm>
            <a:off x="2702396" y="2392624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ACCC23A-18DF-52AF-A65D-951F58A8DA34}"/>
              </a:ext>
            </a:extLst>
          </p:cNvPr>
          <p:cNvSpPr/>
          <p:nvPr/>
        </p:nvSpPr>
        <p:spPr>
          <a:xfrm>
            <a:off x="5902963" y="2711325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16C7C78-1F6E-62CE-0A42-C1018F4689F4}"/>
              </a:ext>
            </a:extLst>
          </p:cNvPr>
          <p:cNvSpPr/>
          <p:nvPr/>
        </p:nvSpPr>
        <p:spPr>
          <a:xfrm>
            <a:off x="3195116" y="2711325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93A979B-C099-8E5B-5D8F-3A495331C7FF}"/>
              </a:ext>
            </a:extLst>
          </p:cNvPr>
          <p:cNvSpPr/>
          <p:nvPr/>
        </p:nvSpPr>
        <p:spPr>
          <a:xfrm>
            <a:off x="6395683" y="3030026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BB779B-E7C6-6C1E-4752-DF5B9DC3BB5A}"/>
              </a:ext>
            </a:extLst>
          </p:cNvPr>
          <p:cNvSpPr/>
          <p:nvPr/>
        </p:nvSpPr>
        <p:spPr>
          <a:xfrm>
            <a:off x="3687836" y="3030026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E430D5-0D9E-F39F-45D4-D01D7C1E6C8F}"/>
              </a:ext>
            </a:extLst>
          </p:cNvPr>
          <p:cNvSpPr/>
          <p:nvPr/>
        </p:nvSpPr>
        <p:spPr>
          <a:xfrm>
            <a:off x="6888403" y="3348727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CE69448-B1A3-881E-386B-76AB2CB18BFC}"/>
              </a:ext>
            </a:extLst>
          </p:cNvPr>
          <p:cNvSpPr/>
          <p:nvPr/>
        </p:nvSpPr>
        <p:spPr>
          <a:xfrm>
            <a:off x="4180556" y="3348727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24CF2A8-74ED-6CF3-6860-C29E5DBBDB98}"/>
              </a:ext>
            </a:extLst>
          </p:cNvPr>
          <p:cNvSpPr/>
          <p:nvPr/>
        </p:nvSpPr>
        <p:spPr>
          <a:xfrm>
            <a:off x="7381123" y="3667428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693D8F-67A8-2B79-E49C-4C324716F3A2}"/>
              </a:ext>
            </a:extLst>
          </p:cNvPr>
          <p:cNvSpPr/>
          <p:nvPr/>
        </p:nvSpPr>
        <p:spPr>
          <a:xfrm>
            <a:off x="4673276" y="3667428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76E8CB-02A9-AAB6-CBA0-D096DC353253}"/>
              </a:ext>
            </a:extLst>
          </p:cNvPr>
          <p:cNvSpPr/>
          <p:nvPr/>
        </p:nvSpPr>
        <p:spPr>
          <a:xfrm>
            <a:off x="7873843" y="3986129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9B8FDF8-5C2F-5B99-B6F7-241EAF247F18}"/>
              </a:ext>
            </a:extLst>
          </p:cNvPr>
          <p:cNvSpPr/>
          <p:nvPr/>
        </p:nvSpPr>
        <p:spPr>
          <a:xfrm>
            <a:off x="5165996" y="3986129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A474F50-AB61-2D82-F53C-59811B53073C}"/>
              </a:ext>
            </a:extLst>
          </p:cNvPr>
          <p:cNvSpPr/>
          <p:nvPr/>
        </p:nvSpPr>
        <p:spPr>
          <a:xfrm>
            <a:off x="8366563" y="4304830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BAC1BB-438C-A832-6868-2C3A8DF501EB}"/>
              </a:ext>
            </a:extLst>
          </p:cNvPr>
          <p:cNvSpPr/>
          <p:nvPr/>
        </p:nvSpPr>
        <p:spPr>
          <a:xfrm>
            <a:off x="5658716" y="4304830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3FFAF73-DEB0-89F7-AAC3-F94B1EB23C55}"/>
              </a:ext>
            </a:extLst>
          </p:cNvPr>
          <p:cNvSpPr/>
          <p:nvPr/>
        </p:nvSpPr>
        <p:spPr>
          <a:xfrm>
            <a:off x="8859283" y="4623531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7D4CE87-56B2-74FC-71B0-E4828E045915}"/>
              </a:ext>
            </a:extLst>
          </p:cNvPr>
          <p:cNvSpPr/>
          <p:nvPr/>
        </p:nvSpPr>
        <p:spPr>
          <a:xfrm>
            <a:off x="6151436" y="4623531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A04488F-2F47-1EC6-44BE-B24157F9E9EF}"/>
              </a:ext>
            </a:extLst>
          </p:cNvPr>
          <p:cNvSpPr/>
          <p:nvPr/>
        </p:nvSpPr>
        <p:spPr>
          <a:xfrm>
            <a:off x="9352003" y="4942232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D78F926-F540-E139-793E-BE075585ABDA}"/>
              </a:ext>
            </a:extLst>
          </p:cNvPr>
          <p:cNvSpPr/>
          <p:nvPr/>
        </p:nvSpPr>
        <p:spPr>
          <a:xfrm>
            <a:off x="6644156" y="4942232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6E3349E-EE87-2D36-F33E-81BC2DB86ECA}"/>
              </a:ext>
            </a:extLst>
          </p:cNvPr>
          <p:cNvSpPr/>
          <p:nvPr/>
        </p:nvSpPr>
        <p:spPr>
          <a:xfrm>
            <a:off x="9844723" y="5260933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A2CB78-FACB-BB72-B584-784187E6E257}"/>
              </a:ext>
            </a:extLst>
          </p:cNvPr>
          <p:cNvSpPr/>
          <p:nvPr/>
        </p:nvSpPr>
        <p:spPr>
          <a:xfrm>
            <a:off x="7136876" y="5260933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8C7E7EA-95D6-5B7A-6110-813CE9958B19}"/>
              </a:ext>
            </a:extLst>
          </p:cNvPr>
          <p:cNvSpPr/>
          <p:nvPr/>
        </p:nvSpPr>
        <p:spPr>
          <a:xfrm>
            <a:off x="10337443" y="5579634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5CB818D-0137-27E5-F741-113F0EDC641C}"/>
              </a:ext>
            </a:extLst>
          </p:cNvPr>
          <p:cNvSpPr/>
          <p:nvPr/>
        </p:nvSpPr>
        <p:spPr>
          <a:xfrm>
            <a:off x="7629596" y="5579634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3F78657-24E1-28E1-C3AF-FF8C5C60254B}"/>
              </a:ext>
            </a:extLst>
          </p:cNvPr>
          <p:cNvSpPr/>
          <p:nvPr/>
        </p:nvSpPr>
        <p:spPr>
          <a:xfrm>
            <a:off x="10830163" y="5898335"/>
            <a:ext cx="14478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7FDF0-4725-766B-C60F-2FFA252828D3}"/>
              </a:ext>
            </a:extLst>
          </p:cNvPr>
          <p:cNvSpPr/>
          <p:nvPr/>
        </p:nvSpPr>
        <p:spPr>
          <a:xfrm>
            <a:off x="8122316" y="5898335"/>
            <a:ext cx="2677072" cy="1600200"/>
          </a:xfrm>
          <a:prstGeom prst="rect">
            <a:avLst/>
          </a:prstGeom>
          <a:noFill/>
          <a:ln w="38100">
            <a:solidFill>
              <a:srgbClr val="3A4C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9761F8-168C-9B9F-6A5B-DE6E66035CB2}"/>
              </a:ext>
            </a:extLst>
          </p:cNvPr>
          <p:cNvGrpSpPr/>
          <p:nvPr/>
        </p:nvGrpSpPr>
        <p:grpSpPr>
          <a:xfrm>
            <a:off x="12859285" y="473723"/>
            <a:ext cx="4155647" cy="1600200"/>
            <a:chOff x="13692310" y="636421"/>
            <a:chExt cx="4155647" cy="16002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3B595A0-4DC0-4B26-D6ED-A1168CE752C3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689EEE5-B739-54CE-6DD7-79A7A0226D28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BE6C83C-FF7A-348D-4255-B559A9B387E4}"/>
              </a:ext>
            </a:extLst>
          </p:cNvPr>
          <p:cNvGrpSpPr/>
          <p:nvPr/>
        </p:nvGrpSpPr>
        <p:grpSpPr>
          <a:xfrm>
            <a:off x="12983096" y="955122"/>
            <a:ext cx="4155647" cy="1600200"/>
            <a:chOff x="13692310" y="636421"/>
            <a:chExt cx="4155647" cy="1600200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0521159-5DFE-D645-D22A-81654E7559EF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1304D14-D2E7-DE63-E06E-0950631D219C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EFF5F8E-F4D2-B4B5-1439-8A15F730BCD7}"/>
              </a:ext>
            </a:extLst>
          </p:cNvPr>
          <p:cNvGrpSpPr/>
          <p:nvPr/>
        </p:nvGrpSpPr>
        <p:grpSpPr>
          <a:xfrm>
            <a:off x="13106907" y="1436521"/>
            <a:ext cx="4155647" cy="1600200"/>
            <a:chOff x="13692310" y="636421"/>
            <a:chExt cx="4155647" cy="16002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F080CFF-4AD6-AE6F-F945-E72D91D793CE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24B0D15-9E0A-D8B2-21B0-869B7E38D938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C0B3068-6B6F-28F4-B368-1C60C6E24440}"/>
              </a:ext>
            </a:extLst>
          </p:cNvPr>
          <p:cNvGrpSpPr/>
          <p:nvPr/>
        </p:nvGrpSpPr>
        <p:grpSpPr>
          <a:xfrm>
            <a:off x="13230718" y="1917920"/>
            <a:ext cx="4155647" cy="1600200"/>
            <a:chOff x="13692310" y="636421"/>
            <a:chExt cx="4155647" cy="16002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883334-F7B8-1656-8CC4-81B497CD6D47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59FD59B-1152-9B4A-A872-0A6408644997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077E7938-8819-B866-D0A7-4CF4B69347BF}"/>
              </a:ext>
            </a:extLst>
          </p:cNvPr>
          <p:cNvGrpSpPr/>
          <p:nvPr/>
        </p:nvGrpSpPr>
        <p:grpSpPr>
          <a:xfrm>
            <a:off x="13354529" y="2399319"/>
            <a:ext cx="4155647" cy="1600200"/>
            <a:chOff x="13692310" y="636421"/>
            <a:chExt cx="4155647" cy="16002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FA4311D-FB76-7A43-7C6E-AB84B3C8D336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F870E05-7446-9448-89DD-9A0F88EA8510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98FDA2A8-DFE1-C76A-7D72-22621C4AA6BE}"/>
              </a:ext>
            </a:extLst>
          </p:cNvPr>
          <p:cNvGrpSpPr/>
          <p:nvPr/>
        </p:nvGrpSpPr>
        <p:grpSpPr>
          <a:xfrm>
            <a:off x="13478340" y="2880718"/>
            <a:ext cx="4155647" cy="1600200"/>
            <a:chOff x="13692310" y="636421"/>
            <a:chExt cx="4155647" cy="16002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75021D2-B4A7-0E43-8BED-8BB3B666B5C1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AE4E53D-8943-7113-2702-C216EBAC540B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806B562-BC88-9FAD-FF94-3C01ED89A4F5}"/>
              </a:ext>
            </a:extLst>
          </p:cNvPr>
          <p:cNvGrpSpPr/>
          <p:nvPr/>
        </p:nvGrpSpPr>
        <p:grpSpPr>
          <a:xfrm>
            <a:off x="13602151" y="3362117"/>
            <a:ext cx="4155647" cy="1600200"/>
            <a:chOff x="13692310" y="636421"/>
            <a:chExt cx="4155647" cy="16002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02AA6C2-E695-DF4C-F6E9-61EC24374694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3210B91-AA4D-768C-CB34-CE404986D33B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D5FC803C-D6AA-B21A-4D74-C7A564D0D473}"/>
              </a:ext>
            </a:extLst>
          </p:cNvPr>
          <p:cNvGrpSpPr/>
          <p:nvPr/>
        </p:nvGrpSpPr>
        <p:grpSpPr>
          <a:xfrm>
            <a:off x="13725962" y="3843516"/>
            <a:ext cx="4155647" cy="1600200"/>
            <a:chOff x="13692310" y="636421"/>
            <a:chExt cx="4155647" cy="1600200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121E6CA3-4F5B-F6C4-8F0D-333B0D4D3B01}"/>
                </a:ext>
              </a:extLst>
            </p:cNvPr>
            <p:cNvSpPr/>
            <p:nvPr/>
          </p:nvSpPr>
          <p:spPr>
            <a:xfrm>
              <a:off x="16400157" y="636421"/>
              <a:ext cx="1447800" cy="1600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0AA490-6B8F-DA22-9C01-B272466A0DC9}"/>
                </a:ext>
              </a:extLst>
            </p:cNvPr>
            <p:cNvSpPr/>
            <p:nvPr/>
          </p:nvSpPr>
          <p:spPr>
            <a:xfrm>
              <a:off x="13692310" y="636421"/>
              <a:ext cx="2677072" cy="1600200"/>
            </a:xfrm>
            <a:prstGeom prst="rect">
              <a:avLst/>
            </a:prstGeom>
            <a:noFill/>
            <a:ln w="38100">
              <a:solidFill>
                <a:srgbClr val="3A4C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E1148581-F28E-27F7-9B8A-744DE384AC74}"/>
              </a:ext>
            </a:extLst>
          </p:cNvPr>
          <p:cNvSpPr txBox="1"/>
          <p:nvPr/>
        </p:nvSpPr>
        <p:spPr>
          <a:xfrm>
            <a:off x="4645858" y="8320640"/>
            <a:ext cx="2882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 Set</a:t>
            </a:r>
            <a:endParaRPr lang="ko-KR" altLang="en-US" sz="44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79E5AD9-5C01-5F01-90B3-205CEDC9D20D}"/>
              </a:ext>
            </a:extLst>
          </p:cNvPr>
          <p:cNvSpPr txBox="1"/>
          <p:nvPr/>
        </p:nvSpPr>
        <p:spPr>
          <a:xfrm>
            <a:off x="14218694" y="8320640"/>
            <a:ext cx="2882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srgbClr val="3A4C96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Test Set</a:t>
            </a:r>
            <a:endParaRPr lang="ko-KR" altLang="en-US" sz="4400" dirty="0">
              <a:solidFill>
                <a:srgbClr val="3A4C96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9965EF-C422-2177-D658-AC482AC9748D}"/>
              </a:ext>
            </a:extLst>
          </p:cNvPr>
          <p:cNvSpPr txBox="1"/>
          <p:nvPr/>
        </p:nvSpPr>
        <p:spPr>
          <a:xfrm>
            <a:off x="304800" y="342900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markowitz_objective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y_pred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y_pred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 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마코비츠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네트워크의 출력</a:t>
            </a:r>
            <a:endParaRPr lang="ko-KR" altLang="en-US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xf_rtn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y_true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expand_dims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expand_dims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reduce_mean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xf_rtn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.covariance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xf_rtn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sample_axis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matmul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matmul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matmul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transpose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]))) *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GAMMA_CONST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reduce_sum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*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REG_CONST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vol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reg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-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reduce_mean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95DB-90B2-FB2F-64AA-85BA60BDA1C6}"/>
              </a:ext>
            </a:extLst>
          </p:cNvPr>
          <p:cNvSpPr txBox="1"/>
          <p:nvPr/>
        </p:nvSpPr>
        <p:spPr>
          <a:xfrm>
            <a:off x="533400" y="4686300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 LSTM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Markowitz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모델을 생성한다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xc_input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batch_shape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None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N_STOCKS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h_lstm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LSTM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dropout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0.2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kernel_regularizer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0.01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))(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xc_input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N_STOCKS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'tanh'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h_lstm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 linear projection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#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마코비츠의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weights</a:t>
            </a:r>
            <a:endParaRPr lang="en-US" altLang="ko-KR" b="0" dirty="0">
              <a:solidFill>
                <a:srgbClr val="D4D4D4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Activation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softmax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tf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keras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xc_input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y_output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71020-DD4A-3D7B-C8BC-13C18878CEB2}"/>
              </a:ext>
            </a:extLst>
          </p:cNvPr>
          <p:cNvSpPr txBox="1"/>
          <p:nvPr/>
        </p:nvSpPr>
        <p:spPr>
          <a:xfrm>
            <a:off x="8839200" y="433804"/>
            <a:ext cx="91440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 테스트를 수행한다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prt_value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portfolio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초기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crp_value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CRP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초기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w_crp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N_STOCKS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N_STOCKS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CRP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비율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균등 비율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w_history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xc_test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N_FUTURE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시점에 각 종목을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비율대로 매수한다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학습할 때 월간 수익률로 변환했으므로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여기서도 변환해야 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xc_test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,:,:]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w_history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기간의 누적 수익률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xf_test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누적 수익률과 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(W)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포트폴리오의 수익률을 계산한다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prt_value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prt_value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temp_rt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w_prt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crp_value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crp_value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w_crp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m_rtn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평가 시점의 날짜를 발췌한다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xc_test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N_FUTURE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벤치마크를 위한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S&amp;P500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정의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fdr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DataReader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'US500'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'2002-01-01'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'2022-12-01'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)\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'Adj Close'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us500_value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Markowitz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성과와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CRP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성과를 데이터 프레임에 기록해 둔다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perf_df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crp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crp_value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markowitz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prt_value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'S&amp;P500'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us500_value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56662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001938-550D-2A91-1313-49D5882D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0783"/>
            <a:ext cx="17373600" cy="95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2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6991BD-1DB6-0810-28AA-798E4100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97426"/>
            <a:ext cx="15163800" cy="90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922</Words>
  <Application>Microsoft Office PowerPoint</Application>
  <PresentationFormat>사용자 지정</PresentationFormat>
  <Paragraphs>113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에스코어 드림 2 ExtraLight</vt:lpstr>
      <vt:lpstr>에스코어 드림 4 Regular</vt:lpstr>
      <vt:lpstr>에스코어 드림 6 Bold</vt:lpstr>
      <vt:lpstr>여기어때 잘난체 OTF</vt:lpstr>
      <vt:lpstr>Arial</vt:lpstr>
      <vt:lpstr>Calibri</vt:lpstr>
      <vt:lpstr>Cambria Math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최인열</cp:lastModifiedBy>
  <cp:revision>25</cp:revision>
  <dcterms:created xsi:type="dcterms:W3CDTF">2022-11-04T17:24:13Z</dcterms:created>
  <dcterms:modified xsi:type="dcterms:W3CDTF">2022-12-14T05:43:29Z</dcterms:modified>
</cp:coreProperties>
</file>