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8" r:id="rId2"/>
  </p:sldMasterIdLst>
  <p:notesMasterIdLst>
    <p:notesMasterId r:id="rId16"/>
  </p:notesMasterIdLst>
  <p:handoutMasterIdLst>
    <p:handoutMasterId r:id="rId17"/>
  </p:handoutMasterIdLst>
  <p:sldIdLst>
    <p:sldId id="286" r:id="rId3"/>
    <p:sldId id="563" r:id="rId4"/>
    <p:sldId id="562" r:id="rId5"/>
    <p:sldId id="564" r:id="rId6"/>
    <p:sldId id="565" r:id="rId7"/>
    <p:sldId id="574" r:id="rId8"/>
    <p:sldId id="566" r:id="rId9"/>
    <p:sldId id="567" r:id="rId10"/>
    <p:sldId id="568" r:id="rId11"/>
    <p:sldId id="572" r:id="rId12"/>
    <p:sldId id="569" r:id="rId13"/>
    <p:sldId id="570" r:id="rId14"/>
    <p:sldId id="5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ui Yong" initials="KHY" lastIdx="1" clrIdx="0">
    <p:extLst>
      <p:ext uri="{19B8F6BF-5375-455C-9EA6-DF929625EA0E}">
        <p15:presenceInfo xmlns:p15="http://schemas.microsoft.com/office/powerpoint/2012/main" userId="d29bd7f2341dd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8D8"/>
    <a:srgbClr val="FFFF8B"/>
    <a:srgbClr val="FDFFAF"/>
    <a:srgbClr val="767676"/>
    <a:srgbClr val="C9C9C9"/>
    <a:srgbClr val="262626"/>
    <a:srgbClr val="A5A5A5"/>
    <a:srgbClr val="0000FF"/>
    <a:srgbClr val="9E1915"/>
    <a:srgbClr val="26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5214" autoAdjust="0"/>
  </p:normalViewPr>
  <p:slideViewPr>
    <p:cSldViewPr snapToGrid="0">
      <p:cViewPr varScale="1">
        <p:scale>
          <a:sx n="99" d="100"/>
          <a:sy n="99" d="100"/>
        </p:scale>
        <p:origin x="13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2E1E4-2D08-40CA-890F-8B649DD3B6B7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703C-C039-432D-A103-E6469AE82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37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892AD-0453-44DC-993E-CF3085AE2593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0B55-DED6-46E9-904B-8588744A0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26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418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7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7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9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1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6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6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8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4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6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2C8FD5-6C3F-463E-AC62-1D79E648DFBB}"/>
              </a:ext>
            </a:extLst>
          </p:cNvPr>
          <p:cNvSpPr/>
          <p:nvPr userDrawn="1"/>
        </p:nvSpPr>
        <p:spPr>
          <a:xfrm>
            <a:off x="232661" y="220172"/>
            <a:ext cx="11726677" cy="6392924"/>
          </a:xfrm>
          <a:prstGeom prst="roundRect">
            <a:avLst>
              <a:gd name="adj" fmla="val 23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7B49747-CF67-43DF-AF77-3238B6621B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5834"/>
          <a:stretch/>
        </p:blipFill>
        <p:spPr bwMode="auto">
          <a:xfrm>
            <a:off x="319420" y="337032"/>
            <a:ext cx="760993" cy="8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8" y="1430440"/>
            <a:ext cx="10363200" cy="195022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 b="1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8" y="3332323"/>
            <a:ext cx="9144000" cy="1487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AFC65-542F-44FF-9269-2A8C5682E21B}"/>
              </a:ext>
            </a:extLst>
          </p:cNvPr>
          <p:cNvCxnSpPr>
            <a:cxnSpLocks/>
          </p:cNvCxnSpPr>
          <p:nvPr userDrawn="1"/>
        </p:nvCxnSpPr>
        <p:spPr>
          <a:xfrm>
            <a:off x="3385937" y="3341750"/>
            <a:ext cx="542012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134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12801"/>
            <a:ext cx="9282545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004291"/>
            <a:ext cx="9282545" cy="4125576"/>
          </a:xfrm>
          <a:prstGeom prst="rect">
            <a:avLst/>
          </a:prstGeom>
        </p:spPr>
        <p:txBody>
          <a:bodyPr/>
          <a:lstStyle>
            <a:lvl1pPr marL="360363" indent="-360363" algn="l">
              <a:buClr>
                <a:schemeClr val="tx1"/>
              </a:buClr>
              <a:buFont typeface="+mj-lt"/>
              <a:buAutoNum type="arabicPeriod"/>
              <a:defRPr sz="2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02DB3D-66F9-461C-B4F5-5A61784E951A}"/>
              </a:ext>
            </a:extLst>
          </p:cNvPr>
          <p:cNvCxnSpPr>
            <a:cxnSpLocks/>
          </p:cNvCxnSpPr>
          <p:nvPr userDrawn="1"/>
        </p:nvCxnSpPr>
        <p:spPr>
          <a:xfrm>
            <a:off x="1523999" y="1719567"/>
            <a:ext cx="928254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2667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28F897D3-5E09-440E-8C2E-F78A0B9B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57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AAD80F3B-0DD8-4B37-B7BD-2F8D7BA7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69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0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0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90000"/>
        </a:lnSpc>
        <a:spcBef>
          <a:spcPts val="1000"/>
        </a:spcBef>
        <a:buClr>
          <a:srgbClr val="2060AA"/>
        </a:buClr>
        <a:buFont typeface="Wingdings" panose="05000000000000000000" pitchFamily="2" charset="2"/>
        <a:buChar char="u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l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6">
            <a:lumMod val="50000"/>
          </a:schemeClr>
        </a:buClr>
        <a:buFont typeface="Batang" panose="02030600000101010101" pitchFamily="18" charset="-127"/>
        <a:buChar char="★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0908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11467599" y="6518557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EF082-B06D-4537-85CA-0DAA1AC81A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/>
              <a:cs typeface="+mn-cs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367028" y="192644"/>
            <a:ext cx="11485494" cy="54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F69089-A93D-4FFC-93D5-984735535D45}"/>
              </a:ext>
            </a:extLst>
          </p:cNvPr>
          <p:cNvCxnSpPr>
            <a:cxnSpLocks/>
          </p:cNvCxnSpPr>
          <p:nvPr userDrawn="1"/>
        </p:nvCxnSpPr>
        <p:spPr>
          <a:xfrm>
            <a:off x="366713" y="765673"/>
            <a:ext cx="11485562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1640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0" r:id="rId2"/>
    <p:sldLayoutId id="2147483718" r:id="rId3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>
              <a:lumMod val="85000"/>
              <a:lumOff val="15000"/>
            </a:schemeClr>
          </a:solidFill>
          <a:effectLst/>
          <a:latin typeface="Candara" panose="020E0502030303020204" pitchFamily="34" charset="0"/>
          <a:ea typeface="나눔고딕" panose="020D0604000000000000" pitchFamily="50" charset="-127"/>
          <a:cs typeface="+mj-cs"/>
        </a:defRPr>
      </a:lvl1pPr>
    </p:titleStyle>
    <p:bodyStyle>
      <a:lvl1pPr marL="361950" marR="0" indent="-36195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210 하얀분필 R" panose="02020603020101020101" pitchFamily="18" charset="-127"/>
        <a:buChar char="▣"/>
        <a:tabLst/>
        <a:defRPr sz="2800" b="1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1pPr>
      <a:lvl2pPr marL="627063" marR="0" indent="-271463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>
            <a:lumMod val="85000"/>
            <a:lumOff val="15000"/>
          </a:schemeClr>
        </a:buClr>
        <a:buSzTx/>
        <a:buFont typeface="Wingdings" panose="05000000000000000000" pitchFamily="2" charset="2"/>
        <a:buChar char="l"/>
        <a:tabLst/>
        <a:defRPr sz="2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2pPr>
      <a:lvl3pPr marL="895350" marR="0" indent="-266700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>
          <a:schemeClr val="bg2">
            <a:lumMod val="50000"/>
          </a:schemeClr>
        </a:buClr>
        <a:buSzTx/>
        <a:buFont typeface="나눔고딕" panose="020D0604000000000000" pitchFamily="50" charset="-127"/>
        <a:buChar char="▶"/>
        <a:tabLst/>
        <a:defRPr sz="2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3pPr>
      <a:lvl4pPr marL="1081088" marR="0" indent="-185738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2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4pPr>
      <a:lvl5pPr marL="1255713" marR="0" indent="-174625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20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5pPr>
      <a:lvl6pPr marL="1431925" marR="0" indent="-176213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3" y="886692"/>
            <a:ext cx="11485562" cy="554676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메소드</a:t>
            </a:r>
            <a:endParaRPr lang="en-US" altLang="ko-KR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클래스</a:t>
            </a:r>
            <a:endParaRPr lang="en-US" altLang="ko-KR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연습문제</a:t>
            </a:r>
            <a:endParaRPr lang="en-US" altLang="ko-KR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6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클래스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상속 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 호출 예시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58AAAC-9760-42F9-BB9F-FEA1F0EFE83A}"/>
              </a:ext>
            </a:extLst>
          </p:cNvPr>
          <p:cNvSpPr txBox="1"/>
          <p:nvPr/>
        </p:nvSpPr>
        <p:spPr>
          <a:xfrm>
            <a:off x="1672936" y="1481473"/>
            <a:ext cx="84903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ChildClass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extends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ParentClass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ChildClass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(String name){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super(name);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// this.name = name;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  <a:endParaRPr lang="en-US" altLang="ko-KR" sz="3200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17482-2D7D-477A-A34F-658D921099B9}"/>
              </a:ext>
            </a:extLst>
          </p:cNvPr>
          <p:cNvSpPr txBox="1"/>
          <p:nvPr/>
        </p:nvSpPr>
        <p:spPr>
          <a:xfrm>
            <a:off x="593376" y="4993251"/>
            <a:ext cx="112591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main(String[]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ChildClass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Child = new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ChildClass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(“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자식클래스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”);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93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클래스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61311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클래스의 상속 관계를 이용하여 슈퍼 클래스가 같은 서브 클래스의 동일한 요청을 다르게 처리할 수 있는 특징</a:t>
            </a:r>
            <a:endParaRPr lang="en-US" altLang="ko-KR" dirty="0"/>
          </a:p>
          <a:p>
            <a:pPr lvl="1"/>
            <a:endParaRPr lang="en-US" altLang="ko-KR" sz="1400" dirty="0"/>
          </a:p>
          <a:p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endParaRPr lang="en-US" altLang="ko-KR" dirty="0"/>
          </a:p>
          <a:p>
            <a:pPr lvl="1"/>
            <a:r>
              <a:rPr lang="ko-KR" altLang="en-US" dirty="0"/>
              <a:t>슈퍼클래스에서 정의한 메소드를 서브 클래스에서 재정의 하는 것</a:t>
            </a:r>
            <a:endParaRPr lang="en-US" altLang="ko-KR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19C8040-24ED-421F-9A3B-BFD18508CF0C}"/>
              </a:ext>
            </a:extLst>
          </p:cNvPr>
          <p:cNvGrpSpPr/>
          <p:nvPr/>
        </p:nvGrpSpPr>
        <p:grpSpPr>
          <a:xfrm>
            <a:off x="2062022" y="3693248"/>
            <a:ext cx="8007317" cy="2964537"/>
            <a:chOff x="2393999" y="2979991"/>
            <a:chExt cx="8007317" cy="296453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EB65E5A-2BFB-4A95-85B7-1FD87DD86780}"/>
                </a:ext>
              </a:extLst>
            </p:cNvPr>
            <p:cNvGrpSpPr/>
            <p:nvPr/>
          </p:nvGrpSpPr>
          <p:grpSpPr>
            <a:xfrm>
              <a:off x="2393999" y="2979991"/>
              <a:ext cx="8007317" cy="2964537"/>
              <a:chOff x="1503109" y="2932621"/>
              <a:chExt cx="8007317" cy="296453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F314CB06-E9A9-476A-B612-ECA06A6DBC4F}"/>
                  </a:ext>
                </a:extLst>
              </p:cNvPr>
              <p:cNvSpPr/>
              <p:nvPr/>
            </p:nvSpPr>
            <p:spPr>
              <a:xfrm>
                <a:off x="1503109" y="3490375"/>
                <a:ext cx="1825658" cy="60331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슈퍼클래스</a:t>
                </a: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EF434D1-4228-4064-ABB8-FFE09820895A}"/>
                  </a:ext>
                </a:extLst>
              </p:cNvPr>
              <p:cNvSpPr/>
              <p:nvPr/>
            </p:nvSpPr>
            <p:spPr>
              <a:xfrm>
                <a:off x="4104168" y="4084550"/>
                <a:ext cx="1825658" cy="60331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서브클래스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EA8DEF9C-602B-4B22-B9A3-A065B9B6FC8F}"/>
                  </a:ext>
                </a:extLst>
              </p:cNvPr>
              <p:cNvSpPr/>
              <p:nvPr/>
            </p:nvSpPr>
            <p:spPr>
              <a:xfrm>
                <a:off x="1774733" y="4529978"/>
                <a:ext cx="1282410" cy="603315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메소드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1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60B9625-99F6-4CED-B086-C889C7C8D4A7}"/>
                  </a:ext>
                </a:extLst>
              </p:cNvPr>
              <p:cNvSpPr/>
              <p:nvPr/>
            </p:nvSpPr>
            <p:spPr>
              <a:xfrm>
                <a:off x="6928702" y="4084549"/>
                <a:ext cx="1282410" cy="603315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메소드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1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165B279-5A23-477B-A603-9885EEC3A0B6}"/>
                  </a:ext>
                </a:extLst>
              </p:cNvPr>
              <p:cNvSpPr/>
              <p:nvPr/>
            </p:nvSpPr>
            <p:spPr>
              <a:xfrm>
                <a:off x="8228016" y="2942932"/>
                <a:ext cx="1282410" cy="603315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메소드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1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화살표: 아래쪽 16">
                <a:extLst>
                  <a:ext uri="{FF2B5EF4-FFF2-40B4-BE49-F238E27FC236}">
                    <a16:creationId xmlns:a16="http://schemas.microsoft.com/office/drawing/2014/main" id="{07C60F90-DA07-44B7-A918-1222B6B03031}"/>
                  </a:ext>
                </a:extLst>
              </p:cNvPr>
              <p:cNvSpPr/>
              <p:nvPr/>
            </p:nvSpPr>
            <p:spPr>
              <a:xfrm rot="7120617">
                <a:off x="3433961" y="3896772"/>
                <a:ext cx="466626" cy="679665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BF32C7-FCF6-4AC2-8DA3-685D38BA8B55}"/>
                  </a:ext>
                </a:extLst>
              </p:cNvPr>
              <p:cNvSpPr txBox="1"/>
              <p:nvPr/>
            </p:nvSpPr>
            <p:spPr>
              <a:xfrm>
                <a:off x="3524399" y="3611544"/>
                <a:ext cx="717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상속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FDFA38E-BA6C-48E0-B40D-A4DE9159BDBF}"/>
                  </a:ext>
                </a:extLst>
              </p:cNvPr>
              <p:cNvSpPr/>
              <p:nvPr/>
            </p:nvSpPr>
            <p:spPr>
              <a:xfrm>
                <a:off x="4104168" y="2932621"/>
                <a:ext cx="1825658" cy="60331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서브클래스</a:t>
                </a:r>
              </a:p>
            </p:txBody>
          </p:sp>
          <p:sp>
            <p:nvSpPr>
              <p:cNvPr id="20" name="화살표: 아래쪽 19">
                <a:extLst>
                  <a:ext uri="{FF2B5EF4-FFF2-40B4-BE49-F238E27FC236}">
                    <a16:creationId xmlns:a16="http://schemas.microsoft.com/office/drawing/2014/main" id="{F9A572EB-9B1D-4ED1-987C-48D0B1C77591}"/>
                  </a:ext>
                </a:extLst>
              </p:cNvPr>
              <p:cNvSpPr/>
              <p:nvPr/>
            </p:nvSpPr>
            <p:spPr>
              <a:xfrm rot="4019315">
                <a:off x="3464229" y="3049786"/>
                <a:ext cx="466626" cy="68538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A73F45ED-60DB-4D3E-B602-8084E1114EED}"/>
                  </a:ext>
                </a:extLst>
              </p:cNvPr>
              <p:cNvCxnSpPr>
                <a:stCxn id="11" idx="2"/>
                <a:endCxn id="12" idx="2"/>
              </p:cNvCxnSpPr>
              <p:nvPr/>
            </p:nvCxnSpPr>
            <p:spPr>
              <a:xfrm rot="5400000" flipH="1" flipV="1">
                <a:off x="4770207" y="2333594"/>
                <a:ext cx="445429" cy="5153969"/>
              </a:xfrm>
              <a:prstGeom prst="bentConnector3">
                <a:avLst>
                  <a:gd name="adj1" fmla="val -51321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8AB5E06-573B-401B-85FC-A5D168CCB7B1}"/>
                  </a:ext>
                </a:extLst>
              </p:cNvPr>
              <p:cNvCxnSpPr>
                <a:cxnSpLocks/>
                <a:stCxn id="11" idx="2"/>
                <a:endCxn id="13" idx="2"/>
              </p:cNvCxnSpPr>
              <p:nvPr/>
            </p:nvCxnSpPr>
            <p:spPr>
              <a:xfrm rot="5400000" flipH="1" flipV="1">
                <a:off x="4849056" y="1113128"/>
                <a:ext cx="1587046" cy="6453283"/>
              </a:xfrm>
              <a:prstGeom prst="bentConnector3">
                <a:avLst>
                  <a:gd name="adj1" fmla="val -14404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EA6F9B-FD71-4A49-B9D4-E497351F39B6}"/>
                  </a:ext>
                </a:extLst>
              </p:cNvPr>
              <p:cNvSpPr txBox="1"/>
              <p:nvPr/>
            </p:nvSpPr>
            <p:spPr>
              <a:xfrm>
                <a:off x="4633229" y="5527826"/>
                <a:ext cx="2018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메소드 </a:t>
                </a:r>
                <a:r>
                  <a:rPr lang="ko-KR" altLang="en-US" b="1" dirty="0" err="1"/>
                  <a:t>오버라이딩</a:t>
                </a:r>
                <a:endParaRPr lang="ko-KR" altLang="en-US" b="1" dirty="0"/>
              </a:p>
            </p:txBody>
          </p: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5BDBA74-6960-48F8-ABEB-035D3C36645A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>
              <a:off x="3306828" y="4141060"/>
              <a:ext cx="0" cy="4362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9A7D356-5C6B-40DD-BCC5-018A4BD8C1A7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6820716" y="4433577"/>
              <a:ext cx="99887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FFABCC-34A5-45FD-B1A9-81F61D3BFEE3}"/>
                </a:ext>
              </a:extLst>
            </p:cNvPr>
            <p:cNvCxnSpPr>
              <a:cxnSpLocks/>
              <a:stCxn id="19" idx="3"/>
              <a:endCxn id="13" idx="1"/>
            </p:cNvCxnSpPr>
            <p:nvPr/>
          </p:nvCxnSpPr>
          <p:spPr>
            <a:xfrm>
              <a:off x="6820716" y="3281649"/>
              <a:ext cx="2298190" cy="103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939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클래스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메소드 오버로딩</a:t>
            </a:r>
            <a:endParaRPr lang="en-US" altLang="ko-KR" dirty="0"/>
          </a:p>
          <a:p>
            <a:pPr lvl="1"/>
            <a:r>
              <a:rPr lang="ko-KR" altLang="en-US" dirty="0"/>
              <a:t>파라미터가 다른 여러 메소드를 만드는 것을 말함</a:t>
            </a:r>
            <a:endParaRPr lang="en-US" altLang="ko-KR" dirty="0"/>
          </a:p>
          <a:p>
            <a:pPr lvl="1"/>
            <a:r>
              <a:rPr lang="ko-KR" altLang="en-US" dirty="0"/>
              <a:t>이름이 같지만 파라미터만 다른 것을 의미</a:t>
            </a:r>
            <a:endParaRPr lang="en-US" altLang="ko-KR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E3A94BC-2ABF-4A1E-BBB2-15D650F39E94}"/>
              </a:ext>
            </a:extLst>
          </p:cNvPr>
          <p:cNvGrpSpPr/>
          <p:nvPr/>
        </p:nvGrpSpPr>
        <p:grpSpPr>
          <a:xfrm>
            <a:off x="0" y="2862675"/>
            <a:ext cx="12122870" cy="3030282"/>
            <a:chOff x="0" y="2758980"/>
            <a:chExt cx="12122870" cy="3030282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80BF771-2120-467F-8317-11DAC0446E92}"/>
                </a:ext>
              </a:extLst>
            </p:cNvPr>
            <p:cNvSpPr/>
            <p:nvPr/>
          </p:nvSpPr>
          <p:spPr>
            <a:xfrm>
              <a:off x="2553314" y="3127342"/>
              <a:ext cx="1825658" cy="60331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chemeClr val="tx1"/>
                  </a:solidFill>
                </a:rPr>
                <a:t>클래스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A843118-BD58-415B-97EB-568AEE8B3DF5}"/>
                </a:ext>
              </a:extLst>
            </p:cNvPr>
            <p:cNvSpPr/>
            <p:nvPr/>
          </p:nvSpPr>
          <p:spPr>
            <a:xfrm>
              <a:off x="9557549" y="3123375"/>
              <a:ext cx="1825658" cy="60331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외부객체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9C4F594-2E34-4542-8B2C-02685CD0BC4D}"/>
                </a:ext>
              </a:extLst>
            </p:cNvPr>
            <p:cNvSpPr/>
            <p:nvPr/>
          </p:nvSpPr>
          <p:spPr>
            <a:xfrm>
              <a:off x="5060340" y="3529618"/>
              <a:ext cx="3617316" cy="36933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chemeClr val="tx1"/>
                  </a:solidFill>
                </a:rPr>
                <a:t>setStrColor</a:t>
              </a:r>
              <a:r>
                <a:rPr lang="en-US" altLang="ko-KR" sz="2400" dirty="0">
                  <a:solidFill>
                    <a:schemeClr val="tx1"/>
                  </a:solidFill>
                </a:rPr>
                <a:t>(string color)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FAB7740-A7D9-498F-88AF-D7BF59E77522}"/>
                </a:ext>
              </a:extLst>
            </p:cNvPr>
            <p:cNvSpPr/>
            <p:nvPr/>
          </p:nvSpPr>
          <p:spPr>
            <a:xfrm>
              <a:off x="5060340" y="2942506"/>
              <a:ext cx="3617316" cy="369672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chemeClr val="tx1"/>
                  </a:solidFill>
                </a:rPr>
                <a:t>setColor</a:t>
              </a:r>
              <a:r>
                <a:rPr lang="en-US" altLang="ko-KR" sz="2400" dirty="0">
                  <a:solidFill>
                    <a:schemeClr val="tx1"/>
                  </a:solidFill>
                </a:rPr>
                <a:t>(int color)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91378E-1C4F-4AD5-BAB4-5533A24B6ABA}"/>
                </a:ext>
              </a:extLst>
            </p:cNvPr>
            <p:cNvSpPr txBox="1"/>
            <p:nvPr/>
          </p:nvSpPr>
          <p:spPr>
            <a:xfrm>
              <a:off x="8773983" y="2758980"/>
              <a:ext cx="238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두 개의 이름으로 호출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42210E0-B5A9-4051-99ED-2D1D36C3AC59}"/>
                </a:ext>
              </a:extLst>
            </p:cNvPr>
            <p:cNvCxnSpPr>
              <a:cxnSpLocks/>
              <a:stCxn id="28" idx="3"/>
              <a:endCxn id="34" idx="1"/>
            </p:cNvCxnSpPr>
            <p:nvPr/>
          </p:nvCxnSpPr>
          <p:spPr>
            <a:xfrm flipV="1">
              <a:off x="4378972" y="3127342"/>
              <a:ext cx="681368" cy="3016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16F0B44-406C-4744-B88A-C7976245C1BA}"/>
                </a:ext>
              </a:extLst>
            </p:cNvPr>
            <p:cNvCxnSpPr>
              <a:cxnSpLocks/>
              <a:stCxn id="29" idx="1"/>
              <a:endCxn id="34" idx="3"/>
            </p:cNvCxnSpPr>
            <p:nvPr/>
          </p:nvCxnSpPr>
          <p:spPr>
            <a:xfrm flipH="1" flipV="1">
              <a:off x="8677656" y="3127342"/>
              <a:ext cx="879893" cy="2976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F228736-654D-48E3-969A-4026CBB0BB1E}"/>
                </a:ext>
              </a:extLst>
            </p:cNvPr>
            <p:cNvCxnSpPr>
              <a:cxnSpLocks/>
              <a:stCxn id="29" idx="1"/>
              <a:endCxn id="33" idx="3"/>
            </p:cNvCxnSpPr>
            <p:nvPr/>
          </p:nvCxnSpPr>
          <p:spPr>
            <a:xfrm flipH="1">
              <a:off x="8677656" y="3425033"/>
              <a:ext cx="879893" cy="2892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CA49753-06DC-4525-864A-82231C5C598E}"/>
                </a:ext>
              </a:extLst>
            </p:cNvPr>
            <p:cNvCxnSpPr>
              <a:cxnSpLocks/>
              <a:stCxn id="28" idx="3"/>
              <a:endCxn id="33" idx="1"/>
            </p:cNvCxnSpPr>
            <p:nvPr/>
          </p:nvCxnSpPr>
          <p:spPr>
            <a:xfrm>
              <a:off x="4378972" y="3429000"/>
              <a:ext cx="681368" cy="2852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45D71DE-40DC-40E9-9CB2-F380C047CD29}"/>
                </a:ext>
              </a:extLst>
            </p:cNvPr>
            <p:cNvSpPr/>
            <p:nvPr/>
          </p:nvSpPr>
          <p:spPr>
            <a:xfrm>
              <a:off x="2553314" y="5097496"/>
              <a:ext cx="1825658" cy="60331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chemeClr val="tx1"/>
                  </a:solidFill>
                </a:rPr>
                <a:t>클래스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C677D20-B777-437F-AA85-EC616D3455AF}"/>
                </a:ext>
              </a:extLst>
            </p:cNvPr>
            <p:cNvSpPr/>
            <p:nvPr/>
          </p:nvSpPr>
          <p:spPr>
            <a:xfrm>
              <a:off x="9557549" y="5093529"/>
              <a:ext cx="1825658" cy="60331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외부객체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CC63CAA-8CFD-4126-8CCD-C1B2709D1B0B}"/>
                </a:ext>
              </a:extLst>
            </p:cNvPr>
            <p:cNvSpPr/>
            <p:nvPr/>
          </p:nvSpPr>
          <p:spPr>
            <a:xfrm>
              <a:off x="5060340" y="5001110"/>
              <a:ext cx="3617316" cy="788152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chemeClr val="tx1"/>
                  </a:solidFill>
                </a:rPr>
                <a:t>setColor</a:t>
              </a:r>
              <a:r>
                <a:rPr lang="en-US" altLang="ko-KR" sz="2400" dirty="0">
                  <a:solidFill>
                    <a:schemeClr val="tx1"/>
                  </a:solidFill>
                </a:rPr>
                <a:t>(int color)</a:t>
              </a:r>
            </a:p>
            <a:p>
              <a:pPr algn="ctr"/>
              <a:r>
                <a:rPr lang="en-US" altLang="ko-KR" sz="2400" dirty="0" err="1">
                  <a:solidFill>
                    <a:schemeClr val="tx1"/>
                  </a:solidFill>
                </a:rPr>
                <a:t>setColor</a:t>
              </a:r>
              <a:r>
                <a:rPr lang="en-US" altLang="ko-KR" sz="2400" dirty="0">
                  <a:solidFill>
                    <a:schemeClr val="tx1"/>
                  </a:solidFill>
                </a:rPr>
                <a:t>(string color)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469A3B4-5D8E-4A95-AEDF-9B8DD05CE94F}"/>
                </a:ext>
              </a:extLst>
            </p:cNvPr>
            <p:cNvCxnSpPr>
              <a:cxnSpLocks/>
              <a:stCxn id="58" idx="3"/>
              <a:endCxn id="61" idx="1"/>
            </p:cNvCxnSpPr>
            <p:nvPr/>
          </p:nvCxnSpPr>
          <p:spPr>
            <a:xfrm flipV="1">
              <a:off x="4378972" y="5395186"/>
              <a:ext cx="681368" cy="39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E06C10C-4CBA-4BC0-B2EC-85C9C9D1B12F}"/>
                </a:ext>
              </a:extLst>
            </p:cNvPr>
            <p:cNvCxnSpPr>
              <a:cxnSpLocks/>
              <a:stCxn id="59" idx="1"/>
              <a:endCxn id="61" idx="3"/>
            </p:cNvCxnSpPr>
            <p:nvPr/>
          </p:nvCxnSpPr>
          <p:spPr>
            <a:xfrm flipH="1" flipV="1">
              <a:off x="8677656" y="5395186"/>
              <a:ext cx="87989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C02A37D-4161-42EF-88B6-F32FA1123357}"/>
                </a:ext>
              </a:extLst>
            </p:cNvPr>
            <p:cNvSpPr txBox="1"/>
            <p:nvPr/>
          </p:nvSpPr>
          <p:spPr>
            <a:xfrm>
              <a:off x="8696244" y="4743068"/>
              <a:ext cx="238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하나의 이름으로 호출</a:t>
              </a: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332D41F7-1C67-4C46-B147-D7DAFDD0A0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89131"/>
              <a:ext cx="12122870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A2728BD-DBA4-417B-8AF8-DF79527D35F6}"/>
                </a:ext>
              </a:extLst>
            </p:cNvPr>
            <p:cNvSpPr txBox="1"/>
            <p:nvPr/>
          </p:nvSpPr>
          <p:spPr>
            <a:xfrm>
              <a:off x="102534" y="3240366"/>
              <a:ext cx="2387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FF0000"/>
                  </a:solidFill>
                </a:rPr>
                <a:t>오버로딩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X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F852789-3933-4C38-8F47-95A2B3F1F802}"/>
                </a:ext>
              </a:extLst>
            </p:cNvPr>
            <p:cNvSpPr txBox="1"/>
            <p:nvPr/>
          </p:nvSpPr>
          <p:spPr>
            <a:xfrm>
              <a:off x="102534" y="5210520"/>
              <a:ext cx="2387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FF0000"/>
                  </a:solidFill>
                </a:rPr>
                <a:t>오버로딩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716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4 – </a:t>
            </a:r>
            <a:r>
              <a:rPr lang="ko-KR" altLang="en-US" dirty="0"/>
              <a:t>클래스 상속</a:t>
            </a:r>
            <a:r>
              <a:rPr lang="en-US" altLang="ko-KR" dirty="0"/>
              <a:t>,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185208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연습문제</a:t>
            </a:r>
            <a:r>
              <a:rPr lang="en-US" altLang="ko-KR" dirty="0"/>
              <a:t>3</a:t>
            </a:r>
            <a:r>
              <a:rPr lang="ko-KR" altLang="en-US" dirty="0"/>
              <a:t>의 게임 캐릭터 클래스를 상속받아 다음의 두 캐릭터 클래스를 생성하세요</a:t>
            </a:r>
            <a:r>
              <a:rPr lang="en-US" altLang="ko-KR" dirty="0"/>
              <a:t>. (</a:t>
            </a:r>
            <a:r>
              <a:rPr lang="ko-KR" altLang="en-US" dirty="0"/>
              <a:t>연습문제</a:t>
            </a:r>
            <a:r>
              <a:rPr lang="en-US" altLang="ko-KR" dirty="0"/>
              <a:t>3</a:t>
            </a:r>
            <a:r>
              <a:rPr lang="ko-KR" altLang="en-US" dirty="0"/>
              <a:t>과 같은 패키지에 생성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Monster</a:t>
            </a:r>
          </a:p>
          <a:p>
            <a:pPr lvl="2"/>
            <a:r>
              <a:rPr lang="ko-KR" altLang="en-US" dirty="0"/>
              <a:t>공격력은 생성자에서 입력 받은 변수의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endParaRPr lang="en-US" altLang="ko-KR" dirty="0"/>
          </a:p>
          <a:p>
            <a:pPr lvl="2"/>
            <a:r>
              <a:rPr lang="ko-KR" altLang="en-US" dirty="0"/>
              <a:t>공격을 받을 때</a:t>
            </a:r>
            <a:r>
              <a:rPr lang="en-US" altLang="ko-KR" dirty="0"/>
              <a:t>, </a:t>
            </a:r>
            <a:r>
              <a:rPr lang="ko-KR" altLang="en-US" dirty="0"/>
              <a:t>받은 공격력의 </a:t>
            </a:r>
            <a:r>
              <a:rPr lang="en-US" altLang="ko-KR" dirty="0"/>
              <a:t>2</a:t>
            </a:r>
            <a:r>
              <a:rPr lang="ko-KR" altLang="en-US" dirty="0"/>
              <a:t>배의 데미지를 입음</a:t>
            </a:r>
            <a:r>
              <a:rPr lang="en-US" altLang="ko-KR" dirty="0"/>
              <a:t>(damage  </a:t>
            </a:r>
            <a:r>
              <a:rPr lang="ko-KR" altLang="en-US" dirty="0"/>
              <a:t>함수 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Tanker</a:t>
            </a:r>
          </a:p>
          <a:p>
            <a:pPr lvl="2"/>
            <a:r>
              <a:rPr lang="ko-KR" altLang="en-US" dirty="0"/>
              <a:t>체력은 생성자에서 입력 받은 변수 값의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endParaRPr lang="en-US" altLang="ko-KR" dirty="0"/>
          </a:p>
          <a:p>
            <a:pPr lvl="2"/>
            <a:r>
              <a:rPr lang="ko-KR" altLang="en-US" dirty="0"/>
              <a:t>공격을 받을 때</a:t>
            </a:r>
            <a:r>
              <a:rPr lang="en-US" altLang="ko-KR" dirty="0"/>
              <a:t>, </a:t>
            </a:r>
            <a:r>
              <a:rPr lang="ko-KR" altLang="en-US" dirty="0"/>
              <a:t>받은 공격력의 </a:t>
            </a:r>
            <a:r>
              <a:rPr lang="en-US" altLang="ko-KR" dirty="0"/>
              <a:t>½</a:t>
            </a:r>
            <a:r>
              <a:rPr lang="ko-KR" altLang="en-US" dirty="0"/>
              <a:t>배의 데미지를 입음</a:t>
            </a:r>
            <a:r>
              <a:rPr lang="en-US" altLang="ko-KR" dirty="0"/>
              <a:t>(damage  </a:t>
            </a:r>
            <a:r>
              <a:rPr lang="ko-KR" altLang="en-US" dirty="0"/>
              <a:t>함수 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오버라이딩은</a:t>
            </a:r>
            <a:r>
              <a:rPr lang="ko-KR" altLang="en-US" dirty="0"/>
              <a:t> 함수 위에 </a:t>
            </a:r>
            <a:r>
              <a:rPr lang="en-US" altLang="ko-KR" dirty="0"/>
              <a:t>@Override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27422-0E57-4A83-97F6-3934D5B3E4D7}"/>
              </a:ext>
            </a:extLst>
          </p:cNvPr>
          <p:cNvSpPr txBox="1"/>
          <p:nvPr/>
        </p:nvSpPr>
        <p:spPr>
          <a:xfrm>
            <a:off x="1224696" y="5539927"/>
            <a:ext cx="73047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damage (int attack){</a:t>
            </a:r>
          </a:p>
        </p:txBody>
      </p:sp>
    </p:spTree>
    <p:extLst>
      <p:ext uri="{BB962C8B-B14F-4D97-AF65-F5344CB8AC3E}">
        <p14:creationId xmlns:p14="http://schemas.microsoft.com/office/powerpoint/2010/main" val="424044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메소드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 err="1"/>
              <a:t>입력값이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입력값을</a:t>
            </a:r>
            <a:r>
              <a:rPr lang="ko-KR" altLang="en-US" dirty="0"/>
              <a:t> 받아서 무언가 한 다음 결과를 도출 </a:t>
            </a:r>
            <a:r>
              <a:rPr lang="en-US" altLang="ko-KR" dirty="0"/>
              <a:t>(</a:t>
            </a:r>
            <a:r>
              <a:rPr lang="ko-KR" altLang="en-US" dirty="0"/>
              <a:t>서브루틴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BFB14-85F6-42FD-9F14-6FC273D84FE0}"/>
              </a:ext>
            </a:extLst>
          </p:cNvPr>
          <p:cNvSpPr txBox="1"/>
          <p:nvPr/>
        </p:nvSpPr>
        <p:spPr>
          <a:xfrm>
            <a:off x="851975" y="2386969"/>
            <a:ext cx="10515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public int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myMethod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(int num){	  </a:t>
            </a:r>
            <a:r>
              <a:rPr lang="en-US" altLang="ko-KR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-------</a:t>
            </a:r>
            <a:r>
              <a:rPr lang="ko-KR" altLang="en-US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선언</a:t>
            </a:r>
            <a:endParaRPr lang="en-US" altLang="ko-KR" sz="3200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int num2 = 3;</a:t>
            </a:r>
            <a:r>
              <a:rPr lang="en-US" altLang="ko-KR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		       -------</a:t>
            </a:r>
            <a:r>
              <a:rPr lang="ko-KR" altLang="en-US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멤버변수</a:t>
            </a:r>
            <a:endParaRPr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int sum = num + num2; 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return sum;				</a:t>
            </a:r>
            <a:r>
              <a:rPr lang="en-US" altLang="ko-KR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-------</a:t>
            </a:r>
            <a:r>
              <a:rPr lang="ko-KR" altLang="en-US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결과값 반환</a:t>
            </a:r>
            <a:endParaRPr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67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1 – </a:t>
            </a:r>
            <a:r>
              <a:rPr lang="ko-KR" altLang="en-US" dirty="0"/>
              <a:t>함수 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185208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사칙연산을 함수를 만들어 사용하세요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E4FCE-503E-4A2E-A6CC-598C4AE123C7}"/>
              </a:ext>
            </a:extLst>
          </p:cNvPr>
          <p:cNvSpPr txBox="1"/>
          <p:nvPr/>
        </p:nvSpPr>
        <p:spPr>
          <a:xfrm>
            <a:off x="1857657" y="1518701"/>
            <a:ext cx="82033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public int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sum(int num1, int num2){	  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return (num1+num2);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6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클래스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객체지향에서 객체를 생성하는 틀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BFB14-85F6-42FD-9F14-6FC273D84FE0}"/>
              </a:ext>
            </a:extLst>
          </p:cNvPr>
          <p:cNvSpPr txBox="1"/>
          <p:nvPr/>
        </p:nvSpPr>
        <p:spPr>
          <a:xfrm>
            <a:off x="1056640" y="1648022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MyClass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{	    </a:t>
            </a:r>
            <a:r>
              <a:rPr lang="en-US" altLang="ko-KR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--------------</a:t>
            </a:r>
            <a:r>
              <a:rPr lang="ko-KR" altLang="en-US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클래스 선언</a:t>
            </a:r>
            <a:endParaRPr lang="en-US" altLang="ko-KR" sz="3200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private int num;</a:t>
            </a:r>
            <a:r>
              <a:rPr lang="en-US" altLang="ko-KR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-------</a:t>
            </a:r>
            <a:r>
              <a:rPr lang="ko-KR" altLang="en-US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필드 또는 멤버변수</a:t>
            </a:r>
            <a:endParaRPr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public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MyClass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(){   </a:t>
            </a:r>
            <a:r>
              <a:rPr lang="en-US" altLang="ko-KR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-------------</a:t>
            </a:r>
            <a:r>
              <a:rPr lang="ko-KR" altLang="en-US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생성자</a:t>
            </a:r>
            <a:endParaRPr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num = 10;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void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printNum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(){    </a:t>
            </a:r>
            <a:r>
              <a:rPr lang="en-US" altLang="ko-KR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-------------</a:t>
            </a:r>
            <a:r>
              <a:rPr lang="ko-KR" altLang="en-US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</a:t>
            </a:r>
            <a:endParaRPr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(num);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08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2 – </a:t>
            </a:r>
            <a:r>
              <a:rPr lang="ko-KR" altLang="en-US" dirty="0"/>
              <a:t>클래스 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185208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학생을 의미하는 클래스를 생성하세요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 이름은 </a:t>
            </a:r>
            <a:r>
              <a:rPr lang="en-US" altLang="ko-KR" dirty="0"/>
              <a:t>Student</a:t>
            </a:r>
            <a:r>
              <a:rPr lang="ko-KR" altLang="en-US" dirty="0"/>
              <a:t>로 지정합니다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Student </a:t>
            </a:r>
            <a:r>
              <a:rPr lang="ko-KR" altLang="en-US" dirty="0"/>
              <a:t>클래스는 학번</a:t>
            </a:r>
            <a:r>
              <a:rPr lang="en-US" altLang="ko-KR" dirty="0"/>
              <a:t>(number), </a:t>
            </a:r>
            <a:r>
              <a:rPr lang="ko-KR" altLang="en-US" dirty="0"/>
              <a:t>이름</a:t>
            </a:r>
            <a:r>
              <a:rPr lang="en-US" altLang="ko-KR" dirty="0"/>
              <a:t>(name)</a:t>
            </a:r>
            <a:r>
              <a:rPr lang="ko-KR" altLang="en-US" dirty="0"/>
              <a:t>을 매개변수로 갖습니다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Student </a:t>
            </a:r>
            <a:r>
              <a:rPr lang="ko-KR" altLang="en-US" dirty="0"/>
              <a:t>클래스는 생성자에서 학번과 이름을 정의합니다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796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2_2 – </a:t>
            </a:r>
            <a:r>
              <a:rPr lang="ko-KR" altLang="en-US" dirty="0"/>
              <a:t>클래스 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185208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연습문제</a:t>
            </a:r>
            <a:r>
              <a:rPr lang="en-US" altLang="ko-KR" dirty="0"/>
              <a:t>2 Student</a:t>
            </a:r>
            <a:r>
              <a:rPr lang="ko-KR" altLang="en-US" dirty="0"/>
              <a:t> 클래스에 다음을 추가하세요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math, </a:t>
            </a:r>
            <a:r>
              <a:rPr lang="en-US" altLang="ko-KR" dirty="0" err="1"/>
              <a:t>eng</a:t>
            </a:r>
            <a:r>
              <a:rPr lang="en-US" altLang="ko-KR" dirty="0"/>
              <a:t>, 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ko-KR" altLang="en-US" dirty="0"/>
              <a:t>매개변수 추가</a:t>
            </a:r>
            <a:endParaRPr lang="en-US" altLang="ko-KR" dirty="0"/>
          </a:p>
          <a:p>
            <a:pPr lvl="1"/>
            <a:r>
              <a:rPr lang="en-US" altLang="ko-KR" dirty="0"/>
              <a:t>set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수학</a:t>
            </a:r>
            <a:r>
              <a:rPr lang="en-US" altLang="ko-KR" dirty="0"/>
              <a:t>(math), </a:t>
            </a:r>
            <a:r>
              <a:rPr lang="ko-KR" altLang="en-US" dirty="0"/>
              <a:t>영어</a:t>
            </a:r>
            <a:r>
              <a:rPr lang="en-US" altLang="ko-KR" dirty="0"/>
              <a:t>(</a:t>
            </a:r>
            <a:r>
              <a:rPr lang="en-US" altLang="ko-KR" dirty="0" err="1"/>
              <a:t>eng</a:t>
            </a:r>
            <a:r>
              <a:rPr lang="en-US" altLang="ko-KR" dirty="0"/>
              <a:t>), </a:t>
            </a:r>
            <a:r>
              <a:rPr lang="ko-KR" altLang="en-US" dirty="0"/>
              <a:t>국어</a:t>
            </a:r>
            <a:r>
              <a:rPr lang="en-US" altLang="ko-KR" dirty="0"/>
              <a:t>(</a:t>
            </a:r>
            <a:r>
              <a:rPr lang="en-US" altLang="ko-KR" dirty="0" err="1"/>
              <a:t>kor</a:t>
            </a:r>
            <a:r>
              <a:rPr lang="en-US" altLang="ko-KR" dirty="0"/>
              <a:t>)</a:t>
            </a:r>
            <a:r>
              <a:rPr lang="ko-KR" altLang="en-US" dirty="0"/>
              <a:t>를 파라미터로 받아 매개변수를 업데이트</a:t>
            </a:r>
            <a:endParaRPr lang="en-US" altLang="ko-KR" dirty="0"/>
          </a:p>
          <a:p>
            <a:pPr lvl="1"/>
            <a:r>
              <a:rPr lang="en-US" altLang="ko-KR" dirty="0"/>
              <a:t>avg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세 점수의 평균을 반환하세요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다음의 값을 갖는 두 객체를 생성하고 평균을 출력하세요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철수</a:t>
            </a:r>
            <a:r>
              <a:rPr lang="en-US" altLang="ko-KR" dirty="0"/>
              <a:t> (</a:t>
            </a:r>
            <a:r>
              <a:rPr lang="ko-KR" altLang="en-US" dirty="0"/>
              <a:t>학번</a:t>
            </a:r>
            <a:r>
              <a:rPr lang="en-US" altLang="ko-KR" dirty="0"/>
              <a:t>: 2001, </a:t>
            </a:r>
            <a:r>
              <a:rPr lang="ko-KR" altLang="en-US" dirty="0"/>
              <a:t>수학</a:t>
            </a:r>
            <a:r>
              <a:rPr lang="en-US" altLang="ko-KR" dirty="0"/>
              <a:t>: 100, </a:t>
            </a:r>
            <a:r>
              <a:rPr lang="ko-KR" altLang="en-US" dirty="0"/>
              <a:t>영어</a:t>
            </a:r>
            <a:r>
              <a:rPr lang="en-US" altLang="ko-KR" dirty="0"/>
              <a:t>: 20, </a:t>
            </a:r>
            <a:r>
              <a:rPr lang="ko-KR" altLang="en-US" dirty="0"/>
              <a:t>국어</a:t>
            </a:r>
            <a:r>
              <a:rPr lang="en-US" altLang="ko-KR" dirty="0"/>
              <a:t>:30)</a:t>
            </a:r>
          </a:p>
          <a:p>
            <a:pPr lvl="2"/>
            <a:r>
              <a:rPr lang="ko-KR" altLang="en-US" dirty="0"/>
              <a:t>영희 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: 2002, </a:t>
            </a:r>
            <a:r>
              <a:rPr lang="ko-KR" altLang="en-US" dirty="0"/>
              <a:t>수학</a:t>
            </a:r>
            <a:r>
              <a:rPr lang="en-US" altLang="ko-KR" dirty="0"/>
              <a:t>:50, </a:t>
            </a:r>
            <a:r>
              <a:rPr lang="ko-KR" altLang="en-US" dirty="0"/>
              <a:t>영어</a:t>
            </a:r>
            <a:r>
              <a:rPr lang="en-US" altLang="ko-KR" dirty="0"/>
              <a:t>:60, </a:t>
            </a:r>
            <a:r>
              <a:rPr lang="ko-KR" altLang="en-US" dirty="0"/>
              <a:t>국어</a:t>
            </a:r>
            <a:r>
              <a:rPr lang="en-US" altLang="ko-KR" dirty="0"/>
              <a:t>: 50)</a:t>
            </a:r>
          </a:p>
        </p:txBody>
      </p:sp>
    </p:spTree>
    <p:extLst>
      <p:ext uri="{BB962C8B-B14F-4D97-AF65-F5344CB8AC3E}">
        <p14:creationId xmlns:p14="http://schemas.microsoft.com/office/powerpoint/2010/main" val="419694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3 – </a:t>
            </a:r>
            <a:r>
              <a:rPr lang="ko-KR" altLang="en-US" dirty="0"/>
              <a:t>클래스 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185208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체력과 공격력을 갖는 게임캐릭터를 아래와 같이 클래스로 구현하세요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게임캐릭터 클래스 이름은 </a:t>
            </a:r>
            <a:r>
              <a:rPr lang="en-US" altLang="ko-KR" dirty="0"/>
              <a:t>Character</a:t>
            </a:r>
            <a:r>
              <a:rPr lang="ko-KR" altLang="en-US" dirty="0"/>
              <a:t>로 지정하세요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Character </a:t>
            </a:r>
            <a:r>
              <a:rPr lang="ko-KR" altLang="en-US" dirty="0"/>
              <a:t>클래스는 </a:t>
            </a:r>
            <a:r>
              <a:rPr lang="en-US" altLang="ko-KR" dirty="0"/>
              <a:t>int </a:t>
            </a:r>
            <a:r>
              <a:rPr lang="ko-KR" altLang="en-US" dirty="0"/>
              <a:t>타입의</a:t>
            </a:r>
            <a:r>
              <a:rPr lang="en-US" altLang="ko-KR" dirty="0"/>
              <a:t> </a:t>
            </a:r>
            <a:r>
              <a:rPr lang="ko-KR" altLang="en-US" dirty="0"/>
              <a:t>공격력</a:t>
            </a:r>
            <a:r>
              <a:rPr lang="en-US" altLang="ko-KR" dirty="0"/>
              <a:t>(power), </a:t>
            </a:r>
            <a:r>
              <a:rPr lang="ko-KR" altLang="en-US" dirty="0"/>
              <a:t>체력</a:t>
            </a:r>
            <a:r>
              <a:rPr lang="en-US" altLang="ko-KR" dirty="0"/>
              <a:t>(heart)</a:t>
            </a:r>
            <a:r>
              <a:rPr lang="ko-KR" altLang="en-US" dirty="0"/>
              <a:t>를 멤버변수로 갖습니다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생성자에서 공격력과</a:t>
            </a:r>
            <a:r>
              <a:rPr lang="en-US" altLang="ko-KR" dirty="0"/>
              <a:t>, </a:t>
            </a:r>
            <a:r>
              <a:rPr lang="ko-KR" altLang="en-US" dirty="0"/>
              <a:t>체력을 받아 지정합니다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Character </a:t>
            </a:r>
            <a:r>
              <a:rPr lang="ko-KR" altLang="en-US" dirty="0"/>
              <a:t>클래스는 공격과 체력을 입력으로 받아 지정하는 </a:t>
            </a:r>
            <a:r>
              <a:rPr lang="en-US" altLang="ko-KR" dirty="0"/>
              <a:t>set </a:t>
            </a:r>
            <a:r>
              <a:rPr lang="ko-KR" altLang="en-US" dirty="0"/>
              <a:t>함수를 갖습니다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Character </a:t>
            </a:r>
            <a:r>
              <a:rPr lang="ko-KR" altLang="en-US" dirty="0"/>
              <a:t>클래스는 공격력과 체력을 출력하는 </a:t>
            </a:r>
            <a:r>
              <a:rPr lang="en-US" altLang="ko-KR" dirty="0"/>
              <a:t>print </a:t>
            </a:r>
            <a:r>
              <a:rPr lang="ko-KR" altLang="en-US" dirty="0"/>
              <a:t>함수를 갖습니다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Character </a:t>
            </a:r>
            <a:r>
              <a:rPr lang="ko-KR" altLang="en-US" dirty="0"/>
              <a:t>클래스는 공격</a:t>
            </a:r>
            <a:r>
              <a:rPr lang="en-US" altLang="ko-KR" dirty="0"/>
              <a:t>(attack)</a:t>
            </a:r>
            <a:r>
              <a:rPr lang="ko-KR" altLang="en-US" dirty="0"/>
              <a:t>을 입력으로 받아 공격만큼 체력을 감소시켜 업데이트하는 </a:t>
            </a:r>
            <a:r>
              <a:rPr lang="en-US" altLang="ko-KR" dirty="0"/>
              <a:t>damage </a:t>
            </a:r>
            <a:r>
              <a:rPr lang="ko-KR" altLang="en-US" dirty="0"/>
              <a:t>함수를 갖습니다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46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클래스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생성한 객체를 어떤 메서드와 필드로 어떻게 일을 수행할지 외부에 숨기는 특성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88807-0069-4C00-8BD8-64868D742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056" y="2441935"/>
            <a:ext cx="9367887" cy="380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96A499-F0FB-4883-A652-1C16E54D812D}"/>
              </a:ext>
            </a:extLst>
          </p:cNvPr>
          <p:cNvSpPr txBox="1"/>
          <p:nvPr/>
        </p:nvSpPr>
        <p:spPr>
          <a:xfrm>
            <a:off x="89556" y="6521587"/>
            <a:ext cx="28798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이미지 출처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https://radait.tistory.com/5</a:t>
            </a:r>
          </a:p>
        </p:txBody>
      </p:sp>
    </p:spTree>
    <p:extLst>
      <p:ext uri="{BB962C8B-B14F-4D97-AF65-F5344CB8AC3E}">
        <p14:creationId xmlns:p14="http://schemas.microsoft.com/office/powerpoint/2010/main" val="251489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클래스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ko-KR" altLang="en-US" dirty="0"/>
              <a:t>클래스는 </a:t>
            </a:r>
            <a:r>
              <a:rPr lang="ko-KR" altLang="en-US" dirty="0">
                <a:solidFill>
                  <a:srgbClr val="FF0000"/>
                </a:solidFill>
              </a:rPr>
              <a:t>추상화된 슈퍼 클래스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FF0000"/>
                </a:solidFill>
              </a:rPr>
              <a:t>구체화된 서브 클래스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r>
              <a:rPr lang="ko-KR" altLang="en-US" dirty="0"/>
              <a:t>슈퍼 클래스와 서브 클래스의 관계를 상속이라고 함</a:t>
            </a:r>
            <a:endParaRPr lang="en-US" altLang="ko-KR" dirty="0"/>
          </a:p>
          <a:p>
            <a:pPr lvl="1"/>
            <a:r>
              <a:rPr lang="ko-KR" altLang="en-US" dirty="0"/>
              <a:t>클래스의 자원은 필드와 메소드이며</a:t>
            </a:r>
            <a:r>
              <a:rPr lang="en-US" altLang="ko-KR" dirty="0"/>
              <a:t>, </a:t>
            </a:r>
            <a:r>
              <a:rPr lang="ko-KR" altLang="en-US" dirty="0"/>
              <a:t>상속은 슈퍼 클래스의 자원을 물려받음</a:t>
            </a:r>
            <a:endParaRPr lang="en-US" altLang="ko-KR" dirty="0"/>
          </a:p>
          <a:p>
            <a:pPr lvl="1"/>
            <a:r>
              <a:rPr lang="ko-KR" altLang="en-US" dirty="0"/>
              <a:t>다중 상속 가능</a:t>
            </a:r>
            <a:r>
              <a:rPr lang="en-US" altLang="ko-KR" dirty="0"/>
              <a:t>: </a:t>
            </a:r>
            <a:r>
              <a:rPr lang="ko-KR" altLang="en-US" dirty="0"/>
              <a:t>여러 개의 슈퍼 클래스를 가질 수 있음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504DF0-07B6-4429-8EFA-1B5DD1B1CB54}"/>
              </a:ext>
            </a:extLst>
          </p:cNvPr>
          <p:cNvGrpSpPr/>
          <p:nvPr/>
        </p:nvGrpSpPr>
        <p:grpSpPr>
          <a:xfrm>
            <a:off x="2954799" y="4183144"/>
            <a:ext cx="6221763" cy="2159027"/>
            <a:chOff x="2111897" y="4183144"/>
            <a:chExt cx="6221763" cy="2159027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FBD05D0-FE62-45CC-B5AC-D98AC68817F8}"/>
                </a:ext>
              </a:extLst>
            </p:cNvPr>
            <p:cNvSpPr/>
            <p:nvPr/>
          </p:nvSpPr>
          <p:spPr>
            <a:xfrm>
              <a:off x="4284117" y="4183144"/>
              <a:ext cx="1825658" cy="60331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슈퍼클래스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75471B-E346-4718-BEF2-B646505EEA1F}"/>
                </a:ext>
              </a:extLst>
            </p:cNvPr>
            <p:cNvSpPr/>
            <p:nvPr/>
          </p:nvSpPr>
          <p:spPr>
            <a:xfrm>
              <a:off x="4284117" y="5402231"/>
              <a:ext cx="1825658" cy="60331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서브클래스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57E637F-BAA7-476D-9350-1A2E82F42579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6109775" y="4484802"/>
              <a:ext cx="9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522187D-3553-42AC-8848-AEC04BCB9AC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6109775" y="5703889"/>
              <a:ext cx="9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2015921-2597-4A70-8087-5B6AF6B93AC6}"/>
                </a:ext>
              </a:extLst>
            </p:cNvPr>
            <p:cNvSpPr/>
            <p:nvPr/>
          </p:nvSpPr>
          <p:spPr>
            <a:xfrm>
              <a:off x="7022604" y="4183144"/>
              <a:ext cx="1282410" cy="60331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메소드</a:t>
              </a:r>
              <a:r>
                <a:rPr lang="en-US" altLang="ko-KR" sz="2400" dirty="0">
                  <a:solidFill>
                    <a:schemeClr val="tx1"/>
                  </a:solidFill>
                </a:rPr>
                <a:t>1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91C2EA4-299C-4F2A-9F45-D0309983732D}"/>
                </a:ext>
              </a:extLst>
            </p:cNvPr>
            <p:cNvSpPr/>
            <p:nvPr/>
          </p:nvSpPr>
          <p:spPr>
            <a:xfrm>
              <a:off x="7051250" y="5402231"/>
              <a:ext cx="1282410" cy="60331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메소드</a:t>
              </a:r>
              <a:r>
                <a:rPr lang="en-US" altLang="ko-KR" sz="2400" dirty="0">
                  <a:solidFill>
                    <a:schemeClr val="tx1"/>
                  </a:solidFill>
                </a:rPr>
                <a:t>1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838CC7D-8F2D-4B8D-A582-3D1828161335}"/>
                </a:ext>
              </a:extLst>
            </p:cNvPr>
            <p:cNvSpPr/>
            <p:nvPr/>
          </p:nvSpPr>
          <p:spPr>
            <a:xfrm>
              <a:off x="2111897" y="4957713"/>
              <a:ext cx="1282410" cy="60331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메소드</a:t>
              </a:r>
              <a:r>
                <a:rPr lang="en-US" altLang="ko-KR" sz="2400" dirty="0">
                  <a:solidFill>
                    <a:schemeClr val="tx1"/>
                  </a:solidFill>
                </a:rPr>
                <a:t>2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DE5653-DF8E-49B3-8637-2560DCBA6A8C}"/>
                </a:ext>
              </a:extLst>
            </p:cNvPr>
            <p:cNvSpPr/>
            <p:nvPr/>
          </p:nvSpPr>
          <p:spPr>
            <a:xfrm>
              <a:off x="2111897" y="5738856"/>
              <a:ext cx="1282410" cy="60331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메소드</a:t>
              </a:r>
              <a:r>
                <a:rPr lang="en-US" altLang="ko-KR" sz="2400" dirty="0">
                  <a:solidFill>
                    <a:schemeClr val="tx1"/>
                  </a:solidFill>
                </a:rPr>
                <a:t>3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EE58B85-3E6E-4F53-903A-E231EE670B47}"/>
                </a:ext>
              </a:extLst>
            </p:cNvPr>
            <p:cNvCxnSpPr>
              <a:cxnSpLocks/>
              <a:stCxn id="6" idx="1"/>
              <a:endCxn id="15" idx="3"/>
            </p:cNvCxnSpPr>
            <p:nvPr/>
          </p:nvCxnSpPr>
          <p:spPr>
            <a:xfrm flipH="1" flipV="1">
              <a:off x="3394307" y="5259371"/>
              <a:ext cx="889810" cy="444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A97FF1A-C19F-46C4-A47C-ED8D875F9B51}"/>
                </a:ext>
              </a:extLst>
            </p:cNvPr>
            <p:cNvCxnSpPr>
              <a:cxnSpLocks/>
              <a:stCxn id="6" idx="1"/>
              <a:endCxn id="16" idx="3"/>
            </p:cNvCxnSpPr>
            <p:nvPr/>
          </p:nvCxnSpPr>
          <p:spPr>
            <a:xfrm flipH="1">
              <a:off x="3394307" y="5703889"/>
              <a:ext cx="889810" cy="3366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46C379F4-76A1-4077-9ED2-014B5F26844F}"/>
                </a:ext>
              </a:extLst>
            </p:cNvPr>
            <p:cNvSpPr/>
            <p:nvPr/>
          </p:nvSpPr>
          <p:spPr>
            <a:xfrm flipV="1">
              <a:off x="4963633" y="4872085"/>
              <a:ext cx="466626" cy="49517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669D8D-08DB-4113-9B09-87E554FA3C10}"/>
                </a:ext>
              </a:extLst>
            </p:cNvPr>
            <p:cNvSpPr txBox="1"/>
            <p:nvPr/>
          </p:nvSpPr>
          <p:spPr>
            <a:xfrm>
              <a:off x="5392579" y="4964092"/>
              <a:ext cx="717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상속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595024"/>
      </p:ext>
    </p:extLst>
  </p:cSld>
  <p:clrMapOvr>
    <a:masterClrMapping/>
  </p:clrMapOvr>
</p:sld>
</file>

<file path=ppt/theme/theme1.xml><?xml version="1.0" encoding="utf-8"?>
<a:theme xmlns:a="http://schemas.openxmlformats.org/drawingml/2006/main" name="2_김휘용_표지_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김휘용_본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6544</TotalTime>
  <Words>684</Words>
  <Application>Microsoft Office PowerPoint</Application>
  <PresentationFormat>와이드스크린</PresentationFormat>
  <Paragraphs>139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210 하얀분필 R</vt:lpstr>
      <vt:lpstr>D2Coding</vt:lpstr>
      <vt:lpstr>나눔고딕</vt:lpstr>
      <vt:lpstr>맑은 고딕</vt:lpstr>
      <vt:lpstr>Batang</vt:lpstr>
      <vt:lpstr>Arial</vt:lpstr>
      <vt:lpstr>Candara</vt:lpstr>
      <vt:lpstr>Trebuchet MS</vt:lpstr>
      <vt:lpstr>Wingdings</vt:lpstr>
      <vt:lpstr>2_김휘용_표지_목차</vt:lpstr>
      <vt:lpstr>1_김휘용_본문</vt:lpstr>
      <vt:lpstr>목차</vt:lpstr>
      <vt:lpstr>메소드</vt:lpstr>
      <vt:lpstr>연습문제 1 – 함수 생성</vt:lpstr>
      <vt:lpstr>클래스</vt:lpstr>
      <vt:lpstr>연습문제 2 – 클래스 생성</vt:lpstr>
      <vt:lpstr>연습문제 2_2 – 클래스 생성</vt:lpstr>
      <vt:lpstr>연습문제 3 – 클래스 생성</vt:lpstr>
      <vt:lpstr>클래스</vt:lpstr>
      <vt:lpstr>클래스</vt:lpstr>
      <vt:lpstr>클래스</vt:lpstr>
      <vt:lpstr>클래스</vt:lpstr>
      <vt:lpstr>클래스</vt:lpstr>
      <vt:lpstr>연습문제 4 – 클래스 상속, 오버라이딩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[VML 캡스톤 디자인2]  학습데이터 전처리</dc:title>
  <dc:creator>2018102242@office.khu.ac.kr</dc:creator>
  <cp:lastModifiedBy>최인열</cp:lastModifiedBy>
  <cp:revision>381</cp:revision>
  <dcterms:created xsi:type="dcterms:W3CDTF">2021-10-26T12:30:01Z</dcterms:created>
  <dcterms:modified xsi:type="dcterms:W3CDTF">2023-06-23T23:58:03Z</dcterms:modified>
</cp:coreProperties>
</file>