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8" r:id="rId2"/>
  </p:sldMasterIdLst>
  <p:notesMasterIdLst>
    <p:notesMasterId r:id="rId17"/>
  </p:notesMasterIdLst>
  <p:handoutMasterIdLst>
    <p:handoutMasterId r:id="rId18"/>
  </p:handoutMasterIdLst>
  <p:sldIdLst>
    <p:sldId id="286" r:id="rId3"/>
    <p:sldId id="535" r:id="rId4"/>
    <p:sldId id="539" r:id="rId5"/>
    <p:sldId id="545" r:id="rId6"/>
    <p:sldId id="546" r:id="rId7"/>
    <p:sldId id="547" r:id="rId8"/>
    <p:sldId id="543" r:id="rId9"/>
    <p:sldId id="548" r:id="rId10"/>
    <p:sldId id="549" r:id="rId11"/>
    <p:sldId id="544" r:id="rId12"/>
    <p:sldId id="542" r:id="rId13"/>
    <p:sldId id="540" r:id="rId14"/>
    <p:sldId id="541" r:id="rId15"/>
    <p:sldId id="55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ui Yong" initials="KHY" lastIdx="1" clrIdx="0">
    <p:extLst>
      <p:ext uri="{19B8F6BF-5375-455C-9EA6-DF929625EA0E}">
        <p15:presenceInfo xmlns:p15="http://schemas.microsoft.com/office/powerpoint/2012/main" userId="d29bd7f2341dd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B"/>
    <a:srgbClr val="FDFFAF"/>
    <a:srgbClr val="767676"/>
    <a:srgbClr val="C9C9C9"/>
    <a:srgbClr val="FAD8D8"/>
    <a:srgbClr val="262626"/>
    <a:srgbClr val="A5A5A5"/>
    <a:srgbClr val="0000FF"/>
    <a:srgbClr val="9E1915"/>
    <a:srgbClr val="2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95214" autoAdjust="0"/>
  </p:normalViewPr>
  <p:slideViewPr>
    <p:cSldViewPr snapToGrid="0">
      <p:cViewPr varScale="1">
        <p:scale>
          <a:sx n="99" d="100"/>
          <a:sy n="99" d="100"/>
        </p:scale>
        <p:origin x="92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2E1E4-2D08-40CA-890F-8B649DD3B6B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703C-C039-432D-A103-E6469AE82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3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892AD-0453-44DC-993E-CF3085AE259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0B55-DED6-46E9-904B-8588744A0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2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28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0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8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4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6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9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41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5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2C8FD5-6C3F-463E-AC62-1D79E648DFBB}"/>
              </a:ext>
            </a:extLst>
          </p:cNvPr>
          <p:cNvSpPr/>
          <p:nvPr userDrawn="1"/>
        </p:nvSpPr>
        <p:spPr>
          <a:xfrm>
            <a:off x="232661" y="220172"/>
            <a:ext cx="11726677" cy="6392924"/>
          </a:xfrm>
          <a:prstGeom prst="roundRect">
            <a:avLst>
              <a:gd name="adj" fmla="val 23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B49747-CF67-43DF-AF77-3238B6621B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5834"/>
          <a:stretch/>
        </p:blipFill>
        <p:spPr bwMode="auto">
          <a:xfrm>
            <a:off x="319420" y="337032"/>
            <a:ext cx="760993" cy="8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8" y="1430440"/>
            <a:ext cx="10363200" cy="19502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 b="1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8" y="3332323"/>
            <a:ext cx="9144000" cy="148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AFC65-542F-44FF-9269-2A8C5682E21B}"/>
              </a:ext>
            </a:extLst>
          </p:cNvPr>
          <p:cNvCxnSpPr>
            <a:cxnSpLocks/>
          </p:cNvCxnSpPr>
          <p:nvPr userDrawn="1"/>
        </p:nvCxnSpPr>
        <p:spPr>
          <a:xfrm>
            <a:off x="3385937" y="3341750"/>
            <a:ext cx="542012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134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12801"/>
            <a:ext cx="9282545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004291"/>
            <a:ext cx="9282545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buClr>
                <a:schemeClr val="tx1"/>
              </a:buClr>
              <a:buFont typeface="+mj-lt"/>
              <a:buAutoNum type="arabicPeriod"/>
              <a:defRPr sz="2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02DB3D-66F9-461C-B4F5-5A61784E951A}"/>
              </a:ext>
            </a:extLst>
          </p:cNvPr>
          <p:cNvCxnSpPr>
            <a:cxnSpLocks/>
          </p:cNvCxnSpPr>
          <p:nvPr userDrawn="1"/>
        </p:nvCxnSpPr>
        <p:spPr>
          <a:xfrm>
            <a:off x="1523999" y="1719567"/>
            <a:ext cx="92825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2667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28F897D3-5E09-440E-8C2E-F78A0B9B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57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AAD80F3B-0DD8-4B37-B7BD-2F8D7BA7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69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0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90000"/>
        </a:lnSpc>
        <a:spcBef>
          <a:spcPts val="1000"/>
        </a:spcBef>
        <a:buClr>
          <a:srgbClr val="2060AA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l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>
            <a:lumMod val="50000"/>
          </a:schemeClr>
        </a:buClr>
        <a:buFont typeface="Batang" panose="02030600000101010101" pitchFamily="18" charset="-127"/>
        <a:buChar char="★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908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EF082-B06D-4537-85CA-0DAA1AC81A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92644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F69089-A93D-4FFC-93D5-984735535D45}"/>
              </a:ext>
            </a:extLst>
          </p:cNvPr>
          <p:cNvCxnSpPr>
            <a:cxnSpLocks/>
          </p:cNvCxnSpPr>
          <p:nvPr userDrawn="1"/>
        </p:nvCxnSpPr>
        <p:spPr>
          <a:xfrm>
            <a:off x="366713" y="765673"/>
            <a:ext cx="11485562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1640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0" r:id="rId2"/>
    <p:sldLayoutId id="2147483718" r:id="rId3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>
              <a:lumMod val="85000"/>
              <a:lumOff val="15000"/>
            </a:schemeClr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210 하얀분필 R" panose="02020603020101020101" pitchFamily="18" charset="-127"/>
        <a:buChar char="▣"/>
        <a:tabLst/>
        <a:defRPr sz="2800" b="1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063" marR="0" indent="-271463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>
            <a:lumMod val="85000"/>
            <a:lumOff val="15000"/>
          </a:schemeClr>
        </a:buClr>
        <a:buSzTx/>
        <a:buFont typeface="Wingdings" panose="05000000000000000000" pitchFamily="2" charset="2"/>
        <a:buChar char="l"/>
        <a:tabLst/>
        <a:defRPr sz="2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>
          <a:schemeClr val="bg2">
            <a:lumMod val="50000"/>
          </a:schemeClr>
        </a:buClr>
        <a:buSzTx/>
        <a:buFont typeface="나눔고딕" panose="020D0604000000000000" pitchFamily="50" charset="-127"/>
        <a:buChar char="▶"/>
        <a:tabLst/>
        <a:defRPr sz="2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088" marR="0" indent="-185738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2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5713" marR="0" indent="-174625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20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213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3" y="886692"/>
            <a:ext cx="11485562" cy="554676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ko-KR" sz="2800" dirty="0"/>
              <a:t>Recap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800" dirty="0"/>
              <a:t>연산자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800" dirty="0"/>
              <a:t>입력명령문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 </a:t>
            </a:r>
            <a:r>
              <a:rPr lang="en-US" altLang="ko-KR" dirty="0"/>
              <a:t>3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</a:t>
            </a:r>
            <a:r>
              <a:rPr lang="en-US" altLang="ko-KR" dirty="0"/>
              <a:t>4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800" dirty="0"/>
              <a:t>연습문제</a:t>
            </a:r>
            <a:r>
              <a:rPr lang="en-US" altLang="ko-KR" dirty="0"/>
              <a:t>5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altLang="ko-KR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6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다음 각 연산의 결과로 왼쪽 변수에 저장되는 값을 써라</a:t>
            </a:r>
            <a:r>
              <a:rPr lang="en-US" altLang="ko-KR" dirty="0"/>
              <a:t>. </a:t>
            </a:r>
            <a:r>
              <a:rPr lang="ko-KR" altLang="en-US" dirty="0"/>
              <a:t>각 연산은 </a:t>
            </a:r>
            <a:r>
              <a:rPr lang="en-US" altLang="ko-KR" dirty="0"/>
              <a:t>int a =10, b=3, c=5</a:t>
            </a:r>
            <a:r>
              <a:rPr lang="ko-KR" altLang="en-US" dirty="0"/>
              <a:t>로 초기화되어 잇고</a:t>
            </a:r>
            <a:r>
              <a:rPr lang="en-US" altLang="ko-KR" dirty="0"/>
              <a:t>, </a:t>
            </a:r>
            <a:r>
              <a:rPr lang="ko-KR" altLang="en-US" dirty="0"/>
              <a:t>다른 연산과 연관성은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E0EBA-D174-45DD-8D9F-CEA8B95B2A99}"/>
              </a:ext>
            </a:extLst>
          </p:cNvPr>
          <p:cNvSpPr txBox="1"/>
          <p:nvPr/>
        </p:nvSpPr>
        <p:spPr>
          <a:xfrm>
            <a:off x="1001734" y="1939342"/>
            <a:ext cx="77369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a=</a:t>
            </a:r>
            <a:r>
              <a:rPr lang="en-US" altLang="ko-KR"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a+c</a:t>
            </a:r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c=a++;</a:t>
            </a:r>
          </a:p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a+=</a:t>
            </a:r>
            <a:r>
              <a:rPr lang="en-US" altLang="ko-KR"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b+c</a:t>
            </a:r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r=(a&lt;b)||(c&gt;b);</a:t>
            </a:r>
          </a:p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c=!(a&lt;b)?</a:t>
            </a:r>
            <a:r>
              <a:rPr lang="en-US" altLang="ko-KR"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a+b:a-b</a:t>
            </a:r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c=10%3;</a:t>
            </a:r>
            <a:endParaRPr lang="ko-KR" altLang="en-US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15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현재 교통 카드에 잔액이 </a:t>
            </a:r>
            <a:r>
              <a:rPr lang="en-US" altLang="ko-KR" dirty="0"/>
              <a:t>10,000</a:t>
            </a:r>
            <a:r>
              <a:rPr lang="ko-KR" altLang="en-US" dirty="0"/>
              <a:t>원이고</a:t>
            </a:r>
            <a:r>
              <a:rPr lang="en-US" altLang="ko-KR" dirty="0"/>
              <a:t>, </a:t>
            </a:r>
            <a:r>
              <a:rPr lang="ko-KR" altLang="en-US" dirty="0"/>
              <a:t>사용 금액만큼 차감하여 잔액이 부족할 때 </a:t>
            </a:r>
            <a:r>
              <a:rPr lang="en-US" altLang="ko-KR" dirty="0"/>
              <a:t>‘</a:t>
            </a:r>
            <a:r>
              <a:rPr lang="ko-KR" altLang="en-US" dirty="0"/>
              <a:t>잔액이 부족해 교통 카드를 사용할 수 없습니다</a:t>
            </a:r>
            <a:r>
              <a:rPr lang="en-US" altLang="ko-KR" dirty="0"/>
              <a:t>!!’ </a:t>
            </a:r>
            <a:r>
              <a:rPr lang="ko-KR" altLang="en-US" dirty="0"/>
              <a:t>메시지를 출력한 후 종료하는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교통 카드 사용은 키보드 입력을 이용하고</a:t>
            </a:r>
            <a:r>
              <a:rPr lang="en-US" altLang="ko-KR" dirty="0"/>
              <a:t>, </a:t>
            </a:r>
            <a:r>
              <a:rPr lang="ko-KR" altLang="en-US" dirty="0"/>
              <a:t>입력된 문자열의 숫자 변환은 </a:t>
            </a:r>
            <a:r>
              <a:rPr lang="en-US" altLang="ko-KR" dirty="0" err="1"/>
              <a:t>Integer.parseInt</a:t>
            </a:r>
            <a:r>
              <a:rPr lang="en-US" altLang="ko-KR" dirty="0"/>
              <a:t>([</a:t>
            </a:r>
            <a:r>
              <a:rPr lang="ko-KR" altLang="en-US" dirty="0"/>
              <a:t>금액</a:t>
            </a:r>
            <a:r>
              <a:rPr lang="en-US" altLang="ko-KR" dirty="0"/>
              <a:t>]) </a:t>
            </a:r>
            <a:r>
              <a:rPr lang="ko-KR" altLang="en-US" dirty="0"/>
              <a:t>메서드를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886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다음 제휴 카드의 발급 조건 </a:t>
            </a:r>
            <a:r>
              <a:rPr lang="en-US" altLang="ko-KR" dirty="0"/>
              <a:t>1, 2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모두 만족하면 발급 가능 여부를 알려주는 프로그램을 작성하라</a:t>
            </a:r>
            <a:r>
              <a:rPr lang="en-US" altLang="ko-KR" dirty="0"/>
              <a:t>. </a:t>
            </a:r>
            <a:r>
              <a:rPr lang="ko-KR" altLang="en-US" dirty="0" err="1"/>
              <a:t>연소득</a:t>
            </a:r>
            <a:r>
              <a:rPr lang="en-US" altLang="ko-KR" dirty="0"/>
              <a:t>, </a:t>
            </a:r>
            <a:r>
              <a:rPr lang="ko-KR" altLang="en-US" dirty="0"/>
              <a:t>신용 등급과 신규</a:t>
            </a:r>
            <a:r>
              <a:rPr lang="en-US" altLang="ko-KR" dirty="0"/>
              <a:t>, </a:t>
            </a:r>
            <a:r>
              <a:rPr lang="ko-KR" altLang="en-US" dirty="0"/>
              <a:t>기존 고객 여부는 키보드로 입력 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발급조건</a:t>
            </a:r>
            <a:r>
              <a:rPr lang="en-US" altLang="ko-KR" dirty="0"/>
              <a:t>1 (</a:t>
            </a:r>
            <a:r>
              <a:rPr lang="ko-KR" altLang="en-US" dirty="0" err="1"/>
              <a:t>둘중하나</a:t>
            </a:r>
            <a:r>
              <a:rPr lang="ko-KR" altLang="en-US" dirty="0"/>
              <a:t> 만족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연소득</a:t>
            </a:r>
            <a:r>
              <a:rPr lang="ko-KR" altLang="en-US" dirty="0"/>
              <a:t> </a:t>
            </a:r>
            <a:r>
              <a:rPr lang="en-US" altLang="ko-KR" dirty="0"/>
              <a:t>5,000</a:t>
            </a:r>
            <a:r>
              <a:rPr lang="ko-KR" altLang="en-US" dirty="0"/>
              <a:t>만 원 이상 또는 신용등급 </a:t>
            </a:r>
            <a:r>
              <a:rPr lang="en-US" altLang="ko-KR" dirty="0"/>
              <a:t>B 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1"/>
            <a:r>
              <a:rPr lang="ko-KR" altLang="en-US" dirty="0"/>
              <a:t>발급조건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기존 고객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 err="1"/>
              <a:t>연소득</a:t>
            </a:r>
            <a:r>
              <a:rPr lang="en-US" altLang="ko-KR" dirty="0"/>
              <a:t>, </a:t>
            </a:r>
            <a:r>
              <a:rPr lang="ko-KR" altLang="en-US" dirty="0"/>
              <a:t>기존고객 여부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30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학생의 국영수 점수를 받아 통과 여부를 표시하세요</a:t>
            </a:r>
            <a:endParaRPr lang="en-US" altLang="ko-KR" dirty="0"/>
          </a:p>
          <a:p>
            <a:pPr lvl="1"/>
            <a:r>
              <a:rPr lang="ko-KR" altLang="en-US" dirty="0"/>
              <a:t>국영수 총합이 </a:t>
            </a:r>
            <a:r>
              <a:rPr lang="en-US" altLang="ko-KR" dirty="0"/>
              <a:t>210</a:t>
            </a:r>
            <a:r>
              <a:rPr lang="ko-KR" altLang="en-US" dirty="0"/>
              <a:t>미만</a:t>
            </a:r>
            <a:r>
              <a:rPr lang="en-US" altLang="ko-KR" dirty="0"/>
              <a:t>: </a:t>
            </a:r>
            <a:r>
              <a:rPr lang="ko-KR" altLang="en-US" dirty="0"/>
              <a:t>탈락</a:t>
            </a:r>
            <a:endParaRPr lang="en-US" altLang="ko-KR" dirty="0"/>
          </a:p>
          <a:p>
            <a:pPr lvl="1"/>
            <a:r>
              <a:rPr lang="ko-KR" altLang="en-US" dirty="0"/>
              <a:t>점수 하나가 </a:t>
            </a:r>
            <a:r>
              <a:rPr lang="en-US" altLang="ko-KR" dirty="0"/>
              <a:t>60</a:t>
            </a:r>
            <a:r>
              <a:rPr lang="ko-KR" altLang="en-US" dirty="0"/>
              <a:t>미만</a:t>
            </a:r>
            <a:r>
              <a:rPr lang="en-US" altLang="ko-KR" dirty="0"/>
              <a:t>: </a:t>
            </a:r>
            <a:r>
              <a:rPr lang="ko-KR" altLang="en-US" dirty="0"/>
              <a:t>탈락</a:t>
            </a:r>
            <a:endParaRPr lang="en-US" altLang="ko-KR" dirty="0"/>
          </a:p>
          <a:p>
            <a:pPr lvl="1"/>
            <a:r>
              <a:rPr lang="ko-KR" altLang="en-US" dirty="0"/>
              <a:t>나머지는 합격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155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학생의 키와 몸무게를 받아서 </a:t>
            </a:r>
            <a:r>
              <a:rPr lang="en-US" altLang="ko-KR" dirty="0"/>
              <a:t>BMI</a:t>
            </a:r>
            <a:r>
              <a:rPr lang="ko-KR" altLang="en-US" dirty="0"/>
              <a:t>를 계산해서 아래 표에 맞게 출력하세요</a:t>
            </a:r>
            <a:endParaRPr lang="en-US" altLang="ko-KR" dirty="0"/>
          </a:p>
          <a:p>
            <a:pPr lvl="1"/>
            <a:r>
              <a:rPr lang="ko-KR" altLang="en-US" dirty="0" err="1"/>
              <a:t>키랑</a:t>
            </a:r>
            <a:r>
              <a:rPr lang="ko-KR" altLang="en-US" dirty="0"/>
              <a:t> 몸무게는 </a:t>
            </a:r>
            <a:r>
              <a:rPr lang="en-US" altLang="ko-KR" dirty="0"/>
              <a:t>float</a:t>
            </a:r>
            <a:r>
              <a:rPr lang="ko-KR" altLang="en-US" dirty="0"/>
              <a:t>으로 </a:t>
            </a:r>
            <a:r>
              <a:rPr lang="ko-KR" altLang="en-US" dirty="0" err="1"/>
              <a:t>입력받으세요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BMI </a:t>
            </a:r>
            <a:r>
              <a:rPr lang="ko-KR" altLang="en-US" dirty="0"/>
              <a:t>계산방법</a:t>
            </a:r>
            <a:r>
              <a:rPr lang="en-US" altLang="ko-KR" dirty="0"/>
              <a:t>: </a:t>
            </a:r>
            <a:r>
              <a:rPr lang="ko-KR" altLang="en-US" dirty="0"/>
              <a:t>몸무게</a:t>
            </a:r>
            <a:r>
              <a:rPr lang="en-US" altLang="ko-KR" dirty="0"/>
              <a:t>/</a:t>
            </a:r>
            <a:r>
              <a:rPr lang="ko-KR" altLang="en-US" dirty="0"/>
              <a:t>키</a:t>
            </a:r>
            <a:r>
              <a:rPr lang="en-US" altLang="ko-KR" dirty="0"/>
              <a:t>(</a:t>
            </a:r>
            <a:r>
              <a:rPr lang="ko-KR" altLang="en-US" dirty="0"/>
              <a:t>제곱</a:t>
            </a:r>
            <a:r>
              <a:rPr lang="en-US" altLang="ko-KR" dirty="0"/>
              <a:t>) (</a:t>
            </a:r>
            <a:r>
              <a:rPr lang="ko-KR" altLang="en-US" dirty="0"/>
              <a:t>키는 </a:t>
            </a:r>
            <a:r>
              <a:rPr lang="en-US" altLang="ko-KR" dirty="0"/>
              <a:t>m, </a:t>
            </a:r>
            <a:r>
              <a:rPr lang="ko-KR" altLang="en-US" dirty="0"/>
              <a:t>몸무게는 </a:t>
            </a:r>
            <a:r>
              <a:rPr lang="en-US" altLang="ko-KR" dirty="0"/>
              <a:t>kg)</a:t>
            </a:r>
          </a:p>
          <a:p>
            <a:pPr lvl="2"/>
            <a:r>
              <a:rPr lang="ko-KR" altLang="en-US" dirty="0"/>
              <a:t>키가 </a:t>
            </a:r>
            <a:r>
              <a:rPr lang="en-US" altLang="ko-KR" dirty="0"/>
              <a:t>170</a:t>
            </a:r>
            <a:r>
              <a:rPr lang="ko-KR" altLang="en-US" dirty="0"/>
              <a:t>이고 몸무게가 </a:t>
            </a:r>
            <a:r>
              <a:rPr lang="en-US" altLang="ko-KR" dirty="0"/>
              <a:t>50kg</a:t>
            </a:r>
            <a:r>
              <a:rPr lang="ko-KR" altLang="en-US" dirty="0"/>
              <a:t>이면 </a:t>
            </a:r>
            <a:r>
              <a:rPr lang="en-US" altLang="ko-KR" dirty="0"/>
              <a:t>50/1.7*1.7 = 17.30</a:t>
            </a:r>
          </a:p>
          <a:p>
            <a:pPr lvl="1"/>
            <a:r>
              <a:rPr lang="en-US" altLang="ko-KR" dirty="0"/>
              <a:t>18.5</a:t>
            </a:r>
            <a:r>
              <a:rPr lang="ko-KR" altLang="en-US" dirty="0"/>
              <a:t>이하</a:t>
            </a:r>
            <a:r>
              <a:rPr lang="en-US" altLang="ko-KR" dirty="0"/>
              <a:t>: </a:t>
            </a:r>
            <a:r>
              <a:rPr lang="ko-KR" altLang="en-US" dirty="0" err="1"/>
              <a:t>저체중</a:t>
            </a:r>
            <a:endParaRPr lang="en-US" altLang="ko-KR" dirty="0"/>
          </a:p>
          <a:p>
            <a:pPr lvl="1"/>
            <a:r>
              <a:rPr lang="en-US" altLang="ko-KR" dirty="0"/>
              <a:t>~25</a:t>
            </a:r>
            <a:r>
              <a:rPr lang="ko-KR" altLang="en-US" dirty="0"/>
              <a:t>이하</a:t>
            </a:r>
            <a:r>
              <a:rPr lang="en-US" altLang="ko-KR" dirty="0"/>
              <a:t>: </a:t>
            </a:r>
            <a:r>
              <a:rPr lang="ko-KR" altLang="en-US" dirty="0"/>
              <a:t>정상</a:t>
            </a:r>
            <a:endParaRPr lang="en-US" altLang="ko-KR" dirty="0"/>
          </a:p>
          <a:p>
            <a:pPr lvl="1"/>
            <a:r>
              <a:rPr lang="en-US" altLang="ko-KR" dirty="0"/>
              <a:t>~30</a:t>
            </a:r>
            <a:r>
              <a:rPr lang="ko-KR" altLang="en-US" dirty="0"/>
              <a:t>이하</a:t>
            </a:r>
            <a:r>
              <a:rPr lang="en-US" altLang="ko-KR" dirty="0"/>
              <a:t>: </a:t>
            </a:r>
            <a:r>
              <a:rPr lang="ko-KR" altLang="en-US" dirty="0"/>
              <a:t>과체중</a:t>
            </a:r>
            <a:endParaRPr lang="en-US" altLang="ko-KR" dirty="0"/>
          </a:p>
          <a:p>
            <a:pPr lvl="1"/>
            <a:r>
              <a:rPr lang="en-US" altLang="ko-KR" dirty="0"/>
              <a:t>~40</a:t>
            </a:r>
            <a:r>
              <a:rPr lang="ko-KR" altLang="en-US" dirty="0"/>
              <a:t>이하</a:t>
            </a:r>
            <a:r>
              <a:rPr lang="en-US" altLang="ko-KR" dirty="0"/>
              <a:t>: </a:t>
            </a:r>
            <a:r>
              <a:rPr lang="ko-KR" altLang="en-US" dirty="0"/>
              <a:t>비만</a:t>
            </a:r>
            <a:endParaRPr lang="en-US" altLang="ko-KR" dirty="0"/>
          </a:p>
          <a:p>
            <a:pPr lvl="1"/>
            <a:r>
              <a:rPr lang="en-US" altLang="ko-KR" dirty="0"/>
              <a:t>40</a:t>
            </a:r>
            <a:r>
              <a:rPr lang="ko-KR" altLang="en-US" dirty="0"/>
              <a:t>초과</a:t>
            </a:r>
            <a:r>
              <a:rPr lang="en-US" altLang="ko-KR" dirty="0"/>
              <a:t>: </a:t>
            </a:r>
            <a:r>
              <a:rPr lang="ko-KR" altLang="en-US" dirty="0"/>
              <a:t>고도비만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13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/>
              <a:t>Recap – </a:t>
            </a:r>
            <a:r>
              <a:rPr lang="ko-KR" altLang="en-US" sz="3200" dirty="0">
                <a:solidFill>
                  <a:srgbClr val="C00000"/>
                </a:solidFill>
              </a:rPr>
              <a:t>프로젝트</a:t>
            </a:r>
            <a:r>
              <a:rPr lang="en-US" altLang="ko-KR" sz="3200" dirty="0">
                <a:solidFill>
                  <a:srgbClr val="C00000"/>
                </a:solidFill>
              </a:rPr>
              <a:t>/</a:t>
            </a:r>
            <a:r>
              <a:rPr lang="ko-KR" altLang="en-US" sz="3200" dirty="0">
                <a:solidFill>
                  <a:srgbClr val="C00000"/>
                </a:solidFill>
              </a:rPr>
              <a:t>패키지</a:t>
            </a:r>
            <a:r>
              <a:rPr lang="en-US" altLang="ko-KR" sz="3200" dirty="0">
                <a:solidFill>
                  <a:srgbClr val="C00000"/>
                </a:solidFill>
              </a:rPr>
              <a:t>/</a:t>
            </a:r>
            <a:r>
              <a:rPr lang="ko-KR" altLang="en-US" sz="3200" dirty="0">
                <a:solidFill>
                  <a:srgbClr val="C00000"/>
                </a:solidFill>
              </a:rPr>
              <a:t>클래스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1C563-C386-4E3C-BAB7-7DF4A319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703" y="905544"/>
            <a:ext cx="4200525" cy="5334000"/>
          </a:xfrm>
          <a:prstGeom prst="rect">
            <a:avLst/>
          </a:prstGeom>
        </p:spPr>
      </p:pic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C53B5C-713F-43D5-A42F-6BA0F3B819D2}"/>
              </a:ext>
            </a:extLst>
          </p:cNvPr>
          <p:cNvSpPr txBox="1">
            <a:spLocks/>
          </p:cNvSpPr>
          <p:nvPr/>
        </p:nvSpPr>
        <p:spPr>
          <a:xfrm>
            <a:off x="366713" y="886692"/>
            <a:ext cx="6713910" cy="56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해당 주차에 해당하는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Day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</a:rPr>
              <a:t>◯◯</a:t>
            </a:r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</a:rPr>
              <a:t>을 만들어 관리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ko-KR" altLang="en-US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강의 </a:t>
            </a:r>
            <a:r>
              <a:rPr lang="en-US" altLang="ko-KR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수요일</a:t>
            </a:r>
            <a:r>
              <a:rPr lang="en-US" altLang="ko-KR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에서 다루는 패키지 번호에 이어서 </a:t>
            </a:r>
            <a:r>
              <a:rPr lang="ko-KR" altLang="en-US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멘토링 실습 </a:t>
            </a:r>
            <a:r>
              <a:rPr lang="en-US" altLang="ko-KR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토요일</a:t>
            </a:r>
            <a:r>
              <a:rPr lang="en-US" altLang="ko-KR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패키지 생성</a:t>
            </a:r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예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강의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-ex01, ex02, ex03</a:t>
            </a:r>
            <a:b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실습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-ex04, ex05, ex06, ex07, ex08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3"/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프로젝트 구조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프로젝트내의 패키지 생성</a:t>
            </a:r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패키지 내에 클래스 생성</a:t>
            </a:r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연습문제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모든 문제는 강의시간에 다룬 패키지 번호 이후로</a:t>
            </a:r>
            <a:b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패키지를 생성하여 그 안에 답안 작성</a:t>
            </a:r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4C76E2-513B-49F6-B150-FBE530F614B1}"/>
              </a:ext>
            </a:extLst>
          </p:cNvPr>
          <p:cNvSpPr/>
          <p:nvPr/>
        </p:nvSpPr>
        <p:spPr>
          <a:xfrm>
            <a:off x="8029278" y="1808754"/>
            <a:ext cx="964677" cy="228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D61F6-55C2-431A-BF96-14A03598B0D2}"/>
              </a:ext>
            </a:extLst>
          </p:cNvPr>
          <p:cNvSpPr/>
          <p:nvPr/>
        </p:nvSpPr>
        <p:spPr>
          <a:xfrm>
            <a:off x="8289554" y="3099337"/>
            <a:ext cx="964677" cy="228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8C90FC-E3C9-4D31-B7CD-31767F47CFB1}"/>
              </a:ext>
            </a:extLst>
          </p:cNvPr>
          <p:cNvSpPr/>
          <p:nvPr/>
        </p:nvSpPr>
        <p:spPr>
          <a:xfrm>
            <a:off x="8270448" y="3734525"/>
            <a:ext cx="964677" cy="228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A67677-CED3-4E43-86FB-E5D56E9269A0}"/>
              </a:ext>
            </a:extLst>
          </p:cNvPr>
          <p:cNvSpPr/>
          <p:nvPr/>
        </p:nvSpPr>
        <p:spPr>
          <a:xfrm>
            <a:off x="8270448" y="4081020"/>
            <a:ext cx="983784" cy="15937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D3E364-2162-4131-9AC3-C028F77FFAD8}"/>
              </a:ext>
            </a:extLst>
          </p:cNvPr>
          <p:cNvGrpSpPr/>
          <p:nvPr/>
        </p:nvGrpSpPr>
        <p:grpSpPr>
          <a:xfrm>
            <a:off x="5157347" y="3213603"/>
            <a:ext cx="3132207" cy="635188"/>
            <a:chOff x="5217050" y="3213603"/>
            <a:chExt cx="3132207" cy="635188"/>
          </a:xfrm>
        </p:grpSpPr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0BF5E9B8-54F0-48B8-8DE0-147AF8ED5F09}"/>
                </a:ext>
              </a:extLst>
            </p:cNvPr>
            <p:cNvCxnSpPr>
              <a:cxnSpLocks/>
              <a:stCxn id="8" idx="1"/>
              <a:endCxn id="10" idx="1"/>
            </p:cNvCxnSpPr>
            <p:nvPr/>
          </p:nvCxnSpPr>
          <p:spPr>
            <a:xfrm rot="10800000" flipV="1">
              <a:off x="8330151" y="3213603"/>
              <a:ext cx="19106" cy="635188"/>
            </a:xfrm>
            <a:prstGeom prst="bentConnector3">
              <a:avLst>
                <a:gd name="adj1" fmla="val 3862138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E5BD5F2-FA1F-4B45-B64C-DC409C530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697" y="3511907"/>
              <a:ext cx="723454" cy="95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876C99-D7BE-4302-B3E6-60C077C03BCD}"/>
                </a:ext>
              </a:extLst>
            </p:cNvPr>
            <p:cNvSpPr txBox="1"/>
            <p:nvPr/>
          </p:nvSpPr>
          <p:spPr>
            <a:xfrm>
              <a:off x="5217050" y="3311852"/>
              <a:ext cx="2318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FF0000"/>
                  </a:solidFill>
                </a:rPr>
                <a:t>강의 프로젝트 구조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D110A96-6A7F-4AB6-96FF-9B05886A1285}"/>
              </a:ext>
            </a:extLst>
          </p:cNvPr>
          <p:cNvGrpSpPr/>
          <p:nvPr/>
        </p:nvGrpSpPr>
        <p:grpSpPr>
          <a:xfrm>
            <a:off x="5228000" y="4661299"/>
            <a:ext cx="3042448" cy="400110"/>
            <a:chOff x="5724733" y="2396429"/>
            <a:chExt cx="3042448" cy="40011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522B110-E754-4E7C-92DB-7E7AC3D624BE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8086882" y="2596484"/>
              <a:ext cx="680299" cy="165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3EE740-13A2-4F68-B208-2F79E4FBCE61}"/>
                </a:ext>
              </a:extLst>
            </p:cNvPr>
            <p:cNvSpPr txBox="1"/>
            <p:nvPr/>
          </p:nvSpPr>
          <p:spPr>
            <a:xfrm>
              <a:off x="5724733" y="2396429"/>
              <a:ext cx="2318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FF0000"/>
                  </a:solidFill>
                </a:rPr>
                <a:t>실습 프로젝트 구조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F44380E-269D-4DDF-9D91-3B34B42D578F}"/>
              </a:ext>
            </a:extLst>
          </p:cNvPr>
          <p:cNvSpPr txBox="1"/>
          <p:nvPr/>
        </p:nvSpPr>
        <p:spPr>
          <a:xfrm>
            <a:off x="9030039" y="1753742"/>
            <a:ext cx="132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프로젝트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3CEE5-9C85-460F-A05A-089559FCED7A}"/>
              </a:ext>
            </a:extLst>
          </p:cNvPr>
          <p:cNvSpPr txBox="1"/>
          <p:nvPr/>
        </p:nvSpPr>
        <p:spPr>
          <a:xfrm>
            <a:off x="9257651" y="3071462"/>
            <a:ext cx="132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F4DB3-3DBC-433A-9BBE-62025783BADE}"/>
              </a:ext>
            </a:extLst>
          </p:cNvPr>
          <p:cNvSpPr/>
          <p:nvPr/>
        </p:nvSpPr>
        <p:spPr>
          <a:xfrm>
            <a:off x="8270448" y="3417000"/>
            <a:ext cx="964677" cy="228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9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연산자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기본 연산자의 종류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E67D309-98BE-414C-9533-99E1A33DE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33959"/>
              </p:ext>
            </p:extLst>
          </p:nvPr>
        </p:nvGraphicFramePr>
        <p:xfrm>
          <a:off x="245313" y="1659117"/>
          <a:ext cx="11701374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458">
                  <a:extLst>
                    <a:ext uri="{9D8B030D-6E8A-4147-A177-3AD203B41FA5}">
                      <a16:colId xmlns:a16="http://schemas.microsoft.com/office/drawing/2014/main" val="1868175582"/>
                    </a:ext>
                  </a:extLst>
                </a:gridCol>
                <a:gridCol w="3900458">
                  <a:extLst>
                    <a:ext uri="{9D8B030D-6E8A-4147-A177-3AD203B41FA5}">
                      <a16:colId xmlns:a16="http://schemas.microsoft.com/office/drawing/2014/main" val="656236823"/>
                    </a:ext>
                  </a:extLst>
                </a:gridCol>
                <a:gridCol w="3900458">
                  <a:extLst>
                    <a:ext uri="{9D8B030D-6E8A-4147-A177-3AD203B41FA5}">
                      <a16:colId xmlns:a16="http://schemas.microsoft.com/office/drawing/2014/main" val="1251793760"/>
                    </a:ext>
                  </a:extLst>
                </a:gridCol>
              </a:tblGrid>
              <a:tr h="321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분류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형변환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하나의  항을 </a:t>
                      </a:r>
                      <a:r>
                        <a:rPr lang="ko-KR" altLang="en-US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형변환하는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연산자이다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괄호 안의 자료형으로 강제 형변환을 한다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산술연산자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+, -, *, /, %, +=, -=, *=, /=, %=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개의 항이나 왼쪽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오른쪽 항을 더하거나 빼는 등 가장 기본적인 연산을 하는 연산자이다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2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관계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&gt;,&lt;, &gt;=, &lt;=, ==, !=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대소 관계를 나타내는 연산자이다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비트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&amp;, ^, |, &lt;&lt;, &gt;&gt;, &lt;&lt;=, &gt;&gt;=, ^=, %=, |=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비트 단위로 연산한다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주로 비트를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끄고 켜는 연산이나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비트 단위로 앞뒤로 이동하여 결과를 내는 연산자이다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28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&amp;&amp;, ||, !</a:t>
                      </a:r>
                      <a:b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조건식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]?[true]:[false]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항을 비교하여 참과 거짓의 결과를 연산하거나 조건에 따라 처리한다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3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3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연산자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산술연산자</a:t>
            </a:r>
            <a:endParaRPr lang="en-US" altLang="ko-KR" dirty="0"/>
          </a:p>
          <a:p>
            <a:pPr lvl="1"/>
            <a:r>
              <a:rPr lang="en-US" altLang="ko-KR" dirty="0"/>
              <a:t>C = A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산술연산자</a:t>
            </a:r>
            <a:r>
              <a:rPr lang="en-US" altLang="ko-KR" dirty="0"/>
              <a:t>} B;</a:t>
            </a:r>
          </a:p>
          <a:p>
            <a:pPr lvl="1"/>
            <a:r>
              <a:rPr lang="en-US" altLang="ko-KR" dirty="0"/>
              <a:t>C = {</a:t>
            </a:r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  <a:r>
              <a:rPr lang="en-US" altLang="ko-KR" dirty="0"/>
              <a:t>} A </a:t>
            </a:r>
            <a:r>
              <a:rPr lang="ko-KR" altLang="en-US" dirty="0"/>
              <a:t>또는 </a:t>
            </a:r>
            <a:r>
              <a:rPr lang="en-US" altLang="ko-KR" dirty="0"/>
              <a:t>B {</a:t>
            </a:r>
            <a:r>
              <a:rPr lang="ko-KR" altLang="en-US" dirty="0" err="1"/>
              <a:t>단항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r>
              <a:rPr lang="en-US" altLang="ko-KR" dirty="0"/>
              <a:t>};</a:t>
            </a:r>
          </a:p>
          <a:p>
            <a:pPr lvl="1"/>
            <a:r>
              <a:rPr lang="en-US" altLang="ko-KR" dirty="0"/>
              <a:t>C {</a:t>
            </a:r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  <a:r>
              <a:rPr lang="en-US" altLang="ko-KR" dirty="0"/>
              <a:t>} = </a:t>
            </a:r>
            <a:r>
              <a:rPr lang="ko-KR" altLang="en-US" dirty="0"/>
              <a:t>상수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단항연산자</a:t>
            </a:r>
            <a:endParaRPr lang="en-US" altLang="ko-KR" dirty="0"/>
          </a:p>
          <a:p>
            <a:pPr lvl="1"/>
            <a:r>
              <a:rPr lang="en-US" altLang="ko-KR" dirty="0"/>
              <a:t>++C</a:t>
            </a:r>
          </a:p>
          <a:p>
            <a:pPr lvl="1"/>
            <a:r>
              <a:rPr lang="en-US" altLang="ko-KR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27187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연산자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자동형변환</a:t>
            </a:r>
            <a:endParaRPr lang="en-US" altLang="ko-KR" dirty="0"/>
          </a:p>
          <a:p>
            <a:pPr lvl="1"/>
            <a:r>
              <a:rPr lang="ko-KR" altLang="en-US" dirty="0"/>
              <a:t>산술연산자를 수행할 때 기본적으로 피연산자 중에서 자료형이 큰 쪽을 따라 결과를 출력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int num1 = 100;</a:t>
            </a:r>
            <a:br>
              <a:rPr lang="en-US" altLang="ko-KR" dirty="0"/>
            </a:br>
            <a:r>
              <a:rPr lang="en-US" altLang="ko-KR" dirty="0"/>
              <a:t>	   double num2 = 100;</a:t>
            </a:r>
            <a:br>
              <a:rPr lang="en-US" altLang="ko-KR" dirty="0"/>
            </a:br>
            <a:r>
              <a:rPr lang="en-US" altLang="ko-KR" dirty="0"/>
              <a:t>	   double result = num1 + num2;</a:t>
            </a:r>
            <a:br>
              <a:rPr lang="en-US" altLang="ko-KR" dirty="0"/>
            </a:br>
            <a:r>
              <a:rPr lang="en-US" altLang="ko-KR" dirty="0"/>
              <a:t>	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(num1 +num2);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int result = 1000000 * 1000000;</a:t>
            </a:r>
            <a:br>
              <a:rPr lang="en-US" altLang="ko-KR" dirty="0"/>
            </a:br>
            <a:r>
              <a:rPr lang="en-US" altLang="ko-KR" dirty="0"/>
              <a:t>	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(result);</a:t>
            </a:r>
          </a:p>
        </p:txBody>
      </p:sp>
    </p:spTree>
    <p:extLst>
      <p:ext uri="{BB962C8B-B14F-4D97-AF65-F5344CB8AC3E}">
        <p14:creationId xmlns:p14="http://schemas.microsoft.com/office/powerpoint/2010/main" val="225342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연산자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관계연산자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기본적으로 논리 </a:t>
            </a:r>
            <a:r>
              <a:rPr lang="ko-KR" altLang="en-US" dirty="0" err="1"/>
              <a:t>자료형인</a:t>
            </a:r>
            <a:r>
              <a:rPr lang="ko-KR" altLang="en-US" dirty="0"/>
              <a:t>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형을 따르며</a:t>
            </a:r>
            <a:r>
              <a:rPr lang="en-US" altLang="ko-KR" dirty="0"/>
              <a:t>, </a:t>
            </a:r>
            <a:r>
              <a:rPr lang="ko-KR" altLang="en-US" dirty="0"/>
              <a:t>참과 거짓으로 나타낸다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논리연산자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두 피연산자의 논리적 관계를 정의</a:t>
            </a:r>
            <a:endParaRPr lang="en-US" altLang="ko-KR" dirty="0"/>
          </a:p>
          <a:p>
            <a:pPr lvl="1"/>
            <a:r>
              <a:rPr lang="ko-KR" altLang="en-US" dirty="0"/>
              <a:t>제어문의 조건식에 많이 사용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9343CD-D988-4116-91A6-09310FB33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40404"/>
              </p:ext>
            </p:extLst>
          </p:nvPr>
        </p:nvGraphicFramePr>
        <p:xfrm>
          <a:off x="258771" y="1498861"/>
          <a:ext cx="1170137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458">
                  <a:extLst>
                    <a:ext uri="{9D8B030D-6E8A-4147-A177-3AD203B41FA5}">
                      <a16:colId xmlns:a16="http://schemas.microsoft.com/office/drawing/2014/main" val="1868175582"/>
                    </a:ext>
                  </a:extLst>
                </a:gridCol>
                <a:gridCol w="3900458">
                  <a:extLst>
                    <a:ext uri="{9D8B030D-6E8A-4147-A177-3AD203B41FA5}">
                      <a16:colId xmlns:a16="http://schemas.microsoft.com/office/drawing/2014/main" val="656236823"/>
                    </a:ext>
                  </a:extLst>
                </a:gridCol>
                <a:gridCol w="3900458">
                  <a:extLst>
                    <a:ext uri="{9D8B030D-6E8A-4147-A177-3AD203B41FA5}">
                      <a16:colId xmlns:a16="http://schemas.microsoft.com/office/drawing/2014/main" val="1251793760"/>
                    </a:ext>
                  </a:extLst>
                </a:gridCol>
              </a:tblGrid>
              <a:tr h="321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분류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관계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&gt;,&lt;, &gt;=, &lt;=, ==, !=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대소 관계를 나타내는 연산자이다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9628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81821B25-C1E3-4588-B356-C1233E8A3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02169"/>
              </p:ext>
            </p:extLst>
          </p:nvPr>
        </p:nvGraphicFramePr>
        <p:xfrm>
          <a:off x="258771" y="4119620"/>
          <a:ext cx="1170137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458">
                  <a:extLst>
                    <a:ext uri="{9D8B030D-6E8A-4147-A177-3AD203B41FA5}">
                      <a16:colId xmlns:a16="http://schemas.microsoft.com/office/drawing/2014/main" val="1868175582"/>
                    </a:ext>
                  </a:extLst>
                </a:gridCol>
                <a:gridCol w="3900458">
                  <a:extLst>
                    <a:ext uri="{9D8B030D-6E8A-4147-A177-3AD203B41FA5}">
                      <a16:colId xmlns:a16="http://schemas.microsoft.com/office/drawing/2014/main" val="656236823"/>
                    </a:ext>
                  </a:extLst>
                </a:gridCol>
                <a:gridCol w="3900458">
                  <a:extLst>
                    <a:ext uri="{9D8B030D-6E8A-4147-A177-3AD203B41FA5}">
                      <a16:colId xmlns:a16="http://schemas.microsoft.com/office/drawing/2014/main" val="1251793760"/>
                    </a:ext>
                  </a:extLst>
                </a:gridCol>
              </a:tblGrid>
              <a:tr h="321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분류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&amp;&amp;, ||, !</a:t>
                      </a:r>
                      <a:b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조건식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]?[true]:[false]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항을 비교하여 참과 거짓의 결과를 연산하거나 조건에 따라 처리한다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3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95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분기문</a:t>
            </a:r>
            <a:r>
              <a:rPr lang="ko-KR" altLang="en-US" dirty="0"/>
              <a:t> </a:t>
            </a:r>
            <a:r>
              <a:rPr lang="en-US" altLang="ko-KR" dirty="0"/>
              <a:t>(If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5854979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/>
            <a:r>
              <a:rPr lang="ko-KR" altLang="en-US" dirty="0"/>
              <a:t>괄호 안의 조건이 참일 때만 해당 블록</a:t>
            </a:r>
            <a:r>
              <a:rPr lang="en-US" altLang="ko-KR" dirty="0"/>
              <a:t>({})</a:t>
            </a:r>
            <a:r>
              <a:rPr lang="ko-KR" altLang="en-US" dirty="0"/>
              <a:t>에 있는 코드를 수행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if(a&gt;10){</a:t>
            </a:r>
            <a:br>
              <a:rPr lang="en-US" altLang="ko-KR" dirty="0"/>
            </a:br>
            <a:r>
              <a:rPr lang="en-US" altLang="ko-KR" dirty="0"/>
              <a:t>		b = 10;</a:t>
            </a:r>
            <a:br>
              <a:rPr lang="en-US" altLang="ko-KR" dirty="0"/>
            </a:br>
            <a:r>
              <a:rPr lang="en-US" altLang="ko-KR" dirty="0"/>
              <a:t>	   }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C56A9A-CDAE-4D10-865E-C44FC7D05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3" b="1322"/>
          <a:stretch/>
        </p:blipFill>
        <p:spPr bwMode="auto">
          <a:xfrm>
            <a:off x="7066248" y="1151949"/>
            <a:ext cx="4264771" cy="52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5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분기문</a:t>
            </a:r>
            <a:r>
              <a:rPr lang="ko-KR" altLang="en-US" dirty="0"/>
              <a:t> </a:t>
            </a:r>
            <a:r>
              <a:rPr lang="en-US" altLang="ko-KR" dirty="0"/>
              <a:t>(If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3" y="886692"/>
            <a:ext cx="5185676" cy="561311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괄호 안의 조건이 참일 때만 해당 블록</a:t>
            </a:r>
            <a:r>
              <a:rPr lang="en-US" altLang="ko-KR" dirty="0"/>
              <a:t>({})</a:t>
            </a:r>
            <a:r>
              <a:rPr lang="ko-KR" altLang="en-US" dirty="0"/>
              <a:t>에 있는 코드를 수행</a:t>
            </a:r>
            <a:endParaRPr lang="en-US" altLang="ko-KR" dirty="0"/>
          </a:p>
          <a:p>
            <a:pPr lvl="1"/>
            <a:r>
              <a:rPr lang="ko-KR" altLang="en-US" dirty="0"/>
              <a:t>조건을 만족하지 않으면 </a:t>
            </a:r>
            <a:r>
              <a:rPr lang="en-US" altLang="ko-KR" dirty="0"/>
              <a:t>else</a:t>
            </a:r>
            <a:r>
              <a:rPr lang="ko-KR" altLang="en-US" dirty="0"/>
              <a:t>문의 해당 블록</a:t>
            </a:r>
            <a:r>
              <a:rPr lang="en-US" altLang="ko-KR" dirty="0"/>
              <a:t>({})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있는 코드를 수행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if(a&gt;10){</a:t>
            </a:r>
            <a:br>
              <a:rPr lang="en-US" altLang="ko-KR" dirty="0"/>
            </a:br>
            <a:r>
              <a:rPr lang="en-US" altLang="ko-KR" dirty="0"/>
              <a:t>		b = 10;</a:t>
            </a:r>
            <a:br>
              <a:rPr lang="en-US" altLang="ko-KR" dirty="0"/>
            </a:br>
            <a:r>
              <a:rPr lang="en-US" altLang="ko-KR" dirty="0"/>
              <a:t>	   }</a:t>
            </a:r>
            <a:br>
              <a:rPr lang="en-US" altLang="ko-KR" dirty="0"/>
            </a:br>
            <a:r>
              <a:rPr lang="en-US" altLang="ko-KR" dirty="0"/>
              <a:t>	   else{</a:t>
            </a:r>
            <a:br>
              <a:rPr lang="en-US" altLang="ko-KR" dirty="0"/>
            </a:br>
            <a:r>
              <a:rPr lang="en-US" altLang="ko-KR" dirty="0"/>
              <a:t>		a = 10;</a:t>
            </a:r>
            <a:br>
              <a:rPr lang="en-US" altLang="ko-KR" dirty="0"/>
            </a:br>
            <a:r>
              <a:rPr lang="en-US" altLang="ko-KR" dirty="0"/>
              <a:t>	   }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327192-CA17-4033-86DF-FCE381A1A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" b="990"/>
          <a:stretch/>
        </p:blipFill>
        <p:spPr bwMode="auto">
          <a:xfrm>
            <a:off x="5667753" y="958347"/>
            <a:ext cx="6436264" cy="54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4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입력 명령문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입력방식</a:t>
            </a:r>
            <a:endParaRPr lang="en-US" altLang="ko-KR" dirty="0"/>
          </a:p>
          <a:p>
            <a:pPr lvl="1"/>
            <a:r>
              <a:rPr lang="en-US" altLang="ko-KR" dirty="0"/>
              <a:t>Scanner</a:t>
            </a:r>
            <a:r>
              <a:rPr lang="ko-KR" altLang="en-US" dirty="0"/>
              <a:t>라는 클래스를 사용</a:t>
            </a:r>
            <a:endParaRPr lang="en-US" altLang="ko-KR" dirty="0"/>
          </a:p>
          <a:p>
            <a:pPr lvl="2"/>
            <a:r>
              <a:rPr lang="en-US" altLang="ko-KR" dirty="0"/>
              <a:t>Scanner [scanner </a:t>
            </a:r>
            <a:r>
              <a:rPr lang="ko-KR" altLang="en-US" dirty="0"/>
              <a:t>변수이름</a:t>
            </a:r>
            <a:r>
              <a:rPr lang="en-US" altLang="ko-KR" dirty="0"/>
              <a:t>] = new Scanner(System.in);</a:t>
            </a:r>
          </a:p>
          <a:p>
            <a:pPr lvl="2"/>
            <a:r>
              <a:rPr lang="en-US" altLang="ko-KR" dirty="0"/>
              <a:t>Int a = </a:t>
            </a:r>
            <a:r>
              <a:rPr lang="en-US" altLang="ko-KR" dirty="0" err="1"/>
              <a:t>scan.nextint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Int</a:t>
            </a:r>
          </a:p>
          <a:p>
            <a:pPr lvl="2"/>
            <a:r>
              <a:rPr lang="en-US" altLang="ko-KR" dirty="0"/>
              <a:t>[scanner </a:t>
            </a:r>
            <a:r>
              <a:rPr lang="ko-KR" altLang="en-US" dirty="0"/>
              <a:t>변수이름</a:t>
            </a:r>
            <a:r>
              <a:rPr lang="en-US" altLang="ko-KR" dirty="0"/>
              <a:t>].</a:t>
            </a:r>
            <a:r>
              <a:rPr lang="en-US" altLang="ko-KR" dirty="0" err="1"/>
              <a:t>nextint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String</a:t>
            </a:r>
          </a:p>
          <a:p>
            <a:pPr lvl="2"/>
            <a:r>
              <a:rPr lang="en-US" altLang="ko-KR" dirty="0"/>
              <a:t>[scanner </a:t>
            </a:r>
            <a:r>
              <a:rPr lang="ko-KR" altLang="en-US" dirty="0"/>
              <a:t>변수이름</a:t>
            </a:r>
            <a:r>
              <a:rPr lang="en-US" altLang="ko-KR" dirty="0"/>
              <a:t>]. next();</a:t>
            </a:r>
          </a:p>
          <a:p>
            <a:pPr lvl="1"/>
            <a:r>
              <a:rPr lang="en-US" altLang="ko-KR" dirty="0"/>
              <a:t>Boolean</a:t>
            </a:r>
          </a:p>
          <a:p>
            <a:pPr lvl="2"/>
            <a:r>
              <a:rPr lang="en-US" altLang="ko-KR" dirty="0"/>
              <a:t>[scanner </a:t>
            </a:r>
            <a:r>
              <a:rPr lang="ko-KR" altLang="en-US" dirty="0"/>
              <a:t>변수이름</a:t>
            </a:r>
            <a:r>
              <a:rPr lang="en-US" altLang="ko-KR" dirty="0"/>
              <a:t>].</a:t>
            </a:r>
            <a:r>
              <a:rPr lang="en-US" altLang="ko-KR" dirty="0" err="1"/>
              <a:t>nextboolean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93770305"/>
      </p:ext>
    </p:extLst>
  </p:cSld>
  <p:clrMapOvr>
    <a:masterClrMapping/>
  </p:clrMapOvr>
</p:sld>
</file>

<file path=ppt/theme/theme1.xml><?xml version="1.0" encoding="utf-8"?>
<a:theme xmlns:a="http://schemas.openxmlformats.org/drawingml/2006/main" name="2_김휘용_표지_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김휘용_본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836</Words>
  <Application>Microsoft Office PowerPoint</Application>
  <PresentationFormat>와이드스크린</PresentationFormat>
  <Paragraphs>149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210 하얀분필 R</vt:lpstr>
      <vt:lpstr>D2Coding</vt:lpstr>
      <vt:lpstr>나눔고딕</vt:lpstr>
      <vt:lpstr>맑은 고딕</vt:lpstr>
      <vt:lpstr>Batang</vt:lpstr>
      <vt:lpstr>Arial</vt:lpstr>
      <vt:lpstr>Candara</vt:lpstr>
      <vt:lpstr>Trebuchet MS</vt:lpstr>
      <vt:lpstr>Wingdings</vt:lpstr>
      <vt:lpstr>2_김휘용_표지_목차</vt:lpstr>
      <vt:lpstr>1_김휘용_본문</vt:lpstr>
      <vt:lpstr>목차</vt:lpstr>
      <vt:lpstr>Recap – 프로젝트/패키지/클래스</vt:lpstr>
      <vt:lpstr>연산자</vt:lpstr>
      <vt:lpstr>연산자</vt:lpstr>
      <vt:lpstr>연산자</vt:lpstr>
      <vt:lpstr>연산자</vt:lpstr>
      <vt:lpstr>분기문 (If 문)</vt:lpstr>
      <vt:lpstr>분기문 (If 문)</vt:lpstr>
      <vt:lpstr>입력 명령문</vt:lpstr>
      <vt:lpstr>연습문제 1</vt:lpstr>
      <vt:lpstr>연습문제 2</vt:lpstr>
      <vt:lpstr>연습문제 3</vt:lpstr>
      <vt:lpstr>연습문제 4</vt:lpstr>
      <vt:lpstr>연습문제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[VML 캡스톤 디자인2]  학습데이터 전처리</dc:title>
  <dc:creator>2018102242@office.khu.ac.kr</dc:creator>
  <cp:lastModifiedBy>최인열</cp:lastModifiedBy>
  <cp:revision>271</cp:revision>
  <dcterms:created xsi:type="dcterms:W3CDTF">2021-10-26T12:30:01Z</dcterms:created>
  <dcterms:modified xsi:type="dcterms:W3CDTF">2023-05-17T11:31:46Z</dcterms:modified>
</cp:coreProperties>
</file>