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g3DReW4w3tlr7pt5XOb3ZsULo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4CCBB-8616-4809-A1F9-538A14D386E0}">
  <a:tblStyle styleId="{F7E4CCBB-8616-4809-A1F9-538A14D386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저작권">
  <p:cSld name="1_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 txBox="1"/>
          <p:nvPr/>
        </p:nvSpPr>
        <p:spPr>
          <a:xfrm>
            <a:off x="612452" y="981075"/>
            <a:ext cx="79914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CookBook, 데이터 과학을 위한 파이썬 프로그래밍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612453" y="1700213"/>
            <a:ext cx="7991475" cy="138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sng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 목차">
  <p:cSld name="섹션 목차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" name="Google Shape;22;p10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0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0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0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끝">
  <p:cSld name="1_끝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/>
          <p:nvPr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김현용\Desktop\제호.jpg"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/>
          <p:nvPr/>
        </p:nvSpPr>
        <p:spPr>
          <a:xfrm>
            <a:off x="2123728" y="2492896"/>
            <a:ext cx="47244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E36C09"/>
                </a:solidFill>
                <a:latin typeface="Verdana"/>
              </a:rPr>
              <a:t>Thank You !</a:t>
            </a:r>
          </a:p>
        </p:txBody>
      </p:sp>
      <p:sp>
        <p:nvSpPr>
          <p:cNvPr id="32" name="Google Shape;32;p11"/>
          <p:cNvSpPr txBox="1"/>
          <p:nvPr/>
        </p:nvSpPr>
        <p:spPr>
          <a:xfrm>
            <a:off x="3255663" y="6309320"/>
            <a:ext cx="249138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2019 Hanbit Academy, Inc.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1">
  <p:cSld name="1_제목 슬라이드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0067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김현용\Desktop\제호.jpg" id="35" name="Google Shape;3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1257" y="320688"/>
            <a:ext cx="18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1108117"/>
            <a:ext cx="3489177" cy="390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876299"/>
            <a:ext cx="3747608" cy="2803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12"/>
          <p:cNvCxnSpPr/>
          <p:nvPr/>
        </p:nvCxnSpPr>
        <p:spPr>
          <a:xfrm>
            <a:off x="539552" y="4077072"/>
            <a:ext cx="439248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2"/>
          <p:cNvCxnSpPr/>
          <p:nvPr/>
        </p:nvCxnSpPr>
        <p:spPr>
          <a:xfrm>
            <a:off x="539552" y="473460"/>
            <a:ext cx="619268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저작권">
  <p:cSld name="저작권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46" name="Google Shape;4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4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CookBook, 컴퓨터 아키텍처 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컴퓨터 구조 및 동작 원리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b="0" i="0" lang="ko-KR" sz="14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b="0" i="0" lang="ko-KR" sz="1400" u="sng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b="1" sz="20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학습목표</a:t>
            </a:r>
            <a:endParaRPr/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sz="1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2">
  <p:cSld name="본문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쿡북로고.jpg"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7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7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7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7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://www.hanbit.co.kr/src/443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anbit.co.kr/src/4436" TargetMode="External"/><Relationship Id="rId4" Type="http://schemas.openxmlformats.org/officeDocument/2006/relationships/hyperlink" Target="http://www.hanbit.co.kr/academ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teamlabmoo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데이터_백업\247_데이터 과학을 위한 파이썬 프로그래밍(최성철)\04_신간안내\01_표지\A436_1.jpg"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972192"/>
            <a:ext cx="2880320" cy="360208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76" name="Google Shape;76;p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교재 정보</a:t>
            </a:r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3460701" y="2233653"/>
            <a:ext cx="5688632" cy="3079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도서명: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과학을 위한 파이썬 프로그래밍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ISBN: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979-11-5664-436-1 93000</a:t>
            </a:r>
            <a:endParaRPr/>
          </a:p>
          <a:p>
            <a:pPr indent="-342900" lvl="1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최성철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한빛아카데미㈜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페이지/정가: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536p/25,000원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파일: 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http://www.hanbit.co.kr/src/4436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2250" lvl="1" marL="342900" marR="0" rtl="0" algn="l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보조 자료 안내</a:t>
            </a:r>
            <a:endParaRPr/>
          </a:p>
        </p:txBody>
      </p:sp>
      <p:sp>
        <p:nvSpPr>
          <p:cNvPr id="83" name="Google Shape;83;p3"/>
          <p:cNvSpPr txBox="1"/>
          <p:nvPr>
            <p:ph idx="4294967295" type="body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▪"/>
            </a:pPr>
            <a:r>
              <a:rPr b="1" lang="ko-KR" sz="2000">
                <a:solidFill>
                  <a:srgbClr val="E36C09"/>
                </a:solidFill>
              </a:rPr>
              <a:t>교재 예제 실습 파일</a:t>
            </a:r>
            <a:br>
              <a:rPr b="1" lang="ko-KR" sz="2000"/>
            </a:br>
            <a:r>
              <a:rPr b="1" lang="ko-KR" sz="1400"/>
              <a:t>: 교재에서 사용된 예제 실습 코드는 아래에서 받으실 수 있습니다.</a:t>
            </a:r>
            <a:br>
              <a:rPr b="1" lang="ko-KR" sz="1400"/>
            </a:br>
            <a:r>
              <a:rPr lang="ko-KR" sz="1400" u="sng">
                <a:solidFill>
                  <a:schemeClr val="hlink"/>
                </a:solidFill>
                <a:hlinkClick r:id="rId3"/>
              </a:rPr>
              <a:t>http://www.hanbit.co.kr/src/4436</a:t>
            </a:r>
            <a:endParaRPr sz="1400"/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▪"/>
            </a:pPr>
            <a:r>
              <a:rPr b="1" lang="ko-KR" sz="2000">
                <a:solidFill>
                  <a:srgbClr val="E36C09"/>
                </a:solidFill>
              </a:rPr>
              <a:t>연습문제 해답 및 코드(교수회원에게만 제공)</a:t>
            </a:r>
            <a:br>
              <a:rPr b="1" lang="ko-KR" sz="2000"/>
            </a:br>
            <a:r>
              <a:rPr b="1" lang="ko-KR" sz="1400"/>
              <a:t>: 연습문제의 해답 및 해답 코드를 다음과 같은 과정을 통해 받으실 수 있습니다.</a:t>
            </a:r>
            <a:br>
              <a:rPr b="1" lang="ko-KR" sz="1400"/>
            </a:br>
            <a:r>
              <a:rPr lang="ko-KR" sz="1400"/>
              <a:t>한빛아카데미 홈페이지(</a:t>
            </a:r>
            <a:r>
              <a:rPr lang="ko-KR" sz="1400" u="sng">
                <a:solidFill>
                  <a:schemeClr val="hlink"/>
                </a:solidFill>
                <a:hlinkClick r:id="rId4"/>
              </a:rPr>
              <a:t>http://www.hanbit.co.kr/academy</a:t>
            </a:r>
            <a:r>
              <a:rPr lang="ko-KR" sz="1400"/>
              <a:t>)</a:t>
            </a:r>
            <a:br>
              <a:rPr lang="ko-KR" sz="1400"/>
            </a:br>
            <a:r>
              <a:rPr lang="ko-KR" sz="1400"/>
              <a:t>→ 상단 &lt;교수전용공간&gt; 탭 클릭(</a:t>
            </a:r>
            <a:r>
              <a:rPr lang="ko-KR" sz="1400" u="sng"/>
              <a:t>교수회원 가입 필요!!</a:t>
            </a:r>
            <a:r>
              <a:rPr lang="ko-KR" sz="1400"/>
              <a:t>)</a:t>
            </a:r>
            <a:br>
              <a:rPr lang="ko-KR" sz="1400"/>
            </a:br>
            <a:r>
              <a:rPr lang="ko-KR" sz="1400"/>
              <a:t>→ &lt;교수전용공간&gt; 탭 아래 &lt;강의자료&gt; 탭 클릭</a:t>
            </a:r>
            <a:br>
              <a:rPr lang="ko-KR" sz="1400"/>
            </a:br>
            <a:r>
              <a:rPr lang="ko-KR" sz="1400"/>
              <a:t>→ 검색 창에 ‘데이터 과학을 위한 파이썬 프로그래밍’ or ‘파이썬’ 입력 후 &lt;도서검색&gt; 클릭</a:t>
            </a:r>
            <a:br>
              <a:rPr lang="ko-KR" sz="1400"/>
            </a:br>
            <a:r>
              <a:rPr lang="ko-KR" sz="1400"/>
              <a:t>→ 하단 &lt;IT CookBook, 데이터 과학을 위한 파이썬 프로그래밍&gt; 클릭</a:t>
            </a:r>
            <a:br>
              <a:rPr lang="ko-KR" sz="1400"/>
            </a:br>
            <a:r>
              <a:rPr lang="ko-KR" sz="1400"/>
              <a:t>→ &lt;연습문제&gt; 클릭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교재 주요 특징</a:t>
            </a:r>
            <a:endParaRPr/>
          </a:p>
        </p:txBody>
      </p:sp>
      <p:sp>
        <p:nvSpPr>
          <p:cNvPr id="89" name="Google Shape;89;p4"/>
          <p:cNvSpPr txBox="1"/>
          <p:nvPr>
            <p:ph idx="4294967295" type="body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▪"/>
            </a:pPr>
            <a:r>
              <a:rPr b="1" lang="ko-KR" sz="2000">
                <a:solidFill>
                  <a:srgbClr val="E36C09"/>
                </a:solidFill>
              </a:rPr>
              <a:t>파이썬 입문자를 위한 상세한 개념 설명</a:t>
            </a:r>
            <a:br>
              <a:rPr b="1" lang="ko-KR" sz="2000"/>
            </a:br>
            <a:r>
              <a:rPr lang="ko-KR" sz="1400"/>
              <a:t>프로그래밍을 처음 배우는 입문자가 파이썬을 쉽게 이해할 수 있도록 파이썬과 프로그래밍 언어에서 사용하는 다양한 문법을 학습할 수 있습니다. 이를 위해 기본 개념을 상세하게 설명하면서 다양한 예제 코드 및 Lab도 함께 제시합니다.</a:t>
            </a:r>
            <a:br>
              <a:rPr lang="ko-KR" sz="1400"/>
            </a:b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▪"/>
            </a:pPr>
            <a:r>
              <a:rPr b="1" lang="ko-KR" sz="2000">
                <a:solidFill>
                  <a:srgbClr val="E36C09"/>
                </a:solidFill>
              </a:rPr>
              <a:t>파이썬을 이용한 데이터 처리 기법 학습</a:t>
            </a:r>
            <a:br>
              <a:rPr b="1" lang="ko-KR" sz="2000"/>
            </a:br>
            <a:r>
              <a:rPr lang="ko-KR" sz="1400"/>
              <a:t>파이썬의 다양한 문법을 이해한 후, 파이썬을 이용하여 데이터를 처리하기 위한 기본 지식을 학습합니다. 파일 입출력부터 CSV, XML, JSON 같은 데이터 포맷을 파이썬으로 다루는 기법에 대해 알아봅니다. 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▪"/>
            </a:pPr>
            <a:r>
              <a:rPr b="1" lang="ko-KR" sz="2000">
                <a:solidFill>
                  <a:srgbClr val="E36C09"/>
                </a:solidFill>
              </a:rPr>
              <a:t>유튜브 저자 무료 동영상 강의 제공</a:t>
            </a:r>
            <a:br>
              <a:rPr b="1" lang="ko-KR" sz="1600"/>
            </a:br>
            <a:r>
              <a:rPr lang="ko-KR" sz="1400"/>
              <a:t>교육부에서 지원한 K-MOOC 공개강좌인 저자 직강 동영상 강의를 유튜브의 TEAMLAB 채널에서 제공합니다.</a:t>
            </a:r>
            <a:br>
              <a:rPr lang="ko-KR" sz="1400"/>
            </a:br>
            <a:r>
              <a:rPr lang="ko-KR" sz="1400" u="sng">
                <a:solidFill>
                  <a:schemeClr val="hlink"/>
                </a:solidFill>
                <a:hlinkClick r:id="rId3"/>
              </a:rPr>
              <a:t>https://www.youtube.com/teamlabmooc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교재 내용 요약</a:t>
            </a:r>
            <a:endParaRPr/>
          </a:p>
        </p:txBody>
      </p:sp>
      <p:sp>
        <p:nvSpPr>
          <p:cNvPr id="95" name="Google Shape;95;p5"/>
          <p:cNvSpPr txBox="1"/>
          <p:nvPr>
            <p:ph idx="4294967295" type="body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E36C09"/>
                </a:solidFill>
              </a:rPr>
              <a:t>파이썬 개요 및 설치(1장) </a:t>
            </a:r>
            <a:br>
              <a:rPr b="1" lang="ko-KR" sz="1500"/>
            </a:br>
            <a:r>
              <a:rPr lang="ko-KR" sz="1300"/>
              <a:t>파이썬의 개요, 역사를 살펴보고 실습 환경을 구축합니다.</a:t>
            </a:r>
            <a:br>
              <a:rPr lang="ko-KR" sz="1300"/>
            </a:br>
            <a:endParaRPr sz="1300"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E36C09"/>
                </a:solidFill>
              </a:rPr>
              <a:t>파이썬 기본 문법(2~7장) </a:t>
            </a:r>
            <a:br>
              <a:rPr b="1" lang="ko-KR" sz="1300"/>
            </a:br>
            <a:r>
              <a:rPr lang="ko-KR" sz="1300"/>
              <a:t>파이썬과 프로그래밍 언어에서 반드시 알아야 하는 기본 문법을 배웁니다. 메모리와 변수, 화면 입출력, 리스트, 조건문과 반복문 등의 내용을 다루고, 프로그래밍과 컴퓨터의 구조, 프로그래밍 작성 방법까지 다양하고 방대한 내용을 함께 학습합니다.</a:t>
            </a:r>
            <a:br>
              <a:rPr lang="ko-KR" sz="1300"/>
            </a:br>
            <a:endParaRPr sz="1300"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E36C09"/>
                </a:solidFill>
              </a:rPr>
              <a:t>파이썬 고급 문법(8~11장) </a:t>
            </a:r>
            <a:br>
              <a:rPr b="1" lang="ko-KR" sz="1600"/>
            </a:br>
            <a:r>
              <a:rPr lang="ko-KR" sz="1300"/>
              <a:t>파이썬과 프로그래밍 언어에서 사용하는 다양한 고급 문법을 배웁니다. 특히 파이썬 스타일 코드와 파이썬의 객체 지향 프로그래밍, 모듈과 패키지 등 파이썬으로 프로그래밍을 할 때 반드시 알아야 하는 프로그래밍 기법을 학습합니다.</a:t>
            </a:r>
            <a:br>
              <a:rPr lang="ko-KR" sz="1300"/>
            </a:br>
            <a:endParaRPr sz="1300"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E36C09"/>
                </a:solidFill>
              </a:rPr>
              <a:t>파이썬과 데이처 처리(12~15장) </a:t>
            </a:r>
            <a:br>
              <a:rPr b="1" lang="ko-KR" sz="1600"/>
            </a:br>
            <a:r>
              <a:rPr lang="ko-KR" sz="1300"/>
              <a:t>파이썬에서 데이터를 처리하기 위한 기본 지식을 배웁니다. 파일 입출력부터 CSV, XML, JSON 같은 데이터 포맷과 파이썬으로 그 포맷을 다루는 기법을 배우면서 실제 데이터를 처리하는 기법을 학습합니다.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강의 계획표</a:t>
            </a:r>
            <a:endParaRPr/>
          </a:p>
        </p:txBody>
      </p:sp>
      <p:graphicFrame>
        <p:nvGraphicFramePr>
          <p:cNvPr id="101" name="Google Shape;101;p6"/>
          <p:cNvGraphicFramePr/>
          <p:nvPr/>
        </p:nvGraphicFramePr>
        <p:xfrm>
          <a:off x="467544" y="1152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{F7E4CCBB-8616-4809-A1F9-538A14D386E0}</a:tableStyleId>
              </a:tblPr>
              <a:tblGrid>
                <a:gridCol w="553000"/>
                <a:gridCol w="844300"/>
                <a:gridCol w="6773925"/>
              </a:tblGrid>
              <a:tr h="28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주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장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교과 내용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3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/>
                        <a:t>프로그래밍 언어와 파이썬 : </a:t>
                      </a:r>
                      <a:r>
                        <a:rPr lang="ko-KR" sz="1000" u="none" cap="none" strike="noStrike"/>
                        <a:t>프로그래밍 언어의 이해, 파이썬 소개, 파이썬 개발 환경과 설치</a:t>
                      </a:r>
                      <a:endParaRPr sz="1000" u="none" cap="none" strike="noStrike"/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2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/>
                        <a:t>변수와 자료형</a:t>
                      </a:r>
                      <a:r>
                        <a:rPr lang="ko-KR" sz="1000" u="none" cap="none" strike="noStrike"/>
                        <a:t>: 변수의 이해, 자료형과 기본 연산, 자료형 변환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3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3장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/>
                        <a:t>화면 입출력과 리스트: </a:t>
                      </a:r>
                      <a:r>
                        <a:rPr lang="ko-KR" sz="1000" u="none" cap="none" strike="noStrike"/>
                        <a:t>파이썬 프로그래밍 환경, 화면 입출력, 리스트의 이해, 리스트의 메모리 관리 방식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4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4장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조건문과 반복문: </a:t>
                      </a:r>
                      <a:r>
                        <a:rPr lang="ko-KR" sz="1000" u="none" cap="none" strike="noStrike"/>
                        <a:t>조건문, 반복문, 조건문과 반복문 실습, 코드의 오류를 처리하는 방법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5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5장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함수: </a:t>
                      </a:r>
                      <a:r>
                        <a:rPr lang="ko-KR" sz="1000" u="none" cap="none" strike="noStrike"/>
                        <a:t>함수 기초, 함수 심화, 함수의 인수, 좋은 코드를 작성하는 방법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6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6장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문자열: </a:t>
                      </a:r>
                      <a:r>
                        <a:rPr lang="ko-KR" sz="1000" u="none" cap="none" strike="noStrike"/>
                        <a:t>문자열의 이해, 문자열 서식 지정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7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7장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자료구조: </a:t>
                      </a:r>
                      <a:r>
                        <a:rPr lang="ko-KR" sz="1000" u="none" cap="none" strike="noStrike"/>
                        <a:t>자료구조의 이해, 스택과 큐, 튜플과 세트, 딕셔너리, collections 모듈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8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중간고사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 hMerge="1"/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9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8, 9장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/>
                        <a:t>파이썬 스타일 코드 I: </a:t>
                      </a:r>
                      <a:r>
                        <a:rPr lang="ko-KR" sz="1000" u="none" cap="none" strike="noStrike"/>
                        <a:t>파이썬 스타일 코드, 문자열의 분리/결합, 리스트 컴프리헨션, 다양한 방식의 리스트 값 출력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파이썬 스타일 코드 II: </a:t>
                      </a:r>
                      <a:r>
                        <a:rPr lang="ko-KR" sz="1000" u="none" cap="none" strike="noStrike"/>
                        <a:t>람다 함수, 맵리듀스, 별표의 활용, 선형대수학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10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10장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객체 지향 프로그래밍: </a:t>
                      </a:r>
                      <a:r>
                        <a:rPr lang="ko-KR" sz="1000" u="none" cap="none" strike="noStrike"/>
                        <a:t>객체 지향 프로그래밍의 이해, 파이썬의 객체 지향 프로그래밍, 객체 지향 프로그래밍의 특징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11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11장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모듈과 패키지: </a:t>
                      </a:r>
                      <a:r>
                        <a:rPr lang="ko-KR" sz="1000" u="none" cap="none" strike="noStrike"/>
                        <a:t>모듈과 패키지의 이해, 모듈 만들기, 패키지 만들기, 가상환경 사용하기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12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12장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예외 처리와 파일: </a:t>
                      </a:r>
                      <a:r>
                        <a:rPr lang="ko-KR" sz="1000" u="none" cap="none" strike="noStrike"/>
                        <a:t>예외 처리, 파일 다루기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13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13장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CSV와 로그 관리: </a:t>
                      </a:r>
                      <a:r>
                        <a:rPr lang="ko-KR" sz="1000" u="none" cap="none" strike="noStrike"/>
                        <a:t>CSV, 로그 관리, 설정 저장, 로깅 프로그램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14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14장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웹 스크래핑: </a:t>
                      </a:r>
                      <a:r>
                        <a:rPr lang="ko-KR" sz="1000" u="none" cap="none" strike="noStrike"/>
                        <a:t>웹의 이해, HTML 데이터 다루기, 정규 표현식, 웹 스크래핑 실습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15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15장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XML과 JSON: </a:t>
                      </a:r>
                      <a:r>
                        <a:rPr lang="ko-KR" sz="1000" u="none" cap="none" strike="noStrike"/>
                        <a:t>XML의 이해, XML 파싱, JSON의 이해, JSON 데이터 분석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16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/>
                        <a:t>기말고사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950" marB="35950" marR="35950" marL="359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2012-07-11T10:23:22Z</dcterms:created>
  <dc:creator>최성철; 강은정</dc:creator>
</cp:coreProperties>
</file>