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5" roundtripDataSignature="AMtx7miCPXOH8+63irwjQDCPYVojaSJ5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15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1">
  <p:cSld name="1_제목 슬라이드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김현용\Desktop\제호.jpg" id="16" name="Google Shape;1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1257" y="320688"/>
            <a:ext cx="1800000" cy="3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31"/>
          <p:cNvGrpSpPr/>
          <p:nvPr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18" name="Google Shape;18;p31"/>
            <p:cNvSpPr/>
            <p:nvPr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" name="Google Shape;19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31"/>
          <p:cNvSpPr/>
          <p:nvPr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2">
  <p:cSld name="본문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 txBox="1"/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2" type="body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쿡북로고.jpg" id="68" name="Google Shape;6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40"/>
          <p:cNvCxnSpPr/>
          <p:nvPr/>
        </p:nvCxnSpPr>
        <p:spPr>
          <a:xfrm>
            <a:off x="2124744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40"/>
          <p:cNvCxnSpPr/>
          <p:nvPr/>
        </p:nvCxnSpPr>
        <p:spPr>
          <a:xfrm>
            <a:off x="4464496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40"/>
          <p:cNvCxnSpPr/>
          <p:nvPr/>
        </p:nvCxnSpPr>
        <p:spPr>
          <a:xfrm>
            <a:off x="6804248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40"/>
          <p:cNvCxnSpPr/>
          <p:nvPr/>
        </p:nvCxnSpPr>
        <p:spPr>
          <a:xfrm>
            <a:off x="0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>
  <p:cSld name="목차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  <a:defRPr b="1" sz="20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2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/>
          <p:nvPr/>
        </p:nvSpPr>
        <p:spPr>
          <a:xfrm>
            <a:off x="323057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F794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3"/>
          <p:cNvSpPr/>
          <p:nvPr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33"/>
          <p:cNvSpPr/>
          <p:nvPr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719572" y="34126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  <a:defRPr b="1" sz="4800">
                <a:solidFill>
                  <a:srgbClr val="F79433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2" type="body"/>
          </p:nvPr>
        </p:nvSpPr>
        <p:spPr>
          <a:xfrm>
            <a:off x="719572" y="23488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  <a:defRPr b="1" sz="5400">
                <a:solidFill>
                  <a:srgbClr val="F79433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섹션 목차">
  <p:cSld name="섹션 목차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34"/>
          <p:cNvCxnSpPr/>
          <p:nvPr/>
        </p:nvCxnSpPr>
        <p:spPr>
          <a:xfrm>
            <a:off x="2124744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34"/>
          <p:cNvCxnSpPr/>
          <p:nvPr/>
        </p:nvCxnSpPr>
        <p:spPr>
          <a:xfrm>
            <a:off x="4464496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34"/>
          <p:cNvCxnSpPr/>
          <p:nvPr/>
        </p:nvCxnSpPr>
        <p:spPr>
          <a:xfrm>
            <a:off x="6804248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34"/>
          <p:cNvCxnSpPr/>
          <p:nvPr/>
        </p:nvCxnSpPr>
        <p:spPr>
          <a:xfrm>
            <a:off x="0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끝">
  <p:cSld name="1_끝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/>
          <p:nvPr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35"/>
          <p:cNvSpPr/>
          <p:nvPr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김현용\Desktop\제호.jpg" id="42" name="Google Shape;4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0272" y="5631234"/>
            <a:ext cx="1905001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5"/>
          <p:cNvSpPr/>
          <p:nvPr/>
        </p:nvSpPr>
        <p:spPr>
          <a:xfrm>
            <a:off x="2123728" y="2492896"/>
            <a:ext cx="4724400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79433"/>
                </a:solidFill>
                <a:latin typeface="Verdana"/>
              </a:rPr>
              <a:t>Thank You !</a:t>
            </a:r>
          </a:p>
        </p:txBody>
      </p:sp>
      <p:sp>
        <p:nvSpPr>
          <p:cNvPr id="44" name="Google Shape;44;p35"/>
          <p:cNvSpPr txBox="1"/>
          <p:nvPr/>
        </p:nvSpPr>
        <p:spPr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Copyright© 2019 Hanbit Academy, Inc.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저작권">
  <p:cSld name="1_저작권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쿡북로고.jpg" id="51" name="Google Shape;5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9141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7"/>
          <p:cNvSpPr txBox="1"/>
          <p:nvPr/>
        </p:nvSpPr>
        <p:spPr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CookBook, 웹 디자인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 txBox="1"/>
          <p:nvPr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강의교안의 저작권은 한빛아카데미㈜에 있습니다.</a:t>
            </a:r>
            <a:r>
              <a:rPr lang="ko-KR" sz="14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•"/>
            </a:pPr>
            <a:r>
              <a:rPr lang="ko-KR" sz="1400" u="sng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자료를 무단으로 전제하거나 배포할 경우 저작권법 136조에 의거하여 최고 5년 이하의 징역 또는 5천만원 이하의 벌금에 처할 수 있고 이를 병과(倂科)할 수도 있습니다.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37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F794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저작권">
  <p:cSld name="저작권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쿡북로고.jpg" id="56" name="Google Shape;5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9141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8"/>
          <p:cNvSpPr txBox="1"/>
          <p:nvPr/>
        </p:nvSpPr>
        <p:spPr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CookBook, 컴퓨터 아키텍처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컴퓨터 구조 및 동작 원리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8"/>
          <p:cNvSpPr txBox="1"/>
          <p:nvPr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강의교안의 저작권은 한빛아카데미㈜에 있습니다.</a:t>
            </a:r>
            <a:r>
              <a:rPr lang="ko-KR" sz="14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•"/>
            </a:pPr>
            <a:r>
              <a:rPr lang="ko-KR" sz="1400" u="sng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자료를 무단으로 전제하거나 배포할 경우 저작권법 136조에 의거하여 최고 5년 이하의 징역 또는 5천만원 이하의 벌금에 처할 수 있고 이를 병과(倂科)할 수도 있습니다.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3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학습목표">
  <p:cSld name="학습목표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/>
          <p:nvPr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학습목표</a:t>
            </a:r>
            <a:endParaRPr/>
          </a:p>
        </p:txBody>
      </p:sp>
      <p:sp>
        <p:nvSpPr>
          <p:cNvPr id="62" name="Google Shape;62;p39"/>
          <p:cNvSpPr txBox="1"/>
          <p:nvPr>
            <p:ph idx="1" type="body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sz="1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9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658168" y="5802629"/>
            <a:ext cx="8306320" cy="625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변수와 자료형</a:t>
            </a:r>
            <a:endParaRPr b="1" i="0" sz="3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변수의 이해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변수명 선언</a:t>
            </a:r>
            <a:endParaRPr sz="2000"/>
          </a:p>
        </p:txBody>
      </p:sp>
      <p:sp>
        <p:nvSpPr>
          <p:cNvPr id="152" name="Google Shape;152;p10"/>
          <p:cNvSpPr txBox="1"/>
          <p:nvPr/>
        </p:nvSpPr>
        <p:spPr>
          <a:xfrm>
            <a:off x="539552" y="1772816"/>
            <a:ext cx="7776864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알파벳, 숫자, 밑줄( _ )로 선언할 수 있다.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변수명은 의미 있는 단어로 표기하는 것이 좋다.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변수명은 대소문자가 구분된다.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특별한 의미가 있는 예약어는 사용할 수 없다.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719572" y="34126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</a:pPr>
            <a:r>
              <a:rPr lang="ko-KR"/>
              <a:t>자료형과 기본 연산</a:t>
            </a:r>
            <a:endParaRPr/>
          </a:p>
        </p:txBody>
      </p:sp>
      <p:sp>
        <p:nvSpPr>
          <p:cNvPr id="158" name="Google Shape;158;p11"/>
          <p:cNvSpPr txBox="1"/>
          <p:nvPr>
            <p:ph idx="2" type="body"/>
          </p:nvPr>
        </p:nvSpPr>
        <p:spPr>
          <a:xfrm>
            <a:off x="719572" y="23488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</a:pPr>
            <a:r>
              <a:rPr lang="ko-KR"/>
              <a:t>02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자료형과 기본 연산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메모리 공간</a:t>
            </a:r>
            <a:endParaRPr sz="2000"/>
          </a:p>
        </p:txBody>
      </p:sp>
      <p:sp>
        <p:nvSpPr>
          <p:cNvPr id="165" name="Google Shape;165;p12"/>
          <p:cNvSpPr txBox="1"/>
          <p:nvPr/>
        </p:nvSpPr>
        <p:spPr>
          <a:xfrm>
            <a:off x="539552" y="1772816"/>
            <a:ext cx="7776864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변수를 메모리에 저장할 때, 그 변수의 크기만큼 공간(일정한 용량)을 할당받는다.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이진수 한 자리를 비트(bit)라고 하며, 8개의 비트는 1바이트(byte), 1,024바이트는 1킬로바이트(kilobyte, KB), 1,024킬로바이트는 1메가바이트(megabyte, MB)이다. 이러한 개념을 메모리 공간이라고 한다.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75" y="3717032"/>
            <a:ext cx="34766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 txBox="1"/>
          <p:nvPr/>
        </p:nvSpPr>
        <p:spPr>
          <a:xfrm>
            <a:off x="971599" y="5661248"/>
            <a:ext cx="6574643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비트(bit)와 바이트(byte)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2267744" y="1196752"/>
            <a:ext cx="4320480" cy="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6EAB"/>
              </a:buClr>
              <a:buSzPts val="2000"/>
              <a:buNone/>
            </a:pPr>
            <a:r>
              <a:rPr lang="ko-KR" sz="2000"/>
              <a:t>컴퓨터가 이진수를 사용하는 이유</a:t>
            </a:r>
            <a:endParaRPr/>
          </a:p>
        </p:txBody>
      </p:sp>
      <p:sp>
        <p:nvSpPr>
          <p:cNvPr id="176" name="Google Shape;176;p13"/>
          <p:cNvSpPr txBox="1"/>
          <p:nvPr/>
        </p:nvSpPr>
        <p:spPr>
          <a:xfrm>
            <a:off x="700439" y="1994076"/>
            <a:ext cx="7615977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컴퓨터는 왜 이진수를 사용할까? 컴퓨터의 메모리는 실리콘으로 만든 반도체이다. 반도체의 가장 큰 특징은 특정 자극을 주었을 때 전기가 통할 수 있어 전류의 흐름을 제어할 수 있다는 것이다. 이러한 성질을 이용해 반도체에 전류가 흐를 때 1, 흐르지 않을 때 0이라는 숫자로 표현할 수 있다. 따라서 메모리는 전류의 흐름을 이진수로 표현할 수 있다.</a:t>
            </a:r>
            <a:endParaRPr/>
          </a:p>
        </p:txBody>
      </p:sp>
      <p:sp>
        <p:nvSpPr>
          <p:cNvPr id="177" name="Google Shape;177;p13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자료형과 기본 연산</a:t>
            </a:r>
            <a:endParaRPr/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자료형과 기본 연산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기본 자료형</a:t>
            </a:r>
            <a:endParaRPr sz="2000"/>
          </a:p>
        </p:txBody>
      </p:sp>
      <p:sp>
        <p:nvSpPr>
          <p:cNvPr id="185" name="Google Shape;185;p14"/>
          <p:cNvSpPr txBox="1"/>
          <p:nvPr/>
        </p:nvSpPr>
        <p:spPr>
          <a:xfrm>
            <a:off x="539552" y="1772816"/>
            <a:ext cx="7776864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정수형(integer type)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자연수를 포함해 값의 영역이 정수로 한정된 값.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실수형(floating-point type)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소수점이 포함된 값.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문자형(string type)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 문자로 출력되는 자료형.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불린형(boolean type)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논리형으로, 참(True) 또는 거짓(False)을 표현할 때 사용.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933056"/>
            <a:ext cx="7200000" cy="1863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535882" y="1778052"/>
            <a:ext cx="8068566" cy="27310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2267744" y="1196752"/>
            <a:ext cx="4320480" cy="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6EAB"/>
              </a:buClr>
              <a:buSzPts val="2000"/>
              <a:buNone/>
            </a:pPr>
            <a:r>
              <a:rPr lang="ko-KR" sz="2000"/>
              <a:t>동적 타이핑</a:t>
            </a:r>
            <a:endParaRPr/>
          </a:p>
        </p:txBody>
      </p:sp>
      <p:sp>
        <p:nvSpPr>
          <p:cNvPr id="195" name="Google Shape;195;p15"/>
          <p:cNvSpPr txBox="1"/>
          <p:nvPr/>
        </p:nvSpPr>
        <p:spPr>
          <a:xfrm>
            <a:off x="700439" y="1994076"/>
            <a:ext cx="7615977" cy="2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동적 타이핑(dynamic typing)은 변수의 메모리 공간을 확보하는 행위가 실행 시점에서 발생하는 것을 뜻한다. 조금 어렵게 느낄 수도 있지만, 일반적으로 C나 자바는 int data = 8 과 같이 data라는 변수가 정수형이라고 사전에 선언한다. 그에 비해 파이썬은 data = 8 형태로 선언한다. 즉, data라는 변수의 자료형이 정수(integer)인지 실수(float)인지를 프로그래머가 아닌 인터프리터가 스스로 판단하는 것이다. 그리고 그것을 실행 시점에 동적으로 판단하므로 파이썬 언어가 동적으로 자료형의 결정을 지원한다.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언어들과 달리 파이썬은 매우 유연한 언어로, 할당받는 메모리 공간도 저장되는 값의 크기에 따라 동적으로 다르게 할당받을 수 있다.</a:t>
            </a:r>
            <a:endParaRPr/>
          </a:p>
        </p:txBody>
      </p:sp>
      <p:sp>
        <p:nvSpPr>
          <p:cNvPr id="196" name="Google Shape;196;p15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자료형과 기본 연산</a:t>
            </a:r>
            <a:endParaRPr/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자료형과 기본 연산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기본 자료형</a:t>
            </a:r>
            <a:endParaRPr sz="2000"/>
          </a:p>
        </p:txBody>
      </p:sp>
      <p:grpSp>
        <p:nvGrpSpPr>
          <p:cNvPr id="204" name="Google Shape;204;p16"/>
          <p:cNvGrpSpPr/>
          <p:nvPr/>
        </p:nvGrpSpPr>
        <p:grpSpPr>
          <a:xfrm>
            <a:off x="972000" y="2288107"/>
            <a:ext cx="6768352" cy="4453261"/>
            <a:chOff x="972000" y="2220127"/>
            <a:chExt cx="7200000" cy="4737265"/>
          </a:xfrm>
        </p:grpSpPr>
        <p:pic>
          <p:nvPicPr>
            <p:cNvPr id="205" name="Google Shape;20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2000" y="2220127"/>
              <a:ext cx="7200000" cy="1423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6"/>
            <p:cNvPicPr preferRelativeResize="0"/>
            <p:nvPr/>
          </p:nvPicPr>
          <p:blipFill rotWithShape="1">
            <a:blip r:embed="rId4">
              <a:alphaModFix/>
            </a:blip>
            <a:srcRect b="0" l="0" r="0" t="5031"/>
            <a:stretch/>
          </p:blipFill>
          <p:spPr>
            <a:xfrm>
              <a:off x="972000" y="3514219"/>
              <a:ext cx="7200000" cy="34431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16"/>
          <p:cNvSpPr txBox="1"/>
          <p:nvPr/>
        </p:nvSpPr>
        <p:spPr>
          <a:xfrm>
            <a:off x="539552" y="1772816"/>
            <a:ext cx="7776864" cy="515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코드를 파이썬 셸에 입력하여 실제 값이 화면에 출력되는지 확인한다.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자료형과 기본 연산</a:t>
            </a:r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간단한 연산 : </a:t>
            </a:r>
            <a:r>
              <a:rPr lang="ko-KR" sz="2000">
                <a:solidFill>
                  <a:srgbClr val="F79433"/>
                </a:solidFill>
              </a:rPr>
              <a:t>사칙연산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539552" y="1772816"/>
            <a:ext cx="777686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덧셈 기호(+), 뺄셈 기호(-), 별표 기호(*), 빗금 기호(/)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8880"/>
            <a:ext cx="7200000" cy="251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자료형과 기본 연산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간단한 연산 : </a:t>
            </a:r>
            <a:r>
              <a:rPr lang="ko-KR" sz="2000">
                <a:solidFill>
                  <a:srgbClr val="F79433"/>
                </a:solidFill>
              </a:rPr>
              <a:t>제곱승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539552" y="1772816"/>
            <a:ext cx="7776864" cy="57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2개의 별표 기호(**)</a:t>
            </a: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5432"/>
            <a:ext cx="7200000" cy="140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8880"/>
            <a:ext cx="7200000" cy="140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자료형과 기본 연산</a:t>
            </a:r>
            <a:endParaRPr/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간단한 연산 : </a:t>
            </a:r>
            <a:r>
              <a:rPr lang="ko-KR" sz="2000">
                <a:solidFill>
                  <a:srgbClr val="F79433"/>
                </a:solidFill>
              </a:rPr>
              <a:t>나눗셈의 몫과 나머지 산출 연산 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539552" y="1772816"/>
            <a:ext cx="77768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몫을 반환하는 연산자는 2개의 빗금 기호(//), 나머지 연산자는 백분율 기호(%)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변수의 이해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자료형과 기본 연산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변환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5432"/>
            <a:ext cx="7200000" cy="33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자료형과 기본 연산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간단한 연산 : </a:t>
            </a:r>
            <a:r>
              <a:rPr lang="ko-KR" sz="2000">
                <a:solidFill>
                  <a:srgbClr val="F79433"/>
                </a:solidFill>
              </a:rPr>
              <a:t>증가 연산과 감소 연산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539552" y="1772816"/>
            <a:ext cx="7776864" cy="57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 연산자는 +=이고, 감소 연산자는 -=이다.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719572" y="34126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</a:pPr>
            <a:r>
              <a:rPr lang="ko-KR"/>
              <a:t>자료형 변환</a:t>
            </a:r>
            <a:endParaRPr/>
          </a:p>
        </p:txBody>
      </p:sp>
      <p:sp>
        <p:nvSpPr>
          <p:cNvPr id="245" name="Google Shape;245;p21"/>
          <p:cNvSpPr txBox="1"/>
          <p:nvPr>
            <p:ph idx="2" type="body"/>
          </p:nvPr>
        </p:nvSpPr>
        <p:spPr>
          <a:xfrm>
            <a:off x="719572" y="23488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</a:pPr>
            <a:r>
              <a:rPr lang="ko-KR"/>
              <a:t>03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자료형 변환</a:t>
            </a:r>
            <a:endParaRPr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정수형과 실수형 간 변환</a:t>
            </a:r>
            <a:endParaRPr sz="2000"/>
          </a:p>
        </p:txBody>
      </p:sp>
      <p:sp>
        <p:nvSpPr>
          <p:cNvPr id="252" name="Google Shape;252;p22"/>
          <p:cNvSpPr txBox="1"/>
          <p:nvPr/>
        </p:nvSpPr>
        <p:spPr>
          <a:xfrm>
            <a:off x="539552" y="1772816"/>
            <a:ext cx="7776864" cy="57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정수를 실수형으로 변환해 주는 함수.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5432"/>
            <a:ext cx="7200000" cy="19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263" y="4672911"/>
            <a:ext cx="7200000" cy="141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자료형 변환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539552" y="1196752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정수형과 실수형 간 변환</a:t>
            </a:r>
            <a:endParaRPr sz="2000"/>
          </a:p>
        </p:txBody>
      </p:sp>
      <p:sp>
        <p:nvSpPr>
          <p:cNvPr id="261" name="Google Shape;261;p23"/>
          <p:cNvSpPr txBox="1"/>
          <p:nvPr/>
        </p:nvSpPr>
        <p:spPr>
          <a:xfrm>
            <a:off x="539552" y="1772816"/>
            <a:ext cx="7776864" cy="57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실수형을 정수형으로 변환해 주는 함수.</a:t>
            </a:r>
            <a:endParaRPr/>
          </a:p>
        </p:txBody>
      </p:sp>
      <p:pic>
        <p:nvPicPr>
          <p:cNvPr id="262" name="Google Shape;2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5432"/>
            <a:ext cx="7200000" cy="85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3405720"/>
            <a:ext cx="7200000" cy="195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/>
          <p:nvPr/>
        </p:nvSpPr>
        <p:spPr>
          <a:xfrm>
            <a:off x="535882" y="1778052"/>
            <a:ext cx="8068566" cy="208299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2267744" y="1196752"/>
            <a:ext cx="6480720" cy="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6EAB"/>
              </a:buClr>
              <a:buSzPts val="2000"/>
              <a:buNone/>
            </a:pPr>
            <a:r>
              <a:rPr lang="ko-KR" sz="2000"/>
              <a:t>형 변환을 하지 않아도 형 변환이 일어나는 경우</a:t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700439" y="1994076"/>
            <a:ext cx="7471961" cy="1506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‘10 / 3’처럼 별도의 형 변환을 하지 않아도 자연스럽게 자료형이 변환되는 경우가 있다. 이것도 역시 파이썬의 대표적인 특징인 동적 타이핑 때문에 나타나는 현상 중 하나이다. 이러한 현상은 값의 크기를 비교할 때도 나타난다. 대표적인 예로 1은 정수형이고 True는 불린형인데, 이것을 ‘1 == True’라고 입력하면 결과는 True로 출력된다. 또한, 아무것도 넣지 않은 " " 같은 문자열을 불린형과 비교하면 False로 인식된다. 모두 파이썬의 특징에 의해 나타나는 현상이므로 기억해야 한다.</a:t>
            </a:r>
            <a:endParaRPr/>
          </a:p>
        </p:txBody>
      </p:sp>
      <p:sp>
        <p:nvSpPr>
          <p:cNvPr id="273" name="Google Shape;273;p24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자료형 변환</a:t>
            </a:r>
            <a:endParaRPr/>
          </a:p>
        </p:txBody>
      </p:sp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5432"/>
            <a:ext cx="7200000" cy="308467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자료형 변환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숫자형과 문자형 간 변환</a:t>
            </a:r>
            <a:endParaRPr sz="2000"/>
          </a:p>
        </p:txBody>
      </p:sp>
      <p:sp>
        <p:nvSpPr>
          <p:cNvPr id="282" name="Google Shape;282;p25"/>
          <p:cNvSpPr txBox="1"/>
          <p:nvPr/>
        </p:nvSpPr>
        <p:spPr>
          <a:xfrm>
            <a:off x="539552" y="1772816"/>
            <a:ext cx="7776864" cy="57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실수형 값을 문자형으로 선언하기 위해서는 반드시 따옴표를 붙여 선언해야 한다.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자료형 변환</a:t>
            </a:r>
            <a:endParaRPr/>
          </a:p>
        </p:txBody>
      </p:sp>
      <p:sp>
        <p:nvSpPr>
          <p:cNvPr id="288" name="Google Shape;288;p26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숫자형과 문자형 간 변환</a:t>
            </a:r>
            <a:endParaRPr sz="2000"/>
          </a:p>
        </p:txBody>
      </p:sp>
      <p:sp>
        <p:nvSpPr>
          <p:cNvPr id="289" name="Google Shape;289;p26"/>
          <p:cNvSpPr txBox="1"/>
          <p:nvPr/>
        </p:nvSpPr>
        <p:spPr>
          <a:xfrm>
            <a:off x="539552" y="1772816"/>
            <a:ext cx="7776864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변수를 더하기 위해서는 다음과 같이 두 변수의 자료형을 통일해야 한다.</a:t>
            </a:r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5432"/>
            <a:ext cx="7200000" cy="140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자료형 변환</a:t>
            </a:r>
            <a:endParaRPr/>
          </a:p>
        </p:txBody>
      </p:sp>
      <p:sp>
        <p:nvSpPr>
          <p:cNvPr id="296" name="Google Shape;296;p27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숫자형과 문자형 간 변환</a:t>
            </a:r>
            <a:endParaRPr sz="2000"/>
          </a:p>
        </p:txBody>
      </p:sp>
      <p:sp>
        <p:nvSpPr>
          <p:cNvPr id="297" name="Google Shape;297;p27"/>
          <p:cNvSpPr txBox="1"/>
          <p:nvPr/>
        </p:nvSpPr>
        <p:spPr>
          <a:xfrm>
            <a:off x="539552" y="1772816"/>
            <a:ext cx="777686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기존의 정수형이나 실수형을 문자열로 바꿔 준다. 문자형 간의 덧셈은 숫자 연산이 아닌 단순 붙이기(concatenate)가 일어난다.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708920"/>
            <a:ext cx="7200000" cy="140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5432"/>
            <a:ext cx="7200000" cy="307423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자료형 변환</a:t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자료형 확인하기</a:t>
            </a:r>
            <a:endParaRPr sz="2000"/>
          </a:p>
        </p:txBody>
      </p:sp>
      <p:sp>
        <p:nvSpPr>
          <p:cNvPr id="306" name="Google Shape;306;p28"/>
          <p:cNvSpPr txBox="1"/>
          <p:nvPr/>
        </p:nvSpPr>
        <p:spPr>
          <a:xfrm>
            <a:off x="539552" y="1772816"/>
            <a:ext cx="7776864" cy="57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자료형을 확인할 수 있는 함수.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idx="1" type="body"/>
          </p:nvPr>
        </p:nvSpPr>
        <p:spPr>
          <a:xfrm>
            <a:off x="719572" y="34126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</a:pPr>
            <a:r>
              <a:rPr lang="ko-KR"/>
              <a:t>변수의 이해</a:t>
            </a:r>
            <a:endParaRPr/>
          </a:p>
        </p:txBody>
      </p:sp>
      <p:sp>
        <p:nvSpPr>
          <p:cNvPr id="88" name="Google Shape;88;p3"/>
          <p:cNvSpPr txBox="1"/>
          <p:nvPr>
            <p:ph idx="2" type="body"/>
          </p:nvPr>
        </p:nvSpPr>
        <p:spPr>
          <a:xfrm>
            <a:off x="719572" y="23488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</a:pPr>
            <a:r>
              <a:rPr lang="ko-KR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변수의 이해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539552" y="1196752"/>
            <a:ext cx="777686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코드는 Chapter 01에서 작성한 코드이다.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1807865"/>
            <a:ext cx="7200000" cy="335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변수의 이해</a:t>
            </a:r>
            <a:endParaRPr/>
          </a:p>
        </p:txBody>
      </p:sp>
      <p:sp>
        <p:nvSpPr>
          <p:cNvPr id="101" name="Google Shape;101;p5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변수와 값</a:t>
            </a:r>
            <a:endParaRPr sz="2000"/>
          </a:p>
        </p:txBody>
      </p:sp>
      <p:sp>
        <p:nvSpPr>
          <p:cNvPr id="102" name="Google Shape;102;p5"/>
          <p:cNvSpPr txBox="1"/>
          <p:nvPr/>
        </p:nvSpPr>
        <p:spPr>
          <a:xfrm>
            <a:off x="539552" y="1772816"/>
            <a:ext cx="77768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앞의 코드를 하나씩 살펴보자. 먼저 1~3줄 코드는 다음과 같다.</a:t>
            </a: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325" y="2422167"/>
            <a:ext cx="7200000" cy="11495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539552" y="3645024"/>
            <a:ext cx="7776864" cy="746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줄의 professor = "Sungchul Choi"라는 코드는 “professor라는 변수에 Sungchul Choi라는 값을 넣으라”는 뜻이다.</a:t>
            </a:r>
            <a:endParaRPr/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256" y="4391918"/>
            <a:ext cx="3252851" cy="220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/>
        </p:nvSpPr>
        <p:spPr>
          <a:xfrm>
            <a:off x="4224107" y="6237312"/>
            <a:ext cx="4236325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변수와 값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636912"/>
            <a:ext cx="7200000" cy="2528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변수의 이해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변수와 값</a:t>
            </a:r>
            <a:endParaRPr sz="2000"/>
          </a:p>
        </p:txBody>
      </p:sp>
      <p:sp>
        <p:nvSpPr>
          <p:cNvPr id="114" name="Google Shape;114;p6"/>
          <p:cNvSpPr txBox="1"/>
          <p:nvPr/>
        </p:nvSpPr>
        <p:spPr>
          <a:xfrm>
            <a:off x="539552" y="1772816"/>
            <a:ext cx="7776864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코드를 살펴보자. print(a + b)와 print("a + b")의 차이는 따옴표의 사용 여부에 따른 의미 차이에 있다.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5237665"/>
            <a:ext cx="7200000" cy="1090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971599" y="6381328"/>
            <a:ext cx="6574643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따옴표의 사용 여부에 따른 의미 차이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변수의 이해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539552" y="1196752"/>
            <a:ext cx="8208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변수와 메모리</a:t>
            </a:r>
            <a:endParaRPr sz="2000"/>
          </a:p>
        </p:txBody>
      </p:sp>
      <p:sp>
        <p:nvSpPr>
          <p:cNvPr id="123" name="Google Shape;123;p7"/>
          <p:cNvSpPr txBox="1"/>
          <p:nvPr/>
        </p:nvSpPr>
        <p:spPr>
          <a:xfrm>
            <a:off x="539552" y="1772816"/>
            <a:ext cx="8064896" cy="2016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프로그래밍에서 변수는 어떠한 값을 저장하는 장소라는 뜻으로 사용된다.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변수에 값이 저장되는 공간을 메모리라고 한다.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변수에 값을 넣으라고 선언하는 순간, 물리적으로 메모리 어딘가에 물리적인 공간을 확보할 수있게 운영체제와 파이썬 인터프리터가 협력하여 메모리 저장 위치를 할당한다. 이 위치를 메모리 주소라고 한다.</a:t>
            </a:r>
            <a:endParaRPr/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2267744" y="1196752"/>
            <a:ext cx="4320480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6EAB"/>
              </a:buClr>
              <a:buSzPts val="2000"/>
              <a:buNone/>
            </a:pPr>
            <a:r>
              <a:rPr lang="ko-KR" sz="2000"/>
              <a:t>컴퓨터의 구조: 폰 노이만 아키텍처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700439" y="1994076"/>
            <a:ext cx="7471961" cy="409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컴퓨터에서는 값이 CPU로 가기 전에 반드시 메모리 공간에 저장되는데, 이 값을 CPU가 하나하나 돌아가면서 처리하는 구조가 오늘날 컴퓨터의 기본 구조인 폰 노이만 아키텍처이다</a:t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8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변수의 이해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1220934" y="5915372"/>
            <a:ext cx="1622873" cy="465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폰 노이만 아키텍처 ]</a:t>
            </a:r>
            <a:endParaRPr b="1" sz="10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0935" y="2924944"/>
            <a:ext cx="3342409" cy="284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변수의 이해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변수와 메모리</a:t>
            </a:r>
            <a:endParaRPr sz="2000"/>
          </a:p>
        </p:txBody>
      </p:sp>
      <p:sp>
        <p:nvSpPr>
          <p:cNvPr id="143" name="Google Shape;143;p9"/>
          <p:cNvSpPr txBox="1"/>
          <p:nvPr/>
        </p:nvSpPr>
        <p:spPr>
          <a:xfrm>
            <a:off x="539552" y="1772816"/>
            <a:ext cx="777686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professor = "Sungchul Choi", a = 3, b = 7과 같은 변수를 선언하면, 아래 그림과 같이 메모리 어딘가에 주소값을 할당받아 저장한다.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28" y="2996952"/>
            <a:ext cx="5360699" cy="271287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971599" y="5877272"/>
            <a:ext cx="6574643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메모리의 주소 할당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2012-07-11T10:23:22Z</dcterms:created>
  <dc:creator>최성철; 이동훈</dc:creator>
</cp:coreProperties>
</file>