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1" roundtripDataSignature="AMtx7mhoE/TGgPgSzhmXJq71/YZvUol/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1">
  <p:cSld name="1_제목 슬라이드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김현용\Desktop\제호.jpg" id="16" name="Google Shape;1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1257" y="320688"/>
            <a:ext cx="1800000" cy="3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47"/>
          <p:cNvGrpSpPr/>
          <p:nvPr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18" name="Google Shape;18;p47"/>
            <p:cNvSpPr/>
            <p:nvPr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Google Shape;19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7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2">
  <p:cSld name="본문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" type="body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2" type="body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쿡북로고.jpg" id="72" name="Google Shape;7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56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56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6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56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/>
          <p:nvPr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24" name="Google Shape;24;p48"/>
          <p:cNvSpPr txBox="1"/>
          <p:nvPr>
            <p:ph idx="1" type="body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  <a:defRPr b="1" sz="20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/>
          <p:nvPr/>
        </p:nvSpPr>
        <p:spPr>
          <a:xfrm>
            <a:off x="323057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F79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49"/>
          <p:cNvSpPr/>
          <p:nvPr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49"/>
          <p:cNvSpPr/>
          <p:nvPr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49"/>
          <p:cNvSpPr/>
          <p:nvPr/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49"/>
          <p:cNvSpPr/>
          <p:nvPr/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49"/>
          <p:cNvSpPr/>
          <p:nvPr/>
        </p:nvSpPr>
        <p:spPr>
          <a:xfrm>
            <a:off x="871501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871501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9"/>
          <p:cNvSpPr txBox="1"/>
          <p:nvPr>
            <p:ph idx="1" type="body"/>
          </p:nvPr>
        </p:nvSpPr>
        <p:spPr>
          <a:xfrm>
            <a:off x="871972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  <a:defRPr b="1" sz="4800">
                <a:solidFill>
                  <a:srgbClr val="F79433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2" type="body"/>
          </p:nvPr>
        </p:nvSpPr>
        <p:spPr>
          <a:xfrm>
            <a:off x="871972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  <a:defRPr b="1" sz="5400">
                <a:solidFill>
                  <a:srgbClr val="F79433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 목차">
  <p:cSld name="섹션 목차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0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50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50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50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50"/>
          <p:cNvSpPr txBox="1"/>
          <p:nvPr>
            <p:ph idx="1" type="body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끝">
  <p:cSld name="1_끝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/>
          <p:nvPr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1"/>
          <p:cNvSpPr/>
          <p:nvPr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김현용\Desktop\제호.jpg" id="46" name="Google Shape;4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5631234"/>
            <a:ext cx="1905001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1"/>
          <p:cNvSpPr/>
          <p:nvPr/>
        </p:nvSpPr>
        <p:spPr>
          <a:xfrm>
            <a:off x="2123728" y="2492896"/>
            <a:ext cx="47244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79433"/>
                </a:solidFill>
                <a:latin typeface="Verdana"/>
              </a:rPr>
              <a:t>Thank You !</a:t>
            </a:r>
          </a:p>
        </p:txBody>
      </p:sp>
      <p:sp>
        <p:nvSpPr>
          <p:cNvPr id="48" name="Google Shape;48;p51"/>
          <p:cNvSpPr txBox="1"/>
          <p:nvPr/>
        </p:nvSpPr>
        <p:spPr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Copyright© 2019 Hanbit Academy, Inc.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저작권">
  <p:cSld name="1_저작권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55" name="Google Shape;5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3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CookBook, 웹 디자인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3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lang="ko-KR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ko-KR" sz="1400" u="sng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53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F79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저작권">
  <p:cSld name="저작권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60" name="Google Shape;6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4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CookBook, 컴퓨터 아키텍처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컴퓨터 구조 및 동작 원리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4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lang="ko-KR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ko-KR" sz="1400" u="sng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54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학습목표">
  <p:cSld name="학습목표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/>
          <p:nvPr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학습목표</a:t>
            </a:r>
            <a:endParaRPr/>
          </a:p>
        </p:txBody>
      </p:sp>
      <p:sp>
        <p:nvSpPr>
          <p:cNvPr id="66" name="Google Shape;66;p55"/>
          <p:cNvSpPr txBox="1"/>
          <p:nvPr>
            <p:ph idx="1" type="body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sz="1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5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658168" y="5802629"/>
            <a:ext cx="8306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화면 입출력과 리스트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Lab: 화씨온도 변환기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실습 내용</a:t>
            </a:r>
            <a:endParaRPr sz="2000"/>
          </a:p>
        </p:txBody>
      </p:sp>
      <p:sp>
        <p:nvSpPr>
          <p:cNvPr id="146" name="Google Shape;146;p10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Lab에서는 앞에서 배운 input( ) 함수, print( ) 함수, 간단한 사칙연산을 이용하여 화씨온도 변환기(Fahrenheit temperature converter) 프로그램을 만든다.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섭씨온도와 화씨온도의 변환 공식은 다음과 같다.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038476"/>
            <a:ext cx="7200000" cy="59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7200000" cy="188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Lab: 화씨온도 변환기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실행 결과</a:t>
            </a:r>
            <a:endParaRPr sz="2000"/>
          </a:p>
        </p:txBody>
      </p:sp>
      <p:sp>
        <p:nvSpPr>
          <p:cNvPr id="155" name="Google Shape;155;p11"/>
          <p:cNvSpPr txBox="1"/>
          <p:nvPr/>
        </p:nvSpPr>
        <p:spPr>
          <a:xfrm>
            <a:off x="539552" y="1772816"/>
            <a:ext cx="77768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화씨온도 변환기 프로그램의 실행 결과는 다음과 같다.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492896"/>
            <a:ext cx="7200001" cy="2783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Lab: 화씨온도 변환기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문제 해결</a:t>
            </a:r>
            <a:endParaRPr sz="2000"/>
          </a:p>
        </p:txBody>
      </p:sp>
      <p:sp>
        <p:nvSpPr>
          <p:cNvPr id="163" name="Google Shape;163;p12"/>
          <p:cNvSpPr txBox="1"/>
          <p:nvPr/>
        </p:nvSpPr>
        <p:spPr>
          <a:xfrm>
            <a:off x="539552" y="1772816"/>
            <a:ext cx="777686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화씨온도 변환기 프로그램의 결과 코드는 [코드 3-3]과 같다.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719572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리스트의 이해</a:t>
            </a:r>
            <a:endParaRPr/>
          </a:p>
        </p:txBody>
      </p:sp>
      <p:sp>
        <p:nvSpPr>
          <p:cNvPr id="169" name="Google Shape;169;p13"/>
          <p:cNvSpPr txBox="1"/>
          <p:nvPr>
            <p:ph idx="2" type="body"/>
          </p:nvPr>
        </p:nvSpPr>
        <p:spPr>
          <a:xfrm>
            <a:off x="719572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개념</a:t>
            </a:r>
            <a:endParaRPr sz="2000"/>
          </a:p>
        </p:txBody>
      </p:sp>
      <p:sp>
        <p:nvSpPr>
          <p:cNvPr id="176" name="Google Shape;176;p14"/>
          <p:cNvSpPr txBox="1"/>
          <p:nvPr/>
        </p:nvSpPr>
        <p:spPr>
          <a:xfrm>
            <a:off x="539552" y="1772816"/>
            <a:ext cx="7776864" cy="1946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리스트(list):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변수에 여러 값을 할당하는 자료형이다.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파이썬에서는 리스트처럼 여러 데이터를 하나의 변수에 할당하는 기법을 시퀀스 자료형이라고 한다. 시퀀스 자료형은 여러 자료를 순서대로 넣는다는 뜻이다. 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리스트는 하나의 자료형으로만 저장하지 않고, 정수형이나 실수형 같은 다양한 자료형을 포함할 수 있다.</a:t>
            </a:r>
            <a:endParaRPr/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940460"/>
            <a:ext cx="56292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971600" y="5380620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리스트의 예 ] 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인덱싱과 슬라이싱 : </a:t>
            </a:r>
            <a:r>
              <a:rPr lang="ko-KR" sz="2000">
                <a:solidFill>
                  <a:srgbClr val="F79433"/>
                </a:solidFill>
              </a:rPr>
              <a:t>인덱싱(indexing)</a:t>
            </a:r>
            <a:r>
              <a:rPr b="0" lang="ko-KR" sz="2000">
                <a:solidFill>
                  <a:srgbClr val="F79433"/>
                </a:solidFill>
              </a:rPr>
              <a:t> 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539552" y="1772816"/>
            <a:ext cx="813690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인덱싱: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 있는 값에 접근하기 위해, 이 값의 상대적인 주소를 사용하는 것이다.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25329"/>
            <a:ext cx="6480000" cy="287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5421736"/>
            <a:ext cx="3943565" cy="7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972000" y="6237312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리스트의 인덱싱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>
            <a:off x="535882" y="1778052"/>
            <a:ext cx="8068566" cy="20829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2267744" y="1196752"/>
            <a:ext cx="5472608" cy="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리스트의 주소값은 왜 0부터 시작하는가?</a:t>
            </a:r>
            <a:endParaRPr sz="2000"/>
          </a:p>
        </p:txBody>
      </p:sp>
      <p:sp>
        <p:nvSpPr>
          <p:cNvPr id="197" name="Google Shape;197;p16"/>
          <p:cNvSpPr txBox="1"/>
          <p:nvPr/>
        </p:nvSpPr>
        <p:spPr>
          <a:xfrm>
            <a:off x="700439" y="1994076"/>
            <a:ext cx="7471961" cy="1506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 대부분에서 배열(array) 계열 변수의 주소값은 0부터 시작한다. 여러 가지 이유가 있지만, 일단1부터 시작하는 것보다 0부터 시작하면 이진수 관점에서 메모리를 절약할 수 있다는 장점이 있다. 또한, 1보다는 0부터 시작하는 것이 진수에서 00부터 사용할 수 있는 장점도 있다. 지금은 큰 문제가 안 되지만, 초기 컴퓨터들은 메모리 절약이 매우 큰 이슈였기 때문에 이 점은 중요했다. 비주얼 베이직이나 매트랩 같은 언어에서는 1부터 인덱싱을 하기도 하니 알아두면 좋다.</a:t>
            </a:r>
            <a:endParaRPr/>
          </a:p>
        </p:txBody>
      </p:sp>
      <p:sp>
        <p:nvSpPr>
          <p:cNvPr id="198" name="Google Shape;198;p1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인덱싱과 슬라이싱 : </a:t>
            </a:r>
            <a:r>
              <a:rPr lang="ko-KR" sz="2000">
                <a:solidFill>
                  <a:srgbClr val="F79433"/>
                </a:solidFill>
              </a:rPr>
              <a:t>슬라이싱(slicing)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539552" y="1772816"/>
            <a:ext cx="799288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인덱스를 사용하여 전체 리스트에서 일부를 잘라내어 반환한다.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972000" y="3861048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cities 변수의 리스트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7200000" cy="5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3212976"/>
            <a:ext cx="5400000" cy="58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539552" y="1772816"/>
            <a:ext cx="8064896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슬라이싱의 기본 문법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276872"/>
            <a:ext cx="6480000" cy="5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2924944"/>
            <a:ext cx="6480000" cy="101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2000" y="5301209"/>
            <a:ext cx="6480000" cy="12552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인덱싱과 슬라이싱 : </a:t>
            </a:r>
            <a:r>
              <a:rPr lang="ko-KR" sz="2000">
                <a:solidFill>
                  <a:srgbClr val="F79433"/>
                </a:solidFill>
              </a:rPr>
              <a:t>슬라이싱(slicing)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539552" y="4112535"/>
            <a:ext cx="7632448" cy="104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파이썬의 리스트에서 ‘마지막 인덱스 - 1’까지만 출력된다. 만약 한 번 이상 리스트 변수를 사용하면 마지막 인덱스가 다음 리스트의 시작 인덱스가 되어 코드를 작성할 때 조금 더 쉽게 이해할 수 있다는 장점이 있다.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/>
        </p:nvSpPr>
        <p:spPr>
          <a:xfrm>
            <a:off x="539552" y="3969020"/>
            <a:ext cx="7992888" cy="82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시작 인덱스가 비어 있으면 처음부터, 마지막 인덱스가 비어 있으면 마지막까지라는 의미로 사용된다. 즉, cities[-8:]은 인덱스가 -8인 ‘서울’부터 ‘수원’까지 출력하라는 뜻이다.</a:t>
            </a:r>
            <a:endParaRPr/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인덱싱과 슬라이싱 : </a:t>
            </a:r>
            <a:r>
              <a:rPr lang="ko-KR" sz="2000">
                <a:solidFill>
                  <a:srgbClr val="F79433"/>
                </a:solidFill>
              </a:rPr>
              <a:t>리버스 인덱스(reverse index)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539552" y="1772816"/>
            <a:ext cx="799288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리스트에는 인덱스를 마지막 값부터 시작하는 </a:t>
            </a:r>
            <a:r>
              <a:rPr b="1"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리버스 인덱스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기능이 있다.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5400000" cy="602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960987" y="3036391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cities 변수의 리버스 인덱스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869160"/>
            <a:ext cx="7200000" cy="111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프로그래밍 환경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입출력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Lab: 화씨온도 변환기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이해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메모리 관리 방식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429000"/>
            <a:ext cx="7200000" cy="164634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인덱싱과 슬라이싱 : </a:t>
            </a:r>
            <a:r>
              <a:rPr lang="ko-KR" sz="2000">
                <a:solidFill>
                  <a:srgbClr val="F79433"/>
                </a:solidFill>
              </a:rPr>
              <a:t>인덱스 범위를 넘어가는 슬라이싱</a:t>
            </a:r>
            <a:endParaRPr sz="2000">
              <a:solidFill>
                <a:srgbClr val="F79433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9" name="Google Shape;239;p20"/>
          <p:cNvSpPr txBox="1"/>
          <p:nvPr/>
        </p:nvSpPr>
        <p:spPr>
          <a:xfrm>
            <a:off x="539552" y="1772816"/>
            <a:ext cx="7776864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인덱스를 따로 넣지 않고 print(cities[:])과 같이 콜론(:)을 넣으면 cities 변수의 모든 값을 다 반환한다.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슬라이싱에서는 인덱스를 넘어서거나 입력하지 않더라도 자동으로 시작 인덱스와 마지막 인덱스로 지정된다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인덱싱과 슬라이싱 : </a:t>
            </a:r>
            <a:r>
              <a:rPr lang="ko-KR" sz="2000">
                <a:solidFill>
                  <a:srgbClr val="F79433"/>
                </a:solidFill>
              </a:rPr>
              <a:t>증가값(step)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539552" y="1772816"/>
            <a:ext cx="7776864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슬라이싱에서는 시작 인덱스와 마지막 인덱스 외에 마지막 자리에 증가값을 넣을 수 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증가값은 한 번에 건너뛰는 값의 개수이다.</a:t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960" r="-959" t="0"/>
          <a:stretch/>
        </p:blipFill>
        <p:spPr>
          <a:xfrm>
            <a:off x="972000" y="2708920"/>
            <a:ext cx="7200000" cy="253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연산</a:t>
            </a:r>
            <a:endParaRPr sz="2000"/>
          </a:p>
        </p:txBody>
      </p:sp>
      <p:sp>
        <p:nvSpPr>
          <p:cNvPr id="254" name="Google Shape;254;p22"/>
          <p:cNvSpPr txBox="1"/>
          <p:nvPr/>
        </p:nvSpPr>
        <p:spPr>
          <a:xfrm>
            <a:off x="539552" y="1772816"/>
            <a:ext cx="7776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덧셈 연산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덧셈 연산을 하더라도 따로 어딘가 변수에 할당해 주지 않으면 기존 변수는 변화가 없다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666" y="2708920"/>
            <a:ext cx="7200000" cy="252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5373216"/>
            <a:ext cx="7200000" cy="112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연산</a:t>
            </a:r>
            <a:endParaRPr sz="2000"/>
          </a:p>
        </p:txBody>
      </p:sp>
      <p:sp>
        <p:nvSpPr>
          <p:cNvPr id="263" name="Google Shape;263;p23"/>
          <p:cNvSpPr txBox="1"/>
          <p:nvPr/>
        </p:nvSpPr>
        <p:spPr>
          <a:xfrm>
            <a:off x="539552" y="1772816"/>
            <a:ext cx="77768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곱셈 연산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곱셈 연산은 기준 리스트에 n을 곱했을 때, 같은 리스트를 n배만큼 늘려 준다.</a:t>
            </a: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08920"/>
            <a:ext cx="7200000" cy="84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879761"/>
            <a:ext cx="7200000" cy="85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539552" y="3943657"/>
            <a:ext cx="7776864" cy="78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연산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 여부를 확인하는 연산으로, 하나의 값이 해당 리스트에 들어 있는지 확인할 수 있다.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 추가 및 삭제</a:t>
            </a:r>
            <a:endParaRPr sz="2000"/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82763"/>
            <a:ext cx="7200000" cy="141519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/>
        </p:nvSpPr>
        <p:spPr>
          <a:xfrm>
            <a:off x="539552" y="1772816"/>
            <a:ext cx="777686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append(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값을 기존 리스트의 맨 끝에 추가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725144"/>
            <a:ext cx="7200000" cy="16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/>
        </p:nvSpPr>
        <p:spPr>
          <a:xfrm>
            <a:off x="539552" y="4115197"/>
            <a:ext cx="7776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extend(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리스트를 기존 리스트에 추가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 추가 및 삭제</a:t>
            </a:r>
            <a:endParaRPr sz="2000"/>
          </a:p>
        </p:txBody>
      </p:sp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75" y="2689170"/>
            <a:ext cx="7200000" cy="168852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 txBox="1"/>
          <p:nvPr/>
        </p:nvSpPr>
        <p:spPr>
          <a:xfrm>
            <a:off x="539552" y="1772816"/>
            <a:ext cx="77768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리스트의 i번째 인덱스에 새로운 값을 추가, i번째 인덱스를 기준으로 뒤쪽의 인덱스가 하나씩 밀림.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 추가 및 삭제</a:t>
            </a:r>
            <a:endParaRPr sz="2000"/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82763"/>
            <a:ext cx="7200000" cy="192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539552" y="1772816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remove(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내의 특정 값을 삭제.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2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 추가 및 삭제</a:t>
            </a:r>
            <a:endParaRPr sz="2000"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924944"/>
            <a:ext cx="7200000" cy="224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539552" y="1772816"/>
            <a:ext cx="8208912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인덱스의 재할당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인덱스에 새로운 값을 할당한다.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삭제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 함수를 사용한다.</a:t>
            </a:r>
            <a:endParaRPr/>
          </a:p>
        </p:txBody>
      </p:sp>
      <p:sp>
        <p:nvSpPr>
          <p:cNvPr id="300" name="Google Shape;300;p2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988840"/>
            <a:ext cx="7200000" cy="252145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539552" y="1196752"/>
            <a:ext cx="8208912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 추가 및 삭제</a:t>
            </a:r>
            <a:endParaRPr sz="2000"/>
          </a:p>
        </p:txBody>
      </p:sp>
      <p:sp>
        <p:nvSpPr>
          <p:cNvPr id="308" name="Google Shape;308;p28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리스트 추가 및 삭제 함수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패킹과 언패킹</a:t>
            </a:r>
            <a:endParaRPr sz="2000"/>
          </a:p>
        </p:txBody>
      </p:sp>
      <p:sp>
        <p:nvSpPr>
          <p:cNvPr id="314" name="Google Shape;314;p29"/>
          <p:cNvSpPr txBox="1"/>
          <p:nvPr/>
        </p:nvSpPr>
        <p:spPr>
          <a:xfrm>
            <a:off x="539552" y="1772816"/>
            <a:ext cx="777686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패킹(packing): 한 변수에 여러 개의 데이터를 할당하는 것.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언패킹(unpacking): 한 변수의 데이터를 각각의 변수로 반환하는 것.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905833"/>
            <a:ext cx="7200000" cy="141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idx="1" type="body"/>
          </p:nvPr>
        </p:nvSpPr>
        <p:spPr>
          <a:xfrm>
            <a:off x="719572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파이썬 프로그래밍 환경</a:t>
            </a:r>
            <a:endParaRPr/>
          </a:p>
        </p:txBody>
      </p:sp>
      <p:sp>
        <p:nvSpPr>
          <p:cNvPr id="92" name="Google Shape;92;p3"/>
          <p:cNvSpPr txBox="1"/>
          <p:nvPr>
            <p:ph idx="2" type="body"/>
          </p:nvPr>
        </p:nvSpPr>
        <p:spPr>
          <a:xfrm>
            <a:off x="719572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패킹과 언패킹</a:t>
            </a:r>
            <a:endParaRPr sz="2000"/>
          </a:p>
        </p:txBody>
      </p:sp>
      <p:sp>
        <p:nvSpPr>
          <p:cNvPr id="322" name="Google Shape;322;p30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코드처럼 리스트에 값이 3개인데, 5개로 언패킹을 시도한다면 어떤 결과가 나올까?  다음 코드에서 보는 것처럼 언패킹 시 할당받는 변수의 개수가 적거나 많으면 모두 에러가 발생한다.</a:t>
            </a:r>
            <a:endParaRPr/>
          </a:p>
        </p:txBody>
      </p:sp>
      <p:sp>
        <p:nvSpPr>
          <p:cNvPr id="323" name="Google Shape;323;p3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031553"/>
            <a:ext cx="7200000" cy="277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140968"/>
            <a:ext cx="7200000" cy="149116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리스트를 효율적으로 활용하기 위해 여러 개의 리스트를 하나의 변수에 할당하는 이차원 리스트를 사용할 수 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이차원 리스트는 표의 칸에 값을 채웠을 때 생기는 값들의 집합이다. 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이차원 리스트</a:t>
            </a:r>
            <a:endParaRPr sz="2000"/>
          </a:p>
        </p:txBody>
      </p:sp>
      <p:sp>
        <p:nvSpPr>
          <p:cNvPr id="333" name="Google Shape;333;p31"/>
          <p:cNvSpPr txBox="1"/>
          <p:nvPr/>
        </p:nvSpPr>
        <p:spPr>
          <a:xfrm>
            <a:off x="960987" y="4725144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[이차원 리스트를 설명하기 위한 예]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140968"/>
            <a:ext cx="7200000" cy="195699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이차원 리스트를 하나의 변수로 표현하기 위해서는 다음과 같이 코드를 작성하면 된다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이차원 리스트에 인덱싱하여 값에 접근하기 위해서는 다음 코드와 같이 대괄호 2개를 사용한다.</a:t>
            </a:r>
            <a:endParaRPr/>
          </a:p>
        </p:txBody>
      </p:sp>
      <p:sp>
        <p:nvSpPr>
          <p:cNvPr id="340" name="Google Shape;340;p3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이차원 리스트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/>
        </p:nvSpPr>
        <p:spPr>
          <a:xfrm>
            <a:off x="539552" y="1772816"/>
            <a:ext cx="7776864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이차원 리스트를 행렬로 본다면 [0]은 행, [2]는 열을 뜻한다. 즉, 생성된 이차원 리스트에서[0]은 kor_score, [2]는 C를 의미하여 실행 결과 20을 화면에 출력한다.</a:t>
            </a:r>
            <a:endParaRPr/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04. </a:t>
            </a:r>
            <a:r>
              <a:rPr lang="ko-KR"/>
              <a:t>리스트의 이해</a:t>
            </a:r>
            <a:endParaRPr/>
          </a:p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이차원 리스트</a:t>
            </a:r>
            <a:endParaRPr sz="2000"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719572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리스트의 메모리 관리 방식</a:t>
            </a:r>
            <a:endParaRPr/>
          </a:p>
        </p:txBody>
      </p:sp>
      <p:sp>
        <p:nvSpPr>
          <p:cNvPr id="355" name="Google Shape;355;p34"/>
          <p:cNvSpPr txBox="1"/>
          <p:nvPr>
            <p:ph idx="2" type="body"/>
          </p:nvPr>
        </p:nvSpPr>
        <p:spPr>
          <a:xfrm>
            <a:off x="719572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메모리 저장</a:t>
            </a:r>
            <a:endParaRPr sz="2000"/>
          </a:p>
        </p:txBody>
      </p:sp>
      <p:pic>
        <p:nvPicPr>
          <p:cNvPr id="362" name="Google Shape;3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852934"/>
            <a:ext cx="7199999" cy="336632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 txBox="1"/>
          <p:nvPr/>
        </p:nvSpPr>
        <p:spPr>
          <a:xfrm>
            <a:off x="539552" y="1772816"/>
            <a:ext cx="7776864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코드에서 가장 핵심 코드는 math_score[0] = 1000이다. 분명히 math_score의 값을 변경하였는데 midterm_score 두 번째 행의 첫 번째 값이 변경되었다. 이는 파이썬 리스트가 값을 저장하는 방식 때문에 발생하는 현상이다.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메모리 저장</a:t>
            </a:r>
            <a:endParaRPr sz="2000"/>
          </a:p>
        </p:txBody>
      </p:sp>
      <p:pic>
        <p:nvPicPr>
          <p:cNvPr id="370" name="Google Shape;3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631182"/>
            <a:ext cx="5663440" cy="26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 txBox="1"/>
          <p:nvPr/>
        </p:nvSpPr>
        <p:spPr>
          <a:xfrm>
            <a:off x="971600" y="5445224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리스트의 메모리 저장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39552" y="1772816"/>
            <a:ext cx="77768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파이썬은 리스트를 저장할 때 값 자체가 아니라, 값이 위치한 메모리 주소(reference)를 저장한다.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메모리 저장</a:t>
            </a:r>
            <a:endParaRPr sz="2000"/>
          </a:p>
        </p:txBody>
      </p:sp>
      <p:sp>
        <p:nvSpPr>
          <p:cNvPr id="379" name="Google Shape;379;p37"/>
          <p:cNvSpPr txBox="1"/>
          <p:nvPr/>
        </p:nvSpPr>
        <p:spPr>
          <a:xfrm>
            <a:off x="539552" y="1772816"/>
            <a:ext cx="777686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==은 값을 비교하는 연산이고, is는 메모리의 주소를 비교하는 연산이다.           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코드에서 a와 b는 값은 같지만, 메모리의 저장 주소는 다른 것이다.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400" y="2780928"/>
            <a:ext cx="7200000" cy="195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메모리 저장</a:t>
            </a:r>
            <a:endParaRPr sz="2000"/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357427"/>
            <a:ext cx="7200000" cy="194378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 txBox="1"/>
          <p:nvPr/>
        </p:nvSpPr>
        <p:spPr>
          <a:xfrm>
            <a:off x="539552" y="1772816"/>
            <a:ext cx="7776864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코드와 다르게 is와 == 연산자는 모두 True를 반환한다. 그렇다면 a와 b의 메모리 주소는 같은 것일까? 이것은 파이썬의 정수형 저장 방식의 특성 때문이다. 파이썬은 인터프리터가 구동될 때, -5부터 256까지의 정수값을 특정 메모리 주소에 저장한다. 그리고 해당 숫자를 할당하려고 하면 해당 변수는 그 숫자가 가진 메모리 주소로 연결한다.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708920"/>
            <a:ext cx="5355372" cy="321188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395" name="Google Shape;395;p39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리스트의 메모리 저장</a:t>
            </a:r>
            <a:endParaRPr sz="2000"/>
          </a:p>
        </p:txBody>
      </p:sp>
      <p:sp>
        <p:nvSpPr>
          <p:cNvPr id="396" name="Google Shape;396;p39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[리스트의 메모리 저장 연결 관계]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539552" y="1772816"/>
            <a:ext cx="77768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리스트는 기본적으로 값을 연속으로 저장하는 것이 아니라, 값이 있는 주소를 저장하는 방식이다.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파이썬 프로그래밍 환경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사용자 인터페이스</a:t>
            </a:r>
            <a:endParaRPr sz="2000"/>
          </a:p>
        </p:txBody>
      </p:sp>
      <p:sp>
        <p:nvSpPr>
          <p:cNvPr id="99" name="Google Shape;99;p4"/>
          <p:cNvSpPr txBox="1"/>
          <p:nvPr/>
        </p:nvSpPr>
        <p:spPr>
          <a:xfrm>
            <a:off x="539552" y="1772816"/>
            <a:ext cx="77768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컴퓨터에 명령을 입력할 때 사용하는 환경을 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인터페이스(user interface)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한다.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420888"/>
            <a:ext cx="7200000" cy="232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972000" y="4869160"/>
            <a:ext cx="187180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사용자 인터페이스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403" name="Google Shape;403;p40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메모리 저장 구조로 인한 리스트의 특징</a:t>
            </a:r>
            <a:endParaRPr sz="2000"/>
          </a:p>
        </p:txBody>
      </p:sp>
      <p:sp>
        <p:nvSpPr>
          <p:cNvPr id="404" name="Google Shape;404;p40"/>
          <p:cNvSpPr txBox="1"/>
          <p:nvPr/>
        </p:nvSpPr>
        <p:spPr>
          <a:xfrm>
            <a:off x="534566" y="1772816"/>
            <a:ext cx="777686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형태의 변수가 하나의 리스트에 들어갈 수 있다.</a:t>
            </a:r>
            <a:endParaRPr/>
          </a:p>
        </p:txBody>
      </p:sp>
      <p:pic>
        <p:nvPicPr>
          <p:cNvPr id="405" name="Google Shape;4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99714"/>
            <a:ext cx="7200000" cy="59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530321"/>
            <a:ext cx="7200000" cy="170699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0"/>
          <p:cNvSpPr txBox="1"/>
          <p:nvPr/>
        </p:nvSpPr>
        <p:spPr>
          <a:xfrm>
            <a:off x="534566" y="3356992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Char char="●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변수들과 함께 리스트 안에 다른 리스트를 넣을 수 있다. 흔히 이를 중첩 리스트라고 한다. 이러한 특징은 파이썬의 리스트가 값이 아닌 메모리의 주소를 저장해 메모리에 새로운 값을 할당하는 데 있어 매우 높은 자유도를 보장하므로 가능하다.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068960"/>
            <a:ext cx="7200000" cy="169411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414" name="Google Shape;414;p41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메모리 저장 구조로 인한 리스트의 특징</a:t>
            </a:r>
            <a:endParaRPr sz="2000"/>
          </a:p>
        </p:txBody>
      </p:sp>
      <p:sp>
        <p:nvSpPr>
          <p:cNvPr id="415" name="Google Shape;415;p41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저장 방식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539552" y="2204864"/>
            <a:ext cx="7776864" cy="715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Char char="●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b와 a 변수를 각각 다른 값으로 선언한 후, b에 a를 할당하였다. 그리고 b를 출력하면, a 변수와 같은 값이 화면에 출력된다.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422" name="Google Shape;422;p42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메모리 저장 구조로 인한 리스트의 특징</a:t>
            </a:r>
            <a:endParaRPr sz="2000"/>
          </a:p>
        </p:txBody>
      </p:sp>
      <p:sp>
        <p:nvSpPr>
          <p:cNvPr id="423" name="Google Shape;423;p42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저장 방식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140968"/>
            <a:ext cx="7200000" cy="113184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 txBox="1"/>
          <p:nvPr/>
        </p:nvSpPr>
        <p:spPr>
          <a:xfrm>
            <a:off x="539552" y="2204864"/>
            <a:ext cx="7776864" cy="715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Char char="●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a만 정렬하고 b를 출력했을 때 b도 정렬되었다. 두 변수가 같은 메모리 주소와 연결되어 있으므로, 하나의 변수값만 바뀌더라도 둘 다 영향을 받는다.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431" name="Google Shape;431;p43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메모리 저장 구조로 인한 리스트의 특징</a:t>
            </a:r>
            <a:endParaRPr sz="2000"/>
          </a:p>
        </p:txBody>
      </p:sp>
      <p:sp>
        <p:nvSpPr>
          <p:cNvPr id="432" name="Google Shape;432;p43"/>
          <p:cNvSpPr txBox="1"/>
          <p:nvPr/>
        </p:nvSpPr>
        <p:spPr>
          <a:xfrm>
            <a:off x="539552" y="1772816"/>
            <a:ext cx="7776864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저장 방식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3" name="Google Shape;43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987" y="2372122"/>
            <a:ext cx="4431880" cy="299919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3"/>
          <p:cNvSpPr txBox="1"/>
          <p:nvPr/>
        </p:nvSpPr>
        <p:spPr>
          <a:xfrm>
            <a:off x="960987" y="5589240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a를 정렬했는데 b도 정렬되는 이유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05. </a:t>
            </a:r>
            <a:r>
              <a:rPr lang="ko-KR"/>
              <a:t>리스트의 메모리 관리 방식</a:t>
            </a:r>
            <a:endParaRPr/>
          </a:p>
        </p:txBody>
      </p:sp>
      <p:sp>
        <p:nvSpPr>
          <p:cNvPr id="440" name="Google Shape;440;p44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메모리 저장 구조로 인한 리스트의 특징</a:t>
            </a:r>
            <a:endParaRPr sz="2000"/>
          </a:p>
        </p:txBody>
      </p:sp>
      <p:sp>
        <p:nvSpPr>
          <p:cNvPr id="441" name="Google Shape;441;p44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리스트의 저장 방식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068960"/>
            <a:ext cx="7200000" cy="114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522500"/>
            <a:ext cx="4680120" cy="135477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4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 b에 새로운 값을 할당하는 경우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539552" y="2204864"/>
            <a:ext cx="7776864" cy="715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Char char="●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b에 새로운 값을 할당하면 b는 이제 새로운 메모리 주소에 새로운 값을 할당할 수 있는 것이다.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파이썬 프로그래밍 환경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CLI 환경</a:t>
            </a:r>
            <a:endParaRPr sz="2000"/>
          </a:p>
        </p:txBody>
      </p:sp>
      <p:sp>
        <p:nvSpPr>
          <p:cNvPr id="108" name="Google Shape;108;p5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인터페이스에는 GUI(Graphical User Interface) 와 CLI(Command Line Interface) 가 있다. 일반적으로 GUI 환경에서는 아이콘을 하나 클릭하면 그에 대한 명령이 실행된다. CLI는 마우스의 클릭이 아닌 키보드만으로 명령을 입력하는 환경이다.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719572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화면 입출력</a:t>
            </a:r>
            <a:endParaRPr/>
          </a:p>
        </p:txBody>
      </p:sp>
      <p:sp>
        <p:nvSpPr>
          <p:cNvPr id="114" name="Google Shape;114;p6"/>
          <p:cNvSpPr txBox="1"/>
          <p:nvPr>
            <p:ph idx="2" type="body"/>
          </p:nvPr>
        </p:nvSpPr>
        <p:spPr>
          <a:xfrm>
            <a:off x="719572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화면 입출력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표준 입력 함수: input( ) 함수</a:t>
            </a:r>
            <a:endParaRPr sz="2000"/>
          </a:p>
        </p:txBody>
      </p:sp>
      <p:sp>
        <p:nvSpPr>
          <p:cNvPr id="121" name="Google Shape;121;p7"/>
          <p:cNvSpPr txBox="1"/>
          <p:nvPr/>
        </p:nvSpPr>
        <p:spPr>
          <a:xfrm>
            <a:off x="539552" y="1772816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 ) 함수: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 입력 함수로, 사용자가 문자열을 콘솔 창에 입력할 수 있게 해 준다.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9252"/>
            <a:ext cx="7200000" cy="290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5440957"/>
            <a:ext cx="29146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972000" y="6237312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input.py를 cmd 창에서 실행 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화면 입출력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표준 출력 함수: print( ) 함수</a:t>
            </a:r>
            <a:endParaRPr sz="2000"/>
          </a:p>
        </p:txBody>
      </p:sp>
      <p:sp>
        <p:nvSpPr>
          <p:cNvPr id="131" name="Google Shape;131;p8"/>
          <p:cNvSpPr txBox="1"/>
          <p:nvPr/>
        </p:nvSpPr>
        <p:spPr>
          <a:xfrm>
            <a:off x="539552" y="1772816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 ) 함수: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 출력 함수로, 결과를 화면에 출력하는 함수이다.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7200000" cy="87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3694015"/>
            <a:ext cx="7200000" cy="232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719572" y="35650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Lab: 화씨온도 변환기</a:t>
            </a:r>
            <a:endParaRPr/>
          </a:p>
        </p:txBody>
      </p:sp>
      <p:sp>
        <p:nvSpPr>
          <p:cNvPr id="139" name="Google Shape;139;p9"/>
          <p:cNvSpPr txBox="1"/>
          <p:nvPr>
            <p:ph idx="2" type="body"/>
          </p:nvPr>
        </p:nvSpPr>
        <p:spPr>
          <a:xfrm>
            <a:off x="719572" y="25012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2012-07-11T10:23:22Z</dcterms:created>
  <dc:creator>최성철; 이동훈</dc:creator>
</cp:coreProperties>
</file>