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9">
          <p15:clr>
            <a:srgbClr val="A4A3A4"/>
          </p15:clr>
        </p15:guide>
        <p15:guide id="2" pos="158">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94" roundtripDataSignature="AMtx7mhmBZLLhP1UA/tOxWI/coukMjQL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9" orient="horz"/>
        <p:guide pos="158"/>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94" Type="http://customschemas.google.com/relationships/presentationmetadata" Target="meta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ko-KR"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7" name="Google Shape;677;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2" name="Google Shape;732;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 name="Google Shape;740;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5" name="Google Shape;765;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p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8" name="Google Shape;778;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8.png"/><Relationship Id="rId4" Type="http://schemas.openxmlformats.org/officeDocument/2006/relationships/image" Target="../media/image2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제목 슬라이드1">
  <p:cSld name="1_제목 슬라이드1">
    <p:spTree>
      <p:nvGrpSpPr>
        <p:cNvPr id="15" name="Shape 15"/>
        <p:cNvGrpSpPr/>
        <p:nvPr/>
      </p:nvGrpSpPr>
      <p:grpSpPr>
        <a:xfrm>
          <a:off x="0" y="0"/>
          <a:ext cx="0" cy="0"/>
          <a:chOff x="0" y="0"/>
          <a:chExt cx="0" cy="0"/>
        </a:xfrm>
      </p:grpSpPr>
      <p:pic>
        <p:nvPicPr>
          <p:cNvPr descr="C:\Users\김현용\Desktop\제호.jpg" id="16" name="Google Shape;16;p90"/>
          <p:cNvPicPr preferRelativeResize="0"/>
          <p:nvPr/>
        </p:nvPicPr>
        <p:blipFill rotWithShape="1">
          <a:blip r:embed="rId2">
            <a:alphaModFix/>
          </a:blip>
          <a:srcRect b="0" l="0" r="0" t="0"/>
          <a:stretch/>
        </p:blipFill>
        <p:spPr>
          <a:xfrm>
            <a:off x="6981257" y="320688"/>
            <a:ext cx="1800000" cy="300000"/>
          </a:xfrm>
          <a:prstGeom prst="rect">
            <a:avLst/>
          </a:prstGeom>
          <a:noFill/>
          <a:ln>
            <a:noFill/>
          </a:ln>
        </p:spPr>
      </p:pic>
      <p:grpSp>
        <p:nvGrpSpPr>
          <p:cNvPr id="17" name="Google Shape;17;p90"/>
          <p:cNvGrpSpPr/>
          <p:nvPr/>
        </p:nvGrpSpPr>
        <p:grpSpPr>
          <a:xfrm>
            <a:off x="251518" y="548681"/>
            <a:ext cx="7619629" cy="4590636"/>
            <a:chOff x="251518" y="764704"/>
            <a:chExt cx="9208697" cy="5548012"/>
          </a:xfrm>
        </p:grpSpPr>
        <p:sp>
          <p:nvSpPr>
            <p:cNvPr id="18" name="Google Shape;18;p90"/>
            <p:cNvSpPr/>
            <p:nvPr/>
          </p:nvSpPr>
          <p:spPr>
            <a:xfrm>
              <a:off x="251518" y="764704"/>
              <a:ext cx="7832271" cy="5539415"/>
            </a:xfrm>
            <a:prstGeom prst="rect">
              <a:avLst/>
            </a:prstGeom>
            <a:solidFill>
              <a:srgbClr val="F3F8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pic>
          <p:nvPicPr>
            <p:cNvPr id="19" name="Google Shape;19;p90"/>
            <p:cNvPicPr preferRelativeResize="0"/>
            <p:nvPr/>
          </p:nvPicPr>
          <p:blipFill rotWithShape="1">
            <a:blip r:embed="rId3">
              <a:alphaModFix/>
            </a:blip>
            <a:srcRect b="0" l="0" r="0" t="0"/>
            <a:stretch/>
          </p:blipFill>
          <p:spPr>
            <a:xfrm>
              <a:off x="683567" y="1552477"/>
              <a:ext cx="3603765" cy="3824565"/>
            </a:xfrm>
            <a:prstGeom prst="rect">
              <a:avLst/>
            </a:prstGeom>
            <a:noFill/>
            <a:ln>
              <a:noFill/>
            </a:ln>
          </p:spPr>
        </p:pic>
        <p:pic>
          <p:nvPicPr>
            <p:cNvPr id="20" name="Google Shape;20;p90"/>
            <p:cNvPicPr preferRelativeResize="0"/>
            <p:nvPr/>
          </p:nvPicPr>
          <p:blipFill rotWithShape="1">
            <a:blip r:embed="rId4">
              <a:alphaModFix/>
            </a:blip>
            <a:srcRect b="0" l="0" r="0" t="0"/>
            <a:stretch/>
          </p:blipFill>
          <p:spPr>
            <a:xfrm>
              <a:off x="5982635" y="932239"/>
              <a:ext cx="3477580" cy="5380477"/>
            </a:xfrm>
            <a:prstGeom prst="rect">
              <a:avLst/>
            </a:prstGeom>
            <a:noFill/>
            <a:ln>
              <a:noFill/>
            </a:ln>
          </p:spPr>
        </p:pic>
      </p:grpSp>
      <p:sp>
        <p:nvSpPr>
          <p:cNvPr id="21" name="Google Shape;21;p90"/>
          <p:cNvSpPr/>
          <p:nvPr/>
        </p:nvSpPr>
        <p:spPr>
          <a:xfrm>
            <a:off x="0" y="5373216"/>
            <a:ext cx="9144000" cy="1484784"/>
          </a:xfrm>
          <a:prstGeom prst="rect">
            <a:avLst/>
          </a:prstGeom>
          <a:solidFill>
            <a:srgbClr val="F794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본문2">
  <p:cSld name="본문2">
    <p:spTree>
      <p:nvGrpSpPr>
        <p:cNvPr id="64" name="Shape 64"/>
        <p:cNvGrpSpPr/>
        <p:nvPr/>
      </p:nvGrpSpPr>
      <p:grpSpPr>
        <a:xfrm>
          <a:off x="0" y="0"/>
          <a:ext cx="0" cy="0"/>
          <a:chOff x="0" y="0"/>
          <a:chExt cx="0" cy="0"/>
        </a:xfrm>
      </p:grpSpPr>
      <p:sp>
        <p:nvSpPr>
          <p:cNvPr id="65" name="Google Shape;65;p99"/>
          <p:cNvSpPr txBox="1"/>
          <p:nvPr>
            <p:ph type="title"/>
          </p:nvPr>
        </p:nvSpPr>
        <p:spPr>
          <a:xfrm>
            <a:off x="539552" y="184745"/>
            <a:ext cx="7560840" cy="548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2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99"/>
          <p:cNvSpPr txBox="1"/>
          <p:nvPr>
            <p:ph idx="1" type="body"/>
          </p:nvPr>
        </p:nvSpPr>
        <p:spPr>
          <a:xfrm>
            <a:off x="539552" y="1196752"/>
            <a:ext cx="3924944" cy="5400600"/>
          </a:xfrm>
          <a:prstGeom prst="rect">
            <a:avLst/>
          </a:prstGeom>
          <a:noFill/>
          <a:ln>
            <a:noFill/>
          </a:ln>
        </p:spPr>
        <p:txBody>
          <a:bodyPr anchorCtr="0" anchor="t" bIns="45700" lIns="91425" spcFirstLastPara="1" rIns="91425" wrap="square" tIns="45700">
            <a:noAutofit/>
          </a:bodyPr>
          <a:lstStyle>
            <a:lvl1pPr indent="-330200" lvl="0" marL="457200" algn="l">
              <a:lnSpc>
                <a:spcPct val="150000"/>
              </a:lnSpc>
              <a:spcBef>
                <a:spcPts val="0"/>
              </a:spcBef>
              <a:spcAft>
                <a:spcPts val="0"/>
              </a:spcAft>
              <a:buClr>
                <a:schemeClr val="accent1"/>
              </a:buClr>
              <a:buSzPts val="1600"/>
              <a:buFont typeface="Noto Sans Symbols"/>
              <a:buChar char="■"/>
              <a:defRPr b="1" sz="1600">
                <a:latin typeface="Malgun Gothic"/>
                <a:ea typeface="Malgun Gothic"/>
                <a:cs typeface="Malgun Gothic"/>
                <a:sym typeface="Malgun Gothic"/>
              </a:defRPr>
            </a:lvl1pPr>
            <a:lvl2pPr indent="-304800" lvl="1" marL="914400" algn="l">
              <a:spcBef>
                <a:spcPts val="240"/>
              </a:spcBef>
              <a:spcAft>
                <a:spcPts val="0"/>
              </a:spcAft>
              <a:buClr>
                <a:srgbClr val="7F7F7F"/>
              </a:buClr>
              <a:buSzPts val="1200"/>
              <a:buFont typeface="Noto Sans Symbols"/>
              <a:buChar char="▪"/>
              <a:defRPr sz="1200"/>
            </a:lvl2pPr>
            <a:lvl3pPr indent="-304800" lvl="2" marL="1371600" algn="l">
              <a:spcBef>
                <a:spcPts val="400"/>
              </a:spcBef>
              <a:spcAft>
                <a:spcPts val="0"/>
              </a:spcAft>
              <a:buClr>
                <a:srgbClr val="7F7F7F"/>
              </a:buClr>
              <a:buSzPts val="1200"/>
              <a:buFont typeface="Arial"/>
              <a:buChar char="•"/>
              <a:defRPr sz="1200"/>
            </a:lvl3pPr>
            <a:lvl4pPr indent="-295656" lvl="3" marL="1828800" algn="l">
              <a:spcBef>
                <a:spcPts val="300"/>
              </a:spcBef>
              <a:spcAft>
                <a:spcPts val="0"/>
              </a:spcAft>
              <a:buClr>
                <a:schemeClr val="dk1"/>
              </a:buClr>
              <a:buSzPts val="1056"/>
              <a:buChar char="–"/>
              <a:defRPr sz="1100"/>
            </a:lvl4pPr>
            <a:lvl5pPr indent="-298450" lvl="4" marL="2286000" algn="l">
              <a:spcBef>
                <a:spcPts val="300"/>
              </a:spcBef>
              <a:spcAft>
                <a:spcPts val="0"/>
              </a:spcAft>
              <a:buClr>
                <a:schemeClr val="dk1"/>
              </a:buClr>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 name="Google Shape;67;p99"/>
          <p:cNvSpPr txBox="1"/>
          <p:nvPr>
            <p:ph idx="2" type="body"/>
          </p:nvPr>
        </p:nvSpPr>
        <p:spPr>
          <a:xfrm>
            <a:off x="4644008" y="1196752"/>
            <a:ext cx="3924944" cy="5400600"/>
          </a:xfrm>
          <a:prstGeom prst="rect">
            <a:avLst/>
          </a:prstGeom>
          <a:noFill/>
          <a:ln>
            <a:noFill/>
          </a:ln>
        </p:spPr>
        <p:txBody>
          <a:bodyPr anchorCtr="0" anchor="t" bIns="45700" lIns="91425" spcFirstLastPara="1" rIns="91425" wrap="square" tIns="45700">
            <a:noAutofit/>
          </a:bodyPr>
          <a:lstStyle>
            <a:lvl1pPr indent="-330200" lvl="0" marL="457200" algn="l">
              <a:lnSpc>
                <a:spcPct val="150000"/>
              </a:lnSpc>
              <a:spcBef>
                <a:spcPts val="0"/>
              </a:spcBef>
              <a:spcAft>
                <a:spcPts val="0"/>
              </a:spcAft>
              <a:buClr>
                <a:schemeClr val="accent1"/>
              </a:buClr>
              <a:buSzPts val="1600"/>
              <a:buFont typeface="Noto Sans Symbols"/>
              <a:buChar char="■"/>
              <a:defRPr b="1" sz="1600">
                <a:latin typeface="Malgun Gothic"/>
                <a:ea typeface="Malgun Gothic"/>
                <a:cs typeface="Malgun Gothic"/>
                <a:sym typeface="Malgun Gothic"/>
              </a:defRPr>
            </a:lvl1pPr>
            <a:lvl2pPr indent="-304800" lvl="1" marL="914400" algn="l">
              <a:spcBef>
                <a:spcPts val="240"/>
              </a:spcBef>
              <a:spcAft>
                <a:spcPts val="0"/>
              </a:spcAft>
              <a:buClr>
                <a:srgbClr val="7F7F7F"/>
              </a:buClr>
              <a:buSzPts val="1200"/>
              <a:buFont typeface="Noto Sans Symbols"/>
              <a:buChar char="▪"/>
              <a:defRPr sz="1200"/>
            </a:lvl2pPr>
            <a:lvl3pPr indent="-304800" lvl="2" marL="1371600" algn="l">
              <a:spcBef>
                <a:spcPts val="400"/>
              </a:spcBef>
              <a:spcAft>
                <a:spcPts val="0"/>
              </a:spcAft>
              <a:buClr>
                <a:srgbClr val="7F7F7F"/>
              </a:buClr>
              <a:buSzPts val="1200"/>
              <a:buFont typeface="Arial"/>
              <a:buChar char="•"/>
              <a:defRPr sz="1200"/>
            </a:lvl3pPr>
            <a:lvl4pPr indent="-295656" lvl="3" marL="1828800" algn="l">
              <a:spcBef>
                <a:spcPts val="300"/>
              </a:spcBef>
              <a:spcAft>
                <a:spcPts val="0"/>
              </a:spcAft>
              <a:buClr>
                <a:schemeClr val="dk1"/>
              </a:buClr>
              <a:buSzPts val="1056"/>
              <a:buChar char="–"/>
              <a:defRPr sz="1100"/>
            </a:lvl4pPr>
            <a:lvl5pPr indent="-298450" lvl="4" marL="2286000" algn="l">
              <a:spcBef>
                <a:spcPts val="300"/>
              </a:spcBef>
              <a:spcAft>
                <a:spcPts val="0"/>
              </a:spcAft>
              <a:buClr>
                <a:schemeClr val="dk1"/>
              </a:buClr>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쿡북로고.jpg" id="68" name="Google Shape;68;p99"/>
          <p:cNvPicPr preferRelativeResize="0"/>
          <p:nvPr/>
        </p:nvPicPr>
        <p:blipFill rotWithShape="1">
          <a:blip r:embed="rId2">
            <a:alphaModFix/>
          </a:blip>
          <a:srcRect b="0" l="0" r="0" t="0"/>
          <a:stretch/>
        </p:blipFill>
        <p:spPr>
          <a:xfrm>
            <a:off x="7668344" y="485909"/>
            <a:ext cx="1216025" cy="322262"/>
          </a:xfrm>
          <a:prstGeom prst="rect">
            <a:avLst/>
          </a:prstGeom>
          <a:noFill/>
          <a:ln>
            <a:noFill/>
          </a:ln>
        </p:spPr>
      </p:pic>
      <p:cxnSp>
        <p:nvCxnSpPr>
          <p:cNvPr id="69" name="Google Shape;69;p99"/>
          <p:cNvCxnSpPr/>
          <p:nvPr/>
        </p:nvCxnSpPr>
        <p:spPr>
          <a:xfrm>
            <a:off x="2124744" y="908051"/>
            <a:ext cx="2339752" cy="0"/>
          </a:xfrm>
          <a:prstGeom prst="straightConnector1">
            <a:avLst/>
          </a:prstGeom>
          <a:noFill/>
          <a:ln cap="flat" cmpd="sng" w="76200">
            <a:solidFill>
              <a:srgbClr val="7F7F7F"/>
            </a:solidFill>
            <a:prstDash val="solid"/>
            <a:round/>
            <a:headEnd len="sm" w="sm" type="none"/>
            <a:tailEnd len="sm" w="sm" type="none"/>
          </a:ln>
        </p:spPr>
      </p:cxnSp>
      <p:cxnSp>
        <p:nvCxnSpPr>
          <p:cNvPr id="70" name="Google Shape;70;p99"/>
          <p:cNvCxnSpPr/>
          <p:nvPr/>
        </p:nvCxnSpPr>
        <p:spPr>
          <a:xfrm>
            <a:off x="4464496" y="908051"/>
            <a:ext cx="2339752" cy="0"/>
          </a:xfrm>
          <a:prstGeom prst="straightConnector1">
            <a:avLst/>
          </a:prstGeom>
          <a:noFill/>
          <a:ln cap="flat" cmpd="sng" w="76200">
            <a:solidFill>
              <a:srgbClr val="A5A5A5"/>
            </a:solidFill>
            <a:prstDash val="solid"/>
            <a:round/>
            <a:headEnd len="sm" w="sm" type="none"/>
            <a:tailEnd len="sm" w="sm" type="none"/>
          </a:ln>
        </p:spPr>
      </p:cxnSp>
      <p:cxnSp>
        <p:nvCxnSpPr>
          <p:cNvPr id="71" name="Google Shape;71;p99"/>
          <p:cNvCxnSpPr/>
          <p:nvPr/>
        </p:nvCxnSpPr>
        <p:spPr>
          <a:xfrm>
            <a:off x="6804248" y="908051"/>
            <a:ext cx="2339752" cy="0"/>
          </a:xfrm>
          <a:prstGeom prst="straightConnector1">
            <a:avLst/>
          </a:prstGeom>
          <a:noFill/>
          <a:ln cap="flat" cmpd="sng" w="76200">
            <a:solidFill>
              <a:srgbClr val="D8D8D8"/>
            </a:solidFill>
            <a:prstDash val="solid"/>
            <a:round/>
            <a:headEnd len="sm" w="sm" type="none"/>
            <a:tailEnd len="sm" w="sm" type="none"/>
          </a:ln>
        </p:spPr>
      </p:cxnSp>
      <p:cxnSp>
        <p:nvCxnSpPr>
          <p:cNvPr id="72" name="Google Shape;72;p99"/>
          <p:cNvCxnSpPr/>
          <p:nvPr/>
        </p:nvCxnSpPr>
        <p:spPr>
          <a:xfrm>
            <a:off x="0" y="908051"/>
            <a:ext cx="2339752" cy="0"/>
          </a:xfrm>
          <a:prstGeom prst="straightConnector1">
            <a:avLst/>
          </a:prstGeom>
          <a:noFill/>
          <a:ln cap="flat" cmpd="sng" w="76200">
            <a:solidFill>
              <a:srgbClr val="3F3F3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목차">
  <p:cSld name="목차">
    <p:spTree>
      <p:nvGrpSpPr>
        <p:cNvPr id="22" name="Shape 22"/>
        <p:cNvGrpSpPr/>
        <p:nvPr/>
      </p:nvGrpSpPr>
      <p:grpSpPr>
        <a:xfrm>
          <a:off x="0" y="0"/>
          <a:ext cx="0" cy="0"/>
          <a:chOff x="0" y="0"/>
          <a:chExt cx="0" cy="0"/>
        </a:xfrm>
      </p:grpSpPr>
      <p:sp>
        <p:nvSpPr>
          <p:cNvPr id="23" name="Google Shape;23;p91"/>
          <p:cNvSpPr txBox="1"/>
          <p:nvPr/>
        </p:nvSpPr>
        <p:spPr>
          <a:xfrm>
            <a:off x="755576" y="768921"/>
            <a:ext cx="408569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ko-KR" sz="4400" u="none" cap="none" strike="noStrike">
                <a:solidFill>
                  <a:srgbClr val="7F7F7F"/>
                </a:solidFill>
                <a:latin typeface="Arial"/>
                <a:ea typeface="Arial"/>
                <a:cs typeface="Arial"/>
                <a:sym typeface="Arial"/>
              </a:rPr>
              <a:t>목차</a:t>
            </a:r>
            <a:endParaRPr/>
          </a:p>
        </p:txBody>
      </p:sp>
      <p:sp>
        <p:nvSpPr>
          <p:cNvPr id="24" name="Google Shape;24;p91"/>
          <p:cNvSpPr txBox="1"/>
          <p:nvPr>
            <p:ph idx="1" type="body"/>
          </p:nvPr>
        </p:nvSpPr>
        <p:spPr>
          <a:xfrm>
            <a:off x="755576" y="1851323"/>
            <a:ext cx="7615014" cy="4104456"/>
          </a:xfrm>
          <a:prstGeom prst="rect">
            <a:avLst/>
          </a:prstGeom>
          <a:noFill/>
          <a:ln>
            <a:noFill/>
          </a:ln>
        </p:spPr>
        <p:txBody>
          <a:bodyPr anchorCtr="0" anchor="t" bIns="45700" lIns="91425" spcFirstLastPara="1" rIns="91425" wrap="square" tIns="45700">
            <a:noAutofit/>
          </a:bodyPr>
          <a:lstStyle>
            <a:lvl1pPr indent="-355600" lvl="0" marL="457200" algn="l">
              <a:lnSpc>
                <a:spcPct val="200000"/>
              </a:lnSpc>
              <a:spcBef>
                <a:spcPts val="400"/>
              </a:spcBef>
              <a:spcAft>
                <a:spcPts val="0"/>
              </a:spcAft>
              <a:buClr>
                <a:schemeClr val="dk1"/>
              </a:buClr>
              <a:buSzPts val="2000"/>
              <a:buFont typeface="Malgun Gothic"/>
              <a:buAutoNum type="arabicPeriod"/>
              <a:defRPr b="1" sz="2000">
                <a:solidFill>
                  <a:schemeClr val="dk1"/>
                </a:solidFill>
              </a:defRPr>
            </a:lvl1pPr>
            <a:lvl2pPr indent="-406400" lvl="1" marL="914400" algn="l">
              <a:spcBef>
                <a:spcPts val="560"/>
              </a:spcBef>
              <a:spcAft>
                <a:spcPts val="0"/>
              </a:spcAft>
              <a:buClr>
                <a:schemeClr val="dk1"/>
              </a:buClr>
              <a:buSzPts val="2800"/>
              <a:buChar char="–"/>
              <a:defRPr>
                <a:solidFill>
                  <a:schemeClr val="dk1"/>
                </a:solidFill>
              </a:defRPr>
            </a:lvl2pPr>
            <a:lvl3pPr indent="-381000" lvl="2" marL="1371600" algn="l">
              <a:spcBef>
                <a:spcPts val="480"/>
              </a:spcBef>
              <a:spcAft>
                <a:spcPts val="0"/>
              </a:spcAft>
              <a:buClr>
                <a:schemeClr val="dk1"/>
              </a:buClr>
              <a:buSzPts val="2400"/>
              <a:buChar char="•"/>
              <a:defRPr>
                <a:solidFill>
                  <a:schemeClr val="dk1"/>
                </a:solidFill>
              </a:defRPr>
            </a:lvl3pPr>
            <a:lvl4pPr indent="-355600" lvl="3" marL="1828800" algn="l">
              <a:spcBef>
                <a:spcPts val="400"/>
              </a:spcBef>
              <a:spcAft>
                <a:spcPts val="0"/>
              </a:spcAft>
              <a:buClr>
                <a:schemeClr val="dk1"/>
              </a:buClr>
              <a:buSzPts val="2000"/>
              <a:buChar char="–"/>
              <a:defRPr>
                <a:solidFill>
                  <a:schemeClr val="dk1"/>
                </a:solidFill>
              </a:defRPr>
            </a:lvl4pPr>
            <a:lvl5pPr indent="-355600" lvl="4" marL="2286000" algn="l">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91"/>
          <p:cNvSpPr/>
          <p:nvPr/>
        </p:nvSpPr>
        <p:spPr>
          <a:xfrm>
            <a:off x="323528" y="404813"/>
            <a:ext cx="8497887" cy="6048375"/>
          </a:xfrm>
          <a:prstGeom prst="roundRect">
            <a:avLst>
              <a:gd fmla="val 5013" name="adj"/>
            </a:avLst>
          </a:prstGeom>
          <a:noFill/>
          <a:ln cap="flat" cmpd="sng" w="5397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사용자 지정 레이아웃">
  <p:cSld name="1_사용자 지정 레이아웃">
    <p:spTree>
      <p:nvGrpSpPr>
        <p:cNvPr id="26" name="Shape 26"/>
        <p:cNvGrpSpPr/>
        <p:nvPr/>
      </p:nvGrpSpPr>
      <p:grpSpPr>
        <a:xfrm>
          <a:off x="0" y="0"/>
          <a:ext cx="0" cy="0"/>
          <a:chOff x="0" y="0"/>
          <a:chExt cx="0" cy="0"/>
        </a:xfrm>
      </p:grpSpPr>
      <p:sp>
        <p:nvSpPr>
          <p:cNvPr id="27" name="Google Shape;27;p92"/>
          <p:cNvSpPr/>
          <p:nvPr/>
        </p:nvSpPr>
        <p:spPr>
          <a:xfrm>
            <a:off x="323057" y="404813"/>
            <a:ext cx="8497887" cy="6048375"/>
          </a:xfrm>
          <a:prstGeom prst="roundRect">
            <a:avLst>
              <a:gd fmla="val 5013" name="adj"/>
            </a:avLst>
          </a:prstGeom>
          <a:noFill/>
          <a:ln cap="flat" cmpd="sng" w="53975">
            <a:solidFill>
              <a:srgbClr val="F794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28" name="Google Shape;28;p92"/>
          <p:cNvSpPr/>
          <p:nvPr/>
        </p:nvSpPr>
        <p:spPr>
          <a:xfrm>
            <a:off x="719101" y="3412604"/>
            <a:ext cx="7704856" cy="938937"/>
          </a:xfrm>
          <a:prstGeom prst="rect">
            <a:avLst/>
          </a:prstGeom>
          <a:noFill/>
          <a:ln>
            <a:noFill/>
          </a:ln>
        </p:spPr>
        <p:txBody>
          <a:bodyPr anchorCtr="0" anchor="ctr"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Malgun Gothic"/>
              <a:ea typeface="Malgun Gothic"/>
              <a:cs typeface="Malgun Gothic"/>
              <a:sym typeface="Malgun Gothic"/>
            </a:endParaRPr>
          </a:p>
        </p:txBody>
      </p:sp>
      <p:sp>
        <p:nvSpPr>
          <p:cNvPr id="29" name="Google Shape;29;p92"/>
          <p:cNvSpPr/>
          <p:nvPr/>
        </p:nvSpPr>
        <p:spPr>
          <a:xfrm>
            <a:off x="719101" y="2348880"/>
            <a:ext cx="7704856" cy="938937"/>
          </a:xfrm>
          <a:prstGeom prst="rect">
            <a:avLst/>
          </a:prstGeom>
          <a:noFill/>
          <a:ln>
            <a:noFill/>
          </a:ln>
        </p:spPr>
        <p:txBody>
          <a:bodyPr anchorCtr="0" anchor="ctr"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Malgun Gothic"/>
              <a:ea typeface="Malgun Gothic"/>
              <a:cs typeface="Malgun Gothic"/>
              <a:sym typeface="Malgun Gothic"/>
            </a:endParaRPr>
          </a:p>
        </p:txBody>
      </p:sp>
      <p:sp>
        <p:nvSpPr>
          <p:cNvPr id="30" name="Google Shape;30;p92"/>
          <p:cNvSpPr txBox="1"/>
          <p:nvPr>
            <p:ph idx="1" type="body"/>
          </p:nvPr>
        </p:nvSpPr>
        <p:spPr>
          <a:xfrm>
            <a:off x="719572" y="3412604"/>
            <a:ext cx="7704856" cy="938937"/>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960"/>
              </a:spcBef>
              <a:spcAft>
                <a:spcPts val="0"/>
              </a:spcAft>
              <a:buClr>
                <a:srgbClr val="F79433"/>
              </a:buClr>
              <a:buSzPts val="4800"/>
              <a:buFont typeface="Malgun Gothic"/>
              <a:buNone/>
              <a:defRPr b="1" sz="4800">
                <a:solidFill>
                  <a:srgbClr val="F79433"/>
                </a:solidFill>
              </a:defRPr>
            </a:lvl1pPr>
            <a:lvl2pPr indent="-406400" lvl="1" marL="914400" algn="l">
              <a:spcBef>
                <a:spcPts val="560"/>
              </a:spcBef>
              <a:spcAft>
                <a:spcPts val="0"/>
              </a:spcAft>
              <a:buClr>
                <a:schemeClr val="dk1"/>
              </a:buClr>
              <a:buSzPts val="2800"/>
              <a:buChar char="–"/>
              <a:defRPr>
                <a:solidFill>
                  <a:schemeClr val="dk1"/>
                </a:solidFill>
              </a:defRPr>
            </a:lvl2pPr>
            <a:lvl3pPr indent="-381000" lvl="2" marL="1371600" algn="l">
              <a:spcBef>
                <a:spcPts val="480"/>
              </a:spcBef>
              <a:spcAft>
                <a:spcPts val="0"/>
              </a:spcAft>
              <a:buClr>
                <a:schemeClr val="dk1"/>
              </a:buClr>
              <a:buSzPts val="2400"/>
              <a:buChar char="•"/>
              <a:defRPr>
                <a:solidFill>
                  <a:schemeClr val="dk1"/>
                </a:solidFill>
              </a:defRPr>
            </a:lvl3pPr>
            <a:lvl4pPr indent="-355600" lvl="3" marL="1828800" algn="l">
              <a:spcBef>
                <a:spcPts val="400"/>
              </a:spcBef>
              <a:spcAft>
                <a:spcPts val="0"/>
              </a:spcAft>
              <a:buClr>
                <a:schemeClr val="dk1"/>
              </a:buClr>
              <a:buSzPts val="2000"/>
              <a:buChar char="–"/>
              <a:defRPr>
                <a:solidFill>
                  <a:schemeClr val="dk1"/>
                </a:solidFill>
              </a:defRPr>
            </a:lvl4pPr>
            <a:lvl5pPr indent="-355600" lvl="4" marL="2286000" algn="l">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92"/>
          <p:cNvSpPr txBox="1"/>
          <p:nvPr>
            <p:ph idx="2" type="body"/>
          </p:nvPr>
        </p:nvSpPr>
        <p:spPr>
          <a:xfrm>
            <a:off x="719572" y="2348880"/>
            <a:ext cx="7704856" cy="938937"/>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80"/>
              </a:spcBef>
              <a:spcAft>
                <a:spcPts val="0"/>
              </a:spcAft>
              <a:buClr>
                <a:srgbClr val="F79433"/>
              </a:buClr>
              <a:buSzPts val="5400"/>
              <a:buFont typeface="Malgun Gothic"/>
              <a:buNone/>
              <a:defRPr b="1" sz="5400">
                <a:solidFill>
                  <a:srgbClr val="F79433"/>
                </a:solidFill>
              </a:defRPr>
            </a:lvl1pPr>
            <a:lvl2pPr indent="-406400" lvl="1" marL="914400" algn="l">
              <a:spcBef>
                <a:spcPts val="560"/>
              </a:spcBef>
              <a:spcAft>
                <a:spcPts val="0"/>
              </a:spcAft>
              <a:buClr>
                <a:schemeClr val="dk1"/>
              </a:buClr>
              <a:buSzPts val="2800"/>
              <a:buChar char="–"/>
              <a:defRPr>
                <a:solidFill>
                  <a:schemeClr val="dk1"/>
                </a:solidFill>
              </a:defRPr>
            </a:lvl2pPr>
            <a:lvl3pPr indent="-381000" lvl="2" marL="1371600" algn="l">
              <a:spcBef>
                <a:spcPts val="480"/>
              </a:spcBef>
              <a:spcAft>
                <a:spcPts val="0"/>
              </a:spcAft>
              <a:buClr>
                <a:schemeClr val="dk1"/>
              </a:buClr>
              <a:buSzPts val="2400"/>
              <a:buChar char="•"/>
              <a:defRPr>
                <a:solidFill>
                  <a:schemeClr val="dk1"/>
                </a:solidFill>
              </a:defRPr>
            </a:lvl3pPr>
            <a:lvl4pPr indent="-355600" lvl="3" marL="1828800" algn="l">
              <a:spcBef>
                <a:spcPts val="400"/>
              </a:spcBef>
              <a:spcAft>
                <a:spcPts val="0"/>
              </a:spcAft>
              <a:buClr>
                <a:schemeClr val="dk1"/>
              </a:buClr>
              <a:buSzPts val="2000"/>
              <a:buChar char="–"/>
              <a:defRPr>
                <a:solidFill>
                  <a:schemeClr val="dk1"/>
                </a:solidFill>
              </a:defRPr>
            </a:lvl4pPr>
            <a:lvl5pPr indent="-355600" lvl="4" marL="2286000" algn="l">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섹션 목차">
  <p:cSld name="섹션 목차">
    <p:bg>
      <p:bgPr>
        <a:solidFill>
          <a:schemeClr val="lt1"/>
        </a:solidFill>
      </p:bgPr>
    </p:bg>
    <p:spTree>
      <p:nvGrpSpPr>
        <p:cNvPr id="32" name="Shape 32"/>
        <p:cNvGrpSpPr/>
        <p:nvPr/>
      </p:nvGrpSpPr>
      <p:grpSpPr>
        <a:xfrm>
          <a:off x="0" y="0"/>
          <a:ext cx="0" cy="0"/>
          <a:chOff x="0" y="0"/>
          <a:chExt cx="0" cy="0"/>
        </a:xfrm>
      </p:grpSpPr>
      <p:sp>
        <p:nvSpPr>
          <p:cNvPr id="33" name="Google Shape;33;p93"/>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2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cxnSp>
        <p:nvCxnSpPr>
          <p:cNvPr id="34" name="Google Shape;34;p93"/>
          <p:cNvCxnSpPr/>
          <p:nvPr/>
        </p:nvCxnSpPr>
        <p:spPr>
          <a:xfrm>
            <a:off x="2124744" y="908051"/>
            <a:ext cx="2339752" cy="0"/>
          </a:xfrm>
          <a:prstGeom prst="straightConnector1">
            <a:avLst/>
          </a:prstGeom>
          <a:noFill/>
          <a:ln cap="flat" cmpd="sng" w="76200">
            <a:solidFill>
              <a:srgbClr val="7F7F7F"/>
            </a:solidFill>
            <a:prstDash val="solid"/>
            <a:round/>
            <a:headEnd len="sm" w="sm" type="none"/>
            <a:tailEnd len="sm" w="sm" type="none"/>
          </a:ln>
        </p:spPr>
      </p:cxnSp>
      <p:cxnSp>
        <p:nvCxnSpPr>
          <p:cNvPr id="35" name="Google Shape;35;p93"/>
          <p:cNvCxnSpPr/>
          <p:nvPr/>
        </p:nvCxnSpPr>
        <p:spPr>
          <a:xfrm>
            <a:off x="4464496" y="908051"/>
            <a:ext cx="2339752" cy="0"/>
          </a:xfrm>
          <a:prstGeom prst="straightConnector1">
            <a:avLst/>
          </a:prstGeom>
          <a:noFill/>
          <a:ln cap="flat" cmpd="sng" w="76200">
            <a:solidFill>
              <a:srgbClr val="A5A5A5"/>
            </a:solidFill>
            <a:prstDash val="solid"/>
            <a:round/>
            <a:headEnd len="sm" w="sm" type="none"/>
            <a:tailEnd len="sm" w="sm" type="none"/>
          </a:ln>
        </p:spPr>
      </p:cxnSp>
      <p:cxnSp>
        <p:nvCxnSpPr>
          <p:cNvPr id="36" name="Google Shape;36;p93"/>
          <p:cNvCxnSpPr/>
          <p:nvPr/>
        </p:nvCxnSpPr>
        <p:spPr>
          <a:xfrm>
            <a:off x="6804248" y="908051"/>
            <a:ext cx="2339752" cy="0"/>
          </a:xfrm>
          <a:prstGeom prst="straightConnector1">
            <a:avLst/>
          </a:prstGeom>
          <a:noFill/>
          <a:ln cap="flat" cmpd="sng" w="76200">
            <a:solidFill>
              <a:srgbClr val="D8D8D8"/>
            </a:solidFill>
            <a:prstDash val="solid"/>
            <a:round/>
            <a:headEnd len="sm" w="sm" type="none"/>
            <a:tailEnd len="sm" w="sm" type="none"/>
          </a:ln>
        </p:spPr>
      </p:cxnSp>
      <p:cxnSp>
        <p:nvCxnSpPr>
          <p:cNvPr id="37" name="Google Shape;37;p93"/>
          <p:cNvCxnSpPr/>
          <p:nvPr/>
        </p:nvCxnSpPr>
        <p:spPr>
          <a:xfrm>
            <a:off x="0" y="908051"/>
            <a:ext cx="2339752" cy="0"/>
          </a:xfrm>
          <a:prstGeom prst="straightConnector1">
            <a:avLst/>
          </a:prstGeom>
          <a:noFill/>
          <a:ln cap="flat" cmpd="sng" w="76200">
            <a:solidFill>
              <a:srgbClr val="3F3F3F"/>
            </a:solidFill>
            <a:prstDash val="solid"/>
            <a:round/>
            <a:headEnd len="sm" w="sm" type="none"/>
            <a:tailEnd len="sm" w="sm" type="none"/>
          </a:ln>
        </p:spPr>
      </p:cxnSp>
      <p:sp>
        <p:nvSpPr>
          <p:cNvPr id="38" name="Google Shape;38;p93"/>
          <p:cNvSpPr txBox="1"/>
          <p:nvPr>
            <p:ph idx="1" type="body"/>
          </p:nvPr>
        </p:nvSpPr>
        <p:spPr>
          <a:xfrm>
            <a:off x="539552" y="1196752"/>
            <a:ext cx="8208912" cy="5400600"/>
          </a:xfrm>
          <a:prstGeom prst="rect">
            <a:avLst/>
          </a:prstGeom>
          <a:noFill/>
          <a:ln>
            <a:noFill/>
          </a:ln>
        </p:spPr>
        <p:txBody>
          <a:bodyPr anchorCtr="0" anchor="t" bIns="45700" lIns="91425" spcFirstLastPara="1" rIns="91425" wrap="square" tIns="45700">
            <a:noAutofit/>
          </a:bodyPr>
          <a:lstStyle>
            <a:lvl1pPr indent="-330200" lvl="0" marL="457200" algn="l">
              <a:lnSpc>
                <a:spcPct val="150000"/>
              </a:lnSpc>
              <a:spcBef>
                <a:spcPts val="0"/>
              </a:spcBef>
              <a:spcAft>
                <a:spcPts val="0"/>
              </a:spcAft>
              <a:buClr>
                <a:schemeClr val="accent1"/>
              </a:buClr>
              <a:buSzPts val="1600"/>
              <a:buFont typeface="Noto Sans Symbols"/>
              <a:buChar char="■"/>
              <a:defRPr b="1" sz="1600">
                <a:latin typeface="Malgun Gothic"/>
                <a:ea typeface="Malgun Gothic"/>
                <a:cs typeface="Malgun Gothic"/>
                <a:sym typeface="Malgun Gothic"/>
              </a:defRPr>
            </a:lvl1pPr>
            <a:lvl2pPr indent="-304800" lvl="1" marL="914400" algn="l">
              <a:spcBef>
                <a:spcPts val="240"/>
              </a:spcBef>
              <a:spcAft>
                <a:spcPts val="0"/>
              </a:spcAft>
              <a:buClr>
                <a:srgbClr val="7F7F7F"/>
              </a:buClr>
              <a:buSzPts val="1200"/>
              <a:buFont typeface="Noto Sans Symbols"/>
              <a:buChar char="▪"/>
              <a:defRPr sz="1200"/>
            </a:lvl2pPr>
            <a:lvl3pPr indent="-304800" lvl="2" marL="1371600" algn="l">
              <a:spcBef>
                <a:spcPts val="400"/>
              </a:spcBef>
              <a:spcAft>
                <a:spcPts val="0"/>
              </a:spcAft>
              <a:buClr>
                <a:srgbClr val="7F7F7F"/>
              </a:buClr>
              <a:buSzPts val="1200"/>
              <a:buFont typeface="Arial"/>
              <a:buChar char="•"/>
              <a:defRPr sz="1200"/>
            </a:lvl3pPr>
            <a:lvl4pPr indent="-295656" lvl="3" marL="1828800" algn="l">
              <a:spcBef>
                <a:spcPts val="300"/>
              </a:spcBef>
              <a:spcAft>
                <a:spcPts val="0"/>
              </a:spcAft>
              <a:buClr>
                <a:schemeClr val="dk1"/>
              </a:buClr>
              <a:buSzPts val="1056"/>
              <a:buChar char="–"/>
              <a:defRPr sz="1100"/>
            </a:lvl4pPr>
            <a:lvl5pPr indent="-298450" lvl="4" marL="2286000" algn="l">
              <a:spcBef>
                <a:spcPts val="300"/>
              </a:spcBef>
              <a:spcAft>
                <a:spcPts val="0"/>
              </a:spcAft>
              <a:buClr>
                <a:schemeClr val="dk1"/>
              </a:buClr>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끝">
  <p:cSld name="1_끝">
    <p:spTree>
      <p:nvGrpSpPr>
        <p:cNvPr id="39" name="Shape 39"/>
        <p:cNvGrpSpPr/>
        <p:nvPr/>
      </p:nvGrpSpPr>
      <p:grpSpPr>
        <a:xfrm>
          <a:off x="0" y="0"/>
          <a:ext cx="0" cy="0"/>
          <a:chOff x="0" y="0"/>
          <a:chExt cx="0" cy="0"/>
        </a:xfrm>
      </p:grpSpPr>
      <p:sp>
        <p:nvSpPr>
          <p:cNvPr id="40" name="Google Shape;40;p94"/>
          <p:cNvSpPr/>
          <p:nvPr/>
        </p:nvSpPr>
        <p:spPr>
          <a:xfrm>
            <a:off x="-1" y="6165304"/>
            <a:ext cx="9144001" cy="692696"/>
          </a:xfrm>
          <a:prstGeom prst="rect">
            <a:avLst/>
          </a:prstGeom>
          <a:solidFill>
            <a:srgbClr val="F794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1" name="Google Shape;41;p94"/>
          <p:cNvSpPr/>
          <p:nvPr/>
        </p:nvSpPr>
        <p:spPr>
          <a:xfrm>
            <a:off x="0" y="6092750"/>
            <a:ext cx="9144000" cy="72554"/>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pic>
        <p:nvPicPr>
          <p:cNvPr descr="C:\Users\김현용\Desktop\제호.jpg" id="42" name="Google Shape;42;p94"/>
          <p:cNvPicPr preferRelativeResize="0"/>
          <p:nvPr/>
        </p:nvPicPr>
        <p:blipFill rotWithShape="1">
          <a:blip r:embed="rId2">
            <a:alphaModFix/>
          </a:blip>
          <a:srcRect b="0" l="0" r="0" t="0"/>
          <a:stretch/>
        </p:blipFill>
        <p:spPr>
          <a:xfrm>
            <a:off x="7020272" y="5631234"/>
            <a:ext cx="1905001" cy="317500"/>
          </a:xfrm>
          <a:prstGeom prst="rect">
            <a:avLst/>
          </a:prstGeom>
          <a:noFill/>
          <a:ln>
            <a:noFill/>
          </a:ln>
        </p:spPr>
      </p:pic>
      <p:sp>
        <p:nvSpPr>
          <p:cNvPr id="43" name="Google Shape;43;p94"/>
          <p:cNvSpPr/>
          <p:nvPr/>
        </p:nvSpPr>
        <p:spPr>
          <a:xfrm>
            <a:off x="2123728" y="2492896"/>
            <a:ext cx="4724400" cy="609600"/>
          </a:xfrm>
          <a:prstGeom prst="rect">
            <a:avLst/>
          </a:prstGeom>
        </p:spPr>
        <p:txBody>
          <a:bodyPr>
            <a:prstTxWarp prst="textPlain"/>
          </a:bodyPr>
          <a:lstStyle/>
          <a:p>
            <a:pPr lvl="0" algn="ctr"/>
            <a:r>
              <a:rPr b="0" i="0">
                <a:ln>
                  <a:noFill/>
                </a:ln>
                <a:solidFill>
                  <a:srgbClr val="F79433"/>
                </a:solidFill>
                <a:latin typeface="Verdana"/>
              </a:rPr>
              <a:t>Thank You !</a:t>
            </a:r>
          </a:p>
        </p:txBody>
      </p:sp>
      <p:sp>
        <p:nvSpPr>
          <p:cNvPr id="44" name="Google Shape;44;p94"/>
          <p:cNvSpPr txBox="1"/>
          <p:nvPr/>
        </p:nvSpPr>
        <p:spPr>
          <a:xfrm>
            <a:off x="3166697" y="6309320"/>
            <a:ext cx="2669320"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ko-KR" sz="1100">
                <a:solidFill>
                  <a:schemeClr val="lt1"/>
                </a:solidFill>
                <a:latin typeface="Arial"/>
                <a:ea typeface="Arial"/>
                <a:cs typeface="Arial"/>
                <a:sym typeface="Arial"/>
              </a:rPr>
              <a:t>Copyright© 2019 Hanbit Academy, Inc.</a:t>
            </a:r>
            <a:endParaRPr/>
          </a:p>
          <a:p>
            <a:pPr indent="0" lvl="0" marL="0" marR="0" rtl="0" algn="ctr">
              <a:spcBef>
                <a:spcPts val="0"/>
              </a:spcBef>
              <a:spcAft>
                <a:spcPts val="0"/>
              </a:spcAft>
              <a:buNone/>
            </a:pPr>
            <a:r>
              <a:rPr lang="ko-KR" sz="1100">
                <a:solidFill>
                  <a:schemeClr val="lt1"/>
                </a:solidFill>
                <a:latin typeface="Arial"/>
                <a:ea typeface="Arial"/>
                <a:cs typeface="Arial"/>
                <a:sym typeface="Arial"/>
              </a:rPr>
              <a:t>All rights reserved.</a:t>
            </a:r>
            <a:endParaRPr sz="11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spTree>
      <p:nvGrpSpPr>
        <p:cNvPr id="45" name="Shape 45"/>
        <p:cNvGrpSpPr/>
        <p:nvPr/>
      </p:nvGrpSpPr>
      <p:grpSpPr>
        <a:xfrm>
          <a:off x="0" y="0"/>
          <a:ext cx="0" cy="0"/>
          <a:chOff x="0" y="0"/>
          <a:chExt cx="0" cy="0"/>
        </a:xfrm>
      </p:grpSpPr>
      <p:sp>
        <p:nvSpPr>
          <p:cNvPr id="46" name="Google Shape;46;p95"/>
          <p:cNvSpPr txBox="1"/>
          <p:nvPr>
            <p:ph type="title"/>
          </p:nvPr>
        </p:nvSpPr>
        <p:spPr>
          <a:xfrm>
            <a:off x="251520" y="274638"/>
            <a:ext cx="8712968"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95"/>
          <p:cNvSpPr txBox="1"/>
          <p:nvPr>
            <p:ph idx="10" type="dt"/>
          </p:nvPr>
        </p:nvSpPr>
        <p:spPr>
          <a:xfrm>
            <a:off x="457200" y="6534869"/>
            <a:ext cx="2133600" cy="25328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5"/>
          <p:cNvSpPr txBox="1"/>
          <p:nvPr>
            <p:ph idx="11" type="ftr"/>
          </p:nvPr>
        </p:nvSpPr>
        <p:spPr>
          <a:xfrm>
            <a:off x="3124200" y="6525344"/>
            <a:ext cx="2895600" cy="25328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5"/>
          <p:cNvSpPr txBox="1"/>
          <p:nvPr>
            <p:ph idx="12" type="sldNum"/>
          </p:nvPr>
        </p:nvSpPr>
        <p:spPr>
          <a:xfrm>
            <a:off x="6553200" y="6515819"/>
            <a:ext cx="2133600" cy="253281"/>
          </a:xfrm>
          <a:prstGeom prst="rect">
            <a:avLst/>
          </a:prstGeom>
          <a:noFill/>
          <a:ln>
            <a:noFill/>
          </a:ln>
        </p:spPr>
        <p:txBody>
          <a:bodyPr anchorCtr="0" anchor="t"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저작권">
  <p:cSld name="1_저작권">
    <p:bg>
      <p:bgPr>
        <a:solidFill>
          <a:schemeClr val="lt1"/>
        </a:solidFill>
      </p:bgPr>
    </p:bg>
    <p:spTree>
      <p:nvGrpSpPr>
        <p:cNvPr id="50" name="Shape 50"/>
        <p:cNvGrpSpPr/>
        <p:nvPr/>
      </p:nvGrpSpPr>
      <p:grpSpPr>
        <a:xfrm>
          <a:off x="0" y="0"/>
          <a:ext cx="0" cy="0"/>
          <a:chOff x="0" y="0"/>
          <a:chExt cx="0" cy="0"/>
        </a:xfrm>
      </p:grpSpPr>
      <p:pic>
        <p:nvPicPr>
          <p:cNvPr descr="쿡북로고.jpg" id="51" name="Google Shape;51;p96"/>
          <p:cNvPicPr preferRelativeResize="0"/>
          <p:nvPr/>
        </p:nvPicPr>
        <p:blipFill rotWithShape="1">
          <a:blip r:embed="rId2">
            <a:alphaModFix/>
          </a:blip>
          <a:srcRect b="0" l="0" r="0" t="0"/>
          <a:stretch/>
        </p:blipFill>
        <p:spPr>
          <a:xfrm>
            <a:off x="7459141" y="485909"/>
            <a:ext cx="1216025" cy="322262"/>
          </a:xfrm>
          <a:prstGeom prst="rect">
            <a:avLst/>
          </a:prstGeom>
          <a:noFill/>
          <a:ln>
            <a:noFill/>
          </a:ln>
        </p:spPr>
      </p:pic>
      <p:sp>
        <p:nvSpPr>
          <p:cNvPr id="52" name="Google Shape;52;p96"/>
          <p:cNvSpPr txBox="1"/>
          <p:nvPr/>
        </p:nvSpPr>
        <p:spPr>
          <a:xfrm>
            <a:off x="612452" y="981075"/>
            <a:ext cx="79914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400">
                <a:solidFill>
                  <a:schemeClr val="dk1"/>
                </a:solidFill>
                <a:latin typeface="Arial"/>
                <a:ea typeface="Arial"/>
                <a:cs typeface="Arial"/>
                <a:sym typeface="Arial"/>
              </a:rPr>
              <a:t>IT</a:t>
            </a:r>
            <a:r>
              <a:rPr lang="ko-KR" sz="2400">
                <a:solidFill>
                  <a:schemeClr val="dk1"/>
                </a:solidFill>
                <a:latin typeface="Arial"/>
                <a:ea typeface="Arial"/>
                <a:cs typeface="Arial"/>
                <a:sym typeface="Arial"/>
              </a:rPr>
              <a:t> CookBook, 웹 디자인</a:t>
            </a:r>
            <a:endParaRPr sz="1800">
              <a:solidFill>
                <a:schemeClr val="dk1"/>
              </a:solidFill>
              <a:latin typeface="Arial"/>
              <a:ea typeface="Arial"/>
              <a:cs typeface="Arial"/>
              <a:sym typeface="Arial"/>
            </a:endParaRPr>
          </a:p>
        </p:txBody>
      </p:sp>
      <p:sp>
        <p:nvSpPr>
          <p:cNvPr id="53" name="Google Shape;53;p96"/>
          <p:cNvSpPr txBox="1"/>
          <p:nvPr/>
        </p:nvSpPr>
        <p:spPr>
          <a:xfrm>
            <a:off x="612453" y="1700213"/>
            <a:ext cx="7991475" cy="1575816"/>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t/>
            </a:r>
            <a:endParaRPr b="0" i="0" sz="1000" u="none" cap="none" strike="noStrike">
              <a:solidFill>
                <a:srgbClr val="222222"/>
              </a:solidFill>
              <a:latin typeface="Malgun Gothic"/>
              <a:ea typeface="Malgun Gothic"/>
              <a:cs typeface="Malgun Gothic"/>
              <a:sym typeface="Malgun Gothic"/>
            </a:endParaRPr>
          </a:p>
          <a:p>
            <a:pPr indent="0" lvl="0" marL="0" marR="0" rtl="0" algn="l">
              <a:spcBef>
                <a:spcPts val="0"/>
              </a:spcBef>
              <a:spcAft>
                <a:spcPts val="0"/>
              </a:spcAft>
              <a:buNone/>
            </a:pPr>
            <a:r>
              <a:rPr b="1" lang="ko-KR" sz="1400">
                <a:solidFill>
                  <a:srgbClr val="0C0C0C"/>
                </a:solidFill>
                <a:latin typeface="Malgun Gothic"/>
                <a:ea typeface="Malgun Gothic"/>
                <a:cs typeface="Malgun Gothic"/>
                <a:sym typeface="Malgun Gothic"/>
              </a:rPr>
              <a:t>[강의교안 이용 안내]</a:t>
            </a:r>
            <a:endParaRPr/>
          </a:p>
          <a:p>
            <a:pPr indent="0" lvl="0" marL="0" marR="0" rtl="0" algn="l">
              <a:spcBef>
                <a:spcPts val="0"/>
              </a:spcBef>
              <a:spcAft>
                <a:spcPts val="0"/>
              </a:spcAft>
              <a:buNone/>
            </a:pPr>
            <a:r>
              <a:t/>
            </a:r>
            <a:endParaRPr sz="1000">
              <a:solidFill>
                <a:schemeClr val="dk1"/>
              </a:solidFill>
              <a:latin typeface="Malgun Gothic"/>
              <a:ea typeface="Malgun Gothic"/>
              <a:cs typeface="Malgun Gothic"/>
              <a:sym typeface="Malgun Gothic"/>
            </a:endParaRPr>
          </a:p>
          <a:p>
            <a:pPr indent="-171450" lvl="0" marL="171450" marR="0" rtl="0" algn="l">
              <a:lnSpc>
                <a:spcPct val="120000"/>
              </a:lnSpc>
              <a:spcBef>
                <a:spcPts val="0"/>
              </a:spcBef>
              <a:spcAft>
                <a:spcPts val="0"/>
              </a:spcAft>
              <a:buClr>
                <a:schemeClr val="dk1"/>
              </a:buClr>
              <a:buSzPts val="1400"/>
              <a:buFont typeface="Arial"/>
              <a:buChar char="•"/>
            </a:pPr>
            <a:r>
              <a:rPr lang="ko-KR" sz="1400">
                <a:solidFill>
                  <a:schemeClr val="dk1"/>
                </a:solidFill>
                <a:latin typeface="Malgun Gothic"/>
                <a:ea typeface="Malgun Gothic"/>
                <a:cs typeface="Malgun Gothic"/>
                <a:sym typeface="Malgun Gothic"/>
              </a:rPr>
              <a:t>본 강의교안의 저작권은 한빛아카데미㈜에 있습니다.</a:t>
            </a:r>
            <a:r>
              <a:rPr lang="ko-KR" sz="1400">
                <a:solidFill>
                  <a:srgbClr val="222222"/>
                </a:solidFill>
                <a:latin typeface="Malgun Gothic"/>
                <a:ea typeface="Malgun Gothic"/>
                <a:cs typeface="Malgun Gothic"/>
                <a:sym typeface="Malgun Gothic"/>
              </a:rPr>
              <a:t> </a:t>
            </a:r>
            <a:endParaRPr sz="1400">
              <a:solidFill>
                <a:srgbClr val="222222"/>
              </a:solidFill>
              <a:latin typeface="Malgun Gothic"/>
              <a:ea typeface="Malgun Gothic"/>
              <a:cs typeface="Malgun Gothic"/>
              <a:sym typeface="Malgun Gothic"/>
            </a:endParaRPr>
          </a:p>
          <a:p>
            <a:pPr indent="-171450" lvl="0" marL="171450" marR="0" rtl="0" algn="l">
              <a:lnSpc>
                <a:spcPct val="120000"/>
              </a:lnSpc>
              <a:spcBef>
                <a:spcPts val="0"/>
              </a:spcBef>
              <a:spcAft>
                <a:spcPts val="0"/>
              </a:spcAft>
              <a:buClr>
                <a:srgbClr val="222222"/>
              </a:buClr>
              <a:buSzPts val="1400"/>
              <a:buFont typeface="Arial"/>
              <a:buChar char="•"/>
            </a:pPr>
            <a:r>
              <a:rPr lang="ko-KR" sz="1400" u="sng">
                <a:solidFill>
                  <a:srgbClr val="222222"/>
                </a:solidFill>
                <a:latin typeface="Malgun Gothic"/>
                <a:ea typeface="Malgun Gothic"/>
                <a:cs typeface="Malgun Gothic"/>
                <a:sym typeface="Malgun Gothic"/>
              </a:rPr>
              <a:t>이 자료를 무단으로 전제하거나 배포할 경우 저작권법 136조에 의거하여 최고 5년 이하의 징역 또는 5천만원 이하의 벌금에 처할 수 있고 이를 병과(倂科)할 수도 있습니다.</a:t>
            </a:r>
            <a:endParaRPr/>
          </a:p>
          <a:p>
            <a:pPr indent="0" lvl="0" marL="0" marR="0" rtl="0" algn="l">
              <a:lnSpc>
                <a:spcPct val="120000"/>
              </a:lnSpc>
              <a:spcBef>
                <a:spcPts val="0"/>
              </a:spcBef>
              <a:spcAft>
                <a:spcPts val="0"/>
              </a:spcAft>
              <a:buNone/>
            </a:pPr>
            <a:r>
              <a:t/>
            </a:r>
            <a:endParaRPr sz="1000">
              <a:solidFill>
                <a:schemeClr val="dk1"/>
              </a:solidFill>
              <a:latin typeface="Malgun Gothic"/>
              <a:ea typeface="Malgun Gothic"/>
              <a:cs typeface="Malgun Gothic"/>
              <a:sym typeface="Malgun Gothic"/>
            </a:endParaRPr>
          </a:p>
        </p:txBody>
      </p:sp>
      <p:sp>
        <p:nvSpPr>
          <p:cNvPr id="54" name="Google Shape;54;p96"/>
          <p:cNvSpPr/>
          <p:nvPr/>
        </p:nvSpPr>
        <p:spPr>
          <a:xfrm>
            <a:off x="323528" y="404813"/>
            <a:ext cx="8497887" cy="6048375"/>
          </a:xfrm>
          <a:prstGeom prst="roundRect">
            <a:avLst>
              <a:gd fmla="val 5013" name="adj"/>
            </a:avLst>
          </a:prstGeom>
          <a:noFill/>
          <a:ln cap="flat" cmpd="sng" w="53975">
            <a:solidFill>
              <a:srgbClr val="F794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저작권">
  <p:cSld name="저작권">
    <p:bg>
      <p:bgPr>
        <a:solidFill>
          <a:schemeClr val="lt1"/>
        </a:solidFill>
      </p:bgPr>
    </p:bg>
    <p:spTree>
      <p:nvGrpSpPr>
        <p:cNvPr id="55" name="Shape 55"/>
        <p:cNvGrpSpPr/>
        <p:nvPr/>
      </p:nvGrpSpPr>
      <p:grpSpPr>
        <a:xfrm>
          <a:off x="0" y="0"/>
          <a:ext cx="0" cy="0"/>
          <a:chOff x="0" y="0"/>
          <a:chExt cx="0" cy="0"/>
        </a:xfrm>
      </p:grpSpPr>
      <p:pic>
        <p:nvPicPr>
          <p:cNvPr descr="쿡북로고.jpg" id="56" name="Google Shape;56;p97"/>
          <p:cNvPicPr preferRelativeResize="0"/>
          <p:nvPr/>
        </p:nvPicPr>
        <p:blipFill rotWithShape="1">
          <a:blip r:embed="rId2">
            <a:alphaModFix/>
          </a:blip>
          <a:srcRect b="0" l="0" r="0" t="0"/>
          <a:stretch/>
        </p:blipFill>
        <p:spPr>
          <a:xfrm>
            <a:off x="7459141" y="485909"/>
            <a:ext cx="1216025" cy="322262"/>
          </a:xfrm>
          <a:prstGeom prst="rect">
            <a:avLst/>
          </a:prstGeom>
          <a:noFill/>
          <a:ln>
            <a:noFill/>
          </a:ln>
        </p:spPr>
      </p:pic>
      <p:sp>
        <p:nvSpPr>
          <p:cNvPr id="57" name="Google Shape;57;p97"/>
          <p:cNvSpPr txBox="1"/>
          <p:nvPr/>
        </p:nvSpPr>
        <p:spPr>
          <a:xfrm>
            <a:off x="612452" y="981075"/>
            <a:ext cx="79914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400">
                <a:solidFill>
                  <a:schemeClr val="dk1"/>
                </a:solidFill>
                <a:latin typeface="Arial"/>
                <a:ea typeface="Arial"/>
                <a:cs typeface="Arial"/>
                <a:sym typeface="Arial"/>
              </a:rPr>
              <a:t>IT</a:t>
            </a:r>
            <a:r>
              <a:rPr lang="ko-KR" sz="2400">
                <a:solidFill>
                  <a:schemeClr val="dk1"/>
                </a:solidFill>
                <a:latin typeface="Arial"/>
                <a:ea typeface="Arial"/>
                <a:cs typeface="Arial"/>
                <a:sym typeface="Arial"/>
              </a:rPr>
              <a:t> CookBook, 컴퓨터 아키텍처 </a:t>
            </a:r>
            <a:r>
              <a:rPr lang="ko-KR" sz="1800">
                <a:solidFill>
                  <a:schemeClr val="dk1"/>
                </a:solidFill>
                <a:latin typeface="Arial"/>
                <a:ea typeface="Arial"/>
                <a:cs typeface="Arial"/>
                <a:sym typeface="Arial"/>
              </a:rPr>
              <a:t>: 컴퓨터 구조 및 동작 원리</a:t>
            </a:r>
            <a:endParaRPr sz="1800">
              <a:solidFill>
                <a:schemeClr val="dk1"/>
              </a:solidFill>
              <a:latin typeface="Arial"/>
              <a:ea typeface="Arial"/>
              <a:cs typeface="Arial"/>
              <a:sym typeface="Arial"/>
            </a:endParaRPr>
          </a:p>
        </p:txBody>
      </p:sp>
      <p:sp>
        <p:nvSpPr>
          <p:cNvPr id="58" name="Google Shape;58;p97"/>
          <p:cNvSpPr txBox="1"/>
          <p:nvPr/>
        </p:nvSpPr>
        <p:spPr>
          <a:xfrm>
            <a:off x="612453" y="1700213"/>
            <a:ext cx="7991475" cy="1575816"/>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t/>
            </a:r>
            <a:endParaRPr b="0" i="0" sz="1000" u="none" cap="none" strike="noStrike">
              <a:solidFill>
                <a:srgbClr val="222222"/>
              </a:solidFill>
              <a:latin typeface="Malgun Gothic"/>
              <a:ea typeface="Malgun Gothic"/>
              <a:cs typeface="Malgun Gothic"/>
              <a:sym typeface="Malgun Gothic"/>
            </a:endParaRPr>
          </a:p>
          <a:p>
            <a:pPr indent="0" lvl="0" marL="0" marR="0" rtl="0" algn="l">
              <a:spcBef>
                <a:spcPts val="0"/>
              </a:spcBef>
              <a:spcAft>
                <a:spcPts val="0"/>
              </a:spcAft>
              <a:buNone/>
            </a:pPr>
            <a:r>
              <a:rPr b="1" lang="ko-KR" sz="1400">
                <a:solidFill>
                  <a:srgbClr val="0C0C0C"/>
                </a:solidFill>
                <a:latin typeface="Malgun Gothic"/>
                <a:ea typeface="Malgun Gothic"/>
                <a:cs typeface="Malgun Gothic"/>
                <a:sym typeface="Malgun Gothic"/>
              </a:rPr>
              <a:t>[강의교안 이용 안내]</a:t>
            </a:r>
            <a:endParaRPr/>
          </a:p>
          <a:p>
            <a:pPr indent="0" lvl="0" marL="0" marR="0" rtl="0" algn="l">
              <a:spcBef>
                <a:spcPts val="0"/>
              </a:spcBef>
              <a:spcAft>
                <a:spcPts val="0"/>
              </a:spcAft>
              <a:buNone/>
            </a:pPr>
            <a:r>
              <a:t/>
            </a:r>
            <a:endParaRPr sz="1000">
              <a:solidFill>
                <a:schemeClr val="dk1"/>
              </a:solidFill>
              <a:latin typeface="Malgun Gothic"/>
              <a:ea typeface="Malgun Gothic"/>
              <a:cs typeface="Malgun Gothic"/>
              <a:sym typeface="Malgun Gothic"/>
            </a:endParaRPr>
          </a:p>
          <a:p>
            <a:pPr indent="-171450" lvl="0" marL="171450" marR="0" rtl="0" algn="l">
              <a:lnSpc>
                <a:spcPct val="120000"/>
              </a:lnSpc>
              <a:spcBef>
                <a:spcPts val="0"/>
              </a:spcBef>
              <a:spcAft>
                <a:spcPts val="0"/>
              </a:spcAft>
              <a:buClr>
                <a:schemeClr val="dk1"/>
              </a:buClr>
              <a:buSzPts val="1400"/>
              <a:buFont typeface="Arial"/>
              <a:buChar char="•"/>
            </a:pPr>
            <a:r>
              <a:rPr lang="ko-KR" sz="1400">
                <a:solidFill>
                  <a:schemeClr val="dk1"/>
                </a:solidFill>
                <a:latin typeface="Malgun Gothic"/>
                <a:ea typeface="Malgun Gothic"/>
                <a:cs typeface="Malgun Gothic"/>
                <a:sym typeface="Malgun Gothic"/>
              </a:rPr>
              <a:t>본 강의교안의 저작권은 한빛아카데미㈜에 있습니다.</a:t>
            </a:r>
            <a:r>
              <a:rPr lang="ko-KR" sz="1400">
                <a:solidFill>
                  <a:srgbClr val="222222"/>
                </a:solidFill>
                <a:latin typeface="Malgun Gothic"/>
                <a:ea typeface="Malgun Gothic"/>
                <a:cs typeface="Malgun Gothic"/>
                <a:sym typeface="Malgun Gothic"/>
              </a:rPr>
              <a:t> </a:t>
            </a:r>
            <a:endParaRPr sz="1400">
              <a:solidFill>
                <a:srgbClr val="222222"/>
              </a:solidFill>
              <a:latin typeface="Malgun Gothic"/>
              <a:ea typeface="Malgun Gothic"/>
              <a:cs typeface="Malgun Gothic"/>
              <a:sym typeface="Malgun Gothic"/>
            </a:endParaRPr>
          </a:p>
          <a:p>
            <a:pPr indent="-171450" lvl="0" marL="171450" marR="0" rtl="0" algn="l">
              <a:lnSpc>
                <a:spcPct val="120000"/>
              </a:lnSpc>
              <a:spcBef>
                <a:spcPts val="0"/>
              </a:spcBef>
              <a:spcAft>
                <a:spcPts val="0"/>
              </a:spcAft>
              <a:buClr>
                <a:srgbClr val="222222"/>
              </a:buClr>
              <a:buSzPts val="1400"/>
              <a:buFont typeface="Arial"/>
              <a:buChar char="•"/>
            </a:pPr>
            <a:r>
              <a:rPr lang="ko-KR" sz="1400" u="sng">
                <a:solidFill>
                  <a:srgbClr val="222222"/>
                </a:solidFill>
                <a:latin typeface="Malgun Gothic"/>
                <a:ea typeface="Malgun Gothic"/>
                <a:cs typeface="Malgun Gothic"/>
                <a:sym typeface="Malgun Gothic"/>
              </a:rPr>
              <a:t>이 자료를 무단으로 전제하거나 배포할 경우 저작권법 136조에 의거하여 최고 5년 이하의 징역 또는 5천만원 이하의 벌금에 처할 수 있고 이를 병과(倂科)할 수도 있습니다.</a:t>
            </a:r>
            <a:endParaRPr/>
          </a:p>
          <a:p>
            <a:pPr indent="0" lvl="0" marL="0" marR="0" rtl="0" algn="l">
              <a:lnSpc>
                <a:spcPct val="120000"/>
              </a:lnSpc>
              <a:spcBef>
                <a:spcPts val="0"/>
              </a:spcBef>
              <a:spcAft>
                <a:spcPts val="0"/>
              </a:spcAft>
              <a:buNone/>
            </a:pPr>
            <a:r>
              <a:t/>
            </a:r>
            <a:endParaRPr sz="1000">
              <a:solidFill>
                <a:schemeClr val="dk1"/>
              </a:solidFill>
              <a:latin typeface="Malgun Gothic"/>
              <a:ea typeface="Malgun Gothic"/>
              <a:cs typeface="Malgun Gothic"/>
              <a:sym typeface="Malgun Gothic"/>
            </a:endParaRPr>
          </a:p>
        </p:txBody>
      </p:sp>
      <p:sp>
        <p:nvSpPr>
          <p:cNvPr id="59" name="Google Shape;59;p97"/>
          <p:cNvSpPr/>
          <p:nvPr/>
        </p:nvSpPr>
        <p:spPr>
          <a:xfrm>
            <a:off x="323528" y="404813"/>
            <a:ext cx="8497887" cy="6048375"/>
          </a:xfrm>
          <a:prstGeom prst="roundRect">
            <a:avLst>
              <a:gd fmla="val 5013" name="adj"/>
            </a:avLst>
          </a:prstGeom>
          <a:noFill/>
          <a:ln cap="flat" cmpd="sng" w="5397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학습목표">
  <p:cSld name="학습목표">
    <p:spTree>
      <p:nvGrpSpPr>
        <p:cNvPr id="60" name="Shape 60"/>
        <p:cNvGrpSpPr/>
        <p:nvPr/>
      </p:nvGrpSpPr>
      <p:grpSpPr>
        <a:xfrm>
          <a:off x="0" y="0"/>
          <a:ext cx="0" cy="0"/>
          <a:chOff x="0" y="0"/>
          <a:chExt cx="0" cy="0"/>
        </a:xfrm>
      </p:grpSpPr>
      <p:sp>
        <p:nvSpPr>
          <p:cNvPr id="61" name="Google Shape;61;p98"/>
          <p:cNvSpPr txBox="1"/>
          <p:nvPr/>
        </p:nvSpPr>
        <p:spPr>
          <a:xfrm>
            <a:off x="611560" y="762422"/>
            <a:ext cx="408569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4400">
                <a:solidFill>
                  <a:srgbClr val="7F7F7F"/>
                </a:solidFill>
                <a:latin typeface="Arial"/>
                <a:ea typeface="Arial"/>
                <a:cs typeface="Arial"/>
                <a:sym typeface="Arial"/>
              </a:rPr>
              <a:t>학습목표</a:t>
            </a:r>
            <a:endParaRPr/>
          </a:p>
        </p:txBody>
      </p:sp>
      <p:sp>
        <p:nvSpPr>
          <p:cNvPr id="62" name="Google Shape;62;p98"/>
          <p:cNvSpPr txBox="1"/>
          <p:nvPr>
            <p:ph idx="1" type="body"/>
          </p:nvPr>
        </p:nvSpPr>
        <p:spPr>
          <a:xfrm>
            <a:off x="755576" y="1844824"/>
            <a:ext cx="7704856" cy="4104456"/>
          </a:xfrm>
          <a:prstGeom prst="rect">
            <a:avLst/>
          </a:prstGeom>
          <a:noFill/>
          <a:ln>
            <a:noFill/>
          </a:ln>
        </p:spPr>
        <p:txBody>
          <a:bodyPr anchorCtr="0" anchor="t" bIns="45700" lIns="91425" spcFirstLastPara="1" rIns="91425" wrap="square" tIns="45700">
            <a:noAutofit/>
          </a:bodyPr>
          <a:lstStyle>
            <a:lvl1pPr indent="-342900" lvl="0" marL="457200" algn="l">
              <a:lnSpc>
                <a:spcPct val="200000"/>
              </a:lnSpc>
              <a:spcBef>
                <a:spcPts val="360"/>
              </a:spcBef>
              <a:spcAft>
                <a:spcPts val="0"/>
              </a:spcAft>
              <a:buClr>
                <a:schemeClr val="dk1"/>
              </a:buClr>
              <a:buSzPts val="1800"/>
              <a:buFont typeface="Arial"/>
              <a:buChar char="•"/>
              <a:defRPr b="1" sz="1800">
                <a:solidFill>
                  <a:schemeClr val="dk1"/>
                </a:solidFill>
              </a:defRPr>
            </a:lvl1pPr>
            <a:lvl2pPr indent="-406400" lvl="1" marL="914400" algn="l">
              <a:spcBef>
                <a:spcPts val="560"/>
              </a:spcBef>
              <a:spcAft>
                <a:spcPts val="0"/>
              </a:spcAft>
              <a:buClr>
                <a:schemeClr val="dk1"/>
              </a:buClr>
              <a:buSzPts val="2800"/>
              <a:buChar char="–"/>
              <a:defRPr>
                <a:solidFill>
                  <a:schemeClr val="dk1"/>
                </a:solidFill>
              </a:defRPr>
            </a:lvl2pPr>
            <a:lvl3pPr indent="-381000" lvl="2" marL="1371600" algn="l">
              <a:spcBef>
                <a:spcPts val="480"/>
              </a:spcBef>
              <a:spcAft>
                <a:spcPts val="0"/>
              </a:spcAft>
              <a:buClr>
                <a:schemeClr val="dk1"/>
              </a:buClr>
              <a:buSzPts val="2400"/>
              <a:buChar char="•"/>
              <a:defRPr>
                <a:solidFill>
                  <a:schemeClr val="dk1"/>
                </a:solidFill>
              </a:defRPr>
            </a:lvl3pPr>
            <a:lvl4pPr indent="-355600" lvl="3" marL="1828800" algn="l">
              <a:spcBef>
                <a:spcPts val="400"/>
              </a:spcBef>
              <a:spcAft>
                <a:spcPts val="0"/>
              </a:spcAft>
              <a:buClr>
                <a:schemeClr val="dk1"/>
              </a:buClr>
              <a:buSzPts val="2000"/>
              <a:buChar char="–"/>
              <a:defRPr>
                <a:solidFill>
                  <a:schemeClr val="dk1"/>
                </a:solidFill>
              </a:defRPr>
            </a:lvl4pPr>
            <a:lvl5pPr indent="-355600" lvl="4" marL="2286000" algn="l">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3" name="Google Shape;63;p98"/>
          <p:cNvSpPr/>
          <p:nvPr/>
        </p:nvSpPr>
        <p:spPr>
          <a:xfrm>
            <a:off x="323528" y="404813"/>
            <a:ext cx="8497887" cy="6048375"/>
          </a:xfrm>
          <a:prstGeom prst="roundRect">
            <a:avLst>
              <a:gd fmla="val 5013" name="adj"/>
            </a:avLst>
          </a:prstGeom>
          <a:noFill/>
          <a:ln cap="flat" cmpd="sng" w="5397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9"/>
          <p:cNvSpPr txBox="1"/>
          <p:nvPr>
            <p:ph type="title"/>
          </p:nvPr>
        </p:nvSpPr>
        <p:spPr>
          <a:xfrm>
            <a:off x="251520" y="274638"/>
            <a:ext cx="8712968"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Malgun Gothic"/>
                <a:ea typeface="Malgun Gothic"/>
                <a:cs typeface="Malgun Gothic"/>
                <a:sym typeface="Malgun Gothic"/>
              </a:defRPr>
            </a:lvl1pPr>
            <a:lvl2pPr lvl="1" marR="0" rtl="0" algn="ctr">
              <a:spcBef>
                <a:spcPts val="0"/>
              </a:spcBef>
              <a:spcAft>
                <a:spcPts val="0"/>
              </a:spcAft>
              <a:buSzPts val="1400"/>
              <a:buNone/>
              <a:defRPr b="0" i="0" sz="4400" u="none" cap="none" strike="noStrike">
                <a:solidFill>
                  <a:schemeClr val="dk1"/>
                </a:solidFill>
                <a:latin typeface="Malgun Gothic"/>
                <a:ea typeface="Malgun Gothic"/>
                <a:cs typeface="Malgun Gothic"/>
                <a:sym typeface="Malgun Gothic"/>
              </a:defRPr>
            </a:lvl2pPr>
            <a:lvl3pPr lvl="2" marR="0" rtl="0" algn="ctr">
              <a:spcBef>
                <a:spcPts val="0"/>
              </a:spcBef>
              <a:spcAft>
                <a:spcPts val="0"/>
              </a:spcAft>
              <a:buSzPts val="1400"/>
              <a:buNone/>
              <a:defRPr b="0" i="0" sz="4400" u="none" cap="none" strike="noStrike">
                <a:solidFill>
                  <a:schemeClr val="dk1"/>
                </a:solidFill>
                <a:latin typeface="Malgun Gothic"/>
                <a:ea typeface="Malgun Gothic"/>
                <a:cs typeface="Malgun Gothic"/>
                <a:sym typeface="Malgun Gothic"/>
              </a:defRPr>
            </a:lvl3pPr>
            <a:lvl4pPr lvl="3" marR="0" rtl="0" algn="ctr">
              <a:spcBef>
                <a:spcPts val="0"/>
              </a:spcBef>
              <a:spcAft>
                <a:spcPts val="0"/>
              </a:spcAft>
              <a:buSzPts val="1400"/>
              <a:buNone/>
              <a:defRPr b="0" i="0" sz="4400" u="none" cap="none" strike="noStrike">
                <a:solidFill>
                  <a:schemeClr val="dk1"/>
                </a:solidFill>
                <a:latin typeface="Malgun Gothic"/>
                <a:ea typeface="Malgun Gothic"/>
                <a:cs typeface="Malgun Gothic"/>
                <a:sym typeface="Malgun Gothic"/>
              </a:defRPr>
            </a:lvl4pPr>
            <a:lvl5pPr lvl="4" marR="0" rtl="0" algn="ctr">
              <a:spcBef>
                <a:spcPts val="0"/>
              </a:spcBef>
              <a:spcAft>
                <a:spcPts val="0"/>
              </a:spcAft>
              <a:buSzPts val="1400"/>
              <a:buNone/>
              <a:defRPr b="0" i="0" sz="4400" u="none" cap="none" strike="noStrike">
                <a:solidFill>
                  <a:schemeClr val="dk1"/>
                </a:solidFill>
                <a:latin typeface="Malgun Gothic"/>
                <a:ea typeface="Malgun Gothic"/>
                <a:cs typeface="Malgun Gothic"/>
                <a:sym typeface="Malgun Gothic"/>
              </a:defRPr>
            </a:lvl5pPr>
            <a:lvl6pPr lvl="5" marR="0" rtl="0" algn="ctr">
              <a:spcBef>
                <a:spcPts val="0"/>
              </a:spcBef>
              <a:spcAft>
                <a:spcPts val="0"/>
              </a:spcAft>
              <a:buSzPts val="1400"/>
              <a:buNone/>
              <a:defRPr b="0" i="0" sz="4400" u="none" cap="none" strike="noStrike">
                <a:solidFill>
                  <a:schemeClr val="dk1"/>
                </a:solidFill>
                <a:latin typeface="Malgun Gothic"/>
                <a:ea typeface="Malgun Gothic"/>
                <a:cs typeface="Malgun Gothic"/>
                <a:sym typeface="Malgun Gothic"/>
              </a:defRPr>
            </a:lvl6pPr>
            <a:lvl7pPr lvl="6" marR="0" rtl="0" algn="ctr">
              <a:spcBef>
                <a:spcPts val="0"/>
              </a:spcBef>
              <a:spcAft>
                <a:spcPts val="0"/>
              </a:spcAft>
              <a:buSzPts val="1400"/>
              <a:buNone/>
              <a:defRPr b="0" i="0" sz="4400" u="none" cap="none" strike="noStrike">
                <a:solidFill>
                  <a:schemeClr val="dk1"/>
                </a:solidFill>
                <a:latin typeface="Malgun Gothic"/>
                <a:ea typeface="Malgun Gothic"/>
                <a:cs typeface="Malgun Gothic"/>
                <a:sym typeface="Malgun Gothic"/>
              </a:defRPr>
            </a:lvl7pPr>
            <a:lvl8pPr lvl="7" marR="0" rtl="0" algn="ctr">
              <a:spcBef>
                <a:spcPts val="0"/>
              </a:spcBef>
              <a:spcAft>
                <a:spcPts val="0"/>
              </a:spcAft>
              <a:buSzPts val="1400"/>
              <a:buNone/>
              <a:defRPr b="0" i="0" sz="4400" u="none" cap="none" strike="noStrike">
                <a:solidFill>
                  <a:schemeClr val="dk1"/>
                </a:solidFill>
                <a:latin typeface="Malgun Gothic"/>
                <a:ea typeface="Malgun Gothic"/>
                <a:cs typeface="Malgun Gothic"/>
                <a:sym typeface="Malgun Gothic"/>
              </a:defRPr>
            </a:lvl8pPr>
            <a:lvl9pPr lvl="8" marR="0" rtl="0" algn="ctr">
              <a:spcBef>
                <a:spcPts val="0"/>
              </a:spcBef>
              <a:spcAft>
                <a:spcPts val="0"/>
              </a:spcAft>
              <a:buSzPts val="1400"/>
              <a:buNone/>
              <a:defRPr b="0" i="0" sz="4400" u="none" cap="none" strike="noStrike">
                <a:solidFill>
                  <a:schemeClr val="dk1"/>
                </a:solidFill>
                <a:latin typeface="Malgun Gothic"/>
                <a:ea typeface="Malgun Gothic"/>
                <a:cs typeface="Malgun Gothic"/>
                <a:sym typeface="Malgun Gothic"/>
              </a:defRPr>
            </a:lvl9pPr>
          </a:lstStyle>
          <a:p/>
        </p:txBody>
      </p:sp>
      <p:sp>
        <p:nvSpPr>
          <p:cNvPr id="11" name="Google Shape;11;p89"/>
          <p:cNvSpPr txBox="1"/>
          <p:nvPr>
            <p:ph idx="1" type="body"/>
          </p:nvPr>
        </p:nvSpPr>
        <p:spPr>
          <a:xfrm>
            <a:off x="251520" y="1600200"/>
            <a:ext cx="8712968" cy="4853136"/>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Malgun Gothic"/>
                <a:ea typeface="Malgun Gothic"/>
                <a:cs typeface="Malgun Gothic"/>
                <a:sym typeface="Malgun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12" name="Google Shape;12;p89"/>
          <p:cNvSpPr txBox="1"/>
          <p:nvPr>
            <p:ph idx="10" type="dt"/>
          </p:nvPr>
        </p:nvSpPr>
        <p:spPr>
          <a:xfrm>
            <a:off x="457200" y="6534869"/>
            <a:ext cx="2133600" cy="25328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3" name="Google Shape;13;p89"/>
          <p:cNvSpPr txBox="1"/>
          <p:nvPr>
            <p:ph idx="11" type="ftr"/>
          </p:nvPr>
        </p:nvSpPr>
        <p:spPr>
          <a:xfrm>
            <a:off x="3124200" y="6525344"/>
            <a:ext cx="2895600" cy="25328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4" name="Google Shape;14;p89"/>
          <p:cNvSpPr txBox="1"/>
          <p:nvPr>
            <p:ph idx="12" type="sldNum"/>
          </p:nvPr>
        </p:nvSpPr>
        <p:spPr>
          <a:xfrm>
            <a:off x="6553200" y="6515819"/>
            <a:ext cx="2133600" cy="253281"/>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000" u="none" cap="none" strike="noStrike">
                <a:solidFill>
                  <a:schemeClr val="dk1"/>
                </a:solidFill>
                <a:latin typeface="Malgun Gothic"/>
                <a:ea typeface="Malgun Gothic"/>
                <a:cs typeface="Malgun Gothic"/>
                <a:sym typeface="Malgun Gothic"/>
              </a:defRPr>
            </a:lvl1pPr>
            <a:lvl2pPr indent="0" lvl="1" marL="0" marR="0" rtl="0" algn="l">
              <a:spcBef>
                <a:spcPts val="0"/>
              </a:spcBef>
              <a:spcAft>
                <a:spcPts val="0"/>
              </a:spcAft>
              <a:buNone/>
              <a:defRPr b="0" i="0" sz="1000" u="none" cap="none" strike="noStrike">
                <a:solidFill>
                  <a:schemeClr val="dk1"/>
                </a:solidFill>
                <a:latin typeface="Malgun Gothic"/>
                <a:ea typeface="Malgun Gothic"/>
                <a:cs typeface="Malgun Gothic"/>
                <a:sym typeface="Malgun Gothic"/>
              </a:defRPr>
            </a:lvl2pPr>
            <a:lvl3pPr indent="0" lvl="2" marL="0" marR="0" rtl="0" algn="l">
              <a:spcBef>
                <a:spcPts val="0"/>
              </a:spcBef>
              <a:spcAft>
                <a:spcPts val="0"/>
              </a:spcAft>
              <a:buNone/>
              <a:defRPr b="0" i="0" sz="1000" u="none" cap="none" strike="noStrike">
                <a:solidFill>
                  <a:schemeClr val="dk1"/>
                </a:solidFill>
                <a:latin typeface="Malgun Gothic"/>
                <a:ea typeface="Malgun Gothic"/>
                <a:cs typeface="Malgun Gothic"/>
                <a:sym typeface="Malgun Gothic"/>
              </a:defRPr>
            </a:lvl3pPr>
            <a:lvl4pPr indent="0" lvl="3" marL="0" marR="0" rtl="0" algn="l">
              <a:spcBef>
                <a:spcPts val="0"/>
              </a:spcBef>
              <a:spcAft>
                <a:spcPts val="0"/>
              </a:spcAft>
              <a:buNone/>
              <a:defRPr b="0" i="0" sz="1000" u="none" cap="none" strike="noStrike">
                <a:solidFill>
                  <a:schemeClr val="dk1"/>
                </a:solidFill>
                <a:latin typeface="Malgun Gothic"/>
                <a:ea typeface="Malgun Gothic"/>
                <a:cs typeface="Malgun Gothic"/>
                <a:sym typeface="Malgun Gothic"/>
              </a:defRPr>
            </a:lvl4pPr>
            <a:lvl5pPr indent="0" lvl="4" marL="0" marR="0" rtl="0" algn="l">
              <a:spcBef>
                <a:spcPts val="0"/>
              </a:spcBef>
              <a:spcAft>
                <a:spcPts val="0"/>
              </a:spcAft>
              <a:buNone/>
              <a:defRPr b="0" i="0" sz="1000" u="none" cap="none" strike="noStrike">
                <a:solidFill>
                  <a:schemeClr val="dk1"/>
                </a:solidFill>
                <a:latin typeface="Malgun Gothic"/>
                <a:ea typeface="Malgun Gothic"/>
                <a:cs typeface="Malgun Gothic"/>
                <a:sym typeface="Malgun Gothic"/>
              </a:defRPr>
            </a:lvl5pPr>
            <a:lvl6pPr indent="0" lvl="5" marL="0" marR="0" rtl="0" algn="l">
              <a:spcBef>
                <a:spcPts val="0"/>
              </a:spcBef>
              <a:spcAft>
                <a:spcPts val="0"/>
              </a:spcAft>
              <a:buNone/>
              <a:defRPr b="0" i="0" sz="1000" u="none" cap="none" strike="noStrike">
                <a:solidFill>
                  <a:schemeClr val="dk1"/>
                </a:solidFill>
                <a:latin typeface="Malgun Gothic"/>
                <a:ea typeface="Malgun Gothic"/>
                <a:cs typeface="Malgun Gothic"/>
                <a:sym typeface="Malgun Gothic"/>
              </a:defRPr>
            </a:lvl6pPr>
            <a:lvl7pPr indent="0" lvl="6" marL="0" marR="0" rtl="0" algn="l">
              <a:spcBef>
                <a:spcPts val="0"/>
              </a:spcBef>
              <a:spcAft>
                <a:spcPts val="0"/>
              </a:spcAft>
              <a:buNone/>
              <a:defRPr b="0" i="0" sz="1000" u="none" cap="none" strike="noStrike">
                <a:solidFill>
                  <a:schemeClr val="dk1"/>
                </a:solidFill>
                <a:latin typeface="Malgun Gothic"/>
                <a:ea typeface="Malgun Gothic"/>
                <a:cs typeface="Malgun Gothic"/>
                <a:sym typeface="Malgun Gothic"/>
              </a:defRPr>
            </a:lvl7pPr>
            <a:lvl8pPr indent="0" lvl="7" marL="0" marR="0" rtl="0" algn="l">
              <a:spcBef>
                <a:spcPts val="0"/>
              </a:spcBef>
              <a:spcAft>
                <a:spcPts val="0"/>
              </a:spcAft>
              <a:buNone/>
              <a:defRPr b="0" i="0" sz="1000" u="none" cap="none" strike="noStrike">
                <a:solidFill>
                  <a:schemeClr val="dk1"/>
                </a:solidFill>
                <a:latin typeface="Malgun Gothic"/>
                <a:ea typeface="Malgun Gothic"/>
                <a:cs typeface="Malgun Gothic"/>
                <a:sym typeface="Malgun Gothic"/>
              </a:defRPr>
            </a:lvl8pPr>
            <a:lvl9pPr indent="0" lvl="8" marL="0" marR="0" rtl="0" algn="l">
              <a:spcBef>
                <a:spcPts val="0"/>
              </a:spcBef>
              <a:spcAft>
                <a:spcPts val="0"/>
              </a:spcAft>
              <a:buNone/>
              <a:defRPr b="0" i="0" sz="1000" u="none" cap="none" strike="noStrike">
                <a:solidFill>
                  <a:schemeClr val="dk1"/>
                </a:solidFill>
                <a:latin typeface="Malgun Gothic"/>
                <a:ea typeface="Malgun Gothic"/>
                <a:cs typeface="Malgun Gothic"/>
                <a:sym typeface="Malgun Gothic"/>
              </a:defRPr>
            </a:lvl9pPr>
          </a:lstStyle>
          <a:p>
            <a:pPr indent="0" lvl="0" marL="0" rtl="0" algn="l">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4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39.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4.png"/><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44.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7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6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5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4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5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52.png"/><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4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4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6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4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43.png"/><Relationship Id="rId4" Type="http://schemas.openxmlformats.org/officeDocument/2006/relationships/image" Target="../media/image4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4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image" Target="../media/image63.png"/><Relationship Id="rId4" Type="http://schemas.openxmlformats.org/officeDocument/2006/relationships/image" Target="../media/image5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 Id="rId3" Type="http://schemas.openxmlformats.org/officeDocument/2006/relationships/image" Target="../media/image65.png"/><Relationship Id="rId4" Type="http://schemas.openxmlformats.org/officeDocument/2006/relationships/image" Target="../media/image6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 Id="rId3" Type="http://schemas.openxmlformats.org/officeDocument/2006/relationships/image" Target="../media/image7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 Id="rId3" Type="http://schemas.openxmlformats.org/officeDocument/2006/relationships/image" Target="../media/image5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 Id="rId3" Type="http://schemas.openxmlformats.org/officeDocument/2006/relationships/image" Target="../media/image5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 Id="rId3" Type="http://schemas.openxmlformats.org/officeDocument/2006/relationships/image" Target="../media/image64.png"/><Relationship Id="rId4" Type="http://schemas.openxmlformats.org/officeDocument/2006/relationships/image" Target="../media/image5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 Id="rId3" Type="http://schemas.openxmlformats.org/officeDocument/2006/relationships/image" Target="../media/image2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 Id="rId3" Type="http://schemas.openxmlformats.org/officeDocument/2006/relationships/image" Target="../media/image67.png"/><Relationship Id="rId4" Type="http://schemas.openxmlformats.org/officeDocument/2006/relationships/image" Target="../media/image7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 Id="rId3" Type="http://schemas.openxmlformats.org/officeDocument/2006/relationships/image" Target="../media/image7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 Id="rId3" Type="http://schemas.openxmlformats.org/officeDocument/2006/relationships/image" Target="../media/image5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 Id="rId3" Type="http://schemas.openxmlformats.org/officeDocument/2006/relationships/image" Target="../media/image66.png"/><Relationship Id="rId4" Type="http://schemas.openxmlformats.org/officeDocument/2006/relationships/image" Target="../media/image7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 Id="rId3" Type="http://schemas.openxmlformats.org/officeDocument/2006/relationships/image" Target="../media/image6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 Id="rId3" Type="http://schemas.openxmlformats.org/officeDocument/2006/relationships/image" Target="../media/image7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 Id="rId3" Type="http://schemas.openxmlformats.org/officeDocument/2006/relationships/image" Target="../media/image7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 Id="rId3" Type="http://schemas.openxmlformats.org/officeDocument/2006/relationships/image" Target="../media/image6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 Id="rId3" Type="http://schemas.openxmlformats.org/officeDocument/2006/relationships/image" Target="../media/image24.png"/><Relationship Id="rId4" Type="http://schemas.openxmlformats.org/officeDocument/2006/relationships/image" Target="../media/image7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txBox="1"/>
          <p:nvPr/>
        </p:nvSpPr>
        <p:spPr>
          <a:xfrm>
            <a:off x="658168" y="5802629"/>
            <a:ext cx="8306320" cy="62595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ko-KR" sz="3200" u="none" cap="none" strike="noStrike">
                <a:solidFill>
                  <a:schemeClr val="lt1"/>
                </a:solidFill>
                <a:latin typeface="Malgun Gothic"/>
                <a:ea typeface="Malgun Gothic"/>
                <a:cs typeface="Malgun Gothic"/>
                <a:sym typeface="Malgun Gothic"/>
              </a:rPr>
              <a:t>04. 조건문과 반복문</a:t>
            </a:r>
            <a:endParaRPr b="1" i="0" sz="3200" u="none" cap="none" strike="noStrike">
              <a:solidFill>
                <a:schemeClr val="lt1"/>
              </a:solidFill>
              <a:latin typeface="Malgun Gothic"/>
              <a:ea typeface="Malgun Gothic"/>
              <a:cs typeface="Malgun Gothic"/>
              <a:sym typeface="Malgun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조건문</a:t>
            </a:r>
            <a:endParaRPr/>
          </a:p>
        </p:txBody>
      </p:sp>
      <p:sp>
        <p:nvSpPr>
          <p:cNvPr id="144" name="Google Shape;144;p10"/>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조건의 판단 : </a:t>
            </a:r>
            <a:r>
              <a:rPr lang="ko-KR" sz="2000">
                <a:solidFill>
                  <a:srgbClr val="F79433"/>
                </a:solidFill>
              </a:rPr>
              <a:t>비교 연산자 </a:t>
            </a:r>
            <a:endParaRPr sz="2000">
              <a:solidFill>
                <a:srgbClr val="F79433"/>
              </a:solidFill>
            </a:endParaRPr>
          </a:p>
        </p:txBody>
      </p:sp>
      <p:pic>
        <p:nvPicPr>
          <p:cNvPr id="145" name="Google Shape;145;p10"/>
          <p:cNvPicPr preferRelativeResize="0"/>
          <p:nvPr/>
        </p:nvPicPr>
        <p:blipFill rotWithShape="1">
          <a:blip r:embed="rId3">
            <a:alphaModFix/>
          </a:blip>
          <a:srcRect b="0" l="0" r="0" t="0"/>
          <a:stretch/>
        </p:blipFill>
        <p:spPr>
          <a:xfrm>
            <a:off x="972000" y="3356992"/>
            <a:ext cx="7200000" cy="591481"/>
          </a:xfrm>
          <a:prstGeom prst="rect">
            <a:avLst/>
          </a:prstGeom>
          <a:noFill/>
          <a:ln>
            <a:noFill/>
          </a:ln>
        </p:spPr>
      </p:pic>
      <p:sp>
        <p:nvSpPr>
          <p:cNvPr id="146" name="Google Shape;146;p10"/>
          <p:cNvSpPr txBox="1"/>
          <p:nvPr/>
        </p:nvSpPr>
        <p:spPr>
          <a:xfrm>
            <a:off x="539552" y="1772816"/>
            <a:ext cx="7776864" cy="165618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같음을 의미하는 = 연산자와 비교하여, 할당의 의미로 같음을 표현할 때는 ==과 같은 새로운 연산자를 사용한다. </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다음 코드에서 두 값이 모두 같으니 결과는 True이다. 사실 조건문 코드를 볼 때, 언제나 이러한 코드가 True 또는 False로 치환된다고 생각하면 이해하기 쉽다.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조건문</a:t>
            </a:r>
            <a:endParaRPr/>
          </a:p>
        </p:txBody>
      </p:sp>
      <p:sp>
        <p:nvSpPr>
          <p:cNvPr id="152" name="Google Shape;152;p11"/>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조건의 판단 : </a:t>
            </a:r>
            <a:r>
              <a:rPr lang="ko-KR" sz="2000">
                <a:solidFill>
                  <a:srgbClr val="F79433"/>
                </a:solidFill>
              </a:rPr>
              <a:t>비교 연산자 </a:t>
            </a:r>
            <a:endParaRPr sz="2000">
              <a:solidFill>
                <a:srgbClr val="F79433"/>
              </a:solidFill>
            </a:endParaRPr>
          </a:p>
        </p:txBody>
      </p:sp>
      <p:pic>
        <p:nvPicPr>
          <p:cNvPr id="153" name="Google Shape;153;p11"/>
          <p:cNvPicPr preferRelativeResize="0"/>
          <p:nvPr/>
        </p:nvPicPr>
        <p:blipFill rotWithShape="1">
          <a:blip r:embed="rId3">
            <a:alphaModFix/>
          </a:blip>
          <a:srcRect b="0" l="0" r="0" t="0"/>
          <a:stretch/>
        </p:blipFill>
        <p:spPr>
          <a:xfrm>
            <a:off x="961309" y="3645024"/>
            <a:ext cx="6120280" cy="3072554"/>
          </a:xfrm>
          <a:prstGeom prst="rect">
            <a:avLst/>
          </a:prstGeom>
          <a:noFill/>
          <a:ln>
            <a:noFill/>
          </a:ln>
        </p:spPr>
      </p:pic>
      <p:sp>
        <p:nvSpPr>
          <p:cNvPr id="154" name="Google Shape;154;p11"/>
          <p:cNvSpPr txBox="1"/>
          <p:nvPr/>
        </p:nvSpPr>
        <p:spPr>
          <a:xfrm>
            <a:off x="539552" y="1700808"/>
            <a:ext cx="7776864" cy="187220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Is 연산자는 ==처럼 두 변수가 같음을 비교하지만, ==과 다르게 메모리의 주소를 비교한다. </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파이썬은 처음 인터프리터를 시작할 때 –5~256까지 변하지 않는 메모리(정적 메모리) 주소에 값을 할당한다. 그리고 해당 값을 다른 변수가 사용할 때, 그 메모리 주소를 반환한다. </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다음 코드에서 a와 b, 둘 다 100일 때는 is와 ==이 모두 같다고 나오지만, 둘 다 300일 경우에는 값만 같고 메모리 주소는 다르다고 나온다. is not도 마찬가지로 사용된다.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조건문</a:t>
            </a:r>
            <a:endParaRPr/>
          </a:p>
        </p:txBody>
      </p:sp>
      <p:sp>
        <p:nvSpPr>
          <p:cNvPr id="160" name="Google Shape;160;p12"/>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조건의 판단 : </a:t>
            </a:r>
            <a:r>
              <a:rPr lang="ko-KR" sz="2000">
                <a:solidFill>
                  <a:srgbClr val="F79433"/>
                </a:solidFill>
              </a:rPr>
              <a:t>True와 False의 치환</a:t>
            </a:r>
            <a:endParaRPr sz="2000">
              <a:solidFill>
                <a:srgbClr val="F79433"/>
              </a:solidFill>
            </a:endParaRPr>
          </a:p>
        </p:txBody>
      </p:sp>
      <p:pic>
        <p:nvPicPr>
          <p:cNvPr id="161" name="Google Shape;161;p12"/>
          <p:cNvPicPr preferRelativeResize="0"/>
          <p:nvPr/>
        </p:nvPicPr>
        <p:blipFill rotWithShape="1">
          <a:blip r:embed="rId3">
            <a:alphaModFix/>
          </a:blip>
          <a:srcRect b="0" l="0" r="0" t="0"/>
          <a:stretch/>
        </p:blipFill>
        <p:spPr>
          <a:xfrm>
            <a:off x="972000" y="3068960"/>
            <a:ext cx="7200000" cy="869848"/>
          </a:xfrm>
          <a:prstGeom prst="rect">
            <a:avLst/>
          </a:prstGeom>
          <a:noFill/>
          <a:ln>
            <a:noFill/>
          </a:ln>
        </p:spPr>
      </p:pic>
      <p:pic>
        <p:nvPicPr>
          <p:cNvPr id="162" name="Google Shape;162;p12"/>
          <p:cNvPicPr preferRelativeResize="0"/>
          <p:nvPr/>
        </p:nvPicPr>
        <p:blipFill rotWithShape="1">
          <a:blip r:embed="rId4">
            <a:alphaModFix/>
          </a:blip>
          <a:srcRect b="0" l="0" r="0" t="0"/>
          <a:stretch/>
        </p:blipFill>
        <p:spPr>
          <a:xfrm>
            <a:off x="972000" y="4869160"/>
            <a:ext cx="7200000" cy="591481"/>
          </a:xfrm>
          <a:prstGeom prst="rect">
            <a:avLst/>
          </a:prstGeom>
          <a:noFill/>
          <a:ln>
            <a:noFill/>
          </a:ln>
        </p:spPr>
      </p:pic>
      <p:sp>
        <p:nvSpPr>
          <p:cNvPr id="163" name="Google Shape;163;p12"/>
          <p:cNvSpPr txBox="1"/>
          <p:nvPr/>
        </p:nvSpPr>
        <p:spPr>
          <a:xfrm>
            <a:off x="539552" y="1772816"/>
            <a:ext cx="7776864" cy="129614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컴퓨터는 기본적으로 이진수만 처리할 수 있으며, True는 1로, False는 0으로 처리한다.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아래 코드를 실행하면 True가 출력된다. 그 이유는 앞서 설명한 것처럼 컴퓨터는 존재하면 True, 존재하지 않으면 False로 처리하기 때문이다. </a:t>
            </a:r>
            <a:endParaRPr/>
          </a:p>
        </p:txBody>
      </p:sp>
      <p:sp>
        <p:nvSpPr>
          <p:cNvPr id="164" name="Google Shape;164;p12"/>
          <p:cNvSpPr txBox="1"/>
          <p:nvPr/>
        </p:nvSpPr>
        <p:spPr>
          <a:xfrm>
            <a:off x="539552" y="4077072"/>
            <a:ext cx="7776864" cy="7920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아래 코드를 실행하면 True가 출력된다. 먼저 </a:t>
            </a:r>
            <a:r>
              <a:rPr b="0" lang="ko-KR" sz="1400" u="sng">
                <a:solidFill>
                  <a:schemeClr val="dk1"/>
                </a:solidFill>
                <a:latin typeface="Malgun Gothic"/>
                <a:ea typeface="Malgun Gothic"/>
                <a:cs typeface="Malgun Gothic"/>
                <a:sym typeface="Malgun Gothic"/>
              </a:rPr>
              <a:t>3 &gt; 5</a:t>
            </a:r>
            <a:r>
              <a:rPr b="0" lang="ko-KR" sz="1400">
                <a:solidFill>
                  <a:schemeClr val="dk1"/>
                </a:solidFill>
                <a:latin typeface="Malgun Gothic"/>
                <a:ea typeface="Malgun Gothic"/>
                <a:cs typeface="Malgun Gothic"/>
                <a:sym typeface="Malgun Gothic"/>
              </a:rPr>
              <a:t>는 False이고 False는 결국 0으로 치환된다. 그래서 이것을 다시 치환하면 (0) ＜ 10이 되고, 이 값은 참이므로 True가 반환된다.</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nvSpPr>
        <p:spPr>
          <a:xfrm>
            <a:off x="539552" y="1772816"/>
            <a:ext cx="7776864" cy="43204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논리 연산자는 and · or · not문을 사용해 조건을 확장할 수 있다.</a:t>
            </a:r>
            <a:endParaRPr b="1" sz="1400">
              <a:solidFill>
                <a:schemeClr val="dk1"/>
              </a:solidFill>
              <a:latin typeface="Malgun Gothic"/>
              <a:ea typeface="Malgun Gothic"/>
              <a:cs typeface="Malgun Gothic"/>
              <a:sym typeface="Malgun Gothic"/>
            </a:endParaRPr>
          </a:p>
        </p:txBody>
      </p:sp>
      <p:sp>
        <p:nvSpPr>
          <p:cNvPr id="170" name="Google Shape;170;p13"/>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조건문</a:t>
            </a:r>
            <a:endParaRPr/>
          </a:p>
        </p:txBody>
      </p:sp>
      <p:sp>
        <p:nvSpPr>
          <p:cNvPr id="171" name="Google Shape;171;p13"/>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조건의 판단 : </a:t>
            </a:r>
            <a:r>
              <a:rPr lang="ko-KR" sz="2000">
                <a:solidFill>
                  <a:srgbClr val="F79433"/>
                </a:solidFill>
              </a:rPr>
              <a:t>논리 연산자</a:t>
            </a:r>
            <a:endParaRPr sz="2000">
              <a:solidFill>
                <a:srgbClr val="F79433"/>
              </a:solidFill>
            </a:endParaRPr>
          </a:p>
        </p:txBody>
      </p:sp>
      <p:sp>
        <p:nvSpPr>
          <p:cNvPr id="172" name="Google Shape;172;p13"/>
          <p:cNvSpPr txBox="1"/>
          <p:nvPr/>
        </p:nvSpPr>
        <p:spPr>
          <a:xfrm>
            <a:off x="960987" y="4679997"/>
            <a:ext cx="2807489" cy="36004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lang="ko-KR" sz="1100">
                <a:solidFill>
                  <a:schemeClr val="accent1"/>
                </a:solidFill>
                <a:latin typeface="Malgun Gothic"/>
                <a:ea typeface="Malgun Gothic"/>
                <a:cs typeface="Malgun Gothic"/>
                <a:sym typeface="Malgun Gothic"/>
              </a:rPr>
              <a:t>[논리 연산자]</a:t>
            </a:r>
            <a:endParaRPr b="1" sz="1100">
              <a:solidFill>
                <a:schemeClr val="accent1"/>
              </a:solidFill>
              <a:latin typeface="Malgun Gothic"/>
              <a:ea typeface="Malgun Gothic"/>
              <a:cs typeface="Malgun Gothic"/>
              <a:sym typeface="Malgun Gothic"/>
            </a:endParaRPr>
          </a:p>
        </p:txBody>
      </p:sp>
      <p:pic>
        <p:nvPicPr>
          <p:cNvPr id="173" name="Google Shape;173;p13"/>
          <p:cNvPicPr preferRelativeResize="0"/>
          <p:nvPr/>
        </p:nvPicPr>
        <p:blipFill rotWithShape="1">
          <a:blip r:embed="rId3">
            <a:alphaModFix/>
          </a:blip>
          <a:srcRect b="0" l="0" r="0" t="0"/>
          <a:stretch/>
        </p:blipFill>
        <p:spPr>
          <a:xfrm>
            <a:off x="972000" y="2497088"/>
            <a:ext cx="7200001" cy="225910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14"/>
          <p:cNvPicPr preferRelativeResize="0"/>
          <p:nvPr/>
        </p:nvPicPr>
        <p:blipFill rotWithShape="1">
          <a:blip r:embed="rId3">
            <a:alphaModFix/>
          </a:blip>
          <a:srcRect b="0" l="0" r="0" t="0"/>
          <a:stretch/>
        </p:blipFill>
        <p:spPr>
          <a:xfrm>
            <a:off x="959052" y="2708920"/>
            <a:ext cx="7200000" cy="2519270"/>
          </a:xfrm>
          <a:prstGeom prst="rect">
            <a:avLst/>
          </a:prstGeom>
          <a:noFill/>
          <a:ln>
            <a:noFill/>
          </a:ln>
        </p:spPr>
      </p:pic>
      <p:sp>
        <p:nvSpPr>
          <p:cNvPr id="179" name="Google Shape;179;p14"/>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조건문</a:t>
            </a:r>
            <a:endParaRPr/>
          </a:p>
        </p:txBody>
      </p:sp>
      <p:sp>
        <p:nvSpPr>
          <p:cNvPr id="180" name="Google Shape;180;p14"/>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조건의 판단 : </a:t>
            </a:r>
            <a:r>
              <a:rPr lang="ko-KR" sz="2000">
                <a:solidFill>
                  <a:srgbClr val="F79433"/>
                </a:solidFill>
              </a:rPr>
              <a:t>논리 연산자</a:t>
            </a:r>
            <a:endParaRPr sz="2000">
              <a:solidFill>
                <a:srgbClr val="F79433"/>
              </a:solidFill>
            </a:endParaRPr>
          </a:p>
        </p:txBody>
      </p:sp>
      <p:sp>
        <p:nvSpPr>
          <p:cNvPr id="181" name="Google Shape;181;p14"/>
          <p:cNvSpPr txBox="1"/>
          <p:nvPr/>
        </p:nvSpPr>
        <p:spPr>
          <a:xfrm>
            <a:off x="539552" y="1772816"/>
            <a:ext cx="7776864" cy="7920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and는 둘 다 참이어야 True, or는 둘 중 하나만 참이어도 True, not은 참이면 False이고 거짓이면 True를 출력한다. </a:t>
            </a:r>
            <a:endParaRPr b="1" sz="1400">
              <a:solidFill>
                <a:schemeClr val="dk1"/>
              </a:solidFill>
              <a:latin typeface="Malgun Gothic"/>
              <a:ea typeface="Malgun Gothic"/>
              <a:cs typeface="Malgun Gothic"/>
              <a:sym typeface="Malgun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if-elif-else문 </a:t>
            </a:r>
            <a:endParaRPr sz="2000"/>
          </a:p>
        </p:txBody>
      </p:sp>
      <p:sp>
        <p:nvSpPr>
          <p:cNvPr id="187" name="Google Shape;187;p15"/>
          <p:cNvSpPr txBox="1"/>
          <p:nvPr/>
        </p:nvSpPr>
        <p:spPr>
          <a:xfrm>
            <a:off x="539552" y="1772816"/>
            <a:ext cx="7776864" cy="93610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중첩 if문을 간단히 표현하려면 if-elif-else문을 사용한다.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다음 같은 점수판이 있다고 가정하자.</a:t>
            </a:r>
            <a:endParaRPr/>
          </a:p>
        </p:txBody>
      </p:sp>
      <p:sp>
        <p:nvSpPr>
          <p:cNvPr id="188" name="Google Shape;188;p15"/>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조건문</a:t>
            </a:r>
            <a:endParaRPr/>
          </a:p>
        </p:txBody>
      </p:sp>
      <p:pic>
        <p:nvPicPr>
          <p:cNvPr id="189" name="Google Shape;189;p15"/>
          <p:cNvPicPr preferRelativeResize="0"/>
          <p:nvPr/>
        </p:nvPicPr>
        <p:blipFill rotWithShape="1">
          <a:blip r:embed="rId3">
            <a:alphaModFix/>
          </a:blip>
          <a:srcRect b="0" l="0" r="0" t="0"/>
          <a:stretch/>
        </p:blipFill>
        <p:spPr>
          <a:xfrm>
            <a:off x="971600" y="2708920"/>
            <a:ext cx="3652562" cy="2810268"/>
          </a:xfrm>
          <a:prstGeom prst="rect">
            <a:avLst/>
          </a:prstGeom>
          <a:noFill/>
          <a:ln>
            <a:noFill/>
          </a:ln>
        </p:spPr>
      </p:pic>
      <p:sp>
        <p:nvSpPr>
          <p:cNvPr id="190" name="Google Shape;190;p15"/>
          <p:cNvSpPr txBox="1"/>
          <p:nvPr/>
        </p:nvSpPr>
        <p:spPr>
          <a:xfrm>
            <a:off x="960987" y="5589240"/>
            <a:ext cx="2807489" cy="36004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lang="ko-KR" sz="1100">
                <a:solidFill>
                  <a:schemeClr val="accent1"/>
                </a:solidFill>
                <a:latin typeface="Malgun Gothic"/>
                <a:ea typeface="Malgun Gothic"/>
                <a:cs typeface="Malgun Gothic"/>
                <a:sym typeface="Malgun Gothic"/>
              </a:rPr>
              <a:t>[점수판]</a:t>
            </a:r>
            <a:endParaRPr b="1" sz="1100">
              <a:solidFill>
                <a:schemeClr val="accent1"/>
              </a:solidFill>
              <a:latin typeface="Malgun Gothic"/>
              <a:ea typeface="Malgun Gothic"/>
              <a:cs typeface="Malgun Gothic"/>
              <a:sym typeface="Malgun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조건문</a:t>
            </a:r>
            <a:endParaRPr/>
          </a:p>
        </p:txBody>
      </p:sp>
      <p:sp>
        <p:nvSpPr>
          <p:cNvPr id="196" name="Google Shape;196;p16"/>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if-elif-else문</a:t>
            </a:r>
            <a:endParaRPr sz="2000"/>
          </a:p>
        </p:txBody>
      </p:sp>
      <p:pic>
        <p:nvPicPr>
          <p:cNvPr id="197" name="Google Shape;197;p16"/>
          <p:cNvPicPr preferRelativeResize="0"/>
          <p:nvPr/>
        </p:nvPicPr>
        <p:blipFill rotWithShape="1">
          <a:blip r:embed="rId3">
            <a:alphaModFix/>
          </a:blip>
          <a:srcRect b="0" l="0" r="0" t="0"/>
          <a:stretch/>
        </p:blipFill>
        <p:spPr>
          <a:xfrm>
            <a:off x="971600" y="2219181"/>
            <a:ext cx="5664384" cy="4450179"/>
          </a:xfrm>
          <a:prstGeom prst="rect">
            <a:avLst/>
          </a:prstGeom>
          <a:noFill/>
          <a:ln>
            <a:noFill/>
          </a:ln>
        </p:spPr>
      </p:pic>
      <p:sp>
        <p:nvSpPr>
          <p:cNvPr id="198" name="Google Shape;198;p16"/>
          <p:cNvSpPr txBox="1"/>
          <p:nvPr/>
        </p:nvSpPr>
        <p:spPr>
          <a:xfrm>
            <a:off x="539552" y="1772816"/>
            <a:ext cx="8208912" cy="36004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점수에 맞는 학점을 주기 위해 [코드 4-2]와 같이 코드를 입력하면, 어떤 학점으로 계산될까?</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조건문</a:t>
            </a:r>
            <a:endParaRPr/>
          </a:p>
        </p:txBody>
      </p:sp>
      <p:sp>
        <p:nvSpPr>
          <p:cNvPr id="204" name="Google Shape;204;p17"/>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if-elif-else문</a:t>
            </a:r>
            <a:endParaRPr sz="2000"/>
          </a:p>
        </p:txBody>
      </p:sp>
      <p:pic>
        <p:nvPicPr>
          <p:cNvPr id="205" name="Google Shape;205;p17"/>
          <p:cNvPicPr preferRelativeResize="0"/>
          <p:nvPr/>
        </p:nvPicPr>
        <p:blipFill rotWithShape="1">
          <a:blip r:embed="rId3">
            <a:alphaModFix/>
          </a:blip>
          <a:srcRect b="0" l="0" r="0" t="0"/>
          <a:stretch/>
        </p:blipFill>
        <p:spPr>
          <a:xfrm>
            <a:off x="971600" y="2810186"/>
            <a:ext cx="2664296" cy="3229104"/>
          </a:xfrm>
          <a:prstGeom prst="rect">
            <a:avLst/>
          </a:prstGeom>
          <a:noFill/>
          <a:ln>
            <a:noFill/>
          </a:ln>
        </p:spPr>
      </p:pic>
      <p:sp>
        <p:nvSpPr>
          <p:cNvPr id="206" name="Google Shape;206;p17"/>
          <p:cNvSpPr txBox="1"/>
          <p:nvPr/>
        </p:nvSpPr>
        <p:spPr>
          <a:xfrm>
            <a:off x="960987" y="6093296"/>
            <a:ext cx="5627237" cy="36004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lang="ko-KR" sz="1100">
                <a:solidFill>
                  <a:schemeClr val="accent1"/>
                </a:solidFill>
                <a:latin typeface="Malgun Gothic"/>
                <a:ea typeface="Malgun Gothic"/>
                <a:cs typeface="Malgun Gothic"/>
                <a:sym typeface="Malgun Gothic"/>
              </a:rPr>
              <a:t>[if문만을 이용한 학점 계산기에 98을 할당했을 때 결과 산출 방식]</a:t>
            </a:r>
            <a:endParaRPr b="1" sz="1100">
              <a:solidFill>
                <a:schemeClr val="accent1"/>
              </a:solidFill>
              <a:latin typeface="Malgun Gothic"/>
              <a:ea typeface="Malgun Gothic"/>
              <a:cs typeface="Malgun Gothic"/>
              <a:sym typeface="Malgun Gothic"/>
            </a:endParaRPr>
          </a:p>
        </p:txBody>
      </p:sp>
      <p:sp>
        <p:nvSpPr>
          <p:cNvPr id="207" name="Google Shape;207;p17"/>
          <p:cNvSpPr txBox="1"/>
          <p:nvPr/>
        </p:nvSpPr>
        <p:spPr>
          <a:xfrm>
            <a:off x="539552" y="1772816"/>
            <a:ext cx="8208912" cy="86409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실제 [코드 4-2]를 실행하면 모든 값이 ‘D’나 ‘F’로 나온다. </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이유는 바로 다음 그림과 같이 코드가 한 줄씩 차례대로 실행되기 때문이다. </a:t>
            </a:r>
            <a:endParaRPr b="0" sz="1400">
              <a:solidFill>
                <a:schemeClr val="dk1"/>
              </a:solidFill>
              <a:latin typeface="Malgun Gothic"/>
              <a:ea typeface="Malgun Gothic"/>
              <a:cs typeface="Malgun Gothic"/>
              <a:sym typeface="Malgun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if-elif-else문</a:t>
            </a:r>
            <a:endParaRPr sz="2000"/>
          </a:p>
        </p:txBody>
      </p:sp>
      <p:sp>
        <p:nvSpPr>
          <p:cNvPr id="213" name="Google Shape;213;p18"/>
          <p:cNvSpPr txBox="1"/>
          <p:nvPr/>
        </p:nvSpPr>
        <p:spPr>
          <a:xfrm>
            <a:off x="539552" y="1772816"/>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[코드 4-2]의 문제를 해결하기 위해서는 여러 개의 조건을 하나의 if문에서 검토할 수 있도록 elif를 사용한 if-elif-else문으로 작성해야 한다. elif는 else if의 줄임말로, if문과 같은 방법으로 조건문을 표현할 수 있다.</a:t>
            </a:r>
            <a:endParaRPr/>
          </a:p>
        </p:txBody>
      </p:sp>
      <p:sp>
        <p:nvSpPr>
          <p:cNvPr id="214" name="Google Shape;214;p18"/>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조건문</a:t>
            </a:r>
            <a:endParaRPr/>
          </a:p>
        </p:txBody>
      </p:sp>
      <p:pic>
        <p:nvPicPr>
          <p:cNvPr id="215" name="Google Shape;215;p18"/>
          <p:cNvPicPr preferRelativeResize="0"/>
          <p:nvPr/>
        </p:nvPicPr>
        <p:blipFill rotWithShape="1">
          <a:blip r:embed="rId3">
            <a:alphaModFix/>
          </a:blip>
          <a:srcRect b="0" l="0" r="0" t="0"/>
          <a:stretch/>
        </p:blipFill>
        <p:spPr>
          <a:xfrm>
            <a:off x="972000" y="2923004"/>
            <a:ext cx="6120280" cy="364243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9"/>
          <p:cNvSpPr txBox="1"/>
          <p:nvPr>
            <p:ph idx="1" type="body"/>
          </p:nvPr>
        </p:nvSpPr>
        <p:spPr>
          <a:xfrm>
            <a:off x="719572" y="3412604"/>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3600"/>
              <a:buFont typeface="Malgun Gothic"/>
              <a:buNone/>
            </a:pPr>
            <a:r>
              <a:rPr lang="ko-KR" sz="3600"/>
              <a:t>Lab: 어떤 종류의 학생인지 맞히기</a:t>
            </a:r>
            <a:endParaRPr/>
          </a:p>
        </p:txBody>
      </p:sp>
      <p:sp>
        <p:nvSpPr>
          <p:cNvPr id="221" name="Google Shape;221;p19"/>
          <p:cNvSpPr txBox="1"/>
          <p:nvPr>
            <p:ph idx="2" type="body"/>
          </p:nvPr>
        </p:nvSpPr>
        <p:spPr>
          <a:xfrm>
            <a:off x="719572" y="2348880"/>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5400"/>
              <a:buFont typeface="Malgun Gothic"/>
              <a:buNone/>
            </a:pPr>
            <a:r>
              <a:rPr lang="ko-KR"/>
              <a:t>02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txBox="1"/>
          <p:nvPr/>
        </p:nvSpPr>
        <p:spPr>
          <a:xfrm>
            <a:off x="785292" y="2996952"/>
            <a:ext cx="2664296" cy="2160240"/>
          </a:xfrm>
          <a:prstGeom prst="rect">
            <a:avLst/>
          </a:prstGeom>
          <a:noFill/>
          <a:ln>
            <a:noFill/>
          </a:ln>
        </p:spPr>
        <p:txBody>
          <a:bodyPr anchorCtr="0" anchor="ctr" bIns="45700" lIns="91425" spcFirstLastPara="1" rIns="91425" wrap="square" tIns="45700">
            <a:noAutofit/>
          </a:bodyPr>
          <a:lstStyle/>
          <a:p>
            <a:pPr indent="-457200" lvl="0" marL="457200" marR="0" rtl="0" algn="l">
              <a:lnSpc>
                <a:spcPct val="150000"/>
              </a:lnSpc>
              <a:spcBef>
                <a:spcPts val="0"/>
              </a:spcBef>
              <a:spcAft>
                <a:spcPts val="0"/>
              </a:spcAft>
              <a:buClr>
                <a:schemeClr val="dk1"/>
              </a:buClr>
              <a:buSzPts val="2000"/>
              <a:buFont typeface="Malgun Gothic"/>
              <a:buAutoNum type="arabicPeriod"/>
            </a:pPr>
            <a:r>
              <a:rPr b="1" i="0" lang="ko-KR" sz="2000" u="none" cap="none" strike="noStrike">
                <a:solidFill>
                  <a:schemeClr val="dk1"/>
                </a:solidFill>
                <a:latin typeface="Malgun Gothic"/>
                <a:ea typeface="Malgun Gothic"/>
                <a:cs typeface="Malgun Gothic"/>
                <a:sym typeface="Malgun Gothic"/>
              </a:rPr>
              <a:t>조건문</a:t>
            </a:r>
            <a:endParaRPr b="1" i="0" sz="2000" u="none" cap="none" strike="noStrike">
              <a:solidFill>
                <a:schemeClr val="dk1"/>
              </a:solidFill>
              <a:latin typeface="Malgun Gothic"/>
              <a:ea typeface="Malgun Gothic"/>
              <a:cs typeface="Malgun Gothic"/>
              <a:sym typeface="Malgun Gothic"/>
            </a:endParaRPr>
          </a:p>
          <a:p>
            <a:pPr indent="-457200" lvl="0" marL="457200" marR="0" rtl="0" algn="l">
              <a:lnSpc>
                <a:spcPct val="150000"/>
              </a:lnSpc>
              <a:spcBef>
                <a:spcPts val="0"/>
              </a:spcBef>
              <a:spcAft>
                <a:spcPts val="0"/>
              </a:spcAft>
              <a:buClr>
                <a:schemeClr val="dk1"/>
              </a:buClr>
              <a:buSzPts val="2000"/>
              <a:buFont typeface="Malgun Gothic"/>
              <a:buAutoNum type="arabicPeriod"/>
            </a:pPr>
            <a:r>
              <a:rPr b="1" i="0" lang="ko-KR" sz="2000" u="none" cap="none" strike="noStrike">
                <a:solidFill>
                  <a:schemeClr val="dk1"/>
                </a:solidFill>
                <a:latin typeface="Malgun Gothic"/>
                <a:ea typeface="Malgun Gothic"/>
                <a:cs typeface="Malgun Gothic"/>
                <a:sym typeface="Malgun Gothic"/>
              </a:rPr>
              <a:t>Lab: 어떤 종류의 학생인지 맞히기</a:t>
            </a:r>
            <a:endParaRPr b="1" i="0" sz="2000" u="none" cap="none" strike="noStrike">
              <a:solidFill>
                <a:schemeClr val="dk1"/>
              </a:solidFill>
              <a:latin typeface="Malgun Gothic"/>
              <a:ea typeface="Malgun Gothic"/>
              <a:cs typeface="Malgun Gothic"/>
              <a:sym typeface="Malgun Gothic"/>
            </a:endParaRPr>
          </a:p>
          <a:p>
            <a:pPr indent="-457200" lvl="0" marL="457200" marR="0" rtl="0" algn="l">
              <a:lnSpc>
                <a:spcPct val="150000"/>
              </a:lnSpc>
              <a:spcBef>
                <a:spcPts val="0"/>
              </a:spcBef>
              <a:spcAft>
                <a:spcPts val="0"/>
              </a:spcAft>
              <a:buClr>
                <a:schemeClr val="dk1"/>
              </a:buClr>
              <a:buSzPts val="2000"/>
              <a:buFont typeface="Malgun Gothic"/>
              <a:buAutoNum type="arabicPeriod"/>
            </a:pPr>
            <a:r>
              <a:rPr b="1" i="0" lang="ko-KR" sz="2000" u="none" cap="none" strike="noStrike">
                <a:solidFill>
                  <a:schemeClr val="dk1"/>
                </a:solidFill>
                <a:latin typeface="Malgun Gothic"/>
                <a:ea typeface="Malgun Gothic"/>
                <a:cs typeface="Malgun Gothic"/>
                <a:sym typeface="Malgun Gothic"/>
              </a:rPr>
              <a:t>반복문</a:t>
            </a:r>
            <a:endParaRPr b="1" i="0" sz="2000" u="none" cap="none" strike="noStrike">
              <a:solidFill>
                <a:schemeClr val="dk1"/>
              </a:solidFill>
              <a:latin typeface="Malgun Gothic"/>
              <a:ea typeface="Malgun Gothic"/>
              <a:cs typeface="Malgun Gothic"/>
              <a:sym typeface="Malgun Gothic"/>
            </a:endParaRPr>
          </a:p>
          <a:p>
            <a:pPr indent="-457200" lvl="0" marL="457200" marR="0" rtl="0" algn="l">
              <a:lnSpc>
                <a:spcPct val="150000"/>
              </a:lnSpc>
              <a:spcBef>
                <a:spcPts val="0"/>
              </a:spcBef>
              <a:spcAft>
                <a:spcPts val="0"/>
              </a:spcAft>
              <a:buClr>
                <a:schemeClr val="dk1"/>
              </a:buClr>
              <a:buSzPts val="2000"/>
              <a:buFont typeface="Malgun Gothic"/>
              <a:buAutoNum type="arabicPeriod"/>
            </a:pPr>
            <a:r>
              <a:rPr b="1" i="0" lang="ko-KR" sz="2000" u="none" cap="none" strike="noStrike">
                <a:solidFill>
                  <a:schemeClr val="dk1"/>
                </a:solidFill>
                <a:latin typeface="Malgun Gothic"/>
                <a:ea typeface="Malgun Gothic"/>
                <a:cs typeface="Malgun Gothic"/>
                <a:sym typeface="Malgun Gothic"/>
              </a:rPr>
              <a:t>Lab: 구구단 계산기</a:t>
            </a:r>
            <a:endParaRPr b="1" i="0" sz="2000" u="none" cap="none" strike="noStrike">
              <a:solidFill>
                <a:schemeClr val="dk1"/>
              </a:solidFill>
              <a:latin typeface="Malgun Gothic"/>
              <a:ea typeface="Malgun Gothic"/>
              <a:cs typeface="Malgun Gothic"/>
              <a:sym typeface="Malgun Gothic"/>
            </a:endParaRPr>
          </a:p>
          <a:p>
            <a:pPr indent="-457200" lvl="0" marL="457200" marR="0" rtl="0" algn="l">
              <a:lnSpc>
                <a:spcPct val="150000"/>
              </a:lnSpc>
              <a:spcBef>
                <a:spcPts val="0"/>
              </a:spcBef>
              <a:spcAft>
                <a:spcPts val="0"/>
              </a:spcAft>
              <a:buClr>
                <a:schemeClr val="dk1"/>
              </a:buClr>
              <a:buSzPts val="2000"/>
              <a:buFont typeface="Malgun Gothic"/>
              <a:buAutoNum type="arabicPeriod"/>
            </a:pPr>
            <a:r>
              <a:rPr b="1" i="0" lang="ko-KR" sz="2000" u="none" cap="none" strike="noStrike">
                <a:solidFill>
                  <a:schemeClr val="dk1"/>
                </a:solidFill>
                <a:latin typeface="Malgun Gothic"/>
                <a:ea typeface="Malgun Gothic"/>
                <a:cs typeface="Malgun Gothic"/>
                <a:sym typeface="Malgun Gothic"/>
              </a:rPr>
              <a:t>조건문과 반복문 실습</a:t>
            </a:r>
            <a:endParaRPr b="1" i="0" sz="2000" u="none" cap="none" strike="noStrike">
              <a:solidFill>
                <a:schemeClr val="dk1"/>
              </a:solidFill>
              <a:latin typeface="Malgun Gothic"/>
              <a:ea typeface="Malgun Gothic"/>
              <a:cs typeface="Malgun Gothic"/>
              <a:sym typeface="Malgun Gothic"/>
            </a:endParaRPr>
          </a:p>
          <a:p>
            <a:pPr indent="-457200" lvl="0" marL="457200" marR="0" rtl="0" algn="l">
              <a:lnSpc>
                <a:spcPct val="150000"/>
              </a:lnSpc>
              <a:spcBef>
                <a:spcPts val="0"/>
              </a:spcBef>
              <a:spcAft>
                <a:spcPts val="0"/>
              </a:spcAft>
              <a:buClr>
                <a:schemeClr val="dk1"/>
              </a:buClr>
              <a:buSzPts val="2000"/>
              <a:buFont typeface="Malgun Gothic"/>
              <a:buAutoNum type="arabicPeriod"/>
            </a:pPr>
            <a:r>
              <a:rPr b="1" i="0" lang="ko-KR" sz="2000" u="none" cap="none" strike="noStrike">
                <a:solidFill>
                  <a:schemeClr val="dk1"/>
                </a:solidFill>
                <a:latin typeface="Malgun Gothic"/>
                <a:ea typeface="Malgun Gothic"/>
                <a:cs typeface="Malgun Gothic"/>
                <a:sym typeface="Malgun Gothic"/>
              </a:rPr>
              <a:t>Lab: 숫자 찾기 게임</a:t>
            </a:r>
            <a:endParaRPr b="1" i="0" sz="2000" u="none" cap="none" strike="noStrike">
              <a:solidFill>
                <a:schemeClr val="dk1"/>
              </a:solidFill>
              <a:latin typeface="Malgun Gothic"/>
              <a:ea typeface="Malgun Gothic"/>
              <a:cs typeface="Malgun Gothic"/>
              <a:sym typeface="Malgun Gothic"/>
            </a:endParaRPr>
          </a:p>
          <a:p>
            <a:pPr indent="-457200" lvl="0" marL="457200" marR="0" rtl="0" algn="l">
              <a:lnSpc>
                <a:spcPct val="150000"/>
              </a:lnSpc>
              <a:spcBef>
                <a:spcPts val="0"/>
              </a:spcBef>
              <a:spcAft>
                <a:spcPts val="0"/>
              </a:spcAft>
              <a:buClr>
                <a:schemeClr val="dk1"/>
              </a:buClr>
              <a:buSzPts val="2000"/>
              <a:buFont typeface="Malgun Gothic"/>
              <a:buAutoNum type="arabicPeriod"/>
            </a:pPr>
            <a:r>
              <a:rPr b="1" i="0" lang="ko-KR" sz="2000" u="none" cap="none" strike="noStrike">
                <a:solidFill>
                  <a:schemeClr val="dk1"/>
                </a:solidFill>
                <a:latin typeface="Malgun Gothic"/>
                <a:ea typeface="Malgun Gothic"/>
                <a:cs typeface="Malgun Gothic"/>
                <a:sym typeface="Malgun Gothic"/>
              </a:rPr>
              <a:t>Lab: 연속적인 구구단 계산기</a:t>
            </a:r>
            <a:endParaRPr b="1" i="0" sz="2000" u="none" cap="none" strike="noStrike">
              <a:solidFill>
                <a:schemeClr val="dk1"/>
              </a:solidFill>
              <a:latin typeface="Malgun Gothic"/>
              <a:ea typeface="Malgun Gothic"/>
              <a:cs typeface="Malgun Gothic"/>
              <a:sym typeface="Malgun Gothic"/>
            </a:endParaRPr>
          </a:p>
          <a:p>
            <a:pPr indent="-457200" lvl="0" marL="457200" marR="0" rtl="0" algn="l">
              <a:lnSpc>
                <a:spcPct val="150000"/>
              </a:lnSpc>
              <a:spcBef>
                <a:spcPts val="0"/>
              </a:spcBef>
              <a:spcAft>
                <a:spcPts val="0"/>
              </a:spcAft>
              <a:buClr>
                <a:schemeClr val="dk1"/>
              </a:buClr>
              <a:buSzPts val="2000"/>
              <a:buFont typeface="Malgun Gothic"/>
              <a:buAutoNum type="arabicPeriod"/>
            </a:pPr>
            <a:r>
              <a:rPr b="1" i="0" lang="ko-KR" sz="2000" u="none" cap="none" strike="noStrike">
                <a:solidFill>
                  <a:schemeClr val="dk1"/>
                </a:solidFill>
                <a:latin typeface="Malgun Gothic"/>
                <a:ea typeface="Malgun Gothic"/>
                <a:cs typeface="Malgun Gothic"/>
                <a:sym typeface="Malgun Gothic"/>
              </a:rPr>
              <a:t>Lab: 평균 구하기</a:t>
            </a:r>
            <a:endParaRPr b="1" i="0" sz="2000" u="none" cap="none" strike="noStrike">
              <a:solidFill>
                <a:schemeClr val="dk1"/>
              </a:solidFill>
              <a:latin typeface="Malgun Gothic"/>
              <a:ea typeface="Malgun Gothic"/>
              <a:cs typeface="Malgun Gothic"/>
              <a:sym typeface="Malgun Gothic"/>
            </a:endParaRPr>
          </a:p>
          <a:p>
            <a:pPr indent="-457200" lvl="0" marL="457200" marR="0" rtl="0" algn="l">
              <a:lnSpc>
                <a:spcPct val="150000"/>
              </a:lnSpc>
              <a:spcBef>
                <a:spcPts val="0"/>
              </a:spcBef>
              <a:spcAft>
                <a:spcPts val="0"/>
              </a:spcAft>
              <a:buClr>
                <a:schemeClr val="dk1"/>
              </a:buClr>
              <a:buSzPts val="2000"/>
              <a:buFont typeface="Malgun Gothic"/>
              <a:buAutoNum type="arabicPeriod"/>
            </a:pPr>
            <a:r>
              <a:rPr b="1" i="0" lang="ko-KR" sz="2000" u="none" cap="none" strike="noStrike">
                <a:solidFill>
                  <a:schemeClr val="dk1"/>
                </a:solidFill>
                <a:latin typeface="Malgun Gothic"/>
                <a:ea typeface="Malgun Gothic"/>
                <a:cs typeface="Malgun Gothic"/>
                <a:sym typeface="Malgun Gothic"/>
              </a:rPr>
              <a:t>코드의 오류를 처리하는 방법</a:t>
            </a:r>
            <a:endParaRPr b="1" i="0" sz="20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txBox="1"/>
          <p:nvPr/>
        </p:nvSpPr>
        <p:spPr>
          <a:xfrm>
            <a:off x="539552" y="1772816"/>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조건문을 이용하여 ‘어떤 종류의 학생인지 맞히는 프로그램’을 만들어 보자.</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이 프로그램을 작성하는 규칙은 다음과 같다.</a:t>
            </a:r>
            <a:endParaRPr/>
          </a:p>
        </p:txBody>
      </p:sp>
      <p:sp>
        <p:nvSpPr>
          <p:cNvPr id="227" name="Google Shape;227;p20"/>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02. </a:t>
            </a:r>
            <a:r>
              <a:rPr lang="ko-KR"/>
              <a:t>Lab: 어떤 종류의 학생인지 맞히기</a:t>
            </a:r>
            <a:endParaRPr/>
          </a:p>
        </p:txBody>
      </p:sp>
      <p:sp>
        <p:nvSpPr>
          <p:cNvPr id="228" name="Google Shape;228;p20"/>
          <p:cNvSpPr txBox="1"/>
          <p:nvPr>
            <p:ph idx="1" type="body"/>
          </p:nvPr>
        </p:nvSpPr>
        <p:spPr>
          <a:xfrm>
            <a:off x="-3027698" y="620827"/>
            <a:ext cx="8208900" cy="11520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실습 내용</a:t>
            </a:r>
            <a:endParaRPr sz="2000"/>
          </a:p>
        </p:txBody>
      </p:sp>
      <p:pic>
        <p:nvPicPr>
          <p:cNvPr id="229" name="Google Shape;229;p20"/>
          <p:cNvPicPr preferRelativeResize="0"/>
          <p:nvPr/>
        </p:nvPicPr>
        <p:blipFill rotWithShape="1">
          <a:blip r:embed="rId3">
            <a:alphaModFix/>
          </a:blip>
          <a:srcRect b="0" l="0" r="0" t="0"/>
          <a:stretch/>
        </p:blipFill>
        <p:spPr>
          <a:xfrm>
            <a:off x="972000" y="2708920"/>
            <a:ext cx="7200000" cy="197818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02. </a:t>
            </a:r>
            <a:r>
              <a:rPr lang="ko-KR"/>
              <a:t>Lab: 어떤 종류의 학생인지 맞히기</a:t>
            </a:r>
            <a:endParaRPr/>
          </a:p>
        </p:txBody>
      </p:sp>
      <p:sp>
        <p:nvSpPr>
          <p:cNvPr id="235" name="Google Shape;235;p21"/>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실행 결과</a:t>
            </a:r>
            <a:endParaRPr sz="2000"/>
          </a:p>
        </p:txBody>
      </p:sp>
      <p:pic>
        <p:nvPicPr>
          <p:cNvPr id="236" name="Google Shape;236;p21"/>
          <p:cNvPicPr preferRelativeResize="0"/>
          <p:nvPr/>
        </p:nvPicPr>
        <p:blipFill rotWithShape="1">
          <a:blip r:embed="rId3">
            <a:alphaModFix/>
          </a:blip>
          <a:srcRect b="0" l="0" r="0" t="0"/>
          <a:stretch/>
        </p:blipFill>
        <p:spPr>
          <a:xfrm>
            <a:off x="972000" y="1988840"/>
            <a:ext cx="7200000" cy="132170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22"/>
          <p:cNvPicPr preferRelativeResize="0"/>
          <p:nvPr/>
        </p:nvPicPr>
        <p:blipFill rotWithShape="1">
          <a:blip r:embed="rId3">
            <a:alphaModFix/>
          </a:blip>
          <a:srcRect b="0" l="0" r="0" t="0"/>
          <a:stretch/>
        </p:blipFill>
        <p:spPr>
          <a:xfrm>
            <a:off x="972000" y="2276930"/>
            <a:ext cx="7200000" cy="4464438"/>
          </a:xfrm>
          <a:prstGeom prst="rect">
            <a:avLst/>
          </a:prstGeom>
          <a:noFill/>
          <a:ln>
            <a:noFill/>
          </a:ln>
        </p:spPr>
      </p:pic>
      <p:sp>
        <p:nvSpPr>
          <p:cNvPr id="242" name="Google Shape;242;p22"/>
          <p:cNvSpPr txBox="1"/>
          <p:nvPr/>
        </p:nvSpPr>
        <p:spPr>
          <a:xfrm>
            <a:off x="539552" y="1772816"/>
            <a:ext cx="7776864" cy="50411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어떤 종류의 학생인지 맞히는 프로그램의 결과 코드는 [코드 4-4]와 같다.</a:t>
            </a:r>
            <a:endParaRPr/>
          </a:p>
        </p:txBody>
      </p:sp>
      <p:sp>
        <p:nvSpPr>
          <p:cNvPr id="243" name="Google Shape;243;p22"/>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02. </a:t>
            </a:r>
            <a:r>
              <a:rPr lang="ko-KR"/>
              <a:t>Lab: 어떤 종류의 학생인지 맞히기</a:t>
            </a:r>
            <a:endParaRPr/>
          </a:p>
        </p:txBody>
      </p:sp>
      <p:sp>
        <p:nvSpPr>
          <p:cNvPr id="244" name="Google Shape;244;p22"/>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문제 해결</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3"/>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02. </a:t>
            </a:r>
            <a:r>
              <a:rPr lang="ko-KR"/>
              <a:t>Lab: 어떤 종류의 학생인지 맞히기</a:t>
            </a:r>
            <a:endParaRPr/>
          </a:p>
        </p:txBody>
      </p:sp>
      <p:sp>
        <p:nvSpPr>
          <p:cNvPr id="250" name="Google Shape;250;p23"/>
          <p:cNvSpPr txBox="1"/>
          <p:nvPr>
            <p:ph idx="1" type="body"/>
          </p:nvPr>
        </p:nvSpPr>
        <p:spPr>
          <a:xfrm>
            <a:off x="539552" y="1196752"/>
            <a:ext cx="8208912" cy="47525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문제 </a:t>
            </a:r>
            <a:r>
              <a:rPr b="0" lang="ko-KR" sz="2000"/>
              <a:t>해결 : [코드 4-4] 해석</a:t>
            </a:r>
            <a:endParaRPr b="0" sz="2000"/>
          </a:p>
        </p:txBody>
      </p:sp>
      <p:sp>
        <p:nvSpPr>
          <p:cNvPr id="251" name="Google Shape;251;p23"/>
          <p:cNvSpPr txBox="1"/>
          <p:nvPr/>
        </p:nvSpPr>
        <p:spPr>
          <a:xfrm>
            <a:off x="539552" y="1772816"/>
            <a:ext cx="7776900" cy="4176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1행 : 처음 프로그램을 실행하면 ‘당신이 태어난 연도를 입력하세요.’를 출력하도록 코딩한것이다.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2행 : 사용자의 입력을 birth_year 변수에 할당하는데, 사용자의 입력은 문자형이므로 계산을 위해 3행에서 int( ) 함수를 사용하여 정수형으로 변경한다.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3행 : 나이를 계산한 후, 이 값을 age에 할당한다. 사용자가 ‘1982’를 입력하면 (2020- 1982 + 1)로 계산하여 결과값 ‘39’를 age 변수에 할당한다. 지금부터 age 변수값이 39라고 가정하고 설명하겠다.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5~12행 : age의 값으로 각각 if문과 elif문을 수행한다. 첫 번째 조건 age &lt;= 26 and age &gt;= 20은 True일까, False일까? 두 가지 조건을 모두 만족해야 하는데 39 ＜= 26과 39＞= 20은 두 번째 조건만 True이므로 and 구문에 의해 전체는 False로 변환된다. 첫 번째조건이 False이므로 다음 조건을 비교한다.</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4"/>
          <p:cNvSpPr/>
          <p:nvPr/>
        </p:nvSpPr>
        <p:spPr>
          <a:xfrm>
            <a:off x="535882" y="1778052"/>
            <a:ext cx="8068566" cy="4204614"/>
          </a:xfrm>
          <a:prstGeom prst="rect">
            <a:avLst/>
          </a:prstGeom>
          <a:solidFill>
            <a:srgbClr val="EBF6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58" name="Google Shape;258;p24"/>
          <p:cNvSpPr/>
          <p:nvPr/>
        </p:nvSpPr>
        <p:spPr>
          <a:xfrm>
            <a:off x="516830" y="1333456"/>
            <a:ext cx="6071394" cy="4445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59" name="Google Shape;259;p24"/>
          <p:cNvSpPr txBox="1"/>
          <p:nvPr>
            <p:ph idx="1" type="body"/>
          </p:nvPr>
        </p:nvSpPr>
        <p:spPr>
          <a:xfrm>
            <a:off x="2267744" y="1196752"/>
            <a:ext cx="5472608" cy="459607"/>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DA6EAB"/>
              </a:buClr>
              <a:buSzPts val="2000"/>
              <a:buNone/>
            </a:pPr>
            <a:r>
              <a:rPr lang="ko-KR" sz="2000"/>
              <a:t>논리 연산자 없이 비교 연산자를 사용할 경우</a:t>
            </a:r>
            <a:endParaRPr/>
          </a:p>
        </p:txBody>
      </p:sp>
      <p:sp>
        <p:nvSpPr>
          <p:cNvPr id="260" name="Google Shape;260;p24"/>
          <p:cNvSpPr txBox="1"/>
          <p:nvPr/>
        </p:nvSpPr>
        <p:spPr>
          <a:xfrm>
            <a:off x="700439" y="3789040"/>
            <a:ext cx="7471961" cy="219362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200"/>
              <a:buFont typeface="Arial"/>
              <a:buChar char="•"/>
            </a:pPr>
            <a:r>
              <a:rPr b="0" lang="ko-KR" sz="1200">
                <a:solidFill>
                  <a:schemeClr val="dk1"/>
                </a:solidFill>
                <a:latin typeface="Malgun Gothic"/>
                <a:ea typeface="Malgun Gothic"/>
                <a:cs typeface="Malgun Gothic"/>
                <a:sym typeface="Malgun Gothic"/>
              </a:rPr>
              <a:t>이 코드가 순서대로 실행되면 먼저 1 ＜= 100을 해석하니 True로 반환되고, True는 1과 같으므로 1 ＜ 10도 True로 반환되어야 한다. 하지만 파이썬에서는 False가 나온다.</a:t>
            </a:r>
            <a:endParaRPr/>
          </a:p>
          <a:p>
            <a:pPr indent="-342900" lvl="0" marL="342900" marR="0" rtl="0" algn="l">
              <a:lnSpc>
                <a:spcPct val="150000"/>
              </a:lnSpc>
              <a:spcBef>
                <a:spcPts val="1000"/>
              </a:spcBef>
              <a:spcAft>
                <a:spcPts val="0"/>
              </a:spcAft>
              <a:buClr>
                <a:srgbClr val="F79433"/>
              </a:buClr>
              <a:buSzPts val="1200"/>
              <a:buFont typeface="Arial"/>
              <a:buChar char="•"/>
            </a:pPr>
            <a:r>
              <a:rPr b="0" lang="ko-KR" sz="1200">
                <a:solidFill>
                  <a:schemeClr val="dk1"/>
                </a:solidFill>
                <a:latin typeface="Malgun Gothic"/>
                <a:ea typeface="Malgun Gothic"/>
                <a:cs typeface="Malgun Gothic"/>
                <a:sym typeface="Malgun Gothic"/>
              </a:rPr>
              <a:t>파이썬은 사람에게 친숙하게 프로그래밍을 하겠다는 철학을 가지고 있으므로 이러한 처리가 가능하도록 지원한다. 사람처럼 그냥 조건을 작성하면 파이썬 인터프리터가 다 해결해 준다. 문제는 다른 언어들이 지원해 주지 않을경우가 있으므로, 이렇게 적어 주는 것은 좋은 코드가 아니라는 걸 기억해야 한다. </a:t>
            </a:r>
            <a:endParaRPr/>
          </a:p>
        </p:txBody>
      </p:sp>
      <p:sp>
        <p:nvSpPr>
          <p:cNvPr id="261" name="Google Shape;261;p24"/>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02. </a:t>
            </a:r>
            <a:r>
              <a:rPr lang="ko-KR"/>
              <a:t>Lab: 어떤 종류의 학생인지 맞히기</a:t>
            </a:r>
            <a:endParaRPr/>
          </a:p>
        </p:txBody>
      </p:sp>
      <p:pic>
        <p:nvPicPr>
          <p:cNvPr id="262" name="Google Shape;262;p24"/>
          <p:cNvPicPr preferRelativeResize="0"/>
          <p:nvPr/>
        </p:nvPicPr>
        <p:blipFill rotWithShape="1">
          <a:blip r:embed="rId3">
            <a:alphaModFix/>
          </a:blip>
          <a:srcRect b="0" l="0" r="0" t="0"/>
          <a:stretch/>
        </p:blipFill>
        <p:spPr>
          <a:xfrm>
            <a:off x="520503" y="1255542"/>
            <a:ext cx="1550268" cy="400817"/>
          </a:xfrm>
          <a:prstGeom prst="rect">
            <a:avLst/>
          </a:prstGeom>
          <a:noFill/>
          <a:ln>
            <a:noFill/>
          </a:ln>
        </p:spPr>
      </p:pic>
      <p:pic>
        <p:nvPicPr>
          <p:cNvPr id="263" name="Google Shape;263;p24"/>
          <p:cNvPicPr preferRelativeResize="0"/>
          <p:nvPr/>
        </p:nvPicPr>
        <p:blipFill rotWithShape="1">
          <a:blip r:embed="rId4">
            <a:alphaModFix/>
          </a:blip>
          <a:srcRect b="0" l="0" r="0" t="0"/>
          <a:stretch/>
        </p:blipFill>
        <p:spPr>
          <a:xfrm>
            <a:off x="972000" y="2132856"/>
            <a:ext cx="7200000" cy="151456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5"/>
          <p:cNvSpPr txBox="1"/>
          <p:nvPr>
            <p:ph idx="1" type="body"/>
          </p:nvPr>
        </p:nvSpPr>
        <p:spPr>
          <a:xfrm>
            <a:off x="719572" y="3412604"/>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4800"/>
              <a:buFont typeface="Malgun Gothic"/>
              <a:buNone/>
            </a:pPr>
            <a:r>
              <a:rPr lang="ko-KR"/>
              <a:t>반복문</a:t>
            </a:r>
            <a:endParaRPr/>
          </a:p>
        </p:txBody>
      </p:sp>
      <p:sp>
        <p:nvSpPr>
          <p:cNvPr id="269" name="Google Shape;269;p25"/>
          <p:cNvSpPr txBox="1"/>
          <p:nvPr>
            <p:ph idx="2" type="body"/>
          </p:nvPr>
        </p:nvSpPr>
        <p:spPr>
          <a:xfrm>
            <a:off x="719572" y="2348880"/>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5400"/>
              <a:buFont typeface="Malgun Gothic"/>
              <a:buNone/>
            </a:pPr>
            <a:r>
              <a:rPr lang="ko-KR"/>
              <a:t>03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반복문의 개념</a:t>
            </a:r>
            <a:endParaRPr sz="2000"/>
          </a:p>
        </p:txBody>
      </p:sp>
      <p:sp>
        <p:nvSpPr>
          <p:cNvPr id="275" name="Google Shape;275;p26"/>
          <p:cNvSpPr txBox="1"/>
          <p:nvPr/>
        </p:nvSpPr>
        <p:spPr>
          <a:xfrm>
            <a:off x="539552" y="1772816"/>
            <a:ext cx="7776864" cy="230425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1" lang="ko-KR" sz="1400">
                <a:solidFill>
                  <a:schemeClr val="dk1"/>
                </a:solidFill>
                <a:latin typeface="Malgun Gothic"/>
                <a:ea typeface="Malgun Gothic"/>
                <a:cs typeface="Malgun Gothic"/>
                <a:sym typeface="Malgun Gothic"/>
              </a:rPr>
              <a:t>반복문(loop) : </a:t>
            </a:r>
            <a:r>
              <a:rPr b="0" lang="ko-KR" sz="1400">
                <a:solidFill>
                  <a:schemeClr val="dk1"/>
                </a:solidFill>
                <a:latin typeface="Malgun Gothic"/>
                <a:ea typeface="Malgun Gothic"/>
                <a:cs typeface="Malgun Gothic"/>
                <a:sym typeface="Malgun Gothic"/>
              </a:rPr>
              <a:t>말 그대로 문장을 반복해 만드는 것으로, 정해진 동작을 반복적으로 수행할 때 내리는 명령어이다.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반복문은 모든 프로그램에서 핵심적으로 사용된다. 반복문은 반복 시작 조건, 종료 조건, 수행 명령으로 구성되어 있으며, 들여쓰기와 블록(block)으로 구분한다. 파이썬의 반복문은 for와 while 등의 명령 키워드를 사용한다.</a:t>
            </a:r>
            <a:endParaRPr/>
          </a:p>
        </p:txBody>
      </p:sp>
      <p:sp>
        <p:nvSpPr>
          <p:cNvPr id="276" name="Google Shape;276;p26"/>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반복문</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for문</a:t>
            </a:r>
            <a:endParaRPr sz="2000"/>
          </a:p>
        </p:txBody>
      </p:sp>
      <p:sp>
        <p:nvSpPr>
          <p:cNvPr id="282" name="Google Shape;282;p27"/>
          <p:cNvSpPr txBox="1"/>
          <p:nvPr/>
        </p:nvSpPr>
        <p:spPr>
          <a:xfrm>
            <a:off x="539552" y="1772816"/>
            <a:ext cx="7776864" cy="172819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1" lang="ko-KR" sz="1400">
                <a:solidFill>
                  <a:schemeClr val="dk1"/>
                </a:solidFill>
                <a:latin typeface="Malgun Gothic"/>
                <a:ea typeface="Malgun Gothic"/>
                <a:cs typeface="Malgun Gothic"/>
                <a:sym typeface="Malgun Gothic"/>
              </a:rPr>
              <a:t>for문:</a:t>
            </a:r>
            <a:r>
              <a:rPr b="0" lang="ko-KR" sz="1400">
                <a:solidFill>
                  <a:schemeClr val="dk1"/>
                </a:solidFill>
                <a:latin typeface="Malgun Gothic"/>
                <a:ea typeface="Malgun Gothic"/>
                <a:cs typeface="Malgun Gothic"/>
                <a:sym typeface="Malgun Gothic"/>
              </a:rPr>
              <a:t> 기본적인 반복문으로, 반복 범위를 지정하여 반복을 수행한다. </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for문으로 반복문을 만들 때는 먼저 for를 입력하고 반복되는 범위를 지정해야 한다. </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범위를 지정하는 방법에는 두 가지가 있다. 첫 번째 방법은 [코드 4-5]와 같이 리스트를 사용하는 것이다. 두 번째 방법은 [코드 4-6]과 같이 변수 자체를 출력하는 방법이다.</a:t>
            </a:r>
            <a:endParaRPr b="0" sz="1400">
              <a:solidFill>
                <a:schemeClr val="dk1"/>
              </a:solidFill>
              <a:latin typeface="Malgun Gothic"/>
              <a:ea typeface="Malgun Gothic"/>
              <a:cs typeface="Malgun Gothic"/>
              <a:sym typeface="Malgun Gothic"/>
            </a:endParaRPr>
          </a:p>
        </p:txBody>
      </p:sp>
      <p:sp>
        <p:nvSpPr>
          <p:cNvPr id="283" name="Google Shape;283;p27"/>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반복문</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for문</a:t>
            </a:r>
            <a:endParaRPr sz="2000"/>
          </a:p>
        </p:txBody>
      </p:sp>
      <p:sp>
        <p:nvSpPr>
          <p:cNvPr id="289" name="Google Shape;289;p28"/>
          <p:cNvSpPr txBox="1"/>
          <p:nvPr/>
        </p:nvSpPr>
        <p:spPr>
          <a:xfrm>
            <a:off x="539552" y="1772816"/>
            <a:ext cx="7776864" cy="50405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AutoNum type="arabicPeriod"/>
            </a:pPr>
            <a:r>
              <a:rPr b="0" lang="ko-KR" sz="1400">
                <a:solidFill>
                  <a:schemeClr val="dk1"/>
                </a:solidFill>
                <a:latin typeface="Malgun Gothic"/>
                <a:ea typeface="Malgun Gothic"/>
                <a:cs typeface="Malgun Gothic"/>
                <a:sym typeface="Malgun Gothic"/>
              </a:rPr>
              <a:t>리스트를 사용해서 반복되는 범위를 지정하는 방법</a:t>
            </a:r>
            <a:endParaRPr b="0" sz="1400">
              <a:solidFill>
                <a:schemeClr val="dk1"/>
              </a:solidFill>
              <a:latin typeface="Malgun Gothic"/>
              <a:ea typeface="Malgun Gothic"/>
              <a:cs typeface="Malgun Gothic"/>
              <a:sym typeface="Malgun Gothic"/>
            </a:endParaRPr>
          </a:p>
        </p:txBody>
      </p:sp>
      <p:sp>
        <p:nvSpPr>
          <p:cNvPr id="290" name="Google Shape;290;p28"/>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반복문</a:t>
            </a:r>
            <a:endParaRPr/>
          </a:p>
        </p:txBody>
      </p:sp>
      <p:pic>
        <p:nvPicPr>
          <p:cNvPr id="291" name="Google Shape;291;p28"/>
          <p:cNvPicPr preferRelativeResize="0"/>
          <p:nvPr/>
        </p:nvPicPr>
        <p:blipFill rotWithShape="1">
          <a:blip r:embed="rId3">
            <a:alphaModFix/>
          </a:blip>
          <a:srcRect b="0" l="0" r="0" t="0"/>
          <a:stretch/>
        </p:blipFill>
        <p:spPr>
          <a:xfrm>
            <a:off x="972000" y="2420888"/>
            <a:ext cx="7200000" cy="315955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9"/>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for문 : </a:t>
            </a:r>
            <a:r>
              <a:rPr b="0" lang="ko-KR" sz="2000"/>
              <a:t>[코드 4-5] 해석</a:t>
            </a:r>
            <a:endParaRPr b="0" sz="2000"/>
          </a:p>
        </p:txBody>
      </p:sp>
      <p:sp>
        <p:nvSpPr>
          <p:cNvPr id="297" name="Google Shape;297;p29"/>
          <p:cNvSpPr txBox="1"/>
          <p:nvPr/>
        </p:nvSpPr>
        <p:spPr>
          <a:xfrm>
            <a:off x="539552" y="1772816"/>
            <a:ext cx="7776864" cy="50405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AutoNum type="arabicPeriod"/>
            </a:pPr>
            <a:r>
              <a:rPr b="0" lang="ko-KR" sz="1400">
                <a:solidFill>
                  <a:schemeClr val="dk1"/>
                </a:solidFill>
                <a:latin typeface="Malgun Gothic"/>
                <a:ea typeface="Malgun Gothic"/>
                <a:cs typeface="Malgun Gothic"/>
                <a:sym typeface="Malgun Gothic"/>
              </a:rPr>
              <a:t>리스트를 사용해서 반복되는 범위를 지정하는 방법</a:t>
            </a:r>
            <a:endParaRPr b="0" sz="1400">
              <a:solidFill>
                <a:schemeClr val="dk1"/>
              </a:solidFill>
              <a:latin typeface="Malgun Gothic"/>
              <a:ea typeface="Malgun Gothic"/>
              <a:cs typeface="Malgun Gothic"/>
              <a:sym typeface="Malgun Gothic"/>
            </a:endParaRPr>
          </a:p>
        </p:txBody>
      </p:sp>
      <p:sp>
        <p:nvSpPr>
          <p:cNvPr id="298" name="Google Shape;298;p29"/>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반복문</a:t>
            </a:r>
            <a:endParaRPr/>
          </a:p>
        </p:txBody>
      </p:sp>
      <p:sp>
        <p:nvSpPr>
          <p:cNvPr id="299" name="Google Shape;299;p29"/>
          <p:cNvSpPr txBox="1"/>
          <p:nvPr/>
        </p:nvSpPr>
        <p:spPr>
          <a:xfrm>
            <a:off x="539552" y="2348880"/>
            <a:ext cx="7776864" cy="216024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[코드 4-5]에서는 [1, 2, 3, 4, 5]라는 리스트를 사용하였다. </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이 리스트에 있는 각각의 값을 하나씩 가져와 looper라는 변수에 할당하는데, 한 번 할당할 때마다 그 아래쪽에는 들여쓰기한 명령문 구문 </a:t>
            </a:r>
            <a:r>
              <a:rPr b="0" lang="ko-KR" sz="1400" u="sng">
                <a:solidFill>
                  <a:schemeClr val="dk1"/>
                </a:solidFill>
                <a:latin typeface="Malgun Gothic"/>
                <a:ea typeface="Malgun Gothic"/>
                <a:cs typeface="Malgun Gothic"/>
                <a:sym typeface="Malgun Gothic"/>
              </a:rPr>
              <a:t>print("hello")</a:t>
            </a:r>
            <a:r>
              <a:rPr b="0" lang="ko-KR" sz="1400">
                <a:solidFill>
                  <a:schemeClr val="dk1"/>
                </a:solidFill>
                <a:latin typeface="Malgun Gothic"/>
                <a:ea typeface="Malgun Gothic"/>
                <a:cs typeface="Malgun Gothic"/>
                <a:sym typeface="Malgun Gothic"/>
              </a:rPr>
              <a:t>를 실행한다. </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최종적으로 [1, 2, 3, 4, 5]에서 값을 모두 한 번씩 수행하므로, 총 다섯 번의 반복이 일어나 ‘hello’가 다섯 번 출력된다.</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idx="1" type="body"/>
          </p:nvPr>
        </p:nvSpPr>
        <p:spPr>
          <a:xfrm>
            <a:off x="719572" y="3412604"/>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4800"/>
              <a:buFont typeface="Malgun Gothic"/>
              <a:buNone/>
            </a:pPr>
            <a:r>
              <a:rPr lang="ko-KR"/>
              <a:t>조건문</a:t>
            </a:r>
            <a:endParaRPr/>
          </a:p>
        </p:txBody>
      </p:sp>
      <p:sp>
        <p:nvSpPr>
          <p:cNvPr id="88" name="Google Shape;88;p3"/>
          <p:cNvSpPr txBox="1"/>
          <p:nvPr>
            <p:ph idx="2" type="body"/>
          </p:nvPr>
        </p:nvSpPr>
        <p:spPr>
          <a:xfrm>
            <a:off x="719572" y="2348880"/>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5400"/>
              <a:buFont typeface="Malgun Gothic"/>
              <a:buNone/>
            </a:pPr>
            <a:r>
              <a:rPr lang="ko-KR"/>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for문</a:t>
            </a:r>
            <a:endParaRPr sz="2000"/>
          </a:p>
        </p:txBody>
      </p:sp>
      <p:sp>
        <p:nvSpPr>
          <p:cNvPr id="305" name="Google Shape;305;p30"/>
          <p:cNvSpPr txBox="1"/>
          <p:nvPr/>
        </p:nvSpPr>
        <p:spPr>
          <a:xfrm>
            <a:off x="539552" y="1772816"/>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AutoNum type="arabicPeriod" startAt="2"/>
            </a:pPr>
            <a:r>
              <a:rPr b="0" lang="ko-KR" sz="1400">
                <a:solidFill>
                  <a:schemeClr val="dk1"/>
                </a:solidFill>
                <a:latin typeface="Malgun Gothic"/>
                <a:ea typeface="Malgun Gothic"/>
                <a:cs typeface="Malgun Gothic"/>
                <a:sym typeface="Malgun Gothic"/>
              </a:rPr>
              <a:t>변수 자체를 출력하여 반복되는 범위를 지정하는 방법</a:t>
            </a:r>
            <a:endParaRPr b="0" sz="1400">
              <a:solidFill>
                <a:schemeClr val="dk1"/>
              </a:solidFill>
              <a:latin typeface="Malgun Gothic"/>
              <a:ea typeface="Malgun Gothic"/>
              <a:cs typeface="Malgun Gothic"/>
              <a:sym typeface="Malgun Gothic"/>
            </a:endParaRPr>
          </a:p>
        </p:txBody>
      </p:sp>
      <p:sp>
        <p:nvSpPr>
          <p:cNvPr id="306" name="Google Shape;306;p30"/>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반복문</a:t>
            </a:r>
            <a:endParaRPr/>
          </a:p>
        </p:txBody>
      </p:sp>
      <p:pic>
        <p:nvPicPr>
          <p:cNvPr id="307" name="Google Shape;307;p30"/>
          <p:cNvPicPr preferRelativeResize="0"/>
          <p:nvPr/>
        </p:nvPicPr>
        <p:blipFill rotWithShape="1">
          <a:blip r:embed="rId3">
            <a:alphaModFix/>
          </a:blip>
          <a:srcRect b="0" l="0" r="0" t="0"/>
          <a:stretch/>
        </p:blipFill>
        <p:spPr>
          <a:xfrm>
            <a:off x="972000" y="2420888"/>
            <a:ext cx="7200000" cy="316683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1"/>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for문 : </a:t>
            </a:r>
            <a:r>
              <a:rPr b="0" lang="ko-KR" sz="2000"/>
              <a:t>[코드 4-6] 해석</a:t>
            </a:r>
            <a:endParaRPr b="0" sz="2000"/>
          </a:p>
          <a:p>
            <a:pPr indent="-215900" lvl="0" marL="342900" rtl="0" algn="l">
              <a:lnSpc>
                <a:spcPct val="150000"/>
              </a:lnSpc>
              <a:spcBef>
                <a:spcPts val="0"/>
              </a:spcBef>
              <a:spcAft>
                <a:spcPts val="0"/>
              </a:spcAft>
              <a:buClr>
                <a:srgbClr val="F79433"/>
              </a:buClr>
              <a:buSzPts val="2000"/>
              <a:buNone/>
            </a:pPr>
            <a:r>
              <a:t/>
            </a:r>
            <a:endParaRPr sz="2000"/>
          </a:p>
        </p:txBody>
      </p:sp>
      <p:sp>
        <p:nvSpPr>
          <p:cNvPr id="313" name="Google Shape;313;p31"/>
          <p:cNvSpPr txBox="1"/>
          <p:nvPr/>
        </p:nvSpPr>
        <p:spPr>
          <a:xfrm>
            <a:off x="539552" y="1772816"/>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AutoNum type="arabicPeriod" startAt="2"/>
            </a:pPr>
            <a:r>
              <a:rPr b="0" lang="ko-KR" sz="1400">
                <a:solidFill>
                  <a:schemeClr val="dk1"/>
                </a:solidFill>
                <a:latin typeface="Malgun Gothic"/>
                <a:ea typeface="Malgun Gothic"/>
                <a:cs typeface="Malgun Gothic"/>
                <a:sym typeface="Malgun Gothic"/>
              </a:rPr>
              <a:t>변수 자체를 출력하여 반복되는 범위를 지정하는 방법</a:t>
            </a:r>
            <a:endParaRPr b="0" sz="1400">
              <a:solidFill>
                <a:schemeClr val="dk1"/>
              </a:solidFill>
              <a:latin typeface="Malgun Gothic"/>
              <a:ea typeface="Malgun Gothic"/>
              <a:cs typeface="Malgun Gothic"/>
              <a:sym typeface="Malgun Gothic"/>
            </a:endParaRPr>
          </a:p>
        </p:txBody>
      </p:sp>
      <p:sp>
        <p:nvSpPr>
          <p:cNvPr id="314" name="Google Shape;314;p31"/>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반복문</a:t>
            </a:r>
            <a:endParaRPr/>
          </a:p>
        </p:txBody>
      </p:sp>
      <p:sp>
        <p:nvSpPr>
          <p:cNvPr id="315" name="Google Shape;315;p31"/>
          <p:cNvSpPr txBox="1"/>
          <p:nvPr/>
        </p:nvSpPr>
        <p:spPr>
          <a:xfrm>
            <a:off x="539552" y="2348880"/>
            <a:ext cx="7776864" cy="7920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리스트 [1, 2, 3, 4, 5]의 각각의 값이 한 번 반복문을 돌 때마다 looper 변수에 할당되어 그 값들이 화면에 출력된다.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2"/>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for문</a:t>
            </a:r>
            <a:endParaRPr sz="2000"/>
          </a:p>
        </p:txBody>
      </p:sp>
      <p:sp>
        <p:nvSpPr>
          <p:cNvPr id="321" name="Google Shape;321;p32"/>
          <p:cNvSpPr txBox="1"/>
          <p:nvPr/>
        </p:nvSpPr>
        <p:spPr>
          <a:xfrm>
            <a:off x="539552" y="1772816"/>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만약 100번 반복해야 한다면 코드를 어떻게 작성해야 할까? 리스트를 가지고 1부터 100까지 모든 값을 적기에는 너무 오래 걸린다. 이럴 때는 ‘</a:t>
            </a:r>
            <a:r>
              <a:rPr b="1" lang="ko-KR" sz="1400">
                <a:solidFill>
                  <a:schemeClr val="dk1"/>
                </a:solidFill>
                <a:latin typeface="Malgun Gothic"/>
                <a:ea typeface="Malgun Gothic"/>
                <a:cs typeface="Malgun Gothic"/>
                <a:sym typeface="Malgun Gothic"/>
              </a:rPr>
              <a:t>range’</a:t>
            </a:r>
            <a:r>
              <a:rPr b="0" lang="ko-KR" sz="1400">
                <a:solidFill>
                  <a:schemeClr val="dk1"/>
                </a:solidFill>
                <a:latin typeface="Malgun Gothic"/>
                <a:ea typeface="Malgun Gothic"/>
                <a:cs typeface="Malgun Gothic"/>
                <a:sym typeface="Malgun Gothic"/>
              </a:rPr>
              <a:t>라는 키워드를 사용한다.</a:t>
            </a:r>
            <a:endParaRPr/>
          </a:p>
        </p:txBody>
      </p:sp>
      <p:sp>
        <p:nvSpPr>
          <p:cNvPr id="322" name="Google Shape;322;p32"/>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반복문</a:t>
            </a:r>
            <a:endParaRPr/>
          </a:p>
        </p:txBody>
      </p:sp>
      <p:pic>
        <p:nvPicPr>
          <p:cNvPr id="323" name="Google Shape;323;p32"/>
          <p:cNvPicPr preferRelativeResize="0"/>
          <p:nvPr/>
        </p:nvPicPr>
        <p:blipFill rotWithShape="1">
          <a:blip r:embed="rId3">
            <a:alphaModFix/>
          </a:blip>
          <a:srcRect b="0" l="0" r="0" t="0"/>
          <a:stretch/>
        </p:blipFill>
        <p:spPr>
          <a:xfrm>
            <a:off x="972000" y="2775418"/>
            <a:ext cx="7200000" cy="288583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3"/>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for문 : </a:t>
            </a:r>
            <a:r>
              <a:rPr b="0" lang="ko-KR" sz="2000"/>
              <a:t>[코드 4-7] 해석</a:t>
            </a:r>
            <a:endParaRPr b="0" sz="2000"/>
          </a:p>
        </p:txBody>
      </p:sp>
      <p:sp>
        <p:nvSpPr>
          <p:cNvPr id="329" name="Google Shape;329;p33"/>
          <p:cNvSpPr txBox="1"/>
          <p:nvPr/>
        </p:nvSpPr>
        <p:spPr>
          <a:xfrm>
            <a:off x="539552" y="1849016"/>
            <a:ext cx="7776900" cy="3168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range 문법의 기본 구조</a:t>
            </a:r>
            <a:endParaRPr b="0" sz="1400">
              <a:solidFill>
                <a:schemeClr val="dk1"/>
              </a:solidFill>
              <a:latin typeface="Malgun Gothic"/>
              <a:ea typeface="Malgun Gothic"/>
              <a:cs typeface="Malgun Gothic"/>
              <a:sym typeface="Malgun Gothic"/>
            </a:endParaRPr>
          </a:p>
          <a:p>
            <a:pPr indent="-254000" lvl="0" marL="342900" marR="0" rtl="0" algn="l">
              <a:lnSpc>
                <a:spcPct val="150000"/>
              </a:lnSpc>
              <a:spcBef>
                <a:spcPts val="1000"/>
              </a:spcBef>
              <a:spcAft>
                <a:spcPts val="0"/>
              </a:spcAft>
              <a:buClr>
                <a:srgbClr val="F79433"/>
              </a:buClr>
              <a:buSzPts val="1400"/>
              <a:buFont typeface="Arial"/>
              <a:buNone/>
            </a:pPr>
            <a:r>
              <a:t/>
            </a:r>
            <a:endParaRPr b="0" sz="1400">
              <a:solidFill>
                <a:schemeClr val="dk1"/>
              </a:solidFill>
              <a:latin typeface="Malgun Gothic"/>
              <a:ea typeface="Malgun Gothic"/>
              <a:cs typeface="Malgun Gothic"/>
              <a:sym typeface="Malgun Gothic"/>
            </a:endParaRPr>
          </a:p>
          <a:p>
            <a:pPr indent="-254000" lvl="0" marL="342900" marR="0" rtl="0" algn="l">
              <a:lnSpc>
                <a:spcPct val="150000"/>
              </a:lnSpc>
              <a:spcBef>
                <a:spcPts val="1000"/>
              </a:spcBef>
              <a:spcAft>
                <a:spcPts val="0"/>
              </a:spcAft>
              <a:buClr>
                <a:srgbClr val="F79433"/>
              </a:buClr>
              <a:buSzPts val="1400"/>
              <a:buFont typeface="Arial"/>
              <a:buNone/>
            </a:pPr>
            <a:r>
              <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range는 마지막 번호의 마지막 숫자 바로 앞까지 리스트를 만든다. 즉, range(1, 5)라고 하면 [1, 2, 3, 4]의 리스트를 만들고, range(0, 5)라고 하면 [0, 1, 2, 3, 4]의 리스트를 만든다.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앞의 시작 번호와 증가값은 생략할 수 있으며, 생략했을 경우 초깃값으로 시작 번호는 0을,증가값은 1을 입력한다.</a:t>
            </a:r>
            <a:endParaRPr/>
          </a:p>
        </p:txBody>
      </p:sp>
      <p:sp>
        <p:nvSpPr>
          <p:cNvPr id="330" name="Google Shape;330;p33"/>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반복문</a:t>
            </a:r>
            <a:endParaRPr/>
          </a:p>
        </p:txBody>
      </p:sp>
      <p:pic>
        <p:nvPicPr>
          <p:cNvPr id="331" name="Google Shape;331;p33"/>
          <p:cNvPicPr preferRelativeResize="0"/>
          <p:nvPr/>
        </p:nvPicPr>
        <p:blipFill rotWithShape="1">
          <a:blip r:embed="rId3">
            <a:alphaModFix/>
          </a:blip>
          <a:srcRect b="0" l="0" r="0" t="0"/>
          <a:stretch/>
        </p:blipFill>
        <p:spPr>
          <a:xfrm>
            <a:off x="972400" y="2314651"/>
            <a:ext cx="7200000" cy="61029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4"/>
          <p:cNvSpPr/>
          <p:nvPr/>
        </p:nvSpPr>
        <p:spPr>
          <a:xfrm>
            <a:off x="535882" y="1778052"/>
            <a:ext cx="8068566" cy="3523156"/>
          </a:xfrm>
          <a:prstGeom prst="rect">
            <a:avLst/>
          </a:prstGeom>
          <a:solidFill>
            <a:srgbClr val="EBF6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38" name="Google Shape;338;p34"/>
          <p:cNvSpPr/>
          <p:nvPr/>
        </p:nvSpPr>
        <p:spPr>
          <a:xfrm>
            <a:off x="516830" y="1333456"/>
            <a:ext cx="6071394" cy="4445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39" name="Google Shape;339;p34"/>
          <p:cNvSpPr txBox="1"/>
          <p:nvPr>
            <p:ph idx="1" type="body"/>
          </p:nvPr>
        </p:nvSpPr>
        <p:spPr>
          <a:xfrm>
            <a:off x="2267744" y="1196752"/>
            <a:ext cx="5472608" cy="581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DA6EAB"/>
              </a:buClr>
              <a:buSzPts val="2000"/>
              <a:buNone/>
            </a:pPr>
            <a:r>
              <a:rPr lang="ko-KR" sz="2000"/>
              <a:t>반복문에서 알아두면 좋은 상식</a:t>
            </a:r>
            <a:endParaRPr/>
          </a:p>
        </p:txBody>
      </p:sp>
      <p:sp>
        <p:nvSpPr>
          <p:cNvPr id="340" name="Google Shape;340;p34"/>
          <p:cNvSpPr txBox="1"/>
          <p:nvPr/>
        </p:nvSpPr>
        <p:spPr>
          <a:xfrm>
            <a:off x="700439" y="1988840"/>
            <a:ext cx="7471961" cy="302433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200"/>
              <a:buFont typeface="Malgun Gothic"/>
              <a:buAutoNum type="arabicPeriod"/>
            </a:pPr>
            <a:r>
              <a:rPr b="0" lang="ko-KR" sz="1200">
                <a:solidFill>
                  <a:schemeClr val="dk1"/>
                </a:solidFill>
                <a:latin typeface="Malgun Gothic"/>
                <a:ea typeface="Malgun Gothic"/>
                <a:cs typeface="Malgun Gothic"/>
                <a:sym typeface="Malgun Gothic"/>
              </a:rPr>
              <a:t>반복문의 변수는 대부분 i, j, k로 지정한다. 이것은 수학에서 변수를 x, y, z로 정하는 것과 비슷한 프로그래밍 관례이다.</a:t>
            </a:r>
            <a:endParaRPr/>
          </a:p>
          <a:p>
            <a:pPr indent="-342900" lvl="0" marL="342900" marR="0" rtl="0" algn="l">
              <a:lnSpc>
                <a:spcPct val="150000"/>
              </a:lnSpc>
              <a:spcBef>
                <a:spcPts val="1000"/>
              </a:spcBef>
              <a:spcAft>
                <a:spcPts val="0"/>
              </a:spcAft>
              <a:buClr>
                <a:srgbClr val="F79433"/>
              </a:buClr>
              <a:buSzPts val="1200"/>
              <a:buFont typeface="Malgun Gothic"/>
              <a:buAutoNum type="arabicPeriod"/>
            </a:pPr>
            <a:r>
              <a:rPr b="0" lang="ko-KR" sz="1200">
                <a:solidFill>
                  <a:schemeClr val="dk1"/>
                </a:solidFill>
                <a:latin typeface="Malgun Gothic"/>
                <a:ea typeface="Malgun Gothic"/>
                <a:cs typeface="Malgun Gothic"/>
                <a:sym typeface="Malgun Gothic"/>
              </a:rPr>
              <a:t>반복문은 대부분 0부터 반복을 시작한다. 이것도 일종의 관례이다. 하지만 비주얼 베이직(Visual Basic)처럼 1부터 시작하는 언어도 있다. 프로그래밍 언어는 아주 오래전부터 발전했으며, 초기의 컴퓨터들은 메모리가 매우 작아 하나라도 작은 수부터 저장하는 것이 용이하였다. 그래서 0부터 시작하는 이진수의 특징 때문에 대부분 언어가 0부터 인덱스를 시작한다.</a:t>
            </a:r>
            <a:endParaRPr/>
          </a:p>
          <a:p>
            <a:pPr indent="-342900" lvl="0" marL="342900" marR="0" rtl="0" algn="l">
              <a:lnSpc>
                <a:spcPct val="150000"/>
              </a:lnSpc>
              <a:spcBef>
                <a:spcPts val="1000"/>
              </a:spcBef>
              <a:spcAft>
                <a:spcPts val="0"/>
              </a:spcAft>
              <a:buClr>
                <a:srgbClr val="F79433"/>
              </a:buClr>
              <a:buSzPts val="1200"/>
              <a:buFont typeface="Malgun Gothic"/>
              <a:buAutoNum type="arabicPeriod"/>
            </a:pPr>
            <a:r>
              <a:rPr b="0" lang="ko-KR" sz="1200">
                <a:solidFill>
                  <a:schemeClr val="dk1"/>
                </a:solidFill>
                <a:latin typeface="Malgun Gothic"/>
                <a:ea typeface="Malgun Gothic"/>
                <a:cs typeface="Malgun Gothic"/>
                <a:sym typeface="Malgun Gothic"/>
              </a:rPr>
              <a:t>반복문을 잘못 작성하면 무한 루프라고 하는 오류가 발생할 수 있다. 무한 루프는 반복 명령이 끝나지 않는 프로그램 오류로, CPU와 메모리 등 컴퓨터의 리소스를 과다하게 점유하여 다른 프로그램에도 영향을 미친다.</a:t>
            </a:r>
            <a:endParaRPr/>
          </a:p>
        </p:txBody>
      </p:sp>
      <p:sp>
        <p:nvSpPr>
          <p:cNvPr id="341" name="Google Shape;341;p34"/>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반복문</a:t>
            </a:r>
            <a:endParaRPr/>
          </a:p>
        </p:txBody>
      </p:sp>
      <p:pic>
        <p:nvPicPr>
          <p:cNvPr id="342" name="Google Shape;342;p34"/>
          <p:cNvPicPr preferRelativeResize="0"/>
          <p:nvPr/>
        </p:nvPicPr>
        <p:blipFill rotWithShape="1">
          <a:blip r:embed="rId3">
            <a:alphaModFix/>
          </a:blip>
          <a:srcRect b="0" l="0" r="0" t="0"/>
          <a:stretch/>
        </p:blipFill>
        <p:spPr>
          <a:xfrm>
            <a:off x="520503" y="1255542"/>
            <a:ext cx="1550268" cy="40081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5"/>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for문</a:t>
            </a:r>
            <a:endParaRPr sz="2000"/>
          </a:p>
        </p:txBody>
      </p:sp>
      <p:sp>
        <p:nvSpPr>
          <p:cNvPr id="348" name="Google Shape;348;p35"/>
          <p:cNvSpPr txBox="1"/>
          <p:nvPr/>
        </p:nvSpPr>
        <p:spPr>
          <a:xfrm>
            <a:off x="539552" y="1772816"/>
            <a:ext cx="7776864" cy="7920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문자열도 리스트와 같은 연속적인 데이터를 표현하므로 각 문자를 변수 i에 할당하여 화면에 출력한다.</a:t>
            </a:r>
            <a:endParaRPr/>
          </a:p>
        </p:txBody>
      </p:sp>
      <p:sp>
        <p:nvSpPr>
          <p:cNvPr id="349" name="Google Shape;349;p35"/>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반복문</a:t>
            </a:r>
            <a:endParaRPr/>
          </a:p>
        </p:txBody>
      </p:sp>
      <p:pic>
        <p:nvPicPr>
          <p:cNvPr id="350" name="Google Shape;350;p35"/>
          <p:cNvPicPr preferRelativeResize="0"/>
          <p:nvPr/>
        </p:nvPicPr>
        <p:blipFill rotWithShape="1">
          <a:blip r:embed="rId3">
            <a:alphaModFix/>
          </a:blip>
          <a:srcRect b="0" l="0" r="0" t="0"/>
          <a:stretch/>
        </p:blipFill>
        <p:spPr>
          <a:xfrm>
            <a:off x="972000" y="2707587"/>
            <a:ext cx="7200000" cy="37457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6"/>
          <p:cNvSpPr txBox="1"/>
          <p:nvPr/>
        </p:nvSpPr>
        <p:spPr>
          <a:xfrm>
            <a:off x="539552" y="1772816"/>
            <a:ext cx="7776864" cy="50405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숫자를 화면에 출력하듯이 문자열로 이루어진 리스트의 값들도 사용할 수 있다.</a:t>
            </a:r>
            <a:endParaRPr/>
          </a:p>
        </p:txBody>
      </p:sp>
      <p:sp>
        <p:nvSpPr>
          <p:cNvPr id="356" name="Google Shape;356;p36"/>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반복문</a:t>
            </a:r>
            <a:endParaRPr/>
          </a:p>
        </p:txBody>
      </p:sp>
      <p:sp>
        <p:nvSpPr>
          <p:cNvPr id="357" name="Google Shape;357;p36"/>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for문</a:t>
            </a:r>
            <a:endParaRPr sz="2000"/>
          </a:p>
        </p:txBody>
      </p:sp>
      <p:pic>
        <p:nvPicPr>
          <p:cNvPr id="358" name="Google Shape;358;p36"/>
          <p:cNvPicPr preferRelativeResize="0"/>
          <p:nvPr/>
        </p:nvPicPr>
        <p:blipFill rotWithShape="1">
          <a:blip r:embed="rId3">
            <a:alphaModFix/>
          </a:blip>
          <a:srcRect b="0" l="0" r="0" t="0"/>
          <a:stretch/>
        </p:blipFill>
        <p:spPr>
          <a:xfrm>
            <a:off x="972000" y="2492896"/>
            <a:ext cx="7200000" cy="26082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7"/>
          <p:cNvSpPr txBox="1"/>
          <p:nvPr/>
        </p:nvSpPr>
        <p:spPr>
          <a:xfrm>
            <a:off x="539552" y="1768252"/>
            <a:ext cx="7776864" cy="4366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range 구문을 이용하여 1부터 9까지 2씩 증가시키는 for문을 [코드 4-10]에서 확인해 보자.</a:t>
            </a:r>
            <a:endParaRPr/>
          </a:p>
        </p:txBody>
      </p:sp>
      <p:sp>
        <p:nvSpPr>
          <p:cNvPr id="364" name="Google Shape;364;p37"/>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반복문</a:t>
            </a:r>
            <a:endParaRPr/>
          </a:p>
        </p:txBody>
      </p:sp>
      <p:sp>
        <p:nvSpPr>
          <p:cNvPr id="365" name="Google Shape;365;p37"/>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for문</a:t>
            </a:r>
            <a:endParaRPr sz="2000"/>
          </a:p>
        </p:txBody>
      </p:sp>
      <p:pic>
        <p:nvPicPr>
          <p:cNvPr id="366" name="Google Shape;366;p37"/>
          <p:cNvPicPr preferRelativeResize="0"/>
          <p:nvPr/>
        </p:nvPicPr>
        <p:blipFill rotWithShape="1">
          <a:blip r:embed="rId3">
            <a:alphaModFix/>
          </a:blip>
          <a:srcRect b="0" l="0" r="0" t="0"/>
          <a:stretch/>
        </p:blipFill>
        <p:spPr>
          <a:xfrm>
            <a:off x="972000" y="2348880"/>
            <a:ext cx="7200000" cy="314909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8"/>
          <p:cNvSpPr txBox="1"/>
          <p:nvPr/>
        </p:nvSpPr>
        <p:spPr>
          <a:xfrm>
            <a:off x="539552" y="1772816"/>
            <a:ext cx="7776864" cy="57606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range 구문을 사용하여 10부터 2까지 1씩 감소시키는 반복문은 [코드 4-11]과 같다.</a:t>
            </a:r>
            <a:endParaRPr b="1" sz="1400">
              <a:solidFill>
                <a:schemeClr val="dk1"/>
              </a:solidFill>
              <a:latin typeface="Malgun Gothic"/>
              <a:ea typeface="Malgun Gothic"/>
              <a:cs typeface="Malgun Gothic"/>
              <a:sym typeface="Malgun Gothic"/>
            </a:endParaRPr>
          </a:p>
        </p:txBody>
      </p:sp>
      <p:sp>
        <p:nvSpPr>
          <p:cNvPr id="372" name="Google Shape;372;p38"/>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반복문</a:t>
            </a:r>
            <a:endParaRPr/>
          </a:p>
        </p:txBody>
      </p:sp>
      <p:sp>
        <p:nvSpPr>
          <p:cNvPr id="373" name="Google Shape;373;p38"/>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for문</a:t>
            </a:r>
            <a:endParaRPr sz="2000"/>
          </a:p>
        </p:txBody>
      </p:sp>
      <p:pic>
        <p:nvPicPr>
          <p:cNvPr id="374" name="Google Shape;374;p38"/>
          <p:cNvPicPr preferRelativeResize="0"/>
          <p:nvPr/>
        </p:nvPicPr>
        <p:blipFill rotWithShape="1">
          <a:blip r:embed="rId3">
            <a:alphaModFix/>
          </a:blip>
          <a:srcRect b="0" l="0" r="0" t="0"/>
          <a:stretch/>
        </p:blipFill>
        <p:spPr>
          <a:xfrm>
            <a:off x="972000" y="2348880"/>
            <a:ext cx="7200000" cy="1135693"/>
          </a:xfrm>
          <a:prstGeom prst="rect">
            <a:avLst/>
          </a:prstGeom>
          <a:noFill/>
          <a:ln>
            <a:noFill/>
          </a:ln>
        </p:spPr>
      </p:pic>
      <p:pic>
        <p:nvPicPr>
          <p:cNvPr id="375" name="Google Shape;375;p38"/>
          <p:cNvPicPr preferRelativeResize="0"/>
          <p:nvPr/>
        </p:nvPicPr>
        <p:blipFill rotWithShape="1">
          <a:blip r:embed="rId4">
            <a:alphaModFix/>
          </a:blip>
          <a:srcRect b="0" l="0" r="0" t="0"/>
          <a:stretch/>
        </p:blipFill>
        <p:spPr>
          <a:xfrm>
            <a:off x="972000" y="3645024"/>
            <a:ext cx="7200000" cy="298181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9"/>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while문</a:t>
            </a:r>
            <a:endParaRPr sz="2000"/>
          </a:p>
        </p:txBody>
      </p:sp>
      <p:sp>
        <p:nvSpPr>
          <p:cNvPr id="381" name="Google Shape;381;p39"/>
          <p:cNvSpPr txBox="1"/>
          <p:nvPr/>
        </p:nvSpPr>
        <p:spPr>
          <a:xfrm>
            <a:off x="539552" y="1772816"/>
            <a:ext cx="7776864" cy="72008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1" lang="ko-KR" sz="1400">
                <a:solidFill>
                  <a:schemeClr val="dk1"/>
                </a:solidFill>
                <a:latin typeface="Malgun Gothic"/>
                <a:ea typeface="Malgun Gothic"/>
                <a:cs typeface="Malgun Gothic"/>
                <a:sym typeface="Malgun Gothic"/>
              </a:rPr>
              <a:t>while문 : </a:t>
            </a:r>
            <a:r>
              <a:rPr b="0" lang="ko-KR" sz="1400">
                <a:solidFill>
                  <a:schemeClr val="dk1"/>
                </a:solidFill>
                <a:latin typeface="Malgun Gothic"/>
                <a:ea typeface="Malgun Gothic"/>
                <a:cs typeface="Malgun Gothic"/>
                <a:sym typeface="Malgun Gothic"/>
              </a:rPr>
              <a:t>어떤 조건이 만족하는 동안 명령 블록을 수행하고, 해당 조건이 거짓일 경우 반복 명령문을 더는 수행하지 않는 구문이다.</a:t>
            </a:r>
            <a:endParaRPr/>
          </a:p>
        </p:txBody>
      </p:sp>
      <p:sp>
        <p:nvSpPr>
          <p:cNvPr id="382" name="Google Shape;382;p39"/>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반복문</a:t>
            </a:r>
            <a:endParaRPr/>
          </a:p>
        </p:txBody>
      </p:sp>
      <p:pic>
        <p:nvPicPr>
          <p:cNvPr id="383" name="Google Shape;383;p39"/>
          <p:cNvPicPr preferRelativeResize="0"/>
          <p:nvPr/>
        </p:nvPicPr>
        <p:blipFill rotWithShape="1">
          <a:blip r:embed="rId3">
            <a:alphaModFix/>
          </a:blip>
          <a:srcRect b="0" l="0" r="0" t="0"/>
          <a:stretch/>
        </p:blipFill>
        <p:spPr>
          <a:xfrm>
            <a:off x="972280" y="2626303"/>
            <a:ext cx="6120000" cy="41150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4"/>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조건문</a:t>
            </a:r>
            <a:endParaRPr/>
          </a:p>
        </p:txBody>
      </p:sp>
      <p:sp>
        <p:nvSpPr>
          <p:cNvPr id="94" name="Google Shape;94;p4"/>
          <p:cNvSpPr txBox="1"/>
          <p:nvPr/>
        </p:nvSpPr>
        <p:spPr>
          <a:xfrm>
            <a:off x="539552" y="1196752"/>
            <a:ext cx="8280920" cy="43204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i="0" lang="ko-KR" sz="1400" u="none" cap="none" strike="noStrike">
                <a:solidFill>
                  <a:schemeClr val="dk1"/>
                </a:solidFill>
                <a:latin typeface="Malgun Gothic"/>
                <a:ea typeface="Malgun Gothic"/>
                <a:cs typeface="Malgun Gothic"/>
                <a:sym typeface="Malgun Gothic"/>
              </a:rPr>
              <a:t>만약 다음처럼 성적이 나열되어 있을 때, 학점을 부여하는 프로그램은 어떻게 만들 수 있을까?</a:t>
            </a:r>
            <a:endParaRPr b="0" i="0" sz="1400" u="none" cap="none" strike="noStrike">
              <a:solidFill>
                <a:schemeClr val="dk1"/>
              </a:solidFill>
              <a:latin typeface="Malgun Gothic"/>
              <a:ea typeface="Malgun Gothic"/>
              <a:cs typeface="Malgun Gothic"/>
              <a:sym typeface="Malgun Gothic"/>
            </a:endParaRPr>
          </a:p>
        </p:txBody>
      </p:sp>
      <p:pic>
        <p:nvPicPr>
          <p:cNvPr id="95" name="Google Shape;95;p4"/>
          <p:cNvPicPr preferRelativeResize="0"/>
          <p:nvPr/>
        </p:nvPicPr>
        <p:blipFill rotWithShape="1">
          <a:blip r:embed="rId3">
            <a:alphaModFix/>
          </a:blip>
          <a:srcRect b="0" l="0" r="0" t="0"/>
          <a:stretch/>
        </p:blipFill>
        <p:spPr>
          <a:xfrm>
            <a:off x="972000" y="1772816"/>
            <a:ext cx="7200000" cy="589091"/>
          </a:xfrm>
          <a:prstGeom prst="rect">
            <a:avLst/>
          </a:prstGeom>
          <a:noFill/>
          <a:ln>
            <a:noFill/>
          </a:ln>
        </p:spPr>
      </p:pic>
      <p:sp>
        <p:nvSpPr>
          <p:cNvPr id="96" name="Google Shape;96;p4"/>
          <p:cNvSpPr txBox="1"/>
          <p:nvPr/>
        </p:nvSpPr>
        <p:spPr>
          <a:xfrm>
            <a:off x="539552" y="2649938"/>
            <a:ext cx="7920880" cy="185918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AutoNum type="arabicPeriod"/>
            </a:pPr>
            <a:r>
              <a:rPr b="0" i="0" lang="ko-KR" sz="1400" u="none" cap="none" strike="noStrike">
                <a:solidFill>
                  <a:schemeClr val="dk1"/>
                </a:solidFill>
                <a:latin typeface="Malgun Gothic"/>
                <a:ea typeface="Malgun Gothic"/>
                <a:cs typeface="Malgun Gothic"/>
                <a:sym typeface="Malgun Gothic"/>
              </a:rPr>
              <a:t>점수에 따른 학점의 기준을 정한다.  </a:t>
            </a:r>
            <a:r>
              <a:rPr b="0" i="0" lang="ko-KR" sz="1400" u="none" cap="none" strike="noStrike">
                <a:solidFill>
                  <a:srgbClr val="7F7F7F"/>
                </a:solidFill>
                <a:latin typeface="Malgun Gothic"/>
                <a:ea typeface="Malgun Gothic"/>
                <a:cs typeface="Malgun Gothic"/>
                <a:sym typeface="Malgun Gothic"/>
              </a:rPr>
              <a:t>ex) 95점 이상 ‘A+’, 60점 미만 ‘F’</a:t>
            </a:r>
            <a:endParaRPr/>
          </a:p>
          <a:p>
            <a:pPr indent="-342900" lvl="0" marL="342900" marR="0" rtl="0" algn="l">
              <a:lnSpc>
                <a:spcPct val="150000"/>
              </a:lnSpc>
              <a:spcBef>
                <a:spcPts val="1000"/>
              </a:spcBef>
              <a:spcAft>
                <a:spcPts val="0"/>
              </a:spcAft>
              <a:buClr>
                <a:srgbClr val="F79433"/>
              </a:buClr>
              <a:buSzPts val="1400"/>
              <a:buFont typeface="Arial"/>
              <a:buAutoNum type="arabicPeriod"/>
            </a:pPr>
            <a:r>
              <a:rPr b="0" i="0" lang="ko-KR" sz="1400" u="none" cap="none" strike="noStrike">
                <a:solidFill>
                  <a:schemeClr val="dk1"/>
                </a:solidFill>
                <a:latin typeface="Malgun Gothic"/>
                <a:ea typeface="Malgun Gothic"/>
                <a:cs typeface="Malgun Gothic"/>
                <a:sym typeface="Malgun Gothic"/>
              </a:rPr>
              <a:t>기준을 바탕으로 첫 번째 점수를 판단한다</a:t>
            </a:r>
            <a:r>
              <a:rPr b="0" i="0" lang="ko-KR" sz="1400" u="none" cap="none" strike="noStrike">
                <a:solidFill>
                  <a:srgbClr val="7F7F7F"/>
                </a:solidFill>
                <a:latin typeface="Malgun Gothic"/>
                <a:ea typeface="Malgun Gothic"/>
                <a:cs typeface="Malgun Gothic"/>
                <a:sym typeface="Malgun Gothic"/>
              </a:rPr>
              <a:t>.  ex) 38점은 60점 미만이므로 ‘F’</a:t>
            </a:r>
            <a:endParaRPr/>
          </a:p>
          <a:p>
            <a:pPr indent="-342900" lvl="0" marL="342900" marR="0" rtl="0" algn="l">
              <a:lnSpc>
                <a:spcPct val="150000"/>
              </a:lnSpc>
              <a:spcBef>
                <a:spcPts val="1000"/>
              </a:spcBef>
              <a:spcAft>
                <a:spcPts val="0"/>
              </a:spcAft>
              <a:buClr>
                <a:srgbClr val="F79433"/>
              </a:buClr>
              <a:buSzPts val="1400"/>
              <a:buFont typeface="Arial"/>
              <a:buAutoNum type="arabicPeriod"/>
            </a:pPr>
            <a:r>
              <a:rPr b="0" i="0" lang="ko-KR" sz="1400" u="none" cap="none" strike="noStrike">
                <a:solidFill>
                  <a:schemeClr val="dk1"/>
                </a:solidFill>
                <a:latin typeface="Malgun Gothic"/>
                <a:ea typeface="Malgun Gothic"/>
                <a:cs typeface="Malgun Gothic"/>
                <a:sym typeface="Malgun Gothic"/>
              </a:rPr>
              <a:t>다음 점수로 이동하면서 ❷를 반복한다.  </a:t>
            </a:r>
            <a:r>
              <a:rPr b="0" i="0" lang="ko-KR" sz="1400" u="none" cap="none" strike="noStrike">
                <a:solidFill>
                  <a:srgbClr val="7F7F7F"/>
                </a:solidFill>
                <a:latin typeface="Malgun Gothic"/>
                <a:ea typeface="Malgun Gothic"/>
                <a:cs typeface="Malgun Gothic"/>
                <a:sym typeface="Malgun Gothic"/>
              </a:rPr>
              <a:t>ex) 37점은 60점 미만이므로 ‘F’</a:t>
            </a:r>
            <a:endParaRPr/>
          </a:p>
          <a:p>
            <a:pPr indent="-342900" lvl="0" marL="342900" marR="0" rtl="0" algn="l">
              <a:lnSpc>
                <a:spcPct val="150000"/>
              </a:lnSpc>
              <a:spcBef>
                <a:spcPts val="1000"/>
              </a:spcBef>
              <a:spcAft>
                <a:spcPts val="0"/>
              </a:spcAft>
              <a:buClr>
                <a:srgbClr val="F79433"/>
              </a:buClr>
              <a:buSzPts val="1400"/>
              <a:buFont typeface="Arial"/>
              <a:buAutoNum type="arabicPeriod"/>
            </a:pPr>
            <a:r>
              <a:rPr b="0" i="0" lang="ko-KR" sz="1400" u="none" cap="none" strike="noStrike">
                <a:solidFill>
                  <a:schemeClr val="dk1"/>
                </a:solidFill>
                <a:latin typeface="Malgun Gothic"/>
                <a:ea typeface="Malgun Gothic"/>
                <a:cs typeface="Malgun Gothic"/>
                <a:sym typeface="Malgun Gothic"/>
              </a:rPr>
              <a:t>더 이상 판단할 점수가 없을 때 프로그램을 종료한다</a:t>
            </a:r>
            <a:endParaRPr b="0" i="0" sz="1400" u="none" cap="none" strike="noStrike">
              <a:solidFill>
                <a:schemeClr val="dk1"/>
              </a:solidFill>
              <a:latin typeface="Malgun Gothic"/>
              <a:ea typeface="Malgun Gothic"/>
              <a:cs typeface="Malgun Gothic"/>
              <a:sym typeface="Malgun Gothic"/>
            </a:endParaRPr>
          </a:p>
        </p:txBody>
      </p:sp>
      <p:sp>
        <p:nvSpPr>
          <p:cNvPr id="97" name="Google Shape;97;p4"/>
          <p:cNvSpPr txBox="1"/>
          <p:nvPr/>
        </p:nvSpPr>
        <p:spPr>
          <a:xfrm>
            <a:off x="539552" y="4810178"/>
            <a:ext cx="8280920" cy="99508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i="0" lang="ko-KR" sz="1400" u="none" cap="none" strike="noStrike">
                <a:solidFill>
                  <a:schemeClr val="dk1"/>
                </a:solidFill>
                <a:latin typeface="Malgun Gothic"/>
                <a:ea typeface="Malgun Gothic"/>
                <a:cs typeface="Malgun Gothic"/>
                <a:sym typeface="Malgun Gothic"/>
              </a:rPr>
              <a:t>어떤 기준으로 결정해야 하는가? → </a:t>
            </a:r>
            <a:r>
              <a:rPr b="1" i="0" lang="ko-KR" sz="1400" u="none" cap="none" strike="noStrike">
                <a:solidFill>
                  <a:schemeClr val="dk1"/>
                </a:solidFill>
                <a:latin typeface="Malgun Gothic"/>
                <a:ea typeface="Malgun Gothic"/>
                <a:cs typeface="Malgun Gothic"/>
                <a:sym typeface="Malgun Gothic"/>
              </a:rPr>
              <a:t>조건의 설정</a:t>
            </a:r>
            <a:endParaRPr/>
          </a:p>
          <a:p>
            <a:pPr indent="-342900" lvl="0" marL="342900" marR="0" rtl="0" algn="l">
              <a:lnSpc>
                <a:spcPct val="150000"/>
              </a:lnSpc>
              <a:spcBef>
                <a:spcPts val="1000"/>
              </a:spcBef>
              <a:spcAft>
                <a:spcPts val="0"/>
              </a:spcAft>
              <a:buClr>
                <a:srgbClr val="F79433"/>
              </a:buClr>
              <a:buSzPts val="1400"/>
              <a:buFont typeface="Arial"/>
              <a:buChar char="•"/>
            </a:pPr>
            <a:r>
              <a:rPr b="0" i="0" lang="ko-KR" sz="1400" u="none" cap="none" strike="noStrike">
                <a:solidFill>
                  <a:schemeClr val="dk1"/>
                </a:solidFill>
                <a:latin typeface="Malgun Gothic"/>
                <a:ea typeface="Malgun Gothic"/>
                <a:cs typeface="Malgun Gothic"/>
                <a:sym typeface="Malgun Gothic"/>
              </a:rPr>
              <a:t>언제까지 해야 하는가? → </a:t>
            </a:r>
            <a:r>
              <a:rPr b="1" i="0" lang="ko-KR" sz="1400" u="none" cap="none" strike="noStrike">
                <a:solidFill>
                  <a:schemeClr val="dk1"/>
                </a:solidFill>
                <a:latin typeface="Malgun Gothic"/>
                <a:ea typeface="Malgun Gothic"/>
                <a:cs typeface="Malgun Gothic"/>
                <a:sym typeface="Malgun Gothic"/>
              </a:rPr>
              <a:t>반복의 설정</a:t>
            </a:r>
            <a:endParaRPr b="1" i="0" sz="14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0"/>
          <p:cNvSpPr/>
          <p:nvPr/>
        </p:nvSpPr>
        <p:spPr>
          <a:xfrm>
            <a:off x="535882" y="1778052"/>
            <a:ext cx="8068566" cy="4819300"/>
          </a:xfrm>
          <a:prstGeom prst="rect">
            <a:avLst/>
          </a:prstGeom>
          <a:solidFill>
            <a:srgbClr val="EBF6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90" name="Google Shape;390;p40"/>
          <p:cNvSpPr/>
          <p:nvPr/>
        </p:nvSpPr>
        <p:spPr>
          <a:xfrm>
            <a:off x="516830" y="1333456"/>
            <a:ext cx="6071394" cy="4445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91" name="Google Shape;391;p40"/>
          <p:cNvSpPr txBox="1"/>
          <p:nvPr>
            <p:ph idx="1" type="body"/>
          </p:nvPr>
        </p:nvSpPr>
        <p:spPr>
          <a:xfrm>
            <a:off x="2267744" y="1196752"/>
            <a:ext cx="5472608" cy="581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DA6EAB"/>
              </a:buClr>
              <a:buSzPts val="2000"/>
              <a:buNone/>
            </a:pPr>
            <a:r>
              <a:rPr lang="ko-KR" sz="2000"/>
              <a:t>for문과 while문 상호 변환 가능</a:t>
            </a:r>
            <a:endParaRPr/>
          </a:p>
        </p:txBody>
      </p:sp>
      <p:sp>
        <p:nvSpPr>
          <p:cNvPr id="392" name="Google Shape;392;p40"/>
          <p:cNvSpPr txBox="1"/>
          <p:nvPr/>
        </p:nvSpPr>
        <p:spPr>
          <a:xfrm>
            <a:off x="700439" y="1988840"/>
            <a:ext cx="7471961" cy="219362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200"/>
              <a:buFont typeface="Arial"/>
              <a:buChar char="•"/>
            </a:pPr>
            <a:r>
              <a:rPr b="0" lang="ko-KR" sz="1200">
                <a:solidFill>
                  <a:schemeClr val="dk1"/>
                </a:solidFill>
                <a:latin typeface="Malgun Gothic"/>
                <a:ea typeface="Malgun Gothic"/>
                <a:cs typeface="Malgun Gothic"/>
                <a:sym typeface="Malgun Gothic"/>
              </a:rPr>
              <a:t>for문과 while문은 기본적으로 유사하며, 서로 변환이 가능하다. 하지만 두 구문의 쓰임에는 차이가 있다. For문은 일반적으로 반복 횟수를 정확하게 알고 있고, 반복 횟수가 변하지 않을 때 사용한다. 반면, while문은 반복 실행 횟수가 명확하지 않고 어떤 조건을 만족하면 프로그램을 종료하고자 할 때 사용한다.</a:t>
            </a:r>
            <a:endParaRPr/>
          </a:p>
          <a:p>
            <a:pPr indent="-342900" lvl="0" marL="342900" marR="0" rtl="0" algn="l">
              <a:lnSpc>
                <a:spcPct val="150000"/>
              </a:lnSpc>
              <a:spcBef>
                <a:spcPts val="1000"/>
              </a:spcBef>
              <a:spcAft>
                <a:spcPts val="0"/>
              </a:spcAft>
              <a:buClr>
                <a:srgbClr val="F79433"/>
              </a:buClr>
              <a:buSzPts val="1200"/>
              <a:buFont typeface="Arial"/>
              <a:buChar char="•"/>
            </a:pPr>
            <a:r>
              <a:rPr b="0" lang="ko-KR" sz="1200">
                <a:solidFill>
                  <a:schemeClr val="dk1"/>
                </a:solidFill>
                <a:latin typeface="Malgun Gothic"/>
                <a:ea typeface="Malgun Gothic"/>
                <a:cs typeface="Malgun Gothic"/>
                <a:sym typeface="Malgun Gothic"/>
              </a:rPr>
              <a:t>예를 들어, 학생들의 성적을 채점하는 프로그램을 작성한다고 하자. 이미 학생이 총 몇 명인지 명확하게 알고 있으므로 for문을 사용하는 것이 좋다. 하지만 가위바위보를 한다고 가정했을 때 ‘이기면 종료하라.’라는 조건을 주면 언제 이길지 모르므로 while문을 사용하는 것이 낫다.</a:t>
            </a:r>
            <a:endParaRPr/>
          </a:p>
        </p:txBody>
      </p:sp>
      <p:sp>
        <p:nvSpPr>
          <p:cNvPr id="393" name="Google Shape;393;p40"/>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반복문</a:t>
            </a:r>
            <a:endParaRPr/>
          </a:p>
        </p:txBody>
      </p:sp>
      <p:pic>
        <p:nvPicPr>
          <p:cNvPr id="394" name="Google Shape;394;p40"/>
          <p:cNvPicPr preferRelativeResize="0"/>
          <p:nvPr/>
        </p:nvPicPr>
        <p:blipFill rotWithShape="1">
          <a:blip r:embed="rId3">
            <a:alphaModFix/>
          </a:blip>
          <a:srcRect b="0" l="0" r="0" t="0"/>
          <a:stretch/>
        </p:blipFill>
        <p:spPr>
          <a:xfrm>
            <a:off x="520503" y="1255542"/>
            <a:ext cx="1550268" cy="400817"/>
          </a:xfrm>
          <a:prstGeom prst="rect">
            <a:avLst/>
          </a:prstGeom>
          <a:noFill/>
          <a:ln>
            <a:noFill/>
          </a:ln>
        </p:spPr>
      </p:pic>
      <p:pic>
        <p:nvPicPr>
          <p:cNvPr id="395" name="Google Shape;395;p40"/>
          <p:cNvPicPr preferRelativeResize="0"/>
          <p:nvPr/>
        </p:nvPicPr>
        <p:blipFill rotWithShape="1">
          <a:blip r:embed="rId4">
            <a:alphaModFix/>
          </a:blip>
          <a:srcRect b="0" l="0" r="0" t="0"/>
          <a:stretch/>
        </p:blipFill>
        <p:spPr>
          <a:xfrm>
            <a:off x="972000" y="4293096"/>
            <a:ext cx="7200000" cy="1737931"/>
          </a:xfrm>
          <a:prstGeom prst="rect">
            <a:avLst/>
          </a:prstGeom>
          <a:noFill/>
          <a:ln>
            <a:noFill/>
          </a:ln>
        </p:spPr>
      </p:pic>
      <p:sp>
        <p:nvSpPr>
          <p:cNvPr id="396" name="Google Shape;396;p40"/>
          <p:cNvSpPr txBox="1"/>
          <p:nvPr/>
        </p:nvSpPr>
        <p:spPr>
          <a:xfrm>
            <a:off x="972012" y="6031021"/>
            <a:ext cx="5627100" cy="360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lang="ko-KR" sz="1100">
                <a:solidFill>
                  <a:schemeClr val="accent1"/>
                </a:solidFill>
                <a:latin typeface="Malgun Gothic"/>
                <a:ea typeface="Malgun Gothic"/>
                <a:cs typeface="Malgun Gothic"/>
                <a:sym typeface="Malgun Gothic"/>
              </a:rPr>
              <a:t>[for문과 while문 상호 변환]</a:t>
            </a:r>
            <a:endParaRPr b="1" sz="1100">
              <a:solidFill>
                <a:schemeClr val="accent1"/>
              </a:solidFill>
              <a:latin typeface="Malgun Gothic"/>
              <a:ea typeface="Malgun Gothic"/>
              <a:cs typeface="Malgun Gothic"/>
              <a:sym typeface="Malgun Gothi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1"/>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반복문의 제어 : </a:t>
            </a:r>
            <a:r>
              <a:rPr lang="ko-KR" sz="2000">
                <a:solidFill>
                  <a:srgbClr val="F79433"/>
                </a:solidFill>
              </a:rPr>
              <a:t>break문 </a:t>
            </a:r>
            <a:endParaRPr sz="2000">
              <a:solidFill>
                <a:srgbClr val="F79433"/>
              </a:solidFill>
            </a:endParaRPr>
          </a:p>
        </p:txBody>
      </p:sp>
      <p:sp>
        <p:nvSpPr>
          <p:cNvPr id="402" name="Google Shape;402;p41"/>
          <p:cNvSpPr txBox="1"/>
          <p:nvPr/>
        </p:nvSpPr>
        <p:spPr>
          <a:xfrm>
            <a:off x="539552" y="1772816"/>
            <a:ext cx="7776864" cy="57606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1" lang="ko-KR" sz="1400">
                <a:solidFill>
                  <a:schemeClr val="dk1"/>
                </a:solidFill>
                <a:latin typeface="Malgun Gothic"/>
                <a:ea typeface="Malgun Gothic"/>
                <a:cs typeface="Malgun Gothic"/>
                <a:sym typeface="Malgun Gothic"/>
              </a:rPr>
              <a:t>break문 : </a:t>
            </a:r>
            <a:r>
              <a:rPr b="0" lang="ko-KR" sz="1400">
                <a:solidFill>
                  <a:schemeClr val="dk1"/>
                </a:solidFill>
                <a:latin typeface="Malgun Gothic"/>
                <a:ea typeface="Malgun Gothic"/>
                <a:cs typeface="Malgun Gothic"/>
                <a:sym typeface="Malgun Gothic"/>
              </a:rPr>
              <a:t>반복문에서 논리적으로 반복을 종료하는 방법이다.</a:t>
            </a:r>
            <a:endParaRPr b="1" sz="1400">
              <a:solidFill>
                <a:schemeClr val="dk1"/>
              </a:solidFill>
              <a:latin typeface="Malgun Gothic"/>
              <a:ea typeface="Malgun Gothic"/>
              <a:cs typeface="Malgun Gothic"/>
              <a:sym typeface="Malgun Gothic"/>
            </a:endParaRPr>
          </a:p>
        </p:txBody>
      </p:sp>
      <p:sp>
        <p:nvSpPr>
          <p:cNvPr id="403" name="Google Shape;403;p41"/>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반복문</a:t>
            </a:r>
            <a:endParaRPr/>
          </a:p>
        </p:txBody>
      </p:sp>
      <p:pic>
        <p:nvPicPr>
          <p:cNvPr id="404" name="Google Shape;404;p41"/>
          <p:cNvPicPr preferRelativeResize="0"/>
          <p:nvPr/>
        </p:nvPicPr>
        <p:blipFill rotWithShape="1">
          <a:blip r:embed="rId3">
            <a:alphaModFix/>
          </a:blip>
          <a:srcRect b="0" l="0" r="0" t="0"/>
          <a:stretch/>
        </p:blipFill>
        <p:spPr>
          <a:xfrm>
            <a:off x="972000" y="2420888"/>
            <a:ext cx="7200000" cy="406734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2"/>
          <p:cNvSpPr txBox="1"/>
          <p:nvPr/>
        </p:nvSpPr>
        <p:spPr>
          <a:xfrm>
            <a:off x="539552" y="1772816"/>
            <a:ext cx="7776864" cy="43204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1" lang="ko-KR" sz="1400">
                <a:solidFill>
                  <a:schemeClr val="dk1"/>
                </a:solidFill>
                <a:latin typeface="Malgun Gothic"/>
                <a:ea typeface="Malgun Gothic"/>
                <a:cs typeface="Malgun Gothic"/>
                <a:sym typeface="Malgun Gothic"/>
              </a:rPr>
              <a:t>continue문 : </a:t>
            </a:r>
            <a:r>
              <a:rPr b="0" lang="ko-KR" sz="1400">
                <a:solidFill>
                  <a:schemeClr val="dk1"/>
                </a:solidFill>
                <a:latin typeface="Malgun Gothic"/>
                <a:ea typeface="Malgun Gothic"/>
                <a:cs typeface="Malgun Gothic"/>
                <a:sym typeface="Malgun Gothic"/>
              </a:rPr>
              <a:t>특정 조건에서 남은 명령을 건너뛰고 다음 반복문을 수행한다.</a:t>
            </a:r>
            <a:endParaRPr b="1" sz="1400">
              <a:solidFill>
                <a:schemeClr val="dk1"/>
              </a:solidFill>
              <a:latin typeface="Malgun Gothic"/>
              <a:ea typeface="Malgun Gothic"/>
              <a:cs typeface="Malgun Gothic"/>
              <a:sym typeface="Malgun Gothic"/>
            </a:endParaRPr>
          </a:p>
        </p:txBody>
      </p:sp>
      <p:sp>
        <p:nvSpPr>
          <p:cNvPr id="410" name="Google Shape;410;p42"/>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반복문</a:t>
            </a:r>
            <a:endParaRPr/>
          </a:p>
        </p:txBody>
      </p:sp>
      <p:sp>
        <p:nvSpPr>
          <p:cNvPr id="411" name="Google Shape;411;p42"/>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반복문의 제어 : </a:t>
            </a:r>
            <a:r>
              <a:rPr lang="ko-KR" sz="2000">
                <a:solidFill>
                  <a:srgbClr val="F79433"/>
                </a:solidFill>
              </a:rPr>
              <a:t>continue문 </a:t>
            </a:r>
            <a:endParaRPr sz="2000">
              <a:solidFill>
                <a:srgbClr val="F79433"/>
              </a:solidFill>
            </a:endParaRPr>
          </a:p>
        </p:txBody>
      </p:sp>
      <p:grpSp>
        <p:nvGrpSpPr>
          <p:cNvPr id="412" name="Google Shape;412;p42"/>
          <p:cNvGrpSpPr/>
          <p:nvPr/>
        </p:nvGrpSpPr>
        <p:grpSpPr>
          <a:xfrm>
            <a:off x="972000" y="2348881"/>
            <a:ext cx="6120000" cy="4339411"/>
            <a:chOff x="972000" y="2348880"/>
            <a:chExt cx="7209525" cy="5111943"/>
          </a:xfrm>
        </p:grpSpPr>
        <p:pic>
          <p:nvPicPr>
            <p:cNvPr id="413" name="Google Shape;413;p42"/>
            <p:cNvPicPr preferRelativeResize="0"/>
            <p:nvPr/>
          </p:nvPicPr>
          <p:blipFill rotWithShape="1">
            <a:blip r:embed="rId3">
              <a:alphaModFix/>
            </a:blip>
            <a:srcRect b="0" l="0" r="0" t="0"/>
            <a:stretch/>
          </p:blipFill>
          <p:spPr>
            <a:xfrm>
              <a:off x="972000" y="2348880"/>
              <a:ext cx="7200000" cy="4015385"/>
            </a:xfrm>
            <a:prstGeom prst="rect">
              <a:avLst/>
            </a:prstGeom>
            <a:noFill/>
            <a:ln>
              <a:noFill/>
            </a:ln>
          </p:spPr>
        </p:pic>
        <p:pic>
          <p:nvPicPr>
            <p:cNvPr id="414" name="Google Shape;414;p42"/>
            <p:cNvPicPr preferRelativeResize="0"/>
            <p:nvPr/>
          </p:nvPicPr>
          <p:blipFill rotWithShape="1">
            <a:blip r:embed="rId4">
              <a:alphaModFix/>
            </a:blip>
            <a:srcRect b="0" l="0" r="0" t="9423"/>
            <a:stretch/>
          </p:blipFill>
          <p:spPr>
            <a:xfrm>
              <a:off x="981525" y="6178976"/>
              <a:ext cx="7200000" cy="1281847"/>
            </a:xfrm>
            <a:prstGeom prst="rect">
              <a:avLst/>
            </a:prstGeom>
            <a:noFill/>
            <a:ln>
              <a:noFill/>
            </a:ln>
          </p:spPr>
        </p:pic>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3"/>
          <p:cNvSpPr txBox="1"/>
          <p:nvPr/>
        </p:nvSpPr>
        <p:spPr>
          <a:xfrm>
            <a:off x="539552" y="1772816"/>
            <a:ext cx="7776864" cy="4707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1" lang="ko-KR" sz="1400">
                <a:solidFill>
                  <a:schemeClr val="dk1"/>
                </a:solidFill>
                <a:latin typeface="Malgun Gothic"/>
                <a:ea typeface="Malgun Gothic"/>
                <a:cs typeface="Malgun Gothic"/>
                <a:sym typeface="Malgun Gothic"/>
              </a:rPr>
              <a:t>else문 : </a:t>
            </a:r>
            <a:r>
              <a:rPr b="0" lang="ko-KR" sz="1400">
                <a:solidFill>
                  <a:schemeClr val="dk1"/>
                </a:solidFill>
                <a:latin typeface="Malgun Gothic"/>
                <a:ea typeface="Malgun Gothic"/>
                <a:cs typeface="Malgun Gothic"/>
                <a:sym typeface="Malgun Gothic"/>
              </a:rPr>
              <a:t>어떤 조건이 완전히 끝났을 때 한 번 더 실행해 주는 역할을 한다.</a:t>
            </a:r>
            <a:endParaRPr b="1" sz="1400">
              <a:solidFill>
                <a:schemeClr val="dk1"/>
              </a:solidFill>
              <a:latin typeface="Malgun Gothic"/>
              <a:ea typeface="Malgun Gothic"/>
              <a:cs typeface="Malgun Gothic"/>
              <a:sym typeface="Malgun Gothic"/>
            </a:endParaRPr>
          </a:p>
        </p:txBody>
      </p:sp>
      <p:sp>
        <p:nvSpPr>
          <p:cNvPr id="420" name="Google Shape;420;p43"/>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반복문</a:t>
            </a:r>
            <a:endParaRPr/>
          </a:p>
        </p:txBody>
      </p:sp>
      <p:sp>
        <p:nvSpPr>
          <p:cNvPr id="421" name="Google Shape;421;p43"/>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반복문의 제어 : </a:t>
            </a:r>
            <a:r>
              <a:rPr lang="ko-KR" sz="2000">
                <a:solidFill>
                  <a:srgbClr val="F79433"/>
                </a:solidFill>
              </a:rPr>
              <a:t>else문 </a:t>
            </a:r>
            <a:endParaRPr sz="2000">
              <a:solidFill>
                <a:srgbClr val="F79433"/>
              </a:solidFill>
            </a:endParaRPr>
          </a:p>
        </p:txBody>
      </p:sp>
      <p:pic>
        <p:nvPicPr>
          <p:cNvPr id="422" name="Google Shape;422;p43"/>
          <p:cNvPicPr preferRelativeResize="0"/>
          <p:nvPr/>
        </p:nvPicPr>
        <p:blipFill rotWithShape="1">
          <a:blip r:embed="rId3">
            <a:alphaModFix/>
          </a:blip>
          <a:srcRect b="0" l="0" r="0" t="0"/>
          <a:stretch/>
        </p:blipFill>
        <p:spPr>
          <a:xfrm>
            <a:off x="895400" y="2236153"/>
            <a:ext cx="6120000" cy="456984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4"/>
          <p:cNvSpPr/>
          <p:nvPr/>
        </p:nvSpPr>
        <p:spPr>
          <a:xfrm>
            <a:off x="535882" y="1778052"/>
            <a:ext cx="8068566" cy="1506932"/>
          </a:xfrm>
          <a:prstGeom prst="rect">
            <a:avLst/>
          </a:prstGeom>
          <a:solidFill>
            <a:srgbClr val="EBF6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29" name="Google Shape;429;p44"/>
          <p:cNvSpPr/>
          <p:nvPr/>
        </p:nvSpPr>
        <p:spPr>
          <a:xfrm>
            <a:off x="516830" y="1333456"/>
            <a:ext cx="6071394" cy="4445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30" name="Google Shape;430;p44"/>
          <p:cNvSpPr txBox="1"/>
          <p:nvPr>
            <p:ph idx="1" type="body"/>
          </p:nvPr>
        </p:nvSpPr>
        <p:spPr>
          <a:xfrm>
            <a:off x="2267744" y="1196752"/>
            <a:ext cx="5472608" cy="581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DA6EAB"/>
              </a:buClr>
              <a:buSzPts val="2000"/>
              <a:buNone/>
            </a:pPr>
            <a:r>
              <a:rPr lang="ko-KR" sz="2000"/>
              <a:t>반복문을 제어하는 구문의 사용</a:t>
            </a:r>
            <a:endParaRPr/>
          </a:p>
        </p:txBody>
      </p:sp>
      <p:sp>
        <p:nvSpPr>
          <p:cNvPr id="431" name="Google Shape;431;p44"/>
          <p:cNvSpPr txBox="1"/>
          <p:nvPr/>
        </p:nvSpPr>
        <p:spPr>
          <a:xfrm>
            <a:off x="700439" y="1988840"/>
            <a:ext cx="7471961" cy="109681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200"/>
              <a:buFont typeface="Arial"/>
              <a:buChar char="•"/>
            </a:pPr>
            <a:r>
              <a:rPr b="0" lang="ko-KR" sz="1200">
                <a:solidFill>
                  <a:schemeClr val="dk1"/>
                </a:solidFill>
                <a:latin typeface="Malgun Gothic"/>
                <a:ea typeface="Malgun Gothic"/>
                <a:cs typeface="Malgun Gothic"/>
                <a:sym typeface="Malgun Gothic"/>
              </a:rPr>
              <a:t>개인적으로 위 제어 구문들은 되도록 사용하지 않는 것을 권한다. 특히 긴 코드를 작성할 때, 중간에 break문이나 continue문이 있다면 의도치 않게 코드가 오작동할 수도 있다. 특히 많은 사람과 함께 코딩할 때는 이러한 코드들로 인해 예측하지 못한 작동을 할 수도 있으니 주의해야 한다.</a:t>
            </a:r>
            <a:endParaRPr/>
          </a:p>
        </p:txBody>
      </p:sp>
      <p:sp>
        <p:nvSpPr>
          <p:cNvPr id="432" name="Google Shape;432;p44"/>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03. </a:t>
            </a:r>
            <a:r>
              <a:rPr lang="ko-KR"/>
              <a:t>반복문</a:t>
            </a:r>
            <a:endParaRPr/>
          </a:p>
        </p:txBody>
      </p:sp>
      <p:pic>
        <p:nvPicPr>
          <p:cNvPr id="433" name="Google Shape;433;p44"/>
          <p:cNvPicPr preferRelativeResize="0"/>
          <p:nvPr/>
        </p:nvPicPr>
        <p:blipFill rotWithShape="1">
          <a:blip r:embed="rId3">
            <a:alphaModFix/>
          </a:blip>
          <a:srcRect b="0" l="0" r="0" t="0"/>
          <a:stretch/>
        </p:blipFill>
        <p:spPr>
          <a:xfrm>
            <a:off x="520503" y="1255542"/>
            <a:ext cx="1550268" cy="40081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5"/>
          <p:cNvSpPr txBox="1"/>
          <p:nvPr>
            <p:ph idx="1" type="body"/>
          </p:nvPr>
        </p:nvSpPr>
        <p:spPr>
          <a:xfrm>
            <a:off x="719572" y="3412604"/>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4800"/>
              <a:buFont typeface="Malgun Gothic"/>
              <a:buNone/>
            </a:pPr>
            <a:r>
              <a:rPr lang="ko-KR"/>
              <a:t>Lab: 구구단 계산기</a:t>
            </a:r>
            <a:endParaRPr/>
          </a:p>
        </p:txBody>
      </p:sp>
      <p:sp>
        <p:nvSpPr>
          <p:cNvPr id="439" name="Google Shape;439;p45"/>
          <p:cNvSpPr txBox="1"/>
          <p:nvPr>
            <p:ph idx="2" type="body"/>
          </p:nvPr>
        </p:nvSpPr>
        <p:spPr>
          <a:xfrm>
            <a:off x="719572" y="2348880"/>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5400"/>
              <a:buFont typeface="Malgun Gothic"/>
              <a:buNone/>
            </a:pPr>
            <a:r>
              <a:rPr lang="ko-KR"/>
              <a:t>04</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6"/>
          <p:cNvSpPr txBox="1"/>
          <p:nvPr/>
        </p:nvSpPr>
        <p:spPr>
          <a:xfrm>
            <a:off x="539552" y="1772816"/>
            <a:ext cx="7776864" cy="101344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이번 Lab에서는 앞에서 배운 반복문을 이용하여 구구단 계산기를 만들어 보자. </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구구단 계산기의 규칙은 다음과 같다.</a:t>
            </a:r>
            <a:endParaRPr/>
          </a:p>
        </p:txBody>
      </p:sp>
      <p:sp>
        <p:nvSpPr>
          <p:cNvPr id="445" name="Google Shape;445;p46"/>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04. </a:t>
            </a:r>
            <a:r>
              <a:rPr lang="ko-KR"/>
              <a:t>Lab: 구구단 계산기</a:t>
            </a:r>
            <a:endParaRPr/>
          </a:p>
        </p:txBody>
      </p:sp>
      <p:sp>
        <p:nvSpPr>
          <p:cNvPr id="446" name="Google Shape;446;p46"/>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실습 내용</a:t>
            </a:r>
            <a:endParaRPr sz="2000"/>
          </a:p>
        </p:txBody>
      </p:sp>
      <p:pic>
        <p:nvPicPr>
          <p:cNvPr id="447" name="Google Shape;447;p46"/>
          <p:cNvPicPr preferRelativeResize="0"/>
          <p:nvPr/>
        </p:nvPicPr>
        <p:blipFill rotWithShape="1">
          <a:blip r:embed="rId3">
            <a:alphaModFix/>
          </a:blip>
          <a:srcRect b="0" l="0" r="0" t="0"/>
          <a:stretch/>
        </p:blipFill>
        <p:spPr>
          <a:xfrm>
            <a:off x="971600" y="2786261"/>
            <a:ext cx="7200000" cy="116363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7"/>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04. </a:t>
            </a:r>
            <a:r>
              <a:rPr lang="ko-KR"/>
              <a:t>Lab: 구구단 계산기</a:t>
            </a:r>
            <a:endParaRPr/>
          </a:p>
        </p:txBody>
      </p:sp>
      <p:sp>
        <p:nvSpPr>
          <p:cNvPr id="453" name="Google Shape;453;p47"/>
          <p:cNvSpPr txBox="1"/>
          <p:nvPr>
            <p:ph idx="1" type="body"/>
          </p:nvPr>
        </p:nvSpPr>
        <p:spPr>
          <a:xfrm>
            <a:off x="539552" y="1196752"/>
            <a:ext cx="8208912" cy="72008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실행 결과</a:t>
            </a:r>
            <a:endParaRPr sz="2000"/>
          </a:p>
        </p:txBody>
      </p:sp>
      <p:pic>
        <p:nvPicPr>
          <p:cNvPr id="454" name="Google Shape;454;p47"/>
          <p:cNvPicPr preferRelativeResize="0"/>
          <p:nvPr/>
        </p:nvPicPr>
        <p:blipFill rotWithShape="1">
          <a:blip r:embed="rId3">
            <a:alphaModFix/>
          </a:blip>
          <a:srcRect b="0" l="0" r="0" t="0"/>
          <a:stretch/>
        </p:blipFill>
        <p:spPr>
          <a:xfrm>
            <a:off x="972000" y="1988840"/>
            <a:ext cx="7200000" cy="271272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8"/>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04. </a:t>
            </a:r>
            <a:r>
              <a:rPr lang="ko-KR"/>
              <a:t>Lab: 구구단 계산기</a:t>
            </a:r>
            <a:endParaRPr/>
          </a:p>
        </p:txBody>
      </p:sp>
      <p:sp>
        <p:nvSpPr>
          <p:cNvPr id="460" name="Google Shape;460;p48"/>
          <p:cNvSpPr txBox="1"/>
          <p:nvPr>
            <p:ph idx="1" type="body"/>
          </p:nvPr>
        </p:nvSpPr>
        <p:spPr>
          <a:xfrm>
            <a:off x="539552" y="1196752"/>
            <a:ext cx="8208912" cy="79208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문제 해결</a:t>
            </a:r>
            <a:endParaRPr sz="2000"/>
          </a:p>
        </p:txBody>
      </p:sp>
      <p:pic>
        <p:nvPicPr>
          <p:cNvPr id="461" name="Google Shape;461;p48"/>
          <p:cNvPicPr preferRelativeResize="0"/>
          <p:nvPr/>
        </p:nvPicPr>
        <p:blipFill rotWithShape="1">
          <a:blip r:embed="rId3">
            <a:alphaModFix/>
          </a:blip>
          <a:srcRect b="0" l="0" r="0" t="0"/>
          <a:stretch/>
        </p:blipFill>
        <p:spPr>
          <a:xfrm>
            <a:off x="1044013" y="1988840"/>
            <a:ext cx="7200000" cy="2480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9"/>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04. </a:t>
            </a:r>
            <a:r>
              <a:rPr lang="ko-KR"/>
              <a:t>Lab: 구구단 계산기</a:t>
            </a:r>
            <a:endParaRPr/>
          </a:p>
        </p:txBody>
      </p:sp>
      <p:sp>
        <p:nvSpPr>
          <p:cNvPr id="467" name="Google Shape;467;p49"/>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문제 해결 : </a:t>
            </a:r>
            <a:r>
              <a:rPr b="0" lang="ko-KR" sz="2000"/>
              <a:t>[코드 4-16] 해석</a:t>
            </a:r>
            <a:endParaRPr b="0" sz="2000"/>
          </a:p>
        </p:txBody>
      </p:sp>
      <p:sp>
        <p:nvSpPr>
          <p:cNvPr id="468" name="Google Shape;468;p49"/>
          <p:cNvSpPr txBox="1"/>
          <p:nvPr/>
        </p:nvSpPr>
        <p:spPr>
          <a:xfrm>
            <a:off x="611560" y="1772816"/>
            <a:ext cx="7704856" cy="403244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1행 : 처음 프로그램을 실행하면 print( ) 함수를 사용하여 ‘구구단 몇 단을 계산할까?’를 출력할 수 있도록 코딩한다.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2행 : 사용자가 입력한 값을 user_input 변수에 할당한다.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3행 : user_input 변수를 이용하여 화면에 구구단을 계산한다는 메시지를 출력한다.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4행 : 아직 user_input 변수가 문자열 변수이므로 int( ) 함수를 사용하여 정수형으로 변환한다.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5~7행 : 입력된 숫자와 1부터 9까지 숫자의 곱을 반복문으로 표현한다. 따라서range(1, 10)을 이용하여 1부터 9까지의 숫자를 i에 할당한다. 이 값들은 모두 사용자가 입력한 값의 정수형 변환값인 int_input과 곱하여 result 변수에 할당된다. 마지막으로 print( )함수에 의해 값이 출력된다.</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조건문</a:t>
            </a:r>
            <a:endParaRPr/>
          </a:p>
        </p:txBody>
      </p:sp>
      <p:sp>
        <p:nvSpPr>
          <p:cNvPr id="103" name="Google Shape;103;p5"/>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조건문의 개념</a:t>
            </a:r>
            <a:endParaRPr sz="2000"/>
          </a:p>
        </p:txBody>
      </p:sp>
      <p:sp>
        <p:nvSpPr>
          <p:cNvPr id="104" name="Google Shape;104;p5"/>
          <p:cNvSpPr txBox="1"/>
          <p:nvPr/>
        </p:nvSpPr>
        <p:spPr>
          <a:xfrm>
            <a:off x="539552" y="1772816"/>
            <a:ext cx="8280920" cy="136815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1" i="0" lang="ko-KR" sz="1400" u="none" cap="none" strike="noStrike">
                <a:solidFill>
                  <a:schemeClr val="dk1"/>
                </a:solidFill>
                <a:latin typeface="Malgun Gothic"/>
                <a:ea typeface="Malgun Gothic"/>
                <a:cs typeface="Malgun Gothic"/>
                <a:sym typeface="Malgun Gothic"/>
              </a:rPr>
              <a:t>조건문(conditional statement): </a:t>
            </a:r>
            <a:r>
              <a:rPr b="0" i="0" lang="ko-KR" sz="1400" u="none" cap="none" strike="noStrike">
                <a:solidFill>
                  <a:schemeClr val="dk1"/>
                </a:solidFill>
                <a:latin typeface="Malgun Gothic"/>
                <a:ea typeface="Malgun Gothic"/>
                <a:cs typeface="Malgun Gothic"/>
                <a:sym typeface="Malgun Gothic"/>
              </a:rPr>
              <a:t>조건에 따라 특정 동작을 하도록 하는 프로그래밍 명령어이다.</a:t>
            </a:r>
            <a:endParaRPr/>
          </a:p>
          <a:p>
            <a:pPr indent="-342900" lvl="0" marL="342900" marR="0" rtl="0" algn="l">
              <a:lnSpc>
                <a:spcPct val="150000"/>
              </a:lnSpc>
              <a:spcBef>
                <a:spcPts val="1000"/>
              </a:spcBef>
              <a:spcAft>
                <a:spcPts val="0"/>
              </a:spcAft>
              <a:buClr>
                <a:srgbClr val="F79433"/>
              </a:buClr>
              <a:buSzPts val="1400"/>
              <a:buFont typeface="Arial"/>
              <a:buChar char="•"/>
            </a:pPr>
            <a:r>
              <a:rPr b="0" i="0" lang="ko-KR" sz="1400" u="none" cap="none" strike="noStrike">
                <a:solidFill>
                  <a:schemeClr val="dk1"/>
                </a:solidFill>
                <a:latin typeface="Malgun Gothic"/>
                <a:ea typeface="Malgun Gothic"/>
                <a:cs typeface="Malgun Gothic"/>
                <a:sym typeface="Malgun Gothic"/>
              </a:rPr>
              <a:t>파이썬에서는 조건문을 사용하기 위해 if, else, elif 등의 명령 키워드를 사용한다.</a:t>
            </a:r>
            <a:endParaRPr/>
          </a:p>
          <a:p>
            <a:pPr indent="-342900" lvl="0" marL="342900" marR="0" rtl="0" algn="l">
              <a:lnSpc>
                <a:spcPct val="150000"/>
              </a:lnSpc>
              <a:spcBef>
                <a:spcPts val="1000"/>
              </a:spcBef>
              <a:spcAft>
                <a:spcPts val="0"/>
              </a:spcAft>
              <a:buClr>
                <a:srgbClr val="F79433"/>
              </a:buClr>
              <a:buSzPts val="1400"/>
              <a:buFont typeface="Arial"/>
              <a:buChar char="•"/>
            </a:pPr>
            <a:r>
              <a:rPr b="0" i="0" lang="ko-KR" sz="1400" u="none" cap="none" strike="noStrike">
                <a:solidFill>
                  <a:schemeClr val="dk1"/>
                </a:solidFill>
                <a:latin typeface="Malgun Gothic"/>
                <a:ea typeface="Malgun Gothic"/>
                <a:cs typeface="Malgun Gothic"/>
                <a:sym typeface="Malgun Gothic"/>
              </a:rPr>
              <a:t>스마트폰 잠금 해제 패턴이 5회 틀리면, 20초 동안 대기 상태로 만들어라.</a:t>
            </a:r>
            <a:endParaRPr/>
          </a:p>
        </p:txBody>
      </p:sp>
      <p:pic>
        <p:nvPicPr>
          <p:cNvPr id="105" name="Google Shape;105;p5"/>
          <p:cNvPicPr preferRelativeResize="0"/>
          <p:nvPr/>
        </p:nvPicPr>
        <p:blipFill rotWithShape="1">
          <a:blip r:embed="rId3">
            <a:alphaModFix/>
          </a:blip>
          <a:srcRect b="0" l="0" r="0" t="0"/>
          <a:stretch/>
        </p:blipFill>
        <p:spPr>
          <a:xfrm>
            <a:off x="960987" y="3212976"/>
            <a:ext cx="5173110" cy="2880320"/>
          </a:xfrm>
          <a:prstGeom prst="rect">
            <a:avLst/>
          </a:prstGeom>
          <a:noFill/>
          <a:ln>
            <a:noFill/>
          </a:ln>
        </p:spPr>
      </p:pic>
      <p:sp>
        <p:nvSpPr>
          <p:cNvPr id="106" name="Google Shape;106;p5"/>
          <p:cNvSpPr txBox="1"/>
          <p:nvPr/>
        </p:nvSpPr>
        <p:spPr>
          <a:xfrm>
            <a:off x="960987" y="6237312"/>
            <a:ext cx="2807489" cy="36004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i="0" lang="ko-KR" sz="1100" u="none" cap="none" strike="noStrike">
                <a:solidFill>
                  <a:schemeClr val="accent1"/>
                </a:solidFill>
                <a:latin typeface="Malgun Gothic"/>
                <a:ea typeface="Malgun Gothic"/>
                <a:cs typeface="Malgun Gothic"/>
                <a:sym typeface="Malgun Gothic"/>
              </a:rPr>
              <a:t>[ 조건문의 예시: 스마트폰 잠금 해제 패턴 ]</a:t>
            </a:r>
            <a:endParaRPr b="1" sz="1100">
              <a:solidFill>
                <a:schemeClr val="accent1"/>
              </a:solidFill>
              <a:latin typeface="Malgun Gothic"/>
              <a:ea typeface="Malgun Gothic"/>
              <a:cs typeface="Malgun Gothic"/>
              <a:sym typeface="Malgun Gothic"/>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0"/>
          <p:cNvSpPr txBox="1"/>
          <p:nvPr>
            <p:ph idx="1" type="body"/>
          </p:nvPr>
        </p:nvSpPr>
        <p:spPr>
          <a:xfrm>
            <a:off x="719572" y="3412604"/>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4800"/>
              <a:buFont typeface="Malgun Gothic"/>
              <a:buNone/>
            </a:pPr>
            <a:r>
              <a:rPr lang="ko-KR"/>
              <a:t>조건문과 반복문 실습</a:t>
            </a:r>
            <a:endParaRPr/>
          </a:p>
        </p:txBody>
      </p:sp>
      <p:sp>
        <p:nvSpPr>
          <p:cNvPr id="474" name="Google Shape;474;p50"/>
          <p:cNvSpPr txBox="1"/>
          <p:nvPr>
            <p:ph idx="2" type="body"/>
          </p:nvPr>
        </p:nvSpPr>
        <p:spPr>
          <a:xfrm>
            <a:off x="719572" y="2348880"/>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5400"/>
              <a:buFont typeface="Malgun Gothic"/>
              <a:buNone/>
            </a:pPr>
            <a:r>
              <a:rPr lang="ko-KR"/>
              <a:t>05</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1"/>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문자열 역순 출력</a:t>
            </a:r>
            <a:endParaRPr sz="2000"/>
          </a:p>
        </p:txBody>
      </p:sp>
      <p:sp>
        <p:nvSpPr>
          <p:cNvPr id="480" name="Google Shape;480;p51"/>
          <p:cNvSpPr txBox="1"/>
          <p:nvPr/>
        </p:nvSpPr>
        <p:spPr>
          <a:xfrm>
            <a:off x="539552" y="1772816"/>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1" lang="ko-KR" sz="1400">
                <a:solidFill>
                  <a:schemeClr val="dk1"/>
                </a:solidFill>
                <a:latin typeface="Malgun Gothic"/>
                <a:ea typeface="Malgun Gothic"/>
                <a:cs typeface="Malgun Gothic"/>
                <a:sym typeface="Malgun Gothic"/>
              </a:rPr>
              <a:t>reverse_sentence : </a:t>
            </a:r>
            <a:r>
              <a:rPr b="0" lang="ko-KR" sz="1400">
                <a:solidFill>
                  <a:schemeClr val="dk1"/>
                </a:solidFill>
                <a:latin typeface="Malgun Gothic"/>
                <a:ea typeface="Malgun Gothic"/>
                <a:cs typeface="Malgun Gothic"/>
                <a:sym typeface="Malgun Gothic"/>
              </a:rPr>
              <a:t>입력된 문자열을 역순으로 출력하는 변수이다.</a:t>
            </a:r>
            <a:endParaRPr/>
          </a:p>
        </p:txBody>
      </p:sp>
      <p:sp>
        <p:nvSpPr>
          <p:cNvPr id="481" name="Google Shape;481;p51"/>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05. </a:t>
            </a:r>
            <a:r>
              <a:rPr lang="ko-KR"/>
              <a:t>조건문과 반복문 실습</a:t>
            </a:r>
            <a:endParaRPr/>
          </a:p>
        </p:txBody>
      </p:sp>
      <p:pic>
        <p:nvPicPr>
          <p:cNvPr id="482" name="Google Shape;482;p51"/>
          <p:cNvPicPr preferRelativeResize="0"/>
          <p:nvPr/>
        </p:nvPicPr>
        <p:blipFill rotWithShape="1">
          <a:blip r:embed="rId3">
            <a:alphaModFix/>
          </a:blip>
          <a:srcRect b="0" l="0" r="0" t="0"/>
          <a:stretch/>
        </p:blipFill>
        <p:spPr>
          <a:xfrm>
            <a:off x="972000" y="2408091"/>
            <a:ext cx="7200000" cy="289311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2"/>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05. </a:t>
            </a:r>
            <a:r>
              <a:rPr lang="ko-KR"/>
              <a:t>조건문과 반복문 실습</a:t>
            </a:r>
            <a:endParaRPr/>
          </a:p>
        </p:txBody>
      </p:sp>
      <p:sp>
        <p:nvSpPr>
          <p:cNvPr id="488" name="Google Shape;488;p52"/>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문자열 역순 출력</a:t>
            </a:r>
            <a:endParaRPr sz="2000"/>
          </a:p>
        </p:txBody>
      </p:sp>
      <p:pic>
        <p:nvPicPr>
          <p:cNvPr id="489" name="Google Shape;489;p52"/>
          <p:cNvPicPr preferRelativeResize="0"/>
          <p:nvPr/>
        </p:nvPicPr>
        <p:blipFill rotWithShape="1">
          <a:blip r:embed="rId3">
            <a:alphaModFix/>
          </a:blip>
          <a:srcRect b="0" l="0" r="0" t="0"/>
          <a:stretch/>
        </p:blipFill>
        <p:spPr>
          <a:xfrm>
            <a:off x="972000" y="2996952"/>
            <a:ext cx="7200000" cy="3256955"/>
          </a:xfrm>
          <a:prstGeom prst="rect">
            <a:avLst/>
          </a:prstGeom>
          <a:noFill/>
          <a:ln>
            <a:noFill/>
          </a:ln>
        </p:spPr>
      </p:pic>
      <p:sp>
        <p:nvSpPr>
          <p:cNvPr id="490" name="Google Shape;490;p52"/>
          <p:cNvSpPr txBox="1"/>
          <p:nvPr/>
        </p:nvSpPr>
        <p:spPr>
          <a:xfrm>
            <a:off x="960987" y="6253907"/>
            <a:ext cx="5627237" cy="36004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lang="ko-KR" sz="1100">
                <a:solidFill>
                  <a:schemeClr val="accent1"/>
                </a:solidFill>
                <a:latin typeface="Malgun Gothic"/>
                <a:ea typeface="Malgun Gothic"/>
                <a:cs typeface="Malgun Gothic"/>
                <a:sym typeface="Malgun Gothic"/>
              </a:rPr>
              <a:t>[reverse_sentence를 사용한 반복문의 순서]</a:t>
            </a:r>
            <a:endParaRPr b="1" sz="1100">
              <a:solidFill>
                <a:schemeClr val="accent1"/>
              </a:solidFill>
              <a:latin typeface="Malgun Gothic"/>
              <a:ea typeface="Malgun Gothic"/>
              <a:cs typeface="Malgun Gothic"/>
              <a:sym typeface="Malgun Gothic"/>
            </a:endParaRPr>
          </a:p>
        </p:txBody>
      </p:sp>
      <p:sp>
        <p:nvSpPr>
          <p:cNvPr id="491" name="Google Shape;491;p52"/>
          <p:cNvSpPr txBox="1"/>
          <p:nvPr/>
        </p:nvSpPr>
        <p:spPr>
          <a:xfrm>
            <a:off x="539552" y="1772816"/>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reverse_sentence</a:t>
            </a:r>
            <a:r>
              <a:rPr b="0" lang="ko-KR" sz="1200">
                <a:solidFill>
                  <a:schemeClr val="dk1"/>
                </a:solidFill>
                <a:latin typeface="Malgun Gothic"/>
                <a:ea typeface="Malgun Gothic"/>
                <a:cs typeface="Malgun Gothic"/>
                <a:sym typeface="Malgun Gothic"/>
              </a:rPr>
              <a:t>1</a:t>
            </a:r>
            <a:r>
              <a:rPr b="0" lang="ko-KR" sz="1400">
                <a:solidFill>
                  <a:schemeClr val="dk1"/>
                </a:solidFill>
                <a:latin typeface="Malgun Gothic"/>
                <a:ea typeface="Malgun Gothic"/>
                <a:cs typeface="Malgun Gothic"/>
                <a:sym typeface="Malgun Gothic"/>
              </a:rPr>
              <a:t>은 4행의 reverse_sentence = char + reverse_sentence 중 오른쪽에 있는 값을 뜻하며, reverse_sentence2는 char와 reverse_sentence1이 합쳐진 왼쪽에 있는 reverse_sentence를 의미한다.</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3"/>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십진수를 이진수로 변환</a:t>
            </a:r>
            <a:endParaRPr sz="2000"/>
          </a:p>
        </p:txBody>
      </p:sp>
      <p:sp>
        <p:nvSpPr>
          <p:cNvPr id="497" name="Google Shape;497;p53"/>
          <p:cNvSpPr txBox="1"/>
          <p:nvPr/>
        </p:nvSpPr>
        <p:spPr>
          <a:xfrm>
            <a:off x="539552" y="1772816"/>
            <a:ext cx="7776864" cy="57606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십진수 숫자를 2로 계속 나눈 후, 그 나머지를 역순으로 취하면 이진수가 된다.</a:t>
            </a:r>
            <a:endParaRPr/>
          </a:p>
        </p:txBody>
      </p:sp>
      <p:sp>
        <p:nvSpPr>
          <p:cNvPr id="498" name="Google Shape;498;p53"/>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05. </a:t>
            </a:r>
            <a:r>
              <a:rPr lang="ko-KR"/>
              <a:t>조건문과 반복문 실습</a:t>
            </a:r>
            <a:endParaRPr/>
          </a:p>
        </p:txBody>
      </p:sp>
      <p:sp>
        <p:nvSpPr>
          <p:cNvPr id="499" name="Google Shape;499;p53"/>
          <p:cNvSpPr txBox="1"/>
          <p:nvPr/>
        </p:nvSpPr>
        <p:spPr>
          <a:xfrm>
            <a:off x="960987" y="4797152"/>
            <a:ext cx="5627237" cy="36004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lang="ko-KR" sz="1100">
                <a:solidFill>
                  <a:schemeClr val="accent1"/>
                </a:solidFill>
                <a:latin typeface="Malgun Gothic"/>
                <a:ea typeface="Malgun Gothic"/>
                <a:cs typeface="Malgun Gothic"/>
                <a:sym typeface="Malgun Gothic"/>
              </a:rPr>
              <a:t>[십진수를 이진수로 변환하는 방법]</a:t>
            </a:r>
            <a:endParaRPr b="1" sz="1100">
              <a:solidFill>
                <a:schemeClr val="accent1"/>
              </a:solidFill>
              <a:latin typeface="Malgun Gothic"/>
              <a:ea typeface="Malgun Gothic"/>
              <a:cs typeface="Malgun Gothic"/>
              <a:sym typeface="Malgun Gothic"/>
            </a:endParaRPr>
          </a:p>
        </p:txBody>
      </p:sp>
      <p:pic>
        <p:nvPicPr>
          <p:cNvPr id="500" name="Google Shape;500;p53"/>
          <p:cNvPicPr preferRelativeResize="0"/>
          <p:nvPr/>
        </p:nvPicPr>
        <p:blipFill rotWithShape="1">
          <a:blip r:embed="rId3">
            <a:alphaModFix/>
          </a:blip>
          <a:srcRect b="0" l="0" r="0" t="0"/>
          <a:stretch/>
        </p:blipFill>
        <p:spPr>
          <a:xfrm>
            <a:off x="1115616" y="2348880"/>
            <a:ext cx="2990850" cy="23431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4"/>
          <p:cNvSpPr txBox="1"/>
          <p:nvPr/>
        </p:nvSpPr>
        <p:spPr>
          <a:xfrm>
            <a:off x="539552" y="1772816"/>
            <a:ext cx="7776864" cy="57606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십진수를 이진수로 변환하는 코드</a:t>
            </a:r>
            <a:endParaRPr b="1" sz="1400">
              <a:solidFill>
                <a:schemeClr val="dk1"/>
              </a:solidFill>
              <a:latin typeface="Malgun Gothic"/>
              <a:ea typeface="Malgun Gothic"/>
              <a:cs typeface="Malgun Gothic"/>
              <a:sym typeface="Malgun Gothic"/>
            </a:endParaRPr>
          </a:p>
        </p:txBody>
      </p:sp>
      <p:sp>
        <p:nvSpPr>
          <p:cNvPr id="506" name="Google Shape;506;p54"/>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05. </a:t>
            </a:r>
            <a:r>
              <a:rPr lang="ko-KR"/>
              <a:t>조건문과 반복문 실습</a:t>
            </a:r>
            <a:endParaRPr/>
          </a:p>
        </p:txBody>
      </p:sp>
      <p:sp>
        <p:nvSpPr>
          <p:cNvPr id="507" name="Google Shape;507;p54"/>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십진수를 이진수로 변환</a:t>
            </a:r>
            <a:endParaRPr sz="2000"/>
          </a:p>
        </p:txBody>
      </p:sp>
      <p:grpSp>
        <p:nvGrpSpPr>
          <p:cNvPr id="508" name="Google Shape;508;p54"/>
          <p:cNvGrpSpPr/>
          <p:nvPr/>
        </p:nvGrpSpPr>
        <p:grpSpPr>
          <a:xfrm>
            <a:off x="952950" y="2420888"/>
            <a:ext cx="7214908" cy="3456384"/>
            <a:chOff x="952950" y="2420888"/>
            <a:chExt cx="7214908" cy="3456384"/>
          </a:xfrm>
        </p:grpSpPr>
        <p:pic>
          <p:nvPicPr>
            <p:cNvPr id="509" name="Google Shape;509;p54"/>
            <p:cNvPicPr preferRelativeResize="0"/>
            <p:nvPr/>
          </p:nvPicPr>
          <p:blipFill rotWithShape="1">
            <a:blip r:embed="rId3">
              <a:alphaModFix/>
            </a:blip>
            <a:srcRect b="0" l="0" r="0" t="0"/>
            <a:stretch/>
          </p:blipFill>
          <p:spPr>
            <a:xfrm>
              <a:off x="967858" y="2420888"/>
              <a:ext cx="7200000" cy="1688528"/>
            </a:xfrm>
            <a:prstGeom prst="rect">
              <a:avLst/>
            </a:prstGeom>
            <a:noFill/>
            <a:ln>
              <a:noFill/>
            </a:ln>
          </p:spPr>
        </p:pic>
        <p:pic>
          <p:nvPicPr>
            <p:cNvPr id="510" name="Google Shape;510;p54"/>
            <p:cNvPicPr preferRelativeResize="0"/>
            <p:nvPr/>
          </p:nvPicPr>
          <p:blipFill rotWithShape="1">
            <a:blip r:embed="rId4">
              <a:alphaModFix/>
            </a:blip>
            <a:srcRect b="0" l="0" r="0" t="5835"/>
            <a:stretch/>
          </p:blipFill>
          <p:spPr>
            <a:xfrm>
              <a:off x="952950" y="3934304"/>
              <a:ext cx="7200000" cy="1942968"/>
            </a:xfrm>
            <a:prstGeom prst="rect">
              <a:avLst/>
            </a:prstGeom>
            <a:noFill/>
            <a:ln>
              <a:noFill/>
            </a:ln>
          </p:spPr>
        </p:pic>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5"/>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05. </a:t>
            </a:r>
            <a:r>
              <a:rPr lang="ko-KR"/>
              <a:t>조건문과 반복문 실습</a:t>
            </a:r>
            <a:endParaRPr/>
          </a:p>
        </p:txBody>
      </p:sp>
      <p:sp>
        <p:nvSpPr>
          <p:cNvPr id="516" name="Google Shape;516;p55"/>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십진수를 이진수로 변환 : </a:t>
            </a:r>
            <a:r>
              <a:rPr b="0" lang="ko-KR" sz="2000"/>
              <a:t>[코드 4-18] 해석</a:t>
            </a:r>
            <a:endParaRPr b="0" sz="2000"/>
          </a:p>
        </p:txBody>
      </p:sp>
      <p:pic>
        <p:nvPicPr>
          <p:cNvPr id="517" name="Google Shape;517;p55"/>
          <p:cNvPicPr preferRelativeResize="0"/>
          <p:nvPr/>
        </p:nvPicPr>
        <p:blipFill rotWithShape="1">
          <a:blip r:embed="rId3">
            <a:alphaModFix/>
          </a:blip>
          <a:srcRect b="0" l="0" r="0" t="0"/>
          <a:stretch/>
        </p:blipFill>
        <p:spPr>
          <a:xfrm>
            <a:off x="972000" y="4279895"/>
            <a:ext cx="7200000" cy="1597377"/>
          </a:xfrm>
          <a:prstGeom prst="rect">
            <a:avLst/>
          </a:prstGeom>
          <a:noFill/>
          <a:ln>
            <a:noFill/>
          </a:ln>
        </p:spPr>
      </p:pic>
      <p:sp>
        <p:nvSpPr>
          <p:cNvPr id="518" name="Google Shape;518;p55"/>
          <p:cNvSpPr txBox="1"/>
          <p:nvPr/>
        </p:nvSpPr>
        <p:spPr>
          <a:xfrm>
            <a:off x="960987" y="6021288"/>
            <a:ext cx="5627237" cy="36004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lang="ko-KR" sz="1100">
                <a:solidFill>
                  <a:schemeClr val="accent1"/>
                </a:solidFill>
                <a:latin typeface="Malgun Gothic"/>
                <a:ea typeface="Malgun Gothic"/>
                <a:cs typeface="Malgun Gothic"/>
                <a:sym typeface="Malgun Gothic"/>
              </a:rPr>
              <a:t>[반복문이 진행될 때마다 진행되는 변수의 변화]</a:t>
            </a:r>
            <a:endParaRPr b="1" sz="1100">
              <a:solidFill>
                <a:schemeClr val="accent1"/>
              </a:solidFill>
              <a:latin typeface="Malgun Gothic"/>
              <a:ea typeface="Malgun Gothic"/>
              <a:cs typeface="Malgun Gothic"/>
              <a:sym typeface="Malgun Gothic"/>
            </a:endParaRPr>
          </a:p>
        </p:txBody>
      </p:sp>
      <p:sp>
        <p:nvSpPr>
          <p:cNvPr id="519" name="Google Shape;519;p55"/>
          <p:cNvSpPr txBox="1"/>
          <p:nvPr/>
        </p:nvSpPr>
        <p:spPr>
          <a:xfrm>
            <a:off x="539552" y="1772816"/>
            <a:ext cx="7700663" cy="237626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4행 : remainder = decimal % 2 코드는 나머지를 구해 remainder 변수에 저장하는 역할을 한다. </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5행 : decimal = decimal // 2 코드는 현재의 십진수를 2로 나눈 몫을 다시 decimal 변수에 저장한다. </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6행 : 값의 역순을 result 변수에 저장하는 result = str(remainder) + result 코드를 사용한다. 반복문이 진행될 때마다 진행되는 변수의 변화는 아래와 같다.</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6"/>
          <p:cNvSpPr txBox="1"/>
          <p:nvPr>
            <p:ph idx="1" type="body"/>
          </p:nvPr>
        </p:nvSpPr>
        <p:spPr>
          <a:xfrm>
            <a:off x="719572" y="3412604"/>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4800"/>
              <a:buFont typeface="Malgun Gothic"/>
              <a:buNone/>
            </a:pPr>
            <a:r>
              <a:rPr lang="ko-KR"/>
              <a:t>Lab: 숫자 찾기 게임</a:t>
            </a:r>
            <a:endParaRPr/>
          </a:p>
        </p:txBody>
      </p:sp>
      <p:sp>
        <p:nvSpPr>
          <p:cNvPr id="525" name="Google Shape;525;p56"/>
          <p:cNvSpPr txBox="1"/>
          <p:nvPr>
            <p:ph idx="2" type="body"/>
          </p:nvPr>
        </p:nvSpPr>
        <p:spPr>
          <a:xfrm>
            <a:off x="719572" y="2348880"/>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5400"/>
              <a:buFont typeface="Malgun Gothic"/>
              <a:buNone/>
            </a:pPr>
            <a:r>
              <a:rPr lang="ko-KR"/>
              <a:t>06</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pic>
        <p:nvPicPr>
          <p:cNvPr id="530" name="Google Shape;530;p57"/>
          <p:cNvPicPr preferRelativeResize="0"/>
          <p:nvPr/>
        </p:nvPicPr>
        <p:blipFill rotWithShape="1">
          <a:blip r:embed="rId3">
            <a:alphaModFix/>
          </a:blip>
          <a:srcRect b="0" l="0" r="0" t="0"/>
          <a:stretch/>
        </p:blipFill>
        <p:spPr>
          <a:xfrm>
            <a:off x="972000" y="3140968"/>
            <a:ext cx="7200000" cy="1444377"/>
          </a:xfrm>
          <a:prstGeom prst="rect">
            <a:avLst/>
          </a:prstGeom>
          <a:noFill/>
          <a:ln>
            <a:noFill/>
          </a:ln>
        </p:spPr>
      </p:pic>
      <p:sp>
        <p:nvSpPr>
          <p:cNvPr id="531" name="Google Shape;531;p57"/>
          <p:cNvSpPr txBox="1"/>
          <p:nvPr/>
        </p:nvSpPr>
        <p:spPr>
          <a:xfrm>
            <a:off x="539552" y="1772816"/>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이번 Lab에서는 지금까지 배운 반복문과 조건문을 토대로 숫자 찾기 게임 프로그램을 만들어 보자.</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이 프로그램의 규칙은 다음과 같다.</a:t>
            </a:r>
            <a:endParaRPr/>
          </a:p>
        </p:txBody>
      </p:sp>
      <p:sp>
        <p:nvSpPr>
          <p:cNvPr id="532" name="Google Shape;532;p57"/>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06. </a:t>
            </a:r>
            <a:r>
              <a:rPr lang="ko-KR"/>
              <a:t>Lab: 숫자 찾기 게임</a:t>
            </a:r>
            <a:endParaRPr/>
          </a:p>
        </p:txBody>
      </p:sp>
      <p:sp>
        <p:nvSpPr>
          <p:cNvPr id="533" name="Google Shape;533;p57"/>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실습 내용</a:t>
            </a:r>
            <a:endParaRPr sz="20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8"/>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06. </a:t>
            </a:r>
            <a:r>
              <a:rPr lang="ko-KR"/>
              <a:t>Lab: 숫자 찾기 게임</a:t>
            </a:r>
            <a:endParaRPr/>
          </a:p>
        </p:txBody>
      </p:sp>
      <p:sp>
        <p:nvSpPr>
          <p:cNvPr id="539" name="Google Shape;539;p58"/>
          <p:cNvSpPr txBox="1"/>
          <p:nvPr>
            <p:ph idx="1" type="body"/>
          </p:nvPr>
        </p:nvSpPr>
        <p:spPr>
          <a:xfrm>
            <a:off x="539552" y="1196752"/>
            <a:ext cx="8208912" cy="648072"/>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실행 결과</a:t>
            </a:r>
            <a:endParaRPr sz="2000"/>
          </a:p>
        </p:txBody>
      </p:sp>
      <p:pic>
        <p:nvPicPr>
          <p:cNvPr id="540" name="Google Shape;540;p58"/>
          <p:cNvPicPr preferRelativeResize="0"/>
          <p:nvPr/>
        </p:nvPicPr>
        <p:blipFill rotWithShape="1">
          <a:blip r:embed="rId3">
            <a:alphaModFix/>
          </a:blip>
          <a:srcRect b="0" l="0" r="0" t="0"/>
          <a:stretch/>
        </p:blipFill>
        <p:spPr>
          <a:xfrm>
            <a:off x="972000" y="1988840"/>
            <a:ext cx="7200000" cy="354909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9"/>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06. </a:t>
            </a:r>
            <a:r>
              <a:rPr lang="ko-KR"/>
              <a:t>Lab: 숫자 찾기 게임</a:t>
            </a:r>
            <a:endParaRPr/>
          </a:p>
        </p:txBody>
      </p:sp>
      <p:sp>
        <p:nvSpPr>
          <p:cNvPr id="546" name="Google Shape;546;p59"/>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문제 해결</a:t>
            </a:r>
            <a:endParaRPr sz="2000"/>
          </a:p>
        </p:txBody>
      </p:sp>
      <p:pic>
        <p:nvPicPr>
          <p:cNvPr id="547" name="Google Shape;547;p59"/>
          <p:cNvPicPr preferRelativeResize="0"/>
          <p:nvPr/>
        </p:nvPicPr>
        <p:blipFill rotWithShape="1">
          <a:blip r:embed="rId3">
            <a:alphaModFix/>
          </a:blip>
          <a:srcRect b="0" l="0" r="0" t="0"/>
          <a:stretch/>
        </p:blipFill>
        <p:spPr>
          <a:xfrm>
            <a:off x="972000" y="1988840"/>
            <a:ext cx="7200000" cy="39133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조건문</a:t>
            </a:r>
            <a:endParaRPr/>
          </a:p>
        </p:txBody>
      </p:sp>
      <p:sp>
        <p:nvSpPr>
          <p:cNvPr id="112" name="Google Shape;112;p6"/>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if -else문</a:t>
            </a:r>
            <a:endParaRPr sz="2000"/>
          </a:p>
        </p:txBody>
      </p:sp>
      <p:sp>
        <p:nvSpPr>
          <p:cNvPr id="113" name="Google Shape;113;p6"/>
          <p:cNvSpPr txBox="1"/>
          <p:nvPr/>
        </p:nvSpPr>
        <p:spPr>
          <a:xfrm>
            <a:off x="539552" y="1772816"/>
            <a:ext cx="7776864" cy="57606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if-else문의 기본 문법은 다음과 같다.</a:t>
            </a:r>
            <a:endParaRPr/>
          </a:p>
        </p:txBody>
      </p:sp>
      <p:pic>
        <p:nvPicPr>
          <p:cNvPr id="114" name="Google Shape;114;p6"/>
          <p:cNvPicPr preferRelativeResize="0"/>
          <p:nvPr/>
        </p:nvPicPr>
        <p:blipFill rotWithShape="1">
          <a:blip r:embed="rId3">
            <a:alphaModFix/>
          </a:blip>
          <a:srcRect b="0" l="0" r="0" t="0"/>
          <a:stretch/>
        </p:blipFill>
        <p:spPr>
          <a:xfrm>
            <a:off x="972400" y="2348880"/>
            <a:ext cx="7200000" cy="1971602"/>
          </a:xfrm>
          <a:prstGeom prst="rect">
            <a:avLst/>
          </a:prstGeom>
          <a:noFill/>
          <a:ln>
            <a:noFill/>
          </a:ln>
        </p:spPr>
      </p:pic>
      <p:sp>
        <p:nvSpPr>
          <p:cNvPr id="115" name="Google Shape;115;p6"/>
          <p:cNvSpPr txBox="1"/>
          <p:nvPr/>
        </p:nvSpPr>
        <p:spPr>
          <a:xfrm>
            <a:off x="539552" y="4509120"/>
            <a:ext cx="7776864" cy="194421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AutoNum type="arabicPeriod"/>
            </a:pPr>
            <a:r>
              <a:rPr b="0" lang="ko-KR" sz="1400">
                <a:solidFill>
                  <a:schemeClr val="dk1"/>
                </a:solidFill>
                <a:latin typeface="Malgun Gothic"/>
                <a:ea typeface="Malgun Gothic"/>
                <a:cs typeface="Malgun Gothic"/>
                <a:sym typeface="Malgun Gothic"/>
              </a:rPr>
              <a:t>if 뒤에는 참과 거짓을 판단할 수 있는 조건문이 들어가야 하고, 조건문이 끝나면 반드시 콜론(:)을 붙여야 한다.</a:t>
            </a:r>
            <a:endParaRPr/>
          </a:p>
          <a:p>
            <a:pPr indent="-342900" lvl="0" marL="342900" marR="0" rtl="0" algn="l">
              <a:lnSpc>
                <a:spcPct val="150000"/>
              </a:lnSpc>
              <a:spcBef>
                <a:spcPts val="1000"/>
              </a:spcBef>
              <a:spcAft>
                <a:spcPts val="0"/>
              </a:spcAft>
              <a:buClr>
                <a:srgbClr val="F79433"/>
              </a:buClr>
              <a:buSzPts val="1400"/>
              <a:buFont typeface="Arial"/>
              <a:buAutoNum type="arabicPeriod"/>
            </a:pPr>
            <a:r>
              <a:rPr b="0" lang="ko-KR" sz="1400">
                <a:solidFill>
                  <a:schemeClr val="dk1"/>
                </a:solidFill>
                <a:latin typeface="Malgun Gothic"/>
                <a:ea typeface="Malgun Gothic"/>
                <a:cs typeface="Malgun Gothic"/>
                <a:sym typeface="Malgun Gothic"/>
              </a:rPr>
              <a:t>들여쓰기를 사용하여 해당 조건이 참일 경우 수행할 명령을 작성한다. </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AutoNum type="arabicPeriod"/>
            </a:pPr>
            <a:r>
              <a:rPr b="0" lang="ko-KR" sz="1400">
                <a:solidFill>
                  <a:schemeClr val="dk1"/>
                </a:solidFill>
                <a:latin typeface="Malgun Gothic"/>
                <a:ea typeface="Malgun Gothic"/>
                <a:cs typeface="Malgun Gothic"/>
                <a:sym typeface="Malgun Gothic"/>
              </a:rPr>
              <a:t>if의 조건이 거짓일 경우 else문이 수행된다. else문은 생략해도 상관없다. 만약 조건에 해당하지 않는 경우에 따로 처리해야 한다면 else문을 넣으면 된다.</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0"/>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06. </a:t>
            </a:r>
            <a:r>
              <a:rPr lang="ko-KR"/>
              <a:t>Lab: 숫자 찾기 게임</a:t>
            </a:r>
            <a:endParaRPr/>
          </a:p>
        </p:txBody>
      </p:sp>
      <p:sp>
        <p:nvSpPr>
          <p:cNvPr id="553" name="Google Shape;553;p60"/>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문제 해결 </a:t>
            </a:r>
            <a:r>
              <a:rPr b="0" lang="ko-KR" sz="2000"/>
              <a:t>: [코드 4-19] 해석</a:t>
            </a:r>
            <a:endParaRPr b="0" sz="2000"/>
          </a:p>
        </p:txBody>
      </p:sp>
      <p:sp>
        <p:nvSpPr>
          <p:cNvPr id="554" name="Google Shape;554;p60"/>
          <p:cNvSpPr txBox="1"/>
          <p:nvPr/>
        </p:nvSpPr>
        <p:spPr>
          <a:xfrm>
            <a:off x="611560" y="1772816"/>
            <a:ext cx="7704856" cy="489654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1행 : 난수를 생성하기 위해 random 모듈을 사용한다. </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2행 : random 모듈 안에는 randint( )라는 함수가 있다. randint(1, 100)은 1에서 100까지의 임의의 random 숫자를 생성하라는 뜻이다. 이 구문을 사용해 임의의 숫자를 guess_number 변수에 할당한다.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3행 : 사용자가 숫자를 입력할 수 있도록 print( ) 함수를 사용하였다. </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4행 : 입력된 숫자가 정수형으로 변환되어 user_input 변수에 저장된다.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5~10행 : user가 입력한 user_input값과 컴퓨터가 만든 guess_number가 같지 않을 동안, 즉 users_input is not guess_number 조건이 만족하는 동안 while문은 계속 작동한다. while문은 if문을 사용해 숫자가 크면 ‘숫자가 너무 큽니다.’, 숫자가 작으면 ‘숫자가 너무 작습니다.’를 출력한다. 한 번의 반복문이 진행된 후 계속 반복되면서 사용자에게 다시 입력을 받아 계속 비교한다.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11~12행 : user_input과 guess_number가 같아지면 반복문을 빠져나와 ‘정답입니다.’를 출력한다.</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1"/>
          <p:cNvSpPr txBox="1"/>
          <p:nvPr>
            <p:ph idx="1" type="body"/>
          </p:nvPr>
        </p:nvSpPr>
        <p:spPr>
          <a:xfrm>
            <a:off x="719572" y="3412604"/>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4400"/>
              <a:buFont typeface="Malgun Gothic"/>
              <a:buNone/>
            </a:pPr>
            <a:r>
              <a:rPr lang="ko-KR" sz="4400"/>
              <a:t>Lab: 연속적인 구구단 계산기</a:t>
            </a:r>
            <a:endParaRPr/>
          </a:p>
        </p:txBody>
      </p:sp>
      <p:sp>
        <p:nvSpPr>
          <p:cNvPr id="560" name="Google Shape;560;p61"/>
          <p:cNvSpPr txBox="1"/>
          <p:nvPr>
            <p:ph idx="2" type="body"/>
          </p:nvPr>
        </p:nvSpPr>
        <p:spPr>
          <a:xfrm>
            <a:off x="719572" y="2348880"/>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5400"/>
              <a:buFont typeface="Malgun Gothic"/>
              <a:buNone/>
            </a:pPr>
            <a:r>
              <a:rPr lang="ko-KR"/>
              <a:t>07</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2"/>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실습 내용</a:t>
            </a:r>
            <a:endParaRPr sz="2000"/>
          </a:p>
        </p:txBody>
      </p:sp>
      <p:sp>
        <p:nvSpPr>
          <p:cNvPr id="566" name="Google Shape;566;p62"/>
          <p:cNvSpPr txBox="1"/>
          <p:nvPr/>
        </p:nvSpPr>
        <p:spPr>
          <a:xfrm>
            <a:off x="539552" y="1772816"/>
            <a:ext cx="7776864" cy="93610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지금까지 배운 반복문과 조건문을 토대로 연속적인 구구단 계산기 프로그램을 만들어 보자.</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이 프로그램의 규칙은 다음과 같다.</a:t>
            </a:r>
            <a:endParaRPr/>
          </a:p>
        </p:txBody>
      </p:sp>
      <p:sp>
        <p:nvSpPr>
          <p:cNvPr id="567" name="Google Shape;567;p62"/>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07. </a:t>
            </a:r>
            <a:r>
              <a:rPr lang="ko-KR"/>
              <a:t>Lab: 연속적인 구구단 계산기</a:t>
            </a:r>
            <a:endParaRPr/>
          </a:p>
        </p:txBody>
      </p:sp>
      <p:pic>
        <p:nvPicPr>
          <p:cNvPr id="568" name="Google Shape;568;p62"/>
          <p:cNvPicPr preferRelativeResize="0"/>
          <p:nvPr/>
        </p:nvPicPr>
        <p:blipFill rotWithShape="1">
          <a:blip r:embed="rId3">
            <a:alphaModFix/>
          </a:blip>
          <a:srcRect b="0" l="0" r="0" t="0"/>
          <a:stretch/>
        </p:blipFill>
        <p:spPr>
          <a:xfrm>
            <a:off x="972000" y="2780928"/>
            <a:ext cx="7200000" cy="169969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3"/>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07. </a:t>
            </a:r>
            <a:r>
              <a:rPr lang="ko-KR"/>
              <a:t>Lab: 연속적인 구구단 계산기</a:t>
            </a:r>
            <a:endParaRPr/>
          </a:p>
        </p:txBody>
      </p:sp>
      <p:sp>
        <p:nvSpPr>
          <p:cNvPr id="574" name="Google Shape;574;p63"/>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실행 결과</a:t>
            </a:r>
            <a:endParaRPr sz="2000"/>
          </a:p>
        </p:txBody>
      </p:sp>
      <p:grpSp>
        <p:nvGrpSpPr>
          <p:cNvPr id="575" name="Google Shape;575;p63"/>
          <p:cNvGrpSpPr/>
          <p:nvPr/>
        </p:nvGrpSpPr>
        <p:grpSpPr>
          <a:xfrm>
            <a:off x="972000" y="1988841"/>
            <a:ext cx="7200000" cy="4507209"/>
            <a:chOff x="972000" y="1988840"/>
            <a:chExt cx="8000000" cy="5008011"/>
          </a:xfrm>
        </p:grpSpPr>
        <p:pic>
          <p:nvPicPr>
            <p:cNvPr id="576" name="Google Shape;576;p63"/>
            <p:cNvPicPr preferRelativeResize="0"/>
            <p:nvPr/>
          </p:nvPicPr>
          <p:blipFill rotWithShape="1">
            <a:blip r:embed="rId3">
              <a:alphaModFix/>
            </a:blip>
            <a:srcRect b="0" l="0" r="0" t="0"/>
            <a:stretch/>
          </p:blipFill>
          <p:spPr>
            <a:xfrm>
              <a:off x="972000" y="1988840"/>
              <a:ext cx="8000000" cy="2720648"/>
            </a:xfrm>
            <a:prstGeom prst="rect">
              <a:avLst/>
            </a:prstGeom>
            <a:noFill/>
            <a:ln>
              <a:noFill/>
            </a:ln>
          </p:spPr>
        </p:pic>
        <p:pic>
          <p:nvPicPr>
            <p:cNvPr id="577" name="Google Shape;577;p63"/>
            <p:cNvPicPr preferRelativeResize="0"/>
            <p:nvPr/>
          </p:nvPicPr>
          <p:blipFill rotWithShape="1">
            <a:blip r:embed="rId4">
              <a:alphaModFix/>
            </a:blip>
            <a:srcRect b="59582" l="0" r="0" t="2828"/>
            <a:stretch/>
          </p:blipFill>
          <p:spPr>
            <a:xfrm>
              <a:off x="972000" y="4549124"/>
              <a:ext cx="8000000" cy="2447727"/>
            </a:xfrm>
            <a:prstGeom prst="rect">
              <a:avLst/>
            </a:prstGeom>
            <a:noFill/>
            <a:ln>
              <a:noFill/>
            </a:ln>
          </p:spPr>
        </p:pic>
      </p:gr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4"/>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07. </a:t>
            </a:r>
            <a:r>
              <a:rPr lang="ko-KR"/>
              <a:t>Lab: 연속적인 구구단 계산기</a:t>
            </a:r>
            <a:endParaRPr/>
          </a:p>
        </p:txBody>
      </p:sp>
      <p:sp>
        <p:nvSpPr>
          <p:cNvPr id="583" name="Google Shape;583;p64"/>
          <p:cNvSpPr txBox="1"/>
          <p:nvPr>
            <p:ph idx="1" type="body"/>
          </p:nvPr>
        </p:nvSpPr>
        <p:spPr>
          <a:xfrm>
            <a:off x="539552" y="1196752"/>
            <a:ext cx="8208912" cy="648072"/>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실행 결과</a:t>
            </a:r>
            <a:endParaRPr sz="2000"/>
          </a:p>
        </p:txBody>
      </p:sp>
      <p:pic>
        <p:nvPicPr>
          <p:cNvPr id="584" name="Google Shape;584;p64"/>
          <p:cNvPicPr preferRelativeResize="0"/>
          <p:nvPr/>
        </p:nvPicPr>
        <p:blipFill rotWithShape="1">
          <a:blip r:embed="rId3">
            <a:alphaModFix/>
          </a:blip>
          <a:srcRect b="-3138" l="0" r="0" t="40533"/>
          <a:stretch/>
        </p:blipFill>
        <p:spPr>
          <a:xfrm>
            <a:off x="972000" y="1988840"/>
            <a:ext cx="7200000" cy="366901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5"/>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07. </a:t>
            </a:r>
            <a:r>
              <a:rPr lang="ko-KR"/>
              <a:t>Lab: 연속적인 구구단 계산기</a:t>
            </a:r>
            <a:endParaRPr/>
          </a:p>
        </p:txBody>
      </p:sp>
      <p:sp>
        <p:nvSpPr>
          <p:cNvPr id="590" name="Google Shape;590;p65"/>
          <p:cNvSpPr txBox="1"/>
          <p:nvPr>
            <p:ph idx="1" type="body"/>
          </p:nvPr>
        </p:nvSpPr>
        <p:spPr>
          <a:xfrm>
            <a:off x="539552" y="1196752"/>
            <a:ext cx="8208912" cy="648072"/>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문제 해결</a:t>
            </a:r>
            <a:endParaRPr b="0" sz="2000"/>
          </a:p>
        </p:txBody>
      </p:sp>
      <p:grpSp>
        <p:nvGrpSpPr>
          <p:cNvPr id="591" name="Google Shape;591;p65"/>
          <p:cNvGrpSpPr/>
          <p:nvPr/>
        </p:nvGrpSpPr>
        <p:grpSpPr>
          <a:xfrm>
            <a:off x="972000" y="1988840"/>
            <a:ext cx="7200000" cy="4495121"/>
            <a:chOff x="972000" y="1988840"/>
            <a:chExt cx="7200000" cy="4495121"/>
          </a:xfrm>
        </p:grpSpPr>
        <p:pic>
          <p:nvPicPr>
            <p:cNvPr id="592" name="Google Shape;592;p65"/>
            <p:cNvPicPr preferRelativeResize="0"/>
            <p:nvPr/>
          </p:nvPicPr>
          <p:blipFill rotWithShape="1">
            <a:blip r:embed="rId3">
              <a:alphaModFix/>
            </a:blip>
            <a:srcRect b="0" l="0" r="0" t="0"/>
            <a:stretch/>
          </p:blipFill>
          <p:spPr>
            <a:xfrm>
              <a:off x="972000" y="1988840"/>
              <a:ext cx="7200000" cy="1692401"/>
            </a:xfrm>
            <a:prstGeom prst="rect">
              <a:avLst/>
            </a:prstGeom>
            <a:noFill/>
            <a:ln>
              <a:noFill/>
            </a:ln>
          </p:spPr>
        </p:pic>
        <p:pic>
          <p:nvPicPr>
            <p:cNvPr id="593" name="Google Shape;593;p65"/>
            <p:cNvPicPr preferRelativeResize="0"/>
            <p:nvPr/>
          </p:nvPicPr>
          <p:blipFill rotWithShape="1">
            <a:blip r:embed="rId4">
              <a:alphaModFix/>
            </a:blip>
            <a:srcRect b="0" l="0" r="0" t="6108"/>
            <a:stretch/>
          </p:blipFill>
          <p:spPr>
            <a:xfrm>
              <a:off x="972000" y="3573016"/>
              <a:ext cx="7200000" cy="2910945"/>
            </a:xfrm>
            <a:prstGeom prst="rect">
              <a:avLst/>
            </a:prstGeom>
            <a:noFill/>
            <a:ln>
              <a:noFill/>
            </a:ln>
          </p:spPr>
        </p:pic>
      </p:gr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6"/>
          <p:cNvSpPr txBox="1"/>
          <p:nvPr/>
        </p:nvSpPr>
        <p:spPr>
          <a:xfrm>
            <a:off x="539552" y="1772816"/>
            <a:ext cx="8064896" cy="47525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200"/>
              <a:buFont typeface="Arial"/>
              <a:buChar char="•"/>
            </a:pPr>
            <a:r>
              <a:rPr b="0" lang="ko-KR" sz="1200">
                <a:solidFill>
                  <a:schemeClr val="dk1"/>
                </a:solidFill>
                <a:latin typeface="Malgun Gothic"/>
                <a:ea typeface="Malgun Gothic"/>
                <a:cs typeface="Malgun Gothic"/>
                <a:sym typeface="Malgun Gothic"/>
              </a:rPr>
              <a:t>1행 : 화면에 사용자가 숫자를 입력할 수 있도록 안내 메시지를 출력하는 코딩을 하였다.</a:t>
            </a:r>
            <a:endParaRPr/>
          </a:p>
          <a:p>
            <a:pPr indent="-342900" lvl="0" marL="342900" marR="0" rtl="0" algn="l">
              <a:lnSpc>
                <a:spcPct val="150000"/>
              </a:lnSpc>
              <a:spcBef>
                <a:spcPts val="1000"/>
              </a:spcBef>
              <a:spcAft>
                <a:spcPts val="0"/>
              </a:spcAft>
              <a:buClr>
                <a:srgbClr val="F79433"/>
              </a:buClr>
              <a:buSzPts val="1200"/>
              <a:buFont typeface="Arial"/>
              <a:buChar char="•"/>
            </a:pPr>
            <a:r>
              <a:rPr b="0" lang="ko-KR" sz="1200">
                <a:solidFill>
                  <a:schemeClr val="dk1"/>
                </a:solidFill>
                <a:latin typeface="Malgun Gothic"/>
                <a:ea typeface="Malgun Gothic"/>
                <a:cs typeface="Malgun Gothic"/>
                <a:sym typeface="Malgun Gothic"/>
              </a:rPr>
              <a:t>2행 : while문을 시작하기 전에 x = 1이라는 코드를 넣고 시작하는데, 이것은 while문을 시작할 때 초기화하는 과정으로 이해하면 된다. while문이 무조건 한 번은 실행되어야 하므로 while문에 들어가는 조건 (x is not 0)을 만족할 수 있도록 x에 1을 할당하는 것이다.</a:t>
            </a:r>
            <a:endParaRPr/>
          </a:p>
          <a:p>
            <a:pPr indent="-342900" lvl="0" marL="342900" marR="0" rtl="0" algn="l">
              <a:lnSpc>
                <a:spcPct val="150000"/>
              </a:lnSpc>
              <a:spcBef>
                <a:spcPts val="1000"/>
              </a:spcBef>
              <a:spcAft>
                <a:spcPts val="0"/>
              </a:spcAft>
              <a:buClr>
                <a:srgbClr val="F79433"/>
              </a:buClr>
              <a:buSzPts val="1200"/>
              <a:buFont typeface="Arial"/>
              <a:buChar char="•"/>
            </a:pPr>
            <a:r>
              <a:rPr b="0" lang="ko-KR" sz="1200">
                <a:solidFill>
                  <a:schemeClr val="dk1"/>
                </a:solidFill>
                <a:latin typeface="Malgun Gothic"/>
                <a:ea typeface="Malgun Gothic"/>
                <a:cs typeface="Malgun Gothic"/>
                <a:sym typeface="Malgun Gothic"/>
              </a:rPr>
              <a:t>3행에서부터 while 반복문을 실행한다. 사용자에게 입력값을 받아 그 값을 x에 할당하면서 프로그램이 시작된다. x의 입력값에 따라 3가지 조건의 프로그램이 실행된다.</a:t>
            </a:r>
            <a:endParaRPr/>
          </a:p>
          <a:p>
            <a:pPr indent="-342900" lvl="0" marL="342900" marR="0" rtl="0" algn="l">
              <a:lnSpc>
                <a:spcPct val="150000"/>
              </a:lnSpc>
              <a:spcBef>
                <a:spcPts val="1000"/>
              </a:spcBef>
              <a:spcAft>
                <a:spcPts val="0"/>
              </a:spcAft>
              <a:buClr>
                <a:srgbClr val="F79433"/>
              </a:buClr>
              <a:buSzPts val="1200"/>
              <a:buFont typeface="Arial"/>
              <a:buChar char="•"/>
            </a:pPr>
            <a:r>
              <a:rPr b="0" lang="ko-KR" sz="1200">
                <a:solidFill>
                  <a:schemeClr val="dk1"/>
                </a:solidFill>
                <a:latin typeface="Malgun Gothic"/>
                <a:ea typeface="Malgun Gothic"/>
                <a:cs typeface="Malgun Gothic"/>
                <a:sym typeface="Malgun Gothic"/>
              </a:rPr>
              <a:t>첫 번째 조건인 x에 0이 할당됐을 때, 프로그램은 종료된다. 5행의 코드에서 보듯이 break문을 호출하여 while문을 빠져나가 14행의 print( ) 함수를 통해 “구구단 게임을 종료합니다.” 를 화면에 출력한다. </a:t>
            </a:r>
            <a:endParaRPr/>
          </a:p>
          <a:p>
            <a:pPr indent="-342900" lvl="0" marL="342900" marR="0" rtl="0" algn="l">
              <a:lnSpc>
                <a:spcPct val="150000"/>
              </a:lnSpc>
              <a:spcBef>
                <a:spcPts val="1000"/>
              </a:spcBef>
              <a:spcAft>
                <a:spcPts val="0"/>
              </a:spcAft>
              <a:buClr>
                <a:srgbClr val="F79433"/>
              </a:buClr>
              <a:buSzPts val="1200"/>
              <a:buFont typeface="Arial"/>
              <a:buChar char="•"/>
            </a:pPr>
            <a:r>
              <a:rPr b="0" lang="ko-KR" sz="1200">
                <a:solidFill>
                  <a:schemeClr val="dk1"/>
                </a:solidFill>
                <a:latin typeface="Malgun Gothic"/>
                <a:ea typeface="Malgun Gothic"/>
                <a:cs typeface="Malgun Gothic"/>
                <a:sym typeface="Malgun Gothic"/>
              </a:rPr>
              <a:t>6~8행 : 두 번째 조건인 x가 1에서 9 사이의 숫자가 아닌 경우이다. 조건문으로는 if not(1 &lt;= x &lt;= 9):으로 표현한다. 해당 조건문에 만족하면 화면에 입력이 잘못됐다고 출력된 후 continue문이 while문의 처음으로 이동시킨다.</a:t>
            </a:r>
            <a:endParaRPr/>
          </a:p>
          <a:p>
            <a:pPr indent="-342900" lvl="0" marL="342900" marR="0" rtl="0" algn="l">
              <a:lnSpc>
                <a:spcPct val="150000"/>
              </a:lnSpc>
              <a:spcBef>
                <a:spcPts val="1000"/>
              </a:spcBef>
              <a:spcAft>
                <a:spcPts val="0"/>
              </a:spcAft>
              <a:buClr>
                <a:srgbClr val="F79433"/>
              </a:buClr>
              <a:buSzPts val="1200"/>
              <a:buFont typeface="Arial"/>
              <a:buChar char="•"/>
            </a:pPr>
            <a:r>
              <a:rPr b="0" lang="ko-KR" sz="1200">
                <a:solidFill>
                  <a:schemeClr val="dk1"/>
                </a:solidFill>
                <a:latin typeface="Malgun Gothic"/>
                <a:ea typeface="Malgun Gothic"/>
                <a:cs typeface="Malgun Gothic"/>
                <a:sym typeface="Malgun Gothic"/>
              </a:rPr>
              <a:t>9~13행 : 마지막으로 위 두 조건을 모두 만족하지 않았을 때, 즉 1에서 9 사이의 숫자가 제대로 입력되었을 때 for문을 이용하여 화면에 입력된 숫자의 구구단 결과가 출력된다.</a:t>
            </a:r>
            <a:endParaRPr/>
          </a:p>
          <a:p>
            <a:pPr indent="-342900" lvl="0" marL="342900" marR="0" rtl="0" algn="l">
              <a:lnSpc>
                <a:spcPct val="150000"/>
              </a:lnSpc>
              <a:spcBef>
                <a:spcPts val="1000"/>
              </a:spcBef>
              <a:spcAft>
                <a:spcPts val="0"/>
              </a:spcAft>
              <a:buClr>
                <a:srgbClr val="F79433"/>
              </a:buClr>
              <a:buSzPts val="1200"/>
              <a:buFont typeface="Arial"/>
              <a:buChar char="•"/>
            </a:pPr>
            <a:r>
              <a:rPr b="0" lang="ko-KR" sz="1200">
                <a:solidFill>
                  <a:schemeClr val="dk1"/>
                </a:solidFill>
                <a:latin typeface="Malgun Gothic"/>
                <a:ea typeface="Malgun Gothic"/>
                <a:cs typeface="Malgun Gothic"/>
                <a:sym typeface="Malgun Gothic"/>
              </a:rPr>
              <a:t>이렇게 반복문 안에 반복문이 있는 구조를 중첩 반복문(nested loop)이라고 한다.</a:t>
            </a:r>
            <a:endParaRPr/>
          </a:p>
        </p:txBody>
      </p:sp>
      <p:sp>
        <p:nvSpPr>
          <p:cNvPr id="599" name="Google Shape;599;p66"/>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07. </a:t>
            </a:r>
            <a:r>
              <a:rPr lang="ko-KR"/>
              <a:t>Lab: 연속적인 구구단 계산기</a:t>
            </a:r>
            <a:endParaRPr/>
          </a:p>
        </p:txBody>
      </p:sp>
      <p:sp>
        <p:nvSpPr>
          <p:cNvPr id="600" name="Google Shape;600;p66"/>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문제 해결 </a:t>
            </a:r>
            <a:r>
              <a:rPr b="0" lang="ko-KR" sz="2000"/>
              <a:t>: [코드 4-20] 해석</a:t>
            </a:r>
            <a:endParaRPr sz="20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7"/>
          <p:cNvSpPr txBox="1"/>
          <p:nvPr>
            <p:ph idx="1" type="body"/>
          </p:nvPr>
        </p:nvSpPr>
        <p:spPr>
          <a:xfrm>
            <a:off x="719572" y="3412604"/>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4800"/>
              <a:buFont typeface="Malgun Gothic"/>
              <a:buNone/>
            </a:pPr>
            <a:r>
              <a:rPr lang="ko-KR"/>
              <a:t>Lab: 평균 구하기</a:t>
            </a:r>
            <a:endParaRPr/>
          </a:p>
        </p:txBody>
      </p:sp>
      <p:sp>
        <p:nvSpPr>
          <p:cNvPr id="606" name="Google Shape;606;p67"/>
          <p:cNvSpPr txBox="1"/>
          <p:nvPr>
            <p:ph idx="2" type="body"/>
          </p:nvPr>
        </p:nvSpPr>
        <p:spPr>
          <a:xfrm>
            <a:off x="719572" y="2348880"/>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5400"/>
              <a:buFont typeface="Malgun Gothic"/>
              <a:buNone/>
            </a:pPr>
            <a:r>
              <a:rPr lang="ko-KR"/>
              <a:t>08</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8"/>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실습 내용</a:t>
            </a:r>
            <a:endParaRPr sz="2000"/>
          </a:p>
        </p:txBody>
      </p:sp>
      <p:sp>
        <p:nvSpPr>
          <p:cNvPr id="612" name="Google Shape;612;p68"/>
          <p:cNvSpPr txBox="1"/>
          <p:nvPr/>
        </p:nvSpPr>
        <p:spPr>
          <a:xfrm>
            <a:off x="539552" y="1772816"/>
            <a:ext cx="7776864" cy="309634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이번 Lab에서는 지금까지 배운 반복문과 조건문을 토대로 연속적인 평균 구하기 프로그램을 만들어 보자.</a:t>
            </a:r>
            <a:endParaRPr/>
          </a:p>
          <a:p>
            <a:pPr indent="-254000" lvl="0" marL="342900" marR="0" rtl="0" algn="l">
              <a:lnSpc>
                <a:spcPct val="150000"/>
              </a:lnSpc>
              <a:spcBef>
                <a:spcPts val="1000"/>
              </a:spcBef>
              <a:spcAft>
                <a:spcPts val="0"/>
              </a:spcAft>
              <a:buClr>
                <a:srgbClr val="F79433"/>
              </a:buClr>
              <a:buSzPts val="1400"/>
              <a:buFont typeface="Arial"/>
              <a:buNone/>
            </a:pPr>
            <a:r>
              <a:t/>
            </a:r>
            <a:endParaRPr b="0" sz="1400">
              <a:solidFill>
                <a:schemeClr val="dk1"/>
              </a:solidFill>
              <a:latin typeface="Malgun Gothic"/>
              <a:ea typeface="Malgun Gothic"/>
              <a:cs typeface="Malgun Gothic"/>
              <a:sym typeface="Malgun Gothic"/>
            </a:endParaRPr>
          </a:p>
          <a:p>
            <a:pPr indent="-254000" lvl="0" marL="342900" marR="0" rtl="0" algn="l">
              <a:lnSpc>
                <a:spcPct val="150000"/>
              </a:lnSpc>
              <a:spcBef>
                <a:spcPts val="1000"/>
              </a:spcBef>
              <a:spcAft>
                <a:spcPts val="0"/>
              </a:spcAft>
              <a:buClr>
                <a:srgbClr val="F79433"/>
              </a:buClr>
              <a:buSzPts val="1400"/>
              <a:buFont typeface="Arial"/>
              <a:buNone/>
            </a:pPr>
            <a:r>
              <a:t/>
            </a:r>
            <a:endParaRPr b="0" sz="1400">
              <a:solidFill>
                <a:schemeClr val="dk1"/>
              </a:solidFill>
              <a:latin typeface="Malgun Gothic"/>
              <a:ea typeface="Malgun Gothic"/>
              <a:cs typeface="Malgun Gothic"/>
              <a:sym typeface="Malgun Gothic"/>
            </a:endParaRPr>
          </a:p>
          <a:p>
            <a:pPr indent="-254000" lvl="0" marL="342900" marR="0" rtl="0" algn="l">
              <a:lnSpc>
                <a:spcPct val="150000"/>
              </a:lnSpc>
              <a:spcBef>
                <a:spcPts val="1000"/>
              </a:spcBef>
              <a:spcAft>
                <a:spcPts val="0"/>
              </a:spcAft>
              <a:buClr>
                <a:srgbClr val="F79433"/>
              </a:buClr>
              <a:buSzPts val="1400"/>
              <a:buFont typeface="Arial"/>
              <a:buNone/>
            </a:pPr>
            <a:r>
              <a:t/>
            </a:r>
            <a:endParaRPr b="0" sz="1400">
              <a:solidFill>
                <a:schemeClr val="dk1"/>
              </a:solidFill>
              <a:latin typeface="Malgun Gothic"/>
              <a:ea typeface="Malgun Gothic"/>
              <a:cs typeface="Malgun Gothic"/>
              <a:sym typeface="Malgun Gothic"/>
            </a:endParaRPr>
          </a:p>
          <a:p>
            <a:pPr indent="-254000" lvl="0" marL="342900" marR="0" rtl="0" algn="l">
              <a:lnSpc>
                <a:spcPct val="150000"/>
              </a:lnSpc>
              <a:spcBef>
                <a:spcPts val="1000"/>
              </a:spcBef>
              <a:spcAft>
                <a:spcPts val="0"/>
              </a:spcAft>
              <a:buClr>
                <a:srgbClr val="F79433"/>
              </a:buClr>
              <a:buSzPts val="1400"/>
              <a:buFont typeface="Arial"/>
              <a:buNone/>
            </a:pPr>
            <a:r>
              <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이 프로</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그램의 규칙은 다음과 같다.</a:t>
            </a:r>
            <a:endParaRPr/>
          </a:p>
        </p:txBody>
      </p:sp>
      <p:sp>
        <p:nvSpPr>
          <p:cNvPr id="613" name="Google Shape;613;p68"/>
          <p:cNvSpPr txBox="1"/>
          <p:nvPr>
            <p:ph type="title"/>
          </p:nvPr>
        </p:nvSpPr>
        <p:spPr>
          <a:xfrm>
            <a:off x="539552" y="184745"/>
            <a:ext cx="6840900" cy="548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08. </a:t>
            </a:r>
            <a:r>
              <a:rPr lang="ko-KR"/>
              <a:t>Lab: 평균 구하기</a:t>
            </a:r>
            <a:endParaRPr/>
          </a:p>
        </p:txBody>
      </p:sp>
      <p:pic>
        <p:nvPicPr>
          <p:cNvPr id="614" name="Google Shape;614;p68"/>
          <p:cNvPicPr preferRelativeResize="0"/>
          <p:nvPr/>
        </p:nvPicPr>
        <p:blipFill rotWithShape="1">
          <a:blip r:embed="rId3">
            <a:alphaModFix/>
          </a:blip>
          <a:srcRect b="0" l="0" r="0" t="0"/>
          <a:stretch/>
        </p:blipFill>
        <p:spPr>
          <a:xfrm>
            <a:off x="972000" y="2668712"/>
            <a:ext cx="7200000" cy="1495441"/>
          </a:xfrm>
          <a:prstGeom prst="rect">
            <a:avLst/>
          </a:prstGeom>
          <a:noFill/>
          <a:ln>
            <a:noFill/>
          </a:ln>
        </p:spPr>
      </p:pic>
      <p:pic>
        <p:nvPicPr>
          <p:cNvPr id="615" name="Google Shape;615;p68"/>
          <p:cNvPicPr preferRelativeResize="0"/>
          <p:nvPr/>
        </p:nvPicPr>
        <p:blipFill rotWithShape="1">
          <a:blip r:embed="rId4">
            <a:alphaModFix/>
          </a:blip>
          <a:srcRect b="0" l="0" r="0" t="0"/>
          <a:stretch/>
        </p:blipFill>
        <p:spPr>
          <a:xfrm>
            <a:off x="972000" y="4869160"/>
            <a:ext cx="7200000" cy="8826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9"/>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08. </a:t>
            </a:r>
            <a:r>
              <a:rPr lang="ko-KR"/>
              <a:t>Lab: 평균 구하기</a:t>
            </a:r>
            <a:endParaRPr/>
          </a:p>
        </p:txBody>
      </p:sp>
      <p:sp>
        <p:nvSpPr>
          <p:cNvPr id="621" name="Google Shape;621;p69"/>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실행 결과</a:t>
            </a:r>
            <a:endParaRPr sz="2000"/>
          </a:p>
        </p:txBody>
      </p:sp>
      <p:pic>
        <p:nvPicPr>
          <p:cNvPr id="622" name="Google Shape;622;p69"/>
          <p:cNvPicPr preferRelativeResize="0"/>
          <p:nvPr/>
        </p:nvPicPr>
        <p:blipFill rotWithShape="1">
          <a:blip r:embed="rId3">
            <a:alphaModFix/>
          </a:blip>
          <a:srcRect b="0" l="0" r="0" t="0"/>
          <a:stretch/>
        </p:blipFill>
        <p:spPr>
          <a:xfrm>
            <a:off x="972000" y="1988840"/>
            <a:ext cx="7200000" cy="7781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7"/>
          <p:cNvPicPr preferRelativeResize="0"/>
          <p:nvPr/>
        </p:nvPicPr>
        <p:blipFill rotWithShape="1">
          <a:blip r:embed="rId3">
            <a:alphaModFix/>
          </a:blip>
          <a:srcRect b="0" l="0" r="0" t="0"/>
          <a:stretch/>
        </p:blipFill>
        <p:spPr>
          <a:xfrm>
            <a:off x="972000" y="1988840"/>
            <a:ext cx="7200000" cy="3723887"/>
          </a:xfrm>
          <a:prstGeom prst="rect">
            <a:avLst/>
          </a:prstGeom>
          <a:noFill/>
          <a:ln>
            <a:noFill/>
          </a:ln>
        </p:spPr>
      </p:pic>
      <p:sp>
        <p:nvSpPr>
          <p:cNvPr id="121" name="Google Shape;121;p7"/>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조건문</a:t>
            </a:r>
            <a:endParaRPr/>
          </a:p>
        </p:txBody>
      </p:sp>
      <p:sp>
        <p:nvSpPr>
          <p:cNvPr id="122" name="Google Shape;122;p7"/>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if -else문</a:t>
            </a:r>
            <a:endParaRPr sz="20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pic>
        <p:nvPicPr>
          <p:cNvPr id="627" name="Google Shape;627;p70"/>
          <p:cNvPicPr preferRelativeResize="0"/>
          <p:nvPr/>
        </p:nvPicPr>
        <p:blipFill rotWithShape="1">
          <a:blip r:embed="rId3">
            <a:alphaModFix/>
          </a:blip>
          <a:srcRect b="0" l="0" r="0" t="0"/>
          <a:stretch/>
        </p:blipFill>
        <p:spPr>
          <a:xfrm>
            <a:off x="972000" y="1772816"/>
            <a:ext cx="6768352" cy="4745389"/>
          </a:xfrm>
          <a:prstGeom prst="rect">
            <a:avLst/>
          </a:prstGeom>
          <a:noFill/>
          <a:ln>
            <a:noFill/>
          </a:ln>
        </p:spPr>
      </p:pic>
      <p:sp>
        <p:nvSpPr>
          <p:cNvPr id="628" name="Google Shape;628;p70"/>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08. </a:t>
            </a:r>
            <a:r>
              <a:rPr lang="ko-KR"/>
              <a:t>Lab: 평균 구하기</a:t>
            </a:r>
            <a:endParaRPr/>
          </a:p>
        </p:txBody>
      </p:sp>
      <p:sp>
        <p:nvSpPr>
          <p:cNvPr id="629" name="Google Shape;629;p70"/>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문제 해결</a:t>
            </a:r>
            <a:endParaRPr sz="20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1"/>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08. </a:t>
            </a:r>
            <a:r>
              <a:rPr lang="ko-KR"/>
              <a:t>Lab: 평균 구하기</a:t>
            </a:r>
            <a:endParaRPr/>
          </a:p>
        </p:txBody>
      </p:sp>
      <p:sp>
        <p:nvSpPr>
          <p:cNvPr id="635" name="Google Shape;635;p71"/>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문제 해결</a:t>
            </a:r>
            <a:endParaRPr sz="2000"/>
          </a:p>
        </p:txBody>
      </p:sp>
      <p:sp>
        <p:nvSpPr>
          <p:cNvPr id="636" name="Google Shape;636;p71"/>
          <p:cNvSpPr txBox="1"/>
          <p:nvPr/>
        </p:nvSpPr>
        <p:spPr>
          <a:xfrm>
            <a:off x="611560" y="1772816"/>
            <a:ext cx="7704856" cy="482453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1~3행 : 과목별 점수의 리스트를 생성한다. 국어 점수는 kor_score, 수학 점수는math_score, 영어 점수는 eng_score에 리스트화한다.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4행 : midterm_score에 과목별 점수인 kor_score, math_score, eng_score의 리스트를 생성한다.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6행 : 학생별로 평균을 구해야 하므로 각 값을 저장할 수 있는 공간인s tudent_score 리스트를 생성하고, 0으로 초기화한다.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7행~12행 : 2개의 for문을 돌려 midterm_score에 있는 과목별 점수를 추출한다. 여기서 i는 i번째 학생을 의미하는 변수로, 10행의 student_score[i] += score 코드를 통해 해당과목 점수를 기존 student_score[i]에 계속 추가한다.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13행~16행 : else문으로 반복문이 모두 끝나면 3으로 나누어 개인별 성적을 출력한다. 이때 student_average = [a/3, b/3, c/3, d/3, e/3]은 개인별 총합을 3으로 나누고 학생별 평균을 student_average 변수에 저장한다. 마지막으로 16행에서 학생별 평균을 출력할 수 있도록 코딩한다.</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2"/>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08. </a:t>
            </a:r>
            <a:r>
              <a:rPr lang="ko-KR"/>
              <a:t>Lab: 평균 구하기</a:t>
            </a:r>
            <a:endParaRPr/>
          </a:p>
        </p:txBody>
      </p:sp>
      <p:sp>
        <p:nvSpPr>
          <p:cNvPr id="642" name="Google Shape;642;p72"/>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문제 해결</a:t>
            </a:r>
            <a:endParaRPr sz="2000"/>
          </a:p>
        </p:txBody>
      </p:sp>
      <p:pic>
        <p:nvPicPr>
          <p:cNvPr id="643" name="Google Shape;643;p72"/>
          <p:cNvPicPr preferRelativeResize="0"/>
          <p:nvPr/>
        </p:nvPicPr>
        <p:blipFill rotWithShape="1">
          <a:blip r:embed="rId3">
            <a:alphaModFix/>
          </a:blip>
          <a:srcRect b="4943" l="0" r="0" t="0"/>
          <a:stretch/>
        </p:blipFill>
        <p:spPr>
          <a:xfrm>
            <a:off x="972000" y="1988840"/>
            <a:ext cx="7200000" cy="3248024"/>
          </a:xfrm>
          <a:prstGeom prst="rect">
            <a:avLst/>
          </a:prstGeom>
          <a:noFill/>
          <a:ln>
            <a:noFill/>
          </a:ln>
        </p:spPr>
      </p:pic>
      <p:sp>
        <p:nvSpPr>
          <p:cNvPr id="644" name="Google Shape;644;p72"/>
          <p:cNvSpPr txBox="1"/>
          <p:nvPr/>
        </p:nvSpPr>
        <p:spPr>
          <a:xfrm>
            <a:off x="960987" y="5589240"/>
            <a:ext cx="5627237" cy="36004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lang="ko-KR" sz="1100">
                <a:solidFill>
                  <a:schemeClr val="accent1"/>
                </a:solidFill>
                <a:latin typeface="Malgun Gothic"/>
                <a:ea typeface="Malgun Gothic"/>
                <a:cs typeface="Malgun Gothic"/>
                <a:sym typeface="Malgun Gothic"/>
              </a:rPr>
              <a:t>[student_score[i]]</a:t>
            </a:r>
            <a:endParaRPr b="1" sz="1100">
              <a:solidFill>
                <a:schemeClr val="accent1"/>
              </a:solidFill>
              <a:latin typeface="Malgun Gothic"/>
              <a:ea typeface="Malgun Gothic"/>
              <a:cs typeface="Malgun Gothic"/>
              <a:sym typeface="Malgun Gothic"/>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3"/>
          <p:cNvSpPr txBox="1"/>
          <p:nvPr>
            <p:ph idx="1" type="body"/>
          </p:nvPr>
        </p:nvSpPr>
        <p:spPr>
          <a:xfrm>
            <a:off x="719572" y="3412604"/>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4400"/>
              <a:buFont typeface="Malgun Gothic"/>
              <a:buNone/>
            </a:pPr>
            <a:r>
              <a:rPr lang="ko-KR" sz="4400"/>
              <a:t>코드의 오류를 처리하는 방법</a:t>
            </a:r>
            <a:endParaRPr/>
          </a:p>
        </p:txBody>
      </p:sp>
      <p:sp>
        <p:nvSpPr>
          <p:cNvPr id="650" name="Google Shape;650;p73"/>
          <p:cNvSpPr txBox="1"/>
          <p:nvPr>
            <p:ph idx="2" type="body"/>
          </p:nvPr>
        </p:nvSpPr>
        <p:spPr>
          <a:xfrm>
            <a:off x="719572" y="2348880"/>
            <a:ext cx="7704856" cy="9389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79433"/>
              </a:buClr>
              <a:buSzPts val="5400"/>
              <a:buFont typeface="Malgun Gothic"/>
              <a:buNone/>
            </a:pPr>
            <a:r>
              <a:rPr lang="ko-KR"/>
              <a:t>09</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74"/>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버그와 디버그</a:t>
            </a:r>
            <a:endParaRPr sz="2000"/>
          </a:p>
        </p:txBody>
      </p:sp>
      <p:sp>
        <p:nvSpPr>
          <p:cNvPr id="656" name="Google Shape;656;p74"/>
          <p:cNvSpPr txBox="1"/>
          <p:nvPr/>
        </p:nvSpPr>
        <p:spPr>
          <a:xfrm>
            <a:off x="539552" y="1772816"/>
            <a:ext cx="7776864" cy="144016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1" lang="ko-KR" sz="1400">
                <a:solidFill>
                  <a:schemeClr val="dk1"/>
                </a:solidFill>
                <a:latin typeface="Malgun Gothic"/>
                <a:ea typeface="Malgun Gothic"/>
                <a:cs typeface="Malgun Gothic"/>
                <a:sym typeface="Malgun Gothic"/>
              </a:rPr>
              <a:t>버그(bug) : </a:t>
            </a:r>
            <a:r>
              <a:rPr b="0" lang="ko-KR" sz="1400">
                <a:solidFill>
                  <a:schemeClr val="dk1"/>
                </a:solidFill>
                <a:latin typeface="Malgun Gothic"/>
                <a:ea typeface="Malgun Gothic"/>
                <a:cs typeface="Malgun Gothic"/>
                <a:sym typeface="Malgun Gothic"/>
              </a:rPr>
              <a:t>프로그래밍에서의 오류</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1" lang="ko-KR" sz="1400">
                <a:solidFill>
                  <a:schemeClr val="dk1"/>
                </a:solidFill>
                <a:latin typeface="Malgun Gothic"/>
                <a:ea typeface="Malgun Gothic"/>
                <a:cs typeface="Malgun Gothic"/>
                <a:sym typeface="Malgun Gothic"/>
              </a:rPr>
              <a:t>디버그(debug) : </a:t>
            </a:r>
            <a:r>
              <a:rPr b="0" lang="ko-KR" sz="1400">
                <a:solidFill>
                  <a:schemeClr val="dk1"/>
                </a:solidFill>
                <a:latin typeface="Malgun Gothic"/>
                <a:ea typeface="Malgun Gothic"/>
                <a:cs typeface="Malgun Gothic"/>
                <a:sym typeface="Malgun Gothic"/>
              </a:rPr>
              <a:t>오류를 수정하는 과정</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1" lang="ko-KR" sz="1400">
                <a:solidFill>
                  <a:schemeClr val="dk1"/>
                </a:solidFill>
                <a:latin typeface="Malgun Gothic"/>
                <a:ea typeface="Malgun Gothic"/>
                <a:cs typeface="Malgun Gothic"/>
                <a:sym typeface="Malgun Gothic"/>
              </a:rPr>
              <a:t>디버깅(debugging) : </a:t>
            </a:r>
            <a:r>
              <a:rPr b="0" lang="ko-KR" sz="1400">
                <a:solidFill>
                  <a:schemeClr val="dk1"/>
                </a:solidFill>
                <a:latin typeface="Malgun Gothic"/>
                <a:ea typeface="Malgun Gothic"/>
                <a:cs typeface="Malgun Gothic"/>
                <a:sym typeface="Malgun Gothic"/>
              </a:rPr>
              <a:t>코드에서 오류를 만났을 때, 프로그램의 잘못을 찾아내고 고치는 것</a:t>
            </a:r>
            <a:endParaRPr b="0" sz="1400">
              <a:solidFill>
                <a:schemeClr val="dk1"/>
              </a:solidFill>
              <a:latin typeface="Malgun Gothic"/>
              <a:ea typeface="Malgun Gothic"/>
              <a:cs typeface="Malgun Gothic"/>
              <a:sym typeface="Malgun Gothic"/>
            </a:endParaRPr>
          </a:p>
        </p:txBody>
      </p:sp>
      <p:sp>
        <p:nvSpPr>
          <p:cNvPr id="657" name="Google Shape;657;p74"/>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09. </a:t>
            </a:r>
            <a:r>
              <a:rPr lang="ko-KR"/>
              <a:t>코드의 오류를 처리하는 방법</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75"/>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오류의 종류와 해결 방법 : </a:t>
            </a:r>
            <a:r>
              <a:rPr lang="ko-KR" sz="2000">
                <a:solidFill>
                  <a:srgbClr val="F79433"/>
                </a:solidFill>
              </a:rPr>
              <a:t>문법적 오류 </a:t>
            </a:r>
            <a:endParaRPr sz="2000">
              <a:solidFill>
                <a:srgbClr val="F79433"/>
              </a:solidFill>
            </a:endParaRPr>
          </a:p>
        </p:txBody>
      </p:sp>
      <p:sp>
        <p:nvSpPr>
          <p:cNvPr id="663" name="Google Shape;663;p75"/>
          <p:cNvSpPr txBox="1"/>
          <p:nvPr/>
        </p:nvSpPr>
        <p:spPr>
          <a:xfrm>
            <a:off x="539552" y="1772816"/>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문법적 오류는 코딩했을 때, 인터프리터가 해석을 못 해 코드 자체를 실행시키지 못하는 오류이다. 문법적 오류는 비교적 쉬운 유형의 오류이며, 대표적으로 들여쓰기 오류와 오탈자로 인한 오류가 있다.</a:t>
            </a:r>
            <a:endParaRPr/>
          </a:p>
        </p:txBody>
      </p:sp>
      <p:sp>
        <p:nvSpPr>
          <p:cNvPr id="664" name="Google Shape;664;p75"/>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09. </a:t>
            </a:r>
            <a:r>
              <a:rPr lang="ko-KR"/>
              <a:t>코드의 오류를 처리하는 방법</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76"/>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오류의 종류와 해결 방법 : </a:t>
            </a:r>
            <a:r>
              <a:rPr lang="ko-KR" sz="2000">
                <a:solidFill>
                  <a:srgbClr val="F79433"/>
                </a:solidFill>
              </a:rPr>
              <a:t>문법적 오류 </a:t>
            </a:r>
            <a:endParaRPr sz="2000">
              <a:solidFill>
                <a:srgbClr val="F79433"/>
              </a:solidFill>
            </a:endParaRPr>
          </a:p>
        </p:txBody>
      </p:sp>
      <p:sp>
        <p:nvSpPr>
          <p:cNvPr id="670" name="Google Shape;670;p76"/>
          <p:cNvSpPr txBox="1"/>
          <p:nvPr/>
        </p:nvSpPr>
        <p:spPr>
          <a:xfrm>
            <a:off x="539552" y="1772816"/>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1" lang="ko-KR" sz="1400">
                <a:solidFill>
                  <a:schemeClr val="dk1"/>
                </a:solidFill>
                <a:latin typeface="Malgun Gothic"/>
                <a:ea typeface="Malgun Gothic"/>
                <a:cs typeface="Malgun Gothic"/>
                <a:sym typeface="Malgun Gothic"/>
              </a:rPr>
              <a:t>들여쓰기 오류(indentation error)</a:t>
            </a:r>
            <a:endParaRPr b="1" sz="1400">
              <a:solidFill>
                <a:schemeClr val="dk1"/>
              </a:solidFill>
              <a:latin typeface="Malgun Gothic"/>
              <a:ea typeface="Malgun Gothic"/>
              <a:cs typeface="Malgun Gothic"/>
              <a:sym typeface="Malgun Gothic"/>
            </a:endParaRPr>
          </a:p>
        </p:txBody>
      </p:sp>
      <p:sp>
        <p:nvSpPr>
          <p:cNvPr id="671" name="Google Shape;671;p76"/>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09. </a:t>
            </a:r>
            <a:r>
              <a:rPr lang="ko-KR"/>
              <a:t>코드의 오류를 처리하는 방법</a:t>
            </a:r>
            <a:endParaRPr/>
          </a:p>
        </p:txBody>
      </p:sp>
      <p:pic>
        <p:nvPicPr>
          <p:cNvPr id="672" name="Google Shape;672;p76"/>
          <p:cNvPicPr preferRelativeResize="0"/>
          <p:nvPr/>
        </p:nvPicPr>
        <p:blipFill rotWithShape="1">
          <a:blip r:embed="rId3">
            <a:alphaModFix/>
          </a:blip>
          <a:srcRect b="0" l="0" r="0" t="0"/>
          <a:stretch/>
        </p:blipFill>
        <p:spPr>
          <a:xfrm>
            <a:off x="972000" y="2495551"/>
            <a:ext cx="7200000" cy="1429787"/>
          </a:xfrm>
          <a:prstGeom prst="rect">
            <a:avLst/>
          </a:prstGeom>
          <a:noFill/>
          <a:ln>
            <a:noFill/>
          </a:ln>
        </p:spPr>
      </p:pic>
      <p:pic>
        <p:nvPicPr>
          <p:cNvPr id="673" name="Google Shape;673;p76"/>
          <p:cNvPicPr preferRelativeResize="0"/>
          <p:nvPr/>
        </p:nvPicPr>
        <p:blipFill rotWithShape="1">
          <a:blip r:embed="rId4">
            <a:alphaModFix/>
          </a:blip>
          <a:srcRect b="0" l="0" r="0" t="0"/>
          <a:stretch/>
        </p:blipFill>
        <p:spPr>
          <a:xfrm>
            <a:off x="972000" y="4149080"/>
            <a:ext cx="3914775" cy="1152525"/>
          </a:xfrm>
          <a:prstGeom prst="rect">
            <a:avLst/>
          </a:prstGeom>
          <a:noFill/>
          <a:ln>
            <a:noFill/>
          </a:ln>
        </p:spPr>
      </p:pic>
      <p:sp>
        <p:nvSpPr>
          <p:cNvPr id="674" name="Google Shape;674;p76"/>
          <p:cNvSpPr txBox="1"/>
          <p:nvPr/>
        </p:nvSpPr>
        <p:spPr>
          <a:xfrm>
            <a:off x="960987" y="5389351"/>
            <a:ext cx="5627237" cy="36004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lang="ko-KR" sz="1100">
                <a:solidFill>
                  <a:schemeClr val="accent1"/>
                </a:solidFill>
                <a:latin typeface="Malgun Gothic"/>
                <a:ea typeface="Malgun Gothic"/>
                <a:cs typeface="Malgun Gothic"/>
                <a:sym typeface="Malgun Gothic"/>
              </a:rPr>
              <a:t>[들여쓰기 오류 메시지]</a:t>
            </a:r>
            <a:endParaRPr b="1" sz="1100">
              <a:solidFill>
                <a:schemeClr val="accent1"/>
              </a:solidFill>
              <a:latin typeface="Malgun Gothic"/>
              <a:ea typeface="Malgun Gothic"/>
              <a:cs typeface="Malgun Gothic"/>
              <a:sym typeface="Malgun Gothic"/>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77"/>
          <p:cNvSpPr/>
          <p:nvPr/>
        </p:nvSpPr>
        <p:spPr>
          <a:xfrm>
            <a:off x="535882" y="1778052"/>
            <a:ext cx="8068566" cy="1506932"/>
          </a:xfrm>
          <a:prstGeom prst="rect">
            <a:avLst/>
          </a:prstGeom>
          <a:solidFill>
            <a:srgbClr val="EBF6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81" name="Google Shape;681;p77"/>
          <p:cNvSpPr/>
          <p:nvPr/>
        </p:nvSpPr>
        <p:spPr>
          <a:xfrm>
            <a:off x="516830" y="1333456"/>
            <a:ext cx="6071394" cy="4445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82" name="Google Shape;682;p77"/>
          <p:cNvSpPr txBox="1"/>
          <p:nvPr>
            <p:ph idx="1" type="body"/>
          </p:nvPr>
        </p:nvSpPr>
        <p:spPr>
          <a:xfrm>
            <a:off x="2267744" y="1196752"/>
            <a:ext cx="5472608" cy="115212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DA6EAB"/>
              </a:buClr>
              <a:buSzPts val="2000"/>
              <a:buNone/>
            </a:pPr>
            <a:r>
              <a:rPr lang="ko-KR" sz="2000"/>
              <a:t>들여쓰기 오류가 발생하는 이유</a:t>
            </a:r>
            <a:endParaRPr/>
          </a:p>
        </p:txBody>
      </p:sp>
      <p:sp>
        <p:nvSpPr>
          <p:cNvPr id="683" name="Google Shape;683;p77"/>
          <p:cNvSpPr txBox="1"/>
          <p:nvPr/>
        </p:nvSpPr>
        <p:spPr>
          <a:xfrm>
            <a:off x="700439" y="1988840"/>
            <a:ext cx="7471961" cy="93610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200"/>
              <a:buFont typeface="Arial"/>
              <a:buChar char="•"/>
            </a:pPr>
            <a:r>
              <a:rPr b="0" lang="ko-KR" sz="1200">
                <a:solidFill>
                  <a:schemeClr val="dk1"/>
                </a:solidFill>
                <a:latin typeface="Malgun Gothic"/>
                <a:ea typeface="Malgun Gothic"/>
                <a:cs typeface="Malgun Gothic"/>
                <a:sym typeface="Malgun Gothic"/>
              </a:rPr>
              <a:t>&lt;Space&gt; 키나 &lt;Tab&gt; 키로 들여쓰기를 하면 들여쓰기 오류가 자주 발생한다. 초기 파이썬으로 코딩할 때는 들여쓰기를 4 스페이스(4 space)로 하는 사람과 &lt;Tab&gt; 키로 하는 사람이 각각 따로 있어 함께 코딩하면 많은 문제가 발생하였다. 하지만 최근에는 이러한 문제가 많이 줄었다</a:t>
            </a:r>
            <a:endParaRPr b="0" sz="1200">
              <a:solidFill>
                <a:schemeClr val="dk1"/>
              </a:solidFill>
              <a:latin typeface="Malgun Gothic"/>
              <a:ea typeface="Malgun Gothic"/>
              <a:cs typeface="Malgun Gothic"/>
              <a:sym typeface="Malgun Gothic"/>
            </a:endParaRPr>
          </a:p>
        </p:txBody>
      </p:sp>
      <p:sp>
        <p:nvSpPr>
          <p:cNvPr id="684" name="Google Shape;684;p77"/>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09. </a:t>
            </a:r>
            <a:r>
              <a:rPr lang="ko-KR"/>
              <a:t>코드의 오류를 처리하는 방법</a:t>
            </a:r>
            <a:endParaRPr/>
          </a:p>
        </p:txBody>
      </p:sp>
      <p:pic>
        <p:nvPicPr>
          <p:cNvPr id="685" name="Google Shape;685;p77"/>
          <p:cNvPicPr preferRelativeResize="0"/>
          <p:nvPr/>
        </p:nvPicPr>
        <p:blipFill rotWithShape="1">
          <a:blip r:embed="rId3">
            <a:alphaModFix/>
          </a:blip>
          <a:srcRect b="0" l="0" r="0" t="0"/>
          <a:stretch/>
        </p:blipFill>
        <p:spPr>
          <a:xfrm>
            <a:off x="516828" y="1355342"/>
            <a:ext cx="1550268" cy="400817"/>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8"/>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오류의 종류와 해결 방법 : </a:t>
            </a:r>
            <a:r>
              <a:rPr lang="ko-KR" sz="2000">
                <a:solidFill>
                  <a:srgbClr val="F79433"/>
                </a:solidFill>
              </a:rPr>
              <a:t>문법적 오류 </a:t>
            </a:r>
            <a:endParaRPr sz="2000">
              <a:solidFill>
                <a:srgbClr val="F79433"/>
              </a:solidFill>
            </a:endParaRPr>
          </a:p>
        </p:txBody>
      </p:sp>
      <p:pic>
        <p:nvPicPr>
          <p:cNvPr id="691" name="Google Shape;691;p78"/>
          <p:cNvPicPr preferRelativeResize="0"/>
          <p:nvPr/>
        </p:nvPicPr>
        <p:blipFill rotWithShape="1">
          <a:blip r:embed="rId3">
            <a:alphaModFix/>
          </a:blip>
          <a:srcRect b="0" l="0" r="0" t="0"/>
          <a:stretch/>
        </p:blipFill>
        <p:spPr>
          <a:xfrm>
            <a:off x="972000" y="2505076"/>
            <a:ext cx="7200000" cy="1416633"/>
          </a:xfrm>
          <a:prstGeom prst="rect">
            <a:avLst/>
          </a:prstGeom>
          <a:noFill/>
          <a:ln>
            <a:noFill/>
          </a:ln>
        </p:spPr>
      </p:pic>
      <p:sp>
        <p:nvSpPr>
          <p:cNvPr id="692" name="Google Shape;692;p78"/>
          <p:cNvSpPr txBox="1"/>
          <p:nvPr/>
        </p:nvSpPr>
        <p:spPr>
          <a:xfrm>
            <a:off x="539552" y="1772816"/>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1" lang="ko-KR" sz="1400">
                <a:solidFill>
                  <a:schemeClr val="dk1"/>
                </a:solidFill>
                <a:latin typeface="Malgun Gothic"/>
                <a:ea typeface="Malgun Gothic"/>
                <a:cs typeface="Malgun Gothic"/>
                <a:sym typeface="Malgun Gothic"/>
              </a:rPr>
              <a:t>오탈자로 인한 오류</a:t>
            </a:r>
            <a:endParaRPr b="1" sz="1400">
              <a:solidFill>
                <a:schemeClr val="dk1"/>
              </a:solidFill>
              <a:latin typeface="Malgun Gothic"/>
              <a:ea typeface="Malgun Gothic"/>
              <a:cs typeface="Malgun Gothic"/>
              <a:sym typeface="Malgun Gothic"/>
            </a:endParaRPr>
          </a:p>
        </p:txBody>
      </p:sp>
      <p:sp>
        <p:nvSpPr>
          <p:cNvPr id="693" name="Google Shape;693;p78"/>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09. </a:t>
            </a:r>
            <a:r>
              <a:rPr lang="ko-KR"/>
              <a:t>코드의 오류를 처리하는 방법</a:t>
            </a:r>
            <a:endParaRPr/>
          </a:p>
        </p:txBody>
      </p:sp>
      <p:sp>
        <p:nvSpPr>
          <p:cNvPr id="694" name="Google Shape;694;p78"/>
          <p:cNvSpPr txBox="1"/>
          <p:nvPr/>
        </p:nvSpPr>
        <p:spPr>
          <a:xfrm>
            <a:off x="960987" y="5229200"/>
            <a:ext cx="5627237" cy="36004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lang="ko-KR" sz="1100">
                <a:solidFill>
                  <a:schemeClr val="accent1"/>
                </a:solidFill>
                <a:latin typeface="Malgun Gothic"/>
                <a:ea typeface="Malgun Gothic"/>
                <a:cs typeface="Malgun Gothic"/>
                <a:sym typeface="Malgun Gothic"/>
              </a:rPr>
              <a:t>[오탈자로 인한 오류 메시지]</a:t>
            </a:r>
            <a:endParaRPr b="1" sz="1100">
              <a:solidFill>
                <a:schemeClr val="accent1"/>
              </a:solidFill>
              <a:latin typeface="Malgun Gothic"/>
              <a:ea typeface="Malgun Gothic"/>
              <a:cs typeface="Malgun Gothic"/>
              <a:sym typeface="Malgun Gothic"/>
            </a:endParaRPr>
          </a:p>
        </p:txBody>
      </p:sp>
      <p:pic>
        <p:nvPicPr>
          <p:cNvPr id="695" name="Google Shape;695;p78"/>
          <p:cNvPicPr preferRelativeResize="0"/>
          <p:nvPr/>
        </p:nvPicPr>
        <p:blipFill rotWithShape="1">
          <a:blip r:embed="rId4">
            <a:alphaModFix/>
          </a:blip>
          <a:srcRect b="0" l="0" r="0" t="0"/>
          <a:stretch/>
        </p:blipFill>
        <p:spPr>
          <a:xfrm>
            <a:off x="972000" y="4149080"/>
            <a:ext cx="3657600" cy="98107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9"/>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오류의 종류와 해결 방법 : </a:t>
            </a:r>
            <a:r>
              <a:rPr lang="ko-KR" sz="2000">
                <a:solidFill>
                  <a:srgbClr val="F79433"/>
                </a:solidFill>
              </a:rPr>
              <a:t>논리적 오류 </a:t>
            </a:r>
            <a:endParaRPr sz="2000">
              <a:solidFill>
                <a:srgbClr val="F79433"/>
              </a:solidFill>
            </a:endParaRPr>
          </a:p>
        </p:txBody>
      </p:sp>
      <p:sp>
        <p:nvSpPr>
          <p:cNvPr id="701" name="Google Shape;701;p79"/>
          <p:cNvSpPr txBox="1"/>
          <p:nvPr/>
        </p:nvSpPr>
        <p:spPr>
          <a:xfrm>
            <a:off x="539552" y="1772816"/>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프로그램을 작성하다 보면 코드를 제대로 작성했다고 생각했음에도, 원하는 결과가 나오지 않는 경우가 종종 있다.</a:t>
            </a:r>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논리적 오류를 해결하는 방법은 다양한데, 당장 쉽게 사용할 수 있는 방법은 확인이 필요한변수들에 print( ) 함수를 사용하여 값을 확인하는 것이다.</a:t>
            </a:r>
            <a:endParaRPr/>
          </a:p>
        </p:txBody>
      </p:sp>
      <p:sp>
        <p:nvSpPr>
          <p:cNvPr id="702" name="Google Shape;702;p79"/>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09. </a:t>
            </a:r>
            <a:r>
              <a:rPr lang="ko-KR"/>
              <a:t>코드의 오류를 처리하는 방법</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조건문</a:t>
            </a:r>
            <a:endParaRPr/>
          </a:p>
        </p:txBody>
      </p:sp>
      <p:sp>
        <p:nvSpPr>
          <p:cNvPr id="128" name="Google Shape;128;p8"/>
          <p:cNvSpPr txBox="1"/>
          <p:nvPr>
            <p:ph idx="1" type="body"/>
          </p:nvPr>
        </p:nvSpPr>
        <p:spPr>
          <a:xfrm>
            <a:off x="539552" y="1196752"/>
            <a:ext cx="8208912" cy="57606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if -else문 : </a:t>
            </a:r>
            <a:r>
              <a:rPr b="0" lang="ko-KR" sz="2000"/>
              <a:t>[코드 4-1] 해석</a:t>
            </a:r>
            <a:endParaRPr b="0" sz="2000"/>
          </a:p>
        </p:txBody>
      </p:sp>
      <p:sp>
        <p:nvSpPr>
          <p:cNvPr id="129" name="Google Shape;129;p8"/>
          <p:cNvSpPr txBox="1"/>
          <p:nvPr/>
        </p:nvSpPr>
        <p:spPr>
          <a:xfrm>
            <a:off x="539552" y="1772816"/>
            <a:ext cx="7776864" cy="468052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1~2행 : 먼저 나이를 입력하는 메시지가 나타나면 사용자가 나이를 입력한다. </a:t>
            </a:r>
            <a:endParaRPr b="0" sz="1400">
              <a:solidFill>
                <a:schemeClr val="dk1"/>
              </a:solidFill>
              <a:latin typeface="Malgun Gothic"/>
              <a:ea typeface="Malgun Gothic"/>
              <a:cs typeface="Malgun Gothic"/>
              <a:sym typeface="Malgun Gothic"/>
            </a:endParaRPr>
          </a:p>
          <a:p>
            <a:pPr indent="-342900" lvl="0" marL="342900" marR="0" rtl="0" algn="l">
              <a:lnSpc>
                <a:spcPct val="150000"/>
              </a:lnSpc>
              <a:spcBef>
                <a:spcPts val="100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3~6행 : 만약, 나이가 30세 미만일 경우 클럽에 입장할 수 있다는 메시지를 출력하고, 30세 이상일 경우에는 클럽에 입장할 수 없다는 메시지를 화면에 출력한다. 여기서 핵심은 </a:t>
            </a:r>
            <a:r>
              <a:rPr b="0" lang="ko-KR" sz="1400" u="sng">
                <a:solidFill>
                  <a:schemeClr val="dk1"/>
                </a:solidFill>
                <a:latin typeface="Malgun Gothic"/>
                <a:ea typeface="Malgun Gothic"/>
                <a:cs typeface="Malgun Gothic"/>
                <a:sym typeface="Malgun Gothic"/>
              </a:rPr>
              <a:t>myage &lt; 30</a:t>
            </a:r>
            <a:r>
              <a:rPr b="0" lang="ko-KR" sz="1400">
                <a:solidFill>
                  <a:schemeClr val="dk1"/>
                </a:solidFill>
                <a:latin typeface="Malgun Gothic"/>
                <a:ea typeface="Malgun Gothic"/>
                <a:cs typeface="Malgun Gothic"/>
                <a:sym typeface="Malgun Gothic"/>
              </a:rPr>
              <a:t>이라는 조건이다. 사용자가 입력한 값은 myage 변수에 정수형으로 바꿔 할당된다. 다음으로 그 값이 30보다 작다는 조건이 True일 때, 즉 </a:t>
            </a:r>
            <a:r>
              <a:rPr b="0" lang="ko-KR" sz="1400" u="sng">
                <a:solidFill>
                  <a:schemeClr val="dk1"/>
                </a:solidFill>
                <a:latin typeface="Malgun Gothic"/>
                <a:ea typeface="Malgun Gothic"/>
                <a:cs typeface="Malgun Gothic"/>
                <a:sym typeface="Malgun Gothic"/>
              </a:rPr>
              <a:t>myage &lt; 30</a:t>
            </a:r>
            <a:r>
              <a:rPr b="0" lang="ko-KR" sz="1400">
                <a:solidFill>
                  <a:schemeClr val="dk1"/>
                </a:solidFill>
                <a:latin typeface="Malgun Gothic"/>
                <a:ea typeface="Malgun Gothic"/>
                <a:cs typeface="Malgun Gothic"/>
                <a:sym typeface="Malgun Gothic"/>
              </a:rPr>
              <a:t>이 참일 경우 </a:t>
            </a:r>
            <a:r>
              <a:rPr b="0" lang="ko-KR" sz="1400" u="sng">
                <a:solidFill>
                  <a:schemeClr val="dk1"/>
                </a:solidFill>
                <a:latin typeface="Malgun Gothic"/>
                <a:ea typeface="Malgun Gothic"/>
                <a:cs typeface="Malgun Gothic"/>
                <a:sym typeface="Malgun Gothic"/>
              </a:rPr>
              <a:t>print("Welcome to the Club")</a:t>
            </a:r>
            <a:r>
              <a:rPr b="0" lang="ko-KR" sz="1400">
                <a:solidFill>
                  <a:schemeClr val="dk1"/>
                </a:solidFill>
                <a:latin typeface="Malgun Gothic"/>
                <a:ea typeface="Malgun Gothic"/>
                <a:cs typeface="Malgun Gothic"/>
                <a:sym typeface="Malgun Gothic"/>
              </a:rPr>
              <a:t>이라는 구문이 동작하고, 해당 조건이 False일 때는 else로 묶인 구문이 동작한다.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80"/>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오류의 종류와 해결 방법</a:t>
            </a:r>
            <a:endParaRPr sz="2000"/>
          </a:p>
        </p:txBody>
      </p:sp>
      <p:sp>
        <p:nvSpPr>
          <p:cNvPr id="708" name="Google Shape;708;p80"/>
          <p:cNvSpPr txBox="1"/>
          <p:nvPr/>
        </p:nvSpPr>
        <p:spPr>
          <a:xfrm>
            <a:off x="539552" y="1772816"/>
            <a:ext cx="8280920"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사다리꼴 넓이를 구하는 프로그램을 작성하면서, 이 논리적 오류를 해결하는 연습을 해 보자.</a:t>
            </a:r>
            <a:endParaRPr/>
          </a:p>
        </p:txBody>
      </p:sp>
      <p:sp>
        <p:nvSpPr>
          <p:cNvPr id="709" name="Google Shape;709;p80"/>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09. </a:t>
            </a:r>
            <a:r>
              <a:rPr lang="ko-KR"/>
              <a:t>코드의 오류를 처리하는 방법</a:t>
            </a:r>
            <a:endParaRPr/>
          </a:p>
        </p:txBody>
      </p:sp>
      <p:sp>
        <p:nvSpPr>
          <p:cNvPr id="710" name="Google Shape;710;p80"/>
          <p:cNvSpPr txBox="1"/>
          <p:nvPr/>
        </p:nvSpPr>
        <p:spPr>
          <a:xfrm>
            <a:off x="960987" y="4869160"/>
            <a:ext cx="5627237" cy="36004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lang="ko-KR" sz="1100">
                <a:solidFill>
                  <a:schemeClr val="accent1"/>
                </a:solidFill>
                <a:latin typeface="Malgun Gothic"/>
                <a:ea typeface="Malgun Gothic"/>
                <a:cs typeface="Malgun Gothic"/>
                <a:sym typeface="Malgun Gothic"/>
              </a:rPr>
              <a:t>[사다리꼴의 넓이 구하기]</a:t>
            </a:r>
            <a:endParaRPr b="1" sz="1100">
              <a:solidFill>
                <a:schemeClr val="accent1"/>
              </a:solidFill>
              <a:latin typeface="Malgun Gothic"/>
              <a:ea typeface="Malgun Gothic"/>
              <a:cs typeface="Malgun Gothic"/>
              <a:sym typeface="Malgun Gothic"/>
            </a:endParaRPr>
          </a:p>
        </p:txBody>
      </p:sp>
      <p:pic>
        <p:nvPicPr>
          <p:cNvPr id="711" name="Google Shape;711;p80"/>
          <p:cNvPicPr preferRelativeResize="0"/>
          <p:nvPr/>
        </p:nvPicPr>
        <p:blipFill rotWithShape="1">
          <a:blip r:embed="rId3">
            <a:alphaModFix/>
          </a:blip>
          <a:srcRect b="0" l="0" r="0" t="0"/>
          <a:stretch/>
        </p:blipFill>
        <p:spPr>
          <a:xfrm>
            <a:off x="959103" y="2564904"/>
            <a:ext cx="3720910" cy="2304677"/>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81"/>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09. </a:t>
            </a:r>
            <a:r>
              <a:rPr lang="ko-KR"/>
              <a:t>코드의 오류를 처리하는 방법</a:t>
            </a:r>
            <a:endParaRPr/>
          </a:p>
        </p:txBody>
      </p:sp>
      <p:sp>
        <p:nvSpPr>
          <p:cNvPr id="717" name="Google Shape;717;p81"/>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오류의 종류와 해결 방법</a:t>
            </a:r>
            <a:endParaRPr sz="2000"/>
          </a:p>
        </p:txBody>
      </p:sp>
      <p:pic>
        <p:nvPicPr>
          <p:cNvPr id="718" name="Google Shape;718;p81"/>
          <p:cNvPicPr preferRelativeResize="0"/>
          <p:nvPr/>
        </p:nvPicPr>
        <p:blipFill rotWithShape="1">
          <a:blip r:embed="rId3">
            <a:alphaModFix/>
          </a:blip>
          <a:srcRect b="0" l="0" r="0" t="0"/>
          <a:stretch/>
        </p:blipFill>
        <p:spPr>
          <a:xfrm>
            <a:off x="972000" y="3140968"/>
            <a:ext cx="7200000" cy="2788271"/>
          </a:xfrm>
          <a:prstGeom prst="rect">
            <a:avLst/>
          </a:prstGeom>
          <a:noFill/>
          <a:ln>
            <a:noFill/>
          </a:ln>
        </p:spPr>
      </p:pic>
      <p:sp>
        <p:nvSpPr>
          <p:cNvPr id="719" name="Google Shape;719;p81"/>
          <p:cNvSpPr txBox="1"/>
          <p:nvPr/>
        </p:nvSpPr>
        <p:spPr>
          <a:xfrm>
            <a:off x="539552" y="1772816"/>
            <a:ext cx="8064896"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0" lang="ko-KR" sz="1400">
                <a:solidFill>
                  <a:schemeClr val="dk1"/>
                </a:solidFill>
                <a:latin typeface="Malgun Gothic"/>
                <a:ea typeface="Malgun Gothic"/>
                <a:cs typeface="Malgun Gothic"/>
                <a:sym typeface="Malgun Gothic"/>
              </a:rPr>
              <a:t>사다리꼴의 넓이를 구하는 공식은 ‘{(밑변+윗변)/2} * 높이’이다. 이 수식에 있는 각각의 과정을 하나씩 함수로 만들어 변환하는 연습을 할 것이다. 첫 번째는 두 변수를 더하는 addition( ) 함수, 두 번째는 두 값을 곱하는 multiplication( ) 함수, 세 번째는 2로 나누는 divided( ) 함수이다.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82"/>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오류의 종류와 해결 방법</a:t>
            </a:r>
            <a:endParaRPr sz="2000"/>
          </a:p>
        </p:txBody>
      </p:sp>
      <p:sp>
        <p:nvSpPr>
          <p:cNvPr id="725" name="Google Shape;725;p82"/>
          <p:cNvSpPr txBox="1"/>
          <p:nvPr/>
        </p:nvSpPr>
        <p:spPr>
          <a:xfrm>
            <a:off x="539552" y="1772816"/>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AutoNum type="arabicPeriod"/>
            </a:pPr>
            <a:r>
              <a:rPr b="1" lang="ko-KR" sz="1400">
                <a:solidFill>
                  <a:schemeClr val="dk1"/>
                </a:solidFill>
                <a:latin typeface="Malgun Gothic"/>
                <a:ea typeface="Malgun Gothic"/>
                <a:cs typeface="Malgun Gothic"/>
                <a:sym typeface="Malgun Gothic"/>
              </a:rPr>
              <a:t>함수가 잘 작동하는지 확인하는 방법 : </a:t>
            </a:r>
            <a:r>
              <a:rPr b="0" lang="ko-KR" sz="1400">
                <a:solidFill>
                  <a:schemeClr val="dk1"/>
                </a:solidFill>
                <a:latin typeface="Malgun Gothic"/>
                <a:ea typeface="Malgun Gothic"/>
                <a:cs typeface="Malgun Gothic"/>
                <a:sym typeface="Malgun Gothic"/>
              </a:rPr>
              <a:t>파이썬 셸에서 실행하기</a:t>
            </a:r>
            <a:endParaRPr b="0" sz="1400">
              <a:solidFill>
                <a:schemeClr val="dk1"/>
              </a:solidFill>
              <a:latin typeface="Malgun Gothic"/>
              <a:ea typeface="Malgun Gothic"/>
              <a:cs typeface="Malgun Gothic"/>
              <a:sym typeface="Malgun Gothic"/>
            </a:endParaRPr>
          </a:p>
        </p:txBody>
      </p:sp>
      <p:sp>
        <p:nvSpPr>
          <p:cNvPr id="726" name="Google Shape;726;p82"/>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09. </a:t>
            </a:r>
            <a:r>
              <a:rPr lang="ko-KR"/>
              <a:t>코드의 오류를 처리하는 방법</a:t>
            </a:r>
            <a:endParaRPr/>
          </a:p>
        </p:txBody>
      </p:sp>
      <p:grpSp>
        <p:nvGrpSpPr>
          <p:cNvPr id="727" name="Google Shape;727;p82"/>
          <p:cNvGrpSpPr/>
          <p:nvPr/>
        </p:nvGrpSpPr>
        <p:grpSpPr>
          <a:xfrm>
            <a:off x="972000" y="2350393"/>
            <a:ext cx="7200000" cy="2232248"/>
            <a:chOff x="972000" y="2780928"/>
            <a:chExt cx="7200000" cy="2232248"/>
          </a:xfrm>
        </p:grpSpPr>
        <p:pic>
          <p:nvPicPr>
            <p:cNvPr id="728" name="Google Shape;728;p82"/>
            <p:cNvPicPr preferRelativeResize="0"/>
            <p:nvPr/>
          </p:nvPicPr>
          <p:blipFill rotWithShape="1">
            <a:blip r:embed="rId3">
              <a:alphaModFix/>
            </a:blip>
            <a:srcRect b="0" l="0" r="0" t="0"/>
            <a:stretch/>
          </p:blipFill>
          <p:spPr>
            <a:xfrm>
              <a:off x="972000" y="2780928"/>
              <a:ext cx="7200000" cy="1137994"/>
            </a:xfrm>
            <a:prstGeom prst="rect">
              <a:avLst/>
            </a:prstGeom>
            <a:noFill/>
            <a:ln>
              <a:noFill/>
            </a:ln>
          </p:spPr>
        </p:pic>
        <p:pic>
          <p:nvPicPr>
            <p:cNvPr id="729" name="Google Shape;729;p82"/>
            <p:cNvPicPr preferRelativeResize="0"/>
            <p:nvPr/>
          </p:nvPicPr>
          <p:blipFill rotWithShape="1">
            <a:blip r:embed="rId4">
              <a:alphaModFix/>
            </a:blip>
            <a:srcRect b="0" l="0" r="0" t="9283"/>
            <a:stretch/>
          </p:blipFill>
          <p:spPr>
            <a:xfrm>
              <a:off x="972000" y="3743868"/>
              <a:ext cx="7200000" cy="1269308"/>
            </a:xfrm>
            <a:prstGeom prst="rect">
              <a:avLst/>
            </a:prstGeom>
            <a:noFill/>
            <a:ln>
              <a:noFill/>
            </a:ln>
          </p:spPr>
        </p:pic>
      </p:gr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83"/>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오류의 종류와 해결 방법</a:t>
            </a:r>
            <a:endParaRPr sz="2000"/>
          </a:p>
        </p:txBody>
      </p:sp>
      <p:sp>
        <p:nvSpPr>
          <p:cNvPr id="735" name="Google Shape;735;p83"/>
          <p:cNvSpPr txBox="1"/>
          <p:nvPr/>
        </p:nvSpPr>
        <p:spPr>
          <a:xfrm>
            <a:off x="539552" y="1772816"/>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AutoNum type="arabicPeriod" startAt="2"/>
            </a:pPr>
            <a:r>
              <a:rPr b="1" lang="ko-KR" sz="1400">
                <a:solidFill>
                  <a:schemeClr val="dk1"/>
                </a:solidFill>
                <a:latin typeface="Malgun Gothic"/>
                <a:ea typeface="Malgun Gothic"/>
                <a:cs typeface="Malgun Gothic"/>
                <a:sym typeface="Malgun Gothic"/>
              </a:rPr>
              <a:t>함수가 잘 작동하는지 확인하는 방법 : </a:t>
            </a:r>
            <a:r>
              <a:rPr b="0" lang="ko-KR" sz="1400">
                <a:solidFill>
                  <a:schemeClr val="dk1"/>
                </a:solidFill>
                <a:latin typeface="Malgun Gothic"/>
                <a:ea typeface="Malgun Gothic"/>
                <a:cs typeface="Malgun Gothic"/>
                <a:sym typeface="Malgun Gothic"/>
              </a:rPr>
              <a:t>파일에서 체크할 수 있도록 if _name_ == "_main_":을 써 주는 구조로, if 문 안에 테스트할 코드를 작성하기</a:t>
            </a:r>
            <a:endParaRPr b="0" sz="1400">
              <a:solidFill>
                <a:schemeClr val="dk1"/>
              </a:solidFill>
              <a:latin typeface="Malgun Gothic"/>
              <a:ea typeface="Malgun Gothic"/>
              <a:cs typeface="Malgun Gothic"/>
              <a:sym typeface="Malgun Gothic"/>
            </a:endParaRPr>
          </a:p>
        </p:txBody>
      </p:sp>
      <p:sp>
        <p:nvSpPr>
          <p:cNvPr id="736" name="Google Shape;736;p83"/>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09. </a:t>
            </a:r>
            <a:r>
              <a:rPr lang="ko-KR"/>
              <a:t>코드의 오류를 처리하는 방법</a:t>
            </a:r>
            <a:endParaRPr/>
          </a:p>
        </p:txBody>
      </p:sp>
      <p:pic>
        <p:nvPicPr>
          <p:cNvPr id="737" name="Google Shape;737;p83"/>
          <p:cNvPicPr preferRelativeResize="0"/>
          <p:nvPr/>
        </p:nvPicPr>
        <p:blipFill rotWithShape="1">
          <a:blip r:embed="rId3">
            <a:alphaModFix/>
          </a:blip>
          <a:srcRect b="0" l="0" r="0" t="0"/>
          <a:stretch/>
        </p:blipFill>
        <p:spPr>
          <a:xfrm>
            <a:off x="972000" y="2564904"/>
            <a:ext cx="6480000" cy="4036077"/>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4"/>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09. </a:t>
            </a:r>
            <a:r>
              <a:rPr lang="ko-KR"/>
              <a:t>코드의 오류를 처리하는 방법</a:t>
            </a:r>
            <a:endParaRPr/>
          </a:p>
        </p:txBody>
      </p:sp>
      <p:sp>
        <p:nvSpPr>
          <p:cNvPr id="743" name="Google Shape;743;p84"/>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오류의 종류와 해결 방법</a:t>
            </a:r>
            <a:endParaRPr sz="2000"/>
          </a:p>
        </p:txBody>
      </p:sp>
      <p:pic>
        <p:nvPicPr>
          <p:cNvPr id="744" name="Google Shape;744;p84"/>
          <p:cNvPicPr preferRelativeResize="0"/>
          <p:nvPr/>
        </p:nvPicPr>
        <p:blipFill rotWithShape="1">
          <a:blip r:embed="rId3">
            <a:alphaModFix/>
          </a:blip>
          <a:srcRect b="0" l="0" r="0" t="0"/>
          <a:stretch/>
        </p:blipFill>
        <p:spPr>
          <a:xfrm>
            <a:off x="972000" y="1969790"/>
            <a:ext cx="7200000" cy="1334954"/>
          </a:xfrm>
          <a:prstGeom prst="rect">
            <a:avLst/>
          </a:prstGeom>
          <a:noFill/>
          <a:ln>
            <a:noFill/>
          </a:ln>
        </p:spPr>
      </p:pic>
      <p:sp>
        <p:nvSpPr>
          <p:cNvPr id="745" name="Google Shape;745;p84"/>
          <p:cNvSpPr txBox="1"/>
          <p:nvPr/>
        </p:nvSpPr>
        <p:spPr>
          <a:xfrm>
            <a:off x="899592" y="3573016"/>
            <a:ext cx="7416824" cy="223224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F79433"/>
              </a:buClr>
              <a:buSzPts val="1400"/>
              <a:buFont typeface="Noto Sans Symbols"/>
              <a:buNone/>
            </a:pPr>
            <a:r>
              <a:rPr b="0" lang="ko-KR" sz="1400">
                <a:solidFill>
                  <a:schemeClr val="dk1"/>
                </a:solidFill>
                <a:latin typeface="Malgun Gothic"/>
                <a:ea typeface="Malgun Gothic"/>
                <a:cs typeface="Malgun Gothic"/>
                <a:sym typeface="Malgun Gothic"/>
              </a:rPr>
              <a:t>if __name__ == '__main__'을 넣는 가장 큰 이유는 해당 파일을 파이썬 셸에서 불러올import 때 함수 안에 들어 있지 않은 코드들이 작동되지 않게 하기 위해서이다. 만약 해당 구문 없이 print( ) 함수로 구문을 작성한다면, 해당 파일을 파이썬 셸에서 호출할 때 그 구문이 화면에 출력되는 것을 확인할 수 있다. </a:t>
            </a:r>
            <a:endParaRPr b="0" sz="1400">
              <a:solidFill>
                <a:schemeClr val="dk1"/>
              </a:solidFill>
              <a:latin typeface="Malgun Gothic"/>
              <a:ea typeface="Malgun Gothic"/>
              <a:cs typeface="Malgun Gothic"/>
              <a:sym typeface="Malgun Gothic"/>
            </a:endParaRPr>
          </a:p>
          <a:p>
            <a:pPr indent="0" lvl="0" marL="0" marR="0" rtl="0" algn="l">
              <a:lnSpc>
                <a:spcPct val="150000"/>
              </a:lnSpc>
              <a:spcBef>
                <a:spcPts val="1000"/>
              </a:spcBef>
              <a:spcAft>
                <a:spcPts val="0"/>
              </a:spcAft>
              <a:buClr>
                <a:srgbClr val="F79433"/>
              </a:buClr>
              <a:buSzPts val="1400"/>
              <a:buFont typeface="Noto Sans Symbols"/>
              <a:buNone/>
            </a:pPr>
            <a:r>
              <a:rPr b="0" lang="ko-KR" sz="1400">
                <a:solidFill>
                  <a:schemeClr val="dk1"/>
                </a:solidFill>
                <a:latin typeface="Malgun Gothic"/>
                <a:ea typeface="Malgun Gothic"/>
                <a:cs typeface="Malgun Gothic"/>
                <a:sym typeface="Malgun Gothic"/>
              </a:rPr>
              <a:t>따라서 어떤 것을 테스트하기 위해서는 반드시 if __name__ == '__main__' 안에 코드를 넣는 것이 좋다. </a:t>
            </a:r>
            <a:endParaRPr/>
          </a:p>
        </p:txBody>
      </p:sp>
      <p:sp>
        <p:nvSpPr>
          <p:cNvPr id="746" name="Google Shape;746;p84"/>
          <p:cNvSpPr/>
          <p:nvPr/>
        </p:nvSpPr>
        <p:spPr>
          <a:xfrm>
            <a:off x="640135" y="3726557"/>
            <a:ext cx="180532" cy="144016"/>
          </a:xfrm>
          <a:prstGeom prst="rightArrow">
            <a:avLst>
              <a:gd fmla="val 50000" name="adj1"/>
              <a:gd fmla="val 50000" name="adj2"/>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85"/>
          <p:cNvSpPr txBox="1"/>
          <p:nvPr/>
        </p:nvSpPr>
        <p:spPr>
          <a:xfrm>
            <a:off x="539552" y="1772816"/>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1" lang="ko-KR" sz="1400">
                <a:solidFill>
                  <a:schemeClr val="dk1"/>
                </a:solidFill>
                <a:latin typeface="Malgun Gothic"/>
                <a:ea typeface="Malgun Gothic"/>
                <a:cs typeface="Malgun Gothic"/>
                <a:sym typeface="Malgun Gothic"/>
              </a:rPr>
              <a:t>실제 사다리꼴의 넓이 구하기 프로그램을 작성</a:t>
            </a:r>
            <a:endParaRPr b="1" sz="1400">
              <a:solidFill>
                <a:schemeClr val="dk1"/>
              </a:solidFill>
              <a:latin typeface="Malgun Gothic"/>
              <a:ea typeface="Malgun Gothic"/>
              <a:cs typeface="Malgun Gothic"/>
              <a:sym typeface="Malgun Gothic"/>
            </a:endParaRPr>
          </a:p>
        </p:txBody>
      </p:sp>
      <p:sp>
        <p:nvSpPr>
          <p:cNvPr id="752" name="Google Shape;752;p85"/>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09. </a:t>
            </a:r>
            <a:r>
              <a:rPr lang="ko-KR"/>
              <a:t>코드의 오류를 처리하는 방법</a:t>
            </a:r>
            <a:endParaRPr/>
          </a:p>
        </p:txBody>
      </p:sp>
      <p:sp>
        <p:nvSpPr>
          <p:cNvPr id="753" name="Google Shape;753;p85"/>
          <p:cNvSpPr txBox="1"/>
          <p:nvPr>
            <p:ph idx="1" type="body"/>
          </p:nvPr>
        </p:nvSpPr>
        <p:spPr>
          <a:xfrm>
            <a:off x="467540" y="1281927"/>
            <a:ext cx="8208900" cy="11520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오류의 종류와 해결 방법</a:t>
            </a:r>
            <a:endParaRPr sz="2000"/>
          </a:p>
        </p:txBody>
      </p:sp>
      <p:pic>
        <p:nvPicPr>
          <p:cNvPr id="754" name="Google Shape;754;p85"/>
          <p:cNvPicPr preferRelativeResize="0"/>
          <p:nvPr/>
        </p:nvPicPr>
        <p:blipFill rotWithShape="1">
          <a:blip r:embed="rId3">
            <a:alphaModFix/>
          </a:blip>
          <a:srcRect b="0" l="0" r="0" t="0"/>
          <a:stretch/>
        </p:blipFill>
        <p:spPr>
          <a:xfrm>
            <a:off x="1022994" y="2434050"/>
            <a:ext cx="6480000" cy="429816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6"/>
          <p:cNvSpPr txBox="1"/>
          <p:nvPr/>
        </p:nvSpPr>
        <p:spPr>
          <a:xfrm>
            <a:off x="539552" y="1772816"/>
            <a:ext cx="7776864"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1" lang="ko-KR" sz="1400">
                <a:solidFill>
                  <a:schemeClr val="dk1"/>
                </a:solidFill>
                <a:latin typeface="Malgun Gothic"/>
                <a:ea typeface="Malgun Gothic"/>
                <a:cs typeface="Malgun Gothic"/>
                <a:sym typeface="Malgun Gothic"/>
              </a:rPr>
              <a:t>실제 사다리꼴의 넓이 구하기 프로그램을 작성</a:t>
            </a:r>
            <a:endParaRPr b="1" sz="1400">
              <a:solidFill>
                <a:schemeClr val="dk1"/>
              </a:solidFill>
              <a:latin typeface="Malgun Gothic"/>
              <a:ea typeface="Malgun Gothic"/>
              <a:cs typeface="Malgun Gothic"/>
              <a:sym typeface="Malgun Gothic"/>
            </a:endParaRPr>
          </a:p>
        </p:txBody>
      </p:sp>
      <p:sp>
        <p:nvSpPr>
          <p:cNvPr id="760" name="Google Shape;760;p86"/>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09. </a:t>
            </a:r>
            <a:r>
              <a:rPr lang="ko-KR"/>
              <a:t>코드의 오류를 처리하는 방법</a:t>
            </a:r>
            <a:endParaRPr/>
          </a:p>
        </p:txBody>
      </p:sp>
      <p:sp>
        <p:nvSpPr>
          <p:cNvPr id="761" name="Google Shape;761;p86"/>
          <p:cNvSpPr txBox="1"/>
          <p:nvPr>
            <p:ph idx="1" type="body"/>
          </p:nvPr>
        </p:nvSpPr>
        <p:spPr>
          <a:xfrm>
            <a:off x="539552" y="1196752"/>
            <a:ext cx="8208912" cy="115212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오류의 종류와 해결 방법</a:t>
            </a:r>
            <a:endParaRPr sz="2000"/>
          </a:p>
        </p:txBody>
      </p:sp>
      <p:pic>
        <p:nvPicPr>
          <p:cNvPr id="762" name="Google Shape;762;p86"/>
          <p:cNvPicPr preferRelativeResize="0"/>
          <p:nvPr/>
        </p:nvPicPr>
        <p:blipFill rotWithShape="1">
          <a:blip r:embed="rId3">
            <a:alphaModFix/>
          </a:blip>
          <a:srcRect b="0" l="0" r="0" t="0"/>
          <a:stretch/>
        </p:blipFill>
        <p:spPr>
          <a:xfrm>
            <a:off x="972000" y="2371725"/>
            <a:ext cx="7200000" cy="1617814"/>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7"/>
          <p:cNvSpPr/>
          <p:nvPr/>
        </p:nvSpPr>
        <p:spPr>
          <a:xfrm>
            <a:off x="535882" y="1778052"/>
            <a:ext cx="8068566" cy="4819300"/>
          </a:xfrm>
          <a:prstGeom prst="rect">
            <a:avLst/>
          </a:prstGeom>
          <a:solidFill>
            <a:srgbClr val="EBF6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769" name="Google Shape;769;p87"/>
          <p:cNvSpPr/>
          <p:nvPr/>
        </p:nvSpPr>
        <p:spPr>
          <a:xfrm>
            <a:off x="516830" y="1333456"/>
            <a:ext cx="6071394" cy="4445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770" name="Google Shape;770;p87"/>
          <p:cNvSpPr txBox="1"/>
          <p:nvPr>
            <p:ph idx="1" type="body"/>
          </p:nvPr>
        </p:nvSpPr>
        <p:spPr>
          <a:xfrm>
            <a:off x="2267744" y="1196752"/>
            <a:ext cx="5472608" cy="115212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DA6EAB"/>
              </a:buClr>
              <a:buSzPts val="2000"/>
              <a:buNone/>
            </a:pPr>
            <a:r>
              <a:rPr lang="ko-KR" sz="2000"/>
              <a:t>오류를 스스로 해결하기</a:t>
            </a:r>
            <a:endParaRPr/>
          </a:p>
        </p:txBody>
      </p:sp>
      <p:sp>
        <p:nvSpPr>
          <p:cNvPr id="771" name="Google Shape;771;p87"/>
          <p:cNvSpPr txBox="1"/>
          <p:nvPr/>
        </p:nvSpPr>
        <p:spPr>
          <a:xfrm>
            <a:off x="700439" y="1988840"/>
            <a:ext cx="7471961" cy="219362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200"/>
              <a:buFont typeface="Arial"/>
              <a:buChar char="•"/>
            </a:pPr>
            <a:r>
              <a:rPr b="0" lang="ko-KR" sz="1200">
                <a:solidFill>
                  <a:schemeClr val="dk1"/>
                </a:solidFill>
                <a:latin typeface="Malgun Gothic"/>
                <a:ea typeface="Malgun Gothic"/>
                <a:cs typeface="Malgun Gothic"/>
                <a:sym typeface="Malgun Gothic"/>
              </a:rPr>
              <a:t>많은 사람이 구글과 프로그래밍계의 지식인인 Stack Overflow를 통해 문제를 해결하고 있다. Stack Overflow는 전 세계 개발자들이 사용하는 Q&amp;A 사이트이다.</a:t>
            </a:r>
            <a:endParaRPr/>
          </a:p>
        </p:txBody>
      </p:sp>
      <p:sp>
        <p:nvSpPr>
          <p:cNvPr id="772" name="Google Shape;772;p87"/>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09. </a:t>
            </a:r>
            <a:r>
              <a:rPr lang="ko-KR"/>
              <a:t>코드의 오류를 처리하는 방법</a:t>
            </a:r>
            <a:endParaRPr/>
          </a:p>
        </p:txBody>
      </p:sp>
      <p:pic>
        <p:nvPicPr>
          <p:cNvPr id="773" name="Google Shape;773;p87"/>
          <p:cNvPicPr preferRelativeResize="0"/>
          <p:nvPr/>
        </p:nvPicPr>
        <p:blipFill rotWithShape="1">
          <a:blip r:embed="rId3">
            <a:alphaModFix/>
          </a:blip>
          <a:srcRect b="0" l="0" r="0" t="0"/>
          <a:stretch/>
        </p:blipFill>
        <p:spPr>
          <a:xfrm>
            <a:off x="520503" y="1255542"/>
            <a:ext cx="1550268" cy="400817"/>
          </a:xfrm>
          <a:prstGeom prst="rect">
            <a:avLst/>
          </a:prstGeom>
          <a:noFill/>
          <a:ln>
            <a:noFill/>
          </a:ln>
        </p:spPr>
      </p:pic>
      <p:pic>
        <p:nvPicPr>
          <p:cNvPr id="774" name="Google Shape;774;p87"/>
          <p:cNvPicPr preferRelativeResize="0"/>
          <p:nvPr/>
        </p:nvPicPr>
        <p:blipFill rotWithShape="1">
          <a:blip r:embed="rId4">
            <a:alphaModFix/>
          </a:blip>
          <a:srcRect b="0" l="0" r="0" t="0"/>
          <a:stretch/>
        </p:blipFill>
        <p:spPr>
          <a:xfrm>
            <a:off x="1156684" y="2708920"/>
            <a:ext cx="6559469" cy="3211305"/>
          </a:xfrm>
          <a:prstGeom prst="rect">
            <a:avLst/>
          </a:prstGeom>
          <a:noFill/>
          <a:ln>
            <a:noFill/>
          </a:ln>
        </p:spPr>
      </p:pic>
      <p:sp>
        <p:nvSpPr>
          <p:cNvPr id="775" name="Google Shape;775;p87"/>
          <p:cNvSpPr txBox="1"/>
          <p:nvPr/>
        </p:nvSpPr>
        <p:spPr>
          <a:xfrm>
            <a:off x="1156684" y="6021288"/>
            <a:ext cx="5627237" cy="36004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lang="ko-KR" sz="1100">
                <a:solidFill>
                  <a:schemeClr val="accent1"/>
                </a:solidFill>
                <a:latin typeface="Malgun Gothic"/>
                <a:ea typeface="Malgun Gothic"/>
                <a:cs typeface="Malgun Gothic"/>
                <a:sym typeface="Malgun Gothic"/>
              </a:rPr>
              <a:t>[Stack Overflow(https://stackoverflow.com)]</a:t>
            </a:r>
            <a:endParaRPr b="1" sz="1100">
              <a:solidFill>
                <a:schemeClr val="accent1"/>
              </a:solidFill>
              <a:latin typeface="Malgun Gothic"/>
              <a:ea typeface="Malgun Gothic"/>
              <a:cs typeface="Malgun Gothic"/>
              <a:sym typeface="Malgun Gothic"/>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nvSpPr>
        <p:spPr>
          <a:xfrm>
            <a:off x="539552" y="1772816"/>
            <a:ext cx="7776864" cy="72008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F79433"/>
              </a:buClr>
              <a:buSzPts val="1400"/>
              <a:buFont typeface="Arial"/>
              <a:buChar char="•"/>
            </a:pPr>
            <a:r>
              <a:rPr b="1" lang="ko-KR" sz="1400">
                <a:solidFill>
                  <a:schemeClr val="dk1"/>
                </a:solidFill>
                <a:latin typeface="Malgun Gothic"/>
                <a:ea typeface="Malgun Gothic"/>
                <a:cs typeface="Malgun Gothic"/>
                <a:sym typeface="Malgun Gothic"/>
              </a:rPr>
              <a:t>비교 연산자(또는 조건 연산자):</a:t>
            </a:r>
            <a:r>
              <a:rPr b="0" lang="ko-KR" sz="1400">
                <a:solidFill>
                  <a:schemeClr val="dk1"/>
                </a:solidFill>
                <a:latin typeface="Malgun Gothic"/>
                <a:ea typeface="Malgun Gothic"/>
                <a:cs typeface="Malgun Gothic"/>
                <a:sym typeface="Malgun Gothic"/>
              </a:rPr>
              <a:t> 어떤 것이 큰지 작은지 같은지를 비교하는 것으로, 그 결과 는 참(True)이나 거짓(False)이 된다.</a:t>
            </a:r>
            <a:endParaRPr/>
          </a:p>
        </p:txBody>
      </p:sp>
      <p:sp>
        <p:nvSpPr>
          <p:cNvPr id="135" name="Google Shape;135;p9"/>
          <p:cNvSpPr txBox="1"/>
          <p:nvPr>
            <p:ph type="title"/>
          </p:nvPr>
        </p:nvSpPr>
        <p:spPr>
          <a:xfrm>
            <a:off x="539552" y="184745"/>
            <a:ext cx="6840760" cy="5486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ko-KR">
                <a:solidFill>
                  <a:srgbClr val="F79433"/>
                </a:solidFill>
              </a:rPr>
              <a:t>01. </a:t>
            </a:r>
            <a:r>
              <a:rPr lang="ko-KR"/>
              <a:t>조건문</a:t>
            </a:r>
            <a:endParaRPr/>
          </a:p>
        </p:txBody>
      </p:sp>
      <p:sp>
        <p:nvSpPr>
          <p:cNvPr id="136" name="Google Shape;136;p9"/>
          <p:cNvSpPr txBox="1"/>
          <p:nvPr>
            <p:ph idx="1" type="body"/>
          </p:nvPr>
        </p:nvSpPr>
        <p:spPr>
          <a:xfrm>
            <a:off x="539552" y="1196752"/>
            <a:ext cx="8208912" cy="50405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79433"/>
              </a:buClr>
              <a:buSzPts val="2000"/>
              <a:buChar char="■"/>
            </a:pPr>
            <a:r>
              <a:rPr lang="ko-KR" sz="2000"/>
              <a:t>조건의 판단 : </a:t>
            </a:r>
            <a:r>
              <a:rPr lang="ko-KR" sz="2000">
                <a:solidFill>
                  <a:srgbClr val="F79433"/>
                </a:solidFill>
              </a:rPr>
              <a:t>비교 연산자 </a:t>
            </a:r>
            <a:endParaRPr sz="2000">
              <a:solidFill>
                <a:srgbClr val="F79433"/>
              </a:solidFill>
            </a:endParaRPr>
          </a:p>
        </p:txBody>
      </p:sp>
      <p:pic>
        <p:nvPicPr>
          <p:cNvPr id="137" name="Google Shape;137;p9"/>
          <p:cNvPicPr preferRelativeResize="0"/>
          <p:nvPr/>
        </p:nvPicPr>
        <p:blipFill rotWithShape="1">
          <a:blip r:embed="rId3">
            <a:alphaModFix/>
          </a:blip>
          <a:srcRect b="0" l="0" r="0" t="0"/>
          <a:stretch/>
        </p:blipFill>
        <p:spPr>
          <a:xfrm>
            <a:off x="972000" y="2708920"/>
            <a:ext cx="7200000" cy="3413982"/>
          </a:xfrm>
          <a:prstGeom prst="rect">
            <a:avLst/>
          </a:prstGeom>
          <a:noFill/>
          <a:ln>
            <a:noFill/>
          </a:ln>
        </p:spPr>
      </p:pic>
      <p:sp>
        <p:nvSpPr>
          <p:cNvPr id="138" name="Google Shape;138;p9"/>
          <p:cNvSpPr txBox="1"/>
          <p:nvPr/>
        </p:nvSpPr>
        <p:spPr>
          <a:xfrm>
            <a:off x="960987" y="6062642"/>
            <a:ext cx="2807489" cy="36004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lang="ko-KR" sz="1100">
                <a:solidFill>
                  <a:schemeClr val="accent1"/>
                </a:solidFill>
                <a:latin typeface="Malgun Gothic"/>
                <a:ea typeface="Malgun Gothic"/>
                <a:cs typeface="Malgun Gothic"/>
                <a:sym typeface="Malgun Gothic"/>
              </a:rPr>
              <a:t>[ 비교 연산자  ]</a:t>
            </a:r>
            <a:endParaRPr b="1" sz="1100">
              <a:solidFill>
                <a:schemeClr val="accent1"/>
              </a:solidFill>
              <a:latin typeface="Malgun Gothic"/>
              <a:ea typeface="Malgun Gothic"/>
              <a:cs typeface="Malgun Gothic"/>
              <a:sym typeface="Malgun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2012-07-11T10:23:22Z</dcterms:created>
  <dc:creator>최성철; 이동훈</dc:creator>
</cp:coreProperties>
</file>