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6" roundtripDataSignature="AMtx7migxmjUcq5s6ecq6G0X9OcGZh0P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9" orient="horz"/>
        <p:guide pos="15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1">
  <p:cSld name="1_제목 슬라이드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김현용\Desktop\제호.jpg" id="16" name="Google Shape;1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1257" y="320688"/>
            <a:ext cx="1800000" cy="3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42"/>
          <p:cNvGrpSpPr/>
          <p:nvPr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18" name="Google Shape;18;p42"/>
            <p:cNvSpPr/>
            <p:nvPr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9" name="Google Shape;19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42"/>
          <p:cNvSpPr/>
          <p:nvPr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2">
  <p:cSld name="본문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1"/>
          <p:cNvSpPr txBox="1"/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1" type="body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  <a:defRPr sz="12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/>
            </a:lvl3pPr>
            <a:lvl4pPr indent="-295656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6"/>
              <a:buChar char="–"/>
              <a:defRPr sz="1100"/>
            </a:lvl4pPr>
            <a:lvl5pPr indent="-2984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idx="2" type="body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  <a:defRPr sz="12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/>
            </a:lvl3pPr>
            <a:lvl4pPr indent="-295656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6"/>
              <a:buChar char="–"/>
              <a:defRPr sz="1100"/>
            </a:lvl4pPr>
            <a:lvl5pPr indent="-2984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쿡북로고.jpg" id="66" name="Google Shape;66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51"/>
          <p:cNvCxnSpPr/>
          <p:nvPr/>
        </p:nvCxnSpPr>
        <p:spPr>
          <a:xfrm>
            <a:off x="2124744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51"/>
          <p:cNvCxnSpPr/>
          <p:nvPr/>
        </p:nvCxnSpPr>
        <p:spPr>
          <a:xfrm>
            <a:off x="4464496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51"/>
          <p:cNvCxnSpPr/>
          <p:nvPr/>
        </p:nvCxnSpPr>
        <p:spPr>
          <a:xfrm>
            <a:off x="6804248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51"/>
          <p:cNvCxnSpPr/>
          <p:nvPr/>
        </p:nvCxnSpPr>
        <p:spPr>
          <a:xfrm>
            <a:off x="0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>
  <p:cSld name="목차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/>
          <p:nvPr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sp>
        <p:nvSpPr>
          <p:cNvPr id="24" name="Google Shape;24;p43"/>
          <p:cNvSpPr txBox="1"/>
          <p:nvPr>
            <p:ph idx="1" type="body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  <a:defRPr b="1" sz="20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3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4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F794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44"/>
          <p:cNvSpPr txBox="1"/>
          <p:nvPr>
            <p:ph idx="1" type="body"/>
          </p:nvPr>
        </p:nvSpPr>
        <p:spPr>
          <a:xfrm>
            <a:off x="719572" y="3412604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79433"/>
              </a:buClr>
              <a:buSzPts val="4800"/>
              <a:buFont typeface="Malgun Gothic"/>
              <a:buNone/>
              <a:defRPr b="1" sz="4800">
                <a:solidFill>
                  <a:srgbClr val="F79433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2" type="body"/>
          </p:nvPr>
        </p:nvSpPr>
        <p:spPr>
          <a:xfrm>
            <a:off x="719572" y="2348880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F79433"/>
              </a:buClr>
              <a:buSzPts val="5400"/>
              <a:buFont typeface="Malgun Gothic"/>
              <a:buNone/>
              <a:defRPr b="1" sz="5400">
                <a:solidFill>
                  <a:srgbClr val="F79433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섹션 목차">
  <p:cSld name="섹션 목차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45"/>
          <p:cNvCxnSpPr/>
          <p:nvPr/>
        </p:nvCxnSpPr>
        <p:spPr>
          <a:xfrm>
            <a:off x="2124744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45"/>
          <p:cNvCxnSpPr/>
          <p:nvPr/>
        </p:nvCxnSpPr>
        <p:spPr>
          <a:xfrm>
            <a:off x="4464496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45"/>
          <p:cNvCxnSpPr/>
          <p:nvPr/>
        </p:nvCxnSpPr>
        <p:spPr>
          <a:xfrm>
            <a:off x="6804248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45"/>
          <p:cNvCxnSpPr/>
          <p:nvPr/>
        </p:nvCxnSpPr>
        <p:spPr>
          <a:xfrm>
            <a:off x="0" y="908051"/>
            <a:ext cx="2339752" cy="0"/>
          </a:xfrm>
          <a:prstGeom prst="straightConnector1">
            <a:avLst/>
          </a:prstGeom>
          <a:noFill/>
          <a:ln cap="flat" cmpd="sng" w="762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45"/>
          <p:cNvSpPr txBox="1"/>
          <p:nvPr>
            <p:ph idx="1" type="body"/>
          </p:nvPr>
        </p:nvSpPr>
        <p:spPr>
          <a:xfrm>
            <a:off x="539552" y="1196752"/>
            <a:ext cx="8208912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Noto Sans Symbols"/>
              <a:buChar char="▪"/>
              <a:defRPr sz="12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/>
            </a:lvl3pPr>
            <a:lvl4pPr indent="-295656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6"/>
              <a:buChar char="–"/>
              <a:defRPr sz="1100"/>
            </a:lvl4pPr>
            <a:lvl5pPr indent="-2984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끝">
  <p:cSld name="1_끝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6"/>
          <p:cNvSpPr/>
          <p:nvPr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46"/>
          <p:cNvSpPr/>
          <p:nvPr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김현용\Desktop\제호.jpg" id="40" name="Google Shape;4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0272" y="5631234"/>
            <a:ext cx="1905001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6"/>
          <p:cNvSpPr/>
          <p:nvPr/>
        </p:nvSpPr>
        <p:spPr>
          <a:xfrm>
            <a:off x="2123728" y="2492896"/>
            <a:ext cx="4724400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79433"/>
                </a:solidFill>
                <a:latin typeface="Verdana"/>
              </a:rPr>
              <a:t>Thank You !</a:t>
            </a:r>
          </a:p>
        </p:txBody>
      </p:sp>
      <p:sp>
        <p:nvSpPr>
          <p:cNvPr id="42" name="Google Shape;42;p46"/>
          <p:cNvSpPr txBox="1"/>
          <p:nvPr/>
        </p:nvSpPr>
        <p:spPr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Copyright© 2019 Hanbit Academy, Inc.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 txBox="1"/>
          <p:nvPr>
            <p:ph type="title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7"/>
          <p:cNvSpPr txBox="1"/>
          <p:nvPr>
            <p:ph idx="10" type="dt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7"/>
          <p:cNvSpPr txBox="1"/>
          <p:nvPr>
            <p:ph idx="11" type="ftr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2" type="sldNum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저작권">
  <p:cSld name="1_저작권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쿡북로고.jpg" id="49" name="Google Shape;49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59141" y="485909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8"/>
          <p:cNvSpPr txBox="1"/>
          <p:nvPr/>
        </p:nvSpPr>
        <p:spPr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CookBook, 웹 디자인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8"/>
          <p:cNvSpPr txBox="1"/>
          <p:nvPr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[강의교안 이용 안내]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 강의교안의 저작권은 한빛아카데미㈜에 있습니다.</a:t>
            </a:r>
            <a:r>
              <a:rPr lang="ko-KR" sz="14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•"/>
            </a:pPr>
            <a:r>
              <a:rPr lang="ko-KR" sz="1400" u="sng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자료를 무단으로 전제하거나 배포할 경우 저작권법 136조에 의거하여 최고 5년 이하의 징역 또는 5천만원 이하의 벌금에 처할 수 있고 이를 병과(倂科)할 수도 있습니다.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4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F794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저작권">
  <p:cSld name="저작권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쿡북로고.jpg" id="54" name="Google Shape;54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59141" y="485909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9"/>
          <p:cNvSpPr txBox="1"/>
          <p:nvPr/>
        </p:nvSpPr>
        <p:spPr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CookBook, 컴퓨터 아키텍처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컴퓨터 구조 및 동작 원리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9"/>
          <p:cNvSpPr txBox="1"/>
          <p:nvPr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[강의교안 이용 안내]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 강의교안의 저작권은 한빛아카데미㈜에 있습니다.</a:t>
            </a:r>
            <a:r>
              <a:rPr lang="ko-KR" sz="14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400">
              <a:solidFill>
                <a:srgbClr val="22222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•"/>
            </a:pPr>
            <a:r>
              <a:rPr lang="ko-KR" sz="1400" u="sng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자료를 무단으로 전제하거나 배포할 경우 저작권법 136조에 의거하여 최고 5년 이하의 징역 또는 5천만원 이하의 벌금에 처할 수 있고 이를 병과(倂科)할 수도 있습니다.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49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학습목표">
  <p:cSld name="학습목표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학습목표</a:t>
            </a:r>
            <a:endParaRPr/>
          </a:p>
        </p:txBody>
      </p:sp>
      <p:sp>
        <p:nvSpPr>
          <p:cNvPr id="60" name="Google Shape;60;p50"/>
          <p:cNvSpPr txBox="1"/>
          <p:nvPr>
            <p:ph idx="1" type="body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sz="1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50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5013" name="adj"/>
            </a:avLst>
          </a:prstGeom>
          <a:noFill/>
          <a:ln cap="flat" cmpd="sng" w="539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0" type="dt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1" type="ftr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46.png"/><Relationship Id="rId5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Relationship Id="rId4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Relationship Id="rId4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658168" y="5802629"/>
            <a:ext cx="8306320" cy="625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06. 문자열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636912"/>
            <a:ext cx="7200000" cy="307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문자열의 이해</a:t>
            </a:r>
            <a:endParaRPr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문자열의 연산</a:t>
            </a:r>
            <a:endParaRPr sz="2000"/>
          </a:p>
        </p:txBody>
      </p:sp>
      <p:sp>
        <p:nvSpPr>
          <p:cNvPr id="144" name="Google Shape;144;p10"/>
          <p:cNvSpPr txBox="1"/>
          <p:nvPr/>
        </p:nvSpPr>
        <p:spPr>
          <a:xfrm>
            <a:off x="539552" y="1772816"/>
            <a:ext cx="7776864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기본적인 연산은 리스트의 연산과 같다. 예를 들어, 문자열 변수 ‘a’와 정수형인 2의 ‘a+2’와 같은 연산은 동작하지 않는다. 하지만 ‘a*2’와 같은 연산은 지원한다.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문자열의 이해</a:t>
            </a:r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문자열의 연산</a:t>
            </a:r>
            <a:endParaRPr sz="2000"/>
          </a:p>
        </p:txBody>
      </p:sp>
      <p:sp>
        <p:nvSpPr>
          <p:cNvPr id="151" name="Google Shape;151;p11"/>
          <p:cNvSpPr txBox="1"/>
          <p:nvPr/>
        </p:nvSpPr>
        <p:spPr>
          <a:xfrm>
            <a:off x="539552" y="1772816"/>
            <a:ext cx="7776864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다음과 같이 코드를 작성하면 문자열과 정수형의 연산으로 인식하여 덧셈 연산이 실행되지 않는다.</a:t>
            </a:r>
            <a:endParaRPr/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636912"/>
            <a:ext cx="7200000" cy="840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문자열의 이해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539552" y="1196752"/>
            <a:ext cx="8208912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문자열의 연산</a:t>
            </a:r>
            <a:endParaRPr sz="2000"/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000235"/>
            <a:ext cx="7200000" cy="4045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291730"/>
            <a:ext cx="7200000" cy="268449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문자열의 이해</a:t>
            </a:r>
            <a:endParaRPr/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539552" y="1196752"/>
            <a:ext cx="8208912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문자열의 연산</a:t>
            </a:r>
            <a:endParaRPr sz="2000"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4">
            <a:alphaModFix/>
          </a:blip>
          <a:srcRect b="92052" l="0" r="0" t="0"/>
          <a:stretch/>
        </p:blipFill>
        <p:spPr>
          <a:xfrm>
            <a:off x="972000" y="2002557"/>
            <a:ext cx="7200000" cy="32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문자열의 이해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539552" y="1196752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문자열의 연산</a:t>
            </a:r>
            <a:endParaRPr sz="2000"/>
          </a:p>
        </p:txBody>
      </p:sp>
      <p:sp>
        <p:nvSpPr>
          <p:cNvPr id="174" name="Google Shape;174;p14"/>
          <p:cNvSpPr txBox="1"/>
          <p:nvPr/>
        </p:nvSpPr>
        <p:spPr>
          <a:xfrm>
            <a:off x="539552" y="1772816"/>
            <a:ext cx="7776864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upper( ) 함수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문자열을 대문자로 변환하는 함수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lower( ) 함수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소문자로 변환하는 함수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참고로 문자열 함수를 사용하는 방법은 문자열 변수 다음에 ‘.문자열 함수’를 입력하면 된다.</a:t>
            </a:r>
            <a:endParaRPr/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3212976"/>
            <a:ext cx="7200000" cy="16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문자열의 이해</a:t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문자열의 연산</a:t>
            </a:r>
            <a:endParaRPr sz="2000"/>
          </a:p>
        </p:txBody>
      </p:sp>
      <p:sp>
        <p:nvSpPr>
          <p:cNvPr id="182" name="Google Shape;182;p15"/>
          <p:cNvSpPr txBox="1"/>
          <p:nvPr/>
        </p:nvSpPr>
        <p:spPr>
          <a:xfrm>
            <a:off x="539552" y="1772816"/>
            <a:ext cx="7776864" cy="936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title( ) 함수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영어신문의 헤드라인처럼 각 단어의 앞글자만 대문자로 바꾸는 함수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capitalize( ) 함수 :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번째 글자만 대문자로 바꾸는 함수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708920"/>
            <a:ext cx="7200000" cy="1701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문자열의 이해</a:t>
            </a:r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문자열의 연산</a:t>
            </a:r>
            <a:endParaRPr sz="2000"/>
          </a:p>
        </p:txBody>
      </p:sp>
      <p:sp>
        <p:nvSpPr>
          <p:cNvPr id="190" name="Google Shape;190;p16"/>
          <p:cNvSpPr txBox="1"/>
          <p:nvPr/>
        </p:nvSpPr>
        <p:spPr>
          <a:xfrm>
            <a:off x="539552" y="1772816"/>
            <a:ext cx="7776864" cy="136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count( ) 함수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해당 문자열에서 특정 문자가 포함된 개수를 반환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isdigit( ) 함수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해당 문자열이 숫자인지를 True 또는 False로 값을 반환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startswith( ) 함수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해당 문자열로 시작하는지를 True 또는 False로 값을 반환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3140968"/>
            <a:ext cx="7200000" cy="2798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>
            <a:off x="535882" y="1778052"/>
            <a:ext cx="8068566" cy="381118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2267744" y="1196752"/>
            <a:ext cx="5472608" cy="459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6EAB"/>
              </a:buClr>
              <a:buSzPts val="2000"/>
              <a:buNone/>
            </a:pPr>
            <a:r>
              <a:rPr lang="ko-KR" sz="2000"/>
              <a:t>문자열 표현과 특수문자</a:t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700439" y="1994076"/>
            <a:ext cx="7471961" cy="3379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Char char="•"/>
            </a:pPr>
            <a:r>
              <a:rPr b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파이썬에서 문자열을 표현할 때 작은따옴표나 큰따옴표를 사용한다. 하지만 다음과 같이 아포스트로피(')가 문장에 들어가면 작은따옴표를 사용하기 어렵다. 만약, 작은따옴표로 문자열을 표현한다면 인터프리터는 이 문자가 제대로 닫히지 않았다고 판단하고 오류를 출력할 것이다</a:t>
            </a:r>
            <a:endParaRPr b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Char char="•"/>
            </a:pPr>
            <a:r>
              <a:rPr b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이러한 문제를 지원하기 위해 파이썬에서는 다양한 기능을 제공한다. 먼저 문자열 자체에 작은따옴표나 큰따옴표 가 들어가 있는 경우이다.</a:t>
            </a:r>
            <a:endParaRPr b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7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문자열의 이해</a:t>
            </a:r>
            <a:endParaRPr/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6358" y="3001294"/>
            <a:ext cx="7200000" cy="630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2000" y="4509120"/>
            <a:ext cx="7200000" cy="631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/>
          <p:nvPr/>
        </p:nvSpPr>
        <p:spPr>
          <a:xfrm>
            <a:off x="535882" y="1778052"/>
            <a:ext cx="8068566" cy="417122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18"/>
          <p:cNvSpPr txBox="1"/>
          <p:nvPr>
            <p:ph idx="1" type="body"/>
          </p:nvPr>
        </p:nvSpPr>
        <p:spPr>
          <a:xfrm>
            <a:off x="2267744" y="1196752"/>
            <a:ext cx="5472608" cy="459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6EAB"/>
              </a:buClr>
              <a:buSzPts val="2000"/>
              <a:buNone/>
            </a:pPr>
            <a:r>
              <a:rPr lang="ko-KR" sz="2000"/>
              <a:t>문자열 표현과 특수문자</a:t>
            </a:r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700439" y="1994076"/>
            <a:ext cx="7471961" cy="3739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Char char="•"/>
            </a:pPr>
            <a:r>
              <a:rPr b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다음으로 파이썬의 특수문자 기능을 사용하는 것이다. 아래의 특수문자를 사용할 경우 다음과 같이 아포스트로피(')를 사용할 수 있다.</a:t>
            </a:r>
            <a:endParaRPr b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18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문자열의 이해</a:t>
            </a:r>
            <a:endParaRPr/>
          </a:p>
        </p:txBody>
      </p:sp>
      <p:pic>
        <p:nvPicPr>
          <p:cNvPr id="215" name="Google Shape;2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2708920"/>
            <a:ext cx="7200000" cy="199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2000" y="4869160"/>
            <a:ext cx="7200000" cy="630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2267744" y="1196752"/>
            <a:ext cx="5472608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6EAB"/>
              </a:buClr>
              <a:buSzPts val="2000"/>
              <a:buNone/>
            </a:pPr>
            <a:r>
              <a:rPr lang="ko-KR" sz="2000"/>
              <a:t>문자열 표현과 특수문자</a:t>
            </a:r>
            <a:endParaRPr/>
          </a:p>
        </p:txBody>
      </p:sp>
      <p:sp>
        <p:nvSpPr>
          <p:cNvPr id="226" name="Google Shape;226;p19"/>
          <p:cNvSpPr txBox="1"/>
          <p:nvPr/>
        </p:nvSpPr>
        <p:spPr>
          <a:xfrm>
            <a:off x="700439" y="1994076"/>
            <a:ext cx="7471961" cy="409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Char char="•"/>
            </a:pPr>
            <a:r>
              <a:rPr b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 다른 문제로는 다음과 같은 줄 바꿈 표현이 있다. 이러한 경우에도 문자열로 표현하기 어렵다.</a:t>
            </a:r>
            <a:endParaRPr/>
          </a:p>
          <a:p>
            <a:pPr indent="-2667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Char char="•"/>
            </a:pPr>
            <a:r>
              <a:rPr b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줄 이상의 표현도 마찬가지이며, 두 가지로 표현할 수 있다. 하나는 큰따옴표(")나 작은따옴표(')를 3개로 연결하는 방법이다. 다음과 같이 선언한다</a:t>
            </a:r>
            <a:endParaRPr b="0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9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문자열의 이해</a:t>
            </a:r>
            <a:endParaRPr/>
          </a:p>
        </p:txBody>
      </p:sp>
      <p:pic>
        <p:nvPicPr>
          <p:cNvPr id="228" name="Google Shape;2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2492896"/>
            <a:ext cx="7200000" cy="1237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2000" y="4783698"/>
            <a:ext cx="7200000" cy="1525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문자열의 이해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Lab: 단어 카운팅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 서식 지정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idx="1" type="body"/>
          </p:nvPr>
        </p:nvSpPr>
        <p:spPr>
          <a:xfrm>
            <a:off x="719572" y="3412604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4800"/>
              <a:buFont typeface="Malgun Gothic"/>
              <a:buNone/>
            </a:pPr>
            <a:r>
              <a:rPr lang="ko-KR"/>
              <a:t>Lab: 단어 카운팅</a:t>
            </a:r>
            <a:endParaRPr/>
          </a:p>
        </p:txBody>
      </p:sp>
      <p:sp>
        <p:nvSpPr>
          <p:cNvPr id="236" name="Google Shape;236;p20"/>
          <p:cNvSpPr txBox="1"/>
          <p:nvPr>
            <p:ph idx="2" type="body"/>
          </p:nvPr>
        </p:nvSpPr>
        <p:spPr>
          <a:xfrm>
            <a:off x="719572" y="2348880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5400"/>
              <a:buFont typeface="Malgun Gothic"/>
              <a:buNone/>
            </a:pPr>
            <a:r>
              <a:rPr lang="ko-KR"/>
              <a:t>02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02. </a:t>
            </a:r>
            <a:r>
              <a:rPr lang="ko-KR"/>
              <a:t>Lab: 단어 카운팅</a:t>
            </a:r>
            <a:endParaRPr/>
          </a:p>
        </p:txBody>
      </p:sp>
      <p:sp>
        <p:nvSpPr>
          <p:cNvPr id="242" name="Google Shape;242;p21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실습 내용</a:t>
            </a:r>
            <a:endParaRPr sz="2000"/>
          </a:p>
        </p:txBody>
      </p:sp>
      <p:sp>
        <p:nvSpPr>
          <p:cNvPr id="243" name="Google Shape;243;p21"/>
          <p:cNvSpPr txBox="1"/>
          <p:nvPr/>
        </p:nvSpPr>
        <p:spPr>
          <a:xfrm>
            <a:off x="539552" y="1772816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앞에서 배운 문자열의 여러 기능을 사용하여 단어 카운팅 프로그램을 만들어 보자. 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이번에 진행할 Lab은 팝 그룹 비틀스의 &lt;Yesterday&gt;라는 노래에서 ‘Yesterday’라는 단어가 몇 번 나오는지 맞히는 단어 카운팅 프로그램이다.</a:t>
            </a:r>
            <a:endParaRPr/>
          </a:p>
        </p:txBody>
      </p:sp>
      <p:pic>
        <p:nvPicPr>
          <p:cNvPr id="244" name="Google Shape;2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3068960"/>
            <a:ext cx="7200000" cy="117327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1"/>
          <p:cNvSpPr txBox="1"/>
          <p:nvPr/>
        </p:nvSpPr>
        <p:spPr>
          <a:xfrm>
            <a:off x="539552" y="4730983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Font typeface="Noto Sans Symbols"/>
              <a:buChar char="■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 결과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6" name="Google Shape;24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5523071"/>
            <a:ext cx="7200000" cy="78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1988840"/>
            <a:ext cx="7200000" cy="3355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02. </a:t>
            </a:r>
            <a:r>
              <a:rPr lang="ko-KR"/>
              <a:t>Lab: 단어 카운팅</a:t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539552" y="1196752"/>
            <a:ext cx="8208912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문제 해결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02. </a:t>
            </a:r>
            <a:r>
              <a:rPr lang="ko-KR"/>
              <a:t>Lab: 단어 카운팅</a:t>
            </a:r>
            <a:endParaRPr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539552" y="1196752"/>
            <a:ext cx="8208912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문제 해결 : </a:t>
            </a:r>
            <a:r>
              <a:rPr b="0" lang="ko-KR" sz="2000"/>
              <a:t>[코드 6-1] 해석</a:t>
            </a:r>
            <a:endParaRPr b="0" sz="2000"/>
          </a:p>
        </p:txBody>
      </p:sp>
      <p:sp>
        <p:nvSpPr>
          <p:cNvPr id="260" name="Google Shape;260;p23"/>
          <p:cNvSpPr txBox="1"/>
          <p:nvPr/>
        </p:nvSpPr>
        <p:spPr>
          <a:xfrm>
            <a:off x="539552" y="1772816"/>
            <a:ext cx="7776864" cy="2980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1~3행 : ‘yesterday.txt’ 파일에서 모든 내용을 불러와 yesterday_lyric 리스트로 저장한다.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5~7행 : for문을 사용하여 yesterday_lyric 리스트의 내용을 한 줄씩 불러오면서 contents변수에 저장한다. 그러면 contents 변수에는 &lt;yesterday&gt; 노래의 모든 가사가 저장된다.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9~10행 : contents 변수에 있는 값은 모두 대문자로 바꾸는 upper( ) 함수를 사용하여대문자로 변환한 후, count( ) 함수를 사용하여 대문자 ‘YESTERDAY’가 몇 개인지를 확인한다. 여기서 contents.upper( ).count("YESTERDAY") 함수를 붙여 써도 작동하는 이유는 upper( ) 함수의 경우 contents 변수에 값 자체를 변경하는 것이 아니라, 변경된 값을 반환해 주는 함수일 뿐이기 때문이다. 다음 파이썬 셸의 코드를 보면 이해하기 쉽다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1" name="Google Shape;2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525" y="4753510"/>
            <a:ext cx="5184176" cy="122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3"/>
          <p:cNvPicPr preferRelativeResize="0"/>
          <p:nvPr/>
        </p:nvPicPr>
        <p:blipFill rotWithShape="1">
          <a:blip r:embed="rId4">
            <a:alphaModFix/>
          </a:blip>
          <a:srcRect b="0" l="0" r="0" t="13956"/>
          <a:stretch/>
        </p:blipFill>
        <p:spPr>
          <a:xfrm>
            <a:off x="991050" y="6033586"/>
            <a:ext cx="5184176" cy="53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719572" y="3412604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4800"/>
              <a:buFont typeface="Malgun Gothic"/>
              <a:buNone/>
            </a:pPr>
            <a:r>
              <a:rPr lang="ko-KR"/>
              <a:t>문자열 서식 지정</a:t>
            </a:r>
            <a:endParaRPr/>
          </a:p>
        </p:txBody>
      </p:sp>
      <p:sp>
        <p:nvSpPr>
          <p:cNvPr id="268" name="Google Shape;268;p24"/>
          <p:cNvSpPr txBox="1"/>
          <p:nvPr>
            <p:ph idx="2" type="body"/>
          </p:nvPr>
        </p:nvSpPr>
        <p:spPr>
          <a:xfrm>
            <a:off x="719572" y="2348880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5400"/>
              <a:buFont typeface="Malgun Gothic"/>
              <a:buNone/>
            </a:pPr>
            <a:r>
              <a:rPr lang="ko-KR"/>
              <a:t>03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539552" y="188640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문자열 서식 지정</a:t>
            </a:r>
            <a:endParaRPr/>
          </a:p>
        </p:txBody>
      </p:sp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539552" y="1196752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서식 지정의 개념</a:t>
            </a:r>
            <a:endParaRPr sz="2000"/>
          </a:p>
        </p:txBody>
      </p:sp>
      <p:sp>
        <p:nvSpPr>
          <p:cNvPr id="275" name="Google Shape;275;p25"/>
          <p:cNvSpPr txBox="1"/>
          <p:nvPr/>
        </p:nvSpPr>
        <p:spPr>
          <a:xfrm>
            <a:off x="539552" y="1772816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print( ) 함수를 사용하다 보면 어떤 형식에 맞추어 결과를 출력해야 할 일이 발생하기도 한다. 특히 엑셀을 사용할 때 통화 단위, 세 자리 숫자 단위 띄어쓰기, % 출력 등 다양한 형식에 맞추어 출력할 일이 생기는데, 이를 서식 지정(formatting)이라고 한다.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/>
          <p:nvPr>
            <p:ph type="title"/>
          </p:nvPr>
        </p:nvSpPr>
        <p:spPr>
          <a:xfrm>
            <a:off x="539552" y="188640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문자열 서식 지정</a:t>
            </a:r>
            <a:endParaRPr/>
          </a:p>
        </p:txBody>
      </p:sp>
      <p:sp>
        <p:nvSpPr>
          <p:cNvPr id="281" name="Google Shape;281;p26"/>
          <p:cNvSpPr txBox="1"/>
          <p:nvPr>
            <p:ph idx="1" type="body"/>
          </p:nvPr>
        </p:nvSpPr>
        <p:spPr>
          <a:xfrm>
            <a:off x="539552" y="1196752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% 서식과 format( ) 함수</a:t>
            </a:r>
            <a:endParaRPr sz="2000"/>
          </a:p>
        </p:txBody>
      </p:sp>
      <p:sp>
        <p:nvSpPr>
          <p:cNvPr id="282" name="Google Shape;282;p26"/>
          <p:cNvSpPr txBox="1"/>
          <p:nvPr/>
        </p:nvSpPr>
        <p:spPr>
          <a:xfrm>
            <a:off x="539552" y="1772816"/>
            <a:ext cx="7776864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문자열의 서식(format)을 설정할 때, print( ) 함수는 기본적인 출력 형식 외에 % 서식과 format( ) 함수를 구문으로 사용하여 출력 양식을 지정할 수 있다. </a:t>
            </a:r>
            <a:endParaRPr/>
          </a:p>
        </p:txBody>
      </p:sp>
      <p:pic>
        <p:nvPicPr>
          <p:cNvPr id="283" name="Google Shape;2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780928"/>
            <a:ext cx="7200000" cy="3443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539552" y="188640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문자열 서식 지정</a:t>
            </a:r>
            <a:endParaRPr/>
          </a:p>
        </p:txBody>
      </p:sp>
      <p:sp>
        <p:nvSpPr>
          <p:cNvPr id="289" name="Google Shape;289;p27"/>
          <p:cNvSpPr txBox="1"/>
          <p:nvPr>
            <p:ph idx="1" type="body"/>
          </p:nvPr>
        </p:nvSpPr>
        <p:spPr>
          <a:xfrm>
            <a:off x="539552" y="1196752"/>
            <a:ext cx="8208912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% 서식과 format( ) 함수 : </a:t>
            </a:r>
            <a:r>
              <a:rPr b="0" lang="ko-KR" sz="2000"/>
              <a:t>[코드 6-2] 해석</a:t>
            </a:r>
            <a:endParaRPr b="0" sz="2000"/>
          </a:p>
        </p:txBody>
      </p:sp>
      <p:sp>
        <p:nvSpPr>
          <p:cNvPr id="290" name="Google Shape;290;p27"/>
          <p:cNvSpPr txBox="1"/>
          <p:nvPr/>
        </p:nvSpPr>
        <p:spPr>
          <a:xfrm>
            <a:off x="611560" y="1772816"/>
            <a:ext cx="7704856" cy="266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1~2행 : 별도의 서식 지정 없이 그대로 print( ) 함수를 사용하였다.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3~4행 : % 서식 지정과 format( ) 함수를 사용하였다. 3~4행의 구문을 사용할 경우 뒤에 있는 숫자와 문자들이 앞의 코드에 대응하여 할당된다. 즉, 3행의 "%d %d %d" %(1, 2, 3)에서 1, 2, 3이 각각 첫 %d부터 차례로 할당된다.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4행 : "{} {} {}".format("a", "b", "c")에서 아무것도 적혀 있지 않은 { } 공간에 “a”, “b”, “c”라는 문자열 형태의 값 3개가 할당되어 출력된다. 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title"/>
          </p:nvPr>
        </p:nvSpPr>
        <p:spPr>
          <a:xfrm>
            <a:off x="539552" y="188640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문자열 서식 지정</a:t>
            </a:r>
            <a:endParaRPr/>
          </a:p>
        </p:txBody>
      </p:sp>
      <p:sp>
        <p:nvSpPr>
          <p:cNvPr id="296" name="Google Shape;296;p28"/>
          <p:cNvSpPr txBox="1"/>
          <p:nvPr>
            <p:ph idx="1" type="body"/>
          </p:nvPr>
        </p:nvSpPr>
        <p:spPr>
          <a:xfrm>
            <a:off x="539552" y="1196752"/>
            <a:ext cx="8208912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% 서식과 format( ) 함수</a:t>
            </a:r>
            <a:endParaRPr sz="2000"/>
          </a:p>
        </p:txBody>
      </p:sp>
      <p:sp>
        <p:nvSpPr>
          <p:cNvPr id="297" name="Google Shape;297;p28"/>
          <p:cNvSpPr txBox="1"/>
          <p:nvPr/>
        </p:nvSpPr>
        <p:spPr>
          <a:xfrm>
            <a:off x="539552" y="1772816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이런 식으로 서식을 지정하여 출력하면 어떤 장점이 있을까?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AutoNum type="arabicPeriod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데이터와 출력 형식을 분류할 수 있다. 같은 내용을 여러 번 출력하기 위해 기존pr int( )문에 띄어쓰기를 넣어 + 기호로 문자열 형태를 붙여 주는 것보다 시각적으로 훨씬 이해하기 쉽게 코드를 표현할 수 있다.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AutoNum type="arabicPeriod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 형식에 따라 다르게 표현할 수 있다. [코드 6-3]을 보면 문자열 형태인 ('one', 'two') 구문과 정수형인 (1, 2) 구문이 각각 %s와 %d로 다르게 할당되는 것을 확인할 수 있다. 서식 지정 기능은 각 변수의 자료형에 맞게 다른 서식으로 지정한다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8" name="Google Shape;29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4500689"/>
            <a:ext cx="6480000" cy="2096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539552" y="188640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문자열 서식 지정</a:t>
            </a:r>
            <a:endParaRPr/>
          </a:p>
        </p:txBody>
      </p: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539552" y="1196752"/>
            <a:ext cx="8208912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% 서식과 format( ) 함수 : </a:t>
            </a:r>
            <a:r>
              <a:rPr lang="ko-KR" sz="2000">
                <a:solidFill>
                  <a:srgbClr val="F79433"/>
                </a:solidFill>
              </a:rPr>
              <a:t>% 서식</a:t>
            </a:r>
            <a:endParaRPr sz="2000">
              <a:solidFill>
                <a:srgbClr val="F79433"/>
              </a:solidFill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539552" y="1772816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% 서식은 다음과 같은 형태로 출력 양식을 표현하는 기법이다</a:t>
            </a: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/>
          </a:p>
          <a:p>
            <a:pPr indent="-2540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% 서식을 사용한 가장 간단한 표현 형식은 [코드 6-4]와 같다.</a:t>
            </a:r>
            <a:endParaRPr/>
          </a:p>
        </p:txBody>
      </p:sp>
      <p:pic>
        <p:nvPicPr>
          <p:cNvPr id="306" name="Google Shape;3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48880"/>
            <a:ext cx="7200000" cy="582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3717032"/>
            <a:ext cx="7200000" cy="2310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idx="1" type="body"/>
          </p:nvPr>
        </p:nvSpPr>
        <p:spPr>
          <a:xfrm>
            <a:off x="719572" y="3412604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4800"/>
              <a:buFont typeface="Malgun Gothic"/>
              <a:buNone/>
            </a:pPr>
            <a:r>
              <a:rPr lang="ko-KR"/>
              <a:t>문자열의 이해</a:t>
            </a:r>
            <a:endParaRPr/>
          </a:p>
        </p:txBody>
      </p:sp>
      <p:sp>
        <p:nvSpPr>
          <p:cNvPr id="86" name="Google Shape;86;p3"/>
          <p:cNvSpPr txBox="1"/>
          <p:nvPr>
            <p:ph idx="2" type="body"/>
          </p:nvPr>
        </p:nvSpPr>
        <p:spPr>
          <a:xfrm>
            <a:off x="719572" y="2348880"/>
            <a:ext cx="7704856" cy="93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5400"/>
              <a:buFont typeface="Malgun Gothic"/>
              <a:buNone/>
            </a:pPr>
            <a:r>
              <a:rPr lang="ko-KR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type="title"/>
          </p:nvPr>
        </p:nvSpPr>
        <p:spPr>
          <a:xfrm>
            <a:off x="539552" y="188640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문자열 서식 지정</a:t>
            </a:r>
            <a:endParaRPr/>
          </a:p>
        </p:txBody>
      </p:sp>
      <p:sp>
        <p:nvSpPr>
          <p:cNvPr id="313" name="Google Shape;313;p30"/>
          <p:cNvSpPr txBox="1"/>
          <p:nvPr>
            <p:ph idx="1" type="body"/>
          </p:nvPr>
        </p:nvSpPr>
        <p:spPr>
          <a:xfrm>
            <a:off x="539552" y="1196752"/>
            <a:ext cx="8208912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% 서식과 format( ) 함수 : </a:t>
            </a:r>
            <a:r>
              <a:rPr lang="ko-KR" sz="2000">
                <a:solidFill>
                  <a:srgbClr val="F79433"/>
                </a:solidFill>
              </a:rPr>
              <a:t>% 서식</a:t>
            </a:r>
            <a:endParaRPr sz="2000">
              <a:solidFill>
                <a:srgbClr val="F79433"/>
              </a:solidFill>
            </a:endParaRPr>
          </a:p>
        </p:txBody>
      </p:sp>
      <p:pic>
        <p:nvPicPr>
          <p:cNvPr id="314" name="Google Shape;3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987" y="1988840"/>
            <a:ext cx="3240000" cy="340787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0"/>
          <p:cNvSpPr txBox="1"/>
          <p:nvPr/>
        </p:nvSpPr>
        <p:spPr>
          <a:xfrm>
            <a:off x="960987" y="5517232"/>
            <a:ext cx="3683021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[변수의 자료형에 따른 서식]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539552" y="188640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문자열 서식 지정</a:t>
            </a:r>
            <a:endParaRPr/>
          </a:p>
        </p:txBody>
      </p:sp>
      <p:sp>
        <p:nvSpPr>
          <p:cNvPr id="321" name="Google Shape;321;p31"/>
          <p:cNvSpPr txBox="1"/>
          <p:nvPr>
            <p:ph idx="1" type="body"/>
          </p:nvPr>
        </p:nvSpPr>
        <p:spPr>
          <a:xfrm>
            <a:off x="539552" y="1196752"/>
            <a:ext cx="8208912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% 서식과 format( ) 함수 : </a:t>
            </a:r>
            <a:r>
              <a:rPr lang="ko-KR" sz="2000">
                <a:solidFill>
                  <a:srgbClr val="F79433"/>
                </a:solidFill>
              </a:rPr>
              <a:t>% 서식</a:t>
            </a:r>
            <a:endParaRPr sz="2000">
              <a:solidFill>
                <a:srgbClr val="F79433"/>
              </a:solidFill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539552" y="1772816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%는 1개 이상의 값도 할당할 수 있다. 다음 코드처럼 % 뒤에 괄호를 쓰고, 그 안에 순서대로 값을 입력하면 된다.</a:t>
            </a:r>
            <a:endParaRPr/>
          </a:p>
          <a:p>
            <a:pPr indent="-2540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 값을 넣지 않고 number와 day 같은 변수명을 넣어도 문제없이 실행된다.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3" name="Google Shape;3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708920"/>
            <a:ext cx="7200000" cy="85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4437112"/>
            <a:ext cx="6480000" cy="2096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>
            <p:ph type="title"/>
          </p:nvPr>
        </p:nvSpPr>
        <p:spPr>
          <a:xfrm>
            <a:off x="539552" y="188640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문자열 서식 지정</a:t>
            </a:r>
            <a:endParaRPr/>
          </a:p>
        </p:txBody>
      </p:sp>
      <p:sp>
        <p:nvSpPr>
          <p:cNvPr id="330" name="Google Shape;330;p32"/>
          <p:cNvSpPr txBox="1"/>
          <p:nvPr>
            <p:ph idx="1" type="body"/>
          </p:nvPr>
        </p:nvSpPr>
        <p:spPr>
          <a:xfrm>
            <a:off x="539552" y="1196752"/>
            <a:ext cx="8208912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% 서식과 format( ) 함수 : </a:t>
            </a:r>
            <a:r>
              <a:rPr lang="ko-KR" sz="2000">
                <a:solidFill>
                  <a:srgbClr val="F79433"/>
                </a:solidFill>
              </a:rPr>
              <a:t>format( ) 함수</a:t>
            </a:r>
            <a:endParaRPr sz="2000">
              <a:solidFill>
                <a:srgbClr val="F79433"/>
              </a:solidFill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539552" y="1772815"/>
            <a:ext cx="7776864" cy="3888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format( ) 함수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% 서식과 거의 같지만, 문자열 형태가 있는 함수를 사용한다는 차이점이 있다. 문자열 서식은 함수이므로 다음과 같은 형태로 서식을 지정할 수 있다.</a:t>
            </a:r>
            <a:endParaRPr/>
          </a:p>
          <a:p>
            <a:pPr indent="-2540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코드는 format( ) 함수를 사용한 가장 기본적인 표현 형태로, 숫자 20이 {0}에 할당되어 출력된다. 기존 % 서식과 비교하면, 자료형을 바로 지정해 주지 않고 순서대로 변수가 할당된다는 장점이 있다.</a:t>
            </a:r>
            <a:endParaRPr/>
          </a:p>
        </p:txBody>
      </p:sp>
      <p:pic>
        <p:nvPicPr>
          <p:cNvPr id="332" name="Google Shape;33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708920"/>
            <a:ext cx="7200000" cy="61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000" y="4597119"/>
            <a:ext cx="7200000" cy="860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title"/>
          </p:nvPr>
        </p:nvSpPr>
        <p:spPr>
          <a:xfrm>
            <a:off x="539552" y="188640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문자열 서식 지정</a:t>
            </a:r>
            <a:endParaRPr/>
          </a:p>
        </p:txBody>
      </p:sp>
      <p:sp>
        <p:nvSpPr>
          <p:cNvPr id="339" name="Google Shape;339;p33"/>
          <p:cNvSpPr txBox="1"/>
          <p:nvPr>
            <p:ph idx="1" type="body"/>
          </p:nvPr>
        </p:nvSpPr>
        <p:spPr>
          <a:xfrm>
            <a:off x="539552" y="1196752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% 서식과 format( ) 함수 : </a:t>
            </a:r>
            <a:r>
              <a:rPr lang="ko-KR" sz="2000">
                <a:solidFill>
                  <a:srgbClr val="F79433"/>
                </a:solidFill>
              </a:rPr>
              <a:t>format( ) 함수</a:t>
            </a:r>
            <a:endParaRPr sz="2000">
              <a:solidFill>
                <a:srgbClr val="F79433"/>
              </a:solidFill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539552" y="1772816"/>
            <a:ext cx="7776864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format( ) 함수는 % 서식처럼 변수의 이름을 사용하거나 변수의 자료형을 따로 지정하여 출력한다.</a:t>
            </a:r>
            <a:endParaRPr/>
          </a:p>
        </p:txBody>
      </p:sp>
      <p:pic>
        <p:nvPicPr>
          <p:cNvPr id="341" name="Google Shape;3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636912"/>
            <a:ext cx="6480000" cy="1048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3"/>
          <p:cNvPicPr preferRelativeResize="0"/>
          <p:nvPr/>
        </p:nvPicPr>
        <p:blipFill rotWithShape="1">
          <a:blip r:embed="rId4">
            <a:alphaModFix/>
          </a:blip>
          <a:srcRect b="0" l="0" r="0" t="6768"/>
          <a:stretch/>
        </p:blipFill>
        <p:spPr>
          <a:xfrm>
            <a:off x="972000" y="3574704"/>
            <a:ext cx="6480000" cy="1942528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3"/>
          <p:cNvSpPr txBox="1"/>
          <p:nvPr/>
        </p:nvSpPr>
        <p:spPr>
          <a:xfrm>
            <a:off x="539552" y="5661248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4행의 Price per unit: {1:.2f}는 기존 format( ) 함수의 쓰임과 다르게 .2f라는 구문이 추가되었다. 2는 소수점 둘째 자리까지 출력하라는 뜻이다.</a:t>
            </a:r>
            <a:endParaRPr/>
          </a:p>
        </p:txBody>
      </p:sp>
      <p:sp>
        <p:nvSpPr>
          <p:cNvPr id="344" name="Google Shape;344;p33"/>
          <p:cNvSpPr/>
          <p:nvPr/>
        </p:nvSpPr>
        <p:spPr>
          <a:xfrm>
            <a:off x="634352" y="5824314"/>
            <a:ext cx="180532" cy="1440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>
            <p:ph type="title"/>
          </p:nvPr>
        </p:nvSpPr>
        <p:spPr>
          <a:xfrm>
            <a:off x="539552" y="188640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문자열 서식 지정</a:t>
            </a:r>
            <a:endParaRPr/>
          </a:p>
        </p:txBody>
      </p:sp>
      <p:sp>
        <p:nvSpPr>
          <p:cNvPr id="350" name="Google Shape;350;p34"/>
          <p:cNvSpPr txBox="1"/>
          <p:nvPr>
            <p:ph idx="1" type="body"/>
          </p:nvPr>
        </p:nvSpPr>
        <p:spPr>
          <a:xfrm>
            <a:off x="539552" y="1196752"/>
            <a:ext cx="8208912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패딩</a:t>
            </a:r>
            <a:endParaRPr sz="2000"/>
          </a:p>
        </p:txBody>
      </p:sp>
      <p:sp>
        <p:nvSpPr>
          <p:cNvPr id="351" name="Google Shape;351;p34"/>
          <p:cNvSpPr txBox="1"/>
          <p:nvPr/>
        </p:nvSpPr>
        <p:spPr>
          <a:xfrm>
            <a:off x="539552" y="1772816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파이썬의 서식 지정 기능에는 여유 공간을 지정하여 글자 배열을 맞추고 소수점 자릿수를 맞추는 패딩(padding)기능이 있다. % 서식과 format( ) 함수 모두 패딩 기능을 제공한다.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>
            <p:ph type="title"/>
          </p:nvPr>
        </p:nvSpPr>
        <p:spPr>
          <a:xfrm>
            <a:off x="539552" y="188640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문자열 서식 지정</a:t>
            </a:r>
            <a:endParaRPr/>
          </a:p>
        </p:txBody>
      </p:sp>
      <p:sp>
        <p:nvSpPr>
          <p:cNvPr id="357" name="Google Shape;357;p35"/>
          <p:cNvSpPr txBox="1"/>
          <p:nvPr>
            <p:ph idx="1" type="body"/>
          </p:nvPr>
        </p:nvSpPr>
        <p:spPr>
          <a:xfrm>
            <a:off x="539552" y="1196752"/>
            <a:ext cx="8208912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패딩 : </a:t>
            </a:r>
            <a:r>
              <a:rPr lang="ko-KR" sz="2000">
                <a:solidFill>
                  <a:srgbClr val="F79433"/>
                </a:solidFill>
              </a:rPr>
              <a:t>% 서식의 패딩</a:t>
            </a:r>
            <a:endParaRPr sz="2000">
              <a:solidFill>
                <a:srgbClr val="F79433"/>
              </a:solidFill>
            </a:endParaRPr>
          </a:p>
        </p:txBody>
      </p:sp>
      <p:sp>
        <p:nvSpPr>
          <p:cNvPr id="358" name="Google Shape;358;p35"/>
          <p:cNvSpPr txBox="1"/>
          <p:nvPr/>
        </p:nvSpPr>
        <p:spPr>
          <a:xfrm>
            <a:off x="539552" y="3645024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번째 줄의 print("%10d" % 12)는 10자리의 공간을 확보하고, 우측 정렬로 12를 출력하라는 명령이다. 기본 정렬이 우측 정렬이므로 좌측에서 아홉 번째 칸부터 12가 출력된다. 좌측정렬을 하기 위해서는 세 번째 줄처럼 - 부호를 붙이면 된다.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9" name="Google Shape;3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1988840"/>
            <a:ext cx="7200000" cy="141076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5"/>
          <p:cNvSpPr/>
          <p:nvPr/>
        </p:nvSpPr>
        <p:spPr>
          <a:xfrm>
            <a:off x="634352" y="3798565"/>
            <a:ext cx="180532" cy="1440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type="title"/>
          </p:nvPr>
        </p:nvSpPr>
        <p:spPr>
          <a:xfrm>
            <a:off x="539552" y="188640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문자열 서식 지정</a:t>
            </a:r>
            <a:endParaRPr/>
          </a:p>
        </p:txBody>
      </p:sp>
      <p:sp>
        <p:nvSpPr>
          <p:cNvPr id="366" name="Google Shape;366;p36"/>
          <p:cNvSpPr txBox="1"/>
          <p:nvPr>
            <p:ph idx="1" type="body"/>
          </p:nvPr>
        </p:nvSpPr>
        <p:spPr>
          <a:xfrm>
            <a:off x="539552" y="1196752"/>
            <a:ext cx="8208912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패딩 : </a:t>
            </a:r>
            <a:r>
              <a:rPr lang="ko-KR" sz="2000">
                <a:solidFill>
                  <a:srgbClr val="F79433"/>
                </a:solidFill>
              </a:rPr>
              <a:t>% 서식의 패딩</a:t>
            </a:r>
            <a:endParaRPr sz="2000">
              <a:solidFill>
                <a:srgbClr val="F79433"/>
              </a:solidFill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899592" y="4221088"/>
            <a:ext cx="741682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Noto Sans Symbols"/>
              <a:buNone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실수에서도 자릿수와 소수점 자릿수를 지정할 수 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Noto Sans Symbols"/>
              <a:buNone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번째 줄의 print("%10.3f" % 5.94343)은 10자리의 공간을 확보하고 소수점 셋째 자리까지 출력하라는 뜻이다. 이때 10자리 안에는 소수점이 포함된다. 역시 우측 정렬 기준이며, 좌측 정렬을 하기 위해서는 - 부호를 붙이면 된다.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8" name="Google Shape;36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1979315"/>
            <a:ext cx="7200000" cy="197890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6"/>
          <p:cNvSpPr/>
          <p:nvPr/>
        </p:nvSpPr>
        <p:spPr>
          <a:xfrm>
            <a:off x="634352" y="4365104"/>
            <a:ext cx="180532" cy="1440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1988840"/>
            <a:ext cx="7200000" cy="1415198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7"/>
          <p:cNvSpPr txBox="1"/>
          <p:nvPr>
            <p:ph type="title"/>
          </p:nvPr>
        </p:nvSpPr>
        <p:spPr>
          <a:xfrm>
            <a:off x="539552" y="188640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문자열 서식 지정</a:t>
            </a:r>
            <a:endParaRPr/>
          </a:p>
        </p:txBody>
      </p:sp>
      <p:sp>
        <p:nvSpPr>
          <p:cNvPr id="376" name="Google Shape;376;p37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패딩 : </a:t>
            </a:r>
            <a:r>
              <a:rPr lang="ko-KR" sz="2000">
                <a:solidFill>
                  <a:srgbClr val="F79433"/>
                </a:solidFill>
              </a:rPr>
              <a:t>format( ) 함수의 패딩</a:t>
            </a:r>
            <a:endParaRPr sz="2000">
              <a:solidFill>
                <a:srgbClr val="F79433"/>
              </a:solidFill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539552" y="3645024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번째 줄의 print("{0:&gt;10s}".format("Apple"))은 10자리의 공간을 확보하고, 우측 정렬로 문자열 ‘Apple’을 출력하라는 명령이다. 좌측 정렬을 하기 위해서는 ‘{0:＜10s}’처럼 ＜ 부호를 사용하면 된다.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634352" y="3789040"/>
            <a:ext cx="180532" cy="1440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1988840"/>
            <a:ext cx="7200000" cy="19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8"/>
          <p:cNvSpPr txBox="1"/>
          <p:nvPr>
            <p:ph type="title"/>
          </p:nvPr>
        </p:nvSpPr>
        <p:spPr>
          <a:xfrm>
            <a:off x="539552" y="188640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문자열 서식 지정</a:t>
            </a:r>
            <a:endParaRPr/>
          </a:p>
        </p:txBody>
      </p:sp>
      <p:sp>
        <p:nvSpPr>
          <p:cNvPr id="385" name="Google Shape;385;p38"/>
          <p:cNvSpPr txBox="1"/>
          <p:nvPr>
            <p:ph idx="1" type="body"/>
          </p:nvPr>
        </p:nvSpPr>
        <p:spPr>
          <a:xfrm>
            <a:off x="539552" y="1196752"/>
            <a:ext cx="8208912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패딩 : </a:t>
            </a:r>
            <a:r>
              <a:rPr lang="ko-KR" sz="2000">
                <a:solidFill>
                  <a:srgbClr val="F79433"/>
                </a:solidFill>
              </a:rPr>
              <a:t>format( ) 함수의 패딩</a:t>
            </a:r>
            <a:endParaRPr sz="2000">
              <a:solidFill>
                <a:srgbClr val="F79433"/>
              </a:solidFill>
            </a:endParaRPr>
          </a:p>
        </p:txBody>
      </p:sp>
      <p:sp>
        <p:nvSpPr>
          <p:cNvPr id="386" name="Google Shape;386;p38"/>
          <p:cNvSpPr txBox="1"/>
          <p:nvPr/>
        </p:nvSpPr>
        <p:spPr>
          <a:xfrm>
            <a:off x="899592" y="4149080"/>
            <a:ext cx="741682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Noto Sans Symbols"/>
              <a:buNone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실수에서도 자릿수와 소수점 자릿수를 지정할 수 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Noto Sans Symbols"/>
              <a:buNone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번째 줄의 "{1:&gt;10.5f}.".format("Apple", 5.243)을 입력하면, 10자리의 공간을 확보하고, 소수점 다섯 번째 자리까지 실수를 출력한다. 이때 10자리 안에는 소수점이 포함된다. 역시 우측 정렬 기준이며, 좌측 정렬을 위해서는 ＜ 부호를 사용한다.</a:t>
            </a:r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634352" y="4293096"/>
            <a:ext cx="180532" cy="1440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"/>
          <p:cNvSpPr/>
          <p:nvPr/>
        </p:nvSpPr>
        <p:spPr>
          <a:xfrm>
            <a:off x="535882" y="1778052"/>
            <a:ext cx="8068566" cy="4315244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39"/>
          <p:cNvSpPr txBox="1"/>
          <p:nvPr/>
        </p:nvSpPr>
        <p:spPr>
          <a:xfrm>
            <a:off x="700439" y="1994076"/>
            <a:ext cx="7471961" cy="1506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200"/>
              <a:buFont typeface="Arial"/>
              <a:buChar char="•"/>
            </a:pPr>
            <a:r>
              <a:rPr b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서식 지정을 활용하여 print( ) 함수를 출력할 때 한 가지 더 알아야 하는 점은 변수명을 서식에 할당할 수 있는 네이밍이라는 기능이 있다는 것이다. 다음 코드에서 보듯이 기존 번호나 순서대로 자료형에 대응하는 것이 아닌, ‘name’이나 ‘price’처럼 특정 변수명을 사용하여 출력값에 할당할 수 있다. 특히 한 번에 출력해야 하는 변수가 많을 때, 개발자 입장에서 변수의 순서를 헷갈리지 않고 사용할 수 있다는 장점이 있다.</a:t>
            </a:r>
            <a:endParaRPr/>
          </a:p>
        </p:txBody>
      </p:sp>
      <p:pic>
        <p:nvPicPr>
          <p:cNvPr id="395" name="Google Shape;39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3717032"/>
            <a:ext cx="7200000" cy="207048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9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39"/>
          <p:cNvSpPr txBox="1"/>
          <p:nvPr>
            <p:ph idx="1" type="body"/>
          </p:nvPr>
        </p:nvSpPr>
        <p:spPr>
          <a:xfrm>
            <a:off x="2267744" y="1196752"/>
            <a:ext cx="5472608" cy="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A6EAB"/>
              </a:buClr>
              <a:buSzPts val="2000"/>
              <a:buNone/>
            </a:pPr>
            <a:r>
              <a:rPr lang="ko-KR" sz="2000"/>
              <a:t>네이밍(naming)</a:t>
            </a:r>
            <a:endParaRPr sz="2000"/>
          </a:p>
        </p:txBody>
      </p:sp>
      <p:sp>
        <p:nvSpPr>
          <p:cNvPr id="398" name="Google Shape;398;p39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03. </a:t>
            </a:r>
            <a:r>
              <a:rPr lang="ko-KR"/>
              <a:t>문자열 서식 지정</a:t>
            </a:r>
            <a:endParaRPr/>
          </a:p>
        </p:txBody>
      </p:sp>
      <p:pic>
        <p:nvPicPr>
          <p:cNvPr id="399" name="Google Shape;39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문자열의 이해</a:t>
            </a:r>
            <a:endParaRPr/>
          </a:p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539552" y="1196752"/>
            <a:ext cx="8208912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문자열의 개념</a:t>
            </a:r>
            <a:endParaRPr sz="2000"/>
          </a:p>
        </p:txBody>
      </p:sp>
      <p:sp>
        <p:nvSpPr>
          <p:cNvPr id="93" name="Google Shape;93;p4"/>
          <p:cNvSpPr txBox="1"/>
          <p:nvPr/>
        </p:nvSpPr>
        <p:spPr>
          <a:xfrm>
            <a:off x="539552" y="1772816"/>
            <a:ext cx="7776864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문자열은 시퀀스 자료형(sequence data type)이다.</a:t>
            </a:r>
            <a:endParaRPr/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370585"/>
            <a:ext cx="6480000" cy="204459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/>
          <p:nvPr/>
        </p:nvSpPr>
        <p:spPr>
          <a:xfrm>
            <a:off x="960987" y="4581128"/>
            <a:ext cx="2807489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[시퀀스 자료형]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문자열의 이해</a:t>
            </a:r>
            <a:endParaRPr/>
          </a:p>
        </p:txBody>
      </p:sp>
      <p:sp>
        <p:nvSpPr>
          <p:cNvPr id="101" name="Google Shape;101;p5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문자열과 메모리 공간</a:t>
            </a:r>
            <a:endParaRPr sz="2000"/>
          </a:p>
        </p:txBody>
      </p:sp>
      <p:sp>
        <p:nvSpPr>
          <p:cNvPr id="102" name="Google Shape;102;p5"/>
          <p:cNvSpPr txBox="1"/>
          <p:nvPr/>
        </p:nvSpPr>
        <p:spPr>
          <a:xfrm>
            <a:off x="539552" y="1772816"/>
            <a:ext cx="7776864" cy="3456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일반적으로 문자열을 저장하기 위해서는 영문자 한 글자당 1바이트의 메모리 공간을 사용한다.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다음과 같은 코드로 문자열이 저장된 공간의 크기를 확인할 수 있다.</a:t>
            </a:r>
            <a:endParaRPr/>
          </a:p>
          <a:p>
            <a:pPr indent="-2540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컴퓨터에 a라고 알려 줘도 컴퓨터는 정확히 a라는 텍스트를 인식하는 것이 아니다. 대신 컴퓨터는 이 정보를 이진수로 변환하여 저장한다.</a:t>
            </a:r>
            <a:endParaRPr/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3059435"/>
            <a:ext cx="6624336" cy="1052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문자열의 이해</a:t>
            </a:r>
            <a:endParaRPr/>
          </a:p>
        </p:txBody>
      </p:sp>
      <p:sp>
        <p:nvSpPr>
          <p:cNvPr id="109" name="Google Shape;109;p6"/>
          <p:cNvSpPr txBox="1"/>
          <p:nvPr>
            <p:ph idx="1" type="body"/>
          </p:nvPr>
        </p:nvSpPr>
        <p:spPr>
          <a:xfrm>
            <a:off x="539552" y="1196752"/>
            <a:ext cx="8208912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문자열과 메모리 공간</a:t>
            </a:r>
            <a:endParaRPr sz="2000"/>
          </a:p>
        </p:txBody>
      </p:sp>
      <p:sp>
        <p:nvSpPr>
          <p:cNvPr id="110" name="Google Shape;110;p6"/>
          <p:cNvSpPr txBox="1"/>
          <p:nvPr/>
        </p:nvSpPr>
        <p:spPr>
          <a:xfrm>
            <a:off x="539552" y="1772816"/>
            <a:ext cx="7776864" cy="3024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 공학자들은 이러한 문자를 처리하기 위해 이진수로 변환되는 표준 규칙을 만들었다. ASCII, CP949, MS949, UTF-8 등 이러한 규칙을 인코딩(encoding)이라고 한다.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AutoNum type="arabicPeriod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컴퓨터는 문자를 직접 인식하지 못한다.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AutoNum type="arabicPeriod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컴퓨터는 문자를 숫자로 변환하여 인식한다.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AutoNum type="arabicPeriod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사람들은 문자를 숫자로 변환하기 위한 규칙을 만들었다.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AutoNum type="arabicPeriod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일반적으로 이 규칙은 1개의 영문자를 1바이트, 즉 2의 8승(28) 정도의 공간에 저장될 수 있도록 정하였다.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문자열의 이해</a:t>
            </a:r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539552" y="1196752"/>
            <a:ext cx="8208912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문자열과 메모리 공간</a:t>
            </a:r>
            <a:endParaRPr sz="2000"/>
          </a:p>
        </p:txBody>
      </p:sp>
      <p:sp>
        <p:nvSpPr>
          <p:cNvPr id="117" name="Google Shape;117;p7"/>
          <p:cNvSpPr txBox="1"/>
          <p:nvPr/>
        </p:nvSpPr>
        <p:spPr>
          <a:xfrm>
            <a:off x="960987" y="5445224"/>
            <a:ext cx="3683021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[UTF-8의 유니코드(출처: Nicolas Bouliane)]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987" y="1988840"/>
            <a:ext cx="7200000" cy="330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문자열의 이해</a:t>
            </a:r>
            <a:endParaRPr/>
          </a:p>
        </p:txBody>
      </p:sp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539552" y="1196752"/>
            <a:ext cx="8208912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문자열의 인덱싱</a:t>
            </a:r>
            <a:endParaRPr sz="2000"/>
          </a:p>
        </p:txBody>
      </p:sp>
      <p:sp>
        <p:nvSpPr>
          <p:cNvPr id="125" name="Google Shape;125;p8"/>
          <p:cNvSpPr txBox="1"/>
          <p:nvPr/>
        </p:nvSpPr>
        <p:spPr>
          <a:xfrm>
            <a:off x="539552" y="1772816"/>
            <a:ext cx="7776864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리스트처럼 글자 하나하나가 상대적인 주소(offset)를 가지는데, 이 주소를 사용해 할당된 값을 가져오는 인덱싱을 사용할 수 있다.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960987" y="4365103"/>
            <a:ext cx="3683021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[문자열의 처리]</a:t>
            </a:r>
            <a:endParaRPr b="1" sz="11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2636912"/>
            <a:ext cx="2808312" cy="167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600" y="4941168"/>
            <a:ext cx="7200000" cy="167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539552" y="184745"/>
            <a:ext cx="6840760" cy="54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79433"/>
                </a:solidFill>
              </a:rPr>
              <a:t>01. </a:t>
            </a:r>
            <a:r>
              <a:rPr lang="ko-KR"/>
              <a:t>문자열의 이해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539552" y="1196752"/>
            <a:ext cx="82089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2000"/>
              <a:buChar char="■"/>
            </a:pPr>
            <a:r>
              <a:rPr lang="ko-KR" sz="2000"/>
              <a:t>문자열의 슬라이싱</a:t>
            </a:r>
            <a:endParaRPr sz="2000"/>
          </a:p>
        </p:txBody>
      </p:sp>
      <p:sp>
        <p:nvSpPr>
          <p:cNvPr id="135" name="Google Shape;135;p9"/>
          <p:cNvSpPr txBox="1"/>
          <p:nvPr/>
        </p:nvSpPr>
        <p:spPr>
          <a:xfrm>
            <a:off x="539552" y="1772816"/>
            <a:ext cx="7776864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9433"/>
              </a:buClr>
              <a:buSzPts val="1400"/>
              <a:buFont typeface="Arial"/>
              <a:buChar char="•"/>
            </a:pP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슬라이싱(slicing) </a:t>
            </a:r>
            <a:r>
              <a:rPr b="0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문자열의 주소값을 기반으로 문자열의 부분값을 반환하는 기법이다.</a:t>
            </a:r>
            <a:endParaRPr/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000" y="2413395"/>
            <a:ext cx="7200000" cy="2815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2012-07-11T10:23:22Z</dcterms:created>
  <dc:creator>최성철; 이동훈</dc:creator>
</cp:coreProperties>
</file>