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1" r:id="rId2"/>
  </p:sldMasterIdLst>
  <p:notesMasterIdLst>
    <p:notesMasterId r:id="rId67"/>
  </p:notesMasterIdLst>
  <p:handoutMasterIdLst>
    <p:handoutMasterId r:id="rId68"/>
  </p:handoutMasterIdLst>
  <p:sldIdLst>
    <p:sldId id="256" r:id="rId3"/>
    <p:sldId id="471" r:id="rId4"/>
    <p:sldId id="586" r:id="rId5"/>
    <p:sldId id="528" r:id="rId6"/>
    <p:sldId id="530" r:id="rId7"/>
    <p:sldId id="587" r:id="rId8"/>
    <p:sldId id="531" r:id="rId9"/>
    <p:sldId id="532" r:id="rId10"/>
    <p:sldId id="533" r:id="rId11"/>
    <p:sldId id="574" r:id="rId12"/>
    <p:sldId id="534" r:id="rId13"/>
    <p:sldId id="535" r:id="rId14"/>
    <p:sldId id="588" r:id="rId15"/>
    <p:sldId id="536" r:id="rId16"/>
    <p:sldId id="575" r:id="rId17"/>
    <p:sldId id="576" r:id="rId18"/>
    <p:sldId id="537" r:id="rId19"/>
    <p:sldId id="577" r:id="rId20"/>
    <p:sldId id="578" r:id="rId21"/>
    <p:sldId id="538" r:id="rId22"/>
    <p:sldId id="539" r:id="rId23"/>
    <p:sldId id="579" r:id="rId24"/>
    <p:sldId id="540" r:id="rId25"/>
    <p:sldId id="589" r:id="rId26"/>
    <p:sldId id="541" r:id="rId27"/>
    <p:sldId id="542" r:id="rId28"/>
    <p:sldId id="580" r:id="rId29"/>
    <p:sldId id="543" r:id="rId30"/>
    <p:sldId id="544" r:id="rId31"/>
    <p:sldId id="581" r:id="rId32"/>
    <p:sldId id="545" r:id="rId33"/>
    <p:sldId id="582" r:id="rId34"/>
    <p:sldId id="546" r:id="rId35"/>
    <p:sldId id="590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83" r:id="rId48"/>
    <p:sldId id="559" r:id="rId49"/>
    <p:sldId id="560" r:id="rId50"/>
    <p:sldId id="561" r:id="rId51"/>
    <p:sldId id="562" r:id="rId52"/>
    <p:sldId id="585" r:id="rId53"/>
    <p:sldId id="563" r:id="rId54"/>
    <p:sldId id="564" r:id="rId55"/>
    <p:sldId id="565" r:id="rId56"/>
    <p:sldId id="566" r:id="rId57"/>
    <p:sldId id="567" r:id="rId58"/>
    <p:sldId id="568" r:id="rId59"/>
    <p:sldId id="591" r:id="rId60"/>
    <p:sldId id="569" r:id="rId61"/>
    <p:sldId id="570" r:id="rId62"/>
    <p:sldId id="571" r:id="rId63"/>
    <p:sldId id="572" r:id="rId64"/>
    <p:sldId id="584" r:id="rId65"/>
    <p:sldId id="385" r:id="rId6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33"/>
    <a:srgbClr val="FFE496"/>
    <a:srgbClr val="B4D564"/>
    <a:srgbClr val="F3F8E6"/>
    <a:srgbClr val="DA6EAB"/>
    <a:srgbClr val="0067B3"/>
    <a:srgbClr val="EE7D6A"/>
    <a:srgbClr val="43AC81"/>
    <a:srgbClr val="2A5CAA"/>
    <a:srgbClr val="ED7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94213" autoAdjust="0"/>
  </p:normalViewPr>
  <p:slideViewPr>
    <p:cSldViewPr>
      <p:cViewPr>
        <p:scale>
          <a:sx n="100" d="100"/>
          <a:sy n="100" d="100"/>
        </p:scale>
        <p:origin x="-2148" y="-21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94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8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7" y="320688"/>
            <a:ext cx="1800000" cy="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 userDrawn="1"/>
        </p:nvGrpSpPr>
        <p:grpSpPr>
          <a:xfrm>
            <a:off x="251518" y="548681"/>
            <a:ext cx="7619629" cy="4590636"/>
            <a:chOff x="251518" y="764704"/>
            <a:chExt cx="9208697" cy="5548012"/>
          </a:xfrm>
        </p:grpSpPr>
        <p:sp>
          <p:nvSpPr>
            <p:cNvPr id="2" name="직사각형 1"/>
            <p:cNvSpPr/>
            <p:nvPr userDrawn="1"/>
          </p:nvSpPr>
          <p:spPr>
            <a:xfrm>
              <a:off x="251518" y="764704"/>
              <a:ext cx="7832271" cy="5539415"/>
            </a:xfrm>
            <a:prstGeom prst="rect">
              <a:avLst/>
            </a:prstGeom>
            <a:solidFill>
              <a:srgbClr val="F3F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7" y="1552477"/>
              <a:ext cx="3603765" cy="3824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2635" y="932239"/>
              <a:ext cx="3477580" cy="5380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0" kern="10" cap="none" spc="0" dirty="0">
                <a:ln w="18415" cmpd="sng">
                  <a:noFill/>
                  <a:prstDash val="solid"/>
                </a:ln>
                <a:solidFill>
                  <a:srgbClr val="F79433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0" kern="10" cap="none" spc="0" dirty="0">
              <a:ln w="18415" cmpd="sng">
                <a:noFill/>
                <a:prstDash val="solid"/>
              </a:ln>
              <a:solidFill>
                <a:srgbClr val="F79433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166697" y="6309320"/>
            <a:ext cx="26693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2019 </a:t>
            </a:r>
            <a:r>
              <a:rPr lang="en-US" altLang="ko-KR" sz="1100" dirty="0" err="1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Hanbit</a:t>
            </a: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dirty="0" smtClean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웹 디자인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 smtClean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12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6336704"/>
          </a:xfrm>
          <a:prstGeom prst="rect">
            <a:avLst/>
          </a:prstGeom>
          <a:solidFill>
            <a:srgbClr val="F79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572" y="764704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자료구조의 이해</a:t>
            </a: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1772816"/>
            <a:ext cx="7704856" cy="93893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FontTx/>
              <a:buNone/>
              <a:defRPr sz="6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94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2019-01-14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98" r:id="rId8"/>
    <p:sldLayoutId id="2147483699" r:id="rId9"/>
    <p:sldLayoutId id="2147483686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A01B-5F1B-420C-BCF4-5FB22E8D8B1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D523-FFB9-448F-B672-D9E2E8C023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1504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 bwMode="auto">
          <a:xfrm>
            <a:off x="658168" y="5802629"/>
            <a:ext cx="8306320" cy="6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 eaLnBrk="1" hangingPunct="1"/>
            <a:r>
              <a:rPr lang="en-US" altLang="ko-KR" sz="3200" b="1" dirty="0" smtClean="0">
                <a:solidFill>
                  <a:schemeClr val="bg1"/>
                </a:solidFill>
              </a:rPr>
              <a:t>07. </a:t>
            </a:r>
            <a:r>
              <a:rPr lang="ko-KR" altLang="en-US" sz="3200" b="1" dirty="0">
                <a:solidFill>
                  <a:schemeClr val="bg1"/>
                </a:solidFill>
              </a:rPr>
              <a:t>자료구조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 smtClean="0"/>
              <a:t>스택</a:t>
            </a:r>
            <a:r>
              <a:rPr lang="ko-KR" altLang="en-US" sz="2000" dirty="0" smtClean="0"/>
              <a:t>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7-1]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916832"/>
            <a:ext cx="7704856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먼저 입력한 텍스트는 변수 </a:t>
            </a:r>
            <a:r>
              <a:rPr lang="en-US" altLang="ko-KR" sz="1400" b="0" dirty="0"/>
              <a:t>word</a:t>
            </a:r>
            <a:r>
              <a:rPr lang="ko-KR" altLang="en-US" sz="1400" b="0" dirty="0"/>
              <a:t>에 저장되고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 값을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 후 </a:t>
            </a:r>
            <a:r>
              <a:rPr lang="ko-KR" altLang="en-US" sz="1400" b="0" dirty="0" err="1" smtClean="0"/>
              <a:t>값을차례대로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추출하면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입력한 텍스트의 </a:t>
            </a:r>
            <a:r>
              <a:rPr lang="ko-KR" altLang="en-US" sz="1400" b="0" dirty="0" err="1"/>
              <a:t>역순값이</a:t>
            </a:r>
            <a:r>
              <a:rPr lang="ko-KR" altLang="en-US" sz="1400" b="0" dirty="0"/>
              <a:t>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 확인할 코드가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바로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기호이다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일반적으로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문에서 많이 쓰이는데</a:t>
            </a:r>
            <a:r>
              <a:rPr lang="en-US" altLang="ko-KR" sz="1400" b="0" dirty="0"/>
              <a:t>, for</a:t>
            </a:r>
            <a:r>
              <a:rPr lang="ko-KR" altLang="en-US" sz="1400" b="0" dirty="0"/>
              <a:t>문에 </a:t>
            </a:r>
            <a:r>
              <a:rPr lang="en-US" altLang="ko-KR" sz="1400" b="0" dirty="0"/>
              <a:t>_ </a:t>
            </a:r>
            <a:r>
              <a:rPr lang="ko-KR" altLang="en-US" sz="1400" b="0" dirty="0"/>
              <a:t>기호가 있으면 </a:t>
            </a:r>
            <a:r>
              <a:rPr lang="ko-KR" altLang="en-US" sz="1400" b="0" dirty="0" smtClean="0"/>
              <a:t>해당 </a:t>
            </a:r>
            <a:r>
              <a:rPr lang="ko-KR" altLang="en-US" sz="1400" b="0" dirty="0" err="1"/>
              <a:t>반복문에서</a:t>
            </a:r>
            <a:r>
              <a:rPr lang="ko-KR" altLang="en-US" sz="1400" b="0" dirty="0"/>
              <a:t> 생성되는 값은 코드에서 사용하지 않는다는 뜻이다</a:t>
            </a:r>
            <a:r>
              <a:rPr lang="en-US" altLang="ko-KR" sz="1400" b="0" dirty="0"/>
              <a:t>. 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7-1]</a:t>
            </a:r>
            <a:r>
              <a:rPr lang="ko-KR" altLang="en-US" sz="1400" b="0" dirty="0"/>
              <a:t>에서는 </a:t>
            </a:r>
            <a:r>
              <a:rPr lang="en-US" altLang="ko-KR" sz="1400" b="0" dirty="0"/>
              <a:t>6</a:t>
            </a:r>
            <a:r>
              <a:rPr lang="ko-KR" altLang="en-US" sz="1400" b="0" dirty="0" smtClean="0"/>
              <a:t>행의 </a:t>
            </a:r>
            <a:r>
              <a:rPr lang="en-US" altLang="ko-KR" sz="1400" b="0" dirty="0" smtClean="0"/>
              <a:t>range(</a:t>
            </a:r>
            <a:r>
              <a:rPr lang="en-US" altLang="ko-KR" sz="1400" b="0" dirty="0" err="1" smtClean="0"/>
              <a:t>len</a:t>
            </a:r>
            <a:r>
              <a:rPr lang="en-US" altLang="ko-KR" sz="1400" b="0" dirty="0" smtClean="0"/>
              <a:t>(</a:t>
            </a:r>
            <a:r>
              <a:rPr lang="en-US" altLang="ko-KR" sz="1400" b="0" dirty="0" err="1" smtClean="0"/>
              <a:t>world_list</a:t>
            </a:r>
            <a:r>
              <a:rPr lang="en-US" altLang="ko-KR" sz="1400" b="0" dirty="0"/>
              <a:t>))</a:t>
            </a:r>
            <a:r>
              <a:rPr lang="ko-KR" altLang="en-US" sz="1400" b="0" dirty="0"/>
              <a:t>에서 생성되는 값이 </a:t>
            </a:r>
            <a:r>
              <a:rPr lang="ko-KR" altLang="en-US" sz="1400" b="0" dirty="0" err="1"/>
              <a:t>반복문</a:t>
            </a:r>
            <a:r>
              <a:rPr lang="ko-KR" altLang="en-US" sz="1400" b="0" dirty="0"/>
              <a:t> 내에서 사용되지 않으므로 </a:t>
            </a:r>
            <a:r>
              <a:rPr lang="en-US" altLang="ko-KR" sz="1400" b="0" dirty="0"/>
              <a:t>_</a:t>
            </a:r>
            <a:r>
              <a:rPr lang="ko-KR" altLang="en-US" sz="1400" b="0" dirty="0"/>
              <a:t>로 </a:t>
            </a:r>
            <a:r>
              <a:rPr lang="ko-KR" altLang="en-US" sz="1400" b="0" dirty="0" err="1" smtClean="0"/>
              <a:t>할당받은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17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큐</a:t>
            </a:r>
            <a:r>
              <a:rPr lang="en-US" altLang="ko-KR" sz="1400" dirty="0" smtClean="0"/>
              <a:t>(queue)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다르게 먼저 들어간 데이터가 먼저 나오는 ‘</a:t>
            </a:r>
            <a:r>
              <a:rPr lang="en-US" altLang="ko-KR" sz="1400" b="0" dirty="0"/>
              <a:t>Fist in First </a:t>
            </a:r>
            <a:r>
              <a:rPr lang="en-US" altLang="ko-KR" sz="1400" b="0" dirty="0" smtClean="0"/>
              <a:t>Out(FIFO)’</a:t>
            </a:r>
            <a:r>
              <a:rPr lang="ko-KR" altLang="en-US" sz="1400" b="0" dirty="0"/>
              <a:t>의 </a:t>
            </a:r>
            <a:r>
              <a:rPr lang="ko-KR" altLang="en-US" sz="1400" b="0" dirty="0" smtClean="0"/>
              <a:t>메모리 구조를 </a:t>
            </a:r>
            <a:r>
              <a:rPr lang="ko-KR" altLang="en-US" sz="1400" b="0" dirty="0"/>
              <a:t>가지는 저장 체계이다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00561"/>
            <a:ext cx="7200000" cy="18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86916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큐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88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226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큐는 어떤 상황에서 사용할 수 있을까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대표적인 예로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앞서 언급한 사례 중 은행에서 대기 </a:t>
            </a:r>
            <a:r>
              <a:rPr lang="ko-KR" altLang="en-US" sz="1400" b="0" dirty="0" smtClean="0"/>
              <a:t>번호표를 </a:t>
            </a:r>
            <a:r>
              <a:rPr lang="ko-KR" altLang="en-US" sz="1400" b="0" dirty="0"/>
              <a:t>뽑을 때 번호를 저장하는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온 사람이 앞의 번호표를 뽑고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번호가 </a:t>
            </a:r>
            <a:r>
              <a:rPr lang="ko-KR" altLang="en-US" sz="1400" b="0" dirty="0" smtClean="0"/>
              <a:t>빠른 사람이 </a:t>
            </a:r>
            <a:r>
              <a:rPr lang="ko-KR" altLang="en-US" sz="1400" b="0" dirty="0"/>
              <a:t>먼저 서비스를 받는 구조이다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큐를 구현하는 것은 </a:t>
            </a:r>
            <a:r>
              <a:rPr lang="ko-KR" altLang="en-US" sz="1400" b="0" dirty="0" smtClean="0"/>
              <a:t>기본적으로 </a:t>
            </a:r>
            <a:r>
              <a:rPr lang="ko-KR" altLang="en-US" sz="1400" b="0" dirty="0" err="1"/>
              <a:t>스택의</a:t>
            </a:r>
            <a:r>
              <a:rPr lang="ko-KR" altLang="en-US" sz="1400" b="0" dirty="0"/>
              <a:t> 구현과 같은데</a:t>
            </a:r>
            <a:r>
              <a:rPr lang="en-US" altLang="ko-KR" sz="1400" b="0" dirty="0"/>
              <a:t>, pop( 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사용할 때 인덱스가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번째인 값을 쓴다는 의미로 </a:t>
            </a:r>
            <a:r>
              <a:rPr lang="en-US" altLang="ko-KR" sz="1400" b="0" dirty="0"/>
              <a:t>pop(0)</a:t>
            </a:r>
            <a:r>
              <a:rPr lang="ko-KR" altLang="en-US" sz="1400" b="0" dirty="0"/>
              <a:t>을 사용하면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pop(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함수가 </a:t>
            </a:r>
            <a:r>
              <a:rPr lang="ko-KR" altLang="en-US" sz="1400" b="0" dirty="0"/>
              <a:t>리스트의 마지막 값을 가져온다고 하면</a:t>
            </a:r>
            <a:r>
              <a:rPr lang="en-US" altLang="ko-KR" sz="1400" b="0" dirty="0"/>
              <a:t>, pop(0)</a:t>
            </a:r>
            <a:r>
              <a:rPr lang="ko-KR" altLang="en-US" sz="1400" b="0" dirty="0"/>
              <a:t>은 맨 처음 값을 가져온다는 뜻이다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041082"/>
            <a:ext cx="7200000" cy="223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41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튜플</a:t>
            </a:r>
            <a:r>
              <a:rPr lang="en-US" altLang="ko-KR" sz="1400" b="0" dirty="0" smtClean="0"/>
              <a:t>(tuple)</a:t>
            </a:r>
            <a:r>
              <a:rPr lang="ko-KR" altLang="en-US" sz="1400" b="0" dirty="0" smtClean="0"/>
              <a:t>은 </a:t>
            </a:r>
            <a:r>
              <a:rPr lang="ko-KR" altLang="en-US" sz="1400" b="0" dirty="0"/>
              <a:t>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데이터를 변경할 수 없는 자료구조이다</a:t>
            </a:r>
            <a:endParaRPr lang="en-US" altLang="ko-KR" sz="1400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00" y="2319338"/>
            <a:ext cx="7250400" cy="1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</a:t>
            </a:r>
            <a:r>
              <a:rPr lang="ko-KR" altLang="en-US" sz="1400" b="0" dirty="0" smtClean="0"/>
              <a:t>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</a:t>
            </a:r>
            <a:r>
              <a:rPr lang="ko-KR" altLang="en-US" sz="1400" b="0" dirty="0" smtClean="0"/>
              <a:t>리스트와 </a:t>
            </a:r>
            <a:r>
              <a:rPr lang="ko-KR" altLang="en-US" sz="1400" b="0" dirty="0"/>
              <a:t>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</a:t>
            </a:r>
            <a:r>
              <a:rPr lang="ko-KR" altLang="en-US" sz="1400" b="0" dirty="0" smtClean="0"/>
              <a:t>사용하는 </a:t>
            </a:r>
            <a:r>
              <a:rPr lang="ko-KR" altLang="en-US" sz="1400" b="0" dirty="0"/>
              <a:t>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34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4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사실 </a:t>
            </a:r>
            <a:r>
              <a:rPr lang="ko-KR" altLang="en-US" sz="1400" b="0" dirty="0"/>
              <a:t>프로그래밍을 하다 보면 </a:t>
            </a:r>
            <a:r>
              <a:rPr lang="ko-KR" altLang="en-US" sz="1400" b="0" dirty="0" smtClean="0"/>
              <a:t>자신이 </a:t>
            </a:r>
            <a:r>
              <a:rPr lang="ko-KR" altLang="en-US" sz="1400" b="0" dirty="0"/>
              <a:t>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</a:t>
            </a:r>
            <a:r>
              <a:rPr lang="ko-KR" altLang="en-US" sz="1400" b="0" dirty="0" smtClean="0"/>
              <a:t>결과값을 </a:t>
            </a:r>
            <a:r>
              <a:rPr lang="ko-KR" altLang="en-US" sz="1400" b="0" dirty="0"/>
              <a:t>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</a:t>
            </a:r>
            <a:r>
              <a:rPr lang="ko-KR" altLang="en-US" sz="1400" b="0" dirty="0" smtClean="0"/>
              <a:t>받아서 사용하는 </a:t>
            </a:r>
            <a:r>
              <a:rPr lang="ko-KR" altLang="en-US" sz="1400" b="0" dirty="0"/>
              <a:t>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 smtClean="0"/>
              <a:t>? </a:t>
            </a:r>
            <a:br>
              <a:rPr lang="en-US" altLang="ko-KR" sz="1400" dirty="0" smtClean="0"/>
            </a:br>
            <a:r>
              <a:rPr lang="ko-KR" altLang="en-US" sz="1400" b="0" dirty="0" smtClean="0"/>
              <a:t>학번이나 </a:t>
            </a:r>
            <a:r>
              <a:rPr lang="ko-KR" altLang="en-US" sz="1400" b="0" dirty="0"/>
              <a:t>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</a:t>
            </a:r>
            <a:r>
              <a:rPr lang="ko-KR" altLang="en-US" sz="1400" b="0" dirty="0" smtClean="0"/>
              <a:t>같이 변경되지 </a:t>
            </a:r>
            <a:r>
              <a:rPr lang="ko-KR" altLang="en-US" sz="1400" b="0" dirty="0"/>
              <a:t>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</a:t>
            </a:r>
            <a:r>
              <a:rPr lang="ko-KR" altLang="en-US" sz="1400" b="0" dirty="0" smtClean="0"/>
              <a:t>변경하려고 </a:t>
            </a:r>
            <a:r>
              <a:rPr lang="ko-KR" altLang="en-US" sz="1400" b="0" dirty="0"/>
              <a:t>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3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세트</a:t>
            </a:r>
            <a:r>
              <a:rPr lang="en-US" altLang="ko-KR" sz="1400" dirty="0" smtClean="0"/>
              <a:t>(set) : </a:t>
            </a:r>
            <a:r>
              <a:rPr lang="ko-KR" altLang="en-US" sz="1400" b="0" dirty="0" smtClean="0"/>
              <a:t>값을 </a:t>
            </a:r>
            <a:r>
              <a:rPr lang="ko-KR" altLang="en-US" sz="1400" b="0" dirty="0"/>
              <a:t>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</a:t>
            </a:r>
            <a:r>
              <a:rPr lang="ko-KR" altLang="en-US" sz="1400" b="0" dirty="0" smtClean="0"/>
              <a:t>삭제나 </a:t>
            </a:r>
            <a:r>
              <a:rPr lang="ko-KR" altLang="en-US" sz="1400" b="0" dirty="0"/>
              <a:t>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값이 세트 </a:t>
            </a:r>
            <a:r>
              <a:rPr lang="ko-KR" altLang="en-US" sz="1400" b="0" dirty="0"/>
              <a:t>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</a:t>
            </a:r>
            <a:r>
              <a:rPr lang="ko-KR" altLang="en-US" sz="1400" b="0" dirty="0" smtClean="0"/>
              <a:t>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636912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5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</a:t>
            </a:r>
            <a:r>
              <a:rPr lang="ko-KR" altLang="en-US" sz="1400" b="0" dirty="0" smtClean="0"/>
              <a:t>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7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5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</a:t>
            </a:r>
            <a:r>
              <a:rPr lang="en-US" altLang="ko-KR" sz="1400" dirty="0" smtClean="0"/>
              <a:t>) : </a:t>
            </a:r>
            <a:r>
              <a:rPr lang="ko-KR" altLang="en-US" sz="1400" b="0" dirty="0" smtClean="0"/>
              <a:t>원소 </a:t>
            </a:r>
            <a:r>
              <a:rPr lang="ko-KR" altLang="en-US" sz="1400" b="0" dirty="0"/>
              <a:t>하나를 </a:t>
            </a:r>
            <a:r>
              <a:rPr lang="ko-KR" altLang="en-US" sz="1400" b="0" dirty="0" smtClean="0"/>
              <a:t>추가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smtClean="0"/>
              <a:t>remove</a:t>
            </a:r>
            <a:r>
              <a:rPr lang="en-US" altLang="ko-KR" sz="1400" dirty="0"/>
              <a:t>( 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또는 </a:t>
            </a:r>
            <a:r>
              <a:rPr lang="en-US" altLang="ko-KR" sz="1400" dirty="0"/>
              <a:t>discard</a:t>
            </a:r>
            <a:r>
              <a:rPr lang="en-US" altLang="ko-KR" sz="1400" dirty="0" smtClean="0"/>
              <a:t>( ) : </a:t>
            </a:r>
            <a:r>
              <a:rPr lang="ko-KR" altLang="en-US" sz="1400" b="0" dirty="0"/>
              <a:t>원소 하나를 </a:t>
            </a:r>
            <a:r>
              <a:rPr lang="ko-KR" altLang="en-US" sz="1400" b="0" dirty="0" smtClean="0"/>
              <a:t>제거 </a:t>
            </a:r>
            <a:r>
              <a:rPr lang="en-US" altLang="ko-KR" sz="1400" b="0" dirty="0" smtClean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새로운 </a:t>
            </a:r>
            <a:r>
              <a:rPr lang="ko-KR" altLang="en-US" sz="1400" b="0" dirty="0"/>
              <a:t>리스트를 그대로 </a:t>
            </a:r>
            <a:r>
              <a:rPr lang="ko-KR" altLang="en-US" sz="1400" b="0" dirty="0" smtClean="0"/>
              <a:t>추가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</a:t>
            </a:r>
            <a:r>
              <a:rPr lang="en-US" altLang="ko-KR" sz="1400" dirty="0" smtClean="0"/>
              <a:t>: </a:t>
            </a:r>
            <a:r>
              <a:rPr lang="ko-KR" altLang="en-US" sz="1400" b="0" dirty="0" smtClean="0"/>
              <a:t>모든 변수를 지우기</a:t>
            </a:r>
          </a:p>
        </p:txBody>
      </p:sp>
    </p:spTree>
    <p:extLst>
      <p:ext uri="{BB962C8B-B14F-4D97-AF65-F5344CB8AC3E}">
        <p14:creationId xmlns:p14="http://schemas.microsoft.com/office/powerpoint/2010/main" val="1967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429000"/>
            <a:ext cx="2664296" cy="21602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자료구조의 </a:t>
            </a:r>
            <a:r>
              <a:rPr lang="ko-KR" altLang="en-US" sz="2000" b="1" dirty="0" smtClean="0">
                <a:latin typeface="+mj-ea"/>
                <a:ea typeface="+mj-ea"/>
              </a:rPr>
              <a:t>이해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스택과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큐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atin typeface="+mj-ea"/>
                <a:ea typeface="+mj-ea"/>
              </a:rPr>
              <a:t>튜플과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세트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 smtClean="0">
                <a:latin typeface="+mj-ea"/>
                <a:ea typeface="+mj-ea"/>
              </a:rPr>
              <a:t>딕셔너리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collections </a:t>
            </a:r>
            <a:r>
              <a:rPr lang="ko-KR" altLang="en-US" sz="2000" b="1" dirty="0" smtClean="0">
                <a:latin typeface="+mj-ea"/>
                <a:ea typeface="+mj-ea"/>
              </a:rPr>
              <a:t>모듈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atin typeface="+mj-ea"/>
                <a:ea typeface="+mj-ea"/>
              </a:rPr>
              <a:t>Lab: </a:t>
            </a:r>
            <a:r>
              <a:rPr lang="ko-KR" altLang="en-US" sz="2000" b="1" dirty="0">
                <a:latin typeface="+mj-ea"/>
                <a:ea typeface="+mj-ea"/>
              </a:rPr>
              <a:t>텍스트 </a:t>
            </a:r>
            <a:r>
              <a:rPr lang="ko-KR" altLang="en-US" sz="2000" b="1" dirty="0" err="1">
                <a:latin typeface="+mj-ea"/>
                <a:ea typeface="+mj-ea"/>
              </a:rPr>
              <a:t>마이닝</a:t>
            </a:r>
            <a:r>
              <a:rPr lang="ko-KR" altLang="en-US" sz="2000" b="1" dirty="0">
                <a:latin typeface="+mj-ea"/>
                <a:ea typeface="+mj-ea"/>
              </a:rPr>
              <a:t> 프로그램</a:t>
            </a:r>
            <a:endParaRPr lang="en-US" altLang="ko-KR" sz="20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64904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636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3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 smtClean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 smtClean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</a:t>
            </a:r>
            <a:r>
              <a:rPr lang="ko-KR" altLang="en-US" sz="1400" b="0" dirty="0" smtClean="0"/>
              <a:t>확인할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</a:t>
            </a:r>
            <a:r>
              <a:rPr lang="ko-KR" altLang="en-US" sz="1400" b="0" dirty="0" smtClean="0"/>
              <a:t>모두 </a:t>
            </a:r>
            <a:r>
              <a:rPr lang="en-US" altLang="ko-KR" sz="1400" b="0" dirty="0" smtClean="0"/>
              <a:t>3</a:t>
            </a:r>
            <a:r>
              <a:rPr lang="en-US" altLang="ko-KR" sz="1400" b="0" dirty="0"/>
              <a:t>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</a:t>
            </a:r>
            <a:r>
              <a:rPr lang="ko-KR" altLang="en-US" sz="1400" b="0" dirty="0" smtClean="0"/>
              <a:t>추출 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차집합은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 smtClean="0"/>
              <a:t>s1</a:t>
            </a:r>
            <a:r>
              <a:rPr lang="ko-KR" altLang="en-US" sz="1400" b="0" dirty="0" smtClean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</a:t>
            </a:r>
            <a:r>
              <a:rPr lang="ko-KR" altLang="en-US" sz="1400" b="0" dirty="0" smtClean="0"/>
              <a:t>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</a:t>
            </a:r>
            <a:r>
              <a:rPr lang="en-US" altLang="ko-KR" sz="1400" b="0" dirty="0" smtClean="0"/>
              <a:t>s2</a:t>
            </a:r>
            <a:r>
              <a:rPr lang="ko-KR" altLang="en-US" sz="1400" b="0" dirty="0" smtClean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smtClean="0"/>
              <a:t>세트</a:t>
            </a:r>
            <a:endParaRPr lang="en-US" altLang="ko-KR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502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3573016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세트의 집합 연산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72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485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딕셔너리</a:t>
            </a:r>
            <a:r>
              <a:rPr lang="en-US" altLang="ko-KR" sz="1400" dirty="0" smtClean="0"/>
              <a:t>(dictionary) 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전화번호부와 같이 </a:t>
            </a:r>
            <a:r>
              <a:rPr lang="ko-KR" altLang="en-US" sz="1400" b="0" dirty="0" smtClean="0"/>
              <a:t>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와 값</a:t>
            </a:r>
            <a:r>
              <a:rPr lang="en-US" altLang="ko-KR" sz="1400" b="0" dirty="0" smtClean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3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43204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4029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9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4581128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표의 정보를 간단히 </a:t>
            </a:r>
            <a:r>
              <a:rPr lang="ko-KR" altLang="en-US" sz="1400" b="0" dirty="0" err="1" smtClean="0"/>
              <a:t>파이썬으로</a:t>
            </a:r>
            <a:r>
              <a:rPr lang="ko-KR" altLang="en-US" sz="1400" b="0" dirty="0" smtClean="0"/>
              <a:t> 표현해보자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 </a:t>
            </a:r>
            <a:r>
              <a:rPr lang="en-US" altLang="ko-KR" sz="1400" b="0" dirty="0" err="1"/>
              <a:t>student_info</a:t>
            </a:r>
            <a:r>
              <a:rPr lang="ko-KR" altLang="en-US" sz="1400" b="0" dirty="0"/>
              <a:t>라는 변수를 먼저 선언한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</a:t>
            </a:r>
            <a:r>
              <a:rPr lang="ko-KR" altLang="en-US" sz="1400" b="0" dirty="0" smtClean="0"/>
              <a:t>변수에 </a:t>
            </a:r>
            <a:r>
              <a:rPr lang="en-US" altLang="ko-KR" sz="1400" b="0" dirty="0" smtClean="0"/>
              <a:t>{</a:t>
            </a:r>
            <a:r>
              <a:rPr lang="ko-KR" altLang="en-US" sz="1400" b="0" dirty="0"/>
              <a:t>키</a:t>
            </a:r>
            <a:r>
              <a:rPr lang="en-US" altLang="ko-KR" sz="1400" b="0" dirty="0"/>
              <a:t>:</a:t>
            </a:r>
            <a:r>
              <a:rPr lang="ko-KR" altLang="en-US" sz="1400" b="0" dirty="0"/>
              <a:t>값</a:t>
            </a:r>
            <a:r>
              <a:rPr lang="en-US" altLang="ko-KR" sz="1400" b="0" dirty="0"/>
              <a:t>} </a:t>
            </a:r>
            <a:r>
              <a:rPr lang="ko-KR" altLang="en-US" sz="1400" b="0" dirty="0"/>
              <a:t>형태로 값을 입력한다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그럼 해당 변수는 간단히 저장된다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987" y="400506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키와 값의 샘플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99913"/>
            <a:ext cx="4320000" cy="196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445224"/>
            <a:ext cx="7200000" cy="59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8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해당 변수에서 특정 값을 호출하는 방법이다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해당 값의 키를 대괄호 </a:t>
            </a:r>
            <a:r>
              <a:rPr lang="en-US" altLang="ko-KR" sz="1400" b="0" dirty="0" smtClean="0"/>
              <a:t>[ ] </a:t>
            </a:r>
            <a:r>
              <a:rPr lang="ko-KR" altLang="en-US" sz="1400" b="0" dirty="0" smtClean="0"/>
              <a:t>안에 넣어 호출할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변수의 </a:t>
            </a:r>
            <a:r>
              <a:rPr lang="ko-KR" altLang="en-US" sz="1400" b="0" dirty="0" err="1"/>
              <a:t>자료형을</a:t>
            </a:r>
            <a:r>
              <a:rPr lang="ko-KR" altLang="en-US" sz="1400" b="0" dirty="0"/>
              <a:t> 정확히 모르고 호출한다면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리스트로 오해할 수도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3912972"/>
            <a:ext cx="7776864" cy="452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재할당과 </a:t>
            </a:r>
            <a:r>
              <a:rPr lang="ko-KR" altLang="en-US" sz="1400" b="0" dirty="0"/>
              <a:t>데이터 추가이다</a:t>
            </a:r>
            <a:endParaRPr lang="en-US" altLang="ko-KR" sz="1400" b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89036"/>
            <a:ext cx="7200000" cy="19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</a:t>
            </a:r>
            <a:r>
              <a:rPr lang="ko-KR" altLang="en-US" sz="1400" b="0" dirty="0" smtClean="0"/>
              <a:t>묶어 </a:t>
            </a:r>
            <a:r>
              <a:rPr lang="ko-KR" altLang="en-US" sz="1400" b="0" dirty="0"/>
              <a:t>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0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0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자료구조의 이해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13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변수 안의 키와 값을 출력하는 함수에 대해 알아보자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먼저 키만 </a:t>
            </a:r>
            <a:r>
              <a:rPr lang="ko-KR" altLang="en-US" sz="1400" b="0" dirty="0" smtClean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형태로 </a:t>
            </a:r>
            <a:r>
              <a:rPr lang="ko-KR" altLang="en-US" sz="1400" b="0" dirty="0" smtClean="0"/>
              <a:t>출력된다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84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09120"/>
            <a:ext cx="7200000" cy="170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35927"/>
            <a:ext cx="7200000" cy="859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35283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</a:t>
            </a:r>
            <a:r>
              <a:rPr lang="ko-KR" altLang="en-US" sz="1400" b="0" dirty="0" smtClean="0"/>
              <a:t>화면에 출력할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0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</a:t>
            </a:r>
            <a:r>
              <a:rPr lang="ko-KR" altLang="en-US" sz="1400" b="0" dirty="0" smtClean="0"/>
              <a:t>변수에 포함되어 </a:t>
            </a:r>
            <a:r>
              <a:rPr lang="ko-KR" altLang="en-US" sz="1400" b="0" dirty="0"/>
              <a:t>있는지 확인하는 것이다</a:t>
            </a:r>
            <a:r>
              <a:rPr lang="en-US" altLang="ko-KR" sz="1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0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74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196752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collections </a:t>
            </a:r>
            <a:r>
              <a:rPr lang="ko-KR" altLang="en-US" sz="1400" b="0" dirty="0"/>
              <a:t>모듈은 이미 앞에서 배운 다양한 자료구조인 리스트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등을 </a:t>
            </a:r>
            <a:r>
              <a:rPr lang="ko-KR" altLang="en-US" sz="1400" b="0" dirty="0" smtClean="0"/>
              <a:t>확장하여 </a:t>
            </a:r>
            <a:r>
              <a:rPr lang="ko-KR" altLang="en-US" sz="1400" b="0" dirty="0"/>
              <a:t>제작된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내장 </a:t>
            </a:r>
            <a:r>
              <a:rPr lang="ko-KR" altLang="en-US" sz="1400" b="0" dirty="0" smtClean="0"/>
              <a:t>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collections </a:t>
            </a:r>
            <a:r>
              <a:rPr lang="ko-KR" altLang="en-US" sz="1400" b="0" dirty="0" smtClean="0"/>
              <a:t>모듈은 </a:t>
            </a: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, </a:t>
            </a: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, Counter, </a:t>
            </a: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등을 제공하며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각 자료구조를 호출하는 코드는 다음과 같다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852936"/>
            <a:ext cx="7200000" cy="171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64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스택과</a:t>
            </a:r>
            <a:r>
              <a:rPr lang="ko-KR" altLang="en-US" sz="1400" b="0" dirty="0"/>
              <a:t> 큐를 모두 지원하는 모듈이다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 모듈을 사용하기 위해서는 리스트와 비슷한 형식으로 데이터를 저장해야 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먼저 </a:t>
            </a:r>
            <a:r>
              <a:rPr lang="en-US" altLang="ko-KR" sz="1400" b="0" dirty="0"/>
              <a:t>append( ) </a:t>
            </a:r>
            <a:r>
              <a:rPr lang="ko-KR" altLang="en-US" sz="1400" b="0" dirty="0"/>
              <a:t>함수를 사용하면 기존 </a:t>
            </a:r>
            <a:r>
              <a:rPr lang="ko-KR" altLang="en-US" sz="1400" b="0" dirty="0" smtClean="0"/>
              <a:t>리스트처럼 </a:t>
            </a:r>
            <a:r>
              <a:rPr lang="ko-KR" altLang="en-US" sz="1400" b="0" dirty="0"/>
              <a:t>데이터가 </a:t>
            </a:r>
            <a:r>
              <a:rPr lang="ko-KR" altLang="en-US" sz="1400" b="0" dirty="0" smtClean="0"/>
              <a:t>인덱스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번호를 늘리면서 쌓이기 시작한다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확인하자</a:t>
            </a:r>
            <a:r>
              <a:rPr lang="en-US" altLang="ko-KR" sz="1400" b="0" dirty="0"/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429000"/>
            <a:ext cx="7200000" cy="252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8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여기서 다음 코드와 같이 </a:t>
            </a:r>
            <a:r>
              <a:rPr lang="en-US" altLang="ko-KR" sz="1400" b="0" dirty="0" err="1"/>
              <a:t>deque_list.pop</a:t>
            </a:r>
            <a:r>
              <a:rPr lang="en-US" altLang="ko-KR" sz="1400" b="0" dirty="0"/>
              <a:t>()</a:t>
            </a:r>
            <a:r>
              <a:rPr lang="ko-KR" altLang="en-US" sz="1400" b="0" dirty="0"/>
              <a:t>을 작성하면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오른쪽 요소부터 하나씩 추출된다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스택처럼</a:t>
            </a:r>
            <a:r>
              <a:rPr lang="ko-KR" altLang="en-US" sz="1400" b="0" dirty="0"/>
              <a:t> 나중에 넣은 값부터 하나씩 추출할 수 있다</a:t>
            </a:r>
            <a:endParaRPr lang="en-US" altLang="ko-KR" sz="1400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0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큐는 어떻게 사용할 수 있을까</a:t>
            </a:r>
            <a:r>
              <a:rPr lang="en-US" altLang="ko-KR" sz="1400" b="0" dirty="0"/>
              <a:t>? pop(0)</a:t>
            </a:r>
            <a:r>
              <a:rPr lang="ko-KR" altLang="en-US" sz="1400" b="0" dirty="0"/>
              <a:t>을 입력하면 실행될 것 같지만</a:t>
            </a:r>
            <a:r>
              <a:rPr lang="en-US" altLang="ko-KR" sz="1400" b="0" dirty="0" smtClean="0"/>
              <a:t>,</a:t>
            </a:r>
            <a:r>
              <a:rPr lang="ko-KR" altLang="en-US" sz="1400" b="0" dirty="0" smtClean="0"/>
              <a:t>이 </a:t>
            </a:r>
            <a:r>
              <a:rPr lang="ko-KR" altLang="en-US" sz="1400" b="0" dirty="0"/>
              <a:t>함수는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에서 작동하지 않는다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대신 </a:t>
            </a:r>
            <a:r>
              <a:rPr lang="en-US" altLang="ko-KR" sz="1400" b="0" dirty="0" err="1"/>
              <a:t>deque</a:t>
            </a:r>
            <a:r>
              <a:rPr lang="ko-KR" altLang="en-US" sz="1400" b="0" dirty="0"/>
              <a:t>는 </a:t>
            </a:r>
            <a:r>
              <a:rPr lang="en-US" altLang="ko-KR" sz="1400" b="0" dirty="0" err="1"/>
              <a:t>appendleft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새로운 </a:t>
            </a:r>
            <a:r>
              <a:rPr lang="ko-KR" altLang="en-US" sz="1400" b="0" dirty="0" smtClean="0"/>
              <a:t>값을 왼쪽부터 </a:t>
            </a:r>
            <a:r>
              <a:rPr lang="ko-KR" altLang="en-US" sz="1400" b="0" dirty="0"/>
              <a:t>입력되게 하여 먼저 들어간 값부터 출력될 수 있도록 할 수 있다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2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5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 err="1"/>
              <a:t>deque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모듈의 장점 </a:t>
            </a:r>
            <a:r>
              <a:rPr lang="en-US" altLang="ko-KR" sz="1400" dirty="0" smtClean="0"/>
              <a:t>: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/>
              <a:t>는 연결 </a:t>
            </a:r>
            <a:r>
              <a:rPr lang="ko-KR" altLang="en-US" sz="1400" b="0" dirty="0" smtClean="0"/>
              <a:t>리스트의 </a:t>
            </a:r>
            <a:r>
              <a:rPr lang="ko-KR" altLang="en-US" sz="1400" b="0" dirty="0"/>
              <a:t>특성을 지원한다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연결 리스트는 데이터를 저장할 때 요소의 값을 한 쪽으로 </a:t>
            </a:r>
            <a:r>
              <a:rPr lang="ko-KR" altLang="en-US" sz="1400" b="0" dirty="0" smtClean="0"/>
              <a:t>연결한 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요소의 다음 값의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저장하여 데이터를 연결하는 기법이다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11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60987" y="43651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81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이해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064896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자료구조의 개념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smtClean="0"/>
              <a:t>자료구조</a:t>
            </a:r>
            <a:r>
              <a:rPr lang="en-US" altLang="ko-KR" sz="1400" dirty="0" smtClean="0"/>
              <a:t>(data structure)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ko-KR" altLang="en-US" sz="1400" b="0" dirty="0"/>
              <a:t>특징이 있는 정보를 메모리에 효율적으로 저장 및 반환하는 방법으로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데이터를 </a:t>
            </a:r>
            <a:r>
              <a:rPr lang="ko-KR" altLang="en-US" sz="1400" b="0" dirty="0"/>
              <a:t>관리하는 방식이다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특히 대용량일수록 메모리에 빨리 저장하고 빠르게 검색하여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메모리를 </a:t>
            </a:r>
            <a:r>
              <a:rPr lang="ko-KR" altLang="en-US" sz="1400" b="0" dirty="0"/>
              <a:t>효율적으로 사용하고 실행 시간을 줄일 수 있게 해 준다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6309320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실생활 속 </a:t>
            </a:r>
            <a:r>
              <a:rPr lang="ko-KR" altLang="en-US" sz="1100" b="1" dirty="0" smtClean="0">
                <a:solidFill>
                  <a:schemeClr val="accent1"/>
                </a:solidFill>
                <a:latin typeface="+mj-ea"/>
                <a:ea typeface="+mj-ea"/>
              </a:rPr>
              <a:t>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2996952"/>
            <a:ext cx="5400000" cy="32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3408987" cy="28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연결 리스트는 </a:t>
            </a:r>
            <a:r>
              <a:rPr lang="ko-KR" altLang="en-US" sz="1400" b="0" dirty="0" smtClean="0"/>
              <a:t>다음 </a:t>
            </a:r>
            <a:r>
              <a:rPr lang="ko-KR" altLang="en-US" sz="1400" b="0" dirty="0"/>
              <a:t>요소의 </a:t>
            </a:r>
            <a:r>
              <a:rPr lang="ko-KR" altLang="en-US" sz="1400" b="0" dirty="0" err="1"/>
              <a:t>주소값을</a:t>
            </a:r>
            <a:r>
              <a:rPr lang="ko-KR" altLang="en-US" sz="1400" b="0" dirty="0"/>
              <a:t> 저장하므로 데이터를 원형으로 </a:t>
            </a:r>
            <a:r>
              <a:rPr lang="ko-KR" altLang="en-US" sz="1400" b="0" dirty="0" smtClean="0"/>
              <a:t>저장할 수 </a:t>
            </a:r>
            <a:r>
              <a:rPr lang="ko-KR" altLang="en-US" sz="1400" b="0" dirty="0"/>
              <a:t>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 요소에 첫 번째 값의 주소를 저장한다면 해당 값을 찾아갈 수 있다</a:t>
            </a:r>
            <a:r>
              <a:rPr lang="en-US" altLang="ko-KR" sz="1400" b="0" dirty="0"/>
              <a:t>. </a:t>
            </a:r>
            <a:r>
              <a:rPr lang="ko-KR" altLang="en-US" sz="1400" b="0" dirty="0" smtClean="0"/>
              <a:t>이러한 특징 때문에 가능한 기능 중 하나가 </a:t>
            </a:r>
            <a:r>
              <a:rPr lang="en-US" altLang="ko-KR" sz="1400" b="0" dirty="0" smtClean="0"/>
              <a:t>rotate( ) </a:t>
            </a:r>
            <a:r>
              <a:rPr lang="ko-KR" altLang="en-US" sz="1400" b="0" dirty="0" smtClean="0"/>
              <a:t>함수이다</a:t>
            </a:r>
            <a:r>
              <a:rPr lang="en-US" altLang="ko-KR" sz="1400" b="0" dirty="0" smtClean="0"/>
              <a:t>. rotate( )</a:t>
            </a:r>
            <a:r>
              <a:rPr lang="ko-KR" altLang="en-US" sz="1400" b="0" dirty="0" smtClean="0"/>
              <a:t>는 기존 </a:t>
            </a:r>
            <a:r>
              <a:rPr lang="en-US" altLang="ko-KR" sz="1400" b="0" dirty="0" err="1" smtClean="0"/>
              <a:t>deque</a:t>
            </a:r>
            <a:r>
              <a:rPr lang="ko-KR" altLang="en-US" sz="1400" b="0" dirty="0" smtClean="0"/>
              <a:t>에 저장된 요소들의 값 인덱스를 바꾸는 기법이다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연결 리스트는 양쪽 끝의 요소들을 연결할 수 있으므로 원형의 데이터 구조를 가질 수 있다</a:t>
            </a:r>
            <a:r>
              <a:rPr lang="en-US" altLang="ko-KR" sz="1400" b="0" dirty="0" smtClean="0"/>
              <a:t>. </a:t>
            </a:r>
            <a:r>
              <a:rPr lang="ko-KR" altLang="en-US" sz="1400" b="0" dirty="0" smtClean="0"/>
              <a:t>이러한 특징을 이용하여 각 요소의 인덱스 번호를 하나씩 옮긴다면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실제로 요소를 옮기지 않더라도 인덱스 번호를 바꿀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04523" y="6165304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원형 연결 리스트의 형태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94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코드를 살펴보면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기존 데이터에 </a:t>
            </a:r>
            <a:r>
              <a:rPr lang="en-US" altLang="ko-KR" sz="1400" b="0" dirty="0"/>
              <a:t>rotate(2) </a:t>
            </a:r>
            <a:r>
              <a:rPr lang="ko-KR" altLang="en-US" sz="1400" b="0" dirty="0"/>
              <a:t>함수를 입력하니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4</a:t>
            </a:r>
            <a:r>
              <a:rPr lang="ko-KR" altLang="en-US" sz="1400" b="0" dirty="0"/>
              <a:t>의 값이 두 칸씩 </a:t>
            </a:r>
            <a:r>
              <a:rPr lang="ko-KR" altLang="en-US" sz="1400" b="0" dirty="0" smtClean="0"/>
              <a:t>이동하여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옮겨진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다시 </a:t>
            </a:r>
            <a:r>
              <a:rPr lang="en-US" altLang="ko-KR" sz="1400" b="0" dirty="0"/>
              <a:t>rotate(2)</a:t>
            </a:r>
            <a:r>
              <a:rPr lang="ko-KR" altLang="en-US" sz="1400" b="0" dirty="0"/>
              <a:t>를 사용하면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과 </a:t>
            </a:r>
            <a:r>
              <a:rPr lang="en-US" altLang="ko-KR" sz="1400" b="0" dirty="0" smtClean="0"/>
              <a:t>2</a:t>
            </a:r>
            <a:r>
              <a:rPr lang="ko-KR" altLang="en-US" sz="1400" b="0" dirty="0" smtClean="0"/>
              <a:t>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</a:t>
            </a:r>
            <a:r>
              <a:rPr lang="en-US" altLang="ko-KR" sz="1400" b="0" dirty="0"/>
              <a:t>, 1</a:t>
            </a:r>
            <a:r>
              <a:rPr lang="ko-KR" altLang="en-US" sz="1400" b="0" dirty="0"/>
              <a:t>번째 인덱스로 이동한다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23034"/>
            <a:ext cx="6480000" cy="15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5"/>
          <a:stretch/>
        </p:blipFill>
        <p:spPr bwMode="auto">
          <a:xfrm>
            <a:off x="972000" y="4365104"/>
            <a:ext cx="6480000" cy="234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2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deque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deque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모듈은 </a:t>
            </a:r>
            <a:r>
              <a:rPr lang="en-US" altLang="ko-KR" sz="1400" b="0" dirty="0" smtClean="0"/>
              <a:t>reversed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기존과 </a:t>
            </a:r>
            <a:r>
              <a:rPr lang="ko-KR" altLang="en-US" sz="1400" b="0" dirty="0"/>
              <a:t>반대로 데이터를 저장할 수 </a:t>
            </a:r>
            <a:r>
              <a:rPr lang="ko-KR" altLang="en-US" sz="1400" b="0" dirty="0" smtClean="0"/>
              <a:t>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deque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모듈은 기존의 리스트에서 지원하는 함수도 지원한다</a:t>
            </a:r>
            <a:r>
              <a:rPr lang="en-US" altLang="ko-KR" sz="1400" b="0" dirty="0"/>
              <a:t>. extend( )</a:t>
            </a:r>
            <a:r>
              <a:rPr lang="ko-KR" altLang="en-US" sz="1400" b="0" dirty="0"/>
              <a:t>나 </a:t>
            </a:r>
            <a:r>
              <a:rPr lang="en-US" altLang="ko-KR" sz="1400" b="0" dirty="0" err="1"/>
              <a:t>extendleft</a:t>
            </a:r>
            <a:r>
              <a:rPr lang="en-US" altLang="ko-KR" sz="1400" b="0" dirty="0"/>
              <a:t>( </a:t>
            </a:r>
            <a:r>
              <a:rPr lang="en-US" altLang="ko-KR" sz="1400" b="0" dirty="0" smtClean="0"/>
              <a:t>) 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리스트가 통째로 오른쪽이나 왼쪽으로 추가된다</a:t>
            </a:r>
            <a:endParaRPr lang="en-US" altLang="ko-KR" sz="1400" b="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7200000" cy="81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437112"/>
            <a:ext cx="7200000" cy="197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7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이름 그대로 순서를 가진 </a:t>
            </a:r>
            <a:r>
              <a:rPr lang="ko-KR" altLang="en-US" sz="1400" b="0" dirty="0" err="1" smtClean="0"/>
              <a:t>딕셔너리</a:t>
            </a:r>
            <a:r>
              <a:rPr lang="ko-KR" altLang="en-US" sz="1400" b="0" dirty="0" smtClean="0"/>
              <a:t> 객체이다</a:t>
            </a:r>
            <a:r>
              <a:rPr lang="en-US" altLang="ko-KR" sz="1400" b="0" dirty="0" smtClean="0"/>
              <a:t>.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파일을 저장하면 키는 저장 </a:t>
            </a:r>
            <a:r>
              <a:rPr lang="ko-KR" altLang="en-US" sz="1400" b="0" dirty="0" smtClean="0"/>
              <a:t>순서와 상관없이 </a:t>
            </a:r>
            <a:r>
              <a:rPr lang="ko-KR" altLang="en-US" sz="1400" b="0" dirty="0"/>
              <a:t>저장된다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543346"/>
            <a:ext cx="6480000" cy="412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972000" y="1950871"/>
            <a:ext cx="6480000" cy="4609553"/>
            <a:chOff x="972000" y="1950871"/>
            <a:chExt cx="6480000" cy="4609553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1950871"/>
              <a:ext cx="6480000" cy="1783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6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42"/>
            <a:stretch/>
          </p:blipFill>
          <p:spPr bwMode="auto">
            <a:xfrm>
              <a:off x="972000" y="3645024"/>
              <a:ext cx="6480000" cy="291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02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1988840"/>
            <a:ext cx="554124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75" y="5373216"/>
            <a:ext cx="5541240" cy="12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7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OrderedDict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모듈 </a:t>
            </a:r>
            <a:r>
              <a:rPr lang="en-US" altLang="ko-KR" sz="2000" b="0" dirty="0" smtClean="0"/>
              <a:t>: 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7-4] </a:t>
            </a:r>
            <a:r>
              <a:rPr lang="ko-KR" altLang="en-US" sz="2000" b="0" dirty="0" smtClean="0"/>
              <a:t>해석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916832"/>
            <a:ext cx="77768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를 보면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값인 변수 </a:t>
            </a:r>
            <a:r>
              <a:rPr lang="en-US" altLang="ko-KR" sz="1400" b="0" dirty="0"/>
              <a:t>d</a:t>
            </a:r>
            <a:r>
              <a:rPr lang="ko-KR" altLang="en-US" sz="1400" b="0" dirty="0"/>
              <a:t>를 리스트 형태로 만든 다음</a:t>
            </a:r>
            <a:r>
              <a:rPr lang="en-US" altLang="ko-KR" sz="1400" b="0" dirty="0"/>
              <a:t>, sorted( ) </a:t>
            </a:r>
            <a:r>
              <a:rPr lang="ko-KR" altLang="en-US" sz="1400" b="0" dirty="0"/>
              <a:t>함수를 </a:t>
            </a:r>
            <a:r>
              <a:rPr lang="ko-KR" altLang="en-US" sz="1400" b="0" dirty="0" smtClean="0"/>
              <a:t>사용하여 </a:t>
            </a:r>
            <a:r>
              <a:rPr lang="ko-KR" altLang="en-US" sz="1400" b="0" dirty="0"/>
              <a:t>정렬한다</a:t>
            </a:r>
            <a:r>
              <a:rPr lang="en-US" altLang="ko-KR" sz="1400" b="0" dirty="0"/>
              <a:t>. sorted(</a:t>
            </a:r>
            <a:r>
              <a:rPr lang="en-US" altLang="ko-KR" sz="1400" b="0" dirty="0" err="1"/>
              <a:t>d.items</a:t>
            </a:r>
            <a:r>
              <a:rPr lang="en-US" altLang="ko-KR" sz="1400" b="0" dirty="0"/>
              <a:t>(), key=</a:t>
            </a:r>
            <a:r>
              <a:rPr lang="en-US" altLang="ko-KR" sz="1400" b="0" dirty="0" err="1"/>
              <a:t>sort_by_key</a:t>
            </a:r>
            <a:r>
              <a:rPr lang="en-US" altLang="ko-KR" sz="1400" b="0" dirty="0"/>
              <a:t>)</a:t>
            </a:r>
            <a:r>
              <a:rPr lang="ko-KR" altLang="en-US" sz="1400" b="0" dirty="0"/>
              <a:t>의 코드만 따로 실행하면 </a:t>
            </a:r>
            <a:r>
              <a:rPr lang="ko-KR" altLang="en-US" sz="1400" b="0" dirty="0" smtClean="0"/>
              <a:t>다음처럼 정렬되어 </a:t>
            </a:r>
            <a:r>
              <a:rPr lang="ko-KR" altLang="en-US" sz="1400" b="0" dirty="0"/>
              <a:t>이차원 형태로 출력되는 값을 확인할 수 있다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기준으로 정렬한다면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7-4]</a:t>
            </a:r>
            <a:r>
              <a:rPr lang="ko-KR" altLang="en-US" sz="1400" b="0" dirty="0"/>
              <a:t>의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행과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행을 다음처럼 바꾸면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참고로 </a:t>
            </a:r>
            <a:r>
              <a:rPr lang="en-US" altLang="ko-KR" sz="1400" b="0" dirty="0"/>
              <a:t>t[0]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t[1]</a:t>
            </a:r>
            <a:r>
              <a:rPr lang="ko-KR" altLang="en-US" sz="1400" b="0" dirty="0"/>
              <a:t>은 위 리스트 안의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값 중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(l, x, y, z)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1</a:t>
            </a:r>
            <a:r>
              <a:rPr lang="ko-KR" altLang="en-US" sz="1400" b="0" dirty="0"/>
              <a:t>번째 인덱스</a:t>
            </a:r>
            <a:r>
              <a:rPr lang="en-US" altLang="ko-KR" sz="1400" b="0" dirty="0"/>
              <a:t>(500, 100, 200, 300)</a:t>
            </a:r>
            <a:r>
              <a:rPr lang="ko-KR" altLang="en-US" sz="1400" b="0" dirty="0"/>
              <a:t>를 뜻한다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6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5085184"/>
            <a:ext cx="7200000" cy="89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defaultdict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변수를 생성할 때 키에 기본 값을 지정하는 방법이다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 </a:t>
            </a:r>
            <a:r>
              <a:rPr lang="ko-KR" altLang="en-US" sz="1400" b="0" dirty="0" err="1"/>
              <a:t>딕셔너리에서는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</a:t>
            </a:r>
            <a:r>
              <a:rPr lang="en-US" altLang="ko-KR" sz="1400" b="0" dirty="0"/>
              <a:t>7 -5</a:t>
            </a:r>
            <a:r>
              <a:rPr lang="en-US" altLang="ko-KR" sz="1400" b="0" dirty="0" smtClean="0"/>
              <a:t>]</a:t>
            </a:r>
            <a:r>
              <a:rPr lang="ko-KR" altLang="en-US" sz="1400" b="0" dirty="0" smtClean="0"/>
              <a:t>처럼 </a:t>
            </a:r>
            <a:r>
              <a:rPr lang="ko-KR" altLang="en-US" sz="1400" b="0" dirty="0"/>
              <a:t>키를 생성하지 않고 해당 키의 값을 호출하려고 할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오류가 발생한다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코드에서 </a:t>
            </a:r>
            <a:r>
              <a:rPr lang="en-US" altLang="ko-KR" sz="1400" b="0" dirty="0" smtClean="0"/>
              <a:t>first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별도로 생성하지 않은 채 바로 호출하여 오류가 발생하였다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501008"/>
            <a:ext cx="7200000" cy="288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2372866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그렇다면 </a:t>
            </a:r>
            <a:r>
              <a:rPr lang="en-US" altLang="ko-KR" sz="1400" b="0" dirty="0" err="1" smtClean="0"/>
              <a:t>defaultdict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어떻게 작동할까</a:t>
            </a:r>
            <a:r>
              <a:rPr lang="en-US" altLang="ko-KR" sz="1400" b="0" dirty="0" smtClean="0"/>
              <a:t>?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핵심은 </a:t>
            </a:r>
            <a:r>
              <a:rPr lang="en-US" altLang="ko-KR" sz="1400" b="0" dirty="0"/>
              <a:t>3</a:t>
            </a:r>
            <a:r>
              <a:rPr lang="ko-KR" altLang="en-US" sz="1400" b="0" dirty="0"/>
              <a:t>행의 </a:t>
            </a:r>
            <a:r>
              <a:rPr lang="en-US" altLang="ko-KR" sz="1400" b="0" dirty="0"/>
              <a:t>d =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(lambda: 0)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</a:t>
            </a:r>
            <a:r>
              <a:rPr lang="ko-KR" altLang="en-US" sz="1400" b="0" dirty="0" smtClean="0"/>
              <a:t>선언하면서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현재 </a:t>
            </a:r>
            <a:r>
              <a:rPr lang="en-US" altLang="ko-KR" sz="1400" b="0" dirty="0"/>
              <a:t>lambda( ) </a:t>
            </a:r>
            <a:r>
              <a:rPr lang="ko-KR" altLang="en-US" sz="1400" b="0" dirty="0"/>
              <a:t>함수를 배우지 않아 코드를 </a:t>
            </a:r>
            <a:r>
              <a:rPr lang="ko-KR" altLang="en-US" sz="1400" b="0" dirty="0" smtClean="0"/>
              <a:t>정확히 이해하기 </a:t>
            </a:r>
            <a:r>
              <a:rPr lang="ko-KR" altLang="en-US" sz="1400" b="0" dirty="0"/>
              <a:t>어렵겠지만</a:t>
            </a:r>
            <a:r>
              <a:rPr lang="en-US" altLang="ko-KR" sz="1400" b="0" dirty="0"/>
              <a:t>, ‘return 0’</a:t>
            </a:r>
            <a:r>
              <a:rPr lang="ko-KR" altLang="en-US" sz="1400" b="0" dirty="0"/>
              <a:t>이라고 이해하면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어떤 키가 들어오더라도 처음 </a:t>
            </a:r>
            <a:r>
              <a:rPr lang="ko-KR" altLang="en-US" sz="1400" b="0" dirty="0" smtClean="0"/>
              <a:t>값은 전부 </a:t>
            </a:r>
            <a:r>
              <a:rPr lang="en-US" altLang="ko-KR" sz="1400" b="0" dirty="0"/>
              <a:t>0</a:t>
            </a:r>
            <a:r>
              <a:rPr lang="ko-KR" altLang="en-US" sz="1400" b="0" dirty="0"/>
              <a:t>으로 설정한다는 뜻이다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48880"/>
            <a:ext cx="6480000" cy="234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634352" y="504708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defaultdict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/>
              <a:t>defaultdict</a:t>
            </a:r>
            <a:r>
              <a:rPr lang="ko-KR" altLang="en-US" sz="1400" b="0" dirty="0"/>
              <a:t>의 </a:t>
            </a:r>
            <a:r>
              <a:rPr lang="ko-KR" altLang="en-US" sz="1400" b="0" dirty="0" err="1"/>
              <a:t>초깃값은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[</a:t>
            </a:r>
            <a:r>
              <a:rPr lang="ko-KR" altLang="en-US" sz="1400" b="0" dirty="0"/>
              <a:t>코드 </a:t>
            </a:r>
            <a:r>
              <a:rPr lang="en-US" altLang="ko-KR" sz="1400" b="0" dirty="0"/>
              <a:t>7-7]</a:t>
            </a:r>
            <a:r>
              <a:rPr lang="ko-KR" altLang="en-US" sz="1400" b="0" dirty="0"/>
              <a:t>처럼 리스트 </a:t>
            </a:r>
            <a:r>
              <a:rPr lang="ko-KR" altLang="en-US" sz="1400" b="0" dirty="0" smtClean="0"/>
              <a:t>형태로도 </a:t>
            </a:r>
            <a:r>
              <a:rPr lang="ko-KR" altLang="en-US" sz="1400" b="0" dirty="0"/>
              <a:t>설정할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305051"/>
            <a:ext cx="6480000" cy="1546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 bwMode="auto">
          <a:xfrm>
            <a:off x="972000" y="3717032"/>
            <a:ext cx="6480000" cy="21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2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자료구조의 </a:t>
            </a:r>
            <a:r>
              <a:rPr lang="ko-KR" altLang="en-US" dirty="0" smtClean="0"/>
              <a:t>이해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자료구조</a:t>
            </a: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60987" y="494116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파이썬에서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 제공하는 자료구조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2863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 요소 개수를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반환하는 자료구조이다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리스트나 </a:t>
            </a:r>
            <a:r>
              <a:rPr lang="ko-KR" altLang="en-US" sz="1400" b="0" dirty="0"/>
              <a:t>문자열과 같은 시퀀스 </a:t>
            </a:r>
            <a:r>
              <a:rPr lang="ko-KR" altLang="en-US" sz="1400" b="0" dirty="0" err="1"/>
              <a:t>자료형</a:t>
            </a:r>
            <a:r>
              <a:rPr lang="ko-KR" altLang="en-US" sz="1400" b="0" dirty="0"/>
              <a:t> 안의 요소 중 값이 같은 것이 몇 개 있는지 반환해 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86697"/>
            <a:ext cx="7200000" cy="310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806489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기존 </a:t>
            </a:r>
            <a:r>
              <a:rPr lang="ko-KR" altLang="en-US" sz="1400" b="0" dirty="0" err="1"/>
              <a:t>문자열값인</a:t>
            </a:r>
            <a:r>
              <a:rPr lang="ko-KR" altLang="en-US" sz="1400" b="0" dirty="0"/>
              <a:t> ‘</a:t>
            </a:r>
            <a:r>
              <a:rPr lang="en-US" altLang="ko-KR" sz="1400" b="0" dirty="0" err="1"/>
              <a:t>gallahad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를 </a:t>
            </a:r>
            <a:r>
              <a:rPr lang="ko-KR" altLang="en-US" sz="1400" b="0" dirty="0" err="1"/>
              <a:t>리스트형으로</a:t>
            </a:r>
            <a:r>
              <a:rPr lang="ko-KR" altLang="en-US" sz="1400" b="0" dirty="0"/>
              <a:t> 변환한 후</a:t>
            </a:r>
            <a:r>
              <a:rPr lang="en-US" altLang="ko-KR" sz="1400" b="0" dirty="0"/>
              <a:t>, text </a:t>
            </a:r>
            <a:r>
              <a:rPr lang="ko-KR" altLang="en-US" sz="1400" b="0" dirty="0"/>
              <a:t>변수에 </a:t>
            </a:r>
            <a:r>
              <a:rPr lang="ko-KR" altLang="en-US" sz="1400" b="0" dirty="0" smtClean="0"/>
              <a:t>저장하였다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</a:t>
            </a:r>
            <a:r>
              <a:rPr lang="ko-KR" altLang="en-US" sz="1400" b="0" dirty="0"/>
              <a:t>라는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생성하면서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변수를 </a:t>
            </a:r>
            <a:r>
              <a:rPr lang="ko-KR" altLang="en-US" sz="1400" b="0" dirty="0" err="1"/>
              <a:t>초깃값으로</a:t>
            </a:r>
            <a:r>
              <a:rPr lang="ko-KR" altLang="en-US" sz="1400" b="0" dirty="0"/>
              <a:t> 설정하고 이를 출력하면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위 </a:t>
            </a:r>
            <a:r>
              <a:rPr lang="ko-KR" altLang="en-US" sz="1400" b="0" dirty="0" smtClean="0"/>
              <a:t>결과처럼 </a:t>
            </a:r>
            <a:r>
              <a:rPr lang="ko-KR" altLang="en-US" sz="1400" b="0" dirty="0"/>
              <a:t>각 알파벳이 몇 개씩 있는지 쉽게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c["a"]</a:t>
            </a:r>
            <a:r>
              <a:rPr lang="ko-KR" altLang="en-US" sz="1400" b="0" dirty="0"/>
              <a:t>처럼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형태의 문법을 그대로 이용해 특정 텍스트의 개수도 바로 출력할 수 있다</a:t>
            </a:r>
            <a:r>
              <a:rPr lang="en-US" altLang="ko-KR" sz="1400" b="0" dirty="0" smtClean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앞서 </a:t>
            </a:r>
            <a:r>
              <a:rPr lang="en-US" altLang="ko-KR" sz="1400" b="0" dirty="0" err="1"/>
              <a:t>defaultdict</a:t>
            </a:r>
            <a:r>
              <a:rPr lang="ko-KR" altLang="en-US" sz="1400" b="0" dirty="0"/>
              <a:t>를 사용하여 각 문자의 개수를 셌는데</a:t>
            </a:r>
            <a:r>
              <a:rPr lang="en-US" altLang="ko-KR" sz="1400" b="0" dirty="0"/>
              <a:t>, Counter</a:t>
            </a:r>
            <a:r>
              <a:rPr lang="ko-KR" altLang="en-US" sz="1400" b="0" dirty="0"/>
              <a:t>를 이용하면 그런 작업을 </a:t>
            </a:r>
            <a:r>
              <a:rPr lang="ko-KR" altLang="en-US" sz="1400" b="0" dirty="0" smtClean="0"/>
              <a:t>매우 </a:t>
            </a:r>
            <a:r>
              <a:rPr lang="ko-KR" altLang="en-US" sz="1400" b="0" dirty="0"/>
              <a:t>쉽게 할 수 있다</a:t>
            </a:r>
            <a:r>
              <a:rPr lang="en-US" altLang="ko-KR" sz="14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62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다음과 같이 코드를 작성하면 정렬까지 끝낸 결과물을 확인할 수 있는데</a:t>
            </a:r>
            <a:r>
              <a:rPr lang="en-US" altLang="ko-KR" sz="1400" b="0" dirty="0" smtClean="0"/>
              <a:t>, </a:t>
            </a:r>
            <a:r>
              <a:rPr lang="ko-KR" altLang="en-US" sz="1400" b="0" dirty="0" smtClean="0"/>
              <a:t>이전 </a:t>
            </a:r>
            <a:r>
              <a:rPr lang="en-US" altLang="ko-KR" sz="1400" b="0" dirty="0" smtClean="0"/>
              <a:t>Lab</a:t>
            </a:r>
            <a:r>
              <a:rPr lang="ko-KR" altLang="en-US" sz="1400" b="0" dirty="0" smtClean="0"/>
              <a:t>에서 </a:t>
            </a:r>
            <a:r>
              <a:rPr lang="ko-KR" altLang="en-US" sz="1400" b="0" dirty="0"/>
              <a:t>수행한 작업을 단 한 줄의 코드로 작성한 것을 확인할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07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smtClean="0"/>
              <a:t>Counter</a:t>
            </a:r>
            <a:r>
              <a:rPr lang="ko-KR" altLang="en-US" sz="1400" b="0" dirty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/>
              <a:t>단순히 시퀀스 </a:t>
            </a:r>
            <a:r>
              <a:rPr lang="ko-KR" altLang="en-US" sz="1400" b="0" dirty="0" err="1"/>
              <a:t>자료형의</a:t>
            </a:r>
            <a:r>
              <a:rPr lang="ko-KR" altLang="en-US" sz="1400" b="0" dirty="0"/>
              <a:t> 데이터를 세는 역할도 있지만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형태나 </a:t>
            </a:r>
            <a:r>
              <a:rPr lang="ko-KR" altLang="en-US" sz="1400" b="0" dirty="0" smtClean="0"/>
              <a:t>키워드형태의 </a:t>
            </a:r>
            <a:r>
              <a:rPr lang="ko-KR" altLang="en-US" sz="1400" b="0" dirty="0"/>
              <a:t>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먼저 </a:t>
            </a:r>
            <a:r>
              <a:rPr lang="ko-KR" altLang="en-US" sz="1400" b="0" dirty="0" err="1"/>
              <a:t>딕셔너리</a:t>
            </a:r>
            <a:r>
              <a:rPr lang="ko-KR" altLang="en-US" sz="1400" b="0" dirty="0"/>
              <a:t> 형태로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보면</a:t>
            </a:r>
            <a:r>
              <a:rPr lang="en-US" altLang="ko-KR" sz="1400" b="0" dirty="0"/>
              <a:t>, {'red': 4</a:t>
            </a:r>
            <a:r>
              <a:rPr lang="en-US" altLang="ko-KR" sz="1400" b="0" dirty="0" smtClean="0"/>
              <a:t>, 'blue</a:t>
            </a:r>
            <a:r>
              <a:rPr lang="en-US" altLang="ko-KR" sz="1400" b="0" dirty="0"/>
              <a:t>': 2}</a:t>
            </a:r>
            <a:r>
              <a:rPr lang="ko-KR" altLang="en-US" sz="1400" b="0" dirty="0"/>
              <a:t>라는 </a:t>
            </a:r>
            <a:r>
              <a:rPr lang="ko-KR" altLang="en-US" sz="1400" b="0" dirty="0" err="1"/>
              <a:t>초깃값을</a:t>
            </a:r>
            <a:r>
              <a:rPr lang="ko-KR" altLang="en-US" sz="1400" b="0" dirty="0"/>
              <a:t>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생성한 것을 확인할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또한</a:t>
            </a:r>
            <a:r>
              <a:rPr lang="en-US" altLang="ko-KR" sz="1400" b="0" dirty="0"/>
              <a:t>, elements( 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함수를 </a:t>
            </a:r>
            <a:r>
              <a:rPr lang="ko-KR" altLang="en-US" sz="1400" b="0" dirty="0"/>
              <a:t>사용하여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각 요소의 개수만큼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결과를 출력하는 것을 확인할 수 있다</a:t>
            </a:r>
            <a:r>
              <a:rPr lang="en-US" altLang="ko-KR" sz="1400" b="0" dirty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72000" y="3861048"/>
            <a:ext cx="7200000" cy="2228938"/>
            <a:chOff x="972000" y="3861048"/>
            <a:chExt cx="7200000" cy="2228938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000" y="3861048"/>
              <a:ext cx="7200000" cy="823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7"/>
            <a:stretch/>
          </p:blipFill>
          <p:spPr bwMode="auto">
            <a:xfrm>
              <a:off x="972000" y="4581128"/>
              <a:ext cx="7200000" cy="1508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오른쪽 화살표 7"/>
          <p:cNvSpPr/>
          <p:nvPr/>
        </p:nvSpPr>
        <p:spPr>
          <a:xfrm>
            <a:off x="634352" y="2699395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키워드 형태의 매개변수를 사용하여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생성하는 방법이다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매개변수의 </a:t>
            </a:r>
            <a:r>
              <a:rPr lang="ko-KR" altLang="en-US" sz="1400" b="0" dirty="0" smtClean="0"/>
              <a:t>이름을 키</a:t>
            </a:r>
            <a:r>
              <a:rPr lang="en-US" altLang="ko-KR" sz="1400" b="0" dirty="0" smtClean="0"/>
              <a:t>(key)</a:t>
            </a:r>
            <a:r>
              <a:rPr lang="ko-KR" altLang="en-US" sz="1400" b="0" dirty="0" smtClean="0"/>
              <a:t>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실제 값을 </a:t>
            </a:r>
            <a:r>
              <a:rPr lang="ko-KR" altLang="en-US" sz="1400" b="0" dirty="0" smtClean="0"/>
              <a:t>값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value)</a:t>
            </a:r>
            <a:r>
              <a:rPr lang="ko-KR" altLang="en-US" sz="1400" b="0" dirty="0" smtClean="0"/>
              <a:t>으로 </a:t>
            </a:r>
            <a:r>
              <a:rPr lang="ko-KR" altLang="en-US" sz="1400" b="0" dirty="0"/>
              <a:t>하여 </a:t>
            </a:r>
            <a:r>
              <a:rPr lang="en-US" altLang="ko-KR" sz="1400" b="0" dirty="0"/>
              <a:t>Counter</a:t>
            </a:r>
            <a:r>
              <a:rPr lang="ko-KR" altLang="en-US" sz="1400" b="0" dirty="0"/>
              <a:t>를 생성할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5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8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Counter</a:t>
            </a:r>
            <a:r>
              <a:rPr lang="ko-KR" altLang="en-US" sz="1400" b="0" dirty="0"/>
              <a:t>는 기본 사칙연산을 지원한다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지원하는 기본 연산인 덧셈</a:t>
            </a:r>
            <a:r>
              <a:rPr lang="en-US" altLang="ko-KR" sz="1400" b="0" dirty="0"/>
              <a:t>, </a:t>
            </a:r>
            <a:r>
              <a:rPr lang="ko-KR" altLang="en-US" sz="1400" b="0" dirty="0" smtClean="0"/>
              <a:t>뺄셈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논리연산 등이 가능하다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224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94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/>
              <a:t>Counter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+ </a:t>
            </a:r>
            <a:r>
              <a:rPr lang="ko-KR" altLang="en-US" sz="1400" b="0" dirty="0"/>
              <a:t>기호는 두 </a:t>
            </a:r>
            <a:r>
              <a:rPr lang="en-US" altLang="ko-KR" sz="1400" b="0" dirty="0"/>
              <a:t>Counter </a:t>
            </a:r>
            <a:r>
              <a:rPr lang="ko-KR" altLang="en-US" sz="1400" b="0" dirty="0"/>
              <a:t>객체에 있는 각 요소를 더한 것이고</a:t>
            </a:r>
            <a:r>
              <a:rPr lang="en-US" altLang="ko-KR" sz="1400" b="0" dirty="0"/>
              <a:t>, &amp; </a:t>
            </a:r>
            <a:r>
              <a:rPr lang="ko-KR" altLang="en-US" sz="1400" b="0" dirty="0" smtClean="0"/>
              <a:t>기호는 </a:t>
            </a:r>
            <a:r>
              <a:rPr lang="ko-KR" altLang="en-US" sz="1400" b="0" dirty="0"/>
              <a:t>두 객체에 같은 값이 있을 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즉 교집합의 경우에만 출력하였다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반대로 </a:t>
            </a:r>
            <a:r>
              <a:rPr lang="en-US" altLang="ko-KR" sz="1400" b="0" dirty="0"/>
              <a:t>| </a:t>
            </a:r>
            <a:r>
              <a:rPr lang="ko-KR" altLang="en-US" sz="1400" b="0" dirty="0"/>
              <a:t>기호는 </a:t>
            </a:r>
            <a:r>
              <a:rPr lang="ko-KR" altLang="en-US" sz="1400" b="0" dirty="0" smtClean="0"/>
              <a:t>두 </a:t>
            </a:r>
            <a:r>
              <a:rPr lang="en-US" altLang="ko-KR" sz="1400" b="0" dirty="0" smtClean="0"/>
              <a:t>Counter </a:t>
            </a:r>
            <a:r>
              <a:rPr lang="ko-KR" altLang="en-US" sz="1400" b="0" dirty="0"/>
              <a:t>객체에서 하나가 포함되어 있다면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그리고 좀 더 큰 값이 있다면 그 값으로 </a:t>
            </a:r>
            <a:r>
              <a:rPr lang="ko-KR" altLang="en-US" sz="1400" b="0" dirty="0" smtClean="0"/>
              <a:t>합집합을 </a:t>
            </a:r>
            <a:r>
              <a:rPr lang="ko-KR" altLang="en-US" sz="1400" b="0" dirty="0"/>
              <a:t>적용하였다</a:t>
            </a:r>
            <a:r>
              <a:rPr lang="en-US" altLang="ko-KR" sz="1400" b="0" dirty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996952"/>
            <a:ext cx="7200000" cy="307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05. </a:t>
            </a:r>
            <a:r>
              <a:rPr lang="en-US" altLang="ko-KR" dirty="0"/>
              <a:t>collections </a:t>
            </a:r>
            <a:r>
              <a:rPr lang="ko-KR" altLang="en-US" dirty="0"/>
              <a:t>모듈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en-US" altLang="ko-KR" sz="2000" dirty="0" err="1"/>
              <a:t>namedtuple</a:t>
            </a:r>
            <a:r>
              <a:rPr lang="en-US" altLang="ko-KR" sz="2000" dirty="0"/>
              <a:t> </a:t>
            </a:r>
            <a:r>
              <a:rPr lang="ko-KR" altLang="en-US" sz="2000" dirty="0"/>
              <a:t>모듈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 err="1" smtClean="0"/>
              <a:t>namedtuple</a:t>
            </a:r>
            <a:r>
              <a:rPr lang="en-US" altLang="ko-KR" sz="1400" b="0" dirty="0" smtClean="0"/>
              <a:t> </a:t>
            </a:r>
            <a:r>
              <a:rPr lang="ko-KR" altLang="en-US" sz="1400" b="0" dirty="0" smtClean="0"/>
              <a:t>모듈은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형태로 데이터 구조체를 저장하는 방법이다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92896"/>
            <a:ext cx="7200000" cy="19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3"/>
          <a:stretch/>
        </p:blipFill>
        <p:spPr bwMode="auto">
          <a:xfrm>
            <a:off x="991050" y="4293096"/>
            <a:ext cx="7200000" cy="121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4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Lab: </a:t>
            </a:r>
            <a:r>
              <a:rPr lang="ko-KR" altLang="en-US" sz="4400" dirty="0"/>
              <a:t>텍스트 </a:t>
            </a:r>
            <a:r>
              <a:rPr lang="ko-KR" altLang="en-US" sz="4400" dirty="0" err="1"/>
              <a:t>마이닝</a:t>
            </a:r>
            <a:r>
              <a:rPr lang="ko-KR" altLang="en-US" sz="4400" dirty="0"/>
              <a:t> 프로그램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698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실습 내용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9288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앞에서 배운 </a:t>
            </a:r>
            <a:r>
              <a:rPr lang="ko-KR" altLang="en-US" sz="1400" b="0" dirty="0" err="1"/>
              <a:t>딕셔너리와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Collections </a:t>
            </a:r>
            <a:r>
              <a:rPr lang="ko-KR" altLang="en-US" sz="1400" b="0" dirty="0"/>
              <a:t>모듈을 이용하여 텍스트 </a:t>
            </a:r>
            <a:r>
              <a:rPr lang="ko-KR" altLang="en-US" sz="1400" b="0" dirty="0" err="1"/>
              <a:t>마이닝</a:t>
            </a:r>
            <a:r>
              <a:rPr lang="ko-KR" altLang="en-US" sz="1400" b="0" dirty="0"/>
              <a:t> 프로그램을 만들어 </a:t>
            </a:r>
            <a:r>
              <a:rPr lang="ko-KR" altLang="en-US" sz="1400" b="0" dirty="0" smtClean="0"/>
              <a:t>보자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 smtClean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 프로그램을 작성하는 규칙은 다음과 같다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403588"/>
            <a:ext cx="7200000" cy="1442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4581128"/>
            <a:ext cx="7200000" cy="115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96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1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88840"/>
            <a:ext cx="7200000" cy="1326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실행 결과</a:t>
            </a:r>
            <a:endParaRPr lang="en-US" altLang="ko-KR" sz="2000" dirty="0" smtClean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0"/>
          <a:stretch/>
        </p:blipFill>
        <p:spPr bwMode="auto">
          <a:xfrm>
            <a:off x="972000" y="3179068"/>
            <a:ext cx="7200000" cy="315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endParaRPr lang="en-US" altLang="ko-KR" sz="2000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1916832"/>
            <a:ext cx="7200000" cy="47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9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 smtClean="0"/>
              <a:t>: </a:t>
            </a:r>
            <a:r>
              <a:rPr lang="en-US" altLang="ko-KR" sz="2000" b="0" dirty="0" smtClean="0"/>
              <a:t>[</a:t>
            </a:r>
            <a:r>
              <a:rPr lang="ko-KR" altLang="en-US" sz="2000" b="0" dirty="0" smtClean="0"/>
              <a:t>코드 </a:t>
            </a:r>
            <a:r>
              <a:rPr lang="en-US" altLang="ko-KR" sz="2000" b="0" dirty="0" smtClean="0"/>
              <a:t>7-8] </a:t>
            </a:r>
            <a:r>
              <a:rPr lang="ko-KR" altLang="en-US" sz="2000" b="0" dirty="0" smtClean="0"/>
              <a:t>해석 </a:t>
            </a:r>
            <a:endParaRPr lang="en-US" altLang="ko-KR" sz="2000" b="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1</a:t>
            </a:r>
            <a:r>
              <a:rPr lang="ko-KR" altLang="en-US" sz="1400" b="0" dirty="0"/>
              <a:t>행은 </a:t>
            </a:r>
            <a:r>
              <a:rPr lang="en-US" altLang="ko-KR" sz="1400" b="0" dirty="0"/>
              <a:t>text </a:t>
            </a:r>
            <a:r>
              <a:rPr lang="ko-KR" altLang="en-US" sz="1400" b="0" dirty="0"/>
              <a:t>변수에 문장을 넣고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이를 소문자로 바꾼 후 단어 단위로 자르는 코드이다</a:t>
            </a:r>
            <a:r>
              <a:rPr lang="en-US" altLang="ko-KR" sz="1400" b="0" dirty="0"/>
              <a:t>. </a:t>
            </a:r>
            <a:r>
              <a:rPr lang="ko-KR" altLang="en-US" sz="1400" b="0" dirty="0" err="1" smtClean="0"/>
              <a:t>이를위해</a:t>
            </a:r>
            <a:r>
              <a:rPr lang="ko-KR" altLang="en-US" sz="1400" b="0" dirty="0" smtClean="0"/>
              <a:t> </a:t>
            </a:r>
            <a:r>
              <a:rPr lang="en-US" altLang="ko-KR" sz="1400" b="0" dirty="0"/>
              <a:t>lower( )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split( ) </a:t>
            </a:r>
            <a:r>
              <a:rPr lang="ko-KR" altLang="en-US" sz="1400" b="0" dirty="0"/>
              <a:t>함수를 연속으로 사용하였다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코드의 결과를 확인하기 위해 </a:t>
            </a:r>
            <a:r>
              <a:rPr lang="ko-KR" altLang="en-US" sz="1400" b="0" dirty="0" err="1" smtClean="0"/>
              <a:t>파이썬</a:t>
            </a:r>
            <a:r>
              <a:rPr lang="ko-KR" altLang="en-US" sz="1400" b="0" dirty="0" smtClean="0"/>
              <a:t> </a:t>
            </a:r>
            <a:r>
              <a:rPr lang="ko-KR" altLang="en-US" sz="1400" b="0" dirty="0" err="1"/>
              <a:t>셸에</a:t>
            </a:r>
            <a:r>
              <a:rPr lang="ko-KR" altLang="en-US" sz="1400" b="0" dirty="0"/>
              <a:t> 다음과 같이 입력하면 리스트의 결과를 볼 수 있다</a:t>
            </a:r>
            <a:r>
              <a:rPr lang="en-US" altLang="ko-KR" sz="1400" b="0" dirty="0"/>
              <a:t>.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3068960"/>
            <a:ext cx="7200000" cy="308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06. </a:t>
            </a:r>
            <a:r>
              <a:rPr lang="en-US" altLang="ko-KR" dirty="0"/>
              <a:t>Lab: </a:t>
            </a:r>
            <a:r>
              <a:rPr lang="ko-KR" altLang="en-US" dirty="0"/>
              <a:t>텍스트 </a:t>
            </a:r>
            <a:r>
              <a:rPr lang="ko-KR" altLang="en-US" dirty="0" err="1"/>
              <a:t>마이닝</a:t>
            </a:r>
            <a:r>
              <a:rPr lang="ko-KR" altLang="en-US" dirty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문제 </a:t>
            </a:r>
            <a:r>
              <a:rPr lang="ko-KR" altLang="en-US" sz="2000" dirty="0" smtClean="0"/>
              <a:t>해결 </a:t>
            </a:r>
            <a:r>
              <a:rPr lang="en-US" altLang="ko-KR" sz="2000" dirty="0"/>
              <a:t>: </a:t>
            </a:r>
            <a:r>
              <a:rPr lang="en-US" altLang="ko-KR" sz="2000" b="0" dirty="0"/>
              <a:t>[</a:t>
            </a:r>
            <a:r>
              <a:rPr lang="ko-KR" altLang="en-US" sz="2000" b="0" dirty="0"/>
              <a:t>코드 </a:t>
            </a:r>
            <a:r>
              <a:rPr lang="en-US" altLang="ko-KR" sz="2000" b="0" dirty="0"/>
              <a:t>7-8] </a:t>
            </a:r>
            <a:r>
              <a:rPr lang="ko-KR" altLang="en-US" sz="2000" b="0" dirty="0"/>
              <a:t>해석 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11560" y="1772816"/>
            <a:ext cx="770485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이 리스트에서 각각의 단어가 몇 개 있는지 헤아리는 코드가 필요하다</a:t>
            </a:r>
            <a:r>
              <a:rPr lang="en-US" altLang="ko-KR" sz="1400" b="0" dirty="0"/>
              <a:t>. 3~7</a:t>
            </a:r>
            <a:r>
              <a:rPr lang="ko-KR" altLang="en-US" sz="1400" b="0" dirty="0"/>
              <a:t>행을 </a:t>
            </a:r>
            <a:r>
              <a:rPr lang="ko-KR" altLang="en-US" sz="1400" b="0" dirty="0" smtClean="0"/>
              <a:t>보면 </a:t>
            </a:r>
            <a:r>
              <a:rPr lang="en-US" altLang="ko-KR" sz="1400" b="0" dirty="0" err="1"/>
              <a:t>defaultdict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모듈을 사용하여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키값을</a:t>
            </a:r>
            <a:r>
              <a:rPr lang="ko-KR" altLang="en-US" sz="1400" b="0" dirty="0"/>
              <a:t> 설정 없이 단어가 출현할 때마다 </a:t>
            </a:r>
            <a:r>
              <a:rPr lang="en-US" altLang="ko-KR" sz="1400" b="0" dirty="0" err="1" smtClean="0"/>
              <a:t>word_count</a:t>
            </a:r>
            <a:r>
              <a:rPr lang="en-US" altLang="ko-KR" sz="1400" b="0" dirty="0" smtClean="0"/>
              <a:t>[word</a:t>
            </a:r>
            <a:r>
              <a:rPr lang="en-US" altLang="ko-KR" sz="1400" b="0" dirty="0"/>
              <a:t>] += 1</a:t>
            </a:r>
            <a:r>
              <a:rPr lang="ko-KR" altLang="en-US" sz="1400" b="0" dirty="0"/>
              <a:t>을 통해 단어의 수를 증가시키는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/>
              <a:t>다음으로 단어의 출현 횟수를 기준으로 정렬된 결과를 보여 주고 싶다면</a:t>
            </a:r>
            <a:r>
              <a:rPr lang="en-US" altLang="ko-KR" sz="1400" b="0" dirty="0"/>
              <a:t>, 9~13</a:t>
            </a:r>
            <a:r>
              <a:rPr lang="ko-KR" altLang="en-US" sz="1400" b="0" dirty="0"/>
              <a:t>행과 </a:t>
            </a:r>
            <a:r>
              <a:rPr lang="ko-KR" altLang="en-US" sz="1400" b="0" dirty="0" smtClean="0"/>
              <a:t>같이</a:t>
            </a:r>
            <a:r>
              <a:rPr lang="en-US" altLang="ko-KR" sz="1400" b="0" dirty="0" err="1" smtClean="0"/>
              <a:t>OrderedDict</a:t>
            </a:r>
            <a:r>
              <a:rPr lang="en-US" altLang="ko-KR" sz="1400" b="0" dirty="0" smtClean="0"/>
              <a:t> </a:t>
            </a:r>
            <a:r>
              <a:rPr lang="ko-KR" altLang="en-US" sz="1400" b="0" dirty="0"/>
              <a:t>모듈을 사용하여 코드를 구성할 수 있다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03592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 smtClean="0"/>
              <a:t>스택</a:t>
            </a:r>
            <a:r>
              <a:rPr lang="en-US" altLang="ko-KR" sz="1400" dirty="0" smtClean="0"/>
              <a:t>(stack) :</a:t>
            </a:r>
            <a:r>
              <a:rPr lang="ko-KR" altLang="en-US" sz="1400" b="0" dirty="0" smtClean="0"/>
              <a:t> </a:t>
            </a:r>
            <a:r>
              <a:rPr lang="ko-KR" altLang="en-US" sz="1400" b="0" dirty="0"/>
              <a:t>자료구조의 핵심 개념 중 하나로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간단히 표현하면 ‘</a:t>
            </a:r>
            <a:r>
              <a:rPr lang="en-US" altLang="ko-KR" sz="1400" b="0" dirty="0"/>
              <a:t>Last In First </a:t>
            </a:r>
            <a:r>
              <a:rPr lang="en-US" altLang="ko-KR" sz="1400" b="0" dirty="0" err="1"/>
              <a:t>OutLIFO</a:t>
            </a:r>
            <a:r>
              <a:rPr lang="en-US" altLang="ko-KR" sz="1400" b="0" dirty="0"/>
              <a:t>’</a:t>
            </a:r>
            <a:r>
              <a:rPr lang="ko-KR" altLang="en-US" sz="1400" b="0" dirty="0"/>
              <a:t>으로 </a:t>
            </a:r>
            <a:r>
              <a:rPr lang="ko-KR" altLang="en-US" sz="1400" b="0" dirty="0" smtClean="0"/>
              <a:t>정의할 </a:t>
            </a:r>
            <a:r>
              <a:rPr lang="ko-KR" altLang="en-US" sz="1400" b="0" dirty="0"/>
              <a:t>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마지막에 들어간 데이터가 가장 먼저 나오는 형태로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데이터의 저장 </a:t>
            </a:r>
            <a:r>
              <a:rPr lang="ko-KR" altLang="en-US" sz="1400" b="0" dirty="0" smtClean="0"/>
              <a:t>공간을 구현하는 </a:t>
            </a:r>
            <a:r>
              <a:rPr lang="ko-KR" altLang="en-US" sz="1400" b="0" dirty="0"/>
              <a:t>것이다</a:t>
            </a:r>
            <a:r>
              <a:rPr lang="en-US" altLang="ko-KR" sz="1400" b="0" dirty="0" smtClean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smtClean="0"/>
              <a:t>아래 그림에서 </a:t>
            </a:r>
            <a:r>
              <a:rPr lang="en-US" altLang="ko-KR" sz="1400" b="0" dirty="0" smtClean="0"/>
              <a:t>4</a:t>
            </a:r>
            <a:r>
              <a:rPr lang="en-US" altLang="ko-KR" sz="1400" b="0" dirty="0"/>
              <a:t>, </a:t>
            </a:r>
            <a:r>
              <a:rPr lang="en-US" altLang="ko-KR" sz="1400" b="0" dirty="0" smtClean="0"/>
              <a:t>10</a:t>
            </a:r>
            <a:r>
              <a:rPr lang="ko-KR" altLang="en-US" sz="1400" b="0" dirty="0" smtClean="0"/>
              <a:t>과 </a:t>
            </a:r>
            <a:r>
              <a:rPr lang="ko-KR" altLang="en-US" sz="1400" b="0" dirty="0"/>
              <a:t>같은 데이터를 저장하는 공간으로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리스트와 비슷하지만 저장 순서가 바뀌는 형태를 </a:t>
            </a:r>
            <a:r>
              <a:rPr lang="ko-KR" altLang="en-US" sz="1400" b="0" dirty="0" err="1" smtClean="0"/>
              <a:t>스택</a:t>
            </a:r>
            <a:r>
              <a:rPr lang="ko-KR" altLang="en-US" sz="1400" b="0" dirty="0" smtClean="0"/>
              <a:t> 자료구조</a:t>
            </a:r>
            <a:r>
              <a:rPr lang="en-US" altLang="ko-KR" sz="1400" b="0" dirty="0" smtClean="0"/>
              <a:t>(stack </a:t>
            </a:r>
            <a:r>
              <a:rPr lang="en-US" altLang="ko-KR" sz="1400" b="0" dirty="0"/>
              <a:t>data </a:t>
            </a:r>
            <a:r>
              <a:rPr lang="en-US" altLang="ko-KR" sz="1400" b="0" dirty="0" smtClean="0"/>
              <a:t>structure)</a:t>
            </a:r>
            <a:r>
              <a:rPr lang="ko-KR" altLang="en-US" sz="1400" b="0" dirty="0" smtClean="0"/>
              <a:t>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스택에서</a:t>
            </a:r>
            <a:r>
              <a:rPr lang="ko-KR" altLang="en-US" sz="1400" b="0" dirty="0"/>
              <a:t> 데이터를 저장하는 것을 </a:t>
            </a:r>
            <a:r>
              <a:rPr lang="ko-KR" altLang="en-US" sz="1400" b="0" dirty="0" err="1" smtClean="0"/>
              <a:t>푸시</a:t>
            </a:r>
            <a:r>
              <a:rPr lang="en-US" altLang="ko-KR" sz="1400" b="0" dirty="0" smtClean="0"/>
              <a:t>(push), </a:t>
            </a:r>
            <a:r>
              <a:rPr lang="ko-KR" altLang="en-US" sz="1400" b="0" dirty="0"/>
              <a:t>데이터를 </a:t>
            </a:r>
            <a:r>
              <a:rPr lang="ko-KR" altLang="en-US" sz="1400" b="0" dirty="0" smtClean="0"/>
              <a:t>추출하는 </a:t>
            </a:r>
            <a:r>
              <a:rPr lang="ko-KR" altLang="en-US" sz="1400" b="0" dirty="0"/>
              <a:t>것을 </a:t>
            </a:r>
            <a:r>
              <a:rPr lang="ko-KR" altLang="en-US" sz="1400" b="0" dirty="0" smtClean="0"/>
              <a:t>팝</a:t>
            </a:r>
            <a:r>
              <a:rPr lang="en-US" altLang="ko-KR" sz="1400" b="0" dirty="0"/>
              <a:t>(</a:t>
            </a:r>
            <a:r>
              <a:rPr lang="en-US" altLang="ko-KR" sz="1400" b="0" dirty="0" smtClean="0"/>
              <a:t>pop)</a:t>
            </a:r>
            <a:r>
              <a:rPr lang="ko-KR" altLang="en-US" sz="1400" b="0" dirty="0" smtClean="0"/>
              <a:t>이라고 </a:t>
            </a:r>
            <a:r>
              <a:rPr lang="ko-KR" altLang="en-US" sz="1400" b="0" dirty="0"/>
              <a:t>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5601" y="6237312"/>
            <a:ext cx="2201550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스택</a:t>
            </a:r>
            <a:r>
              <a:rPr lang="en-US" altLang="ko-KR" sz="1100" b="1" dirty="0" smtClean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87" y="4149080"/>
            <a:ext cx="58267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04056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92088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리스트를 사용하여 </a:t>
            </a:r>
            <a:r>
              <a:rPr lang="ko-KR" altLang="en-US" sz="1400" b="0" dirty="0" err="1"/>
              <a:t>스택을</a:t>
            </a:r>
            <a:r>
              <a:rPr lang="ko-KR" altLang="en-US" sz="1400" b="0" dirty="0"/>
              <a:t> 구현할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리스트라는 저장 공간을 만든 </a:t>
            </a:r>
            <a:r>
              <a:rPr lang="ko-KR" altLang="en-US" sz="1400" b="0" dirty="0" smtClean="0"/>
              <a:t>후</a:t>
            </a:r>
            <a:r>
              <a:rPr lang="en-US" altLang="ko-KR" sz="1400" b="0" dirty="0" smtClean="0"/>
              <a:t>, append</a:t>
            </a:r>
            <a:r>
              <a:rPr lang="en-US" altLang="ko-KR" sz="1400" b="0" dirty="0"/>
              <a:t>( ) </a:t>
            </a:r>
            <a:r>
              <a:rPr lang="ko-KR" altLang="en-US" sz="1400" b="0" dirty="0"/>
              <a:t>함수로 데이터를 </a:t>
            </a:r>
            <a:r>
              <a:rPr lang="ko-KR" altLang="en-US" sz="1400" b="0" dirty="0" smtClean="0"/>
              <a:t>저장</a:t>
            </a:r>
            <a:r>
              <a:rPr lang="en-US" altLang="ko-KR" sz="1400" b="0" dirty="0" smtClean="0"/>
              <a:t>(push)</a:t>
            </a:r>
            <a:r>
              <a:rPr lang="ko-KR" altLang="en-US" sz="1400" b="0" dirty="0" smtClean="0"/>
              <a:t>하고 추출</a:t>
            </a:r>
            <a:r>
              <a:rPr lang="en-US" altLang="ko-KR" sz="1400" b="0" dirty="0" smtClean="0"/>
              <a:t>(pop)</a:t>
            </a:r>
            <a:r>
              <a:rPr lang="ko-KR" altLang="en-US" sz="1400" b="0" dirty="0" smtClean="0"/>
              <a:t>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코드를 확인해 보자</a:t>
            </a:r>
            <a:r>
              <a:rPr lang="en-US" altLang="ko-KR" sz="1400" b="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00" y="2708920"/>
            <a:ext cx="7200000" cy="33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383310" y="2708920"/>
            <a:ext cx="4789090" cy="328361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먼저 </a:t>
            </a:r>
            <a:r>
              <a:rPr lang="ko-KR" altLang="en-US" sz="1400" b="0" dirty="0">
                <a:solidFill>
                  <a:srgbClr val="00B050"/>
                </a:solidFill>
              </a:rPr>
              <a:t>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에는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가 할당된다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10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과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을 추가하면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, 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에는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[1, 2, 3, 4, 5, 10, 20]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할당된다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처음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가장 마지막에 저장된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20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이 </a:t>
            </a:r>
            <a:r>
              <a:rPr lang="ko-KR" altLang="en-US" sz="1400" b="0" dirty="0">
                <a:solidFill>
                  <a:srgbClr val="00B050"/>
                </a:solidFill>
              </a:rPr>
              <a:t>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>
                <a:solidFill>
                  <a:srgbClr val="00B050"/>
                </a:solidFill>
              </a:rPr>
              <a:t>a</a:t>
            </a:r>
            <a:r>
              <a:rPr lang="ko-KR" altLang="en-US" sz="1400" b="0" dirty="0">
                <a:solidFill>
                  <a:srgbClr val="00B050"/>
                </a:solidFill>
              </a:rPr>
              <a:t>의 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5, 10]</a:t>
            </a:r>
            <a:r>
              <a:rPr lang="ko-KR" altLang="en-US" sz="1400" b="0" dirty="0">
                <a:solidFill>
                  <a:srgbClr val="00B050"/>
                </a:solidFill>
              </a:rPr>
              <a:t>으로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 </a:t>
            </a:r>
            <a:endParaRPr lang="en-US" altLang="ko-KR" sz="1400" b="0" dirty="0" smtClean="0">
              <a:solidFill>
                <a:srgbClr val="00B05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anose="020B0604020202020204" pitchFamily="34" charset="0"/>
              <a:buChar char="•"/>
            </a:pPr>
            <a:r>
              <a:rPr lang="ko-KR" altLang="en-US" sz="1400" b="0" dirty="0" smtClean="0">
                <a:solidFill>
                  <a:srgbClr val="00B050"/>
                </a:solidFill>
              </a:rPr>
              <a:t>다시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pop</a:t>
            </a:r>
            <a:r>
              <a:rPr lang="en-US" altLang="ko-KR" sz="1400" b="0" dirty="0">
                <a:solidFill>
                  <a:srgbClr val="00B050"/>
                </a:solidFill>
              </a:rPr>
              <a:t>( ) </a:t>
            </a:r>
            <a:r>
              <a:rPr lang="ko-KR" altLang="en-US" sz="1400" b="0" dirty="0">
                <a:solidFill>
                  <a:srgbClr val="00B050"/>
                </a:solidFill>
              </a:rPr>
              <a:t>함수를 실행하면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마지막에 저장된 </a:t>
            </a:r>
            <a:r>
              <a:rPr lang="en-US" altLang="ko-KR" sz="1400" b="0" dirty="0">
                <a:solidFill>
                  <a:srgbClr val="00B050"/>
                </a:solidFill>
              </a:rPr>
              <a:t>10</a:t>
            </a:r>
            <a:r>
              <a:rPr lang="ko-KR" altLang="en-US" sz="1400" b="0" dirty="0">
                <a:solidFill>
                  <a:srgbClr val="00B050"/>
                </a:solidFill>
              </a:rPr>
              <a:t>이 추출되면서 화면에 출력되고</a:t>
            </a:r>
            <a:r>
              <a:rPr lang="en-US" altLang="ko-KR" sz="1400" b="0" dirty="0">
                <a:solidFill>
                  <a:srgbClr val="00B050"/>
                </a:solidFill>
              </a:rPr>
              <a:t>, </a:t>
            </a:r>
            <a:r>
              <a:rPr lang="ko-KR" altLang="en-US" sz="1400" b="0" dirty="0">
                <a:solidFill>
                  <a:srgbClr val="00B050"/>
                </a:solidFill>
              </a:rPr>
              <a:t>동시에 변수 </a:t>
            </a:r>
            <a:r>
              <a:rPr lang="en-US" altLang="ko-KR" sz="1400" b="0" dirty="0" smtClean="0">
                <a:solidFill>
                  <a:srgbClr val="00B050"/>
                </a:solidFill>
              </a:rPr>
              <a:t>a</a:t>
            </a:r>
            <a:r>
              <a:rPr lang="ko-KR" altLang="en-US" sz="1400" b="0" dirty="0" smtClean="0">
                <a:solidFill>
                  <a:srgbClr val="00B050"/>
                </a:solidFill>
              </a:rPr>
              <a:t>의 </a:t>
            </a:r>
            <a:r>
              <a:rPr lang="ko-KR" altLang="en-US" sz="1400" b="0" dirty="0">
                <a:solidFill>
                  <a:srgbClr val="00B050"/>
                </a:solidFill>
              </a:rPr>
              <a:t>값은 </a:t>
            </a:r>
            <a:r>
              <a:rPr lang="en-US" altLang="ko-KR" sz="1400" b="0" dirty="0">
                <a:solidFill>
                  <a:srgbClr val="00B050"/>
                </a:solidFill>
              </a:rPr>
              <a:t>[1, 2, 3, 4, 5]</a:t>
            </a:r>
            <a:r>
              <a:rPr lang="ko-KR" altLang="en-US" sz="1400" b="0" dirty="0">
                <a:solidFill>
                  <a:srgbClr val="00B050"/>
                </a:solidFill>
              </a:rPr>
              <a:t>로 변한다</a:t>
            </a:r>
            <a:r>
              <a:rPr lang="en-US" altLang="ko-KR" sz="1400" b="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3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79433"/>
                </a:solidFill>
              </a:rPr>
              <a:t>02. </a:t>
            </a:r>
            <a:r>
              <a:rPr lang="ko-KR" altLang="en-US" dirty="0" err="1"/>
              <a:t>스택과</a:t>
            </a:r>
            <a:r>
              <a:rPr lang="ko-KR" altLang="en-US" dirty="0"/>
              <a:t> 큐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스택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 smtClean="0"/>
              <a:t>스택으로</a:t>
            </a:r>
            <a:r>
              <a:rPr lang="ko-KR" altLang="en-US" sz="1400" b="0" dirty="0" smtClean="0"/>
              <a:t> 만들 수 있는 프로그램 중 하나는 입력한 </a:t>
            </a:r>
            <a:r>
              <a:rPr lang="ko-KR" altLang="en-US" sz="1400" b="0" dirty="0"/>
              <a:t>텍스트의 역순을 추출하는 프로그램을 작성하는 것이다</a:t>
            </a:r>
            <a:r>
              <a:rPr lang="en-US" altLang="ko-KR" sz="1400" b="0" dirty="0"/>
              <a:t>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48"/>
          <a:stretch/>
        </p:blipFill>
        <p:spPr bwMode="auto">
          <a:xfrm>
            <a:off x="971600" y="2708920"/>
            <a:ext cx="631133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8"/>
          <a:stretch/>
        </p:blipFill>
        <p:spPr bwMode="auto">
          <a:xfrm>
            <a:off x="3131840" y="5129518"/>
            <a:ext cx="5825085" cy="128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8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10638</TotalTime>
  <Words>2573</Words>
  <Application>Microsoft Office PowerPoint</Application>
  <PresentationFormat>화면 슬라이드 쇼(4:3)</PresentationFormat>
  <Paragraphs>244</Paragraphs>
  <Slides>64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66" baseType="lpstr"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01. 자료구조의 이해</vt:lpstr>
      <vt:lpstr>01. 자료구조의 이해</vt:lpstr>
      <vt:lpstr>PowerPoint 프레젠테이션</vt:lpstr>
      <vt:lpstr>02. 스택과 큐</vt:lpstr>
      <vt:lpstr>02. 스택과 큐</vt:lpstr>
      <vt:lpstr>02. 스택과 큐</vt:lpstr>
      <vt:lpstr>02. 스택과 큐</vt:lpstr>
      <vt:lpstr>02. 스택과 큐</vt:lpstr>
      <vt:lpstr>02. 스택과 큐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05. collections 모듈</vt:lpstr>
      <vt:lpstr>PowerPoint 프레젠테이션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06. Lab: 텍스트 마이닝 프로그램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최성철; 이동훈</dc:creator>
  <cp:lastModifiedBy>김성무</cp:lastModifiedBy>
  <cp:revision>775</cp:revision>
  <dcterms:created xsi:type="dcterms:W3CDTF">2012-07-11T10:23:22Z</dcterms:created>
  <dcterms:modified xsi:type="dcterms:W3CDTF">2019-01-14T00:14:32Z</dcterms:modified>
</cp:coreProperties>
</file>