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71" r:id="rId3"/>
    <p:sldId id="571" r:id="rId4"/>
    <p:sldId id="528" r:id="rId5"/>
    <p:sldId id="529" r:id="rId6"/>
    <p:sldId id="531" r:id="rId7"/>
    <p:sldId id="532" r:id="rId8"/>
    <p:sldId id="561" r:id="rId9"/>
    <p:sldId id="534" r:id="rId10"/>
    <p:sldId id="535" r:id="rId11"/>
    <p:sldId id="562" r:id="rId12"/>
    <p:sldId id="533" r:id="rId13"/>
    <p:sldId id="536" r:id="rId14"/>
    <p:sldId id="563" r:id="rId15"/>
    <p:sldId id="537" r:id="rId16"/>
    <p:sldId id="538" r:id="rId17"/>
    <p:sldId id="564" r:id="rId18"/>
    <p:sldId id="539" r:id="rId19"/>
    <p:sldId id="540" r:id="rId20"/>
    <p:sldId id="565" r:id="rId21"/>
    <p:sldId id="541" r:id="rId22"/>
    <p:sldId id="566" r:id="rId23"/>
    <p:sldId id="567" r:id="rId24"/>
    <p:sldId id="572" r:id="rId25"/>
    <p:sldId id="542" r:id="rId26"/>
    <p:sldId id="543" r:id="rId27"/>
    <p:sldId id="544" r:id="rId28"/>
    <p:sldId id="545" r:id="rId29"/>
    <p:sldId id="546" r:id="rId30"/>
    <p:sldId id="547" r:id="rId31"/>
    <p:sldId id="568" r:id="rId32"/>
    <p:sldId id="548" r:id="rId33"/>
    <p:sldId id="549" r:id="rId34"/>
    <p:sldId id="550" r:id="rId35"/>
    <p:sldId id="569" r:id="rId36"/>
    <p:sldId id="551" r:id="rId37"/>
    <p:sldId id="552" r:id="rId38"/>
    <p:sldId id="553" r:id="rId39"/>
    <p:sldId id="554" r:id="rId40"/>
    <p:sldId id="556" r:id="rId41"/>
    <p:sldId id="557" r:id="rId42"/>
    <p:sldId id="570" r:id="rId43"/>
    <p:sldId id="558" r:id="rId44"/>
    <p:sldId id="573" r:id="rId45"/>
    <p:sldId id="559" r:id="rId46"/>
    <p:sldId id="560" r:id="rId47"/>
    <p:sldId id="385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91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12. </a:t>
            </a:r>
            <a:r>
              <a:rPr lang="ko-KR" altLang="en-US" sz="3200" b="1" dirty="0">
                <a:solidFill>
                  <a:schemeClr val="bg1"/>
                </a:solidFill>
              </a:rPr>
              <a:t>예외 처리와 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4323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 smtClean="0"/>
              <a:t>예외 에러 메시지 </a:t>
            </a:r>
            <a:r>
              <a:rPr lang="en-US" altLang="ko-KR" sz="1200" dirty="0" smtClean="0"/>
              <a:t>: </a:t>
            </a:r>
            <a:r>
              <a:rPr lang="ko-KR" altLang="en-US" sz="1200" b="0" dirty="0"/>
              <a:t>내장 예외와 함께 사용하기 좋은 것이 예외 에러 메시지이다</a:t>
            </a:r>
            <a:r>
              <a:rPr lang="en-US" altLang="ko-KR" sz="1200" b="0" dirty="0"/>
              <a:t>. 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12-2]</a:t>
            </a:r>
            <a:r>
              <a:rPr lang="ko-KR" altLang="en-US" sz="1200" b="0" dirty="0"/>
              <a:t>와 같이 </a:t>
            </a:r>
            <a:r>
              <a:rPr lang="en-US" altLang="ko-KR" sz="1200" b="0" dirty="0"/>
              <a:t>except</a:t>
            </a:r>
            <a:r>
              <a:rPr lang="ko-KR" altLang="en-US" sz="1200" b="0" dirty="0"/>
              <a:t>문의 마지막에 ‘</a:t>
            </a:r>
            <a:r>
              <a:rPr lang="en-US" altLang="ko-KR" sz="1200" b="0" dirty="0"/>
              <a:t>as e</a:t>
            </a:r>
            <a:r>
              <a:rPr lang="en-US" altLang="ko-KR" sz="1200" b="0" dirty="0" smtClean="0"/>
              <a:t>’</a:t>
            </a:r>
            <a:r>
              <a:rPr lang="ko-KR" altLang="en-US" sz="1200" b="0" dirty="0" smtClean="0"/>
              <a:t>또는 </a:t>
            </a:r>
            <a:r>
              <a:rPr lang="ko-KR" altLang="en-US" sz="1200" b="0" dirty="0"/>
              <a:t>‘</a:t>
            </a:r>
            <a:r>
              <a:rPr lang="en-US" altLang="ko-KR" sz="1200" b="0" dirty="0"/>
              <a:t>as </a:t>
            </a:r>
            <a:r>
              <a:rPr lang="ko-KR" altLang="en-US" sz="1200" b="0" dirty="0" err="1"/>
              <a:t>변수명</a:t>
            </a:r>
            <a:r>
              <a:rPr lang="ko-KR" altLang="en-US" sz="1200" b="0" dirty="0"/>
              <a:t>’을 입력하고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출력하면 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실행 결과 ‘</a:t>
            </a:r>
            <a:r>
              <a:rPr lang="en-US" altLang="ko-KR" sz="1200" b="0" dirty="0"/>
              <a:t>division by zero’</a:t>
            </a:r>
            <a:r>
              <a:rPr lang="ko-KR" altLang="en-US" sz="1200" b="0" dirty="0"/>
              <a:t>라는 에러 메시지를 </a:t>
            </a:r>
            <a:r>
              <a:rPr lang="ko-KR" altLang="en-US" sz="1200" b="0" dirty="0" smtClean="0"/>
              <a:t>확인할 </a:t>
            </a:r>
            <a:r>
              <a:rPr lang="ko-KR" altLang="en-US" sz="1200" b="0" dirty="0"/>
              <a:t>수 있는데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에러 메시지는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개발자들이 사전에 정의한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특정한 에러를 빠르게 이해할 수 </a:t>
            </a:r>
            <a:r>
              <a:rPr lang="ko-KR" altLang="en-US" sz="1200" b="0" dirty="0" smtClean="0"/>
              <a:t>있도록 </a:t>
            </a:r>
            <a:r>
              <a:rPr lang="ko-KR" altLang="en-US" sz="1200" b="0" dirty="0"/>
              <a:t>돕는다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932"/>
          <a:stretch/>
        </p:blipFill>
        <p:spPr bwMode="auto">
          <a:xfrm>
            <a:off x="1116336" y="3501008"/>
            <a:ext cx="6480000" cy="223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4" b="-543"/>
          <a:stretch/>
        </p:blipFill>
        <p:spPr bwMode="auto">
          <a:xfrm>
            <a:off x="1116336" y="2132856"/>
            <a:ext cx="6480000" cy="34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try-except-else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if-else</a:t>
            </a:r>
            <a:r>
              <a:rPr lang="ko-KR" altLang="en-US" sz="1400" b="0" dirty="0"/>
              <a:t>문과 비슷한데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예외가 발생하지 않을 경우 수행할 </a:t>
            </a:r>
            <a:r>
              <a:rPr lang="ko-KR" altLang="en-US" sz="1400" b="0" dirty="0" smtClean="0"/>
              <a:t>코드를</a:t>
            </a:r>
            <a:r>
              <a:rPr lang="en-US" altLang="ko-KR" sz="1400" b="0" dirty="0" smtClean="0"/>
              <a:t>else</a:t>
            </a:r>
            <a:r>
              <a:rPr lang="ko-KR" altLang="en-US" sz="1400" b="0" dirty="0"/>
              <a:t>문에 작성하면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674"/>
            <a:ext cx="7200000" cy="19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12-3]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로 나누는 코드를 실행하여 제대로 나누었을 경우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문에 의해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화면에 출력되고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경우 사전에 정의된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문에 의해 에러가 발생하는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3"/>
          <a:stretch/>
        </p:blipFill>
        <p:spPr bwMode="auto">
          <a:xfrm>
            <a:off x="971600" y="2951608"/>
            <a:ext cx="7200000" cy="26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5" b="-1193"/>
          <a:stretch/>
        </p:blipFill>
        <p:spPr bwMode="auto">
          <a:xfrm>
            <a:off x="971600" y="1966316"/>
            <a:ext cx="7200000" cy="333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1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try-except-finally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 안에 있는 수행 코드가 아무런 문제 </a:t>
            </a:r>
            <a:r>
              <a:rPr lang="ko-KR" altLang="en-US" sz="1400" b="0" dirty="0" smtClean="0"/>
              <a:t>없이 </a:t>
            </a:r>
            <a:r>
              <a:rPr lang="ko-KR" altLang="en-US" sz="1400" b="0" dirty="0"/>
              <a:t>종료되었을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최종으로 호출하는 코드이다</a:t>
            </a: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00000" cy="197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98"/>
          <a:stretch/>
        </p:blipFill>
        <p:spPr bwMode="auto">
          <a:xfrm>
            <a:off x="983832" y="1989584"/>
            <a:ext cx="7200000" cy="28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7" b="3902"/>
          <a:stretch/>
        </p:blipFill>
        <p:spPr bwMode="auto">
          <a:xfrm>
            <a:off x="983832" y="5013176"/>
            <a:ext cx="7200000" cy="140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4" y="1988840"/>
            <a:ext cx="7200000" cy="180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사실상 </a:t>
            </a:r>
            <a:r>
              <a:rPr lang="en-US" altLang="ko-KR" sz="1400" b="0" dirty="0" err="1"/>
              <a:t>ZeroDivisionError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발생할 </a:t>
            </a:r>
            <a:r>
              <a:rPr lang="ko-KR" altLang="en-US" sz="1400" b="0" dirty="0"/>
              <a:t>수 없는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코드를 작성하면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문을 사용할 수 없고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마지막으로 </a:t>
            </a:r>
            <a:r>
              <a:rPr lang="en-US" altLang="ko-KR" sz="1400" b="0" dirty="0" smtClean="0"/>
              <a:t>finally</a:t>
            </a:r>
            <a:r>
              <a:rPr lang="ko-KR" altLang="en-US" sz="1400" b="0" dirty="0"/>
              <a:t>문만 실행된다</a:t>
            </a:r>
            <a:r>
              <a:rPr lang="en-US" altLang="ko-KR" sz="1400" b="0" dirty="0"/>
              <a:t>. try-except-finally</a:t>
            </a:r>
            <a:r>
              <a:rPr lang="ko-KR" altLang="en-US" sz="1400" b="0" dirty="0"/>
              <a:t>문도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문을 사용하는 것과 </a:t>
            </a:r>
            <a:r>
              <a:rPr lang="ko-KR" altLang="en-US" sz="1400" b="0" dirty="0" smtClean="0"/>
              <a:t>동일하게 </a:t>
            </a:r>
            <a:r>
              <a:rPr lang="ko-KR" altLang="en-US" sz="1400" b="0" dirty="0"/>
              <a:t>예외 발생 여부와 상관없이 반드시 실행되는 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raise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문과 달리 필요할 때 예외를 발생시키는 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8405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21088"/>
            <a:ext cx="7200000" cy="24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예외 </a:t>
            </a:r>
            <a:r>
              <a:rPr lang="ko-KR" altLang="en-US" sz="2000" b="1" dirty="0" smtClean="0">
                <a:latin typeface="+mj-ea"/>
                <a:ea typeface="+mj-ea"/>
              </a:rPr>
              <a:t>처리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파일 다루기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12-5]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while True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계속 돌아가면서 사용자에게 입력을 받는다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사용자가 입력한 값이 숫자가 아닌 경우에는 </a:t>
            </a:r>
            <a:r>
              <a:rPr lang="ko-KR" altLang="en-US" sz="1400" b="0" dirty="0" err="1"/>
              <a:t>숫자값을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입력받지</a:t>
            </a:r>
            <a:r>
              <a:rPr lang="ko-KR" altLang="en-US" sz="1400" b="0" dirty="0"/>
              <a:t> 않았다고 </a:t>
            </a:r>
            <a:r>
              <a:rPr lang="ko-KR" altLang="en-US" sz="1400" b="0" dirty="0" smtClean="0"/>
              <a:t>출력하면서 프로그램을 </a:t>
            </a:r>
            <a:r>
              <a:rPr lang="ko-KR" altLang="en-US" sz="1400" b="0" dirty="0"/>
              <a:t>종료하는 것을 목적으로 작성된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에러의 종료는 </a:t>
            </a:r>
            <a:r>
              <a:rPr lang="en-US" altLang="ko-KR" sz="1400" b="0" dirty="0" err="1" smtClean="0"/>
              <a:t>ValueError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화면에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입력을 잘못했을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입력이 잘못된 것을 알려 주면서 </a:t>
            </a:r>
            <a:r>
              <a:rPr lang="ko-KR" altLang="en-US" sz="1400" b="0" dirty="0" smtClean="0"/>
              <a:t>종료하는 </a:t>
            </a:r>
            <a:r>
              <a:rPr lang="ko-KR" altLang="en-US" sz="1400" b="0" dirty="0"/>
              <a:t>프로그램이다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미리 알아야 할 예외 정보가 조건에 만족하지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예외를 발생시키는 </a:t>
            </a:r>
            <a:r>
              <a:rPr lang="ko-KR" altLang="en-US" sz="1400" b="0" dirty="0" smtClean="0"/>
              <a:t>구문이다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551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244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get_binary_nmubmer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함수에 십진수가 들어온다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함수를 사용하는 </a:t>
            </a:r>
            <a:r>
              <a:rPr lang="ko-KR" altLang="en-US" sz="1400" b="0" dirty="0" smtClean="0"/>
              <a:t>사용자가 </a:t>
            </a:r>
            <a:r>
              <a:rPr lang="ko-KR" altLang="en-US" sz="1400" b="0" dirty="0"/>
              <a:t>잘못된 인수</a:t>
            </a:r>
            <a:r>
              <a:rPr lang="en-US" altLang="ko-KR" sz="1400" b="0" dirty="0"/>
              <a:t>argument, </a:t>
            </a:r>
            <a:r>
              <a:rPr lang="ko-KR" altLang="en-US" sz="1400" b="0" dirty="0"/>
              <a:t>예를 들어 </a:t>
            </a:r>
            <a:r>
              <a:rPr lang="ko-KR" altLang="en-US" sz="1400" b="0" dirty="0" err="1"/>
              <a:t>문자열값을</a:t>
            </a:r>
            <a:r>
              <a:rPr lang="ko-KR" altLang="en-US" sz="1400" b="0" dirty="0"/>
              <a:t> 입력할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방지하기 위해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/>
              <a:t>assert</a:t>
            </a:r>
            <a:r>
              <a:rPr lang="ko-KR" altLang="en-US" sz="1400" b="0" dirty="0"/>
              <a:t>문을 사용하였다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isinstance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입력된 값이 뒤에 있는 클래스의 </a:t>
            </a:r>
            <a:r>
              <a:rPr lang="ko-KR" altLang="en-US" sz="1400" b="0" dirty="0" err="1" smtClean="0"/>
              <a:t>인스턴스인지를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확인하는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 </a:t>
            </a:r>
            <a:r>
              <a:rPr lang="en-US" altLang="ko-KR" sz="1400" b="0" dirty="0" err="1"/>
              <a:t>decimal_number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변수가 정수형인지는 </a:t>
            </a:r>
            <a:r>
              <a:rPr lang="en-US" altLang="ko-KR" sz="1400" b="0" dirty="0"/>
              <a:t>5~6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코드를 작성할 때 잘못된 입력 여부를 사전에 확인하여 나중에 필요 없는 </a:t>
            </a:r>
            <a:r>
              <a:rPr lang="ko-KR" altLang="en-US" sz="1400" b="0" dirty="0" smtClean="0"/>
              <a:t>연산을 막아 </a:t>
            </a:r>
            <a:r>
              <a:rPr lang="ko-KR" altLang="en-US" sz="1400" b="0" dirty="0"/>
              <a:t>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만든 코드를 사용하는 데 좋은 가이드가 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2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컴퓨터를 실행할 때 가장 기본이 되는 단위이다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14600"/>
            <a:ext cx="1590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350100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윈도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GUI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환경의 아이콘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24944"/>
            <a:ext cx="2618182" cy="360699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사실 이러한 아이콘을 클릭하여 프로그램을 실행하는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아이콘과 </a:t>
            </a:r>
            <a:r>
              <a:rPr lang="ko-KR" altLang="en-US" sz="1400" b="0" dirty="0" smtClean="0"/>
              <a:t>연결된 </a:t>
            </a:r>
            <a:r>
              <a:rPr lang="ko-KR" altLang="en-US" sz="1400" b="0" dirty="0"/>
              <a:t>파일이 실행되는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아이콘에서 마우스 오른쪽 버튼을 클릭하고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속성을 </a:t>
            </a:r>
            <a:r>
              <a:rPr lang="ko-KR" altLang="en-US" sz="1400" b="0" dirty="0" smtClean="0"/>
              <a:t>선택하면 다음과 </a:t>
            </a:r>
            <a:r>
              <a:rPr lang="ko-KR" altLang="en-US" sz="1400" b="0" dirty="0"/>
              <a:t>같은 화면을 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8476" y="61719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아이콘의 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파일과 디렉터리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파일을 이해하기 위해 파일과 디렉터리에 대해 알아보자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윈도에서 사용하는 탐색기는 윈도 와 </a:t>
            </a:r>
            <a:r>
              <a:rPr lang="en-US" altLang="ko-KR" sz="1200" b="0" dirty="0"/>
              <a:t>E </a:t>
            </a:r>
            <a:r>
              <a:rPr lang="ko-KR" altLang="en-US" sz="1200" b="0" dirty="0"/>
              <a:t>키를 함께 </a:t>
            </a:r>
            <a:r>
              <a:rPr lang="ko-KR" altLang="en-US" sz="1200" b="0" dirty="0" smtClean="0"/>
              <a:t>누르면 </a:t>
            </a:r>
            <a:r>
              <a:rPr lang="ko-KR" altLang="en-US" sz="1200" b="0" dirty="0"/>
              <a:t>확인할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이것이 기본 파일 시스템이다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기본적으로 파일 시스템은 파일과 디렉터리로 구분하는데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윈도에서는 </a:t>
            </a:r>
            <a:r>
              <a:rPr lang="ko-KR" altLang="en-US" sz="1200" b="0" dirty="0"/>
              <a:t>디렉터리라는 용어 대신 폴더라는 용어를 사용한다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디렉터리는 파일을 담는 또 하나의 파일로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여러 파일을 포함할 수 있는 그릇이다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파일과 다른 디렉터리를 </a:t>
            </a:r>
            <a:r>
              <a:rPr lang="ko-KR" altLang="en-US" sz="1200" b="0" dirty="0" smtClean="0"/>
              <a:t>포함할 수 </a:t>
            </a:r>
            <a:r>
              <a:rPr lang="ko-KR" altLang="en-US" sz="1200" b="0" dirty="0"/>
              <a:t>있으므로 직접 프로그램을 실행하지는 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다른 파일들을 구분하고 논리적인 단위로 파일을 묶을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파일은 컴퓨터에서 정보를 저장하는 가장 작은 논리적인 단위이다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일반적으로 파일명과 </a:t>
            </a:r>
            <a:r>
              <a:rPr lang="ko-KR" altLang="en-US" sz="1200" b="0" dirty="0" err="1"/>
              <a:t>확장자로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식별한다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파일로 저장 관리한 파일들은 </a:t>
            </a:r>
            <a:r>
              <a:rPr lang="en-US" altLang="ko-KR" sz="1200" b="0" dirty="0" err="1"/>
              <a:t>py</a:t>
            </a:r>
            <a:r>
              <a:rPr lang="ko-KR" altLang="en-US" sz="1200" b="0" dirty="0"/>
              <a:t>라는 </a:t>
            </a:r>
            <a:r>
              <a:rPr lang="ko-KR" altLang="en-US" sz="1200" b="0" dirty="0" err="1"/>
              <a:t>확장자를</a:t>
            </a:r>
            <a:r>
              <a:rPr lang="ko-KR" altLang="en-US" sz="1200" b="0" dirty="0"/>
              <a:t> 가지고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확장자는</a:t>
            </a:r>
            <a:r>
              <a:rPr lang="ko-KR" altLang="en-US" sz="1200" b="0" dirty="0"/>
              <a:t> 그 파일의 쓰임을 </a:t>
            </a:r>
            <a:r>
              <a:rPr lang="ko-KR" altLang="en-US" sz="1200" b="0" dirty="0" smtClean="0"/>
              <a:t>구분하는 </a:t>
            </a:r>
            <a:r>
              <a:rPr lang="ko-KR" altLang="en-US" sz="1200" b="0" dirty="0"/>
              <a:t>글자로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hwp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ppt</a:t>
            </a:r>
            <a:r>
              <a:rPr lang="en-US" altLang="ko-KR" sz="1200" b="0" dirty="0"/>
              <a:t>, doc </a:t>
            </a:r>
            <a:r>
              <a:rPr lang="ko-KR" altLang="en-US" sz="1200" b="0" dirty="0"/>
              <a:t>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다른 정보를 저장하거나 프로그램을 실행하거나 다른 </a:t>
            </a:r>
            <a:r>
              <a:rPr lang="ko-KR" altLang="en-US" sz="1200" b="0" dirty="0" smtClean="0"/>
              <a:t>프로그램이 </a:t>
            </a:r>
            <a:r>
              <a:rPr lang="ko-KR" altLang="en-US" sz="1200" b="0" dirty="0"/>
              <a:t>실행될 때 필요한 정보를 제공하는 등의 역할을 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흔히 탐색기 프로그램에서 파일과 디렉터리는 트리 구조로 표현되는데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 이유가 바로 디렉터리와 파일이 </a:t>
            </a:r>
            <a:r>
              <a:rPr lang="ko-KR" altLang="en-US" sz="1200" b="0" dirty="0" smtClean="0"/>
              <a:t>서로 포함 </a:t>
            </a:r>
            <a:r>
              <a:rPr lang="ko-KR" altLang="en-US" sz="1200" b="0" dirty="0"/>
              <a:t>관계를 가지기 때문이다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종류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컴퓨터에서 파일의 종류는 다양하지만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기본적으로 바이너리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(binary </a:t>
            </a:r>
            <a:r>
              <a:rPr lang="en-US" altLang="ko-KR" sz="1400" b="0" dirty="0"/>
              <a:t>file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텍스트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(text file),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가지로 분류할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바이너리 파일과 텍스트 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텍스트 파일을 다루기 위해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 열기 모드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5488"/>
            <a:ext cx="7200000" cy="8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861048"/>
            <a:ext cx="5400000" cy="140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5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99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 다음에 파일명과 </a:t>
            </a:r>
            <a:r>
              <a:rPr lang="en-US" altLang="ko-KR" sz="1400" b="0" dirty="0"/>
              <a:t>r</a:t>
            </a:r>
            <a:r>
              <a:rPr lang="ko-KR" altLang="en-US" sz="1400" b="0" dirty="0"/>
              <a:t>을 사용하면 파일의 정보를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 저장할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이를 </a:t>
            </a:r>
            <a:r>
              <a:rPr lang="ko-KR" altLang="en-US" sz="1400" b="0" dirty="0"/>
              <a:t>일반적으로 파일 객체라고 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함수를 실행하면 해당 </a:t>
            </a:r>
            <a:r>
              <a:rPr lang="ko-KR" altLang="en-US" sz="1400" b="0" dirty="0" smtClean="0"/>
              <a:t>텍스트 </a:t>
            </a:r>
            <a:r>
              <a:rPr lang="ko-KR" altLang="en-US" sz="1400" b="0" dirty="0"/>
              <a:t>파일의 텍스트를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문자열로 저장한다</a:t>
            </a:r>
            <a:r>
              <a:rPr lang="en-US" altLang="ko-KR" sz="1400" b="0" dirty="0"/>
              <a:t>. 3</a:t>
            </a:r>
            <a:r>
              <a:rPr lang="ko-KR" altLang="en-US" sz="1400" b="0" dirty="0"/>
              <a:t>행에서는 ‘</a:t>
            </a:r>
            <a:r>
              <a:rPr lang="en-US" altLang="ko-KR" sz="1400" b="0" dirty="0"/>
              <a:t>dream.txt’ </a:t>
            </a:r>
            <a:r>
              <a:rPr lang="ko-KR" altLang="en-US" sz="1400" b="0" dirty="0"/>
              <a:t>파일을 </a:t>
            </a:r>
            <a:r>
              <a:rPr lang="ko-KR" altLang="en-US" sz="1400" b="0" dirty="0" smtClean="0"/>
              <a:t>불러와 </a:t>
            </a:r>
            <a:r>
              <a:rPr lang="ko-KR" altLang="en-US" sz="1400" b="0" dirty="0"/>
              <a:t>화면에 출력한다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행에서는 최종으로 </a:t>
            </a:r>
            <a:r>
              <a:rPr lang="en-US" altLang="ko-KR" sz="1400" b="0" dirty="0"/>
              <a:t>close( ) </a:t>
            </a:r>
            <a:r>
              <a:rPr lang="ko-KR" altLang="en-US" sz="1400" b="0" dirty="0"/>
              <a:t>함수를 사용하여 파일을 종료한다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때때로 </a:t>
            </a:r>
            <a:r>
              <a:rPr lang="ko-KR" altLang="en-US" sz="1400" b="0" dirty="0"/>
              <a:t>텍스트 파일을 수정할 때 이미 수정하고 있는 파일을 다른 프로그램이 함께 호출하면 </a:t>
            </a:r>
            <a:r>
              <a:rPr lang="ko-KR" altLang="en-US" sz="1400" b="0" dirty="0" smtClean="0"/>
              <a:t>에러가 </a:t>
            </a:r>
            <a:r>
              <a:rPr lang="ko-KR" altLang="en-US" sz="1400" b="0" dirty="0"/>
              <a:t>발생하는데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이렇게 하나의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프로그램이 하나의 파일을 쓰고 있을 때 사용을 </a:t>
            </a:r>
            <a:r>
              <a:rPr lang="ko-KR" altLang="en-US" sz="1400" b="0" dirty="0" smtClean="0"/>
              <a:t>완료하면 </a:t>
            </a:r>
            <a:r>
              <a:rPr lang="ko-KR" altLang="en-US" sz="1400" b="0" dirty="0"/>
              <a:t>반드시 해당 파일을 종료해야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with</a:t>
            </a:r>
            <a:r>
              <a:rPr lang="ko-KR" altLang="en-US" sz="2000" dirty="0">
                <a:solidFill>
                  <a:srgbClr val="F79433"/>
                </a:solidFill>
              </a:rPr>
              <a:t>문과 함께 사용하기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with</a:t>
            </a:r>
            <a:r>
              <a:rPr lang="ko-KR" altLang="en-US" sz="1400" b="0" dirty="0"/>
              <a:t>문과 함께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with</a:t>
            </a:r>
            <a:r>
              <a:rPr lang="ko-KR" altLang="en-US" sz="1400" b="0" dirty="0"/>
              <a:t>문은 들여쓰기를 사용해 들여쓰기가 </a:t>
            </a:r>
            <a:r>
              <a:rPr lang="ko-KR" altLang="en-US" sz="1400" b="0" dirty="0" smtClean="0"/>
              <a:t>있는 코드에서는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함수가 유지되고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들여쓰기가 종료되면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함수도 끝나는 방식이다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4301"/>
            <a:ext cx="7200000" cy="372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한 </a:t>
            </a:r>
            <a:r>
              <a:rPr lang="ko-KR" altLang="en-US" sz="2000" dirty="0">
                <a:solidFill>
                  <a:srgbClr val="F79433"/>
                </a:solidFill>
              </a:rPr>
              <a:t>줄씩 읽어 </a:t>
            </a:r>
            <a:r>
              <a:rPr lang="ko-KR" altLang="en-US" sz="2000" dirty="0" err="1">
                <a:solidFill>
                  <a:srgbClr val="F79433"/>
                </a:solidFill>
              </a:rPr>
              <a:t>리스트형으로</a:t>
            </a:r>
            <a:r>
              <a:rPr lang="ko-KR" altLang="en-US" sz="2000" dirty="0">
                <a:solidFill>
                  <a:srgbClr val="F79433"/>
                </a:solidFill>
              </a:rPr>
              <a:t> 반환하기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파일 전체의 텍스트를 문자열로 반환하는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 대신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readlines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한 줄씩 </a:t>
            </a:r>
            <a:r>
              <a:rPr lang="ko-KR" altLang="en-US" sz="1400" b="0" dirty="0"/>
              <a:t>내용을 읽어 와 문자열 형태로 저장할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67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6382"/>
            <a:ext cx="7200000" cy="161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2"/>
          <a:stretch/>
        </p:blipFill>
        <p:spPr bwMode="auto">
          <a:xfrm>
            <a:off x="972000" y="2439913"/>
            <a:ext cx="7200000" cy="286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readline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실행할 때마다 차례대로 한 줄 씩 읽어오는 함수이다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9"/>
          <a:stretch/>
        </p:blipFill>
        <p:spPr bwMode="auto">
          <a:xfrm>
            <a:off x="972000" y="1988840"/>
            <a:ext cx="7200000" cy="216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12-10]</a:t>
            </a:r>
            <a:r>
              <a:rPr lang="ko-KR" altLang="en-US" sz="1400" b="0" dirty="0" smtClean="0"/>
              <a:t>을 보면 </a:t>
            </a:r>
            <a:r>
              <a:rPr lang="en-US" altLang="ko-KR" sz="1400" b="0" dirty="0" smtClean="0"/>
              <a:t>while 1</a:t>
            </a:r>
            <a:r>
              <a:rPr lang="ko-KR" altLang="en-US" sz="1400" b="0" dirty="0" smtClean="0"/>
              <a:t>로 코드가 항상 작동하게 만든 다음</a:t>
            </a:r>
            <a:r>
              <a:rPr lang="en-US" altLang="ko-KR" sz="1400" b="0" dirty="0" smtClean="0"/>
              <a:t>, 4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line = </a:t>
            </a:r>
            <a:r>
              <a:rPr lang="en-US" altLang="ko-KR" sz="1400" b="0" dirty="0" err="1" smtClean="0"/>
              <a:t>my_file.readline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으로 한 줄씩 파일을 읽어 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읽어 온 줄에 내용이 없다면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if not line: break </a:t>
            </a:r>
            <a:r>
              <a:rPr lang="ko-KR" altLang="en-US" sz="1400" b="0" dirty="0" smtClean="0"/>
              <a:t>코드에 의해 </a:t>
            </a:r>
            <a:r>
              <a:rPr lang="ko-KR" altLang="en-US" sz="1400" b="0" dirty="0" err="1" smtClean="0"/>
              <a:t>반복문이</a:t>
            </a:r>
            <a:r>
              <a:rPr lang="ko-KR" altLang="en-US" sz="1400" b="0" dirty="0" smtClean="0"/>
              <a:t> 종료되어 파일을 그만 읽게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파일에 남은 내용이 있다면 </a:t>
            </a:r>
            <a:r>
              <a:rPr lang="en-US" altLang="ko-KR" sz="1400" b="0" dirty="0" smtClean="0"/>
              <a:t>while</a:t>
            </a:r>
            <a:r>
              <a:rPr lang="ko-KR" altLang="en-US" sz="1400" b="0" dirty="0" smtClean="0"/>
              <a:t>이 계속 실행되면서 모든 코드를 다 읽어 오게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파일의 내용을 찾다가 중간에 멈춰야 할 필요가 있는 대용량 데이터는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12-10]</a:t>
            </a:r>
            <a:r>
              <a:rPr lang="ko-KR" altLang="en-US" sz="1400" b="0" dirty="0"/>
              <a:t>과 같은 코드를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안 글자의 통계 정보 출력하기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때로는 파일 안 텍스트의 통계 정보를 읽어 와야 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많이 사용하는 </a:t>
            </a:r>
            <a:r>
              <a:rPr lang="ko-KR" altLang="en-US" sz="1400" b="0" dirty="0" smtClean="0"/>
              <a:t>방법은 </a:t>
            </a:r>
            <a:r>
              <a:rPr lang="ko-KR" altLang="en-US" sz="1400" b="0" dirty="0"/>
              <a:t>이미 배운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함수와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함께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840000" cy="40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텍스트 파일을 저장하기 위해서는 텍스트 파일을 저장할 때 사용하는 표준을 지정해야 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이것을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8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열기 모드 </a:t>
            </a:r>
            <a:r>
              <a:rPr lang="en-US" altLang="ko-KR" sz="2000" dirty="0">
                <a:solidFill>
                  <a:srgbClr val="F79433"/>
                </a:solidFill>
              </a:rPr>
              <a:t>a</a:t>
            </a:r>
            <a:r>
              <a:rPr lang="ko-KR" altLang="en-US" sz="2000" dirty="0">
                <a:solidFill>
                  <a:srgbClr val="F79433"/>
                </a:solidFill>
              </a:rPr>
              <a:t>로 새로운 글 추가하기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상황에 따라 파일을 계속 추가해야 하는 작업이 있을 수도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파일에 추가 </a:t>
            </a:r>
            <a:r>
              <a:rPr lang="ko-KR" altLang="en-US" sz="1400" b="0" dirty="0" smtClean="0"/>
              <a:t>작업을 해야 </a:t>
            </a:r>
            <a:r>
              <a:rPr lang="ko-KR" altLang="en-US" sz="1400" b="0" dirty="0"/>
              <a:t>하는 일이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많이 사용하는 방법은 추가 모드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를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6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파이썬으로는</a:t>
            </a:r>
            <a:r>
              <a:rPr lang="ko-KR" altLang="en-US" sz="1400" b="0" dirty="0"/>
              <a:t> 파일만 다루는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디렉터리도 함께 다룰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os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사용하면 디렉터리를 쉽게 만들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9557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4314825" cy="2009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log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폴더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8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예외의 개념과 사례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예외</a:t>
            </a:r>
            <a:r>
              <a:rPr lang="en-US" altLang="ko-KR" sz="1400" b="0" dirty="0" smtClean="0"/>
              <a:t>(exception) </a:t>
            </a:r>
            <a:r>
              <a:rPr lang="ko-KR" altLang="en-US" sz="1400" b="0" dirty="0"/>
              <a:t>란 프로그램을 개발하면서 예상하지 못한 상황이 발생한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프로그래밍의 </a:t>
            </a:r>
            <a:r>
              <a:rPr lang="ko-KR" altLang="en-US" sz="1400" b="0" dirty="0" smtClean="0"/>
              <a:t>예외는 </a:t>
            </a:r>
            <a:r>
              <a:rPr lang="ko-KR" altLang="en-US" sz="1400" b="0" dirty="0"/>
              <a:t>크게 예측 가능한 예외와 예측 불가능한 예외로 나눌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64"/>
          <a:stretch/>
        </p:blipFill>
        <p:spPr bwMode="auto">
          <a:xfrm>
            <a:off x="972000" y="2708920"/>
            <a:ext cx="7200000" cy="180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79715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예외에 대비한 사례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프로그램 </a:t>
            </a:r>
            <a:r>
              <a:rPr lang="ko-KR" altLang="en-US" sz="1400" b="0" dirty="0"/>
              <a:t>대부분이 새로 실행되므로 기존에 해당 디렉터리가 있는지 확인하는 </a:t>
            </a:r>
            <a:r>
              <a:rPr lang="ko-KR" altLang="en-US" sz="1400" b="0" dirty="0" smtClean="0"/>
              <a:t>코드가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12-15]</a:t>
            </a:r>
            <a:r>
              <a:rPr lang="ko-KR" altLang="en-US" sz="1400" b="0" dirty="0"/>
              <a:t>와 같이 </a:t>
            </a:r>
            <a:r>
              <a:rPr lang="en-US" altLang="ko-KR" sz="1400" b="0" dirty="0" err="1"/>
              <a:t>os.path.isdir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기존 디렉터리의 </a:t>
            </a:r>
            <a:r>
              <a:rPr lang="ko-KR" altLang="en-US" sz="1400" b="0" dirty="0" smtClean="0"/>
              <a:t>존재 </a:t>
            </a:r>
            <a:r>
              <a:rPr lang="ko-KR" altLang="en-US" sz="1400" b="0" dirty="0"/>
              <a:t>여부를 확인하면 된다</a:t>
            </a:r>
            <a:endParaRPr lang="en-US" altLang="ko-KR" sz="14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7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로그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(log 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프로그램이 동작하는 동안 여러 가지 중간 기록을 하는 파일이다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9"/>
          <a:stretch/>
        </p:blipFill>
        <p:spPr bwMode="auto">
          <a:xfrm>
            <a:off x="972000" y="2348880"/>
            <a:ext cx="7200000" cy="404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429000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3~4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log </a:t>
            </a:r>
            <a:r>
              <a:rPr lang="ko-KR" altLang="en-US" sz="1400" b="0" dirty="0"/>
              <a:t>디렉터리가 존재하지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새롭게 디렉터리를 만든다</a:t>
            </a:r>
            <a:r>
              <a:rPr lang="en-US" altLang="ko-KR" sz="1400" b="0" dirty="0"/>
              <a:t>. 6~9</a:t>
            </a:r>
            <a:r>
              <a:rPr lang="ko-KR" altLang="en-US" sz="1400" b="0" dirty="0" smtClean="0"/>
              <a:t>행에서는 </a:t>
            </a:r>
            <a:r>
              <a:rPr lang="ko-KR" altLang="en-US" sz="1400" b="0" dirty="0"/>
              <a:t>기존에 한 번도 로그 기록이 없었다면</a:t>
            </a:r>
            <a:r>
              <a:rPr lang="en-US" altLang="ko-KR" sz="1400" b="0" dirty="0"/>
              <a:t>, w </a:t>
            </a:r>
            <a:r>
              <a:rPr lang="ko-KR" altLang="en-US" sz="1400" b="0" dirty="0"/>
              <a:t>모드로 </a:t>
            </a:r>
            <a:r>
              <a:rPr lang="en-US" altLang="ko-KR" sz="1400" b="0" dirty="0"/>
              <a:t>count_log.txt </a:t>
            </a:r>
            <a:r>
              <a:rPr lang="ko-KR" altLang="en-US" sz="1400" b="0" dirty="0"/>
              <a:t>파일을 생성하고 </a:t>
            </a:r>
            <a:r>
              <a:rPr lang="ko-KR" altLang="en-US" sz="1400" b="0" dirty="0" smtClean="0"/>
              <a:t>기록의 시작을 </a:t>
            </a:r>
            <a:r>
              <a:rPr lang="ko-KR" altLang="en-US" sz="1400" b="0" dirty="0"/>
              <a:t>알리는 문구를 저장한다</a:t>
            </a:r>
            <a:r>
              <a:rPr lang="en-US" altLang="ko-KR" sz="1400" b="0" dirty="0"/>
              <a:t>. 11~17</a:t>
            </a:r>
            <a:r>
              <a:rPr lang="ko-KR" altLang="en-US" sz="1400" b="0" dirty="0"/>
              <a:t>행은 예시를 만들기 위해 임의로 계속 시간 </a:t>
            </a:r>
            <a:r>
              <a:rPr lang="ko-KR" altLang="en-US" sz="1400" b="0" dirty="0" smtClean="0"/>
              <a:t>기록과 함께 </a:t>
            </a:r>
            <a:r>
              <a:rPr lang="ko-KR" altLang="en-US" sz="1400" b="0" dirty="0"/>
              <a:t>임의의 숫자를 문구 안에 기록하여 저장한다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12-16]</a:t>
            </a:r>
            <a:r>
              <a:rPr lang="ko-KR" altLang="en-US" sz="1400" b="0" dirty="0"/>
              <a:t>을 실행하면 딱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번의 </a:t>
            </a:r>
            <a:r>
              <a:rPr lang="ko-KR" altLang="en-US" sz="1400" b="0" dirty="0" smtClean="0"/>
              <a:t>기록을 </a:t>
            </a:r>
            <a:r>
              <a:rPr lang="ko-KR" altLang="en-US" sz="1400" b="0" dirty="0"/>
              <a:t>시행하지만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해당 코드가 호출할 때마다 시간과 함께 임의의 숫자가 계속 </a:t>
            </a:r>
            <a:r>
              <a:rPr lang="ko-KR" altLang="en-US" sz="1400" b="0" dirty="0" smtClean="0"/>
              <a:t>기록된다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8" b="-1029"/>
          <a:stretch/>
        </p:blipFill>
        <p:spPr bwMode="auto">
          <a:xfrm>
            <a:off x="972000" y="1988840"/>
            <a:ext cx="7200000" cy="133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5730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제공하여 메모리에 로딩된 객체를 영속화할 수 있도록 </a:t>
            </a:r>
            <a:r>
              <a:rPr lang="ko-KR" altLang="en-US" sz="1400" b="0" dirty="0" smtClean="0"/>
              <a:t>지원한다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사용하기 위해서는 다음 코드와 같이 호출한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객체를 저장할 수 있는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열고 저장하고자 하는 객체를 </a:t>
            </a:r>
            <a:r>
              <a:rPr lang="ko-KR" altLang="en-US" sz="1400" b="0" dirty="0" smtClean="0"/>
              <a:t>넘기면</a:t>
            </a:r>
            <a:r>
              <a:rPr lang="en-US" altLang="ko-KR" sz="1400" b="0" dirty="0" smtClean="0"/>
              <a:t>(dump)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파일을 생성할 때는 </a:t>
            </a:r>
            <a:r>
              <a:rPr lang="en-US" altLang="ko-KR" sz="1400" b="0" dirty="0"/>
              <a:t>w</a:t>
            </a:r>
            <a:r>
              <a:rPr lang="ko-KR" altLang="en-US" sz="1400" b="0" dirty="0"/>
              <a:t>가 아닌 </a:t>
            </a:r>
            <a:r>
              <a:rPr lang="en-US" altLang="ko-KR" sz="1400" b="0" dirty="0" err="1"/>
              <a:t>wb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열어야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바이너리</a:t>
            </a:r>
            <a:r>
              <a:rPr lang="en-US" altLang="ko-KR" sz="1400" b="0" dirty="0" smtClean="0"/>
              <a:t>(binary)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뜻하는 약자로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텍스트 파일이 아닌 바이너리 </a:t>
            </a:r>
            <a:r>
              <a:rPr lang="ko-KR" altLang="en-US" sz="1400" b="0" dirty="0" smtClean="0"/>
              <a:t>파일이 저장된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dump( ) </a:t>
            </a:r>
            <a:r>
              <a:rPr lang="ko-KR" altLang="en-US" sz="1400" b="0" dirty="0"/>
              <a:t>함수에서는 저장할 객체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저장될 파일 객체를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인수로 넣으면 해당 객체가 해당 파일에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97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저장된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파일을 불러오는 프로세스도 저장 프로세스와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list.pickle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파일을</a:t>
            </a:r>
            <a:r>
              <a:rPr lang="en-US" altLang="ko-KR" sz="1400" b="0" dirty="0" err="1" smtClean="0"/>
              <a:t>rb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모드로 읽어 온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파일 객체를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사용하여 </a:t>
            </a:r>
            <a:r>
              <a:rPr lang="en-US" altLang="ko-KR" sz="1400" b="0" dirty="0"/>
              <a:t>load( ) </a:t>
            </a:r>
            <a:r>
              <a:rPr lang="ko-KR" altLang="en-US" sz="1400" b="0" dirty="0"/>
              <a:t>함수를 불러오면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</a:t>
            </a:r>
            <a:r>
              <a:rPr lang="ko-KR" altLang="en-US" sz="1400" b="0" dirty="0"/>
              <a:t> 코드는 앞에서 리스트 객체를 </a:t>
            </a:r>
            <a:r>
              <a:rPr lang="en-US" altLang="ko-KR" sz="1400" b="0" dirty="0"/>
              <a:t>list</a:t>
            </a:r>
            <a:r>
              <a:rPr lang="en-US" altLang="ko-KR" sz="1400" b="0" dirty="0" smtClean="0"/>
              <a:t>. pickle </a:t>
            </a:r>
            <a:r>
              <a:rPr lang="ko-KR" altLang="en-US" sz="1400" b="0" dirty="0"/>
              <a:t>파일에 저장했기 때문에 해당 파일을 불러 사용할 때도 동일하게 리스트 객체가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71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모듈은 단순히 생성된 객체를 저장하는 기능도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직접 생성한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/>
              <a:t>객체도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곱셈을 처리하는 클래스를 생성한다고 가정하자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코드의 </a:t>
            </a:r>
            <a:r>
              <a:rPr lang="ko-KR" altLang="en-US" sz="1400" b="0" dirty="0"/>
              <a:t>클래스는 처음 객체를 생성할 때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multiply( ) </a:t>
            </a:r>
            <a:r>
              <a:rPr lang="ko-KR" altLang="en-US" sz="1400" b="0" dirty="0"/>
              <a:t>함수를 부를 </a:t>
            </a:r>
            <a:r>
              <a:rPr lang="ko-KR" altLang="en-US" sz="1400" b="0" dirty="0" smtClean="0"/>
              <a:t>때마다‘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* </a:t>
            </a:r>
            <a:r>
              <a:rPr lang="en-US" altLang="ko-KR" sz="1400" b="0" dirty="0"/>
              <a:t>number’</a:t>
            </a:r>
            <a:r>
              <a:rPr lang="ko-KR" altLang="en-US" sz="1400" b="0" dirty="0"/>
              <a:t>의 값을 호출하는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일종의 </a:t>
            </a:r>
            <a:r>
              <a:rPr lang="ko-KR" altLang="en-US" sz="1400" b="0" dirty="0" err="1"/>
              <a:t>곱셈기</a:t>
            </a:r>
            <a:r>
              <a:rPr lang="ko-KR" altLang="en-US" sz="1400" b="0" dirty="0"/>
              <a:t> 클래스라고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5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프로그램을 작성하다 보면 매우 복잡한 </a:t>
            </a:r>
            <a:r>
              <a:rPr lang="ko-KR" altLang="en-US" sz="1400" b="0" dirty="0" smtClean="0"/>
              <a:t>연산도 따로 </a:t>
            </a:r>
            <a:r>
              <a:rPr lang="ko-KR" altLang="en-US" sz="1400" b="0" dirty="0"/>
              <a:t>저장하여 사용할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저장 모듈을 효율적으로 사용하기 위해 다음 </a:t>
            </a:r>
            <a:r>
              <a:rPr lang="ko-KR" altLang="en-US" sz="1400" b="0" dirty="0" smtClean="0"/>
              <a:t>코드처럼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1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9"/>
          <a:stretch/>
        </p:blipFill>
        <p:spPr bwMode="auto">
          <a:xfrm>
            <a:off x="972000" y="5085184"/>
            <a:ext cx="7200000" cy="7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예측 가능한 예외와 예측 불가능한 예외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발생 여부를 개발자가 사전에 인지할 수 있는 예외이다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개발자는 예외를 예측하여 명시적으로 예외가 발생할 때는 어떻게 대응하라고 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사용자 입력란에 값이 잘못 들어갔다면</a:t>
            </a:r>
            <a:r>
              <a:rPr lang="en-US" altLang="ko-KR" sz="1400" b="0" dirty="0"/>
              <a:t>, if</a:t>
            </a:r>
            <a:r>
              <a:rPr lang="ko-KR" altLang="en-US" sz="1400" b="0" dirty="0"/>
              <a:t>문을 사용하여 사용자에게 잘못 </a:t>
            </a:r>
            <a:r>
              <a:rPr lang="ko-KR" altLang="en-US" sz="1400" b="0" dirty="0" smtClean="0"/>
              <a:t>입력하였다고 </a:t>
            </a:r>
            <a:r>
              <a:rPr lang="ko-KR" altLang="en-US" sz="1400" b="0" dirty="0"/>
              <a:t>응답하는 방법이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매우 쉽게 대응할 수 있다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불가능한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대표적으로 매우 많은 파일을 처리할 때 문제가 발생할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예측 불가능한 예외가 발생했을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인터프리터가 자동으로 이것이 예외라고 </a:t>
            </a:r>
            <a:r>
              <a:rPr lang="ko-KR" altLang="en-US" sz="1400" b="0" dirty="0" smtClean="0"/>
              <a:t>사용자에게 </a:t>
            </a:r>
            <a:r>
              <a:rPr lang="ko-KR" altLang="en-US" sz="1400" b="0" dirty="0"/>
              <a:t>알려 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대부분은 이러한 예외가 발생하면서 프로그램이 종료되므로 적절한 </a:t>
            </a:r>
            <a:r>
              <a:rPr lang="ko-KR" altLang="en-US" sz="1400" b="0" dirty="0" smtClean="0"/>
              <a:t>조치가 </a:t>
            </a:r>
            <a:r>
              <a:rPr lang="ko-KR" altLang="en-US" sz="1400" b="0" dirty="0"/>
              <a:t>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80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예외 처리의 기본 문법은 </a:t>
            </a:r>
            <a:r>
              <a:rPr lang="en-US" altLang="ko-KR" sz="1400" b="0" dirty="0"/>
              <a:t>try -except</a:t>
            </a:r>
            <a:r>
              <a:rPr lang="ko-KR" altLang="en-US" sz="1400" b="0" dirty="0"/>
              <a:t>문이다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코드를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하나씩 할당하면서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나눈 값을 출력하는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프로그램은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아닌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시작하다 보니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0</a:t>
            </a:r>
            <a:r>
              <a:rPr lang="ko-KR" altLang="en-US" sz="1400" b="0" dirty="0" smtClean="0"/>
              <a:t>으로 나누는 </a:t>
            </a:r>
            <a:r>
              <a:rPr lang="ko-KR" altLang="en-US" sz="1400" b="0" dirty="0"/>
              <a:t>계산이 가장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처음에 ‘</a:t>
            </a:r>
            <a:r>
              <a:rPr lang="en-US" altLang="ko-KR" sz="1400" b="0" dirty="0"/>
              <a:t>10÷0(10/0)’</a:t>
            </a:r>
            <a:r>
              <a:rPr lang="ko-KR" altLang="en-US" sz="1400" b="0" dirty="0"/>
              <a:t>을 하면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나눌 수 </a:t>
            </a:r>
            <a:r>
              <a:rPr lang="ko-KR" altLang="en-US" sz="1400" b="0" dirty="0" smtClean="0"/>
              <a:t>없으므로 </a:t>
            </a:r>
            <a:r>
              <a:rPr lang="ko-KR" altLang="en-US" sz="1400" b="0" dirty="0"/>
              <a:t>예외가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이미 이러한 예외의 발생은 예상 가능하므로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문으로 </a:t>
            </a:r>
            <a:r>
              <a:rPr lang="ko-KR" altLang="en-US" sz="1400" b="0" dirty="0" smtClean="0"/>
              <a:t>해당 예외가 </a:t>
            </a:r>
            <a:r>
              <a:rPr lang="ko-KR" altLang="en-US" sz="1400" b="0" dirty="0"/>
              <a:t>발생할 때를 대비할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ZeroDivisionError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나눠진 경우에는 </a:t>
            </a:r>
            <a:r>
              <a:rPr lang="en-US" altLang="ko-KR" sz="1400" b="0" dirty="0" smtClean="0"/>
              <a:t>except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안으로 들어가 해당 구문에서 처리하는 코드가 정의된다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print("Not </a:t>
            </a:r>
            <a:r>
              <a:rPr lang="en-US" altLang="ko-KR" sz="1400" b="0" dirty="0" smtClean="0"/>
              <a:t>divided by </a:t>
            </a:r>
            <a:r>
              <a:rPr lang="en-US" altLang="ko-KR" sz="1400" b="0" dirty="0"/>
              <a:t>0") </a:t>
            </a:r>
            <a:r>
              <a:rPr lang="ko-KR" altLang="en-US" sz="1400" b="0" dirty="0"/>
              <a:t>코드가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9973"/>
            <a:ext cx="7200000" cy="327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445224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그런데 만약 여기서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나가면 어떤 일이 발생할까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전체가 </a:t>
            </a:r>
            <a:r>
              <a:rPr lang="ko-KR" altLang="en-US" sz="1400" b="0" dirty="0"/>
              <a:t>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try</a:t>
            </a:r>
            <a:r>
              <a:rPr lang="ko-KR" altLang="en-US" sz="1400" b="0" dirty="0"/>
              <a:t>문 내부에서 예외가 발생하면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 영역에서 코드가 실행되고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try except</a:t>
            </a:r>
            <a:r>
              <a:rPr lang="ko-KR" altLang="en-US" sz="1400" b="0" dirty="0" smtClean="0"/>
              <a:t>문이 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이유로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문을 적당한 곳에 삽입하여 예외 처리를 해야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503" y="1774754"/>
            <a:ext cx="8068566" cy="309440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/>
              <a:t>예외의 종류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480000" cy="19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10386</TotalTime>
  <Words>2041</Words>
  <Application>Microsoft Office PowerPoint</Application>
  <PresentationFormat>화면 슬라이드 쇼(4:3)</PresentationFormat>
  <Paragraphs>143</Paragraphs>
  <Slides>47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PowerPoint 프레젠테이션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김성무</cp:lastModifiedBy>
  <cp:revision>779</cp:revision>
  <dcterms:created xsi:type="dcterms:W3CDTF">2012-07-11T10:23:22Z</dcterms:created>
  <dcterms:modified xsi:type="dcterms:W3CDTF">2019-01-14T00:15:42Z</dcterms:modified>
</cp:coreProperties>
</file>