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71" r:id="rId3"/>
    <p:sldId id="556" r:id="rId4"/>
    <p:sldId id="528" r:id="rId5"/>
    <p:sldId id="529" r:id="rId6"/>
    <p:sldId id="531" r:id="rId7"/>
    <p:sldId id="532" r:id="rId8"/>
    <p:sldId id="533" r:id="rId9"/>
    <p:sldId id="534" r:id="rId10"/>
    <p:sldId id="535" r:id="rId11"/>
    <p:sldId id="536" r:id="rId12"/>
    <p:sldId id="557" r:id="rId13"/>
    <p:sldId id="537" r:id="rId14"/>
    <p:sldId id="555" r:id="rId15"/>
    <p:sldId id="538" r:id="rId16"/>
    <p:sldId id="539" r:id="rId17"/>
    <p:sldId id="540" r:id="rId18"/>
    <p:sldId id="558" r:id="rId19"/>
    <p:sldId id="541" r:id="rId20"/>
    <p:sldId id="530" r:id="rId21"/>
    <p:sldId id="542" r:id="rId22"/>
    <p:sldId id="543" r:id="rId23"/>
    <p:sldId id="544" r:id="rId24"/>
    <p:sldId id="560" r:id="rId25"/>
    <p:sldId id="545" r:id="rId26"/>
    <p:sldId id="546" r:id="rId27"/>
    <p:sldId id="547" r:id="rId28"/>
    <p:sldId id="561" r:id="rId29"/>
    <p:sldId id="562" r:id="rId30"/>
    <p:sldId id="548" r:id="rId31"/>
    <p:sldId id="559" r:id="rId32"/>
    <p:sldId id="549" r:id="rId33"/>
    <p:sldId id="550" r:id="rId34"/>
    <p:sldId id="563" r:id="rId35"/>
    <p:sldId id="551" r:id="rId36"/>
    <p:sldId id="564" r:id="rId37"/>
    <p:sldId id="552" r:id="rId38"/>
    <p:sldId id="553" r:id="rId39"/>
    <p:sldId id="554" r:id="rId40"/>
    <p:sldId id="565" r:id="rId41"/>
    <p:sldId id="38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213" autoAdjust="0"/>
  </p:normalViewPr>
  <p:slideViewPr>
    <p:cSldViewPr>
      <p:cViewPr>
        <p:scale>
          <a:sx n="100" d="100"/>
          <a:sy n="100" d="100"/>
        </p:scale>
        <p:origin x="-2136" y="-2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97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14. </a:t>
            </a:r>
            <a:r>
              <a:rPr lang="ko-KR" altLang="en-US" sz="3200" b="1" dirty="0">
                <a:solidFill>
                  <a:schemeClr val="bg1"/>
                </a:solidFill>
              </a:rPr>
              <a:t>웹 </a:t>
            </a:r>
            <a:r>
              <a:rPr lang="ko-KR" altLang="en-US" sz="3200" b="1" dirty="0" err="1">
                <a:solidFill>
                  <a:schemeClr val="bg1"/>
                </a:solidFill>
              </a:rPr>
              <a:t>스크래핑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</a:t>
            </a:r>
            <a:r>
              <a:rPr lang="ko-KR" altLang="en-US" sz="2000" dirty="0" err="1"/>
              <a:t>스크래핑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모든 웹은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로 구성되어 있으므로</a:t>
            </a:r>
            <a:r>
              <a:rPr lang="en-US" altLang="ko-KR" sz="1400" b="0" dirty="0"/>
              <a:t>, HTML</a:t>
            </a:r>
            <a:r>
              <a:rPr lang="ko-KR" altLang="en-US" sz="1400" b="0" dirty="0"/>
              <a:t>의 규칙을 파악한다면 얼마든지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필요한 </a:t>
            </a:r>
            <a:r>
              <a:rPr lang="ko-KR" altLang="en-US" sz="1400" b="0" dirty="0"/>
              <a:t>정보를 가져올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과정을 일반적으로 웹 </a:t>
            </a:r>
            <a:r>
              <a:rPr lang="ko-KR" altLang="en-US" sz="1400" b="0" dirty="0" err="1" smtClean="0"/>
              <a:t>스크래핑</a:t>
            </a:r>
            <a:r>
              <a:rPr lang="en-US" altLang="ko-KR" sz="1400" b="0" dirty="0" smtClean="0"/>
              <a:t>(web scrapping)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4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엑셀에서 웹의 정보 가져오기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꼭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사용하지 않더라도 엑셀에서 간단하게 웹의 정보를 가져올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엑셀을 실행하여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데이터</a:t>
            </a:r>
            <a:r>
              <a:rPr lang="en-US" altLang="ko-KR" sz="1200" b="0" dirty="0"/>
              <a:t>] </a:t>
            </a:r>
            <a:r>
              <a:rPr lang="en-US" altLang="ko-KR" sz="1200" b="0" dirty="0" smtClean="0"/>
              <a:t>- [</a:t>
            </a:r>
            <a:r>
              <a:rPr lang="ko-KR" altLang="en-US" sz="1200" b="0" dirty="0"/>
              <a:t>웹</a:t>
            </a:r>
            <a:r>
              <a:rPr lang="en-US" altLang="ko-KR" sz="1200" b="0" dirty="0"/>
              <a:t>] </a:t>
            </a:r>
            <a:r>
              <a:rPr lang="ko-KR" altLang="en-US" sz="1200" b="0" dirty="0"/>
              <a:t>메뉴를 선택한다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대화상자가 열리면 추출하고 싶은 데이터가 있는 웹 주소를 입력한다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추출하고자 하는 </a:t>
            </a:r>
            <a:r>
              <a:rPr lang="ko-KR" altLang="en-US" sz="1200" b="0" dirty="0" smtClean="0"/>
              <a:t>테이블을 </a:t>
            </a:r>
            <a:r>
              <a:rPr lang="ko-KR" altLang="en-US" sz="1200" b="0" dirty="0"/>
              <a:t>선택하면 데이터가 출력되어 엑셀에 기록되는 것을 확인할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48" y="2996952"/>
            <a:ext cx="4637087" cy="341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6048797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엑셀을 사용한 웹 데이터 추출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7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2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웹 페이지 연결 모듈인 </a:t>
            </a:r>
            <a:r>
              <a:rPr lang="en-US" altLang="ko-KR" sz="1400" b="0" dirty="0" err="1"/>
              <a:t>urllib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호출한다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행에서 파일이 있는 </a:t>
            </a:r>
            <a:r>
              <a:rPr lang="ko-KR" altLang="en-US" sz="1400" b="0" dirty="0" smtClean="0"/>
              <a:t>다운로드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주소를 지정하고</a:t>
            </a:r>
            <a:r>
              <a:rPr lang="en-US" altLang="ko-KR" sz="1400" b="0" dirty="0"/>
              <a:t>, 5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urlretrieve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파일명을 </a:t>
            </a:r>
            <a:r>
              <a:rPr lang="ko-KR" altLang="en-US" sz="1400" b="0" dirty="0" smtClean="0"/>
              <a:t>입력하여 특정 </a:t>
            </a:r>
            <a:r>
              <a:rPr lang="ko-KR" altLang="en-US" sz="1400" b="0" dirty="0"/>
              <a:t>파일을 저장할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이러한 예제는 언제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특정 그림이나 강의 자료 같은 데이터를 자동화하여 </a:t>
            </a:r>
            <a:r>
              <a:rPr lang="ko-KR" altLang="en-US" sz="1400" b="0" dirty="0" err="1" smtClean="0"/>
              <a:t>다운로드할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때 매우 유용하다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구글</a:t>
            </a:r>
            <a:r>
              <a:rPr lang="ko-KR" altLang="en-US" sz="1400" b="0" dirty="0"/>
              <a:t> 검색을 통해 특정 인물의 사진만 </a:t>
            </a:r>
            <a:r>
              <a:rPr lang="ko-KR" altLang="en-US" sz="1400" b="0" dirty="0" smtClean="0"/>
              <a:t>다운로드 할 수 있는 </a:t>
            </a:r>
            <a:r>
              <a:rPr lang="ko-KR" altLang="en-US" sz="1400" b="0" dirty="0"/>
              <a:t>프로그램을 작성하여 이를 실행하면 효율적으로 특정 인물의 사진을 </a:t>
            </a:r>
            <a:r>
              <a:rPr lang="ko-KR" altLang="en-US" sz="1400" b="0" dirty="0" smtClean="0"/>
              <a:t>다운로드 할 </a:t>
            </a:r>
            <a:r>
              <a:rPr lang="ko-KR" altLang="en-US" sz="1400" b="0" dirty="0"/>
              <a:t>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4352" y="300647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 페이지의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분석하여 필요한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을 추출하는 작업이 </a:t>
            </a:r>
            <a:r>
              <a:rPr lang="en-US" altLang="ko-KR" sz="1400" b="0" dirty="0"/>
              <a:t>HTML </a:t>
            </a:r>
            <a:r>
              <a:rPr lang="ko-KR" altLang="en-US" sz="1400" b="0" dirty="0" err="1"/>
              <a:t>파싱이다</a:t>
            </a:r>
            <a:r>
              <a:rPr lang="en-US" altLang="ko-KR" sz="1400" b="0" dirty="0" smtClean="0"/>
              <a:t>.               </a:t>
            </a:r>
            <a:r>
              <a:rPr lang="ko-KR" altLang="en-US" sz="1400" b="0" dirty="0" err="1" smtClean="0"/>
              <a:t>파싱</a:t>
            </a:r>
            <a:r>
              <a:rPr lang="en-US" altLang="ko-KR" sz="1400" b="0" dirty="0" smtClean="0"/>
              <a:t>(parsing)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특정 텍스트를 분석하여 그 데이터로부터 필요한 정보를 추출하는 과정이다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6382"/>
            <a:ext cx="7200000" cy="62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34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[URL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정보의 표현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9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웹 페이지에서 필요한 정보만 추출하는 방법은 무엇일까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아래의 테이블에서 </a:t>
            </a:r>
            <a:r>
              <a:rPr lang="ko-KR" altLang="en-US" sz="1400" b="0" dirty="0"/>
              <a:t>필요한 주식 정보를 어떻게 가져올 수 있을까</a:t>
            </a:r>
            <a:r>
              <a:rPr lang="en-US" altLang="ko-KR" sz="1400" b="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2210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테이블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71565"/>
            <a:ext cx="6480000" cy="15236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72514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가장 좋은 방법은 테이블을 구성하는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페이지를 찾아 그 정보를 가져오는 것이다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해당 웹 페이지를 열고 마우스 오른쪽 버튼을 누른 후</a:t>
            </a:r>
            <a:r>
              <a:rPr lang="en-US" altLang="ko-KR" sz="1400" b="0" dirty="0" smtClean="0"/>
              <a:t>, ‘</a:t>
            </a:r>
            <a:r>
              <a:rPr lang="ko-KR" altLang="en-US" sz="1400" b="0" dirty="0" smtClean="0"/>
              <a:t>페이지 소스 보기’를 클릭한다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웹 페이지의 정보가 있는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확인할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 코드를 분석하여 원하는 정보만 따로 추출할 수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위해 해당 정보를 </a:t>
            </a:r>
            <a:r>
              <a:rPr lang="ko-KR" altLang="en-US" sz="1400" b="0" dirty="0" smtClean="0"/>
              <a:t>표현하는 </a:t>
            </a:r>
            <a:r>
              <a:rPr lang="ko-KR" altLang="en-US" sz="1400" b="0" dirty="0"/>
              <a:t>코드의 패턴을 찾아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생성 규칙을 파악하고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추출하는 프로그램을 </a:t>
            </a:r>
            <a:r>
              <a:rPr lang="ko-KR" altLang="en-US" sz="1400" b="0" dirty="0" smtClean="0"/>
              <a:t>만들어야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486916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7679"/>
            <a:ext cx="6480000" cy="303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테이블 정보가 크게는 </a:t>
            </a:r>
            <a:r>
              <a:rPr lang="en-US" altLang="ko-KR" sz="1400" b="0" dirty="0"/>
              <a:t>&lt;dl&gt;~&lt;/dl&gt; </a:t>
            </a:r>
            <a:r>
              <a:rPr lang="ko-KR" altLang="en-US" sz="1400" b="0" dirty="0" smtClean="0"/>
              <a:t>클래스 사이의 </a:t>
            </a:r>
            <a:r>
              <a:rPr lang="ko-KR" altLang="en-US" sz="1400" b="0" dirty="0"/>
              <a:t>코드 안에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각각의 개별 정보는 </a:t>
            </a:r>
            <a:r>
              <a:rPr lang="en-US" altLang="ko-KR" sz="1400" b="0" dirty="0"/>
              <a:t>&lt;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&gt;~&lt;/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 </a:t>
            </a:r>
            <a:r>
              <a:rPr lang="ko-KR" altLang="en-US" sz="1400" b="0" dirty="0"/>
              <a:t>태그 사이에 있는 것을 알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 두 가지 정보만 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패턴으로부터 원하는 주식 데이터를 쉽게 추출할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09329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HTML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10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 smtClean="0"/>
              <a:t>표현식</a:t>
            </a:r>
            <a:r>
              <a:rPr lang="en-US" altLang="ko-KR" sz="1400" b="0" dirty="0" smtClean="0"/>
              <a:t>(regular expression) </a:t>
            </a:r>
            <a:r>
              <a:rPr lang="ko-KR" altLang="en-US" sz="1400" b="0" dirty="0"/>
              <a:t>은 일종의 문자를 표현하는 공식으로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특정 규칙이 있는 문자열 </a:t>
            </a:r>
            <a:r>
              <a:rPr lang="ko-KR" altLang="en-US" sz="1400" b="0" dirty="0" smtClean="0"/>
              <a:t>집합을 </a:t>
            </a:r>
            <a:r>
              <a:rPr lang="ko-KR" altLang="en-US" sz="1400" b="0" dirty="0"/>
              <a:t>추출할 때 자주 사용하는 기법이다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386104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일반 문자와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5400000" cy="107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9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웹의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HTML </a:t>
            </a:r>
            <a:r>
              <a:rPr lang="ko-KR" altLang="en-US" sz="2000" b="1" dirty="0">
                <a:latin typeface="+mj-ea"/>
                <a:ea typeface="+mj-ea"/>
              </a:rPr>
              <a:t>데이터 </a:t>
            </a:r>
            <a:r>
              <a:rPr lang="ko-KR" altLang="en-US" sz="2000" b="1" dirty="0" smtClean="0">
                <a:latin typeface="+mj-ea"/>
                <a:ea typeface="+mj-ea"/>
              </a:rPr>
              <a:t>다루기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정규 </a:t>
            </a:r>
            <a:r>
              <a:rPr lang="ko-KR" altLang="en-US" sz="2000" b="1" dirty="0" err="1" smtClean="0">
                <a:latin typeface="+mj-ea"/>
                <a:ea typeface="+mj-ea"/>
              </a:rPr>
              <a:t>표현식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웹 </a:t>
            </a:r>
            <a:r>
              <a:rPr lang="ko-KR" altLang="en-US" sz="2000" b="1" dirty="0" err="1">
                <a:latin typeface="+mj-ea"/>
                <a:ea typeface="+mj-ea"/>
              </a:rPr>
              <a:t>스크래핑</a:t>
            </a:r>
            <a:r>
              <a:rPr lang="ko-KR" altLang="en-US" sz="2000" b="1" dirty="0">
                <a:latin typeface="+mj-ea"/>
                <a:ea typeface="+mj-ea"/>
              </a:rPr>
              <a:t> 실습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40965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스스로 연습하기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정규 </a:t>
            </a:r>
            <a:r>
              <a:rPr lang="ko-KR" altLang="en-US" sz="1200" b="0" dirty="0" err="1"/>
              <a:t>표현식은</a:t>
            </a:r>
            <a:r>
              <a:rPr lang="ko-KR" altLang="en-US" sz="1200" b="0" dirty="0"/>
              <a:t> 문법 자체가 매우 방대하므로 이 책에서 전부 다룰 수는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학습자가 스스로 찾아 공부하는 </a:t>
            </a:r>
            <a:r>
              <a:rPr lang="ko-KR" altLang="en-US" sz="1200" b="0" dirty="0" smtClean="0"/>
              <a:t>것이 </a:t>
            </a:r>
            <a:r>
              <a:rPr lang="ko-KR" altLang="en-US" sz="1200" b="0" dirty="0"/>
              <a:t>매우 중요하며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필요한 것이 있을 때마다 인터넷을 검색하며 확인하는 노력이 필요하다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정규 </a:t>
            </a:r>
            <a:r>
              <a:rPr lang="ko-KR" altLang="en-US" sz="1200" b="0" dirty="0" err="1" smtClean="0"/>
              <a:t>표현식을</a:t>
            </a:r>
            <a:r>
              <a:rPr lang="ko-KR" altLang="en-US" sz="1200" b="0" dirty="0" smtClean="0"/>
              <a:t> 연습하기 위한 다양한 방법이 있는데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가장 좋은 방법 중 하나는 웹에서 제공하는 정규 </a:t>
            </a:r>
            <a:r>
              <a:rPr lang="ko-KR" altLang="en-US" sz="1200" b="0" dirty="0" err="1" smtClean="0"/>
              <a:t>표현식</a:t>
            </a:r>
            <a:r>
              <a:rPr lang="ko-KR" altLang="en-US" sz="1200" b="0" dirty="0" smtClean="0"/>
              <a:t> 연습장을 사용하는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정규 </a:t>
            </a:r>
            <a:r>
              <a:rPr lang="ko-KR" altLang="en-US" sz="1200" b="0" dirty="0" err="1" smtClean="0"/>
              <a:t>표현식</a:t>
            </a:r>
            <a:r>
              <a:rPr lang="ko-KR" altLang="en-US" sz="1200" b="0" dirty="0" smtClean="0"/>
              <a:t> 연습장 웹 사이트</a:t>
            </a:r>
            <a:r>
              <a:rPr lang="en-US" altLang="ko-KR" sz="1200" b="0" dirty="0" smtClean="0"/>
              <a:t>(http://www.regexr.com)</a:t>
            </a:r>
            <a:r>
              <a:rPr lang="ko-KR" altLang="en-US" sz="1200" b="0" dirty="0"/>
              <a:t>에 접속하면 아래쪽에는 텍스트가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위쪽에는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넣을 수 있는 구조로 설계되어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 </a:t>
            </a:r>
            <a:r>
              <a:rPr lang="ko-KR" altLang="en-US" sz="1200" b="0" dirty="0" err="1"/>
              <a:t>파싱할</a:t>
            </a:r>
            <a:r>
              <a:rPr lang="ko-KR" altLang="en-US" sz="1200" b="0" dirty="0"/>
              <a:t> 텍스트와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넣고 실험해 </a:t>
            </a:r>
            <a:r>
              <a:rPr lang="ko-KR" altLang="en-US" sz="1200" b="0" dirty="0"/>
              <a:t>보도록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배우기 위해 기본으로 알아야 하는 개념은 </a:t>
            </a:r>
            <a:r>
              <a:rPr lang="ko-KR" altLang="en-US" sz="1400" b="0" dirty="0" smtClean="0"/>
              <a:t>메타문자</a:t>
            </a:r>
            <a:r>
              <a:rPr lang="en-US" altLang="ko-KR" sz="1400" b="0" dirty="0" smtClean="0"/>
              <a:t>(meta-characters) </a:t>
            </a:r>
            <a:r>
              <a:rPr lang="ko-KR" altLang="en-US" sz="1400" b="0" dirty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메타문자는 </a:t>
            </a:r>
            <a:r>
              <a:rPr lang="ko-KR" altLang="en-US" sz="1400" b="0" dirty="0"/>
              <a:t>문자를 설명하기 위한 문자로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문자의 구성을 설명하기 위해 원래의 의미가 아니라 다른 의미로 쓰이는 문자를 뜻한다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8475"/>
            <a:ext cx="7200000" cy="5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6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12998"/>
            <a:ext cx="7200000" cy="61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기본 메타문자 </a:t>
            </a:r>
            <a:r>
              <a:rPr lang="en-US" altLang="ko-KR" sz="2000" dirty="0">
                <a:solidFill>
                  <a:srgbClr val="F79433"/>
                </a:solidFill>
              </a:rPr>
              <a:t>[]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먼저 대괄호 </a:t>
            </a:r>
            <a:r>
              <a:rPr lang="en-US" altLang="ko-KR" sz="1400" b="0" dirty="0" smtClean="0"/>
              <a:t>[ ]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[ 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] </a:t>
            </a:r>
            <a:r>
              <a:rPr lang="ko-KR" altLang="en-US" sz="1400" b="0" dirty="0" smtClean="0"/>
              <a:t>사이의 문자와 매칭하라는 뜻으로 사용된다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는 어떤 텍스트에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b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c</a:t>
            </a:r>
            <a:r>
              <a:rPr lang="ko-KR" altLang="en-US" sz="1400" b="0" dirty="0" smtClean="0"/>
              <a:t>라는 </a:t>
            </a:r>
            <a:r>
              <a:rPr lang="ko-KR" altLang="en-US" sz="1400" b="0" dirty="0"/>
              <a:t>텍스트가 있는지 찾으라는 뜻이다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 ]</a:t>
            </a:r>
            <a:r>
              <a:rPr lang="ko-KR" altLang="en-US" sz="1400" b="0" dirty="0" smtClean="0"/>
              <a:t>에는 </a:t>
            </a:r>
            <a:r>
              <a:rPr lang="en-US" altLang="ko-KR" sz="1400" b="0" dirty="0" smtClean="0"/>
              <a:t>or</a:t>
            </a:r>
            <a:r>
              <a:rPr lang="ko-KR" altLang="en-US" sz="1400" b="0" dirty="0" smtClean="0"/>
              <a:t>의 의미가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비틀스의 </a:t>
            </a:r>
            <a:r>
              <a:rPr lang="ko-KR" altLang="en-US" sz="1400" b="0" dirty="0"/>
              <a:t>노래 가사 중 ‘</a:t>
            </a:r>
            <a:r>
              <a:rPr lang="en-US" altLang="ko-KR" sz="1400" b="0" dirty="0"/>
              <a:t>yesterday’ </a:t>
            </a:r>
            <a:r>
              <a:rPr lang="ko-KR" altLang="en-US" sz="1400" b="0" dirty="0"/>
              <a:t>또는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라는 단어를 한 번에 </a:t>
            </a:r>
            <a:r>
              <a:rPr lang="ko-KR" altLang="en-US" sz="1400" b="0" dirty="0" smtClean="0"/>
              <a:t>찾으려면 </a:t>
            </a:r>
            <a:r>
              <a:rPr lang="en-US" altLang="ko-KR" sz="1400" b="0" dirty="0" smtClean="0"/>
              <a:t>[</a:t>
            </a:r>
            <a:r>
              <a:rPr lang="en-US" altLang="ko-KR" sz="1400" b="0" dirty="0" err="1"/>
              <a:t>Yy</a:t>
            </a:r>
            <a:r>
              <a:rPr lang="en-US" altLang="ko-KR" sz="1400" b="0" dirty="0"/>
              <a:t>]</a:t>
            </a:r>
            <a:r>
              <a:rPr lang="en-US" altLang="ko-KR" sz="1400" b="0" dirty="0" err="1"/>
              <a:t>esterday</a:t>
            </a:r>
            <a:r>
              <a:rPr lang="ko-KR" altLang="en-US" sz="1400" b="0" dirty="0"/>
              <a:t>라고 입력하면 한 번에 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검색할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</a:t>
            </a:r>
            <a:r>
              <a:rPr lang="en-US" altLang="ko-KR" sz="1400" b="0" dirty="0"/>
              <a:t>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라는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쓴다면 다음과 같은 텍스트에서 검색되는 텍스트는 어떤 </a:t>
            </a:r>
            <a:r>
              <a:rPr lang="ko-KR" altLang="en-US" sz="1400" b="0" dirty="0" smtClean="0"/>
              <a:t>것이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여기서는 ‘</a:t>
            </a:r>
            <a:r>
              <a:rPr lang="en-US" altLang="ko-KR" sz="1400" b="0" dirty="0"/>
              <a:t>a’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a, ‘before’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와 같은 방식으로 검색될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알파벳 전체나 한글 전체 텍스트를 찾고 싶다면 어떻게 하면 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을 사용한다</a:t>
            </a:r>
            <a:r>
              <a:rPr lang="en-US" altLang="ko-KR" sz="1400" b="0" dirty="0" smtClean="0"/>
              <a:t>. [</a:t>
            </a:r>
            <a:r>
              <a:rPr lang="en-US" altLang="ko-KR" sz="1400" b="0" dirty="0"/>
              <a:t>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가</a:t>
            </a:r>
            <a:r>
              <a:rPr lang="en-US" altLang="ko-KR" sz="1400" b="0" dirty="0"/>
              <a:t>-</a:t>
            </a:r>
            <a:r>
              <a:rPr lang="ko-KR" altLang="en-US" sz="1400" b="0" dirty="0" err="1"/>
              <a:t>힝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과 같은 기호로 문자열에서 알파벳과 한글을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숫자 </a:t>
            </a:r>
            <a:r>
              <a:rPr lang="ko-KR" altLang="en-US" sz="1400" b="0" dirty="0" smtClean="0"/>
              <a:t>전체를 </a:t>
            </a:r>
            <a:r>
              <a:rPr lang="ko-KR" altLang="en-US" sz="1400" b="0" dirty="0"/>
              <a:t>추출한다면 </a:t>
            </a:r>
            <a:r>
              <a:rPr lang="en-US" altLang="ko-KR" sz="1400" b="0" dirty="0"/>
              <a:t>[0-9]</a:t>
            </a:r>
            <a:r>
              <a:rPr lang="ko-KR" altLang="en-US" sz="1400" b="0" dirty="0"/>
              <a:t>로 쓸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5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6721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는 매우 유용하지만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한 번에 여러 개의 글자를 표현할 수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휴대전화번호를 </a:t>
            </a:r>
            <a:r>
              <a:rPr lang="ko-KR" altLang="en-US" sz="1400" b="0" dirty="0"/>
              <a:t>찾고 싶다면 다음과 같이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작성해야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하지만 이렇게 하면 몇 가지 문제점이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텍스트를 너무 많이 적는다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이럴 </a:t>
            </a:r>
            <a:r>
              <a:rPr lang="ko-KR" altLang="en-US" sz="1400" b="0" dirty="0"/>
              <a:t>때 </a:t>
            </a:r>
            <a:r>
              <a:rPr lang="ko-KR" altLang="en-US" sz="1400" b="0" dirty="0" smtClean="0"/>
              <a:t>쓸 수 </a:t>
            </a:r>
            <a:r>
              <a:rPr lang="ko-KR" altLang="en-US" sz="1400" b="0" dirty="0"/>
              <a:t>있는 메타문자가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+</a:t>
            </a:r>
            <a:r>
              <a:rPr lang="ko-KR" altLang="en-US" sz="1400" b="0" dirty="0"/>
              <a:t>는 해당 글자가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 출현하는 것을 뜻한다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4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출현 횟수를 조정해야 할 때 사용하는 메타문자는 중괄호 </a:t>
            </a:r>
            <a:r>
              <a:rPr lang="en-US" altLang="ko-KR" sz="1400" b="0" dirty="0" smtClean="0"/>
              <a:t>{}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 smtClean="0"/>
              <a:t>, [</a:t>
            </a:r>
            <a:r>
              <a:rPr lang="en-US" altLang="ko-KR" sz="1400" b="0" dirty="0"/>
              <a:t>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-Z]{3,4}</a:t>
            </a:r>
            <a:r>
              <a:rPr lang="ko-KR" altLang="en-US" sz="1400" b="0" dirty="0"/>
              <a:t>이면 알파벳이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자부터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자까지 출현할 수 있다는 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반복 횟수는 </a:t>
            </a:r>
            <a:r>
              <a:rPr lang="en-US" altLang="ko-KR" sz="1400" b="0" dirty="0"/>
              <a:t>{1</a:t>
            </a:r>
            <a:r>
              <a:rPr lang="en-US" altLang="ko-KR" sz="1400" b="0" dirty="0" smtClean="0"/>
              <a:t>,}, {</a:t>
            </a:r>
            <a:r>
              <a:rPr lang="en-US" altLang="ko-KR" sz="1400" b="0" dirty="0"/>
              <a:t>0,}, {1,3}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시작값이나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끝값은</a:t>
            </a:r>
            <a:r>
              <a:rPr lang="ko-KR" altLang="en-US" sz="1400" b="0" dirty="0"/>
              <a:t> 지정하지 않고 </a:t>
            </a:r>
            <a:r>
              <a:rPr lang="ko-KR" altLang="en-US" sz="1400" b="0" dirty="0" err="1"/>
              <a:t>오픈할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라고 쓴다면 </a:t>
            </a:r>
            <a:r>
              <a:rPr lang="ko-KR" altLang="en-US" sz="1400" b="0" dirty="0" smtClean="0"/>
              <a:t>한번 </a:t>
            </a:r>
            <a:r>
              <a:rPr lang="ko-KR" altLang="en-US" sz="1400" b="0" dirty="0"/>
              <a:t>이상 출현해야 한다는 제약이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*는 </a:t>
            </a:r>
            <a:r>
              <a:rPr lang="en-US" altLang="ko-KR" sz="1400" b="0" dirty="0" smtClean="0"/>
              <a:t>+</a:t>
            </a:r>
            <a:r>
              <a:rPr lang="ko-KR" altLang="en-US" sz="1400" b="0" dirty="0" smtClean="0"/>
              <a:t>와 달리 해당 글자가 </a:t>
            </a:r>
            <a:r>
              <a:rPr lang="en-US" altLang="ko-KR" sz="1400" b="0" dirty="0" smtClean="0"/>
              <a:t>0</a:t>
            </a:r>
            <a:r>
              <a:rPr lang="ko-KR" altLang="en-US" sz="1400" b="0" dirty="0" smtClean="0"/>
              <a:t>번부터 무한대까지 반복할 수 있다</a:t>
            </a:r>
            <a:r>
              <a:rPr lang="en-US" altLang="ko-KR" sz="1400" b="0" dirty="0"/>
              <a:t>. { }</a:t>
            </a:r>
            <a:r>
              <a:rPr lang="ko-KR" altLang="en-US" sz="1400" b="0" dirty="0"/>
              <a:t>를 사용하여 표현한다면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이고 *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{</a:t>
            </a:r>
            <a:r>
              <a:rPr lang="en-US" altLang="ko-KR" sz="1400" b="0" dirty="0"/>
              <a:t>0,}</a:t>
            </a:r>
            <a:r>
              <a:rPr lang="ko-KR" altLang="en-US" sz="1400" b="0" dirty="0"/>
              <a:t>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tomor</a:t>
            </a:r>
            <a:r>
              <a:rPr lang="en-US" altLang="ko-KR" sz="1400" b="0" dirty="0"/>
              <a:t>*</a:t>
            </a:r>
            <a:r>
              <a:rPr lang="en-US" altLang="ko-KR" sz="1400" b="0" dirty="0" err="1"/>
              <a:t>ow</a:t>
            </a:r>
            <a:r>
              <a:rPr lang="ko-KR" altLang="en-US" sz="1400" b="0" dirty="0"/>
              <a:t>라고 표현하면 이 정규 </a:t>
            </a:r>
            <a:r>
              <a:rPr lang="ko-KR" altLang="en-US" sz="1400" b="0" dirty="0" err="1"/>
              <a:t>표현식에</a:t>
            </a:r>
            <a:r>
              <a:rPr lang="ko-KR" altLang="en-US" sz="1400" b="0" dirty="0"/>
              <a:t> 해당하는 글자는 </a:t>
            </a:r>
            <a:r>
              <a:rPr lang="ko-KR" altLang="en-US" sz="1400" b="0" dirty="0" smtClean="0"/>
              <a:t>무엇일까</a:t>
            </a:r>
            <a:r>
              <a:rPr lang="en-US" altLang="ko-KR" sz="1400" b="0" dirty="0"/>
              <a:t>?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32" y="5229200"/>
            <a:ext cx="7200000" cy="11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8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그외</a:t>
            </a:r>
            <a:r>
              <a:rPr lang="ko-KR" altLang="en-US" sz="2000" dirty="0">
                <a:solidFill>
                  <a:srgbClr val="F79433"/>
                </a:solidFill>
              </a:rPr>
              <a:t> 메타문자 </a:t>
            </a:r>
            <a:r>
              <a:rPr lang="en-US" altLang="ko-KR" sz="2000" dirty="0">
                <a:solidFill>
                  <a:srgbClr val="F79433"/>
                </a:solidFill>
              </a:rPr>
              <a:t>(), ., |, ^, $, \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는 묶음을 표시하는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좀 더 쉽게 메타문자의 묶음을 표시하는 역할을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[.]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(.)</a:t>
            </a:r>
            <a:r>
              <a:rPr lang="ko-KR" altLang="en-US" sz="1400" b="0" dirty="0" smtClean="0"/>
              <a:t>의 뜻이 다른데</a:t>
            </a:r>
            <a:r>
              <a:rPr lang="en-US" altLang="ko-KR" sz="1400" b="0" dirty="0" smtClean="0"/>
              <a:t>, [.]</a:t>
            </a:r>
            <a:r>
              <a:rPr lang="ko-KR" altLang="en-US" sz="1400" b="0" dirty="0" smtClean="0"/>
              <a:t>는 일반적인 마침표를 뜻하고 </a:t>
            </a:r>
            <a:r>
              <a:rPr lang="en-US" altLang="ko-KR" sz="1400" b="0" dirty="0" smtClean="0"/>
              <a:t>(.)</a:t>
            </a:r>
            <a:r>
              <a:rPr lang="ko-KR" altLang="en-US" sz="1400" b="0" dirty="0" smtClean="0"/>
              <a:t>는 줄 바꿈 기호를 제외한 전체 문자를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다음과 같은 자막 데이터에서 시간 정보를 없애고 </a:t>
            </a:r>
            <a:r>
              <a:rPr lang="ko-KR" altLang="en-US" sz="1400" b="0" dirty="0" smtClean="0"/>
              <a:t>싶다면 </a:t>
            </a:r>
            <a:r>
              <a:rPr lang="ko-KR" altLang="en-US" sz="1400" b="0" dirty="0"/>
              <a:t>어떻게 해야 할까</a:t>
            </a:r>
            <a:r>
              <a:rPr lang="en-US" altLang="ko-KR" sz="1400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|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or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not</a:t>
            </a:r>
            <a:r>
              <a:rPr lang="ko-KR" altLang="en-US" sz="1400" b="0" dirty="0"/>
              <a:t>의 의미로 많이 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표현식의</a:t>
            </a:r>
            <a:r>
              <a:rPr lang="ko-KR" altLang="en-US" sz="1400" b="0" dirty="0"/>
              <a:t> 처음과 끝에는 메타문자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$</a:t>
            </a:r>
            <a:r>
              <a:rPr lang="ko-KR" altLang="en-US" sz="1400" b="0" dirty="0"/>
              <a:t>를 주로 붙인다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7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메타문자를 찾고 싶을 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메타문자를 찾고 싶다면 어떻게 해야 할까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예를 들어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를 찾고 싶거나 </a:t>
            </a:r>
            <a:r>
              <a:rPr lang="en-US" altLang="ko-KR" sz="1200" b="0" dirty="0"/>
              <a:t>{</a:t>
            </a:r>
            <a:r>
              <a:rPr lang="ko-KR" altLang="en-US" sz="1200" b="0" dirty="0"/>
              <a:t>를 찾고 싶을 때가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경우에는 </a:t>
            </a:r>
            <a:r>
              <a:rPr lang="en-US" altLang="ko-KR" sz="1200" b="0" dirty="0"/>
              <a:t>\ </a:t>
            </a:r>
            <a:r>
              <a:rPr lang="ko-KR" altLang="en-US" sz="1200" b="0" dirty="0" smtClean="0"/>
              <a:t>문자를 </a:t>
            </a:r>
            <a:r>
              <a:rPr lang="ko-KR" altLang="en-US" sz="1200" b="0" dirty="0"/>
              <a:t>사용한다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파이썬과</a:t>
            </a:r>
            <a:r>
              <a:rPr lang="ko-KR" altLang="en-US" sz="1200" b="0" dirty="0"/>
              <a:t> 마찬가지고 </a:t>
            </a:r>
            <a:r>
              <a:rPr lang="en-US" altLang="ko-KR" sz="1200" b="0" dirty="0"/>
              <a:t>\</a:t>
            </a:r>
            <a:r>
              <a:rPr lang="ko-KR" altLang="en-US" sz="1200" b="0" dirty="0"/>
              <a:t>는 특수 기호로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매우 많은 의미를 가지고 사용할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줄 바꿈 </a:t>
            </a:r>
            <a:r>
              <a:rPr lang="ko-KR" altLang="en-US" sz="1200" b="0" dirty="0" smtClean="0"/>
              <a:t>기호의 경우에도 </a:t>
            </a:r>
            <a:r>
              <a:rPr lang="ko-KR" altLang="en-US" sz="1200" b="0" dirty="0"/>
              <a:t>윈도의 </a:t>
            </a:r>
            <a:r>
              <a:rPr lang="en-US" altLang="ko-KR" sz="1200" b="0" dirty="0"/>
              <a:t>cp949 </a:t>
            </a:r>
            <a:r>
              <a:rPr lang="ko-KR" altLang="en-US" sz="1200" b="0" dirty="0"/>
              <a:t>계열 </a:t>
            </a:r>
            <a:r>
              <a:rPr lang="ko-KR" altLang="en-US" sz="1200" b="0" dirty="0" err="1"/>
              <a:t>인코딩에서는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\n</a:t>
            </a:r>
            <a:r>
              <a:rPr lang="ko-KR" altLang="en-US" sz="1200" b="0" dirty="0"/>
              <a:t>을 쓸 수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맥의 </a:t>
            </a:r>
            <a:r>
              <a:rPr lang="en-US" altLang="ko-KR" sz="1200" b="0" dirty="0"/>
              <a:t>utf8</a:t>
            </a:r>
            <a:r>
              <a:rPr lang="ko-KR" altLang="en-US" sz="1200" b="0" dirty="0"/>
              <a:t>에서는 </a:t>
            </a:r>
            <a:r>
              <a:rPr lang="en-US" altLang="ko-KR" sz="1200" b="0" dirty="0" smtClean="0"/>
              <a:t>\r\n</a:t>
            </a:r>
            <a:r>
              <a:rPr lang="ko-KR" altLang="en-US" sz="1200" b="0" dirty="0"/>
              <a:t>을 쓸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만약 문서 </a:t>
            </a:r>
            <a:r>
              <a:rPr lang="ko-KR" altLang="en-US" sz="1200" b="0" dirty="0" smtClean="0"/>
              <a:t>전체를 </a:t>
            </a:r>
            <a:r>
              <a:rPr lang="ko-KR" altLang="en-US" sz="1200" b="0" dirty="0"/>
              <a:t>지정하고 싶다면</a:t>
            </a:r>
            <a:r>
              <a:rPr lang="en-US" altLang="ko-KR" sz="1200" b="0" dirty="0"/>
              <a:t>, (. )+( \r \n)+</a:t>
            </a:r>
            <a:r>
              <a:rPr lang="ko-KR" altLang="en-US" sz="1200" b="0" dirty="0"/>
              <a:t>로 모든 문서를 선택할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연습해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ko-KR" altLang="en-US" sz="1400" b="0" dirty="0" err="1"/>
              <a:t>구글에서</a:t>
            </a:r>
            <a:r>
              <a:rPr lang="ko-KR" altLang="en-US" sz="1400" b="0" dirty="0"/>
              <a:t> 제공하는 미국 특허 정보 데이터 세트 </a:t>
            </a:r>
            <a:r>
              <a:rPr lang="ko-KR" altLang="en-US" sz="1400" b="0" dirty="0" smtClean="0"/>
              <a:t>홈페이지에 접속한다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80737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8" y="1919550"/>
            <a:ext cx="5400000" cy="48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err="1" smtClean="0"/>
              <a:t>href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태그가 보일 것이다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 태그는 링크</a:t>
            </a:r>
            <a:r>
              <a:rPr lang="en-US" altLang="ko-KR" sz="1400" b="0" dirty="0" smtClean="0"/>
              <a:t>(link) </a:t>
            </a:r>
            <a:r>
              <a:rPr lang="ko-KR" altLang="en-US" sz="1400" b="0" dirty="0"/>
              <a:t>태그로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주소를 웹 브라우저에 넣으면 파일을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이제 </a:t>
            </a:r>
            <a:r>
              <a:rPr lang="en-US" altLang="ko-KR" sz="1400" b="0" dirty="0" smtClean="0"/>
              <a:t>zip </a:t>
            </a:r>
            <a:r>
              <a:rPr lang="ko-KR" altLang="en-US" sz="1400" b="0" dirty="0"/>
              <a:t>파일을 다운로드하기 위해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이용해 글자들을 추출할 것이다</a:t>
            </a:r>
            <a:r>
              <a:rPr lang="en-US" altLang="ko-KR" sz="1400" b="0" dirty="0" smtClean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연습장</a:t>
            </a:r>
            <a:r>
              <a:rPr lang="en-US" altLang="ko-KR" sz="1400" b="0" dirty="0" smtClean="0"/>
              <a:t>(http</a:t>
            </a:r>
            <a:r>
              <a:rPr lang="en-US" altLang="ko-KR" sz="1400" b="0" dirty="0"/>
              <a:t>://</a:t>
            </a:r>
            <a:r>
              <a:rPr lang="en-US" altLang="ko-KR" sz="1400" b="0" dirty="0" smtClean="0"/>
              <a:t>www.regexr.com)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열어 모든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소스를 연습장에 </a:t>
            </a:r>
            <a:r>
              <a:rPr lang="ko-KR" altLang="en-US" sz="1400" b="0" dirty="0" err="1"/>
              <a:t>붙여넣는다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상단에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기재한다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생각해 보면 시작은 </a:t>
            </a:r>
            <a:r>
              <a:rPr lang="en-US" altLang="ko-KR" sz="1400" b="0" dirty="0"/>
              <a:t>http </a:t>
            </a:r>
            <a:r>
              <a:rPr lang="ko-KR" altLang="en-US" sz="1400" b="0" dirty="0"/>
              <a:t>끝은 </a:t>
            </a:r>
            <a:r>
              <a:rPr lang="en-US" altLang="ko-KR" sz="1400" b="0" dirty="0" smtClean="0"/>
              <a:t>zip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끝나는 것을 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중간에는 매우 다양한 글자가 나온다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이 </a:t>
            </a:r>
            <a:r>
              <a:rPr lang="ko-KR" altLang="en-US" sz="1400" b="0" dirty="0" smtClean="0"/>
              <a:t>문서에서는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http)(.+)(zip)</a:t>
            </a:r>
            <a:r>
              <a:rPr lang="ko-KR" altLang="en-US" sz="1400" b="0" dirty="0"/>
              <a:t>이라고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링크들의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찾을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35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연습</a:t>
            </a:r>
            <a:endParaRPr lang="en-US" altLang="ko-K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400000" cy="391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949280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연습장에서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찾기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5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4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특정 아이디를 추출하는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웹 사이트에는 이벤트 당첨자의 아이디를 </a:t>
            </a:r>
            <a:r>
              <a:rPr lang="ko-KR" altLang="en-US" sz="1400" b="0" dirty="0" smtClean="0"/>
              <a:t>발표한 </a:t>
            </a:r>
            <a:r>
              <a:rPr lang="ko-KR" altLang="en-US" sz="1400" b="0" dirty="0"/>
              <a:t>웹 페이지가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웹 페이지에서 필요한 아이디만 추출해 보겠다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7331" y="6381328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이벤트 당첨자 정보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3"/>
          <a:stretch/>
        </p:blipFill>
        <p:spPr bwMode="auto">
          <a:xfrm>
            <a:off x="972000" y="2706698"/>
            <a:ext cx="2838000" cy="62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34" y="2717692"/>
            <a:ext cx="3600000" cy="35916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4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3"/>
          <a:stretch/>
        </p:blipFill>
        <p:spPr bwMode="auto">
          <a:xfrm>
            <a:off x="971600" y="1988839"/>
            <a:ext cx="7200000" cy="364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9" b="-239"/>
          <a:stretch/>
        </p:blipFill>
        <p:spPr bwMode="auto">
          <a:xfrm>
            <a:off x="971600" y="1988840"/>
            <a:ext cx="7200000" cy="230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437112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위 코드를 보면 먼저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행에서 접속할 웹 페이지의 링크를 작성하고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행에서 웹 페이지에 </a:t>
            </a:r>
            <a:r>
              <a:rPr lang="ko-KR" altLang="en-US" sz="1400" b="0" dirty="0" smtClean="0"/>
              <a:t>접속한 후</a:t>
            </a:r>
            <a:r>
              <a:rPr lang="en-US" altLang="ko-KR" sz="1400" b="0" dirty="0" smtClean="0"/>
              <a:t>, 6</a:t>
            </a:r>
            <a:r>
              <a:rPr lang="ko-KR" altLang="en-US" sz="1400" b="0" dirty="0" smtClean="0"/>
              <a:t>행에서 해당 웹 페이지의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문자열로 가져온다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다음으로 해당 </a:t>
            </a:r>
            <a:r>
              <a:rPr lang="en-US" altLang="ko-KR" sz="1400" b="0" dirty="0" smtClean="0"/>
              <a:t>HTML</a:t>
            </a:r>
            <a:r>
              <a:rPr lang="ko-KR" altLang="en-US" sz="1400" b="0" dirty="0" smtClean="0"/>
              <a:t>코드를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findall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패턴을 넣어주면 패턴대로 </a:t>
            </a:r>
            <a:r>
              <a:rPr lang="ko-KR" altLang="en-US" sz="1400" b="0" dirty="0" err="1" smtClean="0"/>
              <a:t>데이터를찾아서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id_results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넣어준다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변수는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형태로 반환되기 때문에 각각을 </a:t>
            </a:r>
            <a:r>
              <a:rPr lang="ko-KR" altLang="en-US" sz="1400" b="0" dirty="0" smtClean="0"/>
              <a:t>출력하기 </a:t>
            </a:r>
            <a:r>
              <a:rPr lang="ko-KR" altLang="en-US" sz="1400" b="0" dirty="0"/>
              <a:t>위해서는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자동 다운로드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자동으로 </a:t>
            </a:r>
            <a:r>
              <a:rPr lang="ko-KR" altLang="en-US" sz="1400" b="0" dirty="0" err="1"/>
              <a:t>다운로드하는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이전에 다루었던 특허 데이터 웹 </a:t>
            </a:r>
            <a:r>
              <a:rPr lang="ko-KR" altLang="en-US" sz="1400" b="0" dirty="0" smtClean="0"/>
              <a:t>페이지에서 파일을 </a:t>
            </a:r>
            <a:r>
              <a:rPr lang="ko-KR" altLang="en-US" sz="1400" b="0" dirty="0" err="1"/>
              <a:t>다운로드하는</a:t>
            </a:r>
            <a:r>
              <a:rPr lang="ko-KR" altLang="en-US" sz="1400" b="0" dirty="0"/>
              <a:t> 코드를 만들겠다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9"/>
          <a:stretch/>
        </p:blipFill>
        <p:spPr bwMode="auto">
          <a:xfrm>
            <a:off x="972000" y="2636912"/>
            <a:ext cx="7200000" cy="40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자동 다운로드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21297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4~8</a:t>
            </a:r>
            <a:r>
              <a:rPr lang="ko-KR" altLang="en-US" sz="1400" b="0" dirty="0"/>
              <a:t>행까지의 코드는 이전과 같다</a:t>
            </a:r>
            <a:r>
              <a:rPr lang="en-US" altLang="ko-KR" sz="1400" b="0" dirty="0"/>
              <a:t>. URL</a:t>
            </a:r>
            <a:r>
              <a:rPr lang="ko-KR" altLang="en-US" sz="1400" b="0" dirty="0"/>
              <a:t>을 연결하고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웹 페이지에서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가져온 </a:t>
            </a:r>
            <a:r>
              <a:rPr lang="ko-KR" altLang="en-US" sz="1400" b="0" dirty="0"/>
              <a:t>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파싱한다</a:t>
            </a:r>
            <a:r>
              <a:rPr lang="en-US" altLang="ko-KR" sz="1400" b="0" dirty="0"/>
              <a:t>. 10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함수를 사용하는 이유는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만들 때</a:t>
            </a:r>
            <a:r>
              <a:rPr lang="en-US" altLang="ko-KR" sz="1400" b="0" dirty="0"/>
              <a:t>, (http)(.+)(zip)</a:t>
            </a:r>
            <a:r>
              <a:rPr lang="ko-KR" altLang="en-US" sz="1400" b="0" dirty="0"/>
              <a:t>을 사용해서 만들었기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여기에서 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단위로 </a:t>
            </a:r>
            <a:r>
              <a:rPr lang="ko-KR" altLang="en-US" sz="1400" b="0" dirty="0" err="1"/>
              <a:t>튜플이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그러므로 </a:t>
            </a:r>
            <a:r>
              <a:rPr lang="en-US" altLang="ko-KR" sz="1400" b="0" dirty="0"/>
              <a:t>(http, .+, zip)</a:t>
            </a:r>
            <a:r>
              <a:rPr lang="ko-KR" altLang="en-US" sz="1400" b="0" dirty="0"/>
              <a:t>이 개별 값으로 생성되기 때문에 실제 사용할 때는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</a:t>
            </a:r>
            <a:r>
              <a:rPr lang="ko-KR" altLang="en-US" sz="1400" b="0" dirty="0" smtClean="0"/>
              <a:t>같이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함수를 사용해야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행에 파일 다운로드 코드를 작성하고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file_name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부분에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파일명을 입력하여 필요한 파일을 </a:t>
            </a:r>
            <a:r>
              <a:rPr lang="ko-KR" altLang="en-US" sz="1400" b="0" dirty="0" err="1" smtClean="0"/>
              <a:t>다운로드한다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54" b="-15"/>
          <a:stretch/>
        </p:blipFill>
        <p:spPr bwMode="auto">
          <a:xfrm>
            <a:off x="972000" y="1988840"/>
            <a:ext cx="7200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3569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주식 데이터에서 </a:t>
            </a:r>
            <a:r>
              <a:rPr lang="ko-KR" altLang="en-US" sz="1400" b="0" dirty="0"/>
              <a:t>해당 부분을 </a:t>
            </a:r>
            <a:r>
              <a:rPr lang="ko-KR" altLang="en-US" sz="1400" b="0" dirty="0" err="1"/>
              <a:t>파싱하는</a:t>
            </a:r>
            <a:r>
              <a:rPr lang="ko-KR" altLang="en-US" sz="1400" b="0" dirty="0"/>
              <a:t> 코드를 작성하겠다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242583"/>
            <a:ext cx="5483221" cy="443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8223" y="6309320"/>
            <a:ext cx="24482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파싱을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위한 데이터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71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코드는 </a:t>
            </a:r>
            <a:r>
              <a:rPr lang="ko-KR" altLang="en-US" sz="1400" b="0" dirty="0"/>
              <a:t>크게 두 가지 부분으로 구성된다</a:t>
            </a:r>
            <a:r>
              <a:rPr lang="en-US" altLang="ko-KR" sz="1400" b="0" dirty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~</a:t>
            </a:r>
            <a:r>
              <a:rPr lang="ko-KR" altLang="en-US" sz="1400" b="0" dirty="0"/>
              <a:t>에 정보가 있음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~ </a:t>
            </a:r>
            <a:r>
              <a:rPr lang="ko-KR" altLang="en-US" sz="1400" b="0" dirty="0"/>
              <a:t>정보를 </a:t>
            </a:r>
            <a:r>
              <a:rPr lang="ko-KR" altLang="en-US" sz="1400" b="0" dirty="0" smtClean="0"/>
              <a:t>추출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84182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3305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7"/>
          <a:stretch/>
        </p:blipFill>
        <p:spPr bwMode="auto">
          <a:xfrm>
            <a:off x="971600" y="1988840"/>
            <a:ext cx="7200000" cy="457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웹</a:t>
            </a:r>
            <a:r>
              <a:rPr lang="en-US" altLang="ko-KR" sz="1400" b="0" dirty="0" smtClean="0"/>
              <a:t>(World </a:t>
            </a:r>
            <a:r>
              <a:rPr lang="en-US" altLang="ko-KR" sz="1400" b="0" dirty="0"/>
              <a:t>Wide </a:t>
            </a:r>
            <a:r>
              <a:rPr lang="en-US" altLang="ko-KR" sz="1400" b="0" dirty="0" smtClean="0"/>
              <a:t>Web)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인터넷에 연결된 컴퓨터를 이용하여 사람들과 정보를 공유할 </a:t>
            </a:r>
            <a:r>
              <a:rPr lang="ko-KR" altLang="en-US" sz="1400" b="0" dirty="0" smtClean="0"/>
              <a:t>수 있도록 </a:t>
            </a:r>
            <a:r>
              <a:rPr lang="ko-KR" altLang="en-US" sz="1400" b="0" dirty="0"/>
              <a:t>거미줄처럼 엮인 공간이다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웹을 줄여 </a:t>
            </a:r>
            <a:r>
              <a:rPr lang="ko-KR" altLang="en-US" sz="1400" b="0" dirty="0" smtClean="0"/>
              <a:t>웹</a:t>
            </a:r>
            <a:r>
              <a:rPr lang="en-US" altLang="ko-KR" sz="1400" b="0" dirty="0" smtClean="0"/>
              <a:t>(web)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6" b="-55"/>
          <a:stretch/>
        </p:blipFill>
        <p:spPr bwMode="auto">
          <a:xfrm>
            <a:off x="971600" y="1988840"/>
            <a:ext cx="7200000" cy="103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284984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코드는 이전과 동일하게 </a:t>
            </a:r>
            <a:r>
              <a:rPr lang="en-US" altLang="ko-KR" sz="1400" b="0" dirty="0" smtClean="0"/>
              <a:t>URL</a:t>
            </a:r>
            <a:r>
              <a:rPr lang="ko-KR" altLang="en-US" sz="1400" b="0" dirty="0" smtClean="0"/>
              <a:t>에 접속하여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추출한다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다음으로 </a:t>
            </a:r>
            <a:r>
              <a:rPr lang="en-US" altLang="ko-KR" sz="1400" b="0" dirty="0" smtClean="0"/>
              <a:t>9~11</a:t>
            </a:r>
            <a:r>
              <a:rPr lang="ko-KR" altLang="en-US" sz="1400" b="0" dirty="0" smtClean="0"/>
              <a:t>행에서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사용하여 첫 번째 </a:t>
            </a:r>
            <a:r>
              <a:rPr lang="en-US" altLang="ko-KR" sz="1400" b="0" dirty="0" smtClean="0"/>
              <a:t>HTML</a:t>
            </a:r>
            <a:r>
              <a:rPr lang="ko-KR" altLang="en-US" sz="1400" b="0" dirty="0" smtClean="0"/>
              <a:t>을 추출한다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패턴을 가진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코드는 총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개가 있기 때문에 그 중 첫 번째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값을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행에서 선택한다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앞서 마찬가지로 </a:t>
            </a:r>
            <a:r>
              <a:rPr lang="en-US" altLang="ko-KR" sz="1400" b="0" dirty="0" smtClean="0"/>
              <a:t>( )</a:t>
            </a:r>
            <a:r>
              <a:rPr lang="ko-KR" altLang="en-US" sz="1400" b="0" dirty="0" smtClean="0"/>
              <a:t>를 사용해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작성했기 때문에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 정규 표현식이 </a:t>
            </a:r>
            <a:r>
              <a:rPr lang="ko-KR" altLang="en-US" sz="1400" b="0" dirty="0" err="1" smtClean="0"/>
              <a:t>튜플로</a:t>
            </a:r>
            <a:r>
              <a:rPr lang="ko-KR" altLang="en-US" sz="1400" b="0" dirty="0" smtClean="0"/>
              <a:t> 묶이게 되고 그 중 두 번째 값에 주식정보가 포함되어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그러므로 </a:t>
            </a:r>
            <a:r>
              <a:rPr lang="en-US" altLang="ko-KR" sz="1400" b="0" dirty="0" smtClean="0"/>
              <a:t>11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 smtClean="0"/>
              <a:t>samsung_stock</a:t>
            </a:r>
            <a:r>
              <a:rPr lang="en-US" altLang="ko-KR" sz="1400" b="0" dirty="0" smtClean="0"/>
              <a:t>[1]</a:t>
            </a:r>
            <a:r>
              <a:rPr lang="ko-KR" altLang="en-US" sz="1400" b="0" dirty="0"/>
              <a:t>을 사용해 해당 코드를 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태그 사이에 있는 값을 추출하기 위해 해당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작성하고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17</a:t>
            </a:r>
            <a:r>
              <a:rPr lang="ko-KR" altLang="en-US" sz="1400" b="0" dirty="0" smtClean="0"/>
              <a:t>행에서 </a:t>
            </a:r>
            <a:r>
              <a:rPr lang="ko-KR" altLang="en-US" sz="1400" b="0" dirty="0"/>
              <a:t>최종 주식 정보를 추출한다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342900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웹 컴포넌트</a:t>
            </a:r>
            <a:r>
              <a:rPr lang="en-US" altLang="ko-KR" sz="2000" dirty="0" smtClean="0"/>
              <a:t>: HTML</a:t>
            </a:r>
            <a:r>
              <a:rPr lang="ko-KR" altLang="en-US" sz="2000" dirty="0" smtClean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HTML(Hyper </a:t>
            </a:r>
            <a:r>
              <a:rPr lang="en-US" altLang="ko-KR" sz="1400" b="0" dirty="0"/>
              <a:t>Text Markup </a:t>
            </a:r>
            <a:r>
              <a:rPr lang="en-US" altLang="ko-KR" sz="1400" b="0" dirty="0" smtClean="0"/>
              <a:t>Language)</a:t>
            </a:r>
            <a:r>
              <a:rPr lang="ko-KR" altLang="en-US" sz="1400" b="0" dirty="0" smtClean="0"/>
              <a:t>은 </a:t>
            </a:r>
            <a:r>
              <a:rPr lang="ko-KR" altLang="en-US" sz="1400" b="0" dirty="0" err="1"/>
              <a:t>웹상의</a:t>
            </a:r>
            <a:r>
              <a:rPr lang="ko-KR" altLang="en-US" sz="1400" b="0" dirty="0"/>
              <a:t> 정보를 구조적으로 표현하기 위한 언어이다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63341"/>
            <a:ext cx="6545455" cy="372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616530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태그</a:t>
            </a:r>
            <a:r>
              <a:rPr lang="en-US" altLang="ko-KR" sz="1400" b="0" dirty="0" smtClean="0"/>
              <a:t>(tag)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꺾쇠 괄호 </a:t>
            </a:r>
            <a:r>
              <a:rPr lang="en-US" altLang="ko-KR" sz="1400" b="0" dirty="0"/>
              <a:t>&lt; &gt;</a:t>
            </a:r>
            <a:r>
              <a:rPr lang="ko-KR" altLang="en-US" sz="1400" b="0" dirty="0"/>
              <a:t>로 둘러싸여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정보에 대한 의미를 적는다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그 </a:t>
            </a:r>
            <a:r>
              <a:rPr lang="ko-KR" altLang="en-US" sz="1400" b="0" dirty="0" smtClean="0"/>
              <a:t>의미가 </a:t>
            </a:r>
            <a:r>
              <a:rPr lang="ko-KR" altLang="en-US" sz="1400" b="0" dirty="0"/>
              <a:t>끝나는 부분에 슬래시</a:t>
            </a:r>
            <a:r>
              <a:rPr lang="en-US" altLang="ko-KR" sz="1400" b="0" dirty="0"/>
              <a:t>(/ )</a:t>
            </a:r>
            <a:r>
              <a:rPr lang="ko-KR" altLang="en-US" sz="1400" b="0" dirty="0"/>
              <a:t>를 사용하여 해당 태그를 종료한다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 smtClean="0">
                <a:solidFill>
                  <a:srgbClr val="F79433"/>
                </a:solidFill>
              </a:rPr>
              <a:t>HTTP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HTTP(Hypertext </a:t>
            </a:r>
            <a:r>
              <a:rPr lang="en-US" altLang="ko-KR" sz="1400" b="0" dirty="0"/>
              <a:t>Transaction </a:t>
            </a:r>
            <a:r>
              <a:rPr lang="en-US" altLang="ko-KR" sz="1400" b="0" dirty="0" smtClean="0"/>
              <a:t>Protocol)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인터넷에서 컴퓨터 간에 정보를 주고받을 때 사용하는 </a:t>
            </a:r>
            <a:r>
              <a:rPr lang="ko-KR" altLang="en-US" sz="1400" b="0" dirty="0" smtClean="0"/>
              <a:t>일종의 약속을 </a:t>
            </a:r>
            <a:r>
              <a:rPr lang="ko-KR" altLang="en-US" sz="1400" b="0" dirty="0"/>
              <a:t>말하며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일반적으로 컴퓨터 과학에서는 이러한 약속을 </a:t>
            </a:r>
            <a:r>
              <a:rPr lang="ko-KR" altLang="en-US" sz="1400" b="0" dirty="0" smtClean="0"/>
              <a:t>프로토콜</a:t>
            </a:r>
            <a:r>
              <a:rPr lang="en-US" altLang="ko-KR" sz="1400" b="0" dirty="0" smtClean="0"/>
              <a:t>(protocol)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웹에 있는 정보를 보기 위해 먼저 하는 일은 웹 </a:t>
            </a:r>
            <a:r>
              <a:rPr lang="ko-KR" altLang="en-US" sz="1400" b="0" dirty="0" smtClean="0"/>
              <a:t>브라우저를 </a:t>
            </a:r>
            <a:r>
              <a:rPr lang="ko-KR" altLang="en-US" sz="1400" b="0" dirty="0"/>
              <a:t>시작하고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거기에 주소 정보를 </a:t>
            </a:r>
            <a:r>
              <a:rPr lang="ko-KR" altLang="en-US" sz="1400" b="0" dirty="0"/>
              <a:t>입력하는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주소 정보의 공식 이름은 </a:t>
            </a:r>
            <a:r>
              <a:rPr lang="en-US" altLang="ko-KR" sz="1400" b="0" dirty="0" smtClean="0"/>
              <a:t>URL(Uniform </a:t>
            </a:r>
            <a:r>
              <a:rPr lang="en-US" altLang="ko-KR" sz="1400" b="0" dirty="0"/>
              <a:t>Resource </a:t>
            </a:r>
            <a:r>
              <a:rPr lang="en-US" altLang="ko-KR" sz="1400" b="0" dirty="0" smtClean="0"/>
              <a:t>Locator)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URL</a:t>
            </a:r>
            <a:r>
              <a:rPr lang="ko-KR" altLang="en-US" sz="1400" b="0" dirty="0"/>
              <a:t>에는 해당 서버가 위치한 인터넷 주소 정보인 도메인 네임</a:t>
            </a:r>
            <a:r>
              <a:rPr lang="en-US" altLang="ko-KR" sz="1400" b="0" dirty="0"/>
              <a:t>(domain name)</a:t>
            </a:r>
            <a:r>
              <a:rPr lang="ko-KR" altLang="en-US" sz="1400" b="0" dirty="0"/>
              <a:t>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흔히 도메인 정보 또는 서버 주소라고도 하는 이 주소를 통해 웹의 정보를 제공하는 서버에 접속한다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컴퓨터는 인터넷 프로토콜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(Internet </a:t>
            </a:r>
            <a:r>
              <a:rPr lang="en-US" altLang="ko-KR" sz="1400" b="0" dirty="0"/>
              <a:t>Protocol </a:t>
            </a:r>
            <a:r>
              <a:rPr lang="en-US" altLang="ko-KR" sz="1400" b="0" dirty="0" smtClean="0"/>
              <a:t>address),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IP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(IP address)</a:t>
            </a:r>
            <a:r>
              <a:rPr lang="ko-KR" altLang="en-US" sz="1400" b="0" dirty="0" smtClean="0"/>
              <a:t>라고 부르는 </a:t>
            </a:r>
            <a:r>
              <a:rPr lang="ko-KR" altLang="en-US" sz="1400" b="0" dirty="0" err="1" smtClean="0"/>
              <a:t>주소값을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IP </a:t>
            </a:r>
            <a:r>
              <a:rPr lang="ko-KR" altLang="en-US" sz="1400" b="0" dirty="0"/>
              <a:t>주소를 컴퓨터의 주소로 생각하면 이 주소에 접속하기 위해 사용하는 도메인 네임과 </a:t>
            </a:r>
            <a:r>
              <a:rPr lang="ko-KR" altLang="en-US" sz="1400" b="0" dirty="0" smtClean="0"/>
              <a:t>연결하기 </a:t>
            </a:r>
            <a:r>
              <a:rPr lang="ko-KR" altLang="en-US" sz="1400" b="0" dirty="0"/>
              <a:t>위한 도메인 네임 </a:t>
            </a:r>
            <a:r>
              <a:rPr lang="ko-KR" altLang="en-US" sz="1400" b="0" dirty="0" smtClean="0"/>
              <a:t>서버</a:t>
            </a:r>
            <a:r>
              <a:rPr lang="en-US" altLang="ko-KR" sz="1400" b="0" dirty="0" smtClean="0"/>
              <a:t>(Domain </a:t>
            </a:r>
            <a:r>
              <a:rPr lang="en-US" altLang="ko-KR" sz="1400" b="0" dirty="0"/>
              <a:t>Name Server, </a:t>
            </a:r>
            <a:r>
              <a:rPr lang="en-US" altLang="ko-KR" sz="1400" b="0" dirty="0" smtClean="0"/>
              <a:t>DNS)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운영된다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89870"/>
            <a:ext cx="6545455" cy="97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376999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[URL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45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53732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웹의 동작 순서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7034616" cy="330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8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10064</TotalTime>
  <Words>2024</Words>
  <Application>Microsoft Office PowerPoint</Application>
  <PresentationFormat>화면 슬라이드 쇼(4:3)</PresentationFormat>
  <Paragraphs>157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PowerPoint 프레젠테이션</vt:lpstr>
      <vt:lpstr>02. HTML 데이터 다루기</vt:lpstr>
      <vt:lpstr>02. HTML 데이터 다루기</vt:lpstr>
      <vt:lpstr>02. HTML 데이터 다루기</vt:lpstr>
      <vt:lpstr>02. HTML 데이터 다루기</vt:lpstr>
      <vt:lpstr>02. HTML 데이터 다루기</vt:lpstr>
      <vt:lpstr>PowerPoint 프레젠테이션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PowerPoint 프레젠테이션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김성무</cp:lastModifiedBy>
  <cp:revision>790</cp:revision>
  <dcterms:created xsi:type="dcterms:W3CDTF">2012-07-11T10:23:22Z</dcterms:created>
  <dcterms:modified xsi:type="dcterms:W3CDTF">2019-01-14T00:16:17Z</dcterms:modified>
</cp:coreProperties>
</file>